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11" r:id="rId2"/>
  </p:sldMasterIdLst>
  <p:notesMasterIdLst>
    <p:notesMasterId r:id="rId13"/>
  </p:notesMasterIdLst>
  <p:handoutMasterIdLst>
    <p:handoutMasterId r:id="rId14"/>
  </p:handoutMasterIdLst>
  <p:sldIdLst>
    <p:sldId id="257" r:id="rId3"/>
    <p:sldId id="5675" r:id="rId4"/>
    <p:sldId id="5676" r:id="rId5"/>
    <p:sldId id="5684" r:id="rId6"/>
    <p:sldId id="5683" r:id="rId7"/>
    <p:sldId id="5682" r:id="rId8"/>
    <p:sldId id="5678" r:id="rId9"/>
    <p:sldId id="5670" r:id="rId10"/>
    <p:sldId id="5681" r:id="rId11"/>
    <p:sldId id="611" r:id="rId12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92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04" userDrawn="1">
          <p15:clr>
            <a:srgbClr val="A4A3A4"/>
          </p15:clr>
        </p15:guide>
        <p15:guide id="4" orient="horz" pos="2460" userDrawn="1">
          <p15:clr>
            <a:srgbClr val="A4A3A4"/>
          </p15:clr>
        </p15:guide>
        <p15:guide id="5" orient="horz" pos="420" userDrawn="1">
          <p15:clr>
            <a:srgbClr val="A4A3A4"/>
          </p15:clr>
        </p15:guide>
        <p15:guide id="6" orient="horz" pos="684" userDrawn="1">
          <p15:clr>
            <a:srgbClr val="A4A3A4"/>
          </p15:clr>
        </p15:guide>
        <p15:guide id="7" orient="horz" pos="315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iss, Kellie" initials="BK" lastIdx="1" clrIdx="0"/>
  <p:cmAuthor id="2" name="Day, Clark" initials="DC" lastIdx="1" clrIdx="1">
    <p:extLst>
      <p:ext uri="{19B8F6BF-5375-455C-9EA6-DF929625EA0E}">
        <p15:presenceInfo xmlns:p15="http://schemas.microsoft.com/office/powerpoint/2012/main" userId="S::cday5@iuhealth.org::97b5e0f2-ce7f-4773-b4c9-28aca95b68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5" autoAdjust="0"/>
    <p:restoredTop sz="83953" autoAdjust="0"/>
  </p:normalViewPr>
  <p:slideViewPr>
    <p:cSldViewPr snapToGrid="0" showGuides="1">
      <p:cViewPr varScale="1">
        <p:scale>
          <a:sx n="126" d="100"/>
          <a:sy n="126" d="100"/>
        </p:scale>
        <p:origin x="792" y="120"/>
      </p:cViewPr>
      <p:guideLst>
        <p:guide orient="horz" pos="1692"/>
        <p:guide pos="2880"/>
        <p:guide pos="504"/>
        <p:guide orient="horz" pos="2460"/>
        <p:guide orient="horz" pos="420"/>
        <p:guide orient="horz" pos="684"/>
        <p:guide orient="horz" pos="3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CDDDB3-FA51-FA4B-AD0A-B20099F8896D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B3A4A8-36D1-9B42-BB99-419E940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08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959DE8-BC8A-9342-BA3F-D795D5990682}" type="datetimeFigureOut">
              <a:rPr lang="en-US"/>
              <a:pPr>
                <a:defRPr/>
              </a:pPr>
              <a:t>6/1/2023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96D1D-ED38-CE46-A803-2C7949BBFEE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15294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x-none" altLang="x-none" b="1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3DFA794A-571F-F846-8842-D0036C98B983}" type="slidenum">
              <a:rPr lang="en-US" altLang="x-none">
                <a:solidFill>
                  <a:srgbClr val="000000"/>
                </a:solidFill>
              </a:rPr>
              <a:pPr/>
              <a:t>1</a:t>
            </a:fld>
            <a:endParaRPr lang="en-US" altLang="x-none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696D1D-ED38-CE46-A803-2C7949BBFEE6}" type="slidenum">
              <a:rPr lang="en-US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5938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058" y="-19051"/>
            <a:ext cx="9141941" cy="51673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669" y="3005075"/>
            <a:ext cx="5339910" cy="804095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671" y="4111367"/>
            <a:ext cx="4756969" cy="378895"/>
          </a:xfrm>
        </p:spPr>
        <p:txBody>
          <a:bodyPr/>
          <a:lstStyle>
            <a:lvl1pPr marL="0" indent="0" algn="l">
              <a:buNone/>
              <a:defRPr sz="11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621192E-B586-754B-9253-7F68592A382D}" type="slidenum">
              <a:rPr lang="x-none" altLang="x-none"/>
              <a:pPr/>
              <a:t>‹#›</a:t>
            </a:fld>
            <a:endParaRPr lang="en-US" altLang="x-none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1" name="Picture 9" descr="IUH.PPT.TEMPLATE_cor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2174875"/>
            <a:ext cx="3033712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85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2pPr>
            <a:lvl3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3pPr>
            <a:lvl4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4pPr>
            <a:lvl5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DA86648E-21C2-4E4D-995E-31FFBD2E87B9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627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UH.PPT.TEMPLATE_V2-revis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IUH.PPT.TEMPLATE_corne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2174875"/>
            <a:ext cx="3033712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IU-logo-black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4435475"/>
            <a:ext cx="2228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035" y="2618781"/>
            <a:ext cx="7772400" cy="1021556"/>
          </a:xfrm>
        </p:spPr>
        <p:txBody>
          <a:bodyPr anchor="t"/>
          <a:lstStyle>
            <a:lvl1pPr algn="l">
              <a:defRPr sz="2600" b="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035" y="1212056"/>
            <a:ext cx="7772400" cy="1125140"/>
          </a:xfrm>
        </p:spPr>
        <p:txBody>
          <a:bodyPr anchor="b"/>
          <a:lstStyle>
            <a:lvl1pPr marL="0" indent="0">
              <a:buNone/>
              <a:defRPr sz="1200" b="1" spc="-30">
                <a:solidFill>
                  <a:srgbClr val="595959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025BF38-0FF4-CC4F-BA6B-37B05F99C122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9737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E94E9BCF-061B-4943-A29B-BBB83430C9CB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0461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715E4F9D-4648-EE4F-837B-7F5D286D2A4F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6046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941C-6974-BE4E-9E84-DF4E3BF99134}" type="slidenum">
              <a:rPr lang="en-US" altLang="x-none" smtClean="0"/>
              <a:pPr/>
              <a:t>‹#›</a:t>
            </a:fld>
            <a:endParaRPr lang="en-US" altLang="x-none"/>
          </a:p>
        </p:txBody>
      </p:sp>
      <p:sp>
        <p:nvSpPr>
          <p:cNvPr id="6" name="Rectangle 5"/>
          <p:cNvSpPr/>
          <p:nvPr userDrawn="1"/>
        </p:nvSpPr>
        <p:spPr>
          <a:xfrm>
            <a:off x="6095999" y="4034119"/>
            <a:ext cx="2904565" cy="10555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2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0B5E16D-56CD-864D-824B-D347FFEACCD3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26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UH.PPT.TEMPLATE_cov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9153144" cy="5148645"/>
          </a:xfrm>
          <a:prstGeom prst="rect">
            <a:avLst/>
          </a:prstGeom>
        </p:spPr>
      </p:pic>
      <p:pic>
        <p:nvPicPr>
          <p:cNvPr id="9" name="Content Placeholder 5" descr="IU-logo-blac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669"/>
          <a:stretch>
            <a:fillRect/>
          </a:stretch>
        </p:blipFill>
        <p:spPr bwMode="auto">
          <a:xfrm>
            <a:off x="3846626" y="1677529"/>
            <a:ext cx="1459892" cy="152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5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IUH.PPT.TEMPLATE_banner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038" y="155575"/>
            <a:ext cx="6138862" cy="5794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16075" y="1698625"/>
            <a:ext cx="7083425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4870450"/>
            <a:ext cx="2133600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8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70450"/>
            <a:ext cx="2895600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800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5925" y="603250"/>
            <a:ext cx="733425" cy="274638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200">
              <a:defRPr sz="900">
                <a:solidFill>
                  <a:srgbClr val="898989"/>
                </a:solidFill>
                <a:latin typeface="Arial" charset="0"/>
              </a:defRPr>
            </a:lvl1pPr>
          </a:lstStyle>
          <a:p>
            <a:fld id="{4572941C-6974-BE4E-9E84-DF4E3BF99134}" type="slidenum">
              <a:rPr lang="en-US" altLang="x-none"/>
              <a:pPr/>
              <a:t>‹#›</a:t>
            </a:fld>
            <a:endParaRPr lang="en-US" altLang="x-none"/>
          </a:p>
        </p:txBody>
      </p:sp>
      <p:pic>
        <p:nvPicPr>
          <p:cNvPr id="1032" name="Picture 12" descr="IU-logo-black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4435475"/>
            <a:ext cx="2228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3" r:id="rId5"/>
    <p:sldLayoutId id="2147483710" r:id="rId6"/>
    <p:sldLayoutId id="2147483694" r:id="rId7"/>
  </p:sldLayoutIdLst>
  <p:hf hdr="0" ftr="0" dt="0"/>
  <p:txStyles>
    <p:titleStyle>
      <a:lvl1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200" kern="1200" spc="-30">
          <a:solidFill>
            <a:schemeClr val="bg1"/>
          </a:solidFill>
          <a:latin typeface="Franklin Gothic Book" charset="0"/>
          <a:ea typeface="Franklin Gothic Book" charset="0"/>
          <a:cs typeface="Franklin Gothic Book" charset="0"/>
        </a:defRPr>
      </a:lvl1pPr>
      <a:lvl2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9pPr>
    </p:titleStyle>
    <p:bodyStyle>
      <a:lvl1pPr marL="146050" indent="-146050" algn="l" defTabSz="457200" rtl="0" fontAlgn="base">
        <a:spcBef>
          <a:spcPct val="20000"/>
        </a:spcBef>
        <a:spcAft>
          <a:spcPct val="0"/>
        </a:spcAft>
        <a:buClr>
          <a:schemeClr val="accent1"/>
        </a:buClr>
        <a:buSzPct val="106000"/>
        <a:buFont typeface="Wingdings" charset="2"/>
        <a:buChar char="§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1pPr>
      <a:lvl2pPr marL="631825" indent="-174625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027113" indent="-112713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539875" indent="-168275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1998663" indent="-169863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UH.PPT.TEMPLATE_banner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572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683" y="156008"/>
            <a:ext cx="6138017" cy="57964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5784" y="1698626"/>
            <a:ext cx="7083716" cy="29012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561" y="4869657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B90E7A0-32E2-4EA5-B60F-9C5E97AA8DAA}" type="datetime1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6/1/2023</a:t>
            </a:fld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5349" y="603903"/>
            <a:ext cx="733836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D210017C-F2DC-EA4D-9267-8D3448B8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 descr="IU-logo-black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94452" y="4435937"/>
            <a:ext cx="2229537" cy="4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100" kern="1200" spc="-30">
          <a:solidFill>
            <a:schemeClr val="bg1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146304" indent="-146304" algn="l" defTabSz="457200" rtl="0" eaLnBrk="1" latinLnBrk="0" hangingPunct="1">
        <a:spcBef>
          <a:spcPct val="20000"/>
        </a:spcBef>
        <a:buClr>
          <a:schemeClr val="accent1"/>
        </a:buClr>
        <a:buSzPct val="106000"/>
        <a:buFont typeface="Wingdings" charset="2"/>
        <a:buChar char="§"/>
        <a:defRPr sz="1300" kern="1200">
          <a:solidFill>
            <a:schemeClr val="tx1"/>
          </a:solidFill>
          <a:latin typeface="Arial"/>
          <a:ea typeface="+mn-ea"/>
          <a:cs typeface="Arial"/>
        </a:defRPr>
      </a:lvl1pPr>
      <a:lvl2pPr marL="631825" indent="-174625" algn="l" defTabSz="457200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Arial"/>
          <a:ea typeface="+mn-ea"/>
          <a:cs typeface="Arial"/>
        </a:defRPr>
      </a:lvl2pPr>
      <a:lvl3pPr marL="1027113" indent="-112713" algn="l" defTabSz="457200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Arial"/>
          <a:ea typeface="+mn-ea"/>
          <a:cs typeface="Arial"/>
        </a:defRPr>
      </a:lvl3pPr>
      <a:lvl4pPr marL="1539875" indent="-168275" algn="l" defTabSz="457200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Arial"/>
          <a:ea typeface="+mn-ea"/>
          <a:cs typeface="Arial"/>
        </a:defRPr>
      </a:lvl4pPr>
      <a:lvl5pPr marL="1998663" indent="-169863" algn="l" defTabSz="457200" rtl="0" eaLnBrk="1" latinLnBrk="0" hangingPunct="1">
        <a:spcBef>
          <a:spcPct val="20000"/>
        </a:spcBef>
        <a:buFont typeface="Arial"/>
        <a:buChar char="»"/>
        <a:defRPr sz="13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3005138"/>
            <a:ext cx="5835650" cy="803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CTL</a:t>
            </a:r>
            <a:r>
              <a:rPr lang="en-US" dirty="0">
                <a:latin typeface="Franklin Gothic Book" charset="0"/>
                <a:ea typeface="Franklin Gothic Book" charset="0"/>
                <a:cs typeface="Franklin Gothic Book" charset="0"/>
              </a:rPr>
              <a:t> TEAM MEETING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1970939"/>
            <a:ext cx="5166976" cy="120162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74838C3-9C32-4D29-A83D-4BBF29D42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0671" y="3872339"/>
            <a:ext cx="4756969" cy="617923"/>
          </a:xfrm>
        </p:spPr>
        <p:txBody>
          <a:bodyPr/>
          <a:lstStyle/>
          <a:p>
            <a:r>
              <a:rPr lang="en-US" sz="1800" dirty="0"/>
              <a:t>05.31.2023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7F6A-10F9-4C31-AFCE-45C2C38C5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0"/>
            <a:ext cx="8117709" cy="704193"/>
          </a:xfrm>
        </p:spPr>
        <p:txBody>
          <a:bodyPr/>
          <a:lstStyle/>
          <a:p>
            <a:r>
              <a:rPr lang="en-US" dirty="0"/>
              <a:t>Values Acknowledgments: Purpose, Excellence, Compassion, Team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65C45-6C16-4631-B57B-AB9397639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10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768DC8-3A32-8193-6E60-5D86E1FDBCCC}"/>
              </a:ext>
            </a:extLst>
          </p:cNvPr>
          <p:cNvSpPr txBox="1"/>
          <p:nvPr/>
        </p:nvSpPr>
        <p:spPr>
          <a:xfrm>
            <a:off x="689112" y="1652587"/>
            <a:ext cx="748878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1800" b="1" i="0" dirty="0">
                <a:solidFill>
                  <a:srgbClr val="000000"/>
                </a:solidFill>
                <a:effectLst/>
                <a:latin typeface="inherit"/>
              </a:rPr>
              <a:t>Excellence:</a:t>
            </a:r>
          </a:p>
          <a:p>
            <a:pPr algn="l" fontAlgn="base"/>
            <a:endParaRPr lang="en-US" sz="1800" b="1" i="0" dirty="0">
              <a:solidFill>
                <a:srgbClr val="000000"/>
              </a:solidFill>
              <a:effectLst/>
              <a:latin typeface="inherit"/>
            </a:endParaRPr>
          </a:p>
          <a:p>
            <a:pPr algn="l" fontAlgn="base"/>
            <a:r>
              <a:rPr lang="en-US" sz="1800" b="1" i="0" dirty="0">
                <a:solidFill>
                  <a:srgbClr val="000000"/>
                </a:solidFill>
                <a:effectLst/>
                <a:latin typeface="inherit"/>
              </a:rPr>
              <a:t>Thank you to Hillary and Emma for getting the 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inherit"/>
              </a:rPr>
              <a:t>Miltenyi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inherit"/>
              </a:rPr>
              <a:t> bag validation performed quickly and efficiently.</a:t>
            </a:r>
            <a:endParaRPr lang="en-US" b="1" dirty="0">
              <a:solidFill>
                <a:srgbClr val="000000"/>
              </a:solidFill>
              <a:latin typeface="inherit"/>
            </a:endParaRPr>
          </a:p>
          <a:p>
            <a:pPr algn="l" fontAlgn="base"/>
            <a:endParaRPr lang="en-US" sz="1800" b="1" i="0" dirty="0">
              <a:solidFill>
                <a:srgbClr val="000000"/>
              </a:solidFill>
              <a:effectLst/>
              <a:latin typeface="inherit"/>
            </a:endParaRPr>
          </a:p>
          <a:p>
            <a:pPr algn="l" fontAlgn="base"/>
            <a:r>
              <a:rPr lang="en-US" b="1" dirty="0">
                <a:solidFill>
                  <a:srgbClr val="000000"/>
                </a:solidFill>
                <a:latin typeface="inherit"/>
              </a:rPr>
              <a:t>Thank you Brody for getting the dextran re-validated.</a:t>
            </a:r>
          </a:p>
          <a:p>
            <a:pPr algn="l" fontAlgn="base"/>
            <a:endParaRPr lang="en-US" sz="1800" b="1" i="0" dirty="0">
              <a:solidFill>
                <a:srgbClr val="000000"/>
              </a:solidFill>
              <a:effectLst/>
              <a:latin typeface="inherit"/>
            </a:endParaRPr>
          </a:p>
          <a:p>
            <a:pPr algn="l" fontAlgn="base"/>
            <a:endParaRPr lang="en-US" sz="1800" b="1" i="0" dirty="0">
              <a:solidFill>
                <a:srgbClr val="000000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98626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25A-E6FC-4C58-AE3F-8E73C7075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69" y="172812"/>
            <a:ext cx="6320550" cy="579438"/>
          </a:xfrm>
        </p:spPr>
        <p:txBody>
          <a:bodyPr/>
          <a:lstStyle/>
          <a:p>
            <a:r>
              <a:rPr lang="en-US" dirty="0"/>
              <a:t>2023 Metrics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B3998-C4E0-4BE7-AEEB-D8B8DED5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2</a:t>
            </a:fld>
            <a:endParaRPr lang="en-US" altLang="x-non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AE8F46-7952-F833-A2AB-E6070484981B}"/>
              </a:ext>
            </a:extLst>
          </p:cNvPr>
          <p:cNvSpPr txBox="1"/>
          <p:nvPr/>
        </p:nvSpPr>
        <p:spPr>
          <a:xfrm>
            <a:off x="4600073" y="1483895"/>
            <a:ext cx="216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63E6CB-72DC-724D-19B4-FB16ACF1CE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727" y="877888"/>
            <a:ext cx="7795260" cy="344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7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7E491-598B-CE65-45BD-2285F818A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IU Health News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C6B62-0B05-0067-1D9E-B0560E185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3</a:t>
            </a:fld>
            <a:endParaRPr lang="en-US" altLang="x-non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55B756A-8E38-C46A-6494-A8EDAD349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941" y="1013460"/>
            <a:ext cx="8036560" cy="3587115"/>
          </a:xfrm>
        </p:spPr>
        <p:txBody>
          <a:bodyPr/>
          <a:lstStyle/>
          <a:p>
            <a:r>
              <a:rPr lang="en-US" sz="2000" dirty="0"/>
              <a:t>Financial issues remain at the forefront.</a:t>
            </a:r>
          </a:p>
          <a:p>
            <a:pPr lvl="1"/>
            <a:r>
              <a:rPr lang="en-US" sz="1600" dirty="0"/>
              <a:t>Driven mainly by scarcity of trained applicants, higher wages and increased costs of supplies.</a:t>
            </a:r>
          </a:p>
          <a:p>
            <a:pPr lvl="1"/>
            <a:r>
              <a:rPr lang="en-US" sz="1600" dirty="0"/>
              <a:t>IU Health is in a better position than other hospitals.</a:t>
            </a:r>
          </a:p>
          <a:p>
            <a:pPr lvl="1"/>
            <a:r>
              <a:rPr lang="en-US" sz="1600" dirty="0"/>
              <a:t>We plan to be back on track by the end of the year.</a:t>
            </a:r>
          </a:p>
          <a:p>
            <a:r>
              <a:rPr lang="en-US" sz="2000" dirty="0"/>
              <a:t>Ways to help</a:t>
            </a:r>
          </a:p>
          <a:p>
            <a:pPr lvl="1"/>
            <a:r>
              <a:rPr lang="en-US" sz="1500" dirty="0"/>
              <a:t>Avoid overtime – I understand that OT is necessary occasionally due to workload but please send me a note if that is the case.</a:t>
            </a:r>
          </a:p>
          <a:p>
            <a:pPr lvl="1"/>
            <a:r>
              <a:rPr lang="en-US" sz="1500" dirty="0"/>
              <a:t>Be good stewards of your work time -find extra projects or take low census when the workload is down.</a:t>
            </a:r>
          </a:p>
          <a:p>
            <a:pPr lvl="1"/>
            <a:r>
              <a:rPr lang="en-US" sz="1500" dirty="0"/>
              <a:t>Think about waste – wasted supplies, employee time, or other resources.</a:t>
            </a:r>
          </a:p>
          <a:p>
            <a:pPr lvl="2"/>
            <a:r>
              <a:rPr lang="en-US" sz="1500" dirty="0"/>
              <a:t>How can we do things more efficiently?</a:t>
            </a:r>
          </a:p>
          <a:p>
            <a:pPr lvl="2"/>
            <a:r>
              <a:rPr lang="en-US" sz="1500" dirty="0"/>
              <a:t>Perform a waste walkthrough of the lab.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7E491-598B-CE65-45BD-2285F818A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IU Health News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64BC796-972B-A166-A8E8-0AC7FEB79C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8017" y="1114425"/>
            <a:ext cx="4526509" cy="337185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C6B62-0B05-0067-1D9E-B0560E185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8714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7E491-598B-CE65-45BD-2285F818A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E82EA-C526-14FA-4342-AAE5AD3AE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013" y="1229193"/>
            <a:ext cx="7957487" cy="33713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Steven has taken the CTL Team Lead Position.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We will need to pull him from bench work from time to time for other projects.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Melissa has taken on the CTL Research Coordinator Role.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She will be splitting her time between research activities and CTL routine work.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Please ask if you need her on a bench – research projects at times are her 1</a:t>
            </a:r>
            <a:r>
              <a:rPr lang="en-US" sz="1800" baseline="30000" dirty="0"/>
              <a:t>st</a:t>
            </a:r>
            <a:r>
              <a:rPr lang="en-US" sz="1800" dirty="0"/>
              <a:t> job, time consuming and need to meet deadlines.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While she will be the expert on protocols, the entire team needs to be willing to participate.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C6B62-0B05-0067-1D9E-B0560E185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10890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7E491-598B-CE65-45BD-2285F818A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Member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E82EA-C526-14FA-4342-AAE5AD3AE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013" y="1229193"/>
            <a:ext cx="7957487" cy="3371382"/>
          </a:xfrm>
        </p:spPr>
        <p:txBody>
          <a:bodyPr/>
          <a:lstStyle/>
          <a:p>
            <a:r>
              <a:rPr lang="en-US" sz="1800" dirty="0"/>
              <a:t>Engagement Update</a:t>
            </a:r>
          </a:p>
          <a:p>
            <a:pPr lvl="1"/>
            <a:r>
              <a:rPr lang="en-US" sz="1800" dirty="0"/>
              <a:t>Focus on “At work, my opinions seem to count”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C6B62-0B05-0067-1D9E-B0560E185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6</a:t>
            </a:fld>
            <a:endParaRPr lang="en-US" altLang="x-non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7B6C6C-5D37-983A-ED83-7261055F0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146" y="1942792"/>
            <a:ext cx="5772753" cy="304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01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C74B-0AB7-6ADC-53B2-9B699A179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Safety Survey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3E17C-6D97-69C9-F6EB-3452ADD90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121" y="1334125"/>
            <a:ext cx="8122379" cy="3266450"/>
          </a:xfrm>
        </p:spPr>
        <p:txBody>
          <a:bodyPr/>
          <a:lstStyle/>
          <a:p>
            <a:r>
              <a:rPr lang="en-US" sz="2000" dirty="0"/>
              <a:t>10 question survey through </a:t>
            </a:r>
            <a:r>
              <a:rPr lang="en-US" sz="2000"/>
              <a:t>Gallup 5/16/23-6/2/23</a:t>
            </a:r>
            <a:endParaRPr lang="en-US" sz="2000" dirty="0"/>
          </a:p>
          <a:p>
            <a:pPr lvl="1"/>
            <a:r>
              <a:rPr lang="en-US" sz="2000" dirty="0"/>
              <a:t>Action plan will be created for discussion based on results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6FA99-4F99-F85D-F233-BA10A4BAC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7</a:t>
            </a:fld>
            <a:endParaRPr lang="en-US" altLang="x-non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61" y="2535921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13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4B97B-F0EF-4746-6614-30D5EA1D1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38" y="155575"/>
            <a:ext cx="7129254" cy="579438"/>
          </a:xfrm>
        </p:spPr>
        <p:txBody>
          <a:bodyPr/>
          <a:lstStyle/>
          <a:p>
            <a:r>
              <a:rPr lang="en-US" sz="2800" dirty="0"/>
              <a:t>QA Update - Dave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ACB93-9616-A9F1-FDEB-6CF45CCD2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641" y="1210398"/>
            <a:ext cx="8099893" cy="3333906"/>
          </a:xfrm>
        </p:spPr>
        <p:txBody>
          <a:bodyPr/>
          <a:lstStyle/>
          <a:p>
            <a:r>
              <a:rPr lang="en-US" sz="1400" dirty="0"/>
              <a:t>Inspection Updates</a:t>
            </a:r>
          </a:p>
          <a:p>
            <a:pPr lvl="1"/>
            <a:r>
              <a:rPr lang="en-US" sz="1400" dirty="0"/>
              <a:t>CAP 6/5/23-6/9/23</a:t>
            </a:r>
          </a:p>
          <a:p>
            <a:pPr lvl="2"/>
            <a:r>
              <a:rPr lang="en-US" sz="1400" dirty="0"/>
              <a:t>Mainly CTL</a:t>
            </a:r>
          </a:p>
          <a:p>
            <a:pPr marL="0" indent="0">
              <a:buNone/>
            </a:pPr>
            <a:r>
              <a:rPr lang="en-US" sz="1400" dirty="0"/>
              <a:t>	--NMDP 6/14/23</a:t>
            </a:r>
          </a:p>
          <a:p>
            <a:pPr marL="0" indent="0">
              <a:buNone/>
            </a:pPr>
            <a:r>
              <a:rPr lang="en-US" sz="1400" dirty="0"/>
              <a:t> * Please log into </a:t>
            </a:r>
            <a:r>
              <a:rPr lang="en-US" sz="1400" dirty="0" err="1"/>
              <a:t>Medialab</a:t>
            </a:r>
            <a:r>
              <a:rPr lang="en-US" sz="1400" dirty="0"/>
              <a:t> and </a:t>
            </a:r>
          </a:p>
          <a:p>
            <a:pPr marL="0" indent="0">
              <a:buNone/>
            </a:pPr>
            <a:r>
              <a:rPr lang="en-US" sz="1400" dirty="0"/>
              <a:t>  finish the items you need to</a:t>
            </a:r>
          </a:p>
          <a:p>
            <a:pPr marL="0" indent="0">
              <a:buNone/>
            </a:pPr>
            <a:r>
              <a:rPr lang="en-US" sz="1400" dirty="0"/>
              <a:t>  review for Personal </a:t>
            </a:r>
          </a:p>
          <a:p>
            <a:pPr marL="0" indent="0">
              <a:buNone/>
            </a:pPr>
            <a:r>
              <a:rPr lang="en-US" sz="1400" dirty="0"/>
              <a:t>* Log into MTS and review training documents</a:t>
            </a:r>
          </a:p>
          <a:p>
            <a:pPr marL="0" indent="0">
              <a:buNone/>
            </a:pPr>
            <a:r>
              <a:rPr lang="en-US" sz="1400" dirty="0"/>
              <a:t>  on a regular basis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Please fill out an Occurrence F-228 along with</a:t>
            </a:r>
          </a:p>
          <a:p>
            <a:pPr marL="0" indent="0">
              <a:buNone/>
            </a:pPr>
            <a:r>
              <a:rPr lang="en-US" sz="1400" dirty="0"/>
              <a:t>the F-126 when a temperature or humidity is in </a:t>
            </a:r>
          </a:p>
          <a:p>
            <a:pPr marL="0" indent="0">
              <a:buNone/>
            </a:pPr>
            <a:r>
              <a:rPr lang="en-US" sz="1400" dirty="0"/>
              <a:t>an “Action” range.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EDCB8-5A90-C3CB-B5E9-97BAABC06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8</a:t>
            </a:fld>
            <a:endParaRPr lang="en-US" altLang="x-non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652" y="1210398"/>
            <a:ext cx="3034572" cy="288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77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 BLOOD BANK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UH blood bank is now locked at all times due to a regulatory requirement.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548850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ndiana University Health">
      <a:dk1>
        <a:sysClr val="windowText" lastClr="000000"/>
      </a:dk1>
      <a:lt1>
        <a:sysClr val="window" lastClr="FFFFFF"/>
      </a:lt1>
      <a:dk2>
        <a:srgbClr val="A1A1A4"/>
      </a:dk2>
      <a:lt2>
        <a:srgbClr val="EEECE1"/>
      </a:lt2>
      <a:accent1>
        <a:srgbClr val="B30838"/>
      </a:accent1>
      <a:accent2>
        <a:srgbClr val="F2EDD7"/>
      </a:accent2>
      <a:accent3>
        <a:srgbClr val="AFDDD2"/>
      </a:accent3>
      <a:accent4>
        <a:srgbClr val="D0E4A6"/>
      </a:accent4>
      <a:accent5>
        <a:srgbClr val="E9D666"/>
      </a:accent5>
      <a:accent6>
        <a:srgbClr val="C2D1D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Indiana University Health">
      <a:dk1>
        <a:sysClr val="windowText" lastClr="000000"/>
      </a:dk1>
      <a:lt1>
        <a:sysClr val="window" lastClr="FFFFFF"/>
      </a:lt1>
      <a:dk2>
        <a:srgbClr val="A1A1A4"/>
      </a:dk2>
      <a:lt2>
        <a:srgbClr val="EEECE1"/>
      </a:lt2>
      <a:accent1>
        <a:srgbClr val="B30838"/>
      </a:accent1>
      <a:accent2>
        <a:srgbClr val="F2EDD7"/>
      </a:accent2>
      <a:accent3>
        <a:srgbClr val="AFDDD2"/>
      </a:accent3>
      <a:accent4>
        <a:srgbClr val="D0E4A6"/>
      </a:accent4>
      <a:accent5>
        <a:srgbClr val="E9D666"/>
      </a:accent5>
      <a:accent6>
        <a:srgbClr val="C2D1D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8840</TotalTime>
  <Words>409</Words>
  <Application>Microsoft Office PowerPoint</Application>
  <PresentationFormat>On-screen Show (16:9)</PresentationFormat>
  <Paragraphs>64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Franklin Gothic Book</vt:lpstr>
      <vt:lpstr>Franklin Gothic Demi</vt:lpstr>
      <vt:lpstr>Franklin Gothic Medium</vt:lpstr>
      <vt:lpstr>inherit</vt:lpstr>
      <vt:lpstr>Wingdings</vt:lpstr>
      <vt:lpstr>1_Office Theme</vt:lpstr>
      <vt:lpstr>Office Theme</vt:lpstr>
      <vt:lpstr>CTL TEAM MEETING</vt:lpstr>
      <vt:lpstr>2023 Metrics </vt:lpstr>
      <vt:lpstr>IU Health News</vt:lpstr>
      <vt:lpstr>IU Health News</vt:lpstr>
      <vt:lpstr>Team News</vt:lpstr>
      <vt:lpstr>Team Member Engagement</vt:lpstr>
      <vt:lpstr>Patient Safety Survey </vt:lpstr>
      <vt:lpstr>QA Update - Dave</vt:lpstr>
      <vt:lpstr>UH BLOOD BANK </vt:lpstr>
      <vt:lpstr>Values Acknowledgments: Purpose, Excellence, Compassion, Team</vt:lpstr>
    </vt:vector>
  </TitlesOfParts>
  <Company>IU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Evolving the IU Health Brand Strategy</dc:title>
  <dc:creator>Mangan, David P</dc:creator>
  <cp:lastModifiedBy>Schwering, Dave T</cp:lastModifiedBy>
  <cp:revision>538</cp:revision>
  <cp:lastPrinted>2022-02-08T22:11:34Z</cp:lastPrinted>
  <dcterms:created xsi:type="dcterms:W3CDTF">2016-12-07T14:20:07Z</dcterms:created>
  <dcterms:modified xsi:type="dcterms:W3CDTF">2023-06-01T14:19:15Z</dcterms:modified>
</cp:coreProperties>
</file>