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711" r:id="rId2"/>
  </p:sldMasterIdLst>
  <p:notesMasterIdLst>
    <p:notesMasterId r:id="rId22"/>
  </p:notesMasterIdLst>
  <p:handoutMasterIdLst>
    <p:handoutMasterId r:id="rId23"/>
  </p:handoutMasterIdLst>
  <p:sldIdLst>
    <p:sldId id="257" r:id="rId3"/>
    <p:sldId id="5672" r:id="rId4"/>
    <p:sldId id="5701" r:id="rId5"/>
    <p:sldId id="5692" r:id="rId6"/>
    <p:sldId id="5702" r:id="rId7"/>
    <p:sldId id="5693" r:id="rId8"/>
    <p:sldId id="5694" r:id="rId9"/>
    <p:sldId id="5695" r:id="rId10"/>
    <p:sldId id="5681" r:id="rId11"/>
    <p:sldId id="5677" r:id="rId12"/>
    <p:sldId id="5699" r:id="rId13"/>
    <p:sldId id="5704" r:id="rId14"/>
    <p:sldId id="5700" r:id="rId15"/>
    <p:sldId id="5698" r:id="rId16"/>
    <p:sldId id="5703" r:id="rId17"/>
    <p:sldId id="5705" r:id="rId18"/>
    <p:sldId id="1366" r:id="rId19"/>
    <p:sldId id="5685" r:id="rId20"/>
    <p:sldId id="5697" r:id="rId21"/>
  </p:sldIdLst>
  <p:sldSz cx="9144000" cy="5143500" type="screen16x9"/>
  <p:notesSz cx="7010400" cy="9296400"/>
  <p:defaultTextStyle>
    <a:defPPr>
      <a:defRPr lang="en-US"/>
    </a:defPPr>
    <a:lvl1pPr algn="l" rtl="0" fontAlgn="base">
      <a:spcBef>
        <a:spcPct val="0"/>
      </a:spcBef>
      <a:spcAft>
        <a:spcPct val="0"/>
      </a:spcAft>
      <a:defRPr kern="1200">
        <a:solidFill>
          <a:schemeClr val="tx1"/>
        </a:solidFill>
        <a:latin typeface="Calibri" charset="0"/>
        <a:ea typeface="Arial" charset="0"/>
        <a:cs typeface="Arial" charset="0"/>
      </a:defRPr>
    </a:lvl1pPr>
    <a:lvl2pPr marL="457200" algn="l" rtl="0" fontAlgn="base">
      <a:spcBef>
        <a:spcPct val="0"/>
      </a:spcBef>
      <a:spcAft>
        <a:spcPct val="0"/>
      </a:spcAft>
      <a:defRPr kern="1200">
        <a:solidFill>
          <a:schemeClr val="tx1"/>
        </a:solidFill>
        <a:latin typeface="Calibri" charset="0"/>
        <a:ea typeface="Arial" charset="0"/>
        <a:cs typeface="Arial" charset="0"/>
      </a:defRPr>
    </a:lvl2pPr>
    <a:lvl3pPr marL="914400" algn="l" rtl="0" fontAlgn="base">
      <a:spcBef>
        <a:spcPct val="0"/>
      </a:spcBef>
      <a:spcAft>
        <a:spcPct val="0"/>
      </a:spcAft>
      <a:defRPr kern="1200">
        <a:solidFill>
          <a:schemeClr val="tx1"/>
        </a:solidFill>
        <a:latin typeface="Calibri" charset="0"/>
        <a:ea typeface="Arial" charset="0"/>
        <a:cs typeface="Arial" charset="0"/>
      </a:defRPr>
    </a:lvl3pPr>
    <a:lvl4pPr marL="1371600" algn="l" rtl="0" fontAlgn="base">
      <a:spcBef>
        <a:spcPct val="0"/>
      </a:spcBef>
      <a:spcAft>
        <a:spcPct val="0"/>
      </a:spcAft>
      <a:defRPr kern="1200">
        <a:solidFill>
          <a:schemeClr val="tx1"/>
        </a:solidFill>
        <a:latin typeface="Calibri" charset="0"/>
        <a:ea typeface="Arial" charset="0"/>
        <a:cs typeface="Arial" charset="0"/>
      </a:defRPr>
    </a:lvl4pPr>
    <a:lvl5pPr marL="1828800" algn="l" rtl="0" fontAlgn="base">
      <a:spcBef>
        <a:spcPct val="0"/>
      </a:spcBef>
      <a:spcAft>
        <a:spcPct val="0"/>
      </a:spcAft>
      <a:defRPr kern="1200">
        <a:solidFill>
          <a:schemeClr val="tx1"/>
        </a:solidFill>
        <a:latin typeface="Calibri" charset="0"/>
        <a:ea typeface="Arial" charset="0"/>
        <a:cs typeface="Arial" charset="0"/>
      </a:defRPr>
    </a:lvl5pPr>
    <a:lvl6pPr marL="2286000" algn="l" defTabSz="914400" rtl="0" eaLnBrk="1" latinLnBrk="0" hangingPunct="1">
      <a:defRPr kern="1200">
        <a:solidFill>
          <a:schemeClr val="tx1"/>
        </a:solidFill>
        <a:latin typeface="Calibri" charset="0"/>
        <a:ea typeface="Arial" charset="0"/>
        <a:cs typeface="Arial" charset="0"/>
      </a:defRPr>
    </a:lvl6pPr>
    <a:lvl7pPr marL="2743200" algn="l" defTabSz="914400" rtl="0" eaLnBrk="1" latinLnBrk="0" hangingPunct="1">
      <a:defRPr kern="1200">
        <a:solidFill>
          <a:schemeClr val="tx1"/>
        </a:solidFill>
        <a:latin typeface="Calibri" charset="0"/>
        <a:ea typeface="Arial" charset="0"/>
        <a:cs typeface="Arial" charset="0"/>
      </a:defRPr>
    </a:lvl7pPr>
    <a:lvl8pPr marL="3200400" algn="l" defTabSz="914400" rtl="0" eaLnBrk="1" latinLnBrk="0" hangingPunct="1">
      <a:defRPr kern="1200">
        <a:solidFill>
          <a:schemeClr val="tx1"/>
        </a:solidFill>
        <a:latin typeface="Calibri" charset="0"/>
        <a:ea typeface="Arial" charset="0"/>
        <a:cs typeface="Arial" charset="0"/>
      </a:defRPr>
    </a:lvl8pPr>
    <a:lvl9pPr marL="3657600" algn="l" defTabSz="914400" rtl="0" eaLnBrk="1" latinLnBrk="0" hangingPunct="1">
      <a:defRPr kern="1200">
        <a:solidFill>
          <a:schemeClr val="tx1"/>
        </a:solidFill>
        <a:latin typeface="Calibri" charset="0"/>
        <a:ea typeface="Arial" charset="0"/>
        <a:cs typeface="Arial" charset="0"/>
      </a:defRPr>
    </a:lvl9pPr>
  </p:defaultTextStyle>
  <p:extLst>
    <p:ext uri="{EFAFB233-063F-42B5-8137-9DF3F51BA10A}">
      <p15:sldGuideLst xmlns:p15="http://schemas.microsoft.com/office/powerpoint/2012/main">
        <p15:guide id="1" orient="horz" pos="1692" userDrawn="1">
          <p15:clr>
            <a:srgbClr val="A4A3A4"/>
          </p15:clr>
        </p15:guide>
        <p15:guide id="2" pos="2880" userDrawn="1">
          <p15:clr>
            <a:srgbClr val="A4A3A4"/>
          </p15:clr>
        </p15:guide>
        <p15:guide id="3" pos="504" userDrawn="1">
          <p15:clr>
            <a:srgbClr val="A4A3A4"/>
          </p15:clr>
        </p15:guide>
        <p15:guide id="4" orient="horz" pos="2460" userDrawn="1">
          <p15:clr>
            <a:srgbClr val="A4A3A4"/>
          </p15:clr>
        </p15:guide>
        <p15:guide id="5" orient="horz" pos="420" userDrawn="1">
          <p15:clr>
            <a:srgbClr val="A4A3A4"/>
          </p15:clr>
        </p15:guide>
        <p15:guide id="6" orient="horz" pos="684" userDrawn="1">
          <p15:clr>
            <a:srgbClr val="A4A3A4"/>
          </p15:clr>
        </p15:guide>
        <p15:guide id="7" orient="horz" pos="315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iss, Kellie" initials="BK" lastIdx="1" clrIdx="0"/>
  <p:cmAuthor id="2" name="Day, Clark" initials="DC" lastIdx="1" clrIdx="1">
    <p:extLst>
      <p:ext uri="{19B8F6BF-5375-455C-9EA6-DF929625EA0E}">
        <p15:presenceInfo xmlns:p15="http://schemas.microsoft.com/office/powerpoint/2012/main" userId="S::cday5@iuhealth.org::97b5e0f2-ce7f-4773-b4c9-28aca95b68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08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65" autoAdjust="0"/>
    <p:restoredTop sz="82412" autoAdjust="0"/>
  </p:normalViewPr>
  <p:slideViewPr>
    <p:cSldViewPr snapToGrid="0" showGuides="1">
      <p:cViewPr varScale="1">
        <p:scale>
          <a:sx n="93" d="100"/>
          <a:sy n="93" d="100"/>
        </p:scale>
        <p:origin x="581" y="77"/>
      </p:cViewPr>
      <p:guideLst>
        <p:guide orient="horz" pos="1692"/>
        <p:guide pos="2880"/>
        <p:guide pos="504"/>
        <p:guide orient="horz" pos="2460"/>
        <p:guide orient="horz" pos="420"/>
        <p:guide orient="horz" pos="684"/>
        <p:guide orient="horz" pos="3156"/>
      </p:guideLst>
    </p:cSldViewPr>
  </p:slideViewPr>
  <p:notesTextViewPr>
    <p:cViewPr>
      <p:scale>
        <a:sx n="1" d="1"/>
        <a:sy n="1" d="1"/>
      </p:scale>
      <p:origin x="0" y="0"/>
    </p:cViewPr>
  </p:notesTextViewPr>
  <p:sorterViewPr>
    <p:cViewPr varScale="1">
      <p:scale>
        <a:sx n="1" d="1"/>
        <a:sy n="1" d="1"/>
      </p:scale>
      <p:origin x="0" y="-64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ACDDDB3-FA51-FA4B-AD0A-B20099F8896D}" type="datetimeFigureOut">
              <a:rPr lang="en-US" smtClean="0"/>
              <a:t>6/22/2023</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9B3A4A8-36D1-9B42-BB99-419E94051EF3}" type="slidenum">
              <a:rPr lang="en-US" smtClean="0"/>
              <a:t>‹#›</a:t>
            </a:fld>
            <a:endParaRPr lang="en-US"/>
          </a:p>
        </p:txBody>
      </p:sp>
    </p:spTree>
    <p:extLst>
      <p:ext uri="{BB962C8B-B14F-4D97-AF65-F5344CB8AC3E}">
        <p14:creationId xmlns:p14="http://schemas.microsoft.com/office/powerpoint/2010/main" val="5669087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smtClean="0">
                <a:latin typeface="+mn-lt"/>
                <a:ea typeface="+mn-ea"/>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smtClean="0">
                <a:latin typeface="+mn-lt"/>
                <a:ea typeface="+mn-ea"/>
                <a:cs typeface="+mn-cs"/>
              </a:defRPr>
            </a:lvl1pPr>
          </a:lstStyle>
          <a:p>
            <a:pPr>
              <a:defRPr/>
            </a:pPr>
            <a:fld id="{2F959DE8-BC8A-9342-BA3F-D795D5990682}" type="datetimeFigureOut">
              <a:rPr lang="en-US"/>
              <a:pPr>
                <a:defRPr/>
              </a:pPr>
              <a:t>6/22/2023</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smtClean="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64696D1D-ED38-CE46-A803-2C7949BBFEE6}" type="slidenum">
              <a:rPr lang="en-US" altLang="x-none"/>
              <a:pPr/>
              <a:t>‹#›</a:t>
            </a:fld>
            <a:endParaRPr lang="en-US" altLang="x-none"/>
          </a:p>
        </p:txBody>
      </p:sp>
    </p:spTree>
    <p:extLst>
      <p:ext uri="{BB962C8B-B14F-4D97-AF65-F5344CB8AC3E}">
        <p14:creationId xmlns:p14="http://schemas.microsoft.com/office/powerpoint/2010/main" val="81529487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x-none" altLang="x-none" b="1"/>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57066" indent="-291179">
              <a:defRPr>
                <a:solidFill>
                  <a:schemeClr val="tx1"/>
                </a:solidFill>
                <a:latin typeface="Calibri" charset="0"/>
              </a:defRPr>
            </a:lvl2pPr>
            <a:lvl3pPr marL="1164717" indent="-232943">
              <a:defRPr>
                <a:solidFill>
                  <a:schemeClr val="tx1"/>
                </a:solidFill>
                <a:latin typeface="Calibri" charset="0"/>
              </a:defRPr>
            </a:lvl3pPr>
            <a:lvl4pPr marL="1630604" indent="-232943">
              <a:defRPr>
                <a:solidFill>
                  <a:schemeClr val="tx1"/>
                </a:solidFill>
                <a:latin typeface="Calibri" charset="0"/>
              </a:defRPr>
            </a:lvl4pPr>
            <a:lvl5pPr marL="2096491" indent="-232943">
              <a:defRPr>
                <a:solidFill>
                  <a:schemeClr val="tx1"/>
                </a:solidFill>
                <a:latin typeface="Calibri" charset="0"/>
              </a:defRPr>
            </a:lvl5pPr>
            <a:lvl6pPr marL="2562377" indent="-232943" fontAlgn="base">
              <a:spcBef>
                <a:spcPct val="0"/>
              </a:spcBef>
              <a:spcAft>
                <a:spcPct val="0"/>
              </a:spcAft>
              <a:defRPr>
                <a:solidFill>
                  <a:schemeClr val="tx1"/>
                </a:solidFill>
                <a:latin typeface="Calibri" charset="0"/>
              </a:defRPr>
            </a:lvl6pPr>
            <a:lvl7pPr marL="3028264" indent="-232943" fontAlgn="base">
              <a:spcBef>
                <a:spcPct val="0"/>
              </a:spcBef>
              <a:spcAft>
                <a:spcPct val="0"/>
              </a:spcAft>
              <a:defRPr>
                <a:solidFill>
                  <a:schemeClr val="tx1"/>
                </a:solidFill>
                <a:latin typeface="Calibri" charset="0"/>
              </a:defRPr>
            </a:lvl7pPr>
            <a:lvl8pPr marL="3494151" indent="-232943" fontAlgn="base">
              <a:spcBef>
                <a:spcPct val="0"/>
              </a:spcBef>
              <a:spcAft>
                <a:spcPct val="0"/>
              </a:spcAft>
              <a:defRPr>
                <a:solidFill>
                  <a:schemeClr val="tx1"/>
                </a:solidFill>
                <a:latin typeface="Calibri" charset="0"/>
              </a:defRPr>
            </a:lvl8pPr>
            <a:lvl9pPr marL="3960038" indent="-232943" fontAlgn="base">
              <a:spcBef>
                <a:spcPct val="0"/>
              </a:spcBef>
              <a:spcAft>
                <a:spcPct val="0"/>
              </a:spcAft>
              <a:defRPr>
                <a:solidFill>
                  <a:schemeClr val="tx1"/>
                </a:solidFill>
                <a:latin typeface="Calibri" charset="0"/>
              </a:defRPr>
            </a:lvl9pPr>
          </a:lstStyle>
          <a:p>
            <a:fld id="{3DFA794A-571F-F846-8842-D0036C98B983}" type="slidenum">
              <a:rPr lang="en-US" altLang="x-none">
                <a:solidFill>
                  <a:srgbClr val="000000"/>
                </a:solidFill>
              </a:rPr>
              <a:pPr/>
              <a:t>1</a:t>
            </a:fld>
            <a:endParaRPr lang="en-US" altLang="x-none">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696D1D-ED38-CE46-A803-2C7949BBFEE6}" type="slidenum">
              <a:rPr lang="en-US" altLang="x-none" smtClean="0"/>
              <a:pPr/>
              <a:t>2</a:t>
            </a:fld>
            <a:endParaRPr lang="en-US" altLang="x-none"/>
          </a:p>
        </p:txBody>
      </p:sp>
    </p:spTree>
    <p:extLst>
      <p:ext uri="{BB962C8B-B14F-4D97-AF65-F5344CB8AC3E}">
        <p14:creationId xmlns:p14="http://schemas.microsoft.com/office/powerpoint/2010/main" val="482597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696D1D-ED38-CE46-A803-2C7949BBFEE6}" type="slidenum">
              <a:rPr lang="en-US" altLang="x-none" smtClean="0"/>
              <a:pPr/>
              <a:t>17</a:t>
            </a:fld>
            <a:endParaRPr lang="en-US" altLang="x-none"/>
          </a:p>
        </p:txBody>
      </p:sp>
    </p:spTree>
    <p:extLst>
      <p:ext uri="{BB962C8B-B14F-4D97-AF65-F5344CB8AC3E}">
        <p14:creationId xmlns:p14="http://schemas.microsoft.com/office/powerpoint/2010/main" val="16894398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ectangle 15"/>
          <p:cNvSpPr/>
          <p:nvPr userDrawn="1"/>
        </p:nvSpPr>
        <p:spPr>
          <a:xfrm>
            <a:off x="2058" y="-19051"/>
            <a:ext cx="9141941" cy="5167313"/>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p:cNvSpPr>
            <a:spLocks noGrp="1"/>
          </p:cNvSpPr>
          <p:nvPr>
            <p:ph type="ctrTitle"/>
          </p:nvPr>
        </p:nvSpPr>
        <p:spPr>
          <a:xfrm>
            <a:off x="1620669" y="3005075"/>
            <a:ext cx="5339910" cy="804095"/>
          </a:xfrm>
        </p:spPr>
        <p:txBody>
          <a:bodyPr/>
          <a:lstStyle>
            <a:lvl1pPr>
              <a:defRPr sz="2200"/>
            </a:lvl1pPr>
          </a:lstStyle>
          <a:p>
            <a:r>
              <a:rPr lang="en-US" dirty="0"/>
              <a:t>Click to edit Master title style</a:t>
            </a:r>
          </a:p>
        </p:txBody>
      </p:sp>
      <p:sp>
        <p:nvSpPr>
          <p:cNvPr id="3" name="Subtitle 2"/>
          <p:cNvSpPr>
            <a:spLocks noGrp="1"/>
          </p:cNvSpPr>
          <p:nvPr>
            <p:ph type="subTitle" idx="1"/>
          </p:nvPr>
        </p:nvSpPr>
        <p:spPr>
          <a:xfrm>
            <a:off x="1620671" y="4111367"/>
            <a:ext cx="4756969" cy="378895"/>
          </a:xfrm>
        </p:spPr>
        <p:txBody>
          <a:bodyPr/>
          <a:lstStyle>
            <a:lvl1pPr marL="0" indent="0" algn="l">
              <a:buNone/>
              <a:defRPr sz="11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Slide Number Placeholder 5"/>
          <p:cNvSpPr>
            <a:spLocks noGrp="1"/>
          </p:cNvSpPr>
          <p:nvPr>
            <p:ph type="sldNum" sz="quarter" idx="12"/>
          </p:nvPr>
        </p:nvSpPr>
        <p:spPr/>
        <p:txBody>
          <a:bodyPr/>
          <a:lstStyle>
            <a:lvl1pPr defTabSz="914400">
              <a:defRPr/>
            </a:lvl1pPr>
          </a:lstStyle>
          <a:p>
            <a:fld id="{0621192E-B586-754B-9253-7F68592A382D}" type="slidenum">
              <a:rPr lang="x-none" altLang="x-none"/>
              <a:pPr/>
              <a:t>‹#›</a:t>
            </a:fld>
            <a:endParaRPr lang="en-US" altLang="x-none"/>
          </a:p>
        </p:txBody>
      </p:sp>
      <p:sp>
        <p:nvSpPr>
          <p:cNvPr id="17" name="Date Placeholder 16"/>
          <p:cNvSpPr>
            <a:spLocks noGrp="1"/>
          </p:cNvSpPr>
          <p:nvPr>
            <p:ph type="dt" sz="half" idx="13"/>
          </p:nvPr>
        </p:nvSpPr>
        <p:spPr/>
        <p:txBody>
          <a:bodyPr/>
          <a:lstStyle/>
          <a:p>
            <a:pPr>
              <a:defRPr/>
            </a:pPr>
            <a:endParaRPr lang="en-US" dirty="0"/>
          </a:p>
        </p:txBody>
      </p:sp>
      <p:sp>
        <p:nvSpPr>
          <p:cNvPr id="18" name="Footer Placeholder 17"/>
          <p:cNvSpPr>
            <a:spLocks noGrp="1"/>
          </p:cNvSpPr>
          <p:nvPr>
            <p:ph type="ftr" sz="quarter" idx="14"/>
          </p:nvPr>
        </p:nvSpPr>
        <p:spPr/>
        <p:txBody>
          <a:bodyPr/>
          <a:lstStyle/>
          <a:p>
            <a:pPr>
              <a:defRPr/>
            </a:pPr>
            <a:endParaRPr lang="en-US"/>
          </a:p>
        </p:txBody>
      </p:sp>
      <p:pic>
        <p:nvPicPr>
          <p:cNvPr id="21" name="Picture 9" descr="IUH.PPT.TEMPLATE_corn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9813" y="2174875"/>
            <a:ext cx="3033712"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2851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a:latin typeface="Franklin Gothic Book" charset="0"/>
                <a:ea typeface="Franklin Gothic Book" charset="0"/>
                <a:cs typeface="Franklin Gothic Book" charset="0"/>
              </a:defRPr>
            </a:lvl1pPr>
            <a:lvl2pPr>
              <a:defRPr>
                <a:latin typeface="Franklin Gothic Book" charset="0"/>
                <a:ea typeface="Franklin Gothic Book" charset="0"/>
                <a:cs typeface="Franklin Gothic Book" charset="0"/>
              </a:defRPr>
            </a:lvl2pPr>
            <a:lvl3pPr>
              <a:defRPr>
                <a:latin typeface="Franklin Gothic Book" charset="0"/>
                <a:ea typeface="Franklin Gothic Book" charset="0"/>
                <a:cs typeface="Franklin Gothic Book" charset="0"/>
              </a:defRPr>
            </a:lvl3pPr>
            <a:lvl4pPr>
              <a:defRPr>
                <a:latin typeface="Franklin Gothic Book" charset="0"/>
                <a:ea typeface="Franklin Gothic Book" charset="0"/>
                <a:cs typeface="Franklin Gothic Book" charset="0"/>
              </a:defRPr>
            </a:lvl4pPr>
            <a:lvl5pPr>
              <a:defRPr>
                <a:latin typeface="Franklin Gothic Book" charset="0"/>
                <a:ea typeface="Franklin Gothic Book" charset="0"/>
                <a:cs typeface="Franklin Gothic Book"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defTabSz="914400">
              <a:defRPr/>
            </a:lvl1pPr>
          </a:lstStyle>
          <a:p>
            <a:pPr>
              <a:defRPr/>
            </a:pP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fld id="{DA86648E-21C2-4E4D-995E-31FFBD2E87B9}" type="slidenum">
              <a:rPr lang="x-none" altLang="x-none"/>
              <a:pPr/>
              <a:t>‹#›</a:t>
            </a:fld>
            <a:endParaRPr lang="en-US" altLang="x-none"/>
          </a:p>
        </p:txBody>
      </p:sp>
    </p:spTree>
    <p:extLst>
      <p:ext uri="{BB962C8B-B14F-4D97-AF65-F5344CB8AC3E}">
        <p14:creationId xmlns:p14="http://schemas.microsoft.com/office/powerpoint/2010/main" val="186272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8" descr="IUH.PPT.TEMPLATE_V2-revised.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IUH.PPT.TEMPLATE_corner.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119813" y="2174875"/>
            <a:ext cx="3033712"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IU-logo-black.pn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23888" y="4435475"/>
            <a:ext cx="22288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43035" y="2618781"/>
            <a:ext cx="7772400" cy="1021556"/>
          </a:xfrm>
        </p:spPr>
        <p:txBody>
          <a:bodyPr anchor="t"/>
          <a:lstStyle>
            <a:lvl1pPr algn="l">
              <a:defRPr sz="2600" b="0" cap="none">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643035" y="1212056"/>
            <a:ext cx="7772400" cy="1125140"/>
          </a:xfrm>
        </p:spPr>
        <p:txBody>
          <a:bodyPr anchor="b"/>
          <a:lstStyle>
            <a:lvl1pPr marL="0" indent="0">
              <a:buNone/>
              <a:defRPr sz="1200" b="1" spc="-30">
                <a:solidFill>
                  <a:srgbClr val="595959"/>
                </a:solidFill>
                <a:latin typeface="Franklin Gothic Demi" charset="0"/>
                <a:ea typeface="Franklin Gothic Demi" charset="0"/>
                <a:cs typeface="Franklin Gothic Demi"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Date Placeholder 3"/>
          <p:cNvSpPr>
            <a:spLocks noGrp="1"/>
          </p:cNvSpPr>
          <p:nvPr>
            <p:ph type="dt" sz="half" idx="10"/>
          </p:nvPr>
        </p:nvSpPr>
        <p:spPr/>
        <p:txBody>
          <a:bodyPr/>
          <a:lstStyle>
            <a:lvl1pPr defTabSz="914400">
              <a:defRPr/>
            </a:lvl1pPr>
          </a:lstStyle>
          <a:p>
            <a:pPr>
              <a:defRPr/>
            </a:pPr>
            <a:endParaRPr lang="en-US" dirty="0"/>
          </a:p>
        </p:txBody>
      </p:sp>
      <p:sp>
        <p:nvSpPr>
          <p:cNvPr id="8" name="Footer Placeholder 4"/>
          <p:cNvSpPr>
            <a:spLocks noGrp="1"/>
          </p:cNvSpPr>
          <p:nvPr>
            <p:ph type="ftr" sz="quarter" idx="11"/>
          </p:nvPr>
        </p:nvSpPr>
        <p:spPr/>
        <p:txBody>
          <a:bodyPr/>
          <a:lstStyle>
            <a:lvl1pPr defTabSz="914400">
              <a:defRPr/>
            </a:lvl1pPr>
          </a:lstStyle>
          <a:p>
            <a:pPr>
              <a:defRPr/>
            </a:pPr>
            <a:endParaRPr lang="en-US"/>
          </a:p>
        </p:txBody>
      </p:sp>
      <p:sp>
        <p:nvSpPr>
          <p:cNvPr id="9" name="Slide Number Placeholder 5"/>
          <p:cNvSpPr>
            <a:spLocks noGrp="1"/>
          </p:cNvSpPr>
          <p:nvPr>
            <p:ph type="sldNum" sz="quarter" idx="12"/>
          </p:nvPr>
        </p:nvSpPr>
        <p:spPr/>
        <p:txBody>
          <a:bodyPr/>
          <a:lstStyle>
            <a:lvl1pPr defTabSz="914400">
              <a:defRPr/>
            </a:lvl1pPr>
          </a:lstStyle>
          <a:p>
            <a:fld id="{0025BF38-0FF4-CC4F-BA6B-37B05F99C122}" type="slidenum">
              <a:rPr lang="x-none" altLang="x-none"/>
              <a:pPr/>
              <a:t>‹#›</a:t>
            </a:fld>
            <a:endParaRPr lang="en-US" altLang="x-none"/>
          </a:p>
        </p:txBody>
      </p:sp>
    </p:spTree>
    <p:extLst>
      <p:ext uri="{BB962C8B-B14F-4D97-AF65-F5344CB8AC3E}">
        <p14:creationId xmlns:p14="http://schemas.microsoft.com/office/powerpoint/2010/main" val="1797376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914400">
              <a:defRPr/>
            </a:lvl1pPr>
          </a:lstStyle>
          <a:p>
            <a:pPr>
              <a:defRPr/>
            </a:pPr>
            <a:endParaRPr lang="en-US" dirty="0"/>
          </a:p>
        </p:txBody>
      </p:sp>
      <p:sp>
        <p:nvSpPr>
          <p:cNvPr id="6" name="Footer Placeholder 5"/>
          <p:cNvSpPr>
            <a:spLocks noGrp="1"/>
          </p:cNvSpPr>
          <p:nvPr>
            <p:ph type="ftr" sz="quarter" idx="11"/>
          </p:nvPr>
        </p:nvSpPr>
        <p:spPr/>
        <p:txBody>
          <a:bodyPr/>
          <a:lstStyle>
            <a:lvl1pPr defTabSz="91440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vl1pPr>
          </a:lstStyle>
          <a:p>
            <a:fld id="{E94E9BCF-061B-4943-A29B-BBB83430C9CB}" type="slidenum">
              <a:rPr lang="x-none" altLang="x-none"/>
              <a:pPr/>
              <a:t>‹#›</a:t>
            </a:fld>
            <a:endParaRPr lang="en-US" altLang="x-none"/>
          </a:p>
        </p:txBody>
      </p:sp>
    </p:spTree>
    <p:extLst>
      <p:ext uri="{BB962C8B-B14F-4D97-AF65-F5344CB8AC3E}">
        <p14:creationId xmlns:p14="http://schemas.microsoft.com/office/powerpoint/2010/main" val="2004613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lvl1pPr defTabSz="914400">
              <a:defRPr/>
            </a:lvl1pPr>
          </a:lstStyle>
          <a:p>
            <a:pPr>
              <a:defRPr/>
            </a:pPr>
            <a:endParaRPr lang="en-US" dirty="0"/>
          </a:p>
        </p:txBody>
      </p:sp>
      <p:sp>
        <p:nvSpPr>
          <p:cNvPr id="4" name="Footer Placeholder 3"/>
          <p:cNvSpPr>
            <a:spLocks noGrp="1"/>
          </p:cNvSpPr>
          <p:nvPr>
            <p:ph type="ftr" sz="quarter" idx="11"/>
          </p:nvPr>
        </p:nvSpPr>
        <p:spPr/>
        <p:txBody>
          <a:bodyPr/>
          <a:lstStyle>
            <a:lvl1pPr defTabSz="914400">
              <a:defRPr/>
            </a:lvl1pPr>
          </a:lstStyle>
          <a:p>
            <a:pPr>
              <a:defRPr/>
            </a:pPr>
            <a:endParaRPr lang="en-US"/>
          </a:p>
        </p:txBody>
      </p:sp>
      <p:sp>
        <p:nvSpPr>
          <p:cNvPr id="5" name="Slide Number Placeholder 4"/>
          <p:cNvSpPr>
            <a:spLocks noGrp="1"/>
          </p:cNvSpPr>
          <p:nvPr>
            <p:ph type="sldNum" sz="quarter" idx="12"/>
          </p:nvPr>
        </p:nvSpPr>
        <p:spPr/>
        <p:txBody>
          <a:bodyPr/>
          <a:lstStyle>
            <a:lvl1pPr defTabSz="914400">
              <a:defRPr/>
            </a:lvl1pPr>
          </a:lstStyle>
          <a:p>
            <a:fld id="{715E4F9D-4648-EE4F-837B-7F5D286D2A4F}" type="slidenum">
              <a:rPr lang="x-none" altLang="x-none"/>
              <a:pPr/>
              <a:t>‹#›</a:t>
            </a:fld>
            <a:endParaRPr lang="en-US" altLang="x-none"/>
          </a:p>
        </p:txBody>
      </p:sp>
    </p:spTree>
    <p:extLst>
      <p:ext uri="{BB962C8B-B14F-4D97-AF65-F5344CB8AC3E}">
        <p14:creationId xmlns:p14="http://schemas.microsoft.com/office/powerpoint/2010/main" val="660467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572941C-6974-BE4E-9E84-DF4E3BF99134}" type="slidenum">
              <a:rPr lang="en-US" altLang="x-none" smtClean="0"/>
              <a:pPr/>
              <a:t>‹#›</a:t>
            </a:fld>
            <a:endParaRPr lang="en-US" altLang="x-none"/>
          </a:p>
        </p:txBody>
      </p:sp>
      <p:sp>
        <p:nvSpPr>
          <p:cNvPr id="6" name="Rectangle 5"/>
          <p:cNvSpPr/>
          <p:nvPr userDrawn="1"/>
        </p:nvSpPr>
        <p:spPr>
          <a:xfrm>
            <a:off x="6095999" y="4034119"/>
            <a:ext cx="2904565" cy="10555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5626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a:defRPr/>
            </a:lvl1pPr>
          </a:lstStyle>
          <a:p>
            <a:pPr>
              <a:defRPr/>
            </a:pPr>
            <a:endParaRPr lang="en-US" dirty="0"/>
          </a:p>
        </p:txBody>
      </p:sp>
      <p:sp>
        <p:nvSpPr>
          <p:cNvPr id="3" name="Footer Placeholder 2"/>
          <p:cNvSpPr>
            <a:spLocks noGrp="1"/>
          </p:cNvSpPr>
          <p:nvPr>
            <p:ph type="ftr" sz="quarter" idx="11"/>
          </p:nvPr>
        </p:nvSpPr>
        <p:spPr/>
        <p:txBody>
          <a:bodyPr/>
          <a:lstStyle>
            <a:lvl1pPr defTabSz="914400">
              <a:defRPr/>
            </a:lvl1pPr>
          </a:lstStyle>
          <a:p>
            <a:pPr>
              <a:defRPr/>
            </a:pPr>
            <a:endParaRPr lang="en-US"/>
          </a:p>
        </p:txBody>
      </p:sp>
      <p:sp>
        <p:nvSpPr>
          <p:cNvPr id="4" name="Slide Number Placeholder 3"/>
          <p:cNvSpPr>
            <a:spLocks noGrp="1"/>
          </p:cNvSpPr>
          <p:nvPr>
            <p:ph type="sldNum" sz="quarter" idx="12"/>
          </p:nvPr>
        </p:nvSpPr>
        <p:spPr/>
        <p:txBody>
          <a:bodyPr/>
          <a:lstStyle>
            <a:lvl1pPr defTabSz="914400">
              <a:defRPr/>
            </a:lvl1pPr>
          </a:lstStyle>
          <a:p>
            <a:fld id="{40B5E16D-56CD-864D-824B-D347FFEACCD3}" type="slidenum">
              <a:rPr lang="x-none" altLang="x-none"/>
              <a:pPr/>
              <a:t>‹#›</a:t>
            </a:fld>
            <a:endParaRPr lang="en-US" altLang="x-none"/>
          </a:p>
        </p:txBody>
      </p:sp>
    </p:spTree>
    <p:extLst>
      <p:ext uri="{BB962C8B-B14F-4D97-AF65-F5344CB8AC3E}">
        <p14:creationId xmlns:p14="http://schemas.microsoft.com/office/powerpoint/2010/main" val="128267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0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5842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8" name="Picture 7" descr="IUH.PPT.TEMPLATE_cover.png"/>
          <p:cNvPicPr>
            <a:picLocks noChangeAspect="1"/>
          </p:cNvPicPr>
          <p:nvPr userDrawn="1"/>
        </p:nvPicPr>
        <p:blipFill>
          <a:blip r:embed="rId2"/>
          <a:stretch>
            <a:fillRect/>
          </a:stretch>
        </p:blipFill>
        <p:spPr>
          <a:xfrm>
            <a:off x="0" y="-1"/>
            <a:ext cx="9153144" cy="5148645"/>
          </a:xfrm>
          <a:prstGeom prst="rect">
            <a:avLst/>
          </a:prstGeom>
        </p:spPr>
      </p:pic>
      <p:pic>
        <p:nvPicPr>
          <p:cNvPr id="9" name="Content Placeholder 5" descr="IU-logo-black.png"/>
          <p:cNvPicPr>
            <a:picLocks noChangeAspect="1"/>
          </p:cNvPicPr>
          <p:nvPr userDrawn="1"/>
        </p:nvPicPr>
        <p:blipFill>
          <a:blip r:embed="rId3" cstate="print">
            <a:extLst>
              <a:ext uri="{28A0092B-C50C-407E-A947-70E740481C1C}">
                <a14:useLocalDpi xmlns:a14="http://schemas.microsoft.com/office/drawing/2010/main" val="0"/>
              </a:ext>
            </a:extLst>
          </a:blip>
          <a:srcRect r="80669"/>
          <a:stretch>
            <a:fillRect/>
          </a:stretch>
        </p:blipFill>
        <p:spPr bwMode="auto">
          <a:xfrm>
            <a:off x="3846626" y="1677529"/>
            <a:ext cx="1459892" cy="152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958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9.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0" descr="IUH.PPT.TEMPLATE_banner.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0" y="0"/>
            <a:ext cx="9144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808038" y="155575"/>
            <a:ext cx="6138862" cy="579438"/>
          </a:xfrm>
          <a:prstGeom prst="rect">
            <a:avLst/>
          </a:prstGeom>
        </p:spPr>
        <p:txBody>
          <a:bodyPr vert="horz" lIns="0" tIns="0" rIns="0" bIns="0" rtlCol="0" anchor="b" anchorCtr="0">
            <a:noAutofit/>
          </a:bodyPr>
          <a:lstStyle/>
          <a:p>
            <a:r>
              <a:rPr lang="en-US" dirty="0"/>
              <a:t>Click to edit Master title style</a:t>
            </a:r>
          </a:p>
        </p:txBody>
      </p:sp>
      <p:sp>
        <p:nvSpPr>
          <p:cNvPr id="1028" name="Text Placeholder 2"/>
          <p:cNvSpPr>
            <a:spLocks noGrp="1"/>
          </p:cNvSpPr>
          <p:nvPr>
            <p:ph type="body" idx="1"/>
          </p:nvPr>
        </p:nvSpPr>
        <p:spPr bwMode="auto">
          <a:xfrm>
            <a:off x="1616075" y="1698625"/>
            <a:ext cx="7083425"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4" name="Date Placeholder 3"/>
          <p:cNvSpPr>
            <a:spLocks noGrp="1"/>
          </p:cNvSpPr>
          <p:nvPr>
            <p:ph type="dt" sz="half" idx="2"/>
          </p:nvPr>
        </p:nvSpPr>
        <p:spPr>
          <a:xfrm>
            <a:off x="822325" y="4870450"/>
            <a:ext cx="2133600" cy="273050"/>
          </a:xfrm>
          <a:prstGeom prst="rect">
            <a:avLst/>
          </a:prstGeom>
        </p:spPr>
        <p:txBody>
          <a:bodyPr vert="horz" lIns="0" tIns="0" rIns="0" bIns="0" rtlCol="0" anchor="ctr"/>
          <a:lstStyle>
            <a:lvl1pPr algn="l" defTabSz="457200" fontAlgn="auto">
              <a:spcBef>
                <a:spcPts val="0"/>
              </a:spcBef>
              <a:spcAft>
                <a:spcPts val="0"/>
              </a:spcAft>
              <a:defRPr sz="800">
                <a:solidFill>
                  <a:prstClr val="black">
                    <a:tint val="75000"/>
                  </a:prstClr>
                </a:solidFill>
                <a:latin typeface="Arial"/>
                <a:ea typeface="+mn-ea"/>
                <a:cs typeface="Arial"/>
              </a:defRPr>
            </a:lvl1pPr>
          </a:lstStyle>
          <a:p>
            <a:pPr>
              <a:defRPr/>
            </a:pPr>
            <a:endParaRPr lang="en-US" dirty="0"/>
          </a:p>
        </p:txBody>
      </p:sp>
      <p:sp>
        <p:nvSpPr>
          <p:cNvPr id="5" name="Footer Placeholder 4"/>
          <p:cNvSpPr>
            <a:spLocks noGrp="1"/>
          </p:cNvSpPr>
          <p:nvPr>
            <p:ph type="ftr" sz="quarter" idx="3"/>
          </p:nvPr>
        </p:nvSpPr>
        <p:spPr>
          <a:xfrm>
            <a:off x="3124200" y="4870450"/>
            <a:ext cx="2895600" cy="273050"/>
          </a:xfrm>
          <a:prstGeom prst="rect">
            <a:avLst/>
          </a:prstGeom>
        </p:spPr>
        <p:txBody>
          <a:bodyPr vert="horz" lIns="0" tIns="0" rIns="0" bIns="0" rtlCol="0" anchor="ctr"/>
          <a:lstStyle>
            <a:lvl1pPr algn="l" defTabSz="457200" fontAlgn="auto">
              <a:spcBef>
                <a:spcPts val="0"/>
              </a:spcBef>
              <a:spcAft>
                <a:spcPts val="0"/>
              </a:spcAft>
              <a:defRPr sz="800" dirty="0">
                <a:solidFill>
                  <a:prstClr val="black">
                    <a:tint val="75000"/>
                  </a:prstClr>
                </a:solidFill>
                <a:latin typeface="Arial"/>
                <a:ea typeface="+mn-ea"/>
                <a:cs typeface="Arial"/>
              </a:defRPr>
            </a:lvl1pPr>
          </a:lstStyle>
          <a:p>
            <a:pPr>
              <a:defRPr/>
            </a:pPr>
            <a:endParaRPr lang="en-US"/>
          </a:p>
        </p:txBody>
      </p:sp>
      <p:sp>
        <p:nvSpPr>
          <p:cNvPr id="6" name="Slide Number Placeholder 5"/>
          <p:cNvSpPr>
            <a:spLocks noGrp="1"/>
          </p:cNvSpPr>
          <p:nvPr>
            <p:ph type="sldNum" sz="quarter" idx="4"/>
          </p:nvPr>
        </p:nvSpPr>
        <p:spPr>
          <a:xfrm>
            <a:off x="8035925" y="603250"/>
            <a:ext cx="733425" cy="274638"/>
          </a:xfrm>
          <a:prstGeom prst="rect">
            <a:avLst/>
          </a:prstGeom>
        </p:spPr>
        <p:txBody>
          <a:bodyPr vert="horz" wrap="square" lIns="0" tIns="0" rIns="0" bIns="0" numCol="1" anchor="b" anchorCtr="0" compatLnSpc="1">
            <a:prstTxWarp prst="textNoShape">
              <a:avLst/>
            </a:prstTxWarp>
          </a:bodyPr>
          <a:lstStyle>
            <a:lvl1pPr algn="r" defTabSz="457200">
              <a:defRPr sz="900">
                <a:solidFill>
                  <a:srgbClr val="898989"/>
                </a:solidFill>
                <a:latin typeface="Arial" charset="0"/>
              </a:defRPr>
            </a:lvl1pPr>
          </a:lstStyle>
          <a:p>
            <a:fld id="{4572941C-6974-BE4E-9E84-DF4E3BF99134}" type="slidenum">
              <a:rPr lang="en-US" altLang="x-none"/>
              <a:pPr/>
              <a:t>‹#›</a:t>
            </a:fld>
            <a:endParaRPr lang="en-US" altLang="x-none"/>
          </a:p>
        </p:txBody>
      </p:sp>
      <p:pic>
        <p:nvPicPr>
          <p:cNvPr id="1032" name="Picture 12" descr="IU-logo-black.png"/>
          <p:cNvPicPr>
            <a:picLocks noChangeAspect="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6394450" y="4435475"/>
            <a:ext cx="22288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3" r:id="rId5"/>
    <p:sldLayoutId id="2147483710" r:id="rId6"/>
    <p:sldLayoutId id="2147483694" r:id="rId7"/>
    <p:sldLayoutId id="2147483709" r:id="rId8"/>
  </p:sldLayoutIdLst>
  <p:hf hdr="0" ftr="0" dt="0"/>
  <p:txStyles>
    <p:titleStyle>
      <a:lvl1pPr algn="l" defTabSz="457200" rtl="0" fontAlgn="base">
        <a:lnSpc>
          <a:spcPct val="90000"/>
        </a:lnSpc>
        <a:spcBef>
          <a:spcPct val="0"/>
        </a:spcBef>
        <a:spcAft>
          <a:spcPct val="0"/>
        </a:spcAft>
        <a:defRPr sz="2200" kern="1200" spc="-30">
          <a:solidFill>
            <a:schemeClr val="bg1"/>
          </a:solidFill>
          <a:latin typeface="Franklin Gothic Book" charset="0"/>
          <a:ea typeface="Franklin Gothic Book" charset="0"/>
          <a:cs typeface="Franklin Gothic Book" charset="0"/>
        </a:defRPr>
      </a:lvl1pPr>
      <a:lvl2pPr algn="l" defTabSz="457200" rtl="0" fontAlgn="base">
        <a:lnSpc>
          <a:spcPct val="90000"/>
        </a:lnSpc>
        <a:spcBef>
          <a:spcPct val="0"/>
        </a:spcBef>
        <a:spcAft>
          <a:spcPct val="0"/>
        </a:spcAft>
        <a:defRPr sz="2100">
          <a:solidFill>
            <a:schemeClr val="bg1"/>
          </a:solidFill>
          <a:latin typeface="Arial" charset="0"/>
          <a:ea typeface="Arial" charset="0"/>
          <a:cs typeface="Arial" charset="0"/>
        </a:defRPr>
      </a:lvl2pPr>
      <a:lvl3pPr algn="l" defTabSz="457200" rtl="0" fontAlgn="base">
        <a:lnSpc>
          <a:spcPct val="90000"/>
        </a:lnSpc>
        <a:spcBef>
          <a:spcPct val="0"/>
        </a:spcBef>
        <a:spcAft>
          <a:spcPct val="0"/>
        </a:spcAft>
        <a:defRPr sz="2100">
          <a:solidFill>
            <a:schemeClr val="bg1"/>
          </a:solidFill>
          <a:latin typeface="Arial" charset="0"/>
          <a:ea typeface="Arial" charset="0"/>
          <a:cs typeface="Arial" charset="0"/>
        </a:defRPr>
      </a:lvl3pPr>
      <a:lvl4pPr algn="l" defTabSz="457200" rtl="0" fontAlgn="base">
        <a:lnSpc>
          <a:spcPct val="90000"/>
        </a:lnSpc>
        <a:spcBef>
          <a:spcPct val="0"/>
        </a:spcBef>
        <a:spcAft>
          <a:spcPct val="0"/>
        </a:spcAft>
        <a:defRPr sz="2100">
          <a:solidFill>
            <a:schemeClr val="bg1"/>
          </a:solidFill>
          <a:latin typeface="Arial" charset="0"/>
          <a:ea typeface="Arial" charset="0"/>
          <a:cs typeface="Arial" charset="0"/>
        </a:defRPr>
      </a:lvl4pPr>
      <a:lvl5pPr algn="l" defTabSz="457200" rtl="0" fontAlgn="base">
        <a:lnSpc>
          <a:spcPct val="90000"/>
        </a:lnSpc>
        <a:spcBef>
          <a:spcPct val="0"/>
        </a:spcBef>
        <a:spcAft>
          <a:spcPct val="0"/>
        </a:spcAft>
        <a:defRPr sz="2100">
          <a:solidFill>
            <a:schemeClr val="bg1"/>
          </a:solidFill>
          <a:latin typeface="Arial" charset="0"/>
          <a:ea typeface="Arial" charset="0"/>
          <a:cs typeface="Arial" charset="0"/>
        </a:defRPr>
      </a:lvl5pPr>
      <a:lvl6pPr marL="457200" algn="l" defTabSz="457200" rtl="0" fontAlgn="base">
        <a:lnSpc>
          <a:spcPct val="90000"/>
        </a:lnSpc>
        <a:spcBef>
          <a:spcPct val="0"/>
        </a:spcBef>
        <a:spcAft>
          <a:spcPct val="0"/>
        </a:spcAft>
        <a:defRPr sz="2100">
          <a:solidFill>
            <a:schemeClr val="bg1"/>
          </a:solidFill>
          <a:latin typeface="Arial" charset="0"/>
          <a:ea typeface="Arial" charset="0"/>
          <a:cs typeface="Arial" charset="0"/>
        </a:defRPr>
      </a:lvl6pPr>
      <a:lvl7pPr marL="914400" algn="l" defTabSz="457200" rtl="0" fontAlgn="base">
        <a:lnSpc>
          <a:spcPct val="90000"/>
        </a:lnSpc>
        <a:spcBef>
          <a:spcPct val="0"/>
        </a:spcBef>
        <a:spcAft>
          <a:spcPct val="0"/>
        </a:spcAft>
        <a:defRPr sz="2100">
          <a:solidFill>
            <a:schemeClr val="bg1"/>
          </a:solidFill>
          <a:latin typeface="Arial" charset="0"/>
          <a:ea typeface="Arial" charset="0"/>
          <a:cs typeface="Arial" charset="0"/>
        </a:defRPr>
      </a:lvl7pPr>
      <a:lvl8pPr marL="1371600" algn="l" defTabSz="457200" rtl="0" fontAlgn="base">
        <a:lnSpc>
          <a:spcPct val="90000"/>
        </a:lnSpc>
        <a:spcBef>
          <a:spcPct val="0"/>
        </a:spcBef>
        <a:spcAft>
          <a:spcPct val="0"/>
        </a:spcAft>
        <a:defRPr sz="2100">
          <a:solidFill>
            <a:schemeClr val="bg1"/>
          </a:solidFill>
          <a:latin typeface="Arial" charset="0"/>
          <a:ea typeface="Arial" charset="0"/>
          <a:cs typeface="Arial" charset="0"/>
        </a:defRPr>
      </a:lvl8pPr>
      <a:lvl9pPr marL="1828800" algn="l" defTabSz="457200" rtl="0" fontAlgn="base">
        <a:lnSpc>
          <a:spcPct val="90000"/>
        </a:lnSpc>
        <a:spcBef>
          <a:spcPct val="0"/>
        </a:spcBef>
        <a:spcAft>
          <a:spcPct val="0"/>
        </a:spcAft>
        <a:defRPr sz="2100">
          <a:solidFill>
            <a:schemeClr val="bg1"/>
          </a:solidFill>
          <a:latin typeface="Arial" charset="0"/>
          <a:ea typeface="Arial" charset="0"/>
          <a:cs typeface="Arial" charset="0"/>
        </a:defRPr>
      </a:lvl9pPr>
    </p:titleStyle>
    <p:bodyStyle>
      <a:lvl1pPr marL="146050" indent="-146050" algn="l" defTabSz="457200" rtl="0" fontAlgn="base">
        <a:spcBef>
          <a:spcPct val="20000"/>
        </a:spcBef>
        <a:spcAft>
          <a:spcPct val="0"/>
        </a:spcAft>
        <a:buClr>
          <a:schemeClr val="accent1"/>
        </a:buClr>
        <a:buSzPct val="106000"/>
        <a:buFont typeface="Wingdings" charset="2"/>
        <a:buChar char="§"/>
        <a:defRPr sz="1300" kern="1200">
          <a:solidFill>
            <a:schemeClr val="tx1"/>
          </a:solidFill>
          <a:latin typeface="Arial"/>
          <a:ea typeface="Arial" charset="0"/>
          <a:cs typeface="Arial"/>
        </a:defRPr>
      </a:lvl1pPr>
      <a:lvl2pPr marL="631825" indent="-174625" algn="l" defTabSz="457200" rtl="0" fontAlgn="base">
        <a:spcBef>
          <a:spcPct val="20000"/>
        </a:spcBef>
        <a:spcAft>
          <a:spcPct val="0"/>
        </a:spcAft>
        <a:buFont typeface="Arial" charset="0"/>
        <a:buChar char="–"/>
        <a:defRPr sz="1300" kern="1200">
          <a:solidFill>
            <a:schemeClr val="tx1"/>
          </a:solidFill>
          <a:latin typeface="Arial"/>
          <a:ea typeface="Arial" charset="0"/>
          <a:cs typeface="Arial"/>
        </a:defRPr>
      </a:lvl2pPr>
      <a:lvl3pPr marL="1027113" indent="-112713" algn="l" defTabSz="457200" rtl="0" fontAlgn="base">
        <a:spcBef>
          <a:spcPct val="20000"/>
        </a:spcBef>
        <a:spcAft>
          <a:spcPct val="0"/>
        </a:spcAft>
        <a:buFont typeface="Arial" charset="0"/>
        <a:buChar char="•"/>
        <a:defRPr sz="1300" kern="1200">
          <a:solidFill>
            <a:schemeClr val="tx1"/>
          </a:solidFill>
          <a:latin typeface="Arial"/>
          <a:ea typeface="Arial" charset="0"/>
          <a:cs typeface="Arial"/>
        </a:defRPr>
      </a:lvl3pPr>
      <a:lvl4pPr marL="1539875" indent="-168275" algn="l" defTabSz="457200" rtl="0" fontAlgn="base">
        <a:spcBef>
          <a:spcPct val="20000"/>
        </a:spcBef>
        <a:spcAft>
          <a:spcPct val="0"/>
        </a:spcAft>
        <a:buFont typeface="Arial" charset="0"/>
        <a:buChar char="–"/>
        <a:defRPr sz="1300" kern="1200">
          <a:solidFill>
            <a:schemeClr val="tx1"/>
          </a:solidFill>
          <a:latin typeface="Arial"/>
          <a:ea typeface="Arial" charset="0"/>
          <a:cs typeface="Arial"/>
        </a:defRPr>
      </a:lvl4pPr>
      <a:lvl5pPr marL="1998663" indent="-169863" algn="l" defTabSz="457200" rtl="0" fontAlgn="base">
        <a:spcBef>
          <a:spcPct val="20000"/>
        </a:spcBef>
        <a:spcAft>
          <a:spcPct val="0"/>
        </a:spcAft>
        <a:buFont typeface="Arial" charset="0"/>
        <a:buChar char="»"/>
        <a:defRPr sz="1300" kern="1200">
          <a:solidFill>
            <a:schemeClr val="tx1"/>
          </a:solidFill>
          <a:latin typeface="Arial"/>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IUH.PPT.TEMPLATE_banner.png"/>
          <p:cNvPicPr>
            <a:picLocks noChangeAspect="1"/>
          </p:cNvPicPr>
          <p:nvPr userDrawn="1"/>
        </p:nvPicPr>
        <p:blipFill>
          <a:blip r:embed="rId3"/>
          <a:stretch>
            <a:fillRect/>
          </a:stretch>
        </p:blipFill>
        <p:spPr>
          <a:xfrm>
            <a:off x="-1" y="0"/>
            <a:ext cx="9144001" cy="857250"/>
          </a:xfrm>
          <a:prstGeom prst="rect">
            <a:avLst/>
          </a:prstGeom>
        </p:spPr>
      </p:pic>
      <p:sp>
        <p:nvSpPr>
          <p:cNvPr id="2" name="Title Placeholder 1"/>
          <p:cNvSpPr>
            <a:spLocks noGrp="1"/>
          </p:cNvSpPr>
          <p:nvPr>
            <p:ph type="title"/>
          </p:nvPr>
        </p:nvSpPr>
        <p:spPr>
          <a:xfrm>
            <a:off x="808683" y="156008"/>
            <a:ext cx="6138017" cy="579646"/>
          </a:xfrm>
          <a:prstGeom prst="rect">
            <a:avLst/>
          </a:prstGeom>
        </p:spPr>
        <p:txBody>
          <a:bodyPr vert="horz" lIns="0" tIns="0" rIns="0" bIns="0" rtlCol="0" anchor="b" anchorCtr="0">
            <a:noAutofit/>
          </a:bodyPr>
          <a:lstStyle/>
          <a:p>
            <a:r>
              <a:rPr lang="en-US" dirty="0"/>
              <a:t>Click to edit Master title style</a:t>
            </a:r>
          </a:p>
        </p:txBody>
      </p:sp>
      <p:sp>
        <p:nvSpPr>
          <p:cNvPr id="3" name="Text Placeholder 2"/>
          <p:cNvSpPr>
            <a:spLocks noGrp="1"/>
          </p:cNvSpPr>
          <p:nvPr>
            <p:ph type="body" idx="1"/>
          </p:nvPr>
        </p:nvSpPr>
        <p:spPr>
          <a:xfrm>
            <a:off x="1615784" y="1698626"/>
            <a:ext cx="7083716" cy="290123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22561" y="4869657"/>
            <a:ext cx="2133600" cy="273844"/>
          </a:xfrm>
          <a:prstGeom prst="rect">
            <a:avLst/>
          </a:prstGeom>
        </p:spPr>
        <p:txBody>
          <a:bodyPr vert="horz" lIns="0" tIns="0" rIns="0" bIns="0" rtlCol="0" anchor="ctr"/>
          <a:lstStyle>
            <a:lvl1pPr algn="l">
              <a:defRPr sz="800">
                <a:solidFill>
                  <a:schemeClr val="tx1">
                    <a:tint val="75000"/>
                  </a:schemeClr>
                </a:solidFill>
                <a:latin typeface="Arial"/>
                <a:cs typeface="Arial"/>
              </a:defRPr>
            </a:lvl1pPr>
          </a:lstStyle>
          <a:p>
            <a:pPr defTabSz="457200" fontAlgn="auto">
              <a:spcBef>
                <a:spcPts val="0"/>
              </a:spcBef>
              <a:spcAft>
                <a:spcPts val="0"/>
              </a:spcAft>
            </a:pPr>
            <a:fld id="{8B90E7A0-32E2-4EA5-B60F-9C5E97AA8DAA}" type="datetime1">
              <a:rPr lang="en-US" smtClean="0">
                <a:solidFill>
                  <a:prstClr val="black">
                    <a:tint val="75000"/>
                  </a:prstClr>
                </a:solidFill>
                <a:ea typeface="+mn-ea"/>
              </a:rPr>
              <a:pPr defTabSz="457200" fontAlgn="auto">
                <a:spcBef>
                  <a:spcPts val="0"/>
                </a:spcBef>
                <a:spcAft>
                  <a:spcPts val="0"/>
                </a:spcAft>
              </a:pPr>
              <a:t>6/22/2023</a:t>
            </a:fld>
            <a:endParaRPr lang="en-US" dirty="0">
              <a:solidFill>
                <a:prstClr val="black">
                  <a:tint val="75000"/>
                </a:prstClr>
              </a:solidFill>
              <a:ea typeface="+mn-ea"/>
            </a:endParaRPr>
          </a:p>
        </p:txBody>
      </p:sp>
      <p:sp>
        <p:nvSpPr>
          <p:cNvPr id="5" name="Footer Placeholder 4"/>
          <p:cNvSpPr>
            <a:spLocks noGrp="1"/>
          </p:cNvSpPr>
          <p:nvPr>
            <p:ph type="ftr" sz="quarter" idx="3"/>
          </p:nvPr>
        </p:nvSpPr>
        <p:spPr>
          <a:xfrm>
            <a:off x="3124200" y="4869657"/>
            <a:ext cx="2895600" cy="273844"/>
          </a:xfrm>
          <a:prstGeom prst="rect">
            <a:avLst/>
          </a:prstGeom>
        </p:spPr>
        <p:txBody>
          <a:bodyPr vert="horz" lIns="0" tIns="0" rIns="0" bIns="0" rtlCol="0" anchor="ctr"/>
          <a:lstStyle>
            <a:lvl1pPr algn="l">
              <a:defRPr sz="800">
                <a:solidFill>
                  <a:schemeClr val="tx1">
                    <a:tint val="75000"/>
                  </a:schemeClr>
                </a:solidFill>
                <a:latin typeface="Arial"/>
                <a:cs typeface="Arial"/>
              </a:defRPr>
            </a:lvl1pPr>
          </a:lstStyle>
          <a:p>
            <a:pPr defTabSz="457200" fontAlgn="auto">
              <a:spcBef>
                <a:spcPts val="0"/>
              </a:spcBef>
              <a:spcAft>
                <a:spcPts val="0"/>
              </a:spcAft>
            </a:pPr>
            <a:endParaRPr lang="en-US" dirty="0">
              <a:solidFill>
                <a:prstClr val="black">
                  <a:tint val="75000"/>
                </a:prstClr>
              </a:solidFill>
              <a:ea typeface="+mn-ea"/>
            </a:endParaRPr>
          </a:p>
        </p:txBody>
      </p:sp>
      <p:sp>
        <p:nvSpPr>
          <p:cNvPr id="6" name="Slide Number Placeholder 5"/>
          <p:cNvSpPr>
            <a:spLocks noGrp="1"/>
          </p:cNvSpPr>
          <p:nvPr>
            <p:ph type="sldNum" sz="quarter" idx="4"/>
          </p:nvPr>
        </p:nvSpPr>
        <p:spPr>
          <a:xfrm>
            <a:off x="8035349" y="603903"/>
            <a:ext cx="733836" cy="273844"/>
          </a:xfrm>
          <a:prstGeom prst="rect">
            <a:avLst/>
          </a:prstGeom>
        </p:spPr>
        <p:txBody>
          <a:bodyPr vert="horz" lIns="0" tIns="0" rIns="0" bIns="0" rtlCol="0" anchor="b" anchorCtr="0"/>
          <a:lstStyle>
            <a:lvl1pPr algn="r">
              <a:defRPr sz="800">
                <a:solidFill>
                  <a:schemeClr val="tx1">
                    <a:tint val="75000"/>
                  </a:schemeClr>
                </a:solidFill>
                <a:latin typeface="Franklin Gothic Book" charset="0"/>
                <a:ea typeface="Franklin Gothic Book" charset="0"/>
                <a:cs typeface="Franklin Gothic Book" charset="0"/>
              </a:defRPr>
            </a:lvl1pPr>
          </a:lstStyle>
          <a:p>
            <a:pPr defTabSz="457200" fontAlgn="auto">
              <a:spcBef>
                <a:spcPts val="0"/>
              </a:spcBef>
              <a:spcAft>
                <a:spcPts val="0"/>
              </a:spcAft>
            </a:pPr>
            <a:fld id="{D210017C-F2DC-EA4D-9267-8D3448B88ABF}" type="slidenum">
              <a:rPr lang="en-US" smtClean="0">
                <a:solidFill>
                  <a:prstClr val="black">
                    <a:tint val="75000"/>
                  </a:prstClr>
                </a:solidFill>
              </a:rPr>
              <a:pPr defTabSz="457200" fontAlgn="auto">
                <a:spcBef>
                  <a:spcPts val="0"/>
                </a:spcBef>
                <a:spcAft>
                  <a:spcPts val="0"/>
                </a:spcAft>
              </a:pPr>
              <a:t>‹#›</a:t>
            </a:fld>
            <a:endParaRPr lang="en-US" dirty="0">
              <a:solidFill>
                <a:prstClr val="black">
                  <a:tint val="75000"/>
                </a:prstClr>
              </a:solidFill>
            </a:endParaRPr>
          </a:p>
        </p:txBody>
      </p:sp>
      <p:pic>
        <p:nvPicPr>
          <p:cNvPr id="13" name="Picture 12" descr="IU-logo-black.png"/>
          <p:cNvPicPr>
            <a:picLocks noChangeAspect="1"/>
          </p:cNvPicPr>
          <p:nvPr userDrawn="1"/>
        </p:nvPicPr>
        <p:blipFill>
          <a:blip r:embed="rId4"/>
          <a:stretch>
            <a:fillRect/>
          </a:stretch>
        </p:blipFill>
        <p:spPr>
          <a:xfrm>
            <a:off x="6394452" y="4435937"/>
            <a:ext cx="2229537" cy="491583"/>
          </a:xfrm>
          <a:prstGeom prst="rect">
            <a:avLst/>
          </a:prstGeom>
        </p:spPr>
      </p:pic>
    </p:spTree>
    <p:extLst>
      <p:ext uri="{BB962C8B-B14F-4D97-AF65-F5344CB8AC3E}">
        <p14:creationId xmlns:p14="http://schemas.microsoft.com/office/powerpoint/2010/main" val="126625560"/>
      </p:ext>
    </p:extLst>
  </p:cSld>
  <p:clrMap bg1="lt1" tx1="dk1" bg2="lt2" tx2="dk2" accent1="accent1" accent2="accent2" accent3="accent3" accent4="accent4" accent5="accent5" accent6="accent6" hlink="hlink" folHlink="folHlink"/>
  <p:sldLayoutIdLst>
    <p:sldLayoutId id="2147483712" r:id="rId1"/>
  </p:sldLayoutIdLst>
  <p:hf hdr="0" ftr="0" dt="0"/>
  <p:txStyles>
    <p:titleStyle>
      <a:lvl1pPr algn="l" defTabSz="457200" rtl="0" eaLnBrk="1" latinLnBrk="0" hangingPunct="1">
        <a:lnSpc>
          <a:spcPct val="90000"/>
        </a:lnSpc>
        <a:spcBef>
          <a:spcPct val="0"/>
        </a:spcBef>
        <a:buNone/>
        <a:defRPr sz="2100" kern="1200" spc="-30">
          <a:solidFill>
            <a:schemeClr val="bg1"/>
          </a:solidFill>
          <a:latin typeface="Franklin Gothic Medium" charset="0"/>
          <a:ea typeface="Franklin Gothic Medium" charset="0"/>
          <a:cs typeface="Franklin Gothic Medium" charset="0"/>
        </a:defRPr>
      </a:lvl1pPr>
    </p:titleStyle>
    <p:bodyStyle>
      <a:lvl1pPr marL="146304" indent="-146304" algn="l" defTabSz="457200" rtl="0" eaLnBrk="1" latinLnBrk="0" hangingPunct="1">
        <a:spcBef>
          <a:spcPct val="20000"/>
        </a:spcBef>
        <a:buClr>
          <a:schemeClr val="accent1"/>
        </a:buClr>
        <a:buSzPct val="106000"/>
        <a:buFont typeface="Wingdings" charset="2"/>
        <a:buChar char="§"/>
        <a:defRPr sz="1300" kern="1200">
          <a:solidFill>
            <a:schemeClr val="tx1"/>
          </a:solidFill>
          <a:latin typeface="Arial"/>
          <a:ea typeface="+mn-ea"/>
          <a:cs typeface="Arial"/>
        </a:defRPr>
      </a:lvl1pPr>
      <a:lvl2pPr marL="631825" indent="-174625" algn="l" defTabSz="457200" rtl="0" eaLnBrk="1" latinLnBrk="0" hangingPunct="1">
        <a:spcBef>
          <a:spcPct val="20000"/>
        </a:spcBef>
        <a:buFont typeface="Arial"/>
        <a:buChar char="–"/>
        <a:defRPr sz="1300" kern="1200">
          <a:solidFill>
            <a:schemeClr val="tx1"/>
          </a:solidFill>
          <a:latin typeface="Arial"/>
          <a:ea typeface="+mn-ea"/>
          <a:cs typeface="Arial"/>
        </a:defRPr>
      </a:lvl2pPr>
      <a:lvl3pPr marL="1027113" indent="-112713" algn="l" defTabSz="457200" rtl="0" eaLnBrk="1" latinLnBrk="0" hangingPunct="1">
        <a:spcBef>
          <a:spcPct val="20000"/>
        </a:spcBef>
        <a:buFont typeface="Arial"/>
        <a:buChar char="•"/>
        <a:defRPr sz="1300" kern="1200">
          <a:solidFill>
            <a:schemeClr val="tx1"/>
          </a:solidFill>
          <a:latin typeface="Arial"/>
          <a:ea typeface="+mn-ea"/>
          <a:cs typeface="Arial"/>
        </a:defRPr>
      </a:lvl3pPr>
      <a:lvl4pPr marL="1539875" indent="-168275" algn="l" defTabSz="457200" rtl="0" eaLnBrk="1" latinLnBrk="0" hangingPunct="1">
        <a:spcBef>
          <a:spcPct val="20000"/>
        </a:spcBef>
        <a:buFont typeface="Arial"/>
        <a:buChar char="–"/>
        <a:defRPr sz="1300" kern="1200">
          <a:solidFill>
            <a:schemeClr val="tx1"/>
          </a:solidFill>
          <a:latin typeface="Arial"/>
          <a:ea typeface="+mn-ea"/>
          <a:cs typeface="Arial"/>
        </a:defRPr>
      </a:lvl4pPr>
      <a:lvl5pPr marL="1998663" indent="-169863" algn="l" defTabSz="457200" rtl="0" eaLnBrk="1" latinLnBrk="0" hangingPunct="1">
        <a:spcBef>
          <a:spcPct val="20000"/>
        </a:spcBef>
        <a:buFont typeface="Arial"/>
        <a:buChar char="»"/>
        <a:defRPr sz="13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freepngimg.com/png/7226-palm-tree-png" TargetMode="External"/><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hyperlink" Target="https://www.publicdomainpictures.net/en/view-image.php?image=288961&amp;picture=lab-doctor" TargetMode="Externa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publicdomainpictures.net/view-image.php?image=252301&amp;picture=emoji-silbando"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s://forms.office.com/r/GXEhXUAGHU"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2100" y="3005138"/>
            <a:ext cx="5835650" cy="803275"/>
          </a:xfrm>
        </p:spPr>
        <p:txBody>
          <a:bodyPr/>
          <a:lstStyle/>
          <a:p>
            <a:pPr fontAlgn="auto">
              <a:spcAft>
                <a:spcPts val="0"/>
              </a:spcAft>
              <a:defRPr/>
            </a:pPr>
            <a:r>
              <a:rPr lang="en-US" dirty="0"/>
              <a:t>BLOOD BANK</a:t>
            </a:r>
            <a:r>
              <a:rPr lang="en-US" dirty="0">
                <a:latin typeface="Franklin Gothic Book" charset="0"/>
                <a:ea typeface="Franklin Gothic Book" charset="0"/>
                <a:cs typeface="Franklin Gothic Book" charset="0"/>
              </a:rPr>
              <a:t> TEAM MEETING</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2100" y="1970939"/>
            <a:ext cx="5166976" cy="1201622"/>
          </a:xfrm>
          <a:prstGeom prst="rect">
            <a:avLst/>
          </a:prstGeom>
        </p:spPr>
      </p:pic>
      <p:sp>
        <p:nvSpPr>
          <p:cNvPr id="3" name="Subtitle 2">
            <a:extLst>
              <a:ext uri="{FF2B5EF4-FFF2-40B4-BE49-F238E27FC236}">
                <a16:creationId xmlns:a16="http://schemas.microsoft.com/office/drawing/2014/main" id="{674838C3-9C32-4D29-A83D-4BBF29D42072}"/>
              </a:ext>
            </a:extLst>
          </p:cNvPr>
          <p:cNvSpPr>
            <a:spLocks noGrp="1"/>
          </p:cNvSpPr>
          <p:nvPr>
            <p:ph type="subTitle" idx="1"/>
          </p:nvPr>
        </p:nvSpPr>
        <p:spPr>
          <a:xfrm>
            <a:off x="1620671" y="3872339"/>
            <a:ext cx="4756969" cy="617923"/>
          </a:xfrm>
        </p:spPr>
        <p:txBody>
          <a:bodyPr/>
          <a:lstStyle/>
          <a:p>
            <a:r>
              <a:rPr lang="en-US" sz="1800" dirty="0"/>
              <a:t>06.22.2023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D7F6C-D7B0-6B85-F6AD-1E7184FA2187}"/>
              </a:ext>
            </a:extLst>
          </p:cNvPr>
          <p:cNvSpPr>
            <a:spLocks noGrp="1"/>
          </p:cNvSpPr>
          <p:nvPr>
            <p:ph type="title"/>
          </p:nvPr>
        </p:nvSpPr>
        <p:spPr/>
        <p:txBody>
          <a:bodyPr/>
          <a:lstStyle/>
          <a:p>
            <a:r>
              <a:rPr lang="en-US" dirty="0"/>
              <a:t>M3Lab  (New Methodist Lab)</a:t>
            </a:r>
          </a:p>
        </p:txBody>
      </p:sp>
      <p:sp>
        <p:nvSpPr>
          <p:cNvPr id="3" name="Content Placeholder 2">
            <a:extLst>
              <a:ext uri="{FF2B5EF4-FFF2-40B4-BE49-F238E27FC236}">
                <a16:creationId xmlns:a16="http://schemas.microsoft.com/office/drawing/2014/main" id="{41CBB22A-E224-BBFC-DA89-E47F61739F29}"/>
              </a:ext>
            </a:extLst>
          </p:cNvPr>
          <p:cNvSpPr>
            <a:spLocks noGrp="1"/>
          </p:cNvSpPr>
          <p:nvPr>
            <p:ph idx="1"/>
          </p:nvPr>
        </p:nvSpPr>
        <p:spPr>
          <a:xfrm>
            <a:off x="906163" y="1153297"/>
            <a:ext cx="7793338" cy="3447278"/>
          </a:xfrm>
        </p:spPr>
        <p:txBody>
          <a:bodyPr/>
          <a:lstStyle/>
          <a:p>
            <a:r>
              <a:rPr lang="en-US" dirty="0"/>
              <a:t>Coming July 2023 (end of June) – GO LIVE:  10AM on Monday, June 26</a:t>
            </a:r>
            <a:r>
              <a:rPr lang="en-US" baseline="30000" dirty="0"/>
              <a:t>th  </a:t>
            </a:r>
            <a:endParaRPr lang="en-US" dirty="0"/>
          </a:p>
          <a:p>
            <a:r>
              <a:rPr lang="en-US" dirty="0"/>
              <a:t>What does this mean to Blood Bank Team Members: </a:t>
            </a:r>
          </a:p>
          <a:p>
            <a:pPr lvl="1"/>
            <a:r>
              <a:rPr lang="en-US" sz="1200" dirty="0"/>
              <a:t>MH Blood Bank will be a stand-alone laboratory</a:t>
            </a:r>
          </a:p>
          <a:p>
            <a:pPr lvl="1"/>
            <a:r>
              <a:rPr lang="en-US" sz="1200" dirty="0"/>
              <a:t>New equipment to support changes </a:t>
            </a:r>
            <a:r>
              <a:rPr lang="en-US" sz="1200" b="1" dirty="0"/>
              <a:t>in process for qualification</a:t>
            </a:r>
          </a:p>
          <a:p>
            <a:pPr lvl="2"/>
            <a:r>
              <a:rPr lang="en-US" sz="1200" dirty="0"/>
              <a:t>2</a:t>
            </a:r>
            <a:r>
              <a:rPr lang="en-US" sz="1200" baseline="30000" dirty="0"/>
              <a:t>nd</a:t>
            </a:r>
            <a:r>
              <a:rPr lang="en-US" sz="1200" dirty="0"/>
              <a:t> Water bath – </a:t>
            </a:r>
            <a:r>
              <a:rPr lang="en-US" sz="1200" b="1" dirty="0"/>
              <a:t>complete on 6/22/23</a:t>
            </a:r>
          </a:p>
          <a:p>
            <a:pPr lvl="2"/>
            <a:r>
              <a:rPr lang="en-US" sz="1200" dirty="0"/>
              <a:t>Refrigerator and Freezer - </a:t>
            </a:r>
            <a:r>
              <a:rPr lang="en-US" sz="1200" b="1" dirty="0"/>
              <a:t>complete</a:t>
            </a:r>
          </a:p>
          <a:p>
            <a:pPr lvl="2"/>
            <a:r>
              <a:rPr lang="en-US" sz="1200" dirty="0"/>
              <a:t>Tube Sealer – current one in use, new one pending qualification</a:t>
            </a:r>
          </a:p>
          <a:p>
            <a:pPr lvl="2"/>
            <a:r>
              <a:rPr lang="en-US" sz="1200" dirty="0"/>
              <a:t>New DIN # for pooling added -</a:t>
            </a:r>
            <a:r>
              <a:rPr lang="en-US" sz="1200" b="1" dirty="0"/>
              <a:t>complete</a:t>
            </a:r>
          </a:p>
          <a:p>
            <a:pPr lvl="2"/>
            <a:r>
              <a:rPr lang="en-US" sz="1200" dirty="0"/>
              <a:t>Installing  DI Water System - </a:t>
            </a:r>
            <a:r>
              <a:rPr lang="en-US" sz="1200" b="1" dirty="0"/>
              <a:t>complete</a:t>
            </a:r>
          </a:p>
          <a:p>
            <a:pPr lvl="1"/>
            <a:r>
              <a:rPr lang="en-US" sz="1200" dirty="0"/>
              <a:t>Implementing direct shipments for Blood Product Receipt at that location –</a:t>
            </a:r>
            <a:r>
              <a:rPr lang="en-US" sz="1200" b="1" dirty="0"/>
              <a:t>Complete</a:t>
            </a:r>
          </a:p>
          <a:p>
            <a:pPr lvl="1"/>
            <a:r>
              <a:rPr lang="en-US" sz="1200" dirty="0"/>
              <a:t>Shipment of Reagent Standing Orders for Receipt at that location -- </a:t>
            </a:r>
            <a:r>
              <a:rPr lang="en-US" sz="1200" b="1" dirty="0"/>
              <a:t>complete</a:t>
            </a:r>
          </a:p>
          <a:p>
            <a:pPr lvl="1"/>
            <a:r>
              <a:rPr lang="en-US" sz="1200" dirty="0"/>
              <a:t>Re-routing specimens/requisitions so that all of Methodist patient floors will be processed from MH BB</a:t>
            </a:r>
          </a:p>
          <a:p>
            <a:pPr lvl="2"/>
            <a:r>
              <a:rPr lang="en-US" sz="1200" b="1" dirty="0"/>
              <a:t> Complete</a:t>
            </a:r>
          </a:p>
          <a:p>
            <a:pPr lvl="2"/>
            <a:r>
              <a:rPr lang="en-US" sz="1200" b="1" dirty="0"/>
              <a:t>Notify Management of any issues with ROUTING of specimens and/or requisitions</a:t>
            </a:r>
          </a:p>
          <a:p>
            <a:pPr marL="457200" lvl="1" indent="0">
              <a:buNone/>
            </a:pPr>
            <a:endParaRPr lang="en-US" sz="1200" dirty="0"/>
          </a:p>
        </p:txBody>
      </p:sp>
      <p:sp>
        <p:nvSpPr>
          <p:cNvPr id="4" name="Slide Number Placeholder 3">
            <a:extLst>
              <a:ext uri="{FF2B5EF4-FFF2-40B4-BE49-F238E27FC236}">
                <a16:creationId xmlns:a16="http://schemas.microsoft.com/office/drawing/2014/main" id="{A3144402-5EB1-73FF-C77C-F906B8589BB6}"/>
              </a:ext>
            </a:extLst>
          </p:cNvPr>
          <p:cNvSpPr>
            <a:spLocks noGrp="1"/>
          </p:cNvSpPr>
          <p:nvPr>
            <p:ph type="sldNum" sz="quarter" idx="12"/>
          </p:nvPr>
        </p:nvSpPr>
        <p:spPr/>
        <p:txBody>
          <a:bodyPr/>
          <a:lstStyle/>
          <a:p>
            <a:fld id="{DA86648E-21C2-4E4D-995E-31FFBD2E87B9}" type="slidenum">
              <a:rPr lang="x-none" altLang="x-none" smtClean="0"/>
              <a:pPr/>
              <a:t>10</a:t>
            </a:fld>
            <a:endParaRPr lang="en-US" altLang="x-none"/>
          </a:p>
        </p:txBody>
      </p:sp>
    </p:spTree>
    <p:extLst>
      <p:ext uri="{BB962C8B-B14F-4D97-AF65-F5344CB8AC3E}">
        <p14:creationId xmlns:p14="http://schemas.microsoft.com/office/powerpoint/2010/main" val="4044743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37464-C885-37D5-F693-919481697526}"/>
              </a:ext>
            </a:extLst>
          </p:cNvPr>
          <p:cNvSpPr>
            <a:spLocks noGrp="1"/>
          </p:cNvSpPr>
          <p:nvPr>
            <p:ph type="title"/>
          </p:nvPr>
        </p:nvSpPr>
        <p:spPr/>
        <p:txBody>
          <a:bodyPr/>
          <a:lstStyle/>
          <a:p>
            <a:r>
              <a:rPr lang="en-US" dirty="0"/>
              <a:t>M3Lab:  Additional Blood Bank Workflow Changes</a:t>
            </a:r>
          </a:p>
        </p:txBody>
      </p:sp>
      <p:sp>
        <p:nvSpPr>
          <p:cNvPr id="3" name="Content Placeholder 2">
            <a:extLst>
              <a:ext uri="{FF2B5EF4-FFF2-40B4-BE49-F238E27FC236}">
                <a16:creationId xmlns:a16="http://schemas.microsoft.com/office/drawing/2014/main" id="{4084C94E-7197-4663-22F1-CC5F1112EBCA}"/>
              </a:ext>
            </a:extLst>
          </p:cNvPr>
          <p:cNvSpPr>
            <a:spLocks noGrp="1"/>
          </p:cNvSpPr>
          <p:nvPr>
            <p:ph idx="1"/>
          </p:nvPr>
        </p:nvSpPr>
        <p:spPr>
          <a:xfrm>
            <a:off x="808039" y="1103870"/>
            <a:ext cx="7891462" cy="3496705"/>
          </a:xfrm>
        </p:spPr>
        <p:txBody>
          <a:bodyPr/>
          <a:lstStyle/>
          <a:p>
            <a:r>
              <a:rPr lang="en-US" dirty="0"/>
              <a:t>Pre-Surgery Process</a:t>
            </a:r>
          </a:p>
          <a:p>
            <a:pPr lvl="1"/>
            <a:r>
              <a:rPr lang="en-US" dirty="0"/>
              <a:t>Each facility (MH, UH and Riley) will manage their own samples</a:t>
            </a:r>
          </a:p>
          <a:p>
            <a:pPr lvl="1"/>
            <a:r>
              <a:rPr lang="en-US" dirty="0"/>
              <a:t>Standardizing Receipt of Pre-Surgery Form process</a:t>
            </a:r>
          </a:p>
          <a:p>
            <a:pPr lvl="2"/>
            <a:r>
              <a:rPr lang="en-US" dirty="0"/>
              <a:t>Not just with PAT but all clinics who order/process patients for </a:t>
            </a:r>
            <a:r>
              <a:rPr lang="en-US" dirty="0" err="1"/>
              <a:t>PreOp</a:t>
            </a:r>
            <a:r>
              <a:rPr lang="en-US" dirty="0"/>
              <a:t> evaluation at all facilities</a:t>
            </a:r>
          </a:p>
          <a:p>
            <a:pPr lvl="2"/>
            <a:r>
              <a:rPr lang="en-US" dirty="0"/>
              <a:t>Work in progress to get communication out to all areas before finalizing process</a:t>
            </a:r>
          </a:p>
          <a:p>
            <a:pPr lvl="2"/>
            <a:r>
              <a:rPr lang="en-US" dirty="0"/>
              <a:t>Currently PAT UH and MH is emailing Management and we print forms</a:t>
            </a:r>
          </a:p>
          <a:p>
            <a:pPr lvl="3"/>
            <a:r>
              <a:rPr lang="en-US" dirty="0"/>
              <a:t>All other areas: forms will come with the patient sample until change is complete</a:t>
            </a:r>
          </a:p>
          <a:p>
            <a:pPr lvl="3"/>
            <a:endParaRPr lang="en-US" dirty="0"/>
          </a:p>
          <a:p>
            <a:r>
              <a:rPr lang="en-US" dirty="0"/>
              <a:t>Daily Paperwork Management at each facility</a:t>
            </a:r>
          </a:p>
          <a:p>
            <a:pPr lvl="1"/>
            <a:r>
              <a:rPr lang="en-US" dirty="0"/>
              <a:t>More information to come</a:t>
            </a:r>
          </a:p>
          <a:p>
            <a:pPr lvl="1"/>
            <a:r>
              <a:rPr lang="en-US" dirty="0"/>
              <a:t>Filing supplies being ordered and prepped at each location</a:t>
            </a:r>
          </a:p>
          <a:p>
            <a:pPr lvl="1"/>
            <a:r>
              <a:rPr lang="en-US" dirty="0"/>
              <a:t>QC, Dispense Sheets, Inventory Sheets, Requisitions, Discarded/Wasted Units etc. </a:t>
            </a:r>
          </a:p>
          <a:p>
            <a:endParaRPr lang="en-US" dirty="0"/>
          </a:p>
          <a:p>
            <a:pPr lvl="3"/>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9C4A6D0E-075B-EBFC-EC2F-0071B54FBE98}"/>
              </a:ext>
            </a:extLst>
          </p:cNvPr>
          <p:cNvSpPr>
            <a:spLocks noGrp="1"/>
          </p:cNvSpPr>
          <p:nvPr>
            <p:ph type="sldNum" sz="quarter" idx="12"/>
          </p:nvPr>
        </p:nvSpPr>
        <p:spPr/>
        <p:txBody>
          <a:bodyPr/>
          <a:lstStyle/>
          <a:p>
            <a:fld id="{DA86648E-21C2-4E4D-995E-31FFBD2E87B9}" type="slidenum">
              <a:rPr lang="x-none" altLang="x-none" smtClean="0"/>
              <a:pPr/>
              <a:t>11</a:t>
            </a:fld>
            <a:endParaRPr lang="en-US" altLang="x-none"/>
          </a:p>
        </p:txBody>
      </p:sp>
    </p:spTree>
    <p:extLst>
      <p:ext uri="{BB962C8B-B14F-4D97-AF65-F5344CB8AC3E}">
        <p14:creationId xmlns:p14="http://schemas.microsoft.com/office/powerpoint/2010/main" val="2597391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22E6B-8C54-0833-6B06-AE9773041F47}"/>
              </a:ext>
            </a:extLst>
          </p:cNvPr>
          <p:cNvSpPr>
            <a:spLocks noGrp="1"/>
          </p:cNvSpPr>
          <p:nvPr>
            <p:ph type="title"/>
          </p:nvPr>
        </p:nvSpPr>
        <p:spPr/>
        <p:txBody>
          <a:bodyPr/>
          <a:lstStyle/>
          <a:p>
            <a:r>
              <a:rPr lang="en-US" dirty="0"/>
              <a:t>M3Lab:  Additional Blood Bank Workflow Changes</a:t>
            </a:r>
          </a:p>
        </p:txBody>
      </p:sp>
      <p:sp>
        <p:nvSpPr>
          <p:cNvPr id="3" name="Content Placeholder 2">
            <a:extLst>
              <a:ext uri="{FF2B5EF4-FFF2-40B4-BE49-F238E27FC236}">
                <a16:creationId xmlns:a16="http://schemas.microsoft.com/office/drawing/2014/main" id="{AA6EAC14-5FB9-0144-D205-1541615261D0}"/>
              </a:ext>
            </a:extLst>
          </p:cNvPr>
          <p:cNvSpPr>
            <a:spLocks noGrp="1"/>
          </p:cNvSpPr>
          <p:nvPr>
            <p:ph idx="1"/>
          </p:nvPr>
        </p:nvSpPr>
        <p:spPr>
          <a:xfrm>
            <a:off x="620785" y="1140903"/>
            <a:ext cx="8078715" cy="3459672"/>
          </a:xfrm>
        </p:spPr>
        <p:txBody>
          <a:bodyPr/>
          <a:lstStyle/>
          <a:p>
            <a:endParaRPr lang="en-US" dirty="0"/>
          </a:p>
          <a:p>
            <a:r>
              <a:rPr lang="en-US" dirty="0"/>
              <a:t>Thawing Plasma and </a:t>
            </a:r>
            <a:r>
              <a:rPr lang="en-US" dirty="0" err="1"/>
              <a:t>Cryo</a:t>
            </a:r>
            <a:r>
              <a:rPr lang="en-US" dirty="0"/>
              <a:t> at all three locations</a:t>
            </a:r>
          </a:p>
          <a:p>
            <a:pPr marL="0" indent="0">
              <a:buNone/>
            </a:pPr>
            <a:endParaRPr lang="en-US" dirty="0"/>
          </a:p>
          <a:p>
            <a:r>
              <a:rPr lang="en-US" dirty="0"/>
              <a:t>Pooling Plasma at all three locations</a:t>
            </a:r>
          </a:p>
          <a:p>
            <a:pPr lvl="1"/>
            <a:r>
              <a:rPr lang="en-US" dirty="0"/>
              <a:t>Unique POOL Numbers assigned for each facility</a:t>
            </a:r>
          </a:p>
          <a:p>
            <a:pPr lvl="1"/>
            <a:r>
              <a:rPr lang="en-US" b="1" dirty="0"/>
              <a:t>W4679 – MH BB</a:t>
            </a:r>
          </a:p>
          <a:p>
            <a:pPr lvl="1"/>
            <a:r>
              <a:rPr lang="en-US" b="1" dirty="0"/>
              <a:t>W4680 – RILEY BB and Riley Apheresis</a:t>
            </a:r>
          </a:p>
          <a:p>
            <a:pPr lvl="1"/>
            <a:r>
              <a:rPr lang="en-US" b="1" dirty="0"/>
              <a:t>W2276 – UH BB and UH Apheresis </a:t>
            </a:r>
          </a:p>
        </p:txBody>
      </p:sp>
      <p:sp>
        <p:nvSpPr>
          <p:cNvPr id="4" name="Slide Number Placeholder 3">
            <a:extLst>
              <a:ext uri="{FF2B5EF4-FFF2-40B4-BE49-F238E27FC236}">
                <a16:creationId xmlns:a16="http://schemas.microsoft.com/office/drawing/2014/main" id="{BFE801BC-1794-09AC-2A2C-6B484A2D2EF5}"/>
              </a:ext>
            </a:extLst>
          </p:cNvPr>
          <p:cNvSpPr>
            <a:spLocks noGrp="1"/>
          </p:cNvSpPr>
          <p:nvPr>
            <p:ph type="sldNum" sz="quarter" idx="12"/>
          </p:nvPr>
        </p:nvSpPr>
        <p:spPr/>
        <p:txBody>
          <a:bodyPr/>
          <a:lstStyle/>
          <a:p>
            <a:fld id="{DA86648E-21C2-4E4D-995E-31FFBD2E87B9}" type="slidenum">
              <a:rPr lang="x-none" altLang="x-none" smtClean="0"/>
              <a:pPr/>
              <a:t>12</a:t>
            </a:fld>
            <a:endParaRPr lang="en-US" altLang="x-none"/>
          </a:p>
        </p:txBody>
      </p:sp>
    </p:spTree>
    <p:extLst>
      <p:ext uri="{BB962C8B-B14F-4D97-AF65-F5344CB8AC3E}">
        <p14:creationId xmlns:p14="http://schemas.microsoft.com/office/powerpoint/2010/main" val="2144070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93F29-08B3-5B99-42C0-78955A888F5B}"/>
              </a:ext>
            </a:extLst>
          </p:cNvPr>
          <p:cNvSpPr>
            <a:spLocks noGrp="1"/>
          </p:cNvSpPr>
          <p:nvPr>
            <p:ph type="title"/>
          </p:nvPr>
        </p:nvSpPr>
        <p:spPr/>
        <p:txBody>
          <a:bodyPr/>
          <a:lstStyle/>
          <a:p>
            <a:pPr algn="ctr"/>
            <a:r>
              <a:rPr lang="en-US" sz="2800" dirty="0"/>
              <a:t>M3Lab NEW LOCATION</a:t>
            </a:r>
          </a:p>
        </p:txBody>
      </p:sp>
      <p:sp>
        <p:nvSpPr>
          <p:cNvPr id="3" name="Content Placeholder 2">
            <a:extLst>
              <a:ext uri="{FF2B5EF4-FFF2-40B4-BE49-F238E27FC236}">
                <a16:creationId xmlns:a16="http://schemas.microsoft.com/office/drawing/2014/main" id="{07DE660A-E2B5-C4B5-448D-FDFE130FD034}"/>
              </a:ext>
            </a:extLst>
          </p:cNvPr>
          <p:cNvSpPr>
            <a:spLocks noGrp="1"/>
          </p:cNvSpPr>
          <p:nvPr>
            <p:ph idx="1"/>
          </p:nvPr>
        </p:nvSpPr>
        <p:spPr>
          <a:xfrm>
            <a:off x="518985" y="877888"/>
            <a:ext cx="8180516" cy="3722687"/>
          </a:xfrm>
        </p:spPr>
        <p:txBody>
          <a:bodyPr/>
          <a:lstStyle/>
          <a:p>
            <a:endParaRPr lang="en-US" dirty="0"/>
          </a:p>
          <a:p>
            <a:r>
              <a:rPr lang="en-US" sz="2000" dirty="0"/>
              <a:t>PALM TREE  ELEVATORS</a:t>
            </a:r>
          </a:p>
          <a:p>
            <a:pPr lvl="1"/>
            <a:r>
              <a:rPr lang="en-US" sz="2000" dirty="0"/>
              <a:t>3</a:t>
            </a:r>
            <a:r>
              <a:rPr lang="en-US" sz="2000" baseline="30000" dirty="0"/>
              <a:t>RD</a:t>
            </a:r>
            <a:r>
              <a:rPr lang="en-US" sz="2000" dirty="0"/>
              <a:t> FLOOR</a:t>
            </a:r>
          </a:p>
          <a:p>
            <a:pPr lvl="1"/>
            <a:r>
              <a:rPr lang="en-US" sz="2000" dirty="0"/>
              <a:t>RM # A3344</a:t>
            </a:r>
          </a:p>
          <a:p>
            <a:pPr marL="457200" lvl="1" indent="0">
              <a:buNone/>
            </a:pPr>
            <a:endParaRPr lang="en-US" sz="2000" dirty="0"/>
          </a:p>
          <a:p>
            <a:pPr marL="457200" lvl="1" indent="0">
              <a:buNone/>
            </a:pPr>
            <a:r>
              <a:rPr lang="en-US" sz="1400" b="1" u="sng" dirty="0"/>
              <a:t>*new tube downtime drop-off location effective</a:t>
            </a:r>
          </a:p>
          <a:p>
            <a:pPr marL="457200" lvl="1" indent="0">
              <a:buNone/>
            </a:pPr>
            <a:r>
              <a:rPr lang="en-US" sz="1400" b="1" u="sng" dirty="0"/>
              <a:t>Monday June 26</a:t>
            </a:r>
            <a:r>
              <a:rPr lang="en-US" sz="1400" b="1" u="sng" baseline="30000" dirty="0"/>
              <a:t>th</a:t>
            </a:r>
            <a:r>
              <a:rPr lang="en-US" sz="1400" b="1" u="sng" dirty="0"/>
              <a:t> at 10AM</a:t>
            </a:r>
          </a:p>
          <a:p>
            <a:pPr marL="457200" lvl="1" indent="0">
              <a:buNone/>
            </a:pPr>
            <a:endParaRPr lang="en-US" sz="2000" dirty="0"/>
          </a:p>
          <a:p>
            <a:pPr lvl="1"/>
            <a:r>
              <a:rPr lang="en-US" sz="2000" dirty="0"/>
              <a:t>PHONE: 317-962-9222</a:t>
            </a:r>
          </a:p>
          <a:p>
            <a:pPr lvl="1"/>
            <a:endParaRPr lang="en-US" sz="2000" dirty="0"/>
          </a:p>
          <a:p>
            <a:pPr lvl="1"/>
            <a:r>
              <a:rPr lang="en-US" sz="2000" dirty="0"/>
              <a:t>TUBE STATION: # 520</a:t>
            </a:r>
            <a:endParaRPr lang="en-US" sz="1400" dirty="0"/>
          </a:p>
        </p:txBody>
      </p:sp>
      <p:sp>
        <p:nvSpPr>
          <p:cNvPr id="4" name="Slide Number Placeholder 3">
            <a:extLst>
              <a:ext uri="{FF2B5EF4-FFF2-40B4-BE49-F238E27FC236}">
                <a16:creationId xmlns:a16="http://schemas.microsoft.com/office/drawing/2014/main" id="{797383E4-D0DB-1DE3-9ABD-A5918BD2A51E}"/>
              </a:ext>
            </a:extLst>
          </p:cNvPr>
          <p:cNvSpPr>
            <a:spLocks noGrp="1"/>
          </p:cNvSpPr>
          <p:nvPr>
            <p:ph type="sldNum" sz="quarter" idx="12"/>
          </p:nvPr>
        </p:nvSpPr>
        <p:spPr/>
        <p:txBody>
          <a:bodyPr/>
          <a:lstStyle/>
          <a:p>
            <a:fld id="{DA86648E-21C2-4E4D-995E-31FFBD2E87B9}" type="slidenum">
              <a:rPr lang="x-none" altLang="x-none" smtClean="0"/>
              <a:pPr/>
              <a:t>13</a:t>
            </a:fld>
            <a:endParaRPr lang="en-US" altLang="x-none"/>
          </a:p>
        </p:txBody>
      </p:sp>
      <p:pic>
        <p:nvPicPr>
          <p:cNvPr id="6" name="Picture 5" descr="A palm tree with a black background&#10;&#10;Description automatically generated with medium confidence">
            <a:extLst>
              <a:ext uri="{FF2B5EF4-FFF2-40B4-BE49-F238E27FC236}">
                <a16:creationId xmlns:a16="http://schemas.microsoft.com/office/drawing/2014/main" id="{F360CF98-FFB7-28CC-F2D4-DC5C8734C95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253534" y="877888"/>
            <a:ext cx="1329882" cy="1693862"/>
          </a:xfrm>
          <a:prstGeom prst="rect">
            <a:avLst/>
          </a:prstGeom>
        </p:spPr>
      </p:pic>
      <p:pic>
        <p:nvPicPr>
          <p:cNvPr id="9" name="Picture 8" descr="A person in a lab coat&#10;&#10;Description automatically generated">
            <a:extLst>
              <a:ext uri="{FF2B5EF4-FFF2-40B4-BE49-F238E27FC236}">
                <a16:creationId xmlns:a16="http://schemas.microsoft.com/office/drawing/2014/main" id="{1F4ADF30-5F41-74DF-4F99-B6C18381A30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455328" y="1795849"/>
            <a:ext cx="2841558" cy="1832213"/>
          </a:xfrm>
          <a:prstGeom prst="rect">
            <a:avLst/>
          </a:prstGeom>
        </p:spPr>
      </p:pic>
    </p:spTree>
    <p:extLst>
      <p:ext uri="{BB962C8B-B14F-4D97-AF65-F5344CB8AC3E}">
        <p14:creationId xmlns:p14="http://schemas.microsoft.com/office/powerpoint/2010/main" val="3916638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43CC5-23C7-F430-11D3-ADD9B7B8496F}"/>
              </a:ext>
            </a:extLst>
          </p:cNvPr>
          <p:cNvSpPr>
            <a:spLocks noGrp="1"/>
          </p:cNvSpPr>
          <p:nvPr>
            <p:ph type="title"/>
          </p:nvPr>
        </p:nvSpPr>
        <p:spPr/>
        <p:txBody>
          <a:bodyPr/>
          <a:lstStyle/>
          <a:p>
            <a:r>
              <a:rPr lang="en-US" sz="2400" dirty="0"/>
              <a:t>Tube Station Downtime Schedule</a:t>
            </a:r>
          </a:p>
        </p:txBody>
      </p:sp>
      <p:sp>
        <p:nvSpPr>
          <p:cNvPr id="3" name="Content Placeholder 2">
            <a:extLst>
              <a:ext uri="{FF2B5EF4-FFF2-40B4-BE49-F238E27FC236}">
                <a16:creationId xmlns:a16="http://schemas.microsoft.com/office/drawing/2014/main" id="{679AAA9F-95DA-34E7-0E42-4BFC9D4382DD}"/>
              </a:ext>
            </a:extLst>
          </p:cNvPr>
          <p:cNvSpPr>
            <a:spLocks noGrp="1"/>
          </p:cNvSpPr>
          <p:nvPr>
            <p:ph idx="1"/>
          </p:nvPr>
        </p:nvSpPr>
        <p:spPr>
          <a:xfrm>
            <a:off x="469557" y="877888"/>
            <a:ext cx="8229944" cy="3727063"/>
          </a:xfrm>
        </p:spPr>
        <p:txBody>
          <a:bodyPr/>
          <a:lstStyle/>
          <a:p>
            <a:pPr marL="0" marR="0" indent="0">
              <a:spcBef>
                <a:spcPts val="0"/>
              </a:spcBef>
              <a:spcAft>
                <a:spcPts val="0"/>
              </a:spcAft>
              <a:buNone/>
            </a:pPr>
            <a:r>
              <a:rPr lang="en-US" sz="1000" u="sng" dirty="0">
                <a:effectLst/>
                <a:latin typeface="Calibri" panose="020F0502020204030204" pitchFamily="34" charset="0"/>
                <a:ea typeface="Calibri" panose="020F0502020204030204" pitchFamily="34" charset="0"/>
              </a:rPr>
              <a:t>June 22</a:t>
            </a:r>
            <a:r>
              <a:rPr lang="en-US" sz="1000" u="sng" baseline="30000" dirty="0">
                <a:effectLst/>
                <a:latin typeface="Calibri" panose="020F0502020204030204" pitchFamily="34" charset="0"/>
                <a:ea typeface="Calibri" panose="020F0502020204030204" pitchFamily="34" charset="0"/>
              </a:rPr>
              <a:t>nd</a:t>
            </a:r>
            <a:r>
              <a:rPr lang="en-US" sz="1000" u="sng" dirty="0">
                <a:effectLst/>
                <a:latin typeface="Calibri" panose="020F0502020204030204" pitchFamily="34" charset="0"/>
                <a:ea typeface="Calibri" panose="020F0502020204030204" pitchFamily="34" charset="0"/>
              </a:rPr>
              <a:t> from 10am – Noon  </a:t>
            </a:r>
            <a:endParaRPr lang="en-US" sz="10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000" dirty="0">
                <a:effectLst/>
                <a:latin typeface="Calibri" panose="020F0502020204030204" pitchFamily="34" charset="0"/>
                <a:ea typeface="Calibri" panose="020F0502020204030204" pitchFamily="34" charset="0"/>
              </a:rPr>
              <a:t>*system wide tube downtime – all AHC</a:t>
            </a:r>
          </a:p>
          <a:p>
            <a:pPr marL="0" marR="0">
              <a:spcBef>
                <a:spcPts val="0"/>
              </a:spcBef>
              <a:spcAft>
                <a:spcPts val="0"/>
              </a:spcAft>
            </a:pPr>
            <a:r>
              <a:rPr lang="en-US" sz="1000" dirty="0">
                <a:effectLst/>
                <a:latin typeface="Calibri" panose="020F0502020204030204" pitchFamily="34" charset="0"/>
                <a:ea typeface="Calibri" panose="020F0502020204030204" pitchFamily="34" charset="0"/>
              </a:rPr>
              <a:t>*follow normal downtime procedures for picking up blood and dropping off all samples at all three hospitals</a:t>
            </a:r>
          </a:p>
          <a:p>
            <a:pPr marL="0" marR="0" indent="0">
              <a:spcBef>
                <a:spcPts val="0"/>
              </a:spcBef>
              <a:spcAft>
                <a:spcPts val="0"/>
              </a:spcAft>
              <a:buNone/>
            </a:pPr>
            <a:endParaRPr lang="en-US" sz="10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000" u="sng" dirty="0">
                <a:effectLst/>
                <a:latin typeface="Calibri" panose="020F0502020204030204" pitchFamily="34" charset="0"/>
                <a:ea typeface="Calibri" panose="020F0502020204030204" pitchFamily="34" charset="0"/>
              </a:rPr>
              <a:t>At Noon on June 22</a:t>
            </a:r>
            <a:r>
              <a:rPr lang="en-US" sz="1000" u="sng" baseline="30000" dirty="0">
                <a:effectLst/>
                <a:latin typeface="Calibri" panose="020F0502020204030204" pitchFamily="34" charset="0"/>
                <a:ea typeface="Calibri" panose="020F0502020204030204" pitchFamily="34" charset="0"/>
              </a:rPr>
              <a:t>nd</a:t>
            </a:r>
            <a:endParaRPr lang="en-US" sz="10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000" dirty="0">
                <a:effectLst/>
                <a:latin typeface="Calibri" panose="020F0502020204030204" pitchFamily="34" charset="0"/>
                <a:ea typeface="Calibri" panose="020F0502020204030204" pitchFamily="34" charset="0"/>
              </a:rPr>
              <a:t>*Riley, UH and Path Lab tube stations are operational</a:t>
            </a:r>
          </a:p>
          <a:p>
            <a:pPr marL="0" marR="0">
              <a:spcBef>
                <a:spcPts val="0"/>
              </a:spcBef>
              <a:spcAft>
                <a:spcPts val="0"/>
              </a:spcAft>
            </a:pPr>
            <a:r>
              <a:rPr lang="en-US" sz="1000" dirty="0">
                <a:effectLst/>
                <a:latin typeface="Calibri" panose="020F0502020204030204" pitchFamily="34" charset="0"/>
                <a:ea typeface="Calibri" panose="020F0502020204030204" pitchFamily="34" charset="0"/>
              </a:rPr>
              <a:t>return to normal procedures for these locations except for MH (see below)</a:t>
            </a:r>
          </a:p>
          <a:p>
            <a:pPr marL="0" marR="0">
              <a:spcBef>
                <a:spcPts val="0"/>
              </a:spcBef>
              <a:spcAft>
                <a:spcPts val="0"/>
              </a:spcAft>
            </a:pPr>
            <a:endParaRPr lang="en-US" sz="10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000" b="1" u="sng" dirty="0">
                <a:effectLst/>
                <a:latin typeface="Calibri" panose="020F0502020204030204" pitchFamily="34" charset="0"/>
                <a:ea typeface="Calibri" panose="020F0502020204030204" pitchFamily="34" charset="0"/>
              </a:rPr>
              <a:t>10am Thursday, June 22</a:t>
            </a:r>
            <a:r>
              <a:rPr lang="en-US" sz="1000" b="1" u="sng" baseline="30000" dirty="0">
                <a:effectLst/>
                <a:latin typeface="Calibri" panose="020F0502020204030204" pitchFamily="34" charset="0"/>
                <a:ea typeface="Calibri" panose="020F0502020204030204" pitchFamily="34" charset="0"/>
              </a:rPr>
              <a:t>nd</a:t>
            </a:r>
            <a:r>
              <a:rPr lang="en-US" sz="1000" b="1" u="sng" dirty="0">
                <a:effectLst/>
                <a:latin typeface="Calibri" panose="020F0502020204030204" pitchFamily="34" charset="0"/>
                <a:ea typeface="Calibri" panose="020F0502020204030204" pitchFamily="34" charset="0"/>
              </a:rPr>
              <a:t> through 10am Monday, June 26</a:t>
            </a:r>
            <a:r>
              <a:rPr lang="en-US" sz="1000" b="1" u="sng" baseline="30000" dirty="0">
                <a:effectLst/>
                <a:latin typeface="Calibri" panose="020F0502020204030204" pitchFamily="34" charset="0"/>
                <a:ea typeface="Calibri" panose="020F0502020204030204" pitchFamily="34" charset="0"/>
              </a:rPr>
              <a:t>th</a:t>
            </a:r>
            <a:endParaRPr lang="en-US" sz="10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000" dirty="0">
                <a:effectLst/>
                <a:latin typeface="Calibri" panose="020F0502020204030204" pitchFamily="34" charset="0"/>
                <a:ea typeface="Calibri" panose="020F0502020204030204" pitchFamily="34" charset="0"/>
              </a:rPr>
              <a:t>*MH and Neuroscience tube system remains down</a:t>
            </a:r>
          </a:p>
          <a:p>
            <a:pPr marL="0" marR="0">
              <a:spcBef>
                <a:spcPts val="0"/>
              </a:spcBef>
              <a:spcAft>
                <a:spcPts val="0"/>
              </a:spcAft>
            </a:pPr>
            <a:r>
              <a:rPr lang="en-US" sz="1000" dirty="0">
                <a:effectLst/>
                <a:latin typeface="Calibri" panose="020F0502020204030204" pitchFamily="34" charset="0"/>
                <a:ea typeface="Calibri" panose="020F0502020204030204" pitchFamily="34" charset="0"/>
              </a:rPr>
              <a:t>follow normal downtime procedures </a:t>
            </a:r>
            <a:r>
              <a:rPr lang="en-US" sz="1000" b="1" dirty="0">
                <a:effectLst/>
                <a:latin typeface="Calibri" panose="020F0502020204030204" pitchFamily="34" charset="0"/>
                <a:ea typeface="Calibri" panose="020F0502020204030204" pitchFamily="34" charset="0"/>
              </a:rPr>
              <a:t>at MH only</a:t>
            </a:r>
            <a:r>
              <a:rPr lang="en-US" sz="1000" dirty="0">
                <a:effectLst/>
                <a:latin typeface="Calibri" panose="020F0502020204030204" pitchFamily="34" charset="0"/>
                <a:ea typeface="Calibri" panose="020F0502020204030204" pitchFamily="34" charset="0"/>
              </a:rPr>
              <a:t> for picking up blood and dropping off samples</a:t>
            </a:r>
          </a:p>
          <a:p>
            <a:pPr marL="0" marR="0" indent="0">
              <a:spcBef>
                <a:spcPts val="0"/>
              </a:spcBef>
              <a:spcAft>
                <a:spcPts val="0"/>
              </a:spcAft>
              <a:buNone/>
            </a:pPr>
            <a:r>
              <a:rPr lang="en-US" sz="1000" dirty="0">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1000" u="sng" dirty="0">
                <a:effectLst/>
                <a:latin typeface="Calibri" panose="020F0502020204030204" pitchFamily="34" charset="0"/>
                <a:ea typeface="Calibri" panose="020F0502020204030204" pitchFamily="34" charset="0"/>
              </a:rPr>
              <a:t>June 26</a:t>
            </a:r>
            <a:r>
              <a:rPr lang="en-US" sz="1000" u="sng" baseline="30000" dirty="0">
                <a:effectLst/>
                <a:latin typeface="Calibri" panose="020F0502020204030204" pitchFamily="34" charset="0"/>
                <a:ea typeface="Calibri" panose="020F0502020204030204" pitchFamily="34" charset="0"/>
              </a:rPr>
              <a:t>th</a:t>
            </a:r>
            <a:r>
              <a:rPr lang="en-US" sz="1000" u="sng" dirty="0">
                <a:effectLst/>
                <a:latin typeface="Calibri" panose="020F0502020204030204" pitchFamily="34" charset="0"/>
                <a:ea typeface="Calibri" panose="020F0502020204030204" pitchFamily="34" charset="0"/>
              </a:rPr>
              <a:t> at 10am</a:t>
            </a:r>
            <a:endParaRPr lang="en-US" sz="10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000" dirty="0">
                <a:effectLst/>
                <a:latin typeface="Calibri" panose="020F0502020204030204" pitchFamily="34" charset="0"/>
                <a:ea typeface="Calibri" panose="020F0502020204030204" pitchFamily="34" charset="0"/>
              </a:rPr>
              <a:t>*MH and Neuroscience tube system will be operational internally only (NOT connected to </a:t>
            </a:r>
            <a:r>
              <a:rPr lang="en-US" sz="1000" dirty="0" err="1">
                <a:effectLst/>
                <a:latin typeface="Calibri" panose="020F0502020204030204" pitchFamily="34" charset="0"/>
                <a:ea typeface="Calibri" panose="020F0502020204030204" pitchFamily="34" charset="0"/>
              </a:rPr>
              <a:t>Pathlab</a:t>
            </a:r>
            <a:r>
              <a:rPr lang="en-US" sz="1000" dirty="0">
                <a:effectLst/>
                <a:latin typeface="Calibri" panose="020F0502020204030204" pitchFamily="34" charset="0"/>
                <a:ea typeface="Calibri" panose="020F0502020204030204" pitchFamily="34" charset="0"/>
              </a:rPr>
              <a:t>, UH, Riley)</a:t>
            </a:r>
          </a:p>
          <a:p>
            <a:pPr marL="0" marR="0" indent="0">
              <a:spcBef>
                <a:spcPts val="0"/>
              </a:spcBef>
              <a:spcAft>
                <a:spcPts val="0"/>
              </a:spcAft>
              <a:buNone/>
            </a:pPr>
            <a:r>
              <a:rPr lang="en-US" sz="1000" dirty="0">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1000" b="1" dirty="0">
                <a:effectLst/>
                <a:highlight>
                  <a:srgbClr val="FFFF00"/>
                </a:highlight>
                <a:latin typeface="Calibri" panose="020F0502020204030204" pitchFamily="34" charset="0"/>
                <a:ea typeface="Calibri" panose="020F0502020204030204" pitchFamily="34" charset="0"/>
              </a:rPr>
              <a:t>CHANGE IN PROCESS</a:t>
            </a:r>
            <a:endParaRPr lang="en-US" sz="10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000" b="1" u="sng" dirty="0">
                <a:effectLst/>
                <a:latin typeface="Calibri" panose="020F0502020204030204" pitchFamily="34" charset="0"/>
                <a:ea typeface="Calibri" panose="020F0502020204030204" pitchFamily="34" charset="0"/>
              </a:rPr>
              <a:t>Starting June 26</a:t>
            </a:r>
            <a:r>
              <a:rPr lang="en-US" sz="1000" b="1" u="sng" baseline="30000" dirty="0">
                <a:effectLst/>
                <a:latin typeface="Calibri" panose="020F0502020204030204" pitchFamily="34" charset="0"/>
                <a:ea typeface="Calibri" panose="020F0502020204030204" pitchFamily="34" charset="0"/>
              </a:rPr>
              <a:t>th</a:t>
            </a:r>
            <a:r>
              <a:rPr lang="en-US" sz="1000" b="1" u="sng" dirty="0">
                <a:effectLst/>
                <a:latin typeface="Calibri" panose="020F0502020204030204" pitchFamily="34" charset="0"/>
                <a:ea typeface="Calibri" panose="020F0502020204030204" pitchFamily="34" charset="0"/>
              </a:rPr>
              <a:t> 10am: NORMAL OPERATION</a:t>
            </a:r>
            <a:endParaRPr lang="en-US" sz="10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000" dirty="0">
                <a:effectLst/>
                <a:latin typeface="Calibri" panose="020F0502020204030204" pitchFamily="34" charset="0"/>
                <a:ea typeface="Calibri" panose="020F0502020204030204" pitchFamily="34" charset="0"/>
              </a:rPr>
              <a:t>M3Lab will be the main centralized location for specimen testing  -</a:t>
            </a:r>
            <a:r>
              <a:rPr lang="en-US" sz="1000" b="1" dirty="0">
                <a:effectLst/>
                <a:latin typeface="Calibri" panose="020F0502020204030204" pitchFamily="34" charset="0"/>
                <a:ea typeface="Calibri" panose="020F0502020204030204" pitchFamily="34" charset="0"/>
              </a:rPr>
              <a:t>M3lab tube#520</a:t>
            </a:r>
          </a:p>
          <a:p>
            <a:pPr marL="0" marR="0">
              <a:spcBef>
                <a:spcPts val="0"/>
              </a:spcBef>
              <a:spcAft>
                <a:spcPts val="0"/>
              </a:spcAft>
            </a:pPr>
            <a:r>
              <a:rPr lang="en-US" sz="1000" dirty="0">
                <a:effectLst/>
                <a:latin typeface="Calibri" panose="020F0502020204030204" pitchFamily="34" charset="0"/>
                <a:ea typeface="Calibri" panose="020F0502020204030204" pitchFamily="34" charset="0"/>
              </a:rPr>
              <a:t>EXCEPTION: ALL Blood Bank Samples should be tubed to MH Blood Bank RM AG024 (tube# 114 or #132) like normal</a:t>
            </a:r>
          </a:p>
          <a:p>
            <a:pPr marL="0" marR="0" indent="0">
              <a:spcBef>
                <a:spcPts val="0"/>
              </a:spcBef>
              <a:spcAft>
                <a:spcPts val="0"/>
              </a:spcAft>
              <a:buNone/>
            </a:pPr>
            <a:r>
              <a:rPr lang="en-US" sz="1000" dirty="0">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1000" b="1" u="sng" dirty="0">
                <a:effectLst/>
                <a:latin typeface="Calibri" panose="020F0502020204030204" pitchFamily="34" charset="0"/>
                <a:ea typeface="Calibri" panose="020F0502020204030204" pitchFamily="34" charset="0"/>
              </a:rPr>
              <a:t>Starting June 26</a:t>
            </a:r>
            <a:r>
              <a:rPr lang="en-US" sz="1000" b="1" u="sng" baseline="30000" dirty="0">
                <a:effectLst/>
                <a:latin typeface="Calibri" panose="020F0502020204030204" pitchFamily="34" charset="0"/>
                <a:ea typeface="Calibri" panose="020F0502020204030204" pitchFamily="34" charset="0"/>
              </a:rPr>
              <a:t>th</a:t>
            </a:r>
            <a:r>
              <a:rPr lang="en-US" sz="1000" b="1" u="sng" dirty="0">
                <a:effectLst/>
                <a:latin typeface="Calibri" panose="020F0502020204030204" pitchFamily="34" charset="0"/>
                <a:ea typeface="Calibri" panose="020F0502020204030204" pitchFamily="34" charset="0"/>
              </a:rPr>
              <a:t> 10am: DOWNTIME OPERATION</a:t>
            </a:r>
            <a:endParaRPr lang="en-US" sz="10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000" dirty="0">
                <a:effectLst/>
                <a:latin typeface="Calibri" panose="020F0502020204030204" pitchFamily="34" charset="0"/>
                <a:ea typeface="Calibri" panose="020F0502020204030204" pitchFamily="34" charset="0"/>
              </a:rPr>
              <a:t>Blood Bank samples will need to be walked down to MH BB RM AG024</a:t>
            </a:r>
          </a:p>
          <a:p>
            <a:pPr marL="0" marR="0">
              <a:spcBef>
                <a:spcPts val="0"/>
              </a:spcBef>
              <a:spcAft>
                <a:spcPts val="0"/>
              </a:spcAft>
            </a:pPr>
            <a:r>
              <a:rPr lang="en-US" sz="1000" dirty="0">
                <a:effectLst/>
                <a:latin typeface="Calibri" panose="020F0502020204030204" pitchFamily="34" charset="0"/>
                <a:ea typeface="Calibri" panose="020F0502020204030204" pitchFamily="34" charset="0"/>
              </a:rPr>
              <a:t> All other general lab samples will need to be walked over to M3Lab location.  This is the new DOWNTIME drop off area for the next four-year period.  </a:t>
            </a:r>
          </a:p>
          <a:p>
            <a:endParaRPr lang="en-US" dirty="0"/>
          </a:p>
        </p:txBody>
      </p:sp>
      <p:sp>
        <p:nvSpPr>
          <p:cNvPr id="4" name="Slide Number Placeholder 3">
            <a:extLst>
              <a:ext uri="{FF2B5EF4-FFF2-40B4-BE49-F238E27FC236}">
                <a16:creationId xmlns:a16="http://schemas.microsoft.com/office/drawing/2014/main" id="{25ACBC22-CAC7-3BF5-C2D6-C0A72F249E00}"/>
              </a:ext>
            </a:extLst>
          </p:cNvPr>
          <p:cNvSpPr>
            <a:spLocks noGrp="1"/>
          </p:cNvSpPr>
          <p:nvPr>
            <p:ph type="sldNum" sz="quarter" idx="12"/>
          </p:nvPr>
        </p:nvSpPr>
        <p:spPr/>
        <p:txBody>
          <a:bodyPr/>
          <a:lstStyle/>
          <a:p>
            <a:fld id="{DA86648E-21C2-4E4D-995E-31FFBD2E87B9}" type="slidenum">
              <a:rPr lang="x-none" altLang="x-none" smtClean="0"/>
              <a:pPr/>
              <a:t>14</a:t>
            </a:fld>
            <a:endParaRPr lang="en-US" altLang="x-none"/>
          </a:p>
        </p:txBody>
      </p:sp>
    </p:spTree>
    <p:extLst>
      <p:ext uri="{BB962C8B-B14F-4D97-AF65-F5344CB8AC3E}">
        <p14:creationId xmlns:p14="http://schemas.microsoft.com/office/powerpoint/2010/main" val="766820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EB94A-ED3C-8703-D2D9-B385F8DAE29A}"/>
              </a:ext>
            </a:extLst>
          </p:cNvPr>
          <p:cNvSpPr>
            <a:spLocks noGrp="1"/>
          </p:cNvSpPr>
          <p:nvPr>
            <p:ph type="title"/>
          </p:nvPr>
        </p:nvSpPr>
        <p:spPr/>
        <p:txBody>
          <a:bodyPr/>
          <a:lstStyle/>
          <a:p>
            <a:r>
              <a:rPr lang="en-US" dirty="0"/>
              <a:t>Review of Department Attendance Policy</a:t>
            </a:r>
          </a:p>
        </p:txBody>
      </p:sp>
      <p:pic>
        <p:nvPicPr>
          <p:cNvPr id="6" name="Content Placeholder 5">
            <a:extLst>
              <a:ext uri="{FF2B5EF4-FFF2-40B4-BE49-F238E27FC236}">
                <a16:creationId xmlns:a16="http://schemas.microsoft.com/office/drawing/2014/main" id="{5350BF38-B1D1-A934-00C1-F6AF9C9FEC88}"/>
              </a:ext>
            </a:extLst>
          </p:cNvPr>
          <p:cNvPicPr>
            <a:picLocks noGrp="1" noChangeAspect="1"/>
          </p:cNvPicPr>
          <p:nvPr>
            <p:ph idx="1"/>
          </p:nvPr>
        </p:nvPicPr>
        <p:blipFill>
          <a:blip r:embed="rId2"/>
          <a:stretch>
            <a:fillRect/>
          </a:stretch>
        </p:blipFill>
        <p:spPr>
          <a:xfrm>
            <a:off x="1136341" y="2933862"/>
            <a:ext cx="5459079" cy="1522727"/>
          </a:xfrm>
        </p:spPr>
      </p:pic>
      <p:sp>
        <p:nvSpPr>
          <p:cNvPr id="4" name="Slide Number Placeholder 3">
            <a:extLst>
              <a:ext uri="{FF2B5EF4-FFF2-40B4-BE49-F238E27FC236}">
                <a16:creationId xmlns:a16="http://schemas.microsoft.com/office/drawing/2014/main" id="{C7E80F76-028F-CBE2-AFE3-58826AC3BDA1}"/>
              </a:ext>
            </a:extLst>
          </p:cNvPr>
          <p:cNvSpPr>
            <a:spLocks noGrp="1"/>
          </p:cNvSpPr>
          <p:nvPr>
            <p:ph type="sldNum" sz="quarter" idx="12"/>
          </p:nvPr>
        </p:nvSpPr>
        <p:spPr/>
        <p:txBody>
          <a:bodyPr/>
          <a:lstStyle/>
          <a:p>
            <a:fld id="{DA86648E-21C2-4E4D-995E-31FFBD2E87B9}" type="slidenum">
              <a:rPr lang="x-none" altLang="x-none" smtClean="0"/>
              <a:pPr/>
              <a:t>15</a:t>
            </a:fld>
            <a:endParaRPr lang="en-US" altLang="x-none"/>
          </a:p>
        </p:txBody>
      </p:sp>
      <p:pic>
        <p:nvPicPr>
          <p:cNvPr id="8" name="Picture 7">
            <a:extLst>
              <a:ext uri="{FF2B5EF4-FFF2-40B4-BE49-F238E27FC236}">
                <a16:creationId xmlns:a16="http://schemas.microsoft.com/office/drawing/2014/main" id="{D07DE6AA-496B-CE96-CC76-E6F580880A44}"/>
              </a:ext>
            </a:extLst>
          </p:cNvPr>
          <p:cNvPicPr>
            <a:picLocks noChangeAspect="1"/>
          </p:cNvPicPr>
          <p:nvPr/>
        </p:nvPicPr>
        <p:blipFill>
          <a:blip r:embed="rId3"/>
          <a:stretch>
            <a:fillRect/>
          </a:stretch>
        </p:blipFill>
        <p:spPr>
          <a:xfrm>
            <a:off x="972453" y="971739"/>
            <a:ext cx="6324992" cy="1814734"/>
          </a:xfrm>
          <a:prstGeom prst="rect">
            <a:avLst/>
          </a:prstGeom>
        </p:spPr>
      </p:pic>
    </p:spTree>
    <p:extLst>
      <p:ext uri="{BB962C8B-B14F-4D97-AF65-F5344CB8AC3E}">
        <p14:creationId xmlns:p14="http://schemas.microsoft.com/office/powerpoint/2010/main" val="2426669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6C487-82EC-9BC6-3827-9FF5B5D1AC48}"/>
              </a:ext>
            </a:extLst>
          </p:cNvPr>
          <p:cNvSpPr>
            <a:spLocks noGrp="1"/>
          </p:cNvSpPr>
          <p:nvPr>
            <p:ph type="title"/>
          </p:nvPr>
        </p:nvSpPr>
        <p:spPr/>
        <p:txBody>
          <a:bodyPr/>
          <a:lstStyle/>
          <a:p>
            <a:r>
              <a:rPr lang="en-US" dirty="0"/>
              <a:t>Review of Department Attendance Policy (cont.)</a:t>
            </a:r>
          </a:p>
        </p:txBody>
      </p:sp>
      <p:pic>
        <p:nvPicPr>
          <p:cNvPr id="6" name="Content Placeholder 5">
            <a:extLst>
              <a:ext uri="{FF2B5EF4-FFF2-40B4-BE49-F238E27FC236}">
                <a16:creationId xmlns:a16="http://schemas.microsoft.com/office/drawing/2014/main" id="{D08628AF-D3BF-DFB5-CBF3-0DD9463C5AF3}"/>
              </a:ext>
            </a:extLst>
          </p:cNvPr>
          <p:cNvPicPr>
            <a:picLocks noGrp="1" noChangeAspect="1"/>
          </p:cNvPicPr>
          <p:nvPr>
            <p:ph idx="1"/>
          </p:nvPr>
        </p:nvPicPr>
        <p:blipFill>
          <a:blip r:embed="rId2"/>
          <a:stretch>
            <a:fillRect/>
          </a:stretch>
        </p:blipFill>
        <p:spPr>
          <a:xfrm>
            <a:off x="559071" y="877888"/>
            <a:ext cx="6303261" cy="2655425"/>
          </a:xfrm>
        </p:spPr>
      </p:pic>
      <p:sp>
        <p:nvSpPr>
          <p:cNvPr id="4" name="Slide Number Placeholder 3">
            <a:extLst>
              <a:ext uri="{FF2B5EF4-FFF2-40B4-BE49-F238E27FC236}">
                <a16:creationId xmlns:a16="http://schemas.microsoft.com/office/drawing/2014/main" id="{97B85331-8791-1E6F-0EC1-0FAD4FD6DF51}"/>
              </a:ext>
            </a:extLst>
          </p:cNvPr>
          <p:cNvSpPr>
            <a:spLocks noGrp="1"/>
          </p:cNvSpPr>
          <p:nvPr>
            <p:ph type="sldNum" sz="quarter" idx="12"/>
          </p:nvPr>
        </p:nvSpPr>
        <p:spPr/>
        <p:txBody>
          <a:bodyPr/>
          <a:lstStyle/>
          <a:p>
            <a:fld id="{DA86648E-21C2-4E4D-995E-31FFBD2E87B9}" type="slidenum">
              <a:rPr lang="x-none" altLang="x-none" smtClean="0"/>
              <a:pPr/>
              <a:t>16</a:t>
            </a:fld>
            <a:endParaRPr lang="en-US" altLang="x-none"/>
          </a:p>
        </p:txBody>
      </p:sp>
      <p:pic>
        <p:nvPicPr>
          <p:cNvPr id="8" name="Picture 7">
            <a:extLst>
              <a:ext uri="{FF2B5EF4-FFF2-40B4-BE49-F238E27FC236}">
                <a16:creationId xmlns:a16="http://schemas.microsoft.com/office/drawing/2014/main" id="{C79CD99F-BB28-28E8-2BB9-1FB961180D1D}"/>
              </a:ext>
            </a:extLst>
          </p:cNvPr>
          <p:cNvPicPr>
            <a:picLocks noChangeAspect="1"/>
          </p:cNvPicPr>
          <p:nvPr/>
        </p:nvPicPr>
        <p:blipFill>
          <a:blip r:embed="rId3"/>
          <a:stretch>
            <a:fillRect/>
          </a:stretch>
        </p:blipFill>
        <p:spPr>
          <a:xfrm>
            <a:off x="884805" y="3450587"/>
            <a:ext cx="5456589" cy="1461586"/>
          </a:xfrm>
          <a:prstGeom prst="rect">
            <a:avLst/>
          </a:prstGeom>
        </p:spPr>
      </p:pic>
    </p:spTree>
    <p:extLst>
      <p:ext uri="{BB962C8B-B14F-4D97-AF65-F5344CB8AC3E}">
        <p14:creationId xmlns:p14="http://schemas.microsoft.com/office/powerpoint/2010/main" val="887767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83B77-252B-1C97-F71A-5EEE7CC81AEC}"/>
              </a:ext>
            </a:extLst>
          </p:cNvPr>
          <p:cNvSpPr>
            <a:spLocks noGrp="1"/>
          </p:cNvSpPr>
          <p:nvPr>
            <p:ph type="title"/>
          </p:nvPr>
        </p:nvSpPr>
        <p:spPr/>
        <p:txBody>
          <a:bodyPr/>
          <a:lstStyle/>
          <a:p>
            <a:r>
              <a:rPr lang="en-US" sz="2600" dirty="0"/>
              <a:t>RECOGNITIONS  -- </a:t>
            </a:r>
          </a:p>
        </p:txBody>
      </p:sp>
      <p:sp>
        <p:nvSpPr>
          <p:cNvPr id="3" name="Content Placeholder 2">
            <a:extLst>
              <a:ext uri="{FF2B5EF4-FFF2-40B4-BE49-F238E27FC236}">
                <a16:creationId xmlns:a16="http://schemas.microsoft.com/office/drawing/2014/main" id="{F45C0B3E-C5E8-B110-F154-D090159ED711}"/>
              </a:ext>
            </a:extLst>
          </p:cNvPr>
          <p:cNvSpPr>
            <a:spLocks noGrp="1"/>
          </p:cNvSpPr>
          <p:nvPr>
            <p:ph idx="1"/>
          </p:nvPr>
        </p:nvSpPr>
        <p:spPr>
          <a:xfrm>
            <a:off x="518986" y="1046205"/>
            <a:ext cx="6581627" cy="3163330"/>
          </a:xfrm>
        </p:spPr>
        <p:txBody>
          <a:bodyPr/>
          <a:lstStyle/>
          <a:p>
            <a:pPr marL="0" indent="0">
              <a:buNone/>
            </a:pPr>
            <a:endParaRPr lang="en-US" sz="1600" b="1" dirty="0"/>
          </a:p>
          <a:p>
            <a:pPr marL="0" indent="0">
              <a:buNone/>
            </a:pPr>
            <a:r>
              <a:rPr lang="en-US" sz="2400" b="1" dirty="0"/>
              <a:t>May and June Birthdays</a:t>
            </a:r>
          </a:p>
          <a:p>
            <a:pPr marL="0" indent="0">
              <a:buNone/>
            </a:pPr>
            <a:endParaRPr lang="en-US" sz="1600" b="1" dirty="0"/>
          </a:p>
          <a:p>
            <a:pPr marL="0" indent="0">
              <a:buNone/>
            </a:pPr>
            <a:r>
              <a:rPr lang="en-US" sz="1600" dirty="0"/>
              <a:t>HAPPY BIRTHDAY</a:t>
            </a:r>
          </a:p>
          <a:p>
            <a:pPr marL="0" indent="0">
              <a:buNone/>
            </a:pPr>
            <a:r>
              <a:rPr lang="en-US" sz="1600" b="1" dirty="0"/>
              <a:t>Dawn (5/2)</a:t>
            </a:r>
          </a:p>
          <a:p>
            <a:pPr marL="0" indent="0">
              <a:buNone/>
            </a:pPr>
            <a:r>
              <a:rPr lang="en-US" sz="1600" b="1" dirty="0"/>
              <a:t>Abby (5/13)</a:t>
            </a:r>
          </a:p>
          <a:p>
            <a:pPr marL="0" indent="0">
              <a:buNone/>
            </a:pPr>
            <a:r>
              <a:rPr lang="en-US" sz="1600" b="1" dirty="0"/>
              <a:t>Danette (5/27)</a:t>
            </a:r>
          </a:p>
          <a:p>
            <a:pPr marL="0" indent="0">
              <a:buNone/>
            </a:pPr>
            <a:r>
              <a:rPr lang="en-US" sz="1600" b="1" dirty="0"/>
              <a:t>Angela (6/21)</a:t>
            </a:r>
          </a:p>
          <a:p>
            <a:pPr marL="0" indent="0">
              <a:buNone/>
            </a:pPr>
            <a:endParaRPr lang="en-US" sz="1400" dirty="0"/>
          </a:p>
          <a:p>
            <a:pPr marL="485775" lvl="1" indent="0">
              <a:buNone/>
            </a:pPr>
            <a:endParaRPr lang="en-US" sz="1800" b="1" dirty="0"/>
          </a:p>
          <a:p>
            <a:endParaRPr lang="en-US" dirty="0"/>
          </a:p>
        </p:txBody>
      </p:sp>
      <p:sp>
        <p:nvSpPr>
          <p:cNvPr id="4" name="Slide Number Placeholder 3">
            <a:extLst>
              <a:ext uri="{FF2B5EF4-FFF2-40B4-BE49-F238E27FC236}">
                <a16:creationId xmlns:a16="http://schemas.microsoft.com/office/drawing/2014/main" id="{CBC314E0-781B-ACBC-C13E-9C2F640EBC09}"/>
              </a:ext>
            </a:extLst>
          </p:cNvPr>
          <p:cNvSpPr>
            <a:spLocks noGrp="1"/>
          </p:cNvSpPr>
          <p:nvPr>
            <p:ph type="sldNum" sz="quarter" idx="12"/>
          </p:nvPr>
        </p:nvSpPr>
        <p:spPr/>
        <p:txBody>
          <a:bodyPr/>
          <a:lstStyle/>
          <a:p>
            <a:fld id="{DA86648E-21C2-4E4D-995E-31FFBD2E87B9}" type="slidenum">
              <a:rPr lang="x-none" altLang="x-none" smtClean="0"/>
              <a:pPr/>
              <a:t>17</a:t>
            </a:fld>
            <a:endParaRPr lang="en-US" altLang="x-none"/>
          </a:p>
        </p:txBody>
      </p:sp>
      <p:pic>
        <p:nvPicPr>
          <p:cNvPr id="6" name="Picture 5" descr="Shape&#10;&#10;Description automatically generated">
            <a:extLst>
              <a:ext uri="{FF2B5EF4-FFF2-40B4-BE49-F238E27FC236}">
                <a16:creationId xmlns:a16="http://schemas.microsoft.com/office/drawing/2014/main" id="{B6B2B670-A27F-133F-B076-1BBB382495A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304661" y="1186483"/>
            <a:ext cx="2795952" cy="2770534"/>
          </a:xfrm>
          <a:prstGeom prst="rect">
            <a:avLst/>
          </a:prstGeom>
        </p:spPr>
      </p:pic>
    </p:spTree>
    <p:extLst>
      <p:ext uri="{BB962C8B-B14F-4D97-AF65-F5344CB8AC3E}">
        <p14:creationId xmlns:p14="http://schemas.microsoft.com/office/powerpoint/2010/main" val="4175258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5553F-F47F-872A-85B6-3737A1240684}"/>
              </a:ext>
            </a:extLst>
          </p:cNvPr>
          <p:cNvSpPr>
            <a:spLocks noGrp="1"/>
          </p:cNvSpPr>
          <p:nvPr>
            <p:ph type="title"/>
          </p:nvPr>
        </p:nvSpPr>
        <p:spPr/>
        <p:txBody>
          <a:bodyPr/>
          <a:lstStyle/>
          <a:p>
            <a:pPr algn="ctr"/>
            <a:r>
              <a:rPr lang="en-US" sz="2800" dirty="0"/>
              <a:t>KUDOS FOR COLLEAGUES</a:t>
            </a:r>
          </a:p>
        </p:txBody>
      </p:sp>
      <p:sp>
        <p:nvSpPr>
          <p:cNvPr id="4" name="Content Placeholder 3">
            <a:extLst>
              <a:ext uri="{FF2B5EF4-FFF2-40B4-BE49-F238E27FC236}">
                <a16:creationId xmlns:a16="http://schemas.microsoft.com/office/drawing/2014/main" id="{883558FB-1E83-854F-2698-0C5B07B838A7}"/>
              </a:ext>
            </a:extLst>
          </p:cNvPr>
          <p:cNvSpPr>
            <a:spLocks noGrp="1"/>
          </p:cNvSpPr>
          <p:nvPr>
            <p:ph idx="1"/>
          </p:nvPr>
        </p:nvSpPr>
        <p:spPr>
          <a:xfrm>
            <a:off x="706931" y="1221761"/>
            <a:ext cx="7596809" cy="3467685"/>
          </a:xfrm>
        </p:spPr>
        <p:txBody>
          <a:bodyPr/>
          <a:lstStyle/>
          <a:p>
            <a:pPr marL="0" marR="0" indent="0">
              <a:spcBef>
                <a:spcPts val="0"/>
              </a:spcBef>
              <a:spcAft>
                <a:spcPts val="0"/>
              </a:spcAft>
              <a:buNone/>
            </a:pPr>
            <a:r>
              <a:rPr lang="en-US" sz="900" dirty="0">
                <a:solidFill>
                  <a:srgbClr val="000000"/>
                </a:solidFill>
                <a:effectLst/>
                <a:latin typeface="Calibri" panose="020F0502020204030204" pitchFamily="34" charset="0"/>
                <a:ea typeface="Times New Roman" panose="02020603050405020304" pitchFamily="18" charset="0"/>
              </a:rPr>
              <a:t> </a:t>
            </a:r>
            <a:endParaRPr lang="en-US" sz="9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Thank you for the excellent participation in Kudos for colleagues in April and May! All Kudos from that period have been posted on the bulletin boards by apheresis and blood bank and recipients have been notified via email. </a:t>
            </a:r>
            <a:endParaRPr lang="en-US" sz="14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400" dirty="0">
                <a:solidFill>
                  <a:srgbClr val="000000"/>
                </a:solidFill>
                <a:effectLst/>
                <a:latin typeface="Calibri" panose="020F0502020204030204" pitchFamily="34" charset="0"/>
                <a:ea typeface="Times New Roman" panose="02020603050405020304" pitchFamily="18" charset="0"/>
              </a:rPr>
              <a:t> </a:t>
            </a:r>
            <a:endParaRPr lang="en-US" sz="14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A new challenge for June: Send at least one Kudos between now and June 30</a:t>
            </a:r>
            <a:r>
              <a:rPr lang="en-US" sz="1400" baseline="30000" dirty="0">
                <a:solidFill>
                  <a:srgbClr val="000000"/>
                </a:solidFill>
                <a:effectLst/>
                <a:latin typeface="Calibri" panose="020F0502020204030204" pitchFamily="34" charset="0"/>
                <a:ea typeface="Times New Roman" panose="02020603050405020304" pitchFamily="18" charset="0"/>
              </a:rPr>
              <a:t>th</a:t>
            </a:r>
            <a:r>
              <a:rPr lang="en-US" sz="1400" dirty="0">
                <a:solidFill>
                  <a:srgbClr val="000000"/>
                </a:solidFill>
                <a:effectLst/>
                <a:latin typeface="Calibri" panose="020F0502020204030204" pitchFamily="34" charset="0"/>
                <a:ea typeface="Times New Roman" panose="02020603050405020304" pitchFamily="18" charset="0"/>
              </a:rPr>
              <a:t> using the link below. Thank you all for all that you do and for showing your gratitude to our transfusion medicine team members!</a:t>
            </a:r>
          </a:p>
          <a:p>
            <a:pPr marL="0" marR="0" indent="0">
              <a:spcBef>
                <a:spcPts val="0"/>
              </a:spcBef>
              <a:spcAft>
                <a:spcPts val="0"/>
              </a:spcAft>
              <a:buNone/>
            </a:pPr>
            <a:endParaRPr lang="en-US" sz="1400" dirty="0">
              <a:solidFill>
                <a:srgbClr val="000000"/>
              </a:solidFill>
              <a:effectLst/>
              <a:latin typeface="Calibri" panose="020F0502020204030204" pitchFamily="34" charset="0"/>
              <a:ea typeface="Times New Roman" panose="02020603050405020304" pitchFamily="18" charset="0"/>
            </a:endParaRPr>
          </a:p>
          <a:p>
            <a:pPr marL="0" marR="0">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rPr>
              <a:t>Every transfusion medicine team member (Blood Bank/Apheresis/Cell Therapy) is able to send unlimited digital kudos using the google doc link below.</a:t>
            </a:r>
          </a:p>
          <a:p>
            <a:pPr marL="0" marR="0" indent="0">
              <a:spcBef>
                <a:spcPts val="0"/>
              </a:spcBef>
              <a:spcAft>
                <a:spcPts val="0"/>
              </a:spcAft>
              <a:buNone/>
            </a:pPr>
            <a:endParaRPr lang="en-US" sz="1400" dirty="0">
              <a:solidFill>
                <a:srgbClr val="000000"/>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400" u="sng" dirty="0">
                <a:solidFill>
                  <a:srgbClr val="000000"/>
                </a:solidFill>
                <a:effectLst/>
                <a:latin typeface="Calibri" panose="020F0502020204030204" pitchFamily="34" charset="0"/>
                <a:ea typeface="Times New Roman" panose="02020603050405020304" pitchFamily="18" charset="0"/>
                <a:hlinkClick r:id="rId2"/>
              </a:rPr>
              <a:t>https://forms.office.com/r/GXEhXUAGHU</a:t>
            </a:r>
            <a:endParaRPr lang="en-US" sz="1400" u="sng" dirty="0">
              <a:solidFill>
                <a:srgbClr val="000000"/>
              </a:solidFill>
              <a:effectLst/>
              <a:latin typeface="Calibri" panose="020F0502020204030204" pitchFamily="34" charset="0"/>
              <a:ea typeface="Times New Roman" panose="02020603050405020304" pitchFamily="18" charset="0"/>
            </a:endParaRPr>
          </a:p>
          <a:p>
            <a:pPr marL="0" marR="0">
              <a:spcBef>
                <a:spcPts val="0"/>
              </a:spcBef>
              <a:spcAft>
                <a:spcPts val="0"/>
              </a:spcAft>
            </a:pPr>
            <a:endParaRPr lang="en-US" sz="14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400" dirty="0">
                <a:solidFill>
                  <a:srgbClr val="000000"/>
                </a:solidFill>
                <a:effectLst/>
                <a:latin typeface="Calibri" panose="020F0502020204030204" pitchFamily="34" charset="0"/>
                <a:ea typeface="Times New Roman" panose="02020603050405020304" pitchFamily="18" charset="0"/>
              </a:rPr>
              <a:t> </a:t>
            </a:r>
            <a:r>
              <a:rPr lang="en-US" sz="1200" b="0" i="1" dirty="0">
                <a:solidFill>
                  <a:srgbClr val="2E475D"/>
                </a:solidFill>
                <a:effectLst/>
                <a:latin typeface="Lexend Deca"/>
              </a:rPr>
              <a:t>"A group becomes a team when each member is sure enough of himself and his contribution to praise the skills of others." – Norman </a:t>
            </a:r>
            <a:r>
              <a:rPr lang="en-US" sz="1200" b="0" i="1" dirty="0" err="1">
                <a:solidFill>
                  <a:srgbClr val="2E475D"/>
                </a:solidFill>
                <a:effectLst/>
                <a:latin typeface="Lexend Deca"/>
              </a:rPr>
              <a:t>Shidle</a:t>
            </a:r>
            <a:r>
              <a:rPr lang="en-US" sz="1200" b="0" i="1" dirty="0">
                <a:solidFill>
                  <a:srgbClr val="2E475D"/>
                </a:solidFill>
                <a:effectLst/>
                <a:latin typeface="Lexend Deca"/>
              </a:rPr>
              <a:t> </a:t>
            </a:r>
            <a:endParaRPr lang="en-US" sz="1200" i="1"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900"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400" dirty="0">
              <a:effectLst/>
              <a:latin typeface="Calibri" panose="020F0502020204030204" pitchFamily="34" charset="0"/>
              <a:ea typeface="Calibri" panose="020F0502020204030204" pitchFamily="34" charset="0"/>
            </a:endParaRPr>
          </a:p>
          <a:p>
            <a:pPr marL="0" indent="0">
              <a:buNone/>
            </a:pPr>
            <a:endParaRPr lang="en-US" sz="1400" b="1" dirty="0"/>
          </a:p>
          <a:p>
            <a:pPr lvl="2"/>
            <a:endParaRPr lang="en-US" sz="1400" b="1" dirty="0"/>
          </a:p>
          <a:p>
            <a:endParaRPr lang="en-US" sz="1400" b="1" dirty="0"/>
          </a:p>
          <a:p>
            <a:endParaRPr lang="en-US" sz="1800" b="1" dirty="0"/>
          </a:p>
        </p:txBody>
      </p:sp>
      <p:sp>
        <p:nvSpPr>
          <p:cNvPr id="3" name="Slide Number Placeholder 2">
            <a:extLst>
              <a:ext uri="{FF2B5EF4-FFF2-40B4-BE49-F238E27FC236}">
                <a16:creationId xmlns:a16="http://schemas.microsoft.com/office/drawing/2014/main" id="{C5A87543-4633-4996-71AC-48660236AB33}"/>
              </a:ext>
            </a:extLst>
          </p:cNvPr>
          <p:cNvSpPr>
            <a:spLocks noGrp="1"/>
          </p:cNvSpPr>
          <p:nvPr>
            <p:ph type="sldNum" sz="quarter" idx="12"/>
          </p:nvPr>
        </p:nvSpPr>
        <p:spPr/>
        <p:txBody>
          <a:bodyPr/>
          <a:lstStyle/>
          <a:p>
            <a:fld id="{715E4F9D-4648-EE4F-837B-7F5D286D2A4F}" type="slidenum">
              <a:rPr lang="x-none" altLang="x-none" smtClean="0"/>
              <a:pPr/>
              <a:t>18</a:t>
            </a:fld>
            <a:endParaRPr lang="en-US" altLang="x-none"/>
          </a:p>
        </p:txBody>
      </p:sp>
    </p:spTree>
    <p:extLst>
      <p:ext uri="{BB962C8B-B14F-4D97-AF65-F5344CB8AC3E}">
        <p14:creationId xmlns:p14="http://schemas.microsoft.com/office/powerpoint/2010/main" val="3736770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2C6BF-0340-FE4B-BD3D-B56B6434DD3D}"/>
              </a:ext>
            </a:extLst>
          </p:cNvPr>
          <p:cNvSpPr>
            <a:spLocks noGrp="1"/>
          </p:cNvSpPr>
          <p:nvPr>
            <p:ph type="title"/>
          </p:nvPr>
        </p:nvSpPr>
        <p:spPr/>
        <p:txBody>
          <a:bodyPr/>
          <a:lstStyle/>
          <a:p>
            <a:r>
              <a:rPr lang="en-US" dirty="0"/>
              <a:t>THANK YOU –TEAM – THANK YOU!</a:t>
            </a:r>
          </a:p>
        </p:txBody>
      </p:sp>
      <p:sp>
        <p:nvSpPr>
          <p:cNvPr id="7" name="Content Placeholder 6">
            <a:extLst>
              <a:ext uri="{FF2B5EF4-FFF2-40B4-BE49-F238E27FC236}">
                <a16:creationId xmlns:a16="http://schemas.microsoft.com/office/drawing/2014/main" id="{D4F415A6-9A82-F6B8-DA29-A2990556D88B}"/>
              </a:ext>
            </a:extLst>
          </p:cNvPr>
          <p:cNvSpPr>
            <a:spLocks noGrp="1"/>
          </p:cNvSpPr>
          <p:nvPr>
            <p:ph idx="1"/>
          </p:nvPr>
        </p:nvSpPr>
        <p:spPr>
          <a:xfrm>
            <a:off x="499086" y="1024303"/>
            <a:ext cx="8145827" cy="3515947"/>
          </a:xfrm>
        </p:spPr>
        <p:txBody>
          <a:bodyPr/>
          <a:lstStyle/>
          <a:p>
            <a:r>
              <a:rPr lang="en-US" sz="1400" dirty="0"/>
              <a:t>Thank you to team members picking up open OT shifts, covering last minute call offs and making schedule changes to cover where necessary so team members can take much needed vacations</a:t>
            </a:r>
          </a:p>
          <a:p>
            <a:pPr marL="0" indent="0">
              <a:buNone/>
            </a:pPr>
            <a:endParaRPr lang="en-US" sz="1400" dirty="0"/>
          </a:p>
          <a:p>
            <a:r>
              <a:rPr lang="en-US" sz="1400" dirty="0"/>
              <a:t>Thank you to team members training new hires and MLS students during our short staffing challenges</a:t>
            </a:r>
          </a:p>
          <a:p>
            <a:pPr marL="0" indent="0">
              <a:buNone/>
            </a:pPr>
            <a:endParaRPr lang="en-US" sz="1400" dirty="0"/>
          </a:p>
          <a:p>
            <a:r>
              <a:rPr lang="en-US" sz="1400" dirty="0"/>
              <a:t>We are in this together! </a:t>
            </a:r>
          </a:p>
          <a:p>
            <a:pPr lvl="1"/>
            <a:r>
              <a:rPr lang="en-US" sz="1400" dirty="0"/>
              <a:t>We could not provide quality patient care without each and every one of you!</a:t>
            </a:r>
          </a:p>
          <a:p>
            <a:pPr lvl="1"/>
            <a:r>
              <a:rPr lang="en-US" sz="1400" dirty="0"/>
              <a:t>As new team members start – it takes about 6 – 8 weeks to get initially trained and on shift.  </a:t>
            </a:r>
          </a:p>
          <a:p>
            <a:pPr lvl="1"/>
            <a:r>
              <a:rPr lang="en-US" sz="1400" dirty="0"/>
              <a:t>The light is becoming visible </a:t>
            </a:r>
            <a:r>
              <a:rPr lang="en-US" sz="1400" dirty="0">
                <a:sym typeface="Wingdings" panose="05000000000000000000" pitchFamily="2" charset="2"/>
              </a:rPr>
              <a:t>but there is still a ways to go down this road.  We ask for your continued support in training new team members and volunteering for overtime so that shifts are adequately covered for patient care.</a:t>
            </a:r>
          </a:p>
          <a:p>
            <a:pPr lvl="1"/>
            <a:r>
              <a:rPr lang="en-US" sz="1400" dirty="0">
                <a:sym typeface="Wingdings" panose="05000000000000000000" pitchFamily="2" charset="2"/>
              </a:rPr>
              <a:t>Be mindful of each other! Keep Compassion, Team, Excellence and Purpose in all that you do.</a:t>
            </a:r>
          </a:p>
          <a:p>
            <a:pPr marL="457200" lvl="1" indent="0">
              <a:buNone/>
            </a:pPr>
            <a:endParaRPr lang="en-US" sz="800" dirty="0">
              <a:sym typeface="Wingdings" panose="05000000000000000000" pitchFamily="2" charset="2"/>
            </a:endParaRPr>
          </a:p>
          <a:p>
            <a:pPr marL="457200" lvl="1" indent="0">
              <a:buNone/>
            </a:pPr>
            <a:endParaRPr lang="en-US" sz="800" dirty="0">
              <a:sym typeface="Wingdings" panose="05000000000000000000" pitchFamily="2" charset="2"/>
            </a:endParaRPr>
          </a:p>
          <a:p>
            <a:pPr marL="0" indent="0">
              <a:buNone/>
            </a:pPr>
            <a:r>
              <a:rPr lang="en-US" sz="1100" b="0" i="1" dirty="0">
                <a:solidFill>
                  <a:srgbClr val="2E475D"/>
                </a:solidFill>
                <a:effectLst/>
                <a:latin typeface="Lexend Deca"/>
              </a:rPr>
              <a:t>"The strength of the team is each individual member. The strength of each member is the team." – Phil Jackson</a:t>
            </a:r>
            <a:endParaRPr lang="en-US" sz="1100" i="1"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376F92ED-0A66-02A2-25BF-28E35D5AB0EC}"/>
              </a:ext>
            </a:extLst>
          </p:cNvPr>
          <p:cNvSpPr>
            <a:spLocks noGrp="1"/>
          </p:cNvSpPr>
          <p:nvPr>
            <p:ph type="sldNum" sz="quarter" idx="12"/>
          </p:nvPr>
        </p:nvSpPr>
        <p:spPr/>
        <p:txBody>
          <a:bodyPr/>
          <a:lstStyle/>
          <a:p>
            <a:fld id="{DA86648E-21C2-4E4D-995E-31FFBD2E87B9}" type="slidenum">
              <a:rPr lang="x-none" altLang="x-none" smtClean="0"/>
              <a:pPr/>
              <a:t>19</a:t>
            </a:fld>
            <a:endParaRPr lang="en-US" altLang="x-none"/>
          </a:p>
        </p:txBody>
      </p:sp>
    </p:spTree>
    <p:extLst>
      <p:ext uri="{BB962C8B-B14F-4D97-AF65-F5344CB8AC3E}">
        <p14:creationId xmlns:p14="http://schemas.microsoft.com/office/powerpoint/2010/main" val="357185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31F00-19D0-93A4-25A3-DDA6D31F8AA8}"/>
              </a:ext>
            </a:extLst>
          </p:cNvPr>
          <p:cNvSpPr>
            <a:spLocks noGrp="1"/>
          </p:cNvSpPr>
          <p:nvPr>
            <p:ph type="title"/>
          </p:nvPr>
        </p:nvSpPr>
        <p:spPr/>
        <p:txBody>
          <a:bodyPr/>
          <a:lstStyle/>
          <a:p>
            <a:r>
              <a:rPr lang="en-US" sz="2800" dirty="0"/>
              <a:t>STAFFING Update –Blood Bank</a:t>
            </a:r>
          </a:p>
        </p:txBody>
      </p:sp>
      <p:sp>
        <p:nvSpPr>
          <p:cNvPr id="3" name="Content Placeholder 2">
            <a:extLst>
              <a:ext uri="{FF2B5EF4-FFF2-40B4-BE49-F238E27FC236}">
                <a16:creationId xmlns:a16="http://schemas.microsoft.com/office/drawing/2014/main" id="{6FDA129F-E0EF-08DA-A7BC-8112287F6AE1}"/>
              </a:ext>
            </a:extLst>
          </p:cNvPr>
          <p:cNvSpPr>
            <a:spLocks noGrp="1"/>
          </p:cNvSpPr>
          <p:nvPr>
            <p:ph idx="1"/>
          </p:nvPr>
        </p:nvSpPr>
        <p:spPr>
          <a:xfrm>
            <a:off x="562131" y="1026826"/>
            <a:ext cx="8137369" cy="4021584"/>
          </a:xfrm>
        </p:spPr>
        <p:txBody>
          <a:bodyPr/>
          <a:lstStyle/>
          <a:p>
            <a:r>
              <a:rPr lang="en-US" sz="1400" b="1" dirty="0"/>
              <a:t>Open Positions</a:t>
            </a:r>
          </a:p>
          <a:p>
            <a:pPr marL="0" indent="0">
              <a:buNone/>
            </a:pPr>
            <a:endParaRPr lang="en-US" sz="1400" dirty="0"/>
          </a:p>
          <a:p>
            <a:pPr lvl="1"/>
            <a:r>
              <a:rPr lang="en-US" sz="1400" u="sng" dirty="0"/>
              <a:t>Days</a:t>
            </a:r>
          </a:p>
          <a:p>
            <a:pPr lvl="2"/>
            <a:r>
              <a:rPr lang="en-US" sz="1400" dirty="0"/>
              <a:t>Team Lead</a:t>
            </a:r>
          </a:p>
          <a:p>
            <a:pPr lvl="2"/>
            <a:r>
              <a:rPr lang="en-US" sz="1400" dirty="0"/>
              <a:t>Tech –Stephanie Ivey (starts 7/10) MT1</a:t>
            </a:r>
          </a:p>
          <a:p>
            <a:pPr lvl="2"/>
            <a:r>
              <a:rPr lang="en-US" sz="1400" dirty="0"/>
              <a:t>Tech*</a:t>
            </a:r>
          </a:p>
          <a:p>
            <a:pPr lvl="3"/>
            <a:r>
              <a:rPr lang="en-US" sz="1400" dirty="0"/>
              <a:t> Filled by </a:t>
            </a:r>
            <a:r>
              <a:rPr lang="en-US" sz="1400" dirty="0" err="1"/>
              <a:t>Agnita</a:t>
            </a:r>
            <a:r>
              <a:rPr lang="en-US" sz="1400" dirty="0"/>
              <a:t> Morris-Ali (AYA team member) starts 6/26 </a:t>
            </a:r>
          </a:p>
          <a:p>
            <a:pPr lvl="2"/>
            <a:r>
              <a:rPr lang="en-US" sz="1400" dirty="0"/>
              <a:t>Tech* </a:t>
            </a:r>
          </a:p>
          <a:p>
            <a:pPr lvl="3"/>
            <a:r>
              <a:rPr lang="en-US" sz="1400" dirty="0"/>
              <a:t>looking for AYA team member for interim coverage </a:t>
            </a:r>
          </a:p>
          <a:p>
            <a:pPr marL="1371600" lvl="3" indent="0">
              <a:buNone/>
            </a:pPr>
            <a:endParaRPr lang="en-US" sz="1400" dirty="0"/>
          </a:p>
          <a:p>
            <a:pPr lvl="2"/>
            <a:r>
              <a:rPr lang="en-US" sz="1400" dirty="0"/>
              <a:t>LAII – Rosa  (started 6/12)</a:t>
            </a:r>
          </a:p>
          <a:p>
            <a:pPr lvl="2"/>
            <a:r>
              <a:rPr lang="en-US" sz="1400" dirty="0"/>
              <a:t>LAII</a:t>
            </a:r>
          </a:p>
          <a:p>
            <a:pPr lvl="2"/>
            <a:r>
              <a:rPr lang="en-US" sz="1400" dirty="0"/>
              <a:t>LA1 – Inventory Control position</a:t>
            </a:r>
          </a:p>
          <a:p>
            <a:pPr marL="914400" lvl="2" indent="0">
              <a:buNone/>
            </a:pPr>
            <a:endParaRPr lang="en-US" sz="1400" dirty="0"/>
          </a:p>
          <a:p>
            <a:endParaRPr lang="en-US" dirty="0"/>
          </a:p>
        </p:txBody>
      </p:sp>
      <p:sp>
        <p:nvSpPr>
          <p:cNvPr id="4" name="Slide Number Placeholder 3">
            <a:extLst>
              <a:ext uri="{FF2B5EF4-FFF2-40B4-BE49-F238E27FC236}">
                <a16:creationId xmlns:a16="http://schemas.microsoft.com/office/drawing/2014/main" id="{72EC25F8-46E5-13F4-013D-D72CFF4F978F}"/>
              </a:ext>
            </a:extLst>
          </p:cNvPr>
          <p:cNvSpPr>
            <a:spLocks noGrp="1"/>
          </p:cNvSpPr>
          <p:nvPr>
            <p:ph type="sldNum" sz="quarter" idx="12"/>
          </p:nvPr>
        </p:nvSpPr>
        <p:spPr/>
        <p:txBody>
          <a:bodyPr/>
          <a:lstStyle/>
          <a:p>
            <a:fld id="{DA86648E-21C2-4E4D-995E-31FFBD2E87B9}" type="slidenum">
              <a:rPr lang="x-none" altLang="x-none" smtClean="0"/>
              <a:pPr/>
              <a:t>2</a:t>
            </a:fld>
            <a:endParaRPr lang="en-US" altLang="x-none"/>
          </a:p>
        </p:txBody>
      </p:sp>
    </p:spTree>
    <p:extLst>
      <p:ext uri="{BB962C8B-B14F-4D97-AF65-F5344CB8AC3E}">
        <p14:creationId xmlns:p14="http://schemas.microsoft.com/office/powerpoint/2010/main" val="4108570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812C4-A978-E932-81B6-FB07D9D9587D}"/>
              </a:ext>
            </a:extLst>
          </p:cNvPr>
          <p:cNvSpPr>
            <a:spLocks noGrp="1"/>
          </p:cNvSpPr>
          <p:nvPr>
            <p:ph type="title"/>
          </p:nvPr>
        </p:nvSpPr>
        <p:spPr/>
        <p:txBody>
          <a:bodyPr/>
          <a:lstStyle/>
          <a:p>
            <a:r>
              <a:rPr lang="en-US" sz="2800" dirty="0"/>
              <a:t>STAFFING –Blood Bank  (continued)</a:t>
            </a:r>
          </a:p>
        </p:txBody>
      </p:sp>
      <p:sp>
        <p:nvSpPr>
          <p:cNvPr id="3" name="Content Placeholder 2">
            <a:extLst>
              <a:ext uri="{FF2B5EF4-FFF2-40B4-BE49-F238E27FC236}">
                <a16:creationId xmlns:a16="http://schemas.microsoft.com/office/drawing/2014/main" id="{841F904A-ADA9-55F0-431D-6C27A9175FB5}"/>
              </a:ext>
            </a:extLst>
          </p:cNvPr>
          <p:cNvSpPr>
            <a:spLocks noGrp="1"/>
          </p:cNvSpPr>
          <p:nvPr>
            <p:ph idx="1"/>
          </p:nvPr>
        </p:nvSpPr>
        <p:spPr>
          <a:xfrm>
            <a:off x="593125" y="980303"/>
            <a:ext cx="8106376" cy="3620272"/>
          </a:xfrm>
        </p:spPr>
        <p:txBody>
          <a:bodyPr/>
          <a:lstStyle/>
          <a:p>
            <a:r>
              <a:rPr lang="en-US" sz="1400" b="1" dirty="0"/>
              <a:t>Open Positions</a:t>
            </a:r>
          </a:p>
          <a:p>
            <a:pPr lvl="1"/>
            <a:r>
              <a:rPr lang="en-US" sz="1400" u="sng" dirty="0"/>
              <a:t>Evenings</a:t>
            </a:r>
          </a:p>
          <a:p>
            <a:pPr lvl="2"/>
            <a:r>
              <a:rPr lang="en-US" sz="1400" dirty="0"/>
              <a:t>Tech–Lawrence Collins (start 7/3) MT2</a:t>
            </a:r>
          </a:p>
          <a:p>
            <a:pPr lvl="2"/>
            <a:r>
              <a:rPr lang="en-US" sz="1400" dirty="0"/>
              <a:t>Tech*</a:t>
            </a:r>
          </a:p>
          <a:p>
            <a:pPr lvl="3"/>
            <a:r>
              <a:rPr lang="en-US" sz="1400" dirty="0"/>
              <a:t>Filled by Liz Heenie (AYA team member)</a:t>
            </a:r>
          </a:p>
          <a:p>
            <a:pPr lvl="2"/>
            <a:r>
              <a:rPr lang="en-US" sz="1400" dirty="0"/>
              <a:t>Tech*</a:t>
            </a:r>
          </a:p>
          <a:p>
            <a:pPr lvl="3"/>
            <a:r>
              <a:rPr lang="en-US" sz="1400" dirty="0"/>
              <a:t>Looking for AYA team member for interim coverage</a:t>
            </a:r>
          </a:p>
          <a:p>
            <a:pPr lvl="2"/>
            <a:r>
              <a:rPr lang="en-US" sz="1400" dirty="0"/>
              <a:t>Tech</a:t>
            </a:r>
          </a:p>
          <a:p>
            <a:pPr lvl="2"/>
            <a:r>
              <a:rPr lang="en-US" sz="1400" dirty="0"/>
              <a:t>Tech</a:t>
            </a:r>
          </a:p>
          <a:p>
            <a:pPr lvl="2"/>
            <a:endParaRPr lang="en-US" sz="1400" dirty="0"/>
          </a:p>
          <a:p>
            <a:pPr lvl="1"/>
            <a:r>
              <a:rPr lang="en-US" sz="1400" dirty="0"/>
              <a:t>ADDING two new positions:</a:t>
            </a:r>
          </a:p>
          <a:p>
            <a:pPr lvl="2"/>
            <a:r>
              <a:rPr lang="en-US" sz="1400" dirty="0"/>
              <a:t>LAII</a:t>
            </a:r>
          </a:p>
          <a:p>
            <a:pPr lvl="2"/>
            <a:r>
              <a:rPr lang="en-US" sz="1400" dirty="0"/>
              <a:t>LAII</a:t>
            </a:r>
          </a:p>
          <a:p>
            <a:pPr lvl="1"/>
            <a:endParaRPr lang="en-US" sz="1400" dirty="0"/>
          </a:p>
          <a:p>
            <a:pPr marL="519112" lvl="1" indent="0">
              <a:buNone/>
            </a:pPr>
            <a:endParaRPr lang="en-US" sz="1400" dirty="0"/>
          </a:p>
          <a:p>
            <a:pPr lvl="3"/>
            <a:endParaRPr lang="en-US" sz="1400" dirty="0"/>
          </a:p>
          <a:p>
            <a:pPr lvl="2"/>
            <a:endParaRPr lang="en-US" sz="1400" dirty="0"/>
          </a:p>
          <a:p>
            <a:endParaRPr lang="en-US" dirty="0"/>
          </a:p>
        </p:txBody>
      </p:sp>
      <p:sp>
        <p:nvSpPr>
          <p:cNvPr id="4" name="Slide Number Placeholder 3">
            <a:extLst>
              <a:ext uri="{FF2B5EF4-FFF2-40B4-BE49-F238E27FC236}">
                <a16:creationId xmlns:a16="http://schemas.microsoft.com/office/drawing/2014/main" id="{498E3680-2459-A145-BFAF-38B16C167F18}"/>
              </a:ext>
            </a:extLst>
          </p:cNvPr>
          <p:cNvSpPr>
            <a:spLocks noGrp="1"/>
          </p:cNvSpPr>
          <p:nvPr>
            <p:ph type="sldNum" sz="quarter" idx="12"/>
          </p:nvPr>
        </p:nvSpPr>
        <p:spPr/>
        <p:txBody>
          <a:bodyPr/>
          <a:lstStyle/>
          <a:p>
            <a:fld id="{DA86648E-21C2-4E4D-995E-31FFBD2E87B9}" type="slidenum">
              <a:rPr lang="x-none" altLang="x-none" smtClean="0"/>
              <a:pPr/>
              <a:t>3</a:t>
            </a:fld>
            <a:endParaRPr lang="en-US" altLang="x-none"/>
          </a:p>
        </p:txBody>
      </p:sp>
    </p:spTree>
    <p:extLst>
      <p:ext uri="{BB962C8B-B14F-4D97-AF65-F5344CB8AC3E}">
        <p14:creationId xmlns:p14="http://schemas.microsoft.com/office/powerpoint/2010/main" val="3114722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A4364-D4F3-DE47-FF45-D692E2FDB9EE}"/>
              </a:ext>
            </a:extLst>
          </p:cNvPr>
          <p:cNvSpPr>
            <a:spLocks noGrp="1"/>
          </p:cNvSpPr>
          <p:nvPr>
            <p:ph type="title"/>
          </p:nvPr>
        </p:nvSpPr>
        <p:spPr/>
        <p:txBody>
          <a:bodyPr/>
          <a:lstStyle/>
          <a:p>
            <a:r>
              <a:rPr lang="en-US" sz="2400" dirty="0"/>
              <a:t>STAFFING –Blood Bank  (continued)</a:t>
            </a:r>
            <a:endParaRPr lang="en-US" dirty="0"/>
          </a:p>
        </p:txBody>
      </p:sp>
      <p:sp>
        <p:nvSpPr>
          <p:cNvPr id="3" name="Content Placeholder 2">
            <a:extLst>
              <a:ext uri="{FF2B5EF4-FFF2-40B4-BE49-F238E27FC236}">
                <a16:creationId xmlns:a16="http://schemas.microsoft.com/office/drawing/2014/main" id="{3261BAD5-0DC0-A3C0-96E2-C0045BC9D24E}"/>
              </a:ext>
            </a:extLst>
          </p:cNvPr>
          <p:cNvSpPr>
            <a:spLocks noGrp="1"/>
          </p:cNvSpPr>
          <p:nvPr>
            <p:ph idx="1"/>
          </p:nvPr>
        </p:nvSpPr>
        <p:spPr>
          <a:xfrm>
            <a:off x="808039" y="1065402"/>
            <a:ext cx="7572563" cy="3474847"/>
          </a:xfrm>
        </p:spPr>
        <p:txBody>
          <a:bodyPr/>
          <a:lstStyle/>
          <a:p>
            <a:r>
              <a:rPr lang="en-US" sz="1400" dirty="0"/>
              <a:t>Open Positions</a:t>
            </a:r>
          </a:p>
          <a:p>
            <a:pPr lvl="1"/>
            <a:r>
              <a:rPr lang="en-US" sz="1400" dirty="0"/>
              <a:t>Overnights</a:t>
            </a:r>
          </a:p>
          <a:p>
            <a:pPr lvl="2"/>
            <a:r>
              <a:rPr lang="en-US" sz="1400" dirty="0"/>
              <a:t>Tech*</a:t>
            </a:r>
          </a:p>
          <a:p>
            <a:pPr lvl="3"/>
            <a:r>
              <a:rPr lang="en-US" sz="1400" dirty="0"/>
              <a:t>Filled by Terros Dilworth (AYA team member)</a:t>
            </a:r>
          </a:p>
          <a:p>
            <a:pPr lvl="2"/>
            <a:r>
              <a:rPr lang="en-US" sz="1400" dirty="0"/>
              <a:t>Tech –Andrienne Tabor (start 5/15) MT1</a:t>
            </a:r>
          </a:p>
          <a:p>
            <a:pPr lvl="2"/>
            <a:r>
              <a:rPr lang="en-US" sz="1400" dirty="0"/>
              <a:t>Tech – Courtney Burris (start 6/19) MT1</a:t>
            </a:r>
          </a:p>
          <a:p>
            <a:pPr lvl="2"/>
            <a:r>
              <a:rPr lang="en-US" sz="1400" dirty="0"/>
              <a:t>Tech – Shannon Williams (start 8/14)  MT2</a:t>
            </a:r>
          </a:p>
          <a:p>
            <a:pPr lvl="3"/>
            <a:r>
              <a:rPr lang="en-US" sz="1400" dirty="0"/>
              <a:t>Interim coverage by </a:t>
            </a:r>
            <a:r>
              <a:rPr lang="en-US" sz="1400" dirty="0" err="1"/>
              <a:t>Serigne</a:t>
            </a:r>
            <a:r>
              <a:rPr lang="en-US" sz="1400" dirty="0"/>
              <a:t> Bop (AYA team member) – start 7/10</a:t>
            </a:r>
          </a:p>
          <a:p>
            <a:pPr lvl="2"/>
            <a:r>
              <a:rPr lang="en-US" sz="1400" dirty="0"/>
              <a:t>LAII – Sarah Kelly (start 6/19)</a:t>
            </a:r>
          </a:p>
          <a:p>
            <a:pPr marL="914400" lvl="2" indent="0">
              <a:buNone/>
            </a:pPr>
            <a:endParaRPr lang="en-US" sz="1400" dirty="0"/>
          </a:p>
          <a:p>
            <a:pPr lvl="1"/>
            <a:r>
              <a:rPr lang="en-US" sz="1400" dirty="0"/>
              <a:t>ADDING two new positions:</a:t>
            </a:r>
          </a:p>
          <a:p>
            <a:pPr lvl="2"/>
            <a:r>
              <a:rPr lang="en-US" sz="1400" dirty="0"/>
              <a:t>LAII</a:t>
            </a:r>
          </a:p>
          <a:p>
            <a:pPr lvl="2"/>
            <a:r>
              <a:rPr lang="en-US" sz="1400" dirty="0"/>
              <a:t>LAII</a:t>
            </a:r>
          </a:p>
          <a:p>
            <a:pPr marL="914400" lvl="2" indent="0">
              <a:buNone/>
            </a:pPr>
            <a:endParaRPr lang="en-US" sz="1400" dirty="0"/>
          </a:p>
          <a:p>
            <a:pPr marL="0" indent="0">
              <a:buNone/>
            </a:pPr>
            <a:endParaRPr lang="en-US" dirty="0"/>
          </a:p>
        </p:txBody>
      </p:sp>
      <p:sp>
        <p:nvSpPr>
          <p:cNvPr id="4" name="Slide Number Placeholder 3">
            <a:extLst>
              <a:ext uri="{FF2B5EF4-FFF2-40B4-BE49-F238E27FC236}">
                <a16:creationId xmlns:a16="http://schemas.microsoft.com/office/drawing/2014/main" id="{79E19C43-711E-2C22-BAB3-245E21361821}"/>
              </a:ext>
            </a:extLst>
          </p:cNvPr>
          <p:cNvSpPr>
            <a:spLocks noGrp="1"/>
          </p:cNvSpPr>
          <p:nvPr>
            <p:ph type="sldNum" sz="quarter" idx="12"/>
          </p:nvPr>
        </p:nvSpPr>
        <p:spPr/>
        <p:txBody>
          <a:bodyPr/>
          <a:lstStyle/>
          <a:p>
            <a:fld id="{DA86648E-21C2-4E4D-995E-31FFBD2E87B9}" type="slidenum">
              <a:rPr lang="x-none" altLang="x-none" smtClean="0"/>
              <a:pPr/>
              <a:t>4</a:t>
            </a:fld>
            <a:endParaRPr lang="en-US" altLang="x-none"/>
          </a:p>
        </p:txBody>
      </p:sp>
    </p:spTree>
    <p:extLst>
      <p:ext uri="{BB962C8B-B14F-4D97-AF65-F5344CB8AC3E}">
        <p14:creationId xmlns:p14="http://schemas.microsoft.com/office/powerpoint/2010/main" val="3344112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20651-0DC4-670B-63CC-C6D357637F62}"/>
              </a:ext>
            </a:extLst>
          </p:cNvPr>
          <p:cNvSpPr>
            <a:spLocks noGrp="1"/>
          </p:cNvSpPr>
          <p:nvPr>
            <p:ph type="title"/>
          </p:nvPr>
        </p:nvSpPr>
        <p:spPr/>
        <p:txBody>
          <a:bodyPr/>
          <a:lstStyle/>
          <a:p>
            <a:r>
              <a:rPr lang="en-US" sz="2000" dirty="0"/>
              <a:t>STAFFING –Blood Bank  (continued)</a:t>
            </a:r>
            <a:endParaRPr lang="en-US" dirty="0"/>
          </a:p>
        </p:txBody>
      </p:sp>
      <p:sp>
        <p:nvSpPr>
          <p:cNvPr id="3" name="Content Placeholder 2">
            <a:extLst>
              <a:ext uri="{FF2B5EF4-FFF2-40B4-BE49-F238E27FC236}">
                <a16:creationId xmlns:a16="http://schemas.microsoft.com/office/drawing/2014/main" id="{937BEE3D-E68C-9A7B-2A7D-70B77264BCA8}"/>
              </a:ext>
            </a:extLst>
          </p:cNvPr>
          <p:cNvSpPr>
            <a:spLocks noGrp="1"/>
          </p:cNvSpPr>
          <p:nvPr>
            <p:ph idx="1"/>
          </p:nvPr>
        </p:nvSpPr>
        <p:spPr>
          <a:xfrm>
            <a:off x="808039" y="1145059"/>
            <a:ext cx="7891462" cy="3455516"/>
          </a:xfrm>
        </p:spPr>
        <p:txBody>
          <a:bodyPr/>
          <a:lstStyle/>
          <a:p>
            <a:r>
              <a:rPr lang="en-US" sz="1400" dirty="0"/>
              <a:t>Open Supervisor Positions:</a:t>
            </a:r>
          </a:p>
          <a:p>
            <a:pPr marL="0" indent="0">
              <a:buNone/>
            </a:pPr>
            <a:endParaRPr lang="en-US" sz="1400" dirty="0"/>
          </a:p>
          <a:p>
            <a:pPr lvl="2"/>
            <a:r>
              <a:rPr lang="en-US" sz="1400" dirty="0"/>
              <a:t>2</a:t>
            </a:r>
            <a:r>
              <a:rPr lang="en-US" sz="1400" baseline="30000" dirty="0"/>
              <a:t>nd</a:t>
            </a:r>
            <a:r>
              <a:rPr lang="en-US" sz="1400" dirty="0"/>
              <a:t> Days*:  </a:t>
            </a:r>
            <a:r>
              <a:rPr lang="en-US" sz="1400" dirty="0" err="1"/>
              <a:t>Kel</a:t>
            </a:r>
            <a:r>
              <a:rPr lang="en-US" sz="1400" dirty="0"/>
              <a:t> Adams (start delayed – should be next week)</a:t>
            </a:r>
          </a:p>
          <a:p>
            <a:pPr lvl="2"/>
            <a:r>
              <a:rPr lang="en-US" sz="1400" dirty="0"/>
              <a:t>Evenings</a:t>
            </a:r>
          </a:p>
          <a:p>
            <a:pPr lvl="2"/>
            <a:r>
              <a:rPr lang="en-US" sz="1400" dirty="0"/>
              <a:t>Overnights</a:t>
            </a:r>
          </a:p>
          <a:p>
            <a:pPr lvl="2"/>
            <a:endParaRPr lang="en-US" sz="1400" dirty="0"/>
          </a:p>
          <a:p>
            <a:pPr lvl="2"/>
            <a:endParaRPr lang="en-US" sz="1400" dirty="0"/>
          </a:p>
          <a:p>
            <a:pPr lvl="1"/>
            <a:r>
              <a:rPr lang="en-US" sz="1400" dirty="0"/>
              <a:t>Both Day Supervisors (Shalonda and </a:t>
            </a:r>
            <a:r>
              <a:rPr lang="en-US" sz="1400" dirty="0" err="1"/>
              <a:t>Kel</a:t>
            </a:r>
            <a:r>
              <a:rPr lang="en-US" sz="1400" dirty="0"/>
              <a:t>) will split HR and Payroll duties for all team members until an Evening/Overnight supervisor position is filled.</a:t>
            </a:r>
          </a:p>
          <a:p>
            <a:pPr lvl="1"/>
            <a:r>
              <a:rPr lang="en-US" sz="1400" dirty="0"/>
              <a:t>Once Direct Supervisor changes have been determined, each team member will be notified.</a:t>
            </a:r>
            <a:endParaRPr lang="en-US" dirty="0"/>
          </a:p>
        </p:txBody>
      </p:sp>
      <p:sp>
        <p:nvSpPr>
          <p:cNvPr id="4" name="Slide Number Placeholder 3">
            <a:extLst>
              <a:ext uri="{FF2B5EF4-FFF2-40B4-BE49-F238E27FC236}">
                <a16:creationId xmlns:a16="http://schemas.microsoft.com/office/drawing/2014/main" id="{5094148F-5BBC-B2AE-8309-B78515920B2D}"/>
              </a:ext>
            </a:extLst>
          </p:cNvPr>
          <p:cNvSpPr>
            <a:spLocks noGrp="1"/>
          </p:cNvSpPr>
          <p:nvPr>
            <p:ph type="sldNum" sz="quarter" idx="12"/>
          </p:nvPr>
        </p:nvSpPr>
        <p:spPr/>
        <p:txBody>
          <a:bodyPr/>
          <a:lstStyle/>
          <a:p>
            <a:fld id="{DA86648E-21C2-4E4D-995E-31FFBD2E87B9}" type="slidenum">
              <a:rPr lang="x-none" altLang="x-none" smtClean="0"/>
              <a:pPr/>
              <a:t>5</a:t>
            </a:fld>
            <a:endParaRPr lang="en-US" altLang="x-none"/>
          </a:p>
        </p:txBody>
      </p:sp>
    </p:spTree>
    <p:extLst>
      <p:ext uri="{BB962C8B-B14F-4D97-AF65-F5344CB8AC3E}">
        <p14:creationId xmlns:p14="http://schemas.microsoft.com/office/powerpoint/2010/main" val="657727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DFE29-0EA8-CDA1-FBBE-3C3AAA2C1C15}"/>
              </a:ext>
            </a:extLst>
          </p:cNvPr>
          <p:cNvSpPr>
            <a:spLocks noGrp="1"/>
          </p:cNvSpPr>
          <p:nvPr>
            <p:ph type="title"/>
          </p:nvPr>
        </p:nvSpPr>
        <p:spPr/>
        <p:txBody>
          <a:bodyPr/>
          <a:lstStyle/>
          <a:p>
            <a:r>
              <a:rPr lang="en-US" dirty="0"/>
              <a:t> </a:t>
            </a:r>
            <a:r>
              <a:rPr lang="en-US" sz="2800" dirty="0"/>
              <a:t>STAFF ACTION PLAN</a:t>
            </a:r>
          </a:p>
        </p:txBody>
      </p:sp>
      <p:sp>
        <p:nvSpPr>
          <p:cNvPr id="3" name="Content Placeholder 2">
            <a:extLst>
              <a:ext uri="{FF2B5EF4-FFF2-40B4-BE49-F238E27FC236}">
                <a16:creationId xmlns:a16="http://schemas.microsoft.com/office/drawing/2014/main" id="{F9A68CE0-4FDB-4C6C-EA98-2CDEB11001D1}"/>
              </a:ext>
            </a:extLst>
          </p:cNvPr>
          <p:cNvSpPr>
            <a:spLocks noGrp="1"/>
          </p:cNvSpPr>
          <p:nvPr>
            <p:ph idx="1"/>
          </p:nvPr>
        </p:nvSpPr>
        <p:spPr>
          <a:xfrm>
            <a:off x="427839" y="1090569"/>
            <a:ext cx="8271661" cy="3510006"/>
          </a:xfrm>
        </p:spPr>
        <p:txBody>
          <a:bodyPr/>
          <a:lstStyle/>
          <a:p>
            <a:r>
              <a:rPr lang="en-US" dirty="0"/>
              <a:t>Continue looking for AYA Travel Team Members</a:t>
            </a:r>
          </a:p>
          <a:p>
            <a:pPr lvl="1"/>
            <a:r>
              <a:rPr lang="en-US" dirty="0"/>
              <a:t>IU Health premiere recruiting agency</a:t>
            </a:r>
          </a:p>
          <a:p>
            <a:pPr lvl="1"/>
            <a:r>
              <a:rPr lang="en-US" dirty="0"/>
              <a:t>Provide coverage while we onboard and train new team members and get them to shift</a:t>
            </a:r>
          </a:p>
          <a:p>
            <a:pPr marL="457200" lvl="1" indent="0">
              <a:buNone/>
            </a:pPr>
            <a:endParaRPr lang="en-US" dirty="0"/>
          </a:p>
          <a:p>
            <a:r>
              <a:rPr lang="en-US" dirty="0"/>
              <a:t>Accepting help from Regional Team Members to fill OT shifts (when available)</a:t>
            </a:r>
          </a:p>
          <a:p>
            <a:pPr lvl="1"/>
            <a:r>
              <a:rPr lang="en-US" dirty="0"/>
              <a:t>These may be LA or Tech employees</a:t>
            </a:r>
          </a:p>
          <a:p>
            <a:pPr lvl="1"/>
            <a:r>
              <a:rPr lang="en-US" dirty="0"/>
              <a:t>List of job duties has been developed for these temporary fill in positions</a:t>
            </a:r>
          </a:p>
          <a:p>
            <a:pPr lvl="2"/>
            <a:r>
              <a:rPr lang="en-US" dirty="0"/>
              <a:t>Tasks are minimal as possible </a:t>
            </a:r>
          </a:p>
          <a:p>
            <a:pPr lvl="2"/>
            <a:r>
              <a:rPr lang="en-US" dirty="0"/>
              <a:t>Prefer Vision trained operator but not guaranteed. </a:t>
            </a:r>
          </a:p>
          <a:p>
            <a:endParaRPr lang="en-US" dirty="0"/>
          </a:p>
          <a:p>
            <a:r>
              <a:rPr lang="en-US" dirty="0"/>
              <a:t>Adding additional Lab Assistant positions</a:t>
            </a:r>
          </a:p>
          <a:p>
            <a:endParaRPr lang="en-US"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838E77F0-4686-57ED-567E-2695E6EC4EC5}"/>
              </a:ext>
            </a:extLst>
          </p:cNvPr>
          <p:cNvSpPr>
            <a:spLocks noGrp="1"/>
          </p:cNvSpPr>
          <p:nvPr>
            <p:ph type="sldNum" sz="quarter" idx="12"/>
          </p:nvPr>
        </p:nvSpPr>
        <p:spPr/>
        <p:txBody>
          <a:bodyPr/>
          <a:lstStyle/>
          <a:p>
            <a:fld id="{DA86648E-21C2-4E4D-995E-31FFBD2E87B9}" type="slidenum">
              <a:rPr lang="x-none" altLang="x-none" smtClean="0"/>
              <a:pPr/>
              <a:t>6</a:t>
            </a:fld>
            <a:endParaRPr lang="en-US" altLang="x-none"/>
          </a:p>
        </p:txBody>
      </p:sp>
    </p:spTree>
    <p:extLst>
      <p:ext uri="{BB962C8B-B14F-4D97-AF65-F5344CB8AC3E}">
        <p14:creationId xmlns:p14="http://schemas.microsoft.com/office/powerpoint/2010/main" val="3256360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AECEF-F996-BB5A-324A-1BE3818BE49A}"/>
              </a:ext>
            </a:extLst>
          </p:cNvPr>
          <p:cNvSpPr>
            <a:spLocks noGrp="1"/>
          </p:cNvSpPr>
          <p:nvPr>
            <p:ph type="title"/>
          </p:nvPr>
        </p:nvSpPr>
        <p:spPr/>
        <p:txBody>
          <a:bodyPr/>
          <a:lstStyle/>
          <a:p>
            <a:r>
              <a:rPr lang="en-US" sz="2400" dirty="0"/>
              <a:t>STAFF ACTION PLAN (continued)</a:t>
            </a:r>
            <a:endParaRPr lang="en-US" dirty="0"/>
          </a:p>
        </p:txBody>
      </p:sp>
      <p:sp>
        <p:nvSpPr>
          <p:cNvPr id="3" name="Content Placeholder 2">
            <a:extLst>
              <a:ext uri="{FF2B5EF4-FFF2-40B4-BE49-F238E27FC236}">
                <a16:creationId xmlns:a16="http://schemas.microsoft.com/office/drawing/2014/main" id="{23E3224C-1FB6-F9B8-5ACB-D98F26B9557E}"/>
              </a:ext>
            </a:extLst>
          </p:cNvPr>
          <p:cNvSpPr>
            <a:spLocks noGrp="1"/>
          </p:cNvSpPr>
          <p:nvPr>
            <p:ph idx="1"/>
          </p:nvPr>
        </p:nvSpPr>
        <p:spPr>
          <a:xfrm>
            <a:off x="419451" y="998290"/>
            <a:ext cx="8280050" cy="3602285"/>
          </a:xfrm>
        </p:spPr>
        <p:txBody>
          <a:bodyPr/>
          <a:lstStyle/>
          <a:p>
            <a:r>
              <a:rPr lang="en-US" dirty="0"/>
              <a:t>Still looking at Schedule changes</a:t>
            </a:r>
          </a:p>
          <a:p>
            <a:pPr lvl="1"/>
            <a:r>
              <a:rPr lang="en-US" dirty="0"/>
              <a:t>Dedicating employees to one location </a:t>
            </a:r>
          </a:p>
          <a:p>
            <a:pPr lvl="2"/>
            <a:r>
              <a:rPr lang="en-US" dirty="0"/>
              <a:t>Work at MH</a:t>
            </a:r>
          </a:p>
          <a:p>
            <a:pPr lvl="2"/>
            <a:r>
              <a:rPr lang="en-US" dirty="0"/>
              <a:t>Work at UH</a:t>
            </a:r>
          </a:p>
          <a:p>
            <a:pPr lvl="2"/>
            <a:r>
              <a:rPr lang="en-US" dirty="0"/>
              <a:t>Work at Riley</a:t>
            </a:r>
          </a:p>
          <a:p>
            <a:pPr lvl="2"/>
            <a:r>
              <a:rPr lang="en-US" dirty="0"/>
              <a:t>Float group to cover call offs/vacations</a:t>
            </a:r>
          </a:p>
          <a:p>
            <a:pPr marL="914400" lvl="2" indent="0">
              <a:buNone/>
            </a:pPr>
            <a:endParaRPr lang="en-US" dirty="0"/>
          </a:p>
          <a:p>
            <a:pPr lvl="1"/>
            <a:r>
              <a:rPr lang="en-US" dirty="0"/>
              <a:t>Need group of employees committed to 12 hours shifts (or 10 hour shifts)</a:t>
            </a:r>
          </a:p>
          <a:p>
            <a:pPr lvl="2"/>
            <a:r>
              <a:rPr lang="en-US" dirty="0"/>
              <a:t>Very few have come forward </a:t>
            </a:r>
          </a:p>
          <a:p>
            <a:pPr lvl="2"/>
            <a:r>
              <a:rPr lang="en-US" dirty="0"/>
              <a:t>Your assigned Shift hours might change   (example: 7a-7p or 7p-7a)</a:t>
            </a:r>
          </a:p>
          <a:p>
            <a:pPr lvl="2"/>
            <a:r>
              <a:rPr lang="en-US" dirty="0"/>
              <a:t># Current staffing still leaves gaps that need covered </a:t>
            </a:r>
          </a:p>
          <a:p>
            <a:pPr lvl="2"/>
            <a:r>
              <a:rPr lang="en-US" dirty="0"/>
              <a:t>36 hour work week; will lose 4hours each week (total 8hrs pay-period) unless pickup extra time</a:t>
            </a:r>
          </a:p>
          <a:p>
            <a:pPr lvl="2"/>
            <a:r>
              <a:rPr lang="en-US" dirty="0"/>
              <a:t>Need good back up plan in place to cover team member call offs/vacations</a:t>
            </a:r>
          </a:p>
          <a:p>
            <a:pPr lvl="1"/>
            <a:endParaRPr lang="en-US" dirty="0"/>
          </a:p>
        </p:txBody>
      </p:sp>
      <p:sp>
        <p:nvSpPr>
          <p:cNvPr id="4" name="Slide Number Placeholder 3">
            <a:extLst>
              <a:ext uri="{FF2B5EF4-FFF2-40B4-BE49-F238E27FC236}">
                <a16:creationId xmlns:a16="http://schemas.microsoft.com/office/drawing/2014/main" id="{A1FCC3DA-E15A-533D-B531-2BF3B8091E87}"/>
              </a:ext>
            </a:extLst>
          </p:cNvPr>
          <p:cNvSpPr>
            <a:spLocks noGrp="1"/>
          </p:cNvSpPr>
          <p:nvPr>
            <p:ph type="sldNum" sz="quarter" idx="12"/>
          </p:nvPr>
        </p:nvSpPr>
        <p:spPr/>
        <p:txBody>
          <a:bodyPr/>
          <a:lstStyle/>
          <a:p>
            <a:fld id="{DA86648E-21C2-4E4D-995E-31FFBD2E87B9}" type="slidenum">
              <a:rPr lang="x-none" altLang="x-none" smtClean="0"/>
              <a:pPr/>
              <a:t>7</a:t>
            </a:fld>
            <a:endParaRPr lang="en-US" altLang="x-none"/>
          </a:p>
        </p:txBody>
      </p:sp>
    </p:spTree>
    <p:extLst>
      <p:ext uri="{BB962C8B-B14F-4D97-AF65-F5344CB8AC3E}">
        <p14:creationId xmlns:p14="http://schemas.microsoft.com/office/powerpoint/2010/main" val="3813726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63527-51BD-854A-A693-743E97BCA489}"/>
              </a:ext>
            </a:extLst>
          </p:cNvPr>
          <p:cNvSpPr>
            <a:spLocks noGrp="1"/>
          </p:cNvSpPr>
          <p:nvPr>
            <p:ph type="title"/>
          </p:nvPr>
        </p:nvSpPr>
        <p:spPr/>
        <p:txBody>
          <a:bodyPr/>
          <a:lstStyle/>
          <a:p>
            <a:r>
              <a:rPr lang="en-US" sz="2800" dirty="0"/>
              <a:t>STAFF ACTION PLAN (continued)</a:t>
            </a:r>
          </a:p>
        </p:txBody>
      </p:sp>
      <p:sp>
        <p:nvSpPr>
          <p:cNvPr id="3" name="Content Placeholder 2">
            <a:extLst>
              <a:ext uri="{FF2B5EF4-FFF2-40B4-BE49-F238E27FC236}">
                <a16:creationId xmlns:a16="http://schemas.microsoft.com/office/drawing/2014/main" id="{04A3BBAC-02E3-B171-839E-6EDE40EF288B}"/>
              </a:ext>
            </a:extLst>
          </p:cNvPr>
          <p:cNvSpPr>
            <a:spLocks noGrp="1"/>
          </p:cNvSpPr>
          <p:nvPr>
            <p:ph idx="1"/>
          </p:nvPr>
        </p:nvSpPr>
        <p:spPr>
          <a:xfrm>
            <a:off x="335561" y="1073791"/>
            <a:ext cx="8363940" cy="3526784"/>
          </a:xfrm>
        </p:spPr>
        <p:txBody>
          <a:bodyPr/>
          <a:lstStyle/>
          <a:p>
            <a:r>
              <a:rPr lang="en-US" dirty="0"/>
              <a:t> </a:t>
            </a:r>
            <a:r>
              <a:rPr lang="en-US" sz="1400" dirty="0"/>
              <a:t>Test Menu Changes</a:t>
            </a:r>
          </a:p>
          <a:p>
            <a:pPr lvl="1"/>
            <a:r>
              <a:rPr lang="en-US" sz="1400" dirty="0"/>
              <a:t> Dr. Gabbard reviewing and approving these changes</a:t>
            </a:r>
          </a:p>
          <a:p>
            <a:pPr lvl="1"/>
            <a:r>
              <a:rPr lang="en-US" sz="1400" dirty="0"/>
              <a:t>Certain Tests to be SEND OUTS</a:t>
            </a:r>
          </a:p>
          <a:p>
            <a:pPr lvl="2"/>
            <a:r>
              <a:rPr lang="en-US" sz="1400" dirty="0"/>
              <a:t>Includes Infectious Disease Testing</a:t>
            </a:r>
          </a:p>
          <a:p>
            <a:pPr lvl="1"/>
            <a:r>
              <a:rPr lang="en-US" sz="1400" dirty="0"/>
              <a:t>AB ID Workflow changes</a:t>
            </a:r>
          </a:p>
          <a:p>
            <a:pPr lvl="1"/>
            <a:r>
              <a:rPr lang="en-US" sz="1400" dirty="0"/>
              <a:t>STAT vs. Routine Ordering Practices</a:t>
            </a:r>
          </a:p>
          <a:p>
            <a:pPr lvl="1"/>
            <a:r>
              <a:rPr lang="en-US" sz="1400" dirty="0"/>
              <a:t>Job Task Prioritization List for Team Members</a:t>
            </a:r>
          </a:p>
          <a:p>
            <a:pPr lvl="1"/>
            <a:endParaRPr lang="en-US" sz="1400" dirty="0"/>
          </a:p>
          <a:p>
            <a:r>
              <a:rPr lang="en-US" sz="1400" dirty="0"/>
              <a:t>Transformation Office to review our MTP process  -- still pending; M3Lab has taken priority at this time</a:t>
            </a:r>
          </a:p>
          <a:p>
            <a:pPr lvl="1"/>
            <a:r>
              <a:rPr lang="en-US" sz="1400" dirty="0"/>
              <a:t>At Methodist </a:t>
            </a:r>
          </a:p>
          <a:p>
            <a:pPr lvl="1"/>
            <a:r>
              <a:rPr lang="en-US" sz="1400" dirty="0"/>
              <a:t>Review manual steps, TAT data, expectations from clinical team, and usage (misuse)</a:t>
            </a:r>
          </a:p>
          <a:p>
            <a:pPr marL="457200" lvl="1" indent="0">
              <a:buNone/>
            </a:pPr>
            <a:endParaRPr lang="en-US" sz="1400" dirty="0"/>
          </a:p>
          <a:p>
            <a:pPr marL="457200" lvl="1" indent="0">
              <a:buNone/>
            </a:pPr>
            <a:endParaRPr lang="en-US" sz="1400" dirty="0"/>
          </a:p>
          <a:p>
            <a:pPr marL="457200" lvl="1" indent="0">
              <a:buNone/>
            </a:pPr>
            <a:endParaRPr lang="en-US" sz="1400" dirty="0"/>
          </a:p>
          <a:p>
            <a:pPr lvl="1"/>
            <a:endParaRPr lang="en-US" sz="1400" dirty="0"/>
          </a:p>
          <a:p>
            <a:endParaRPr lang="en-US" sz="1400" dirty="0"/>
          </a:p>
          <a:p>
            <a:pPr lvl="1"/>
            <a:endParaRPr lang="en-US" sz="1400" dirty="0"/>
          </a:p>
          <a:p>
            <a:endParaRPr lang="en-US" sz="1400" dirty="0"/>
          </a:p>
          <a:p>
            <a:pPr lvl="1"/>
            <a:endParaRPr lang="en-US" dirty="0"/>
          </a:p>
        </p:txBody>
      </p:sp>
      <p:sp>
        <p:nvSpPr>
          <p:cNvPr id="4" name="Slide Number Placeholder 3">
            <a:extLst>
              <a:ext uri="{FF2B5EF4-FFF2-40B4-BE49-F238E27FC236}">
                <a16:creationId xmlns:a16="http://schemas.microsoft.com/office/drawing/2014/main" id="{BD199166-C4BA-6AE9-AFB6-C0820F93B388}"/>
              </a:ext>
            </a:extLst>
          </p:cNvPr>
          <p:cNvSpPr>
            <a:spLocks noGrp="1"/>
          </p:cNvSpPr>
          <p:nvPr>
            <p:ph type="sldNum" sz="quarter" idx="12"/>
          </p:nvPr>
        </p:nvSpPr>
        <p:spPr/>
        <p:txBody>
          <a:bodyPr/>
          <a:lstStyle/>
          <a:p>
            <a:fld id="{DA86648E-21C2-4E4D-995E-31FFBD2E87B9}" type="slidenum">
              <a:rPr lang="x-none" altLang="x-none" smtClean="0"/>
              <a:pPr/>
              <a:t>8</a:t>
            </a:fld>
            <a:endParaRPr lang="en-US" altLang="x-none"/>
          </a:p>
        </p:txBody>
      </p:sp>
    </p:spTree>
    <p:extLst>
      <p:ext uri="{BB962C8B-B14F-4D97-AF65-F5344CB8AC3E}">
        <p14:creationId xmlns:p14="http://schemas.microsoft.com/office/powerpoint/2010/main" val="227472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C1B17-C525-0D9C-3FD9-08C2BE482A34}"/>
              </a:ext>
            </a:extLst>
          </p:cNvPr>
          <p:cNvSpPr>
            <a:spLocks noGrp="1"/>
          </p:cNvSpPr>
          <p:nvPr>
            <p:ph type="title"/>
          </p:nvPr>
        </p:nvSpPr>
        <p:spPr/>
        <p:txBody>
          <a:bodyPr/>
          <a:lstStyle/>
          <a:p>
            <a:r>
              <a:rPr lang="en-US" sz="2800" dirty="0"/>
              <a:t>STAFF ACTION PLAN (continued)</a:t>
            </a:r>
          </a:p>
        </p:txBody>
      </p:sp>
      <p:sp>
        <p:nvSpPr>
          <p:cNvPr id="3" name="Content Placeholder 2">
            <a:extLst>
              <a:ext uri="{FF2B5EF4-FFF2-40B4-BE49-F238E27FC236}">
                <a16:creationId xmlns:a16="http://schemas.microsoft.com/office/drawing/2014/main" id="{7FD3D3CB-EDEF-E5A8-F92C-76E831D23B4E}"/>
              </a:ext>
            </a:extLst>
          </p:cNvPr>
          <p:cNvSpPr>
            <a:spLocks noGrp="1"/>
          </p:cNvSpPr>
          <p:nvPr>
            <p:ph idx="1"/>
          </p:nvPr>
        </p:nvSpPr>
        <p:spPr>
          <a:xfrm>
            <a:off x="724931" y="1333422"/>
            <a:ext cx="7974570" cy="3100265"/>
          </a:xfrm>
        </p:spPr>
        <p:txBody>
          <a:bodyPr/>
          <a:lstStyle/>
          <a:p>
            <a:r>
              <a:rPr lang="en-US" dirty="0"/>
              <a:t>Creating and Updating Standard Work for all shifts and benches</a:t>
            </a:r>
          </a:p>
          <a:p>
            <a:pPr marL="0" indent="0">
              <a:buNone/>
            </a:pPr>
            <a:endParaRPr lang="en-US" dirty="0"/>
          </a:p>
          <a:p>
            <a:r>
              <a:rPr lang="en-US" dirty="0"/>
              <a:t>TEG instruments at MH going to M3Lab (core lab) </a:t>
            </a:r>
            <a:r>
              <a:rPr lang="en-US" dirty="0">
                <a:sym typeface="Wingdings" panose="05000000000000000000" pitchFamily="2" charset="2"/>
              </a:rPr>
              <a:t>  </a:t>
            </a:r>
          </a:p>
          <a:p>
            <a:pPr lvl="1"/>
            <a:r>
              <a:rPr lang="en-US" b="1" dirty="0">
                <a:sym typeface="Wingdings" panose="05000000000000000000" pitchFamily="2" charset="2"/>
              </a:rPr>
              <a:t>DELAY </a:t>
            </a:r>
            <a:r>
              <a:rPr lang="en-US" dirty="0">
                <a:sym typeface="Wingdings" panose="05000000000000000000" pitchFamily="2" charset="2"/>
              </a:rPr>
              <a:t>in transition of TEG at MH</a:t>
            </a:r>
          </a:p>
          <a:p>
            <a:pPr lvl="2"/>
            <a:r>
              <a:rPr lang="en-US" u="sng" dirty="0">
                <a:sym typeface="Wingdings" panose="05000000000000000000" pitchFamily="2" charset="2"/>
              </a:rPr>
              <a:t>Estimated to GO 7/10, but date could change</a:t>
            </a:r>
          </a:p>
          <a:p>
            <a:pPr lvl="2"/>
            <a:r>
              <a:rPr lang="en-US" dirty="0">
                <a:sym typeface="Wingdings" panose="05000000000000000000" pitchFamily="2" charset="2"/>
              </a:rPr>
              <a:t>Monitor inventory closely.  Standing Order shipments have been put on HOLD but with notification </a:t>
            </a:r>
            <a:r>
              <a:rPr lang="en-US" dirty="0" err="1">
                <a:sym typeface="Wingdings" panose="05000000000000000000" pitchFamily="2" charset="2"/>
              </a:rPr>
              <a:t>Haemonetics</a:t>
            </a:r>
            <a:r>
              <a:rPr lang="en-US" dirty="0">
                <a:sym typeface="Wingdings" panose="05000000000000000000" pitchFamily="2" charset="2"/>
              </a:rPr>
              <a:t> can ship anything we need.</a:t>
            </a:r>
          </a:p>
          <a:p>
            <a:pPr lvl="1"/>
            <a:r>
              <a:rPr lang="en-US" dirty="0">
                <a:sym typeface="Wingdings" panose="05000000000000000000" pitchFamily="2" charset="2"/>
              </a:rPr>
              <a:t>Riley will still have TEG</a:t>
            </a:r>
          </a:p>
          <a:p>
            <a:pPr lvl="2"/>
            <a:r>
              <a:rPr lang="en-US" dirty="0">
                <a:sym typeface="Wingdings" panose="05000000000000000000" pitchFamily="2" charset="2"/>
              </a:rPr>
              <a:t>Possible upgrade to 6S devices (future state)</a:t>
            </a:r>
          </a:p>
          <a:p>
            <a:pPr lvl="1"/>
            <a:r>
              <a:rPr lang="en-US" dirty="0">
                <a:sym typeface="Wingdings" panose="05000000000000000000" pitchFamily="2" charset="2"/>
              </a:rPr>
              <a:t>*Functional Fibrinogen</a:t>
            </a:r>
          </a:p>
          <a:p>
            <a:pPr lvl="2"/>
            <a:r>
              <a:rPr lang="en-US" dirty="0">
                <a:sym typeface="Wingdings" panose="05000000000000000000" pitchFamily="2" charset="2"/>
              </a:rPr>
              <a:t>Product RECALL – no ETA yet for availability</a:t>
            </a:r>
          </a:p>
          <a:p>
            <a:pPr marL="0" indent="0">
              <a:buNone/>
            </a:pPr>
            <a:endParaRPr lang="en-US" dirty="0">
              <a:sym typeface="Wingdings" panose="05000000000000000000" pitchFamily="2" charset="2"/>
            </a:endParaRP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CEE23B1F-ED5C-6FF9-589C-BA60287B69E7}"/>
              </a:ext>
            </a:extLst>
          </p:cNvPr>
          <p:cNvSpPr>
            <a:spLocks noGrp="1"/>
          </p:cNvSpPr>
          <p:nvPr>
            <p:ph type="sldNum" sz="quarter" idx="12"/>
          </p:nvPr>
        </p:nvSpPr>
        <p:spPr/>
        <p:txBody>
          <a:bodyPr/>
          <a:lstStyle/>
          <a:p>
            <a:fld id="{DA86648E-21C2-4E4D-995E-31FFBD2E87B9}" type="slidenum">
              <a:rPr lang="x-none" altLang="x-none" smtClean="0"/>
              <a:pPr/>
              <a:t>9</a:t>
            </a:fld>
            <a:endParaRPr lang="en-US" altLang="x-none"/>
          </a:p>
        </p:txBody>
      </p:sp>
    </p:spTree>
    <p:extLst>
      <p:ext uri="{BB962C8B-B14F-4D97-AF65-F5344CB8AC3E}">
        <p14:creationId xmlns:p14="http://schemas.microsoft.com/office/powerpoint/2010/main" val="1787335251"/>
      </p:ext>
    </p:extLst>
  </p:cSld>
  <p:clrMapOvr>
    <a:masterClrMapping/>
  </p:clrMapOvr>
</p:sld>
</file>

<file path=ppt/theme/theme1.xml><?xml version="1.0" encoding="utf-8"?>
<a:theme xmlns:a="http://schemas.openxmlformats.org/drawingml/2006/main" name="1_Office Theme">
  <a:themeElements>
    <a:clrScheme name="Indiana University Health">
      <a:dk1>
        <a:sysClr val="windowText" lastClr="000000"/>
      </a:dk1>
      <a:lt1>
        <a:sysClr val="window" lastClr="FFFFFF"/>
      </a:lt1>
      <a:dk2>
        <a:srgbClr val="A1A1A4"/>
      </a:dk2>
      <a:lt2>
        <a:srgbClr val="EEECE1"/>
      </a:lt2>
      <a:accent1>
        <a:srgbClr val="B30838"/>
      </a:accent1>
      <a:accent2>
        <a:srgbClr val="F2EDD7"/>
      </a:accent2>
      <a:accent3>
        <a:srgbClr val="AFDDD2"/>
      </a:accent3>
      <a:accent4>
        <a:srgbClr val="D0E4A6"/>
      </a:accent4>
      <a:accent5>
        <a:srgbClr val="E9D666"/>
      </a:accent5>
      <a:accent6>
        <a:srgbClr val="C2D1D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Indiana University Health">
      <a:dk1>
        <a:sysClr val="windowText" lastClr="000000"/>
      </a:dk1>
      <a:lt1>
        <a:sysClr val="window" lastClr="FFFFFF"/>
      </a:lt1>
      <a:dk2>
        <a:srgbClr val="A1A1A4"/>
      </a:dk2>
      <a:lt2>
        <a:srgbClr val="EEECE1"/>
      </a:lt2>
      <a:accent1>
        <a:srgbClr val="B30838"/>
      </a:accent1>
      <a:accent2>
        <a:srgbClr val="F2EDD7"/>
      </a:accent2>
      <a:accent3>
        <a:srgbClr val="AFDDD2"/>
      </a:accent3>
      <a:accent4>
        <a:srgbClr val="D0E4A6"/>
      </a:accent4>
      <a:accent5>
        <a:srgbClr val="E9D666"/>
      </a:accent5>
      <a:accent6>
        <a:srgbClr val="C2D1D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9516</TotalTime>
  <Words>1589</Words>
  <Application>Microsoft Office PowerPoint</Application>
  <PresentationFormat>On-screen Show (16:9)</PresentationFormat>
  <Paragraphs>251</Paragraphs>
  <Slides>19</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Arial</vt:lpstr>
      <vt:lpstr>Calibri</vt:lpstr>
      <vt:lpstr>Franklin Gothic Book</vt:lpstr>
      <vt:lpstr>Franklin Gothic Demi</vt:lpstr>
      <vt:lpstr>Franklin Gothic Medium</vt:lpstr>
      <vt:lpstr>Lexend Deca</vt:lpstr>
      <vt:lpstr>Wingdings</vt:lpstr>
      <vt:lpstr>1_Office Theme</vt:lpstr>
      <vt:lpstr>Office Theme</vt:lpstr>
      <vt:lpstr>BLOOD BANK TEAM MEETING</vt:lpstr>
      <vt:lpstr>STAFFING Update –Blood Bank</vt:lpstr>
      <vt:lpstr>STAFFING –Blood Bank  (continued)</vt:lpstr>
      <vt:lpstr>STAFFING –Blood Bank  (continued)</vt:lpstr>
      <vt:lpstr>STAFFING –Blood Bank  (continued)</vt:lpstr>
      <vt:lpstr> STAFF ACTION PLAN</vt:lpstr>
      <vt:lpstr>STAFF ACTION PLAN (continued)</vt:lpstr>
      <vt:lpstr>STAFF ACTION PLAN (continued)</vt:lpstr>
      <vt:lpstr>STAFF ACTION PLAN (continued)</vt:lpstr>
      <vt:lpstr>M3Lab  (New Methodist Lab)</vt:lpstr>
      <vt:lpstr>M3Lab:  Additional Blood Bank Workflow Changes</vt:lpstr>
      <vt:lpstr>M3Lab:  Additional Blood Bank Workflow Changes</vt:lpstr>
      <vt:lpstr>M3Lab NEW LOCATION</vt:lpstr>
      <vt:lpstr>Tube Station Downtime Schedule</vt:lpstr>
      <vt:lpstr>Review of Department Attendance Policy</vt:lpstr>
      <vt:lpstr>Review of Department Attendance Policy (cont.)</vt:lpstr>
      <vt:lpstr>RECOGNITIONS  -- </vt:lpstr>
      <vt:lpstr>KUDOS FOR COLLEAGUES</vt:lpstr>
      <vt:lpstr>THANK YOU –TEAM – THANK YOU!</vt:lpstr>
    </vt:vector>
  </TitlesOfParts>
  <Company>IU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Evolving the IU Health Brand Strategy</dc:title>
  <dc:creator>Mangan, David P</dc:creator>
  <cp:lastModifiedBy>Ingle, Tracie M</cp:lastModifiedBy>
  <cp:revision>580</cp:revision>
  <cp:lastPrinted>2023-06-21T14:44:28Z</cp:lastPrinted>
  <dcterms:created xsi:type="dcterms:W3CDTF">2016-12-07T14:20:07Z</dcterms:created>
  <dcterms:modified xsi:type="dcterms:W3CDTF">2023-06-22T17:49:28Z</dcterms:modified>
</cp:coreProperties>
</file>