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Lst>
  <p:notesMasterIdLst>
    <p:notesMasterId r:id="rId16"/>
  </p:notesMasterIdLst>
  <p:handoutMasterIdLst>
    <p:handoutMasterId r:id="rId17"/>
  </p:handoutMasterIdLst>
  <p:sldIdLst>
    <p:sldId id="257" r:id="rId3"/>
    <p:sldId id="5683" r:id="rId4"/>
    <p:sldId id="5675" r:id="rId5"/>
    <p:sldId id="5678" r:id="rId6"/>
    <p:sldId id="5669" r:id="rId7"/>
    <p:sldId id="5674" r:id="rId8"/>
    <p:sldId id="5676" r:id="rId9"/>
    <p:sldId id="5670" r:id="rId10"/>
    <p:sldId id="5684" r:id="rId11"/>
    <p:sldId id="5679" r:id="rId12"/>
    <p:sldId id="611" r:id="rId13"/>
    <p:sldId id="5686" r:id="rId14"/>
    <p:sldId id="5685" r:id="rId15"/>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1692" userDrawn="1">
          <p15:clr>
            <a:srgbClr val="A4A3A4"/>
          </p15:clr>
        </p15:guide>
        <p15:guide id="2" pos="2880" userDrawn="1">
          <p15:clr>
            <a:srgbClr val="A4A3A4"/>
          </p15:clr>
        </p15:guide>
        <p15:guide id="3" pos="504" userDrawn="1">
          <p15:clr>
            <a:srgbClr val="A4A3A4"/>
          </p15:clr>
        </p15:guide>
        <p15:guide id="4" orient="horz" pos="2460" userDrawn="1">
          <p15:clr>
            <a:srgbClr val="A4A3A4"/>
          </p15:clr>
        </p15:guide>
        <p15:guide id="5" orient="horz" pos="420" userDrawn="1">
          <p15:clr>
            <a:srgbClr val="A4A3A4"/>
          </p15:clr>
        </p15:guide>
        <p15:guide id="6" orient="horz" pos="684" userDrawn="1">
          <p15:clr>
            <a:srgbClr val="A4A3A4"/>
          </p15:clr>
        </p15:guide>
        <p15:guide id="7" orient="horz" pos="31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iss, Kellie" initials="BK" lastIdx="1" clrIdx="0"/>
  <p:cmAuthor id="2" name="Day, Clark" initials="DC" lastIdx="1" clrIdx="1">
    <p:extLst>
      <p:ext uri="{19B8F6BF-5375-455C-9EA6-DF929625EA0E}">
        <p15:presenceInfo xmlns:p15="http://schemas.microsoft.com/office/powerpoint/2012/main" userId="S::cday5@iuhealth.org::97b5e0f2-ce7f-4773-b4c9-28aca95b6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3953" autoAdjust="0"/>
  </p:normalViewPr>
  <p:slideViewPr>
    <p:cSldViewPr snapToGrid="0" showGuides="1">
      <p:cViewPr varScale="1">
        <p:scale>
          <a:sx n="128" d="100"/>
          <a:sy n="128" d="100"/>
        </p:scale>
        <p:origin x="756" y="108"/>
      </p:cViewPr>
      <p:guideLst>
        <p:guide orient="horz" pos="1692"/>
        <p:guide pos="2880"/>
        <p:guide pos="504"/>
        <p:guide orient="horz" pos="2460"/>
        <p:guide orient="horz" pos="420"/>
        <p:guide orient="horz" pos="684"/>
        <p:guide orient="horz" pos="3156"/>
      </p:guideLst>
    </p:cSldViewPr>
  </p:slideViewPr>
  <p:notesTextViewPr>
    <p:cViewPr>
      <p:scale>
        <a:sx n="1" d="1"/>
        <a:sy n="1" d="1"/>
      </p:scale>
      <p:origin x="0" y="0"/>
    </p:cViewPr>
  </p:notesTextViewPr>
  <p:sorterViewPr>
    <p:cViewPr varScale="1">
      <p:scale>
        <a:sx n="1" d="1"/>
        <a:sy n="1" d="1"/>
      </p:scale>
      <p:origin x="0" y="-6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CDDDB3-FA51-FA4B-AD0A-B20099F8896D}" type="datetimeFigureOut">
              <a:rPr lang="en-US" smtClean="0"/>
              <a:t>8/15/2023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B3A4A8-36D1-9B42-BB99-419E94051EF3}" type="slidenum">
              <a:rPr lang="en-US" smtClean="0"/>
              <a:t>‹#›</a:t>
            </a:fld>
            <a:endParaRPr lang="en-US"/>
          </a:p>
        </p:txBody>
      </p:sp>
    </p:spTree>
    <p:extLst>
      <p:ext uri="{BB962C8B-B14F-4D97-AF65-F5344CB8AC3E}">
        <p14:creationId xmlns:p14="http://schemas.microsoft.com/office/powerpoint/2010/main" val="5669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F959DE8-BC8A-9342-BA3F-D795D5990682}" type="datetimeFigureOut">
              <a:rPr lang="en-US"/>
              <a:pPr>
                <a:defRPr/>
              </a:pPr>
              <a:t>8/15/2023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4696D1D-ED38-CE46-A803-2C7949BBFEE6}" type="slidenum">
              <a:rPr lang="en-US" altLang="x-none"/>
              <a:pPr/>
              <a:t>‹#›</a:t>
            </a:fld>
            <a:endParaRPr lang="en-US" altLang="x-none"/>
          </a:p>
        </p:txBody>
      </p:sp>
    </p:spTree>
    <p:extLst>
      <p:ext uri="{BB962C8B-B14F-4D97-AF65-F5344CB8AC3E}">
        <p14:creationId xmlns:p14="http://schemas.microsoft.com/office/powerpoint/2010/main" val="815294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b="1"/>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3DFA794A-571F-F846-8842-D0036C98B983}" type="slidenum">
              <a:rPr lang="en-US" altLang="x-none">
                <a:solidFill>
                  <a:srgbClr val="000000"/>
                </a:solidFill>
              </a:rPr>
              <a:pPr/>
              <a:t>1</a:t>
            </a:fld>
            <a:endParaRPr lang="en-US" altLang="x-non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2</a:t>
            </a:fld>
            <a:endParaRPr lang="en-US" altLang="x-none"/>
          </a:p>
        </p:txBody>
      </p:sp>
    </p:spTree>
    <p:extLst>
      <p:ext uri="{BB962C8B-B14F-4D97-AF65-F5344CB8AC3E}">
        <p14:creationId xmlns:p14="http://schemas.microsoft.com/office/powerpoint/2010/main" val="170953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3</a:t>
            </a:fld>
            <a:endParaRPr lang="en-US" altLang="x-none"/>
          </a:p>
        </p:txBody>
      </p:sp>
    </p:spTree>
    <p:extLst>
      <p:ext uri="{BB962C8B-B14F-4D97-AF65-F5344CB8AC3E}">
        <p14:creationId xmlns:p14="http://schemas.microsoft.com/office/powerpoint/2010/main" val="65938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11</a:t>
            </a:fld>
            <a:endParaRPr lang="en-US" altLang="x-none"/>
          </a:p>
        </p:txBody>
      </p:sp>
    </p:spTree>
    <p:extLst>
      <p:ext uri="{BB962C8B-B14F-4D97-AF65-F5344CB8AC3E}">
        <p14:creationId xmlns:p14="http://schemas.microsoft.com/office/powerpoint/2010/main" val="3458303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2058" y="-19051"/>
            <a:ext cx="9141941" cy="5167313"/>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620669" y="3005075"/>
            <a:ext cx="5339910" cy="804095"/>
          </a:xfrm>
        </p:spPr>
        <p:txBody>
          <a:bodyPr/>
          <a:lstStyle>
            <a:lvl1pPr>
              <a:defRPr sz="2200"/>
            </a:lvl1pPr>
          </a:lstStyle>
          <a:p>
            <a:r>
              <a:rPr lang="en-US" dirty="0"/>
              <a:t>Click to edit Master title style</a:t>
            </a:r>
          </a:p>
        </p:txBody>
      </p:sp>
      <p:sp>
        <p:nvSpPr>
          <p:cNvPr id="3" name="Subtitle 2"/>
          <p:cNvSpPr>
            <a:spLocks noGrp="1"/>
          </p:cNvSpPr>
          <p:nvPr>
            <p:ph type="subTitle" idx="1"/>
          </p:nvPr>
        </p:nvSpPr>
        <p:spPr>
          <a:xfrm>
            <a:off x="1620671" y="4111367"/>
            <a:ext cx="4756969" cy="378895"/>
          </a:xfrm>
        </p:spPr>
        <p:txBody>
          <a:bodyPr/>
          <a:lstStyle>
            <a:lvl1pPr marL="0" indent="0" algn="l">
              <a:buNone/>
              <a:defRPr sz="1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5"/>
          <p:cNvSpPr>
            <a:spLocks noGrp="1"/>
          </p:cNvSpPr>
          <p:nvPr>
            <p:ph type="sldNum" sz="quarter" idx="12"/>
          </p:nvPr>
        </p:nvSpPr>
        <p:spPr/>
        <p:txBody>
          <a:bodyPr/>
          <a:lstStyle>
            <a:lvl1pPr defTabSz="914400">
              <a:defRPr/>
            </a:lvl1pPr>
          </a:lstStyle>
          <a:p>
            <a:fld id="{0621192E-B586-754B-9253-7F68592A382D}" type="slidenum">
              <a:rPr lang="x-none" altLang="x-none"/>
              <a:pPr/>
              <a:t>‹#›</a:t>
            </a:fld>
            <a:endParaRPr lang="en-US" altLang="x-none"/>
          </a:p>
        </p:txBody>
      </p:sp>
      <p:sp>
        <p:nvSpPr>
          <p:cNvPr id="17" name="Date Placeholder 16"/>
          <p:cNvSpPr>
            <a:spLocks noGrp="1"/>
          </p:cNvSpPr>
          <p:nvPr>
            <p:ph type="dt" sz="half" idx="13"/>
          </p:nvPr>
        </p:nvSpPr>
        <p:spPr/>
        <p:txBody>
          <a:bodyPr/>
          <a:lstStyle/>
          <a:p>
            <a:pPr>
              <a:defRPr/>
            </a:pPr>
            <a:endParaRPr lang="en-US" dirty="0"/>
          </a:p>
        </p:txBody>
      </p:sp>
      <p:sp>
        <p:nvSpPr>
          <p:cNvPr id="18" name="Footer Placeholder 17"/>
          <p:cNvSpPr>
            <a:spLocks noGrp="1"/>
          </p:cNvSpPr>
          <p:nvPr>
            <p:ph type="ftr" sz="quarter" idx="14"/>
          </p:nvPr>
        </p:nvSpPr>
        <p:spPr/>
        <p:txBody>
          <a:bodyPr/>
          <a:lstStyle/>
          <a:p>
            <a:pPr>
              <a:defRPr/>
            </a:pPr>
            <a:endParaRPr lang="en-US"/>
          </a:p>
        </p:txBody>
      </p:sp>
      <p:pic>
        <p:nvPicPr>
          <p:cNvPr id="21" name="Picture 9" descr="IUH.PPT.TEMPLATE_corn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85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charset="0"/>
                <a:ea typeface="Franklin Gothic Book" charset="0"/>
                <a:cs typeface="Franklin Gothic Book" charset="0"/>
              </a:defRPr>
            </a:lvl1pPr>
            <a:lvl2pPr>
              <a:defRPr>
                <a:latin typeface="Franklin Gothic Book" charset="0"/>
                <a:ea typeface="Franklin Gothic Book" charset="0"/>
                <a:cs typeface="Franklin Gothic Book" charset="0"/>
              </a:defRPr>
            </a:lvl2pPr>
            <a:lvl3pPr>
              <a:defRPr>
                <a:latin typeface="Franklin Gothic Book" charset="0"/>
                <a:ea typeface="Franklin Gothic Book" charset="0"/>
                <a:cs typeface="Franklin Gothic Book" charset="0"/>
              </a:defRPr>
            </a:lvl3pPr>
            <a:lvl4pPr>
              <a:defRPr>
                <a:latin typeface="Franklin Gothic Book" charset="0"/>
                <a:ea typeface="Franklin Gothic Book" charset="0"/>
                <a:cs typeface="Franklin Gothic Book" charset="0"/>
              </a:defRPr>
            </a:lvl4pPr>
            <a:lvl5pPr>
              <a:defRPr>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914400">
              <a:defRPr/>
            </a:lvl1pPr>
          </a:lstStyle>
          <a:p>
            <a:pPr>
              <a:defRPr/>
            </a:pP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DA86648E-21C2-4E4D-995E-31FFBD2E87B9}" type="slidenum">
              <a:rPr lang="x-none" altLang="x-none"/>
              <a:pPr/>
              <a:t>‹#›</a:t>
            </a:fld>
            <a:endParaRPr lang="en-US" altLang="x-none"/>
          </a:p>
        </p:txBody>
      </p:sp>
    </p:spTree>
    <p:extLst>
      <p:ext uri="{BB962C8B-B14F-4D97-AF65-F5344CB8AC3E}">
        <p14:creationId xmlns:p14="http://schemas.microsoft.com/office/powerpoint/2010/main" val="18627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IUH.PPT.TEMPLATE_V2-revis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UH.PPT.TEMPLATE_cor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U-logo-blac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3888"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3035" y="2618781"/>
            <a:ext cx="7772400" cy="1021556"/>
          </a:xfrm>
        </p:spPr>
        <p:txBody>
          <a:bodyPr anchor="t"/>
          <a:lstStyle>
            <a:lvl1pPr algn="l">
              <a:defRPr sz="2600" b="0" cap="none">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43035" y="1212056"/>
            <a:ext cx="7772400" cy="1125140"/>
          </a:xfrm>
        </p:spPr>
        <p:txBody>
          <a:bodyPr anchor="b"/>
          <a:lstStyle>
            <a:lvl1pPr marL="0" indent="0">
              <a:buNone/>
              <a:defRPr sz="1200" b="1" spc="-30">
                <a:solidFill>
                  <a:srgbClr val="595959"/>
                </a:solidFill>
                <a:latin typeface="Franklin Gothic Demi" charset="0"/>
                <a:ea typeface="Franklin Gothic Demi" charset="0"/>
                <a:cs typeface="Franklin Gothic Demi"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defTabSz="914400">
              <a:defRPr/>
            </a:lvl1pPr>
          </a:lstStyle>
          <a:p>
            <a:pPr>
              <a:defRPr/>
            </a:pPr>
            <a:endParaRPr lang="en-US" dirty="0"/>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vl1pPr>
          </a:lstStyle>
          <a:p>
            <a:fld id="{0025BF38-0FF4-CC4F-BA6B-37B05F99C122}" type="slidenum">
              <a:rPr lang="x-none" altLang="x-none"/>
              <a:pPr/>
              <a:t>‹#›</a:t>
            </a:fld>
            <a:endParaRPr lang="en-US" altLang="x-none"/>
          </a:p>
        </p:txBody>
      </p:sp>
    </p:spTree>
    <p:extLst>
      <p:ext uri="{BB962C8B-B14F-4D97-AF65-F5344CB8AC3E}">
        <p14:creationId xmlns:p14="http://schemas.microsoft.com/office/powerpoint/2010/main" val="179737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fld id="{E94E9BCF-061B-4943-A29B-BBB83430C9CB}" type="slidenum">
              <a:rPr lang="x-none" altLang="x-none"/>
              <a:pPr/>
              <a:t>‹#›</a:t>
            </a:fld>
            <a:endParaRPr lang="en-US" altLang="x-none"/>
          </a:p>
        </p:txBody>
      </p:sp>
    </p:spTree>
    <p:extLst>
      <p:ext uri="{BB962C8B-B14F-4D97-AF65-F5344CB8AC3E}">
        <p14:creationId xmlns:p14="http://schemas.microsoft.com/office/powerpoint/2010/main" val="20046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defTabSz="914400">
              <a:defRPr/>
            </a:lvl1pPr>
          </a:lstStyle>
          <a:p>
            <a:pPr>
              <a:defRPr/>
            </a:pPr>
            <a:endParaRPr lang="en-US" dirty="0"/>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fld id="{715E4F9D-4648-EE4F-837B-7F5D286D2A4F}" type="slidenum">
              <a:rPr lang="x-none" altLang="x-none"/>
              <a:pPr/>
              <a:t>‹#›</a:t>
            </a:fld>
            <a:endParaRPr lang="en-US" altLang="x-none"/>
          </a:p>
        </p:txBody>
      </p:sp>
    </p:spTree>
    <p:extLst>
      <p:ext uri="{BB962C8B-B14F-4D97-AF65-F5344CB8AC3E}">
        <p14:creationId xmlns:p14="http://schemas.microsoft.com/office/powerpoint/2010/main" val="66046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572941C-6974-BE4E-9E84-DF4E3BF99134}" type="slidenum">
              <a:rPr lang="en-US" altLang="x-none" smtClean="0"/>
              <a:pPr/>
              <a:t>‹#›</a:t>
            </a:fld>
            <a:endParaRPr lang="en-US" altLang="x-none"/>
          </a:p>
        </p:txBody>
      </p:sp>
      <p:sp>
        <p:nvSpPr>
          <p:cNvPr id="6" name="Rectangle 5"/>
          <p:cNvSpPr/>
          <p:nvPr userDrawn="1"/>
        </p:nvSpPr>
        <p:spPr>
          <a:xfrm>
            <a:off x="6095999" y="4034119"/>
            <a:ext cx="2904565" cy="1055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62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endParaRPr lang="en-US" dirty="0"/>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fld id="{40B5E16D-56CD-864D-824B-D347FFEACCD3}" type="slidenum">
              <a:rPr lang="x-none" altLang="x-none"/>
              <a:pPr/>
              <a:t>‹#›</a:t>
            </a:fld>
            <a:endParaRPr lang="en-US" altLang="x-none"/>
          </a:p>
        </p:txBody>
      </p:sp>
    </p:spTree>
    <p:extLst>
      <p:ext uri="{BB962C8B-B14F-4D97-AF65-F5344CB8AC3E}">
        <p14:creationId xmlns:p14="http://schemas.microsoft.com/office/powerpoint/2010/main" val="12826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IUH.PPT.TEMPLATE_cover.png"/>
          <p:cNvPicPr>
            <a:picLocks noChangeAspect="1"/>
          </p:cNvPicPr>
          <p:nvPr userDrawn="1"/>
        </p:nvPicPr>
        <p:blipFill>
          <a:blip r:embed="rId2"/>
          <a:stretch>
            <a:fillRect/>
          </a:stretch>
        </p:blipFill>
        <p:spPr>
          <a:xfrm>
            <a:off x="0" y="-1"/>
            <a:ext cx="9153144" cy="5148645"/>
          </a:xfrm>
          <a:prstGeom prst="rect">
            <a:avLst/>
          </a:prstGeom>
        </p:spPr>
      </p:pic>
      <p:pic>
        <p:nvPicPr>
          <p:cNvPr id="9" name="Content Placeholder 5" descr="IU-logo-black.png"/>
          <p:cNvPicPr>
            <a:picLocks noChangeAspect="1"/>
          </p:cNvPicPr>
          <p:nvPr userDrawn="1"/>
        </p:nvPicPr>
        <p:blipFill>
          <a:blip r:embed="rId3" cstate="print">
            <a:extLst>
              <a:ext uri="{28A0092B-C50C-407E-A947-70E740481C1C}">
                <a14:useLocalDpi xmlns:a14="http://schemas.microsoft.com/office/drawing/2010/main" val="0"/>
              </a:ext>
            </a:extLst>
          </a:blip>
          <a:srcRect r="80669"/>
          <a:stretch>
            <a:fillRect/>
          </a:stretch>
        </p:blipFill>
        <p:spPr bwMode="auto">
          <a:xfrm>
            <a:off x="3846626" y="1677529"/>
            <a:ext cx="1459892" cy="152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5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IUH.PPT.TEMPLATE_banne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08038" y="155575"/>
            <a:ext cx="6138862" cy="579438"/>
          </a:xfrm>
          <a:prstGeom prst="rect">
            <a:avLst/>
          </a:prstGeom>
        </p:spPr>
        <p:txBody>
          <a:bodyPr vert="horz" lIns="0" tIns="0" rIns="0" bIns="0" rtlCol="0" anchor="b" anchorCtr="0">
            <a:noAutofit/>
          </a:bodyPr>
          <a:lstStyle/>
          <a:p>
            <a:r>
              <a:rPr lang="en-US" dirty="0"/>
              <a:t>Click to edit Master title style</a:t>
            </a:r>
          </a:p>
        </p:txBody>
      </p:sp>
      <p:sp>
        <p:nvSpPr>
          <p:cNvPr id="1028" name="Text Placeholder 2"/>
          <p:cNvSpPr>
            <a:spLocks noGrp="1"/>
          </p:cNvSpPr>
          <p:nvPr>
            <p:ph type="body" idx="1"/>
          </p:nvPr>
        </p:nvSpPr>
        <p:spPr bwMode="auto">
          <a:xfrm>
            <a:off x="1616075" y="1698625"/>
            <a:ext cx="70834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22325" y="4870450"/>
            <a:ext cx="2133600" cy="273050"/>
          </a:xfrm>
          <a:prstGeom prst="rect">
            <a:avLst/>
          </a:prstGeom>
        </p:spPr>
        <p:txBody>
          <a:bodyPr vert="horz" lIns="0" tIns="0" rIns="0" bIns="0" rtlCol="0" anchor="ctr"/>
          <a:lstStyle>
            <a:lvl1pPr algn="l" defTabSz="457200" fontAlgn="auto">
              <a:spcBef>
                <a:spcPts val="0"/>
              </a:spcBef>
              <a:spcAft>
                <a:spcPts val="0"/>
              </a:spcAft>
              <a:defRPr sz="800">
                <a:solidFill>
                  <a:prstClr val="black">
                    <a:tint val="75000"/>
                  </a:prstClr>
                </a:solidFill>
                <a:latin typeface="Arial"/>
                <a:ea typeface="+mn-ea"/>
                <a:cs typeface="Arial"/>
              </a:defRPr>
            </a:lvl1pPr>
          </a:lstStyle>
          <a:p>
            <a:pPr>
              <a:defRPr/>
            </a:pPr>
            <a:endParaRPr lang="en-US" dirty="0"/>
          </a:p>
        </p:txBody>
      </p:sp>
      <p:sp>
        <p:nvSpPr>
          <p:cNvPr id="5" name="Footer Placeholder 4"/>
          <p:cNvSpPr>
            <a:spLocks noGrp="1"/>
          </p:cNvSpPr>
          <p:nvPr>
            <p:ph type="ftr" sz="quarter" idx="3"/>
          </p:nvPr>
        </p:nvSpPr>
        <p:spPr>
          <a:xfrm>
            <a:off x="3124200" y="4870450"/>
            <a:ext cx="2895600" cy="273050"/>
          </a:xfrm>
          <a:prstGeom prst="rect">
            <a:avLst/>
          </a:prstGeom>
        </p:spPr>
        <p:txBody>
          <a:bodyPr vert="horz" lIns="0" tIns="0" rIns="0" bIns="0" rtlCol="0" anchor="ctr"/>
          <a:lstStyle>
            <a:lvl1pPr algn="l" defTabSz="457200" fontAlgn="auto">
              <a:spcBef>
                <a:spcPts val="0"/>
              </a:spcBef>
              <a:spcAft>
                <a:spcPts val="0"/>
              </a:spcAft>
              <a:defRPr sz="800" dirty="0">
                <a:solidFill>
                  <a:prstClr val="black">
                    <a:tint val="75000"/>
                  </a:prst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8035925" y="603250"/>
            <a:ext cx="733425" cy="274638"/>
          </a:xfrm>
          <a:prstGeom prst="rect">
            <a:avLst/>
          </a:prstGeom>
        </p:spPr>
        <p:txBody>
          <a:bodyPr vert="horz" wrap="square" lIns="0" tIns="0" rIns="0" bIns="0" numCol="1" anchor="b" anchorCtr="0" compatLnSpc="1">
            <a:prstTxWarp prst="textNoShape">
              <a:avLst/>
            </a:prstTxWarp>
          </a:bodyPr>
          <a:lstStyle>
            <a:lvl1pPr algn="r" defTabSz="457200">
              <a:defRPr sz="900">
                <a:solidFill>
                  <a:srgbClr val="898989"/>
                </a:solidFill>
                <a:latin typeface="Arial" charset="0"/>
              </a:defRPr>
            </a:lvl1pPr>
          </a:lstStyle>
          <a:p>
            <a:fld id="{4572941C-6974-BE4E-9E84-DF4E3BF99134}" type="slidenum">
              <a:rPr lang="en-US" altLang="x-none"/>
              <a:pPr/>
              <a:t>‹#›</a:t>
            </a:fld>
            <a:endParaRPr lang="en-US" altLang="x-none"/>
          </a:p>
        </p:txBody>
      </p:sp>
      <p:pic>
        <p:nvPicPr>
          <p:cNvPr id="1032" name="Picture 12" descr="IU-logo-black.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394450"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3" r:id="rId5"/>
    <p:sldLayoutId id="2147483710" r:id="rId6"/>
    <p:sldLayoutId id="2147483694" r:id="rId7"/>
  </p:sldLayoutIdLst>
  <p:hf hdr="0" ftr="0" dt="0"/>
  <p:txStyles>
    <p:titleStyle>
      <a:lvl1pPr algn="l" defTabSz="457200" rtl="0" fontAlgn="base">
        <a:lnSpc>
          <a:spcPct val="90000"/>
        </a:lnSpc>
        <a:spcBef>
          <a:spcPct val="0"/>
        </a:spcBef>
        <a:spcAft>
          <a:spcPct val="0"/>
        </a:spcAft>
        <a:defRPr sz="2200" kern="1200" spc="-30">
          <a:solidFill>
            <a:schemeClr val="bg1"/>
          </a:solidFill>
          <a:latin typeface="Franklin Gothic Book" charset="0"/>
          <a:ea typeface="Franklin Gothic Book" charset="0"/>
          <a:cs typeface="Franklin Gothic Book" charset="0"/>
        </a:defRPr>
      </a:lvl1pPr>
      <a:lvl2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9pPr>
    </p:titleStyle>
    <p:bodyStyle>
      <a:lvl1pPr marL="146050" indent="-146050" algn="l" defTabSz="457200" rtl="0" fontAlgn="base">
        <a:spcBef>
          <a:spcPct val="20000"/>
        </a:spcBef>
        <a:spcAft>
          <a:spcPct val="0"/>
        </a:spcAft>
        <a:buClr>
          <a:schemeClr val="accent1"/>
        </a:buClr>
        <a:buSzPct val="106000"/>
        <a:buFont typeface="Wingdings" charset="2"/>
        <a:buChar char="§"/>
        <a:defRPr sz="1300" kern="1200">
          <a:solidFill>
            <a:schemeClr val="tx1"/>
          </a:solidFill>
          <a:latin typeface="Arial"/>
          <a:ea typeface="Arial" charset="0"/>
          <a:cs typeface="Arial"/>
        </a:defRPr>
      </a:lvl1pPr>
      <a:lvl2pPr marL="631825" indent="-17462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2pPr>
      <a:lvl3pPr marL="1027113" indent="-11271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3pPr>
      <a:lvl4pPr marL="1539875" indent="-16827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4pPr>
      <a:lvl5pPr marL="1998663" indent="-16986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IUH.PPT.TEMPLATE_banner.png"/>
          <p:cNvPicPr>
            <a:picLocks noChangeAspect="1"/>
          </p:cNvPicPr>
          <p:nvPr userDrawn="1"/>
        </p:nvPicPr>
        <p:blipFill>
          <a:blip r:embed="rId3"/>
          <a:stretch>
            <a:fillRect/>
          </a:stretch>
        </p:blipFill>
        <p:spPr>
          <a:xfrm>
            <a:off x="-1" y="0"/>
            <a:ext cx="9144001" cy="857250"/>
          </a:xfrm>
          <a:prstGeom prst="rect">
            <a:avLst/>
          </a:prstGeom>
        </p:spPr>
      </p:pic>
      <p:sp>
        <p:nvSpPr>
          <p:cNvPr id="2" name="Title Placeholder 1"/>
          <p:cNvSpPr>
            <a:spLocks noGrp="1"/>
          </p:cNvSpPr>
          <p:nvPr>
            <p:ph type="title"/>
          </p:nvPr>
        </p:nvSpPr>
        <p:spPr>
          <a:xfrm>
            <a:off x="808683" y="156008"/>
            <a:ext cx="6138017" cy="579646"/>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15784" y="1698626"/>
            <a:ext cx="7083716" cy="29012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561" y="4869657"/>
            <a:ext cx="2133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fld id="{8B90E7A0-32E2-4EA5-B60F-9C5E97AA8DAA}" type="datetime1">
              <a:rPr lang="en-US" smtClean="0">
                <a:solidFill>
                  <a:prstClr val="black">
                    <a:tint val="75000"/>
                  </a:prstClr>
                </a:solidFill>
                <a:ea typeface="+mn-ea"/>
              </a:rPr>
              <a:pPr defTabSz="457200" fontAlgn="auto">
                <a:spcBef>
                  <a:spcPts val="0"/>
                </a:spcBef>
                <a:spcAft>
                  <a:spcPts val="0"/>
                </a:spcAft>
              </a:pPr>
              <a:t>8/15/2023</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8035349" y="603903"/>
            <a:ext cx="733836" cy="273844"/>
          </a:xfrm>
          <a:prstGeom prst="rect">
            <a:avLst/>
          </a:prstGeom>
        </p:spPr>
        <p:txBody>
          <a:bodyPr vert="horz" lIns="0" tIns="0" rIns="0" bIns="0" rtlCol="0" anchor="b" anchorCtr="0"/>
          <a:lstStyle>
            <a:lvl1pPr algn="r">
              <a:defRPr sz="800">
                <a:solidFill>
                  <a:schemeClr val="tx1">
                    <a:tint val="75000"/>
                  </a:schemeClr>
                </a:solidFill>
                <a:latin typeface="Franklin Gothic Book" charset="0"/>
                <a:ea typeface="Franklin Gothic Book" charset="0"/>
                <a:cs typeface="Franklin Gothic Book" charset="0"/>
              </a:defRPr>
            </a:lvl1pPr>
          </a:lstStyle>
          <a:p>
            <a:pPr defTabSz="457200" fontAlgn="auto">
              <a:spcBef>
                <a:spcPts val="0"/>
              </a:spcBef>
              <a:spcAft>
                <a:spcPts val="0"/>
              </a:spcAft>
            </a:pPr>
            <a:fld id="{D210017C-F2DC-EA4D-9267-8D3448B88ABF}" type="slidenum">
              <a:rPr lang="en-US" smtClean="0">
                <a:solidFill>
                  <a:prstClr val="black">
                    <a:tint val="75000"/>
                  </a:prstClr>
                </a:solidFill>
              </a:rPr>
              <a:pPr defTabSz="457200" fontAlgn="auto">
                <a:spcBef>
                  <a:spcPts val="0"/>
                </a:spcBef>
                <a:spcAft>
                  <a:spcPts val="0"/>
                </a:spcAft>
              </a:pPr>
              <a:t>‹#›</a:t>
            </a:fld>
            <a:endParaRPr lang="en-US" dirty="0">
              <a:solidFill>
                <a:prstClr val="black">
                  <a:tint val="75000"/>
                </a:prstClr>
              </a:solidFill>
            </a:endParaRPr>
          </a:p>
        </p:txBody>
      </p:sp>
      <p:pic>
        <p:nvPicPr>
          <p:cNvPr id="13" name="Picture 12" descr="IU-logo-black.png"/>
          <p:cNvPicPr>
            <a:picLocks noChangeAspect="1"/>
          </p:cNvPicPr>
          <p:nvPr userDrawn="1"/>
        </p:nvPicPr>
        <p:blipFill>
          <a:blip r:embed="rId4"/>
          <a:stretch>
            <a:fillRect/>
          </a:stretch>
        </p:blipFill>
        <p:spPr>
          <a:xfrm>
            <a:off x="6394452" y="4435937"/>
            <a:ext cx="2229537" cy="491583"/>
          </a:xfrm>
          <a:prstGeom prst="rect">
            <a:avLst/>
          </a:prstGeom>
        </p:spPr>
      </p:pic>
    </p:spTree>
    <p:extLst>
      <p:ext uri="{BB962C8B-B14F-4D97-AF65-F5344CB8AC3E}">
        <p14:creationId xmlns:p14="http://schemas.microsoft.com/office/powerpoint/2010/main" val="126625560"/>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457200" rtl="0" eaLnBrk="1" latinLnBrk="0" hangingPunct="1">
        <a:lnSpc>
          <a:spcPct val="90000"/>
        </a:lnSpc>
        <a:spcBef>
          <a:spcPct val="0"/>
        </a:spcBef>
        <a:buNone/>
        <a:defRPr sz="2100" kern="1200" spc="-30">
          <a:solidFill>
            <a:schemeClr val="bg1"/>
          </a:solidFill>
          <a:latin typeface="Franklin Gothic Medium" charset="0"/>
          <a:ea typeface="Franklin Gothic Medium" charset="0"/>
          <a:cs typeface="Franklin Gothic Medium" charset="0"/>
        </a:defRPr>
      </a:lvl1pPr>
    </p:titleStyle>
    <p:bodyStyle>
      <a:lvl1pPr marL="146304" indent="-146304" algn="l" defTabSz="457200" rtl="0" eaLnBrk="1" latinLnBrk="0" hangingPunct="1">
        <a:spcBef>
          <a:spcPct val="20000"/>
        </a:spcBef>
        <a:buClr>
          <a:schemeClr val="accent1"/>
        </a:buClr>
        <a:buSzPct val="106000"/>
        <a:buFont typeface="Wingdings" charset="2"/>
        <a:buChar char="§"/>
        <a:defRPr sz="1300" kern="1200">
          <a:solidFill>
            <a:schemeClr val="tx1"/>
          </a:solidFill>
          <a:latin typeface="Arial"/>
          <a:ea typeface="+mn-ea"/>
          <a:cs typeface="Arial"/>
        </a:defRPr>
      </a:lvl1pPr>
      <a:lvl2pPr marL="631825" indent="-174625" algn="l" defTabSz="457200" rtl="0" eaLnBrk="1" latinLnBrk="0" hangingPunct="1">
        <a:spcBef>
          <a:spcPct val="20000"/>
        </a:spcBef>
        <a:buFont typeface="Arial"/>
        <a:buChar char="–"/>
        <a:defRPr sz="1300" kern="1200">
          <a:solidFill>
            <a:schemeClr val="tx1"/>
          </a:solidFill>
          <a:latin typeface="Arial"/>
          <a:ea typeface="+mn-ea"/>
          <a:cs typeface="Arial"/>
        </a:defRPr>
      </a:lvl2pPr>
      <a:lvl3pPr marL="1027113" indent="-112713" algn="l" defTabSz="457200" rtl="0" eaLnBrk="1" latinLnBrk="0" hangingPunct="1">
        <a:spcBef>
          <a:spcPct val="20000"/>
        </a:spcBef>
        <a:buFont typeface="Arial"/>
        <a:buChar char="•"/>
        <a:defRPr sz="1300" kern="1200">
          <a:solidFill>
            <a:schemeClr val="tx1"/>
          </a:solidFill>
          <a:latin typeface="Arial"/>
          <a:ea typeface="+mn-ea"/>
          <a:cs typeface="Arial"/>
        </a:defRPr>
      </a:lvl3pPr>
      <a:lvl4pPr marL="1539875" indent="-168275" algn="l" defTabSz="457200" rtl="0" eaLnBrk="1" latinLnBrk="0" hangingPunct="1">
        <a:spcBef>
          <a:spcPct val="20000"/>
        </a:spcBef>
        <a:buFont typeface="Arial"/>
        <a:buChar char="–"/>
        <a:defRPr sz="1300" kern="1200">
          <a:solidFill>
            <a:schemeClr val="tx1"/>
          </a:solidFill>
          <a:latin typeface="Arial"/>
          <a:ea typeface="+mn-ea"/>
          <a:cs typeface="Arial"/>
        </a:defRPr>
      </a:lvl4pPr>
      <a:lvl5pPr marL="1998663" indent="-169863" algn="l" defTabSz="457200" rtl="0" eaLnBrk="1" latinLnBrk="0" hangingPunct="1">
        <a:spcBef>
          <a:spcPct val="20000"/>
        </a:spcBef>
        <a:buFont typeface="Arial"/>
        <a:buChar char="»"/>
        <a:defRPr sz="13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nam12.safelinks.protection.outlook.com/?url=https%3A%2F%2Fclick.icptrack.com%2Ficp%2Frelay.php%3Fr%3D45061674%26msgid%3D466596%26act%3DGAU0%26c%3D1319552%26pid%3D1143640%26destination%3Dhttps%253A%252F%252Fwww.apheresis.org%252Fpage%252FAAD2023%26cf%3D9314%26v%3D07a60da1c0413c1bbdf5a5fa31a3095cb9f1a6d404bed97615f01dae449f703a&amp;data=05%7C01%7Ceskipwor%40iuhealth.org%7Ca2952315cd1b43b4184208db97465b7f%7Cd9d470633f5e4de9bf99f083657fa0fe%7C0%7C0%7C638270101014064957%7CUnknown%7CTWFpbGZsb3d8eyJWIjoiMC4wLjAwMDAiLCJQIjoiV2luMzIiLCJBTiI6Ik1haWwiLCJXVCI6Mn0%3D%7C3000%7C%7C%7C&amp;sdata=Zq06vTU9bv%2BM2oXAhTX%2FjVwfhYi7zdE8V%2FAV7FKYakw%3D&amp;reserved=0"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3005138"/>
            <a:ext cx="5835650" cy="803275"/>
          </a:xfrm>
        </p:spPr>
        <p:txBody>
          <a:bodyPr/>
          <a:lstStyle/>
          <a:p>
            <a:pPr fontAlgn="auto">
              <a:spcAft>
                <a:spcPts val="0"/>
              </a:spcAft>
              <a:defRPr/>
            </a:pPr>
            <a:r>
              <a:rPr lang="en-US" dirty="0">
                <a:latin typeface="Franklin Gothic Book" charset="0"/>
                <a:ea typeface="Franklin Gothic Book" charset="0"/>
                <a:cs typeface="Franklin Gothic Book" charset="0"/>
              </a:rPr>
              <a:t>APHERESIS TEAM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0" y="1970939"/>
            <a:ext cx="5166976" cy="1201622"/>
          </a:xfrm>
          <a:prstGeom prst="rect">
            <a:avLst/>
          </a:prstGeom>
        </p:spPr>
      </p:pic>
      <p:sp>
        <p:nvSpPr>
          <p:cNvPr id="3" name="Subtitle 2">
            <a:extLst>
              <a:ext uri="{FF2B5EF4-FFF2-40B4-BE49-F238E27FC236}">
                <a16:creationId xmlns:a16="http://schemas.microsoft.com/office/drawing/2014/main" id="{674838C3-9C32-4D29-A83D-4BBF29D42072}"/>
              </a:ext>
            </a:extLst>
          </p:cNvPr>
          <p:cNvSpPr>
            <a:spLocks noGrp="1"/>
          </p:cNvSpPr>
          <p:nvPr>
            <p:ph type="subTitle" idx="1"/>
          </p:nvPr>
        </p:nvSpPr>
        <p:spPr>
          <a:xfrm>
            <a:off x="1620671" y="3872339"/>
            <a:ext cx="4756969" cy="617923"/>
          </a:xfrm>
        </p:spPr>
        <p:txBody>
          <a:bodyPr/>
          <a:lstStyle/>
          <a:p>
            <a:r>
              <a:rPr lang="en-US" sz="1800" dirty="0"/>
              <a:t>08.09.2023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Apheresis pitch-in</a:t>
            </a:r>
          </a:p>
        </p:txBody>
      </p:sp>
      <p:sp>
        <p:nvSpPr>
          <p:cNvPr id="3" name="Content Placeholder 2"/>
          <p:cNvSpPr>
            <a:spLocks noGrp="1"/>
          </p:cNvSpPr>
          <p:nvPr>
            <p:ph idx="1"/>
          </p:nvPr>
        </p:nvSpPr>
        <p:spPr>
          <a:xfrm>
            <a:off x="516876" y="1120774"/>
            <a:ext cx="7083425" cy="3558801"/>
          </a:xfrm>
        </p:spPr>
        <p:txBody>
          <a:bodyPr/>
          <a:lstStyle/>
          <a:p>
            <a:r>
              <a:rPr lang="en-US" sz="2000" dirty="0"/>
              <a:t>Next pitch- 8/22/23 per Dr. </a:t>
            </a:r>
            <a:r>
              <a:rPr lang="en-US" sz="2000" dirty="0" err="1"/>
              <a:t>LePage</a:t>
            </a:r>
            <a:endParaRPr lang="en-US" sz="2000" dirty="0"/>
          </a:p>
          <a:p>
            <a:pPr marL="0" indent="0">
              <a:buNone/>
            </a:pPr>
            <a:r>
              <a:rPr lang="en-US" sz="2000" dirty="0"/>
              <a:t>	- Baked Potato Bar- Sign-up sheet will be posted at the nurse’s station </a:t>
            </a:r>
          </a:p>
          <a:p>
            <a:r>
              <a:rPr lang="en-US" sz="2000" dirty="0"/>
              <a:t>Monthly pizza party starting 8/16/23 provided by Dr. LePage</a:t>
            </a:r>
          </a:p>
          <a:p>
            <a:pPr marL="0" indent="0">
              <a:buNone/>
            </a:pPr>
            <a:r>
              <a:rPr lang="en-US" sz="2000" dirty="0"/>
              <a:t>	-An opportunity for Apheresis staff to introduce themselves to the new residents</a:t>
            </a:r>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10</a:t>
            </a:fld>
            <a:endParaRPr lang="en-US" altLang="x-none"/>
          </a:p>
        </p:txBody>
      </p:sp>
      <p:pic>
        <p:nvPicPr>
          <p:cNvPr id="1026" name="Picture 2" descr="Baked Potato Meme | www.imgarcade.com - Online Image Arc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181" y="2838450"/>
            <a:ext cx="1191719" cy="1184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70 Funniest Pizza Meme - Meme Central"/>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18899" y="3101842"/>
            <a:ext cx="1396010" cy="148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29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7F6A-10F9-4C31-AFCE-45C2C38C5B56}"/>
              </a:ext>
            </a:extLst>
          </p:cNvPr>
          <p:cNvSpPr>
            <a:spLocks noGrp="1"/>
          </p:cNvSpPr>
          <p:nvPr>
            <p:ph type="title"/>
          </p:nvPr>
        </p:nvSpPr>
        <p:spPr>
          <a:xfrm>
            <a:off x="374650" y="0"/>
            <a:ext cx="8117709" cy="704193"/>
          </a:xfrm>
        </p:spPr>
        <p:txBody>
          <a:bodyPr/>
          <a:lstStyle/>
          <a:p>
            <a:r>
              <a:rPr lang="en-US" dirty="0"/>
              <a:t>Values Acknowledgments: Purpose, Excellence, Compassion, Team</a:t>
            </a:r>
          </a:p>
        </p:txBody>
      </p:sp>
      <p:sp>
        <p:nvSpPr>
          <p:cNvPr id="4" name="Slide Number Placeholder 3">
            <a:extLst>
              <a:ext uri="{FF2B5EF4-FFF2-40B4-BE49-F238E27FC236}">
                <a16:creationId xmlns:a16="http://schemas.microsoft.com/office/drawing/2014/main" id="{4AF65C45-6C16-4631-B57B-AB939763950A}"/>
              </a:ext>
            </a:extLst>
          </p:cNvPr>
          <p:cNvSpPr>
            <a:spLocks noGrp="1"/>
          </p:cNvSpPr>
          <p:nvPr>
            <p:ph type="sldNum" sz="quarter" idx="12"/>
          </p:nvPr>
        </p:nvSpPr>
        <p:spPr/>
        <p:txBody>
          <a:bodyPr/>
          <a:lstStyle/>
          <a:p>
            <a:fld id="{DA86648E-21C2-4E4D-995E-31FFBD2E87B9}" type="slidenum">
              <a:rPr lang="x-none" altLang="x-none" smtClean="0"/>
              <a:pPr/>
              <a:t>11</a:t>
            </a:fld>
            <a:endParaRPr lang="en-US" altLang="x-none"/>
          </a:p>
        </p:txBody>
      </p:sp>
      <p:sp>
        <p:nvSpPr>
          <p:cNvPr id="5" name="TextBox 4">
            <a:extLst>
              <a:ext uri="{FF2B5EF4-FFF2-40B4-BE49-F238E27FC236}">
                <a16:creationId xmlns:a16="http://schemas.microsoft.com/office/drawing/2014/main" id="{52768DC8-3A32-8193-6E60-5D86E1FDBCCC}"/>
              </a:ext>
            </a:extLst>
          </p:cNvPr>
          <p:cNvSpPr txBox="1"/>
          <p:nvPr/>
        </p:nvSpPr>
        <p:spPr>
          <a:xfrm>
            <a:off x="666627" y="1652587"/>
            <a:ext cx="7488783" cy="2031325"/>
          </a:xfrm>
          <a:prstGeom prst="rect">
            <a:avLst/>
          </a:prstGeom>
          <a:noFill/>
        </p:spPr>
        <p:txBody>
          <a:bodyPr wrap="square">
            <a:spAutoFit/>
          </a:bodyPr>
          <a:lstStyle/>
          <a:p>
            <a:pPr algn="l" fontAlgn="base"/>
            <a:endParaRPr lang="en-US" b="1" dirty="0">
              <a:solidFill>
                <a:srgbClr val="000000"/>
              </a:solidFill>
              <a:latin typeface="inherit"/>
            </a:endParaRPr>
          </a:p>
          <a:p>
            <a:pPr algn="l" fontAlgn="base"/>
            <a:r>
              <a:rPr lang="en-US" sz="1800" b="1" i="0" dirty="0">
                <a:solidFill>
                  <a:srgbClr val="000000"/>
                </a:solidFill>
                <a:effectLst/>
                <a:latin typeface="inherit"/>
              </a:rPr>
              <a:t>Great Catches:</a:t>
            </a:r>
          </a:p>
          <a:p>
            <a:pPr algn="l" fontAlgn="base"/>
            <a:endParaRPr lang="en-US" b="1" dirty="0">
              <a:solidFill>
                <a:srgbClr val="000000"/>
              </a:solidFill>
              <a:latin typeface="inherit"/>
            </a:endParaRPr>
          </a:p>
          <a:p>
            <a:pPr algn="l" fontAlgn="base"/>
            <a:r>
              <a:rPr lang="en-US" sz="1800" b="1" i="0" dirty="0">
                <a:solidFill>
                  <a:srgbClr val="000000"/>
                </a:solidFill>
                <a:effectLst/>
                <a:latin typeface="inherit"/>
              </a:rPr>
              <a:t>Jeb-  Recognizin</a:t>
            </a:r>
            <a:r>
              <a:rPr lang="en-US" b="1" dirty="0">
                <a:solidFill>
                  <a:srgbClr val="000000"/>
                </a:solidFill>
                <a:latin typeface="inherit"/>
              </a:rPr>
              <a:t>g that our towel packages were not </a:t>
            </a:r>
          </a:p>
          <a:p>
            <a:pPr algn="l" fontAlgn="base"/>
            <a:r>
              <a:rPr lang="en-US" sz="1800" b="1" i="0" dirty="0">
                <a:solidFill>
                  <a:srgbClr val="000000"/>
                </a:solidFill>
                <a:effectLst/>
                <a:latin typeface="inherit"/>
              </a:rPr>
              <a:t>	Sterilized</a:t>
            </a:r>
          </a:p>
          <a:p>
            <a:pPr algn="l" fontAlgn="base"/>
            <a:r>
              <a:rPr lang="en-US" b="1" dirty="0">
                <a:solidFill>
                  <a:srgbClr val="000000"/>
                </a:solidFill>
                <a:latin typeface="inherit"/>
              </a:rPr>
              <a:t>Tricia- Recognizing that a CAR-T’s line placement </a:t>
            </a:r>
          </a:p>
          <a:p>
            <a:pPr algn="l" fontAlgn="base"/>
            <a:r>
              <a:rPr lang="en-US" sz="1800" b="1" i="0" dirty="0">
                <a:solidFill>
                  <a:srgbClr val="000000"/>
                </a:solidFill>
                <a:effectLst/>
                <a:latin typeface="inherit"/>
              </a:rPr>
              <a:t>	was scheduled for the afternoon.</a:t>
            </a:r>
          </a:p>
        </p:txBody>
      </p:sp>
      <p:pic>
        <p:nvPicPr>
          <p:cNvPr id="4098" name="Picture 2" descr="I am a good catch. | Life is good, Fly fishing, Gone fis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49" y="877888"/>
            <a:ext cx="2196126" cy="194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26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B5E16D-56CD-864D-824B-D347FFEACCD3}" type="slidenum">
              <a:rPr lang="x-none" altLang="x-none" smtClean="0"/>
              <a:pPr/>
              <a:t>12</a:t>
            </a:fld>
            <a:endParaRPr lang="en-US" altLang="x-none"/>
          </a:p>
        </p:txBody>
      </p:sp>
      <p:pic>
        <p:nvPicPr>
          <p:cNvPr id="3" name="Picture 2"/>
          <p:cNvPicPr>
            <a:picLocks noChangeAspect="1"/>
          </p:cNvPicPr>
          <p:nvPr/>
        </p:nvPicPr>
        <p:blipFill>
          <a:blip r:embed="rId2"/>
          <a:stretch>
            <a:fillRect/>
          </a:stretch>
        </p:blipFill>
        <p:spPr>
          <a:xfrm>
            <a:off x="269823" y="877888"/>
            <a:ext cx="6138472" cy="3798814"/>
          </a:xfrm>
          <a:prstGeom prst="rect">
            <a:avLst/>
          </a:prstGeom>
        </p:spPr>
      </p:pic>
    </p:spTree>
    <p:extLst>
      <p:ext uri="{BB962C8B-B14F-4D97-AF65-F5344CB8AC3E}">
        <p14:creationId xmlns:p14="http://schemas.microsoft.com/office/powerpoint/2010/main" val="69470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fld id="{715E4F9D-4648-EE4F-837B-7F5D286D2A4F}" type="slidenum">
              <a:rPr lang="x-none" altLang="x-none" smtClean="0"/>
              <a:pPr/>
              <a:t>13</a:t>
            </a:fld>
            <a:endParaRPr lang="en-US" altLang="x-none"/>
          </a:p>
        </p:txBody>
      </p:sp>
      <p:pic>
        <p:nvPicPr>
          <p:cNvPr id="1026" name="Picture 2" descr="Question mark clipart free clip art – Gclipart.com"/>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698230" y="1131757"/>
            <a:ext cx="2800163" cy="319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8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A4BA-E1A3-8C74-23C0-E08833227157}"/>
              </a:ext>
            </a:extLst>
          </p:cNvPr>
          <p:cNvSpPr>
            <a:spLocks noGrp="1"/>
          </p:cNvSpPr>
          <p:nvPr>
            <p:ph type="title"/>
          </p:nvPr>
        </p:nvSpPr>
        <p:spPr/>
        <p:txBody>
          <a:bodyPr/>
          <a:lstStyle/>
          <a:p>
            <a:r>
              <a:rPr lang="en-US" dirty="0"/>
              <a:t>Pillar Metrics</a:t>
            </a:r>
          </a:p>
        </p:txBody>
      </p:sp>
      <p:sp>
        <p:nvSpPr>
          <p:cNvPr id="4" name="Slide Number Placeholder 3">
            <a:extLst>
              <a:ext uri="{FF2B5EF4-FFF2-40B4-BE49-F238E27FC236}">
                <a16:creationId xmlns:a16="http://schemas.microsoft.com/office/drawing/2014/main" id="{AA8C464D-F3B0-E7A1-FC43-8355CE7F3FD6}"/>
              </a:ext>
            </a:extLst>
          </p:cNvPr>
          <p:cNvSpPr>
            <a:spLocks noGrp="1"/>
          </p:cNvSpPr>
          <p:nvPr>
            <p:ph type="sldNum" sz="quarter" idx="12"/>
          </p:nvPr>
        </p:nvSpPr>
        <p:spPr/>
        <p:txBody>
          <a:bodyPr/>
          <a:lstStyle/>
          <a:p>
            <a:fld id="{DA86648E-21C2-4E4D-995E-31FFBD2E87B9}" type="slidenum">
              <a:rPr lang="x-none" altLang="x-none" smtClean="0"/>
              <a:pPr/>
              <a:t>2</a:t>
            </a:fld>
            <a:endParaRPr lang="en-US" altLang="x-none"/>
          </a:p>
        </p:txBody>
      </p:sp>
      <p:pic>
        <p:nvPicPr>
          <p:cNvPr id="5" name="Content Placeholder 4">
            <a:extLst>
              <a:ext uri="{FF2B5EF4-FFF2-40B4-BE49-F238E27FC236}">
                <a16:creationId xmlns:a16="http://schemas.microsoft.com/office/drawing/2014/main" id="{62EA2F5C-A008-2669-4CBE-4A4ACF172487}"/>
              </a:ext>
            </a:extLst>
          </p:cNvPr>
          <p:cNvPicPr>
            <a:picLocks noGrp="1" noChangeAspect="1"/>
          </p:cNvPicPr>
          <p:nvPr>
            <p:ph idx="1"/>
          </p:nvPr>
        </p:nvPicPr>
        <p:blipFill>
          <a:blip r:embed="rId3"/>
          <a:stretch>
            <a:fillRect/>
          </a:stretch>
        </p:blipFill>
        <p:spPr>
          <a:xfrm>
            <a:off x="242048" y="877888"/>
            <a:ext cx="8928846" cy="4110037"/>
          </a:xfrm>
          <a:prstGeom prst="rect">
            <a:avLst/>
          </a:prstGeom>
        </p:spPr>
      </p:pic>
    </p:spTree>
    <p:extLst>
      <p:ext uri="{BB962C8B-B14F-4D97-AF65-F5344CB8AC3E}">
        <p14:creationId xmlns:p14="http://schemas.microsoft.com/office/powerpoint/2010/main" val="360559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225A-E6FC-4C58-AE3F-8E73C7075E77}"/>
              </a:ext>
            </a:extLst>
          </p:cNvPr>
          <p:cNvSpPr>
            <a:spLocks noGrp="1"/>
          </p:cNvSpPr>
          <p:nvPr>
            <p:ph type="title"/>
          </p:nvPr>
        </p:nvSpPr>
        <p:spPr>
          <a:xfrm>
            <a:off x="297469" y="172812"/>
            <a:ext cx="6320550" cy="579438"/>
          </a:xfrm>
        </p:spPr>
        <p:txBody>
          <a:bodyPr/>
          <a:lstStyle/>
          <a:p>
            <a:r>
              <a:rPr lang="en-US" dirty="0"/>
              <a:t>Apheresis Metrics </a:t>
            </a:r>
          </a:p>
        </p:txBody>
      </p:sp>
      <p:sp>
        <p:nvSpPr>
          <p:cNvPr id="4" name="Slide Number Placeholder 3">
            <a:extLst>
              <a:ext uri="{FF2B5EF4-FFF2-40B4-BE49-F238E27FC236}">
                <a16:creationId xmlns:a16="http://schemas.microsoft.com/office/drawing/2014/main" id="{259B3998-C4E0-4BE7-AEEB-D8B8DED5EA8C}"/>
              </a:ext>
            </a:extLst>
          </p:cNvPr>
          <p:cNvSpPr>
            <a:spLocks noGrp="1"/>
          </p:cNvSpPr>
          <p:nvPr>
            <p:ph type="sldNum" sz="quarter" idx="12"/>
          </p:nvPr>
        </p:nvSpPr>
        <p:spPr/>
        <p:txBody>
          <a:bodyPr/>
          <a:lstStyle/>
          <a:p>
            <a:fld id="{DA86648E-21C2-4E4D-995E-31FFBD2E87B9}" type="slidenum">
              <a:rPr lang="x-none" altLang="x-none" smtClean="0"/>
              <a:pPr/>
              <a:t>3</a:t>
            </a:fld>
            <a:endParaRPr lang="en-US" altLang="x-none"/>
          </a:p>
        </p:txBody>
      </p:sp>
      <p:pic>
        <p:nvPicPr>
          <p:cNvPr id="5" name="Picture 4">
            <a:extLst>
              <a:ext uri="{FF2B5EF4-FFF2-40B4-BE49-F238E27FC236}">
                <a16:creationId xmlns:a16="http://schemas.microsoft.com/office/drawing/2014/main" id="{4C64ECAA-34C4-89E6-05A3-82A4E06BEA36}"/>
              </a:ext>
            </a:extLst>
          </p:cNvPr>
          <p:cNvPicPr>
            <a:picLocks noChangeAspect="1"/>
          </p:cNvPicPr>
          <p:nvPr/>
        </p:nvPicPr>
        <p:blipFill>
          <a:blip r:embed="rId3"/>
          <a:stretch>
            <a:fillRect/>
          </a:stretch>
        </p:blipFill>
        <p:spPr>
          <a:xfrm>
            <a:off x="672554" y="1010654"/>
            <a:ext cx="6803067" cy="3448386"/>
          </a:xfrm>
          <a:prstGeom prst="rect">
            <a:avLst/>
          </a:prstGeom>
        </p:spPr>
      </p:pic>
    </p:spTree>
    <p:extLst>
      <p:ext uri="{BB962C8B-B14F-4D97-AF65-F5344CB8AC3E}">
        <p14:creationId xmlns:p14="http://schemas.microsoft.com/office/powerpoint/2010/main" val="255407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 Items</a:t>
            </a:r>
          </a:p>
        </p:txBody>
      </p:sp>
      <p:sp>
        <p:nvSpPr>
          <p:cNvPr id="3" name="Content Placeholder 2"/>
          <p:cNvSpPr>
            <a:spLocks noGrp="1"/>
          </p:cNvSpPr>
          <p:nvPr>
            <p:ph idx="1"/>
          </p:nvPr>
        </p:nvSpPr>
        <p:spPr>
          <a:xfrm>
            <a:off x="412377" y="1201271"/>
            <a:ext cx="8257144" cy="3399304"/>
          </a:xfrm>
        </p:spPr>
        <p:txBody>
          <a:bodyPr/>
          <a:lstStyle/>
          <a:p>
            <a:r>
              <a:rPr lang="en-US" sz="1600" dirty="0"/>
              <a:t>Be sure that you are asking providers prior to placing ANY orders.</a:t>
            </a:r>
          </a:p>
          <a:p>
            <a:r>
              <a:rPr lang="en-US" sz="1600" dirty="0"/>
              <a:t>New template item for port access.</a:t>
            </a:r>
          </a:p>
          <a:p>
            <a:r>
              <a:rPr lang="en-US" sz="1600" dirty="0"/>
              <a:t>Please do time outs prior to starting procedure and glance at previous run records or notes.</a:t>
            </a:r>
          </a:p>
          <a:p>
            <a:pPr marL="0" indent="0">
              <a:buNone/>
            </a:pPr>
            <a:r>
              <a:rPr lang="en-US" sz="1600" dirty="0"/>
              <a:t>	- NEVER treat the patient without an order (example, we DO NOT manage some pediatric </a:t>
            </a:r>
            <a:r>
              <a:rPr lang="en-US" sz="1600" dirty="0" err="1"/>
              <a:t>calciums</a:t>
            </a:r>
            <a:r>
              <a:rPr lang="en-US" sz="1600" dirty="0"/>
              <a:t>).</a:t>
            </a:r>
          </a:p>
          <a:p>
            <a:r>
              <a:rPr lang="en-US" sz="1600" dirty="0"/>
              <a:t>Please send a </a:t>
            </a:r>
            <a:r>
              <a:rPr lang="en-US" sz="1600" dirty="0" err="1"/>
              <a:t>Diagnotes</a:t>
            </a:r>
            <a:r>
              <a:rPr lang="en-US" sz="1600" dirty="0"/>
              <a:t> to the group chat prior to starting ANY inpatient or Riley procedure.</a:t>
            </a:r>
          </a:p>
          <a:p>
            <a:pPr marL="0" indent="0">
              <a:buNone/>
            </a:pPr>
            <a:r>
              <a:rPr lang="en-US" sz="1600" dirty="0"/>
              <a:t>	- The providers would also like to know all ionized calcium results, etc. even if they are  normal </a:t>
            </a:r>
          </a:p>
          <a:p>
            <a:r>
              <a:rPr lang="en-US" sz="1600" dirty="0"/>
              <a:t>Nursing notes-  Please delete line access issues portion if there were no issues. </a:t>
            </a:r>
          </a:p>
          <a:p>
            <a:r>
              <a:rPr lang="en-US" sz="1600" dirty="0"/>
              <a:t>Please notify management if a patient passes away or any other adverse event.</a:t>
            </a:r>
          </a:p>
          <a:p>
            <a:r>
              <a:rPr lang="en-US" sz="1600" dirty="0"/>
              <a:t>New inpatient line documentation in the Cerner I/O Flowsheet</a:t>
            </a:r>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4</a:t>
            </a:fld>
            <a:endParaRPr lang="en-US" altLang="x-none"/>
          </a:p>
        </p:txBody>
      </p:sp>
    </p:spTree>
    <p:extLst>
      <p:ext uri="{BB962C8B-B14F-4D97-AF65-F5344CB8AC3E}">
        <p14:creationId xmlns:p14="http://schemas.microsoft.com/office/powerpoint/2010/main" val="300183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C232-8684-C89B-2E1C-F678059565D3}"/>
              </a:ext>
            </a:extLst>
          </p:cNvPr>
          <p:cNvSpPr>
            <a:spLocks noGrp="1"/>
          </p:cNvSpPr>
          <p:nvPr>
            <p:ph type="title"/>
          </p:nvPr>
        </p:nvSpPr>
        <p:spPr/>
        <p:txBody>
          <a:bodyPr/>
          <a:lstStyle/>
          <a:p>
            <a:r>
              <a:rPr lang="en-US" sz="2800" dirty="0"/>
              <a:t>Apheresis Training Needs</a:t>
            </a:r>
          </a:p>
        </p:txBody>
      </p:sp>
      <p:sp>
        <p:nvSpPr>
          <p:cNvPr id="3" name="Content Placeholder 2">
            <a:extLst>
              <a:ext uri="{FF2B5EF4-FFF2-40B4-BE49-F238E27FC236}">
                <a16:creationId xmlns:a16="http://schemas.microsoft.com/office/drawing/2014/main" id="{0C8B101B-1132-BEA5-4808-085BDC3957EC}"/>
              </a:ext>
            </a:extLst>
          </p:cNvPr>
          <p:cNvSpPr>
            <a:spLocks noGrp="1"/>
          </p:cNvSpPr>
          <p:nvPr>
            <p:ph idx="1"/>
          </p:nvPr>
        </p:nvSpPr>
        <p:spPr>
          <a:xfrm>
            <a:off x="382249" y="1120775"/>
            <a:ext cx="8107389" cy="2901950"/>
          </a:xfrm>
        </p:spPr>
        <p:txBody>
          <a:bodyPr/>
          <a:lstStyle/>
          <a:p>
            <a:r>
              <a:rPr lang="en-US" sz="2400" dirty="0"/>
              <a:t>Sarah Baker- RBCX and TPE</a:t>
            </a:r>
          </a:p>
          <a:p>
            <a:r>
              <a:rPr lang="en-US" sz="2400" dirty="0"/>
              <a:t>Madeline Sanders- STEMs </a:t>
            </a:r>
          </a:p>
          <a:p>
            <a:r>
              <a:rPr lang="en-US" sz="2400" dirty="0"/>
              <a:t>Jay </a:t>
            </a:r>
            <a:r>
              <a:rPr lang="en-US" sz="2400"/>
              <a:t>Head- </a:t>
            </a:r>
            <a:r>
              <a:rPr lang="en-US" sz="2400" smtClean="0"/>
              <a:t>RBCX</a:t>
            </a:r>
            <a:endParaRPr lang="en-US" sz="2400" dirty="0"/>
          </a:p>
          <a:p>
            <a:r>
              <a:rPr lang="en-US" sz="2400" dirty="0"/>
              <a:t>CAR-T training- Sarah, Madeline, and Robin</a:t>
            </a:r>
          </a:p>
        </p:txBody>
      </p:sp>
      <p:sp>
        <p:nvSpPr>
          <p:cNvPr id="4" name="Slide Number Placeholder 3">
            <a:extLst>
              <a:ext uri="{FF2B5EF4-FFF2-40B4-BE49-F238E27FC236}">
                <a16:creationId xmlns:a16="http://schemas.microsoft.com/office/drawing/2014/main" id="{5EE26030-D128-F85E-4FAB-EC20AD4720F6}"/>
              </a:ext>
            </a:extLst>
          </p:cNvPr>
          <p:cNvSpPr>
            <a:spLocks noGrp="1"/>
          </p:cNvSpPr>
          <p:nvPr>
            <p:ph type="sldNum" sz="quarter" idx="12"/>
          </p:nvPr>
        </p:nvSpPr>
        <p:spPr/>
        <p:txBody>
          <a:bodyPr/>
          <a:lstStyle/>
          <a:p>
            <a:fld id="{DA86648E-21C2-4E4D-995E-31FFBD2E87B9}" type="slidenum">
              <a:rPr lang="x-none" altLang="x-none" smtClean="0"/>
              <a:pPr/>
              <a:t>5</a:t>
            </a:fld>
            <a:endParaRPr lang="en-US" altLang="x-none"/>
          </a:p>
        </p:txBody>
      </p:sp>
    </p:spTree>
    <p:extLst>
      <p:ext uri="{BB962C8B-B14F-4D97-AF65-F5344CB8AC3E}">
        <p14:creationId xmlns:p14="http://schemas.microsoft.com/office/powerpoint/2010/main" val="286745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611D-5A9E-76C4-E897-6DE2F47D8CD8}"/>
              </a:ext>
            </a:extLst>
          </p:cNvPr>
          <p:cNvSpPr>
            <a:spLocks noGrp="1"/>
          </p:cNvSpPr>
          <p:nvPr>
            <p:ph type="title"/>
          </p:nvPr>
        </p:nvSpPr>
        <p:spPr/>
        <p:txBody>
          <a:bodyPr/>
          <a:lstStyle/>
          <a:p>
            <a:r>
              <a:rPr lang="en-US" sz="2800" dirty="0"/>
              <a:t>Staffing updates</a:t>
            </a:r>
          </a:p>
        </p:txBody>
      </p:sp>
      <p:sp>
        <p:nvSpPr>
          <p:cNvPr id="3" name="Content Placeholder 2">
            <a:extLst>
              <a:ext uri="{FF2B5EF4-FFF2-40B4-BE49-F238E27FC236}">
                <a16:creationId xmlns:a16="http://schemas.microsoft.com/office/drawing/2014/main" id="{716F908A-CCD4-71BC-9FA2-EE0C78E85FD7}"/>
              </a:ext>
            </a:extLst>
          </p:cNvPr>
          <p:cNvSpPr>
            <a:spLocks noGrp="1"/>
          </p:cNvSpPr>
          <p:nvPr>
            <p:ph idx="1"/>
          </p:nvPr>
        </p:nvSpPr>
        <p:spPr>
          <a:xfrm>
            <a:off x="492073" y="1191354"/>
            <a:ext cx="8159854" cy="3348896"/>
          </a:xfrm>
        </p:spPr>
        <p:txBody>
          <a:bodyPr/>
          <a:lstStyle/>
          <a:p>
            <a:r>
              <a:rPr lang="en-US" sz="2400" dirty="0"/>
              <a:t>Jennifer Barnett is reducing her work hours</a:t>
            </a:r>
          </a:p>
          <a:p>
            <a:r>
              <a:rPr lang="en-US" sz="2400" dirty="0"/>
              <a:t>SBAR for a PCA and FT RN submitted, awaiting position control </a:t>
            </a:r>
          </a:p>
        </p:txBody>
      </p:sp>
      <p:sp>
        <p:nvSpPr>
          <p:cNvPr id="4" name="Slide Number Placeholder 3">
            <a:extLst>
              <a:ext uri="{FF2B5EF4-FFF2-40B4-BE49-F238E27FC236}">
                <a16:creationId xmlns:a16="http://schemas.microsoft.com/office/drawing/2014/main" id="{4FE6AB50-CBBD-EAA6-D1FB-3B42FA6C6676}"/>
              </a:ext>
            </a:extLst>
          </p:cNvPr>
          <p:cNvSpPr>
            <a:spLocks noGrp="1"/>
          </p:cNvSpPr>
          <p:nvPr>
            <p:ph type="sldNum" sz="quarter" idx="12"/>
          </p:nvPr>
        </p:nvSpPr>
        <p:spPr/>
        <p:txBody>
          <a:bodyPr/>
          <a:lstStyle/>
          <a:p>
            <a:fld id="{DA86648E-21C2-4E4D-995E-31FFBD2E87B9}" type="slidenum">
              <a:rPr lang="x-none" altLang="x-none" smtClean="0"/>
              <a:pPr/>
              <a:t>6</a:t>
            </a:fld>
            <a:endParaRPr lang="en-US" altLang="x-none"/>
          </a:p>
        </p:txBody>
      </p:sp>
      <p:pic>
        <p:nvPicPr>
          <p:cNvPr id="2050" name="Picture 2" descr="&quot;I don't know who you are... but I will find you, and recruit yo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340" y="2560053"/>
            <a:ext cx="1612431" cy="161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86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E491-598B-CE65-45BD-2285F818AA94}"/>
              </a:ext>
            </a:extLst>
          </p:cNvPr>
          <p:cNvSpPr>
            <a:spLocks noGrp="1"/>
          </p:cNvSpPr>
          <p:nvPr>
            <p:ph type="title"/>
          </p:nvPr>
        </p:nvSpPr>
        <p:spPr/>
        <p:txBody>
          <a:bodyPr/>
          <a:lstStyle/>
          <a:p>
            <a:r>
              <a:rPr lang="en-US" dirty="0"/>
              <a:t>Team Member Engagement</a:t>
            </a:r>
          </a:p>
        </p:txBody>
      </p:sp>
      <p:sp>
        <p:nvSpPr>
          <p:cNvPr id="3" name="Content Placeholder 2">
            <a:extLst>
              <a:ext uri="{FF2B5EF4-FFF2-40B4-BE49-F238E27FC236}">
                <a16:creationId xmlns:a16="http://schemas.microsoft.com/office/drawing/2014/main" id="{2BEE82EA-C526-14FA-4342-AAE5AD3AE0C6}"/>
              </a:ext>
            </a:extLst>
          </p:cNvPr>
          <p:cNvSpPr>
            <a:spLocks noGrp="1"/>
          </p:cNvSpPr>
          <p:nvPr>
            <p:ph idx="1"/>
          </p:nvPr>
        </p:nvSpPr>
        <p:spPr>
          <a:xfrm>
            <a:off x="742013" y="1229193"/>
            <a:ext cx="7957487" cy="3371382"/>
          </a:xfrm>
        </p:spPr>
        <p:txBody>
          <a:bodyPr/>
          <a:lstStyle/>
          <a:p>
            <a:r>
              <a:rPr lang="en-US" sz="1800" dirty="0"/>
              <a:t>Engagement Update</a:t>
            </a:r>
          </a:p>
          <a:p>
            <a:pPr lvl="1"/>
            <a:r>
              <a:rPr lang="en-US" sz="1800" dirty="0"/>
              <a:t>Focus on “I have had opportunities at work to learn and grow”</a:t>
            </a:r>
          </a:p>
          <a:p>
            <a:pPr>
              <a:buFont typeface="Wingdings" panose="05000000000000000000" pitchFamily="2" charset="2"/>
              <a:buChar char="§"/>
            </a:pPr>
            <a:r>
              <a:rPr lang="en-US" sz="1800" dirty="0"/>
              <a:t>Nursing Education-  Next topic is Calcium- Date to come </a:t>
            </a:r>
          </a:p>
          <a:p>
            <a:pPr marL="0" indent="0">
              <a:buNone/>
            </a:pPr>
            <a:endParaRPr lang="en-US" sz="1800" dirty="0"/>
          </a:p>
          <a:p>
            <a:pPr>
              <a:buFont typeface="Wingdings" panose="05000000000000000000" pitchFamily="2" charset="2"/>
              <a:buChar char="§"/>
            </a:pPr>
            <a:r>
              <a:rPr lang="en-US" sz="1800" dirty="0"/>
              <a:t>Kudos for Colleagues- New goal for this month an award. </a:t>
            </a:r>
          </a:p>
          <a:p>
            <a:pPr>
              <a:buFont typeface="Wingdings" panose="05000000000000000000" pitchFamily="2" charset="2"/>
              <a:buChar char="§"/>
            </a:pPr>
            <a:r>
              <a:rPr lang="en-US" sz="1800" dirty="0"/>
              <a:t>Please submit photos of yourselves with your pets to Robin this week.</a:t>
            </a:r>
          </a:p>
          <a:p>
            <a:pPr>
              <a:buFont typeface="Wingdings" panose="05000000000000000000" pitchFamily="2" charset="2"/>
              <a:buChar char="§"/>
            </a:pPr>
            <a:endParaRPr lang="en-US" sz="1800" dirty="0"/>
          </a:p>
          <a:p>
            <a:pPr>
              <a:buFont typeface="Wingdings" panose="05000000000000000000" pitchFamily="2" charset="2"/>
              <a:buChar char="§"/>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4CC6B62-0B05-0067-1D9E-B0560E185362}"/>
              </a:ext>
            </a:extLst>
          </p:cNvPr>
          <p:cNvSpPr>
            <a:spLocks noGrp="1"/>
          </p:cNvSpPr>
          <p:nvPr>
            <p:ph type="sldNum" sz="quarter" idx="12"/>
          </p:nvPr>
        </p:nvSpPr>
        <p:spPr/>
        <p:txBody>
          <a:bodyPr/>
          <a:lstStyle/>
          <a:p>
            <a:fld id="{DA86648E-21C2-4E4D-995E-31FFBD2E87B9}" type="slidenum">
              <a:rPr lang="x-none" altLang="x-none" smtClean="0"/>
              <a:pPr/>
              <a:t>7</a:t>
            </a:fld>
            <a:endParaRPr lang="en-US" altLang="x-none"/>
          </a:p>
        </p:txBody>
      </p:sp>
      <p:pic>
        <p:nvPicPr>
          <p:cNvPr id="3074" name="Picture 2" descr="Everywhere Buzz - quickmem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175188" y="3312826"/>
            <a:ext cx="1594162" cy="104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B97B-F0EF-4746-6614-30D5EA1D1E49}"/>
              </a:ext>
            </a:extLst>
          </p:cNvPr>
          <p:cNvSpPr>
            <a:spLocks noGrp="1"/>
          </p:cNvSpPr>
          <p:nvPr>
            <p:ph type="title"/>
          </p:nvPr>
        </p:nvSpPr>
        <p:spPr>
          <a:xfrm>
            <a:off x="808038" y="155575"/>
            <a:ext cx="7129254" cy="579438"/>
          </a:xfrm>
        </p:spPr>
        <p:txBody>
          <a:bodyPr/>
          <a:lstStyle/>
          <a:p>
            <a:r>
              <a:rPr lang="en-US" sz="2800" dirty="0"/>
              <a:t>QA Update - Dave </a:t>
            </a:r>
          </a:p>
        </p:txBody>
      </p:sp>
      <p:sp>
        <p:nvSpPr>
          <p:cNvPr id="3" name="Content Placeholder 2">
            <a:extLst>
              <a:ext uri="{FF2B5EF4-FFF2-40B4-BE49-F238E27FC236}">
                <a16:creationId xmlns:a16="http://schemas.microsoft.com/office/drawing/2014/main" id="{0FEACB93-9616-A9F1-FDEB-6CF45CCD2596}"/>
              </a:ext>
            </a:extLst>
          </p:cNvPr>
          <p:cNvSpPr>
            <a:spLocks noGrp="1"/>
          </p:cNvSpPr>
          <p:nvPr>
            <p:ph idx="1"/>
          </p:nvPr>
        </p:nvSpPr>
        <p:spPr>
          <a:xfrm>
            <a:off x="302744" y="904797"/>
            <a:ext cx="8099893" cy="3333906"/>
          </a:xfrm>
        </p:spPr>
        <p:txBody>
          <a:bodyPr/>
          <a:lstStyle/>
          <a:p>
            <a:r>
              <a:rPr lang="en-US" sz="2000" dirty="0"/>
              <a:t>Inspection Updates</a:t>
            </a:r>
          </a:p>
          <a:p>
            <a:pPr lvl="1"/>
            <a:r>
              <a:rPr lang="en-US" sz="2000" dirty="0"/>
              <a:t>FACT preparedness</a:t>
            </a:r>
          </a:p>
          <a:p>
            <a:pPr lvl="1"/>
            <a:r>
              <a:rPr lang="en-US" sz="2000" dirty="0"/>
              <a:t>FACT Inspection January 2024</a:t>
            </a:r>
          </a:p>
          <a:p>
            <a:pPr lvl="1"/>
            <a:r>
              <a:rPr lang="en-US" sz="2000" dirty="0"/>
              <a:t>CAP, AABB, and NMDP Inspections </a:t>
            </a:r>
          </a:p>
          <a:p>
            <a:pPr lvl="2"/>
            <a:r>
              <a:rPr lang="en-US" sz="2000" dirty="0"/>
              <a:t>All went very well – Well done team!!</a:t>
            </a:r>
          </a:p>
          <a:p>
            <a:pPr lvl="3"/>
            <a:r>
              <a:rPr lang="en-US" sz="2000" dirty="0"/>
              <a:t>2 minor deficiencies from NMDP</a:t>
            </a:r>
          </a:p>
          <a:p>
            <a:pPr lvl="3"/>
            <a:r>
              <a:rPr lang="en-US" sz="2000" dirty="0"/>
              <a:t>No deficiencies from AABB or CAP</a:t>
            </a:r>
          </a:p>
          <a:p>
            <a:r>
              <a:rPr lang="en-US" sz="2000" dirty="0"/>
              <a:t>Please include machine number on red tag (i.e. </a:t>
            </a:r>
            <a:r>
              <a:rPr lang="en-US" sz="2000" dirty="0" err="1"/>
              <a:t>Optia</a:t>
            </a:r>
            <a:r>
              <a:rPr lang="en-US" sz="2000" dirty="0"/>
              <a:t> 10, </a:t>
            </a:r>
            <a:r>
              <a:rPr lang="en-US" sz="2000" dirty="0" err="1"/>
              <a:t>Cellex</a:t>
            </a:r>
            <a:r>
              <a:rPr lang="en-US" sz="2000" dirty="0"/>
              <a:t> 26 </a:t>
            </a:r>
            <a:r>
              <a:rPr lang="en-US" sz="2000" dirty="0" err="1"/>
              <a:t>etc</a:t>
            </a:r>
            <a:r>
              <a:rPr lang="en-US" sz="2000"/>
              <a:t>)</a:t>
            </a:r>
            <a:endParaRPr lang="en-US" sz="2000" dirty="0"/>
          </a:p>
          <a:p>
            <a:endParaRPr lang="en-US" sz="2000" dirty="0"/>
          </a:p>
          <a:p>
            <a:pPr marL="0" indent="0">
              <a:buNone/>
            </a:pPr>
            <a:endParaRPr lang="en-US" sz="2400" dirty="0"/>
          </a:p>
          <a:p>
            <a:pPr marL="0" indent="0">
              <a:buNone/>
            </a:pPr>
            <a:endParaRPr lang="en-US" sz="2400" dirty="0"/>
          </a:p>
          <a:p>
            <a:pPr marL="0" indent="0" algn="just">
              <a:buNone/>
            </a:pPr>
            <a:endParaRPr lang="en-US" sz="1400" dirty="0"/>
          </a:p>
        </p:txBody>
      </p:sp>
      <p:sp>
        <p:nvSpPr>
          <p:cNvPr id="4" name="Slide Number Placeholder 3">
            <a:extLst>
              <a:ext uri="{FF2B5EF4-FFF2-40B4-BE49-F238E27FC236}">
                <a16:creationId xmlns:a16="http://schemas.microsoft.com/office/drawing/2014/main" id="{A3EEDCB8-5A90-C3CB-B5E9-97BAABC06ABB}"/>
              </a:ext>
            </a:extLst>
          </p:cNvPr>
          <p:cNvSpPr>
            <a:spLocks noGrp="1"/>
          </p:cNvSpPr>
          <p:nvPr>
            <p:ph type="sldNum" sz="quarter" idx="12"/>
          </p:nvPr>
        </p:nvSpPr>
        <p:spPr/>
        <p:txBody>
          <a:bodyPr/>
          <a:lstStyle/>
          <a:p>
            <a:fld id="{DA86648E-21C2-4E4D-995E-31FFBD2E87B9}" type="slidenum">
              <a:rPr lang="x-none" altLang="x-none" smtClean="0"/>
              <a:pPr/>
              <a:t>8</a:t>
            </a:fld>
            <a:endParaRPr lang="en-US" altLang="x-none"/>
          </a:p>
        </p:txBody>
      </p:sp>
      <p:pic>
        <p:nvPicPr>
          <p:cNvPr id="5" name="Picture 4"/>
          <p:cNvPicPr>
            <a:picLocks noChangeAspect="1"/>
          </p:cNvPicPr>
          <p:nvPr/>
        </p:nvPicPr>
        <p:blipFill>
          <a:blip r:embed="rId2"/>
          <a:stretch>
            <a:fillRect/>
          </a:stretch>
        </p:blipFill>
        <p:spPr>
          <a:xfrm>
            <a:off x="6281251" y="1353273"/>
            <a:ext cx="2059838" cy="1792599"/>
          </a:xfrm>
          <a:prstGeom prst="rect">
            <a:avLst/>
          </a:prstGeom>
        </p:spPr>
      </p:pic>
      <p:pic>
        <p:nvPicPr>
          <p:cNvPr id="7" name="Picture 6">
            <a:extLst>
              <a:ext uri="{FF2B5EF4-FFF2-40B4-BE49-F238E27FC236}">
                <a16:creationId xmlns:a16="http://schemas.microsoft.com/office/drawing/2014/main" id="{2FE08CCD-6C8C-3DD7-3769-6F18D2F5F7D0}"/>
              </a:ext>
            </a:extLst>
          </p:cNvPr>
          <p:cNvPicPr>
            <a:picLocks noChangeAspect="1"/>
          </p:cNvPicPr>
          <p:nvPr/>
        </p:nvPicPr>
        <p:blipFill>
          <a:blip r:embed="rId3"/>
          <a:stretch>
            <a:fillRect/>
          </a:stretch>
        </p:blipFill>
        <p:spPr>
          <a:xfrm>
            <a:off x="925146" y="3777219"/>
            <a:ext cx="3896269" cy="1114581"/>
          </a:xfrm>
          <a:prstGeom prst="rect">
            <a:avLst/>
          </a:prstGeom>
        </p:spPr>
      </p:pic>
      <p:cxnSp>
        <p:nvCxnSpPr>
          <p:cNvPr id="11" name="Straight Arrow Connector 10">
            <a:extLst>
              <a:ext uri="{FF2B5EF4-FFF2-40B4-BE49-F238E27FC236}">
                <a16:creationId xmlns:a16="http://schemas.microsoft.com/office/drawing/2014/main" id="{004B2B94-3082-CAA6-EC30-523C72E0807E}"/>
              </a:ext>
            </a:extLst>
          </p:cNvPr>
          <p:cNvCxnSpPr/>
          <p:nvPr/>
        </p:nvCxnSpPr>
        <p:spPr>
          <a:xfrm flipH="1">
            <a:off x="3604260" y="3920094"/>
            <a:ext cx="2263140" cy="347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77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BD4D-DDF6-C742-EC44-BD7E343526C7}"/>
              </a:ext>
            </a:extLst>
          </p:cNvPr>
          <p:cNvSpPr>
            <a:spLocks noGrp="1"/>
          </p:cNvSpPr>
          <p:nvPr>
            <p:ph type="title"/>
          </p:nvPr>
        </p:nvSpPr>
        <p:spPr/>
        <p:txBody>
          <a:bodyPr/>
          <a:lstStyle/>
          <a:p>
            <a:r>
              <a:rPr lang="en-US" sz="2000" b="1" dirty="0"/>
              <a:t>APHERESIS AWARENESS DAY-</a:t>
            </a:r>
            <a:r>
              <a:rPr lang="en-US" sz="2000" b="1" i="0" dirty="0">
                <a:solidFill>
                  <a:srgbClr val="003767"/>
                </a:solidFill>
                <a:effectLst/>
                <a:latin typeface="PT Sans" panose="020B0503020203020204" pitchFamily="34" charset="0"/>
              </a:rPr>
              <a:t>Celebrate Apheresis Together</a:t>
            </a:r>
            <a:br>
              <a:rPr lang="en-US" sz="2000" b="1" i="0" dirty="0">
                <a:solidFill>
                  <a:srgbClr val="003767"/>
                </a:solidFill>
                <a:effectLst/>
                <a:latin typeface="PT Sans" panose="020B0503020203020204" pitchFamily="34" charset="0"/>
              </a:rPr>
            </a:br>
            <a:endParaRPr lang="en-US" sz="2000" b="1" dirty="0"/>
          </a:p>
        </p:txBody>
      </p:sp>
      <p:sp>
        <p:nvSpPr>
          <p:cNvPr id="4" name="Slide Number Placeholder 3">
            <a:extLst>
              <a:ext uri="{FF2B5EF4-FFF2-40B4-BE49-F238E27FC236}">
                <a16:creationId xmlns:a16="http://schemas.microsoft.com/office/drawing/2014/main" id="{521C9713-F4E3-71F6-86D5-33CFD79F2400}"/>
              </a:ext>
            </a:extLst>
          </p:cNvPr>
          <p:cNvSpPr>
            <a:spLocks noGrp="1"/>
          </p:cNvSpPr>
          <p:nvPr>
            <p:ph type="sldNum" sz="quarter" idx="12"/>
          </p:nvPr>
        </p:nvSpPr>
        <p:spPr/>
        <p:txBody>
          <a:bodyPr/>
          <a:lstStyle/>
          <a:p>
            <a:fld id="{DA86648E-21C2-4E4D-995E-31FFBD2E87B9}" type="slidenum">
              <a:rPr lang="x-none" altLang="x-none" smtClean="0"/>
              <a:pPr/>
              <a:t>9</a:t>
            </a:fld>
            <a:endParaRPr lang="en-US" altLang="x-none"/>
          </a:p>
        </p:txBody>
      </p:sp>
      <p:sp>
        <p:nvSpPr>
          <p:cNvPr id="10" name="Content Placeholder 9">
            <a:extLst>
              <a:ext uri="{FF2B5EF4-FFF2-40B4-BE49-F238E27FC236}">
                <a16:creationId xmlns:a16="http://schemas.microsoft.com/office/drawing/2014/main" id="{92DED1FF-05C9-D073-6E42-67A8D8C22F09}"/>
              </a:ext>
            </a:extLst>
          </p:cNvPr>
          <p:cNvSpPr>
            <a:spLocks noGrp="1"/>
          </p:cNvSpPr>
          <p:nvPr>
            <p:ph idx="1"/>
          </p:nvPr>
        </p:nvSpPr>
        <p:spPr>
          <a:xfrm>
            <a:off x="277907" y="1048871"/>
            <a:ext cx="8421594" cy="3551704"/>
          </a:xfrm>
        </p:spPr>
        <p:txBody>
          <a:bodyPr/>
          <a:lstStyle/>
          <a:p>
            <a:pPr algn="ctr"/>
            <a:endParaRPr lang="en-US" sz="1800" i="0" dirty="0">
              <a:solidFill>
                <a:srgbClr val="003767"/>
              </a:solidFill>
              <a:effectLst/>
              <a:latin typeface="PT Sans" panose="020B0503020203020204" pitchFamily="34" charset="0"/>
            </a:endParaRPr>
          </a:p>
          <a:p>
            <a:pPr algn="l"/>
            <a:r>
              <a:rPr lang="en-US" sz="1800" b="0" i="0" dirty="0">
                <a:solidFill>
                  <a:srgbClr val="00264D"/>
                </a:solidFill>
                <a:effectLst/>
                <a:latin typeface="Open Sans" panose="020B0606030504020204" pitchFamily="34" charset="0"/>
              </a:rPr>
              <a:t>The American Society for Apheresis (ASFA) is pleased to celebrate </a:t>
            </a:r>
            <a:r>
              <a:rPr lang="en-US" sz="1800" b="1" i="0" dirty="0">
                <a:solidFill>
                  <a:srgbClr val="00264D"/>
                </a:solidFill>
                <a:effectLst/>
                <a:latin typeface="Open Sans" panose="020B0606030504020204" pitchFamily="34" charset="0"/>
              </a:rPr>
              <a:t>Tuesday, September 19th, 2023</a:t>
            </a:r>
            <a:r>
              <a:rPr lang="en-US" sz="1800" b="0" i="0" dirty="0">
                <a:solidFill>
                  <a:srgbClr val="00264D"/>
                </a:solidFill>
                <a:effectLst/>
                <a:latin typeface="Open Sans" panose="020B0606030504020204" pitchFamily="34" charset="0"/>
              </a:rPr>
              <a:t> as </a:t>
            </a:r>
            <a:r>
              <a:rPr lang="en-US" sz="1800" b="1" i="0" u="none" strike="noStrike" dirty="0">
                <a:solidFill>
                  <a:srgbClr val="DC4128"/>
                </a:solidFill>
                <a:effectLst/>
                <a:latin typeface="Open Sans" panose="020B0606030504020204" pitchFamily="34" charset="0"/>
                <a:hlinkClick r:id="rId2" tooltip="Original URL: https://click.icptrack.com/icp/relay.php?r=45061674&amp;msgid=466596&amp;act=GAU0&amp;c=1319552&amp;pid=1143640&amp;destination=https%3A%2F%2Fwww.apheresis.org%2Fpage%2FAAD2023&amp;cf=9314&amp;v=07a60da1c0413c1bbdf5a5fa31a3095cb9f1a6d404bed97615f01dae449f703a. Click or tap if you trust this link."/>
              </a:rPr>
              <a:t>Apheresis Awareness Day!</a:t>
            </a:r>
            <a:endParaRPr lang="en-US" sz="1800" b="1" i="0" u="none" strike="noStrike" dirty="0">
              <a:solidFill>
                <a:srgbClr val="DC4128"/>
              </a:solidFill>
              <a:effectLst/>
              <a:latin typeface="Open Sans" panose="020B0606030504020204" pitchFamily="34" charset="0"/>
            </a:endParaRPr>
          </a:p>
          <a:p>
            <a:pPr marL="0" indent="0" algn="l">
              <a:buNone/>
            </a:pPr>
            <a:endParaRPr lang="en-US" sz="1800" b="0" i="0" dirty="0">
              <a:solidFill>
                <a:srgbClr val="00264D"/>
              </a:solidFill>
              <a:effectLst/>
              <a:latin typeface="Open Sans" panose="020B0606030504020204" pitchFamily="34" charset="0"/>
            </a:endParaRPr>
          </a:p>
          <a:p>
            <a:pPr algn="l"/>
            <a:r>
              <a:rPr lang="en-US" sz="1800" b="0" i="0" dirty="0">
                <a:solidFill>
                  <a:srgbClr val="00264D"/>
                </a:solidFill>
                <a:effectLst/>
                <a:latin typeface="Open Sans" panose="020B0606030504020204" pitchFamily="34" charset="0"/>
              </a:rPr>
              <a:t>The purpose of Apheresis Awareness Day is to raise awareness of apheresis medicine and honor the many donors, patients, and apheresis practitioners that have dedicated their lives to saving others by using evidence based practice to advance apheresis medicine. </a:t>
            </a:r>
            <a:r>
              <a:rPr lang="en-US" sz="1800" b="1" i="0" dirty="0">
                <a:solidFill>
                  <a:srgbClr val="00264D"/>
                </a:solidFill>
                <a:effectLst/>
                <a:latin typeface="Open Sans" panose="020B0606030504020204" pitchFamily="34" charset="0"/>
              </a:rPr>
              <a:t>Apheresis Awareness Day is held annually on the third Tuesday in September.</a:t>
            </a:r>
          </a:p>
          <a:p>
            <a:pPr marL="0" indent="0" algn="l">
              <a:buNone/>
            </a:pPr>
            <a:endParaRPr lang="en-US" sz="1800" b="1" i="0" dirty="0">
              <a:solidFill>
                <a:srgbClr val="00264D"/>
              </a:solidFill>
              <a:effectLst/>
              <a:latin typeface="Open Sans" panose="020B0606030504020204" pitchFamily="34" charset="0"/>
            </a:endParaRPr>
          </a:p>
          <a:p>
            <a:pPr algn="l"/>
            <a:r>
              <a:rPr lang="en-US" sz="1800" i="0" dirty="0">
                <a:solidFill>
                  <a:srgbClr val="00264D"/>
                </a:solidFill>
                <a:effectLst/>
                <a:latin typeface="Open Sans" panose="020B0606030504020204" pitchFamily="34" charset="0"/>
              </a:rPr>
              <a:t>Volunteers needed to help plan.</a:t>
            </a:r>
          </a:p>
          <a:p>
            <a:endParaRPr lang="en-US" dirty="0"/>
          </a:p>
        </p:txBody>
      </p:sp>
      <p:pic>
        <p:nvPicPr>
          <p:cNvPr id="1025" name="Picture 1">
            <a:extLst>
              <a:ext uri="{FF2B5EF4-FFF2-40B4-BE49-F238E27FC236}">
                <a16:creationId xmlns:a16="http://schemas.microsoft.com/office/drawing/2014/main" id="{A5BAF4CD-0785-57F0-DA63-E4EEBE649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230D15E-9373-6BC1-D455-A8213B35E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409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6C139019-0A41-15ED-145D-A863C5639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80AE09B-5AEB-E344-FEC5-E28190367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92080"/>
      </p:ext>
    </p:extLst>
  </p:cSld>
  <p:clrMapOvr>
    <a:masterClrMapping/>
  </p:clrMapOvr>
</p:sld>
</file>

<file path=ppt/theme/theme1.xml><?xml version="1.0" encoding="utf-8"?>
<a:theme xmlns:a="http://schemas.openxmlformats.org/drawingml/2006/main" name="1_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11930</TotalTime>
  <Words>489</Words>
  <Application>Microsoft Office PowerPoint</Application>
  <PresentationFormat>On-screen Show (16:9)</PresentationFormat>
  <Paragraphs>79</Paragraphs>
  <Slides>13</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Franklin Gothic Book</vt:lpstr>
      <vt:lpstr>Franklin Gothic Demi</vt:lpstr>
      <vt:lpstr>Franklin Gothic Medium</vt:lpstr>
      <vt:lpstr>inherit</vt:lpstr>
      <vt:lpstr>Open Sans</vt:lpstr>
      <vt:lpstr>PT Sans</vt:lpstr>
      <vt:lpstr>Wingdings</vt:lpstr>
      <vt:lpstr>1_Office Theme</vt:lpstr>
      <vt:lpstr>Office Theme</vt:lpstr>
      <vt:lpstr>APHERESIS TEAM MEETING</vt:lpstr>
      <vt:lpstr>Pillar Metrics</vt:lpstr>
      <vt:lpstr>Apheresis Metrics </vt:lpstr>
      <vt:lpstr>Housekeeping Items</vt:lpstr>
      <vt:lpstr>Apheresis Training Needs</vt:lpstr>
      <vt:lpstr>Staffing updates</vt:lpstr>
      <vt:lpstr>Team Member Engagement</vt:lpstr>
      <vt:lpstr>QA Update - Dave </vt:lpstr>
      <vt:lpstr>APHERESIS AWARENESS DAY-Celebrate Apheresis Together </vt:lpstr>
      <vt:lpstr>Apheresis pitch-in</vt:lpstr>
      <vt:lpstr>Values Acknowledgments: Purpose, Excellence, Compassion, Team</vt:lpstr>
      <vt:lpstr>PowerPoint Presentation</vt:lpstr>
      <vt:lpstr>Questions???</vt:lpstr>
    </vt:vector>
  </TitlesOfParts>
  <Company>IU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the IU Health Brand Strategy</dc:title>
  <dc:creator>Mangan, David P</dc:creator>
  <cp:lastModifiedBy>Smith-Rich, Sakiah N</cp:lastModifiedBy>
  <cp:revision>556</cp:revision>
  <cp:lastPrinted>2022-02-08T22:11:34Z</cp:lastPrinted>
  <dcterms:created xsi:type="dcterms:W3CDTF">2016-12-07T14:20:07Z</dcterms:created>
  <dcterms:modified xsi:type="dcterms:W3CDTF">2023-08-15T16:41:35Z</dcterms:modified>
</cp:coreProperties>
</file>