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</p:sldMasterIdLst>
  <p:notesMasterIdLst>
    <p:notesMasterId r:id="rId14"/>
  </p:notesMasterIdLst>
  <p:handoutMasterIdLst>
    <p:handoutMasterId r:id="rId15"/>
  </p:handoutMasterIdLst>
  <p:sldIdLst>
    <p:sldId id="257" r:id="rId3"/>
    <p:sldId id="5675" r:id="rId4"/>
    <p:sldId id="5678" r:id="rId5"/>
    <p:sldId id="5674" r:id="rId6"/>
    <p:sldId id="5687" r:id="rId7"/>
    <p:sldId id="5688" r:id="rId8"/>
    <p:sldId id="611" r:id="rId9"/>
    <p:sldId id="5694" r:id="rId10"/>
    <p:sldId id="5695" r:id="rId11"/>
    <p:sldId id="5679" r:id="rId12"/>
    <p:sldId id="5685" r:id="rId13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460" userDrawn="1">
          <p15:clr>
            <a:srgbClr val="A4A3A4"/>
          </p15:clr>
        </p15:guide>
        <p15:guide id="5" orient="horz" pos="420" userDrawn="1">
          <p15:clr>
            <a:srgbClr val="A4A3A4"/>
          </p15:clr>
        </p15:guide>
        <p15:guide id="6" orient="horz" pos="684" userDrawn="1">
          <p15:clr>
            <a:srgbClr val="A4A3A4"/>
          </p15:clr>
        </p15:guide>
        <p15:guide id="7" orient="horz" pos="3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  <p:cmAuthor id="2" name="Day, Clark" initials="DC" lastIdx="1" clrIdx="1">
    <p:extLst>
      <p:ext uri="{19B8F6BF-5375-455C-9EA6-DF929625EA0E}">
        <p15:presenceInfo xmlns:p15="http://schemas.microsoft.com/office/powerpoint/2012/main" userId="S::cday5@iuhealth.org::97b5e0f2-ce7f-4773-b4c9-28aca95b6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047" autoAdjust="0"/>
  </p:normalViewPr>
  <p:slideViewPr>
    <p:cSldViewPr snapToGrid="0" showGuides="1">
      <p:cViewPr varScale="1">
        <p:scale>
          <a:sx n="150" d="100"/>
          <a:sy n="150" d="100"/>
        </p:scale>
        <p:origin x="456" y="126"/>
      </p:cViewPr>
      <p:guideLst>
        <p:guide orient="horz" pos="1692"/>
        <p:guide pos="2880"/>
        <p:guide pos="504"/>
        <p:guide orient="horz" pos="2460"/>
        <p:guide orient="horz" pos="420"/>
        <p:guide orient="horz" pos="684"/>
        <p:guide orient="horz" pos="3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 b="1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FA794A-571F-F846-8842-D0036C98B983}" type="slidenum">
              <a:rPr lang="en-US" altLang="x-none">
                <a:solidFill>
                  <a:srgbClr val="000000"/>
                </a:solidFill>
              </a:rPr>
              <a:pPr/>
              <a:t>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5938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3903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830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058" y="-19051"/>
            <a:ext cx="9141941" cy="5167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69" y="3005075"/>
            <a:ext cx="5339910" cy="80409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71" y="4111367"/>
            <a:ext cx="4756969" cy="378895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621192E-B586-754B-9253-7F68592A382D}" type="slidenum">
              <a:rPr lang="x-none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" name="Picture 9" descr="IUH.PPT.TEMPLATE_cor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A86648E-21C2-4E4D-995E-31FFBD2E87B9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UH.PPT.TEMPLATE_V2-revi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UH.PPT.TEMPLATE_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U-logo-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35" y="2618781"/>
            <a:ext cx="7772400" cy="1021556"/>
          </a:xfrm>
        </p:spPr>
        <p:txBody>
          <a:bodyPr anchor="t"/>
          <a:lstStyle>
            <a:lvl1pPr algn="l"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5" y="1212056"/>
            <a:ext cx="7772400" cy="1125140"/>
          </a:xfrm>
        </p:spPr>
        <p:txBody>
          <a:bodyPr anchor="b"/>
          <a:lstStyle>
            <a:lvl1pPr marL="0" indent="0">
              <a:buNone/>
              <a:defRPr sz="1200" b="1" spc="-30">
                <a:solidFill>
                  <a:srgbClr val="595959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025BF38-0FF4-CC4F-BA6B-37B05F99C122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737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94E9BCF-061B-4943-A29B-BBB83430C9CB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46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15E4F9D-4648-EE4F-837B-7F5D286D2A4F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04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6" name="Rectangle 5"/>
          <p:cNvSpPr/>
          <p:nvPr userDrawn="1"/>
        </p:nvSpPr>
        <p:spPr>
          <a:xfrm>
            <a:off x="6095999" y="4034119"/>
            <a:ext cx="2904565" cy="1055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0B5E16D-56CD-864D-824B-D347FFEACCD3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UH.PPT.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3144" cy="5148645"/>
          </a:xfrm>
          <a:prstGeom prst="rect">
            <a:avLst/>
          </a:prstGeom>
        </p:spPr>
      </p:pic>
      <p:pic>
        <p:nvPicPr>
          <p:cNvPr id="9" name="Content Placeholder 5" descr="IU-logo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9"/>
          <a:stretch>
            <a:fillRect/>
          </a:stretch>
        </p:blipFill>
        <p:spPr bwMode="auto">
          <a:xfrm>
            <a:off x="3846626" y="1677529"/>
            <a:ext cx="1459892" cy="1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UH.PPT.TEMPLATE_bann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6075" y="1698625"/>
            <a:ext cx="70834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70450"/>
            <a:ext cx="2133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0450"/>
            <a:ext cx="2895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925" y="603250"/>
            <a:ext cx="733425" cy="2746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4572941C-6974-BE4E-9E84-DF4E3BF99134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2" name="Picture 12" descr="IU-logo-black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710" r:id="rId6"/>
    <p:sldLayoutId id="2147483694" r:id="rId7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kern="1200" spc="-3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46050" indent="-14605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31825" indent="-17462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27113" indent="-112713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UH.PPT.TEMPLATE_bann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857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683" y="156008"/>
            <a:ext cx="6138017" cy="5796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784" y="1698626"/>
            <a:ext cx="7083716" cy="29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561" y="486965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B90E7A0-32E2-4EA5-B60F-9C5E97AA8DA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11/20/2023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49" y="603903"/>
            <a:ext cx="73383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10017C-F2DC-EA4D-9267-8D3448B88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IU-logo-blac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4452" y="4435937"/>
            <a:ext cx="2229537" cy="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100" kern="1200" spc="-30">
          <a:solidFill>
            <a:schemeClr val="bg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146304" indent="-146304" algn="l" defTabSz="457200" rtl="0" eaLnBrk="1" latinLnBrk="0" hangingPunct="1">
        <a:spcBef>
          <a:spcPct val="20000"/>
        </a:spcBef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+mn-ea"/>
          <a:cs typeface="Arial"/>
        </a:defRPr>
      </a:lvl1pPr>
      <a:lvl2pPr marL="631825" indent="-17462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112713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539875" indent="-16827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998663" indent="-169863" algn="l" defTabSz="457200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3005138"/>
            <a:ext cx="5835650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APHERESIS TEAM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970939"/>
            <a:ext cx="5166976" cy="12016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74838C3-9C32-4D29-A83D-4BBF29D4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671" y="3872339"/>
            <a:ext cx="4756969" cy="617923"/>
          </a:xfrm>
        </p:spPr>
        <p:txBody>
          <a:bodyPr/>
          <a:lstStyle/>
          <a:p>
            <a:r>
              <a:rPr lang="en-US" sz="1800" dirty="0"/>
              <a:t>11/2023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Shout-outs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76" y="1120774"/>
            <a:ext cx="7083425" cy="3558801"/>
          </a:xfrm>
        </p:spPr>
        <p:txBody>
          <a:bodyPr/>
          <a:lstStyle/>
          <a:p>
            <a:r>
              <a:rPr lang="en-US" sz="2000" dirty="0"/>
              <a:t>Shout out to our November Birthdays Andrew and Madeline!</a:t>
            </a:r>
          </a:p>
          <a:p>
            <a:r>
              <a:rPr lang="en-US" sz="2000" dirty="0"/>
              <a:t>11/16/23 pitch-in sign-up sheet is posted at the nurse’s station.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10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C9CB8-2F93-1D13-8BEF-B32A62038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95" y="1895967"/>
            <a:ext cx="4402114" cy="28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4F9D-4648-EE4F-837B-7F5D286D2A4F}" type="slidenum">
              <a:rPr lang="x-none" altLang="x-none" smtClean="0"/>
              <a:pPr/>
              <a:t>11</a:t>
            </a:fld>
            <a:endParaRPr lang="en-US" altLang="x-none"/>
          </a:p>
        </p:txBody>
      </p:sp>
      <p:pic>
        <p:nvPicPr>
          <p:cNvPr id="1026" name="Picture 2" descr="Question mark clipart free clip art – Gclipart.co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30" y="1131757"/>
            <a:ext cx="2800163" cy="31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8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225A-E6FC-4C58-AE3F-8E73C707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9" y="172812"/>
            <a:ext cx="6320550" cy="579438"/>
          </a:xfrm>
        </p:spPr>
        <p:txBody>
          <a:bodyPr/>
          <a:lstStyle/>
          <a:p>
            <a:r>
              <a:rPr lang="en-US" dirty="0"/>
              <a:t>Apheresis Metrics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B3998-C4E0-4BE7-AEEB-D8B8DED5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A3A72-C642-78B9-EF43-5813F615D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7888"/>
            <a:ext cx="9144000" cy="40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7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7" y="1201271"/>
            <a:ext cx="8257144" cy="3399304"/>
          </a:xfrm>
        </p:spPr>
        <p:txBody>
          <a:bodyPr/>
          <a:lstStyle/>
          <a:p>
            <a:r>
              <a:rPr lang="en-US" sz="2000" dirty="0"/>
              <a:t>FIT testing</a:t>
            </a:r>
          </a:p>
          <a:p>
            <a:r>
              <a:rPr lang="en-US" sz="2000" dirty="0"/>
              <a:t>ID badge distribution to University UH 6141 (there are also dates for RH and MH)</a:t>
            </a:r>
          </a:p>
          <a:p>
            <a:pPr marL="0" indent="0">
              <a:buNone/>
            </a:pPr>
            <a:r>
              <a:rPr lang="en-US" sz="2000" dirty="0"/>
              <a:t>	-12/5/23 from 0700-1500</a:t>
            </a:r>
          </a:p>
          <a:p>
            <a:pPr marL="0" indent="0">
              <a:buNone/>
            </a:pPr>
            <a:r>
              <a:rPr lang="en-US" sz="2000" dirty="0"/>
              <a:t>	-12/13/23 from 1100-1900</a:t>
            </a:r>
          </a:p>
          <a:p>
            <a:r>
              <a:rPr lang="en-US" sz="2000" dirty="0"/>
              <a:t>Riley construction almost complete </a:t>
            </a:r>
          </a:p>
          <a:p>
            <a:r>
              <a:rPr lang="en-US" sz="2000" dirty="0"/>
              <a:t>Oracle Goals due 11/30/23!!</a:t>
            </a:r>
          </a:p>
          <a:p>
            <a:r>
              <a:rPr lang="en-US" sz="2000" dirty="0"/>
              <a:t>Please start checking and filing 2023 charts!!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0183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611D-5A9E-76C4-E897-6DE2F47D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Staffing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908A-CCD4-71BC-9FA2-EE0C78E85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072" y="1191353"/>
            <a:ext cx="8397095" cy="3478083"/>
          </a:xfrm>
        </p:spPr>
        <p:txBody>
          <a:bodyPr/>
          <a:lstStyle/>
          <a:p>
            <a:r>
              <a:rPr lang="en-US" sz="2000" dirty="0"/>
              <a:t>Offer extended to RN Destiny Clark!!  Update:  She </a:t>
            </a:r>
            <a:r>
              <a:rPr lang="en-US" sz="2000"/>
              <a:t>starts 11/20/23!!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6AB50-CBBD-EAA6-D1FB-3B42FA6C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4</a:t>
            </a:fld>
            <a:endParaRPr lang="en-US" alt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ECA4A4-6C04-3575-BB2D-7733B3186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28" y="1789096"/>
            <a:ext cx="5269312" cy="29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6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944" y="1466278"/>
            <a:ext cx="7083425" cy="2901950"/>
          </a:xfrm>
        </p:spPr>
        <p:txBody>
          <a:bodyPr/>
          <a:lstStyle/>
          <a:p>
            <a:r>
              <a:rPr lang="en-US" sz="2400" dirty="0"/>
              <a:t>Blue Bird Bio	</a:t>
            </a:r>
          </a:p>
          <a:p>
            <a:pPr marL="457200" lvl="1" indent="0">
              <a:buNone/>
            </a:pPr>
            <a:r>
              <a:rPr lang="en-US" sz="2400" dirty="0"/>
              <a:t>-Stem Cell collections for Beta Thalassemia patients</a:t>
            </a:r>
          </a:p>
          <a:p>
            <a:pPr marL="457200" lvl="1" indent="0">
              <a:buNone/>
            </a:pPr>
            <a:r>
              <a:rPr lang="en-US" sz="2400" dirty="0"/>
              <a:t>-Gene therapy manufacture </a:t>
            </a:r>
          </a:p>
          <a:p>
            <a:pPr marL="457200" lvl="1" indent="0">
              <a:buNone/>
            </a:pPr>
            <a:r>
              <a:rPr lang="en-US" sz="2400" dirty="0"/>
              <a:t>-Up to 3 days of collection </a:t>
            </a:r>
          </a:p>
          <a:p>
            <a:pPr marL="457200" lvl="1" indent="0">
              <a:buNone/>
            </a:pPr>
            <a:r>
              <a:rPr lang="en-US" sz="2400" dirty="0"/>
              <a:t>-Mainly pediatrics-mobilized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4523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871" y="1373160"/>
            <a:ext cx="7083425" cy="2901950"/>
          </a:xfrm>
        </p:spPr>
        <p:txBody>
          <a:bodyPr/>
          <a:lstStyle/>
          <a:p>
            <a:r>
              <a:rPr lang="en-US" sz="1600" dirty="0"/>
              <a:t>PA-C Nord can do repeat Calcium education for staff that missed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6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52B7F-8B01-FBED-BE55-FDE5E96CB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221" y="1868175"/>
            <a:ext cx="978745" cy="21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4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7F6A-10F9-4C31-AFCE-45C2C38C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0"/>
            <a:ext cx="8117709" cy="704193"/>
          </a:xfrm>
        </p:spPr>
        <p:txBody>
          <a:bodyPr/>
          <a:lstStyle/>
          <a:p>
            <a:r>
              <a:rPr lang="en-US" dirty="0"/>
              <a:t>Values Acknowledgments: Purpose, Excellence, Compassion,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5C45-6C16-4631-B57B-AB939763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7</a:t>
            </a:fld>
            <a:endParaRPr lang="en-US" altLang="x-none"/>
          </a:p>
        </p:txBody>
      </p:sp>
      <p:sp>
        <p:nvSpPr>
          <p:cNvPr id="3" name="TextBox 2"/>
          <p:cNvSpPr txBox="1"/>
          <p:nvPr/>
        </p:nvSpPr>
        <p:spPr>
          <a:xfrm>
            <a:off x="900608" y="2202418"/>
            <a:ext cx="713531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Many thanks to Robin for being flexible and switching workdays and for organizing our work party!!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0900C-DF88-4203-1968-9AC2D098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810" y="2967268"/>
            <a:ext cx="2574628" cy="185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6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5BC6-5D6D-0169-04E8-A79728CE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MNC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E6376-0AD1-14D1-09B4-A4086ADCC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AC ratio</a:t>
            </a:r>
          </a:p>
          <a:p>
            <a:pPr marL="0" indent="0">
              <a:buNone/>
            </a:pPr>
            <a:r>
              <a:rPr lang="en-US" sz="2400" dirty="0"/>
              <a:t>	-Ratio should NOT exceed 12:1 for non-mobilized patients due to clumping risk. This is recommended by Terumo and SOP will be updated to reflect.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BD355-EE2D-0537-363C-73C87C16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430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71480-606E-06CC-856C-DA25E4DD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9457C-47F1-3F96-EEFB-69641CD67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FACT Inspection coming Jan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AD10-0B1B-4E56-2445-C845D35F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9</a:t>
            </a:fld>
            <a:endParaRPr lang="en-US" altLang="x-none"/>
          </a:p>
        </p:txBody>
      </p:sp>
      <p:pic>
        <p:nvPicPr>
          <p:cNvPr id="1028" name="Picture 4" descr="Sweating Smiley | Symbols &amp; Emoticons">
            <a:extLst>
              <a:ext uri="{FF2B5EF4-FFF2-40B4-BE49-F238E27FC236}">
                <a16:creationId xmlns:a16="http://schemas.microsoft.com/office/drawing/2014/main" id="{33831015-4248-7F35-2F6D-3C0FA11EF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82" y="2380974"/>
            <a:ext cx="2552015" cy="2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215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14963</TotalTime>
  <Words>214</Words>
  <Application>Microsoft Office PowerPoint</Application>
  <PresentationFormat>On-screen Show (16:9)</PresentationFormat>
  <Paragraphs>46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1_Office Theme</vt:lpstr>
      <vt:lpstr>Office Theme</vt:lpstr>
      <vt:lpstr>APHERESIS TEAM MEETING</vt:lpstr>
      <vt:lpstr>Apheresis Metrics </vt:lpstr>
      <vt:lpstr>Housekeeping Items</vt:lpstr>
      <vt:lpstr>Staffing updates</vt:lpstr>
      <vt:lpstr>Training </vt:lpstr>
      <vt:lpstr>Education</vt:lpstr>
      <vt:lpstr>Values Acknowledgments: Purpose, Excellence, Compassion, Team</vt:lpstr>
      <vt:lpstr>MNC Collections</vt:lpstr>
      <vt:lpstr>FACT </vt:lpstr>
      <vt:lpstr>Birthday Shout-outs </vt:lpstr>
      <vt:lpstr>Questions???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Smith-Rich, Sakiah N</cp:lastModifiedBy>
  <cp:revision>581</cp:revision>
  <cp:lastPrinted>2023-11-16T20:44:14Z</cp:lastPrinted>
  <dcterms:created xsi:type="dcterms:W3CDTF">2016-12-07T14:20:07Z</dcterms:created>
  <dcterms:modified xsi:type="dcterms:W3CDTF">2023-11-20T17:15:09Z</dcterms:modified>
</cp:coreProperties>
</file>