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8"/>
  </p:notesMasterIdLst>
  <p:handoutMasterIdLst>
    <p:handoutMasterId r:id="rId19"/>
  </p:handoutMasterIdLst>
  <p:sldIdLst>
    <p:sldId id="257" r:id="rId3"/>
    <p:sldId id="5675" r:id="rId4"/>
    <p:sldId id="5698" r:id="rId5"/>
    <p:sldId id="5678" r:id="rId6"/>
    <p:sldId id="5697" r:id="rId7"/>
    <p:sldId id="5674" r:id="rId8"/>
    <p:sldId id="5688" r:id="rId9"/>
    <p:sldId id="5699" r:id="rId10"/>
    <p:sldId id="5696" r:id="rId11"/>
    <p:sldId id="5694" r:id="rId12"/>
    <p:sldId id="611" r:id="rId13"/>
    <p:sldId id="5695" r:id="rId14"/>
    <p:sldId id="5700" r:id="rId15"/>
    <p:sldId id="5679" r:id="rId16"/>
    <p:sldId id="5685" r:id="rId17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47" autoAdjust="0"/>
  </p:normalViewPr>
  <p:slideViewPr>
    <p:cSldViewPr snapToGrid="0" showGuides="1">
      <p:cViewPr varScale="1">
        <p:scale>
          <a:sx n="150" d="100"/>
          <a:sy n="150" d="100"/>
        </p:scale>
        <p:origin x="456" y="126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938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12/2023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44849"/>
            <a:ext cx="7083425" cy="3022324"/>
          </a:xfrm>
        </p:spPr>
        <p:txBody>
          <a:bodyPr/>
          <a:lstStyle/>
          <a:p>
            <a:r>
              <a:rPr lang="en-US" sz="2400" dirty="0"/>
              <a:t>Medications should ALWAYS be scanned before administration</a:t>
            </a:r>
          </a:p>
          <a:p>
            <a:pPr marL="0" indent="0">
              <a:buNone/>
            </a:pPr>
            <a:r>
              <a:rPr lang="en-US" sz="2400" dirty="0"/>
              <a:t>	-Recent med error</a:t>
            </a:r>
          </a:p>
          <a:p>
            <a:r>
              <a:rPr lang="en-US" sz="2400" dirty="0"/>
              <a:t>No Medications on the Cart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  <p:pic>
        <p:nvPicPr>
          <p:cNvPr id="3076" name="Picture 4" descr="Meme Creator - Funny Just keep scanning, just keep scanning Scanning,  scanning, scanning Meme Generator at MemeCreator.org!">
            <a:extLst>
              <a:ext uri="{FF2B5EF4-FFF2-40B4-BE49-F238E27FC236}">
                <a16:creationId xmlns:a16="http://schemas.microsoft.com/office/drawing/2014/main" id="{DE09EDAF-546B-8D97-7EC2-2EFB8CB8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49" y="1582738"/>
            <a:ext cx="2143125" cy="22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900608" y="2202418"/>
            <a:ext cx="71353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Thanks to Robin going above and beyond with our board outside of the unit.</a:t>
            </a:r>
          </a:p>
          <a:p>
            <a:r>
              <a:rPr lang="en-US" dirty="0"/>
              <a:t>Thanks to Anita for exceptional patient care and receiving the most WOW cards. </a:t>
            </a:r>
          </a:p>
        </p:txBody>
      </p:sp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1480-606E-06CC-856C-DA25E4DD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9457C-47F1-3F96-EEFB-69641CD6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FACT Inspection coming Jan-March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AD10-0B1B-4E56-2445-C845D35F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  <p:pic>
        <p:nvPicPr>
          <p:cNvPr id="1028" name="Picture 4" descr="Sweating Smiley | Symbols &amp; Emoticons">
            <a:extLst>
              <a:ext uri="{FF2B5EF4-FFF2-40B4-BE49-F238E27FC236}">
                <a16:creationId xmlns:a16="http://schemas.microsoft.com/office/drawing/2014/main" id="{33831015-4248-7F35-2F6D-3C0FA11E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82" y="2380974"/>
            <a:ext cx="2552015" cy="2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2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33FC-4445-6897-08E8-1C2BD13E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Telephone System Outage Quick Drill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BCA1F-C0B4-2410-E19C-6659A744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or Black phones are at the Nurse’s Station </a:t>
            </a:r>
          </a:p>
          <a:p>
            <a:r>
              <a:rPr lang="en-US" dirty="0"/>
              <a:t>Scenario #1:  Team members are unable to make or receive calls using the desktop Cisco IP telephones.  The telephones have power, but no dial tone.  What is your response?</a:t>
            </a:r>
          </a:p>
          <a:p>
            <a:r>
              <a:rPr lang="en-US" dirty="0"/>
              <a:t>Scenario #2:  Neither desktop IP telephones or Emergency Phones (First Net/Red Phones) can make or receive calls.  No dial tone on either system.  What is your response?</a:t>
            </a:r>
          </a:p>
          <a:p>
            <a:r>
              <a:rPr lang="en-US" dirty="0"/>
              <a:t>Scenario #3:  An overhead </a:t>
            </a:r>
            <a:r>
              <a:rPr lang="en-US"/>
              <a:t>announcement message  </a:t>
            </a:r>
            <a:r>
              <a:rPr lang="en-US" dirty="0"/>
              <a:t>stating your facility is experiencing a complete loss of telephone service is heard- what would you take to ensure continuity of operation in the face of communication failure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0FCDD-41FD-20CD-3F17-9E41E146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320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Shout-outs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76" y="1120774"/>
            <a:ext cx="7083425" cy="3558801"/>
          </a:xfrm>
        </p:spPr>
        <p:txBody>
          <a:bodyPr/>
          <a:lstStyle/>
          <a:p>
            <a:r>
              <a:rPr lang="en-US" sz="2000" dirty="0"/>
              <a:t>Shout out to our December Birthdays Dr. Gabbard and Elaine!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14</a:t>
            </a:fld>
            <a:endParaRPr lang="en-US" altLang="x-none"/>
          </a:p>
        </p:txBody>
      </p:sp>
      <p:pic>
        <p:nvPicPr>
          <p:cNvPr id="2050" name="Picture 2" descr="Pin by Liam Coughlan on For Messages | Birthday emoticons, Happy ...">
            <a:extLst>
              <a:ext uri="{FF2B5EF4-FFF2-40B4-BE49-F238E27FC236}">
                <a16:creationId xmlns:a16="http://schemas.microsoft.com/office/drawing/2014/main" id="{3050D682-EABA-82EF-08FE-0B5CEBF6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1749827"/>
            <a:ext cx="3736975" cy="28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2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15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225A-E6FC-4C58-AE3F-8E73C707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9" y="172812"/>
            <a:ext cx="6320550" cy="579438"/>
          </a:xfrm>
        </p:spPr>
        <p:txBody>
          <a:bodyPr/>
          <a:lstStyle/>
          <a:p>
            <a:r>
              <a:rPr lang="en-US" dirty="0"/>
              <a:t>Apheresis Metrics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3998-C4E0-4BE7-AEEB-D8B8DED5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A3A72-C642-78B9-EF43-5813F615D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888"/>
            <a:ext cx="9144000" cy="40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7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217-6FF6-2A4F-5ABB-84C3B2D3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54EB-C5DF-CF16-E64E-6AA2CA96E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25990-98BB-8CF2-B0F8-3D8398E9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9B9C5-CDE6-2100-170E-F4437C81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1"/>
            <a:ext cx="9144000" cy="51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1800" dirty="0"/>
              <a:t>Self-Evaluations Due 12/29/23</a:t>
            </a:r>
          </a:p>
          <a:p>
            <a:r>
              <a:rPr lang="en-US" sz="1800" dirty="0"/>
              <a:t>Riley construction is complete.  </a:t>
            </a:r>
          </a:p>
          <a:p>
            <a:pPr marL="0" indent="0">
              <a:buNone/>
            </a:pPr>
            <a:r>
              <a:rPr lang="en-US" sz="1800" dirty="0"/>
              <a:t>	-Eyewash station </a:t>
            </a:r>
          </a:p>
          <a:p>
            <a:r>
              <a:rPr lang="en-US" sz="1800" dirty="0" err="1"/>
              <a:t>MediaLab</a:t>
            </a:r>
            <a:r>
              <a:rPr lang="en-US" sz="1800" dirty="0"/>
              <a:t> quizzes and self-paced modules </a:t>
            </a:r>
          </a:p>
          <a:p>
            <a:r>
              <a:rPr lang="en-US" sz="1800" dirty="0"/>
              <a:t>UKG go-live 1/14/24</a:t>
            </a:r>
          </a:p>
          <a:p>
            <a:r>
              <a:rPr lang="en-US" sz="1800" dirty="0"/>
              <a:t>F-395 needs to be completed prior to start of </a:t>
            </a:r>
            <a:r>
              <a:rPr lang="en-US" sz="1800" dirty="0" err="1"/>
              <a:t>Allo</a:t>
            </a:r>
            <a:r>
              <a:rPr lang="en-US" sz="1800" dirty="0"/>
              <a:t> collections</a:t>
            </a:r>
          </a:p>
          <a:p>
            <a:r>
              <a:rPr lang="en-US" sz="1800" dirty="0"/>
              <a:t>Document Critical Labs </a:t>
            </a:r>
          </a:p>
          <a:p>
            <a:r>
              <a:rPr lang="en-US" sz="1800" dirty="0"/>
              <a:t>Encounters need to be opened before running ISTAT</a:t>
            </a:r>
          </a:p>
          <a:p>
            <a:r>
              <a:rPr lang="en-US" sz="1800" dirty="0"/>
              <a:t>Notify providers of ANY status changes with patients.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035B7-5182-5017-B346-BC7B5E40B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1261595"/>
            <a:ext cx="2203823" cy="28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39CD-9715-F6E0-F536-D8457D70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Christmas Time!!!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BCCA-47A9-2CEE-C060-C57E4F59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22375"/>
            <a:ext cx="7083425" cy="2901950"/>
          </a:xfrm>
        </p:spPr>
        <p:txBody>
          <a:bodyPr/>
          <a:lstStyle/>
          <a:p>
            <a:r>
              <a:rPr lang="en-US" sz="1800" dirty="0"/>
              <a:t>12 days of Christmas</a:t>
            </a:r>
          </a:p>
          <a:p>
            <a:pPr marL="0" indent="0">
              <a:buNone/>
            </a:pPr>
            <a:r>
              <a:rPr lang="en-US" sz="1800" dirty="0"/>
              <a:t>	-Sign-up sheet is at the nurse’s station</a:t>
            </a:r>
          </a:p>
          <a:p>
            <a:pPr marL="0" indent="0">
              <a:buNone/>
            </a:pPr>
            <a:r>
              <a:rPr lang="en-US" sz="1800" dirty="0"/>
              <a:t>	-OK to double-up days</a:t>
            </a:r>
          </a:p>
          <a:p>
            <a:r>
              <a:rPr lang="en-US" sz="1800" dirty="0"/>
              <a:t>Meat tray and chips will be provided 12/14</a:t>
            </a:r>
          </a:p>
          <a:p>
            <a:r>
              <a:rPr lang="en-US" sz="1800" dirty="0"/>
              <a:t>Secret Santa 12/20</a:t>
            </a:r>
          </a:p>
          <a:p>
            <a:r>
              <a:rPr lang="en-US" sz="1800" dirty="0"/>
              <a:t>Howl at the Moon 12/15</a:t>
            </a:r>
          </a:p>
          <a:p>
            <a:pPr marL="0" indent="0">
              <a:buNone/>
            </a:pPr>
            <a:r>
              <a:rPr lang="en-US" sz="1800" dirty="0"/>
              <a:t>	-Ugly Sweaters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C1AA-E7E8-700A-DB90-D86230D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pic>
        <p:nvPicPr>
          <p:cNvPr id="3076" name="Picture 4" descr="Image result for The Grinch That Stole Christmas Emoji">
            <a:extLst>
              <a:ext uri="{FF2B5EF4-FFF2-40B4-BE49-F238E27FC236}">
                <a16:creationId xmlns:a16="http://schemas.microsoft.com/office/drawing/2014/main" id="{4D7D8152-6670-29FA-29FE-087A7760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504950"/>
            <a:ext cx="1649413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1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11D-5A9E-76C4-E897-6DE2F47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908A-CCD4-71BC-9FA2-EE0C78E8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5" y="962753"/>
            <a:ext cx="8397095" cy="3478083"/>
          </a:xfrm>
        </p:spPr>
        <p:txBody>
          <a:bodyPr/>
          <a:lstStyle/>
          <a:p>
            <a:r>
              <a:rPr lang="en-US" sz="2000" dirty="0"/>
              <a:t>Erik’s last day is 1/19/24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Still looking for a FT 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AB50-CBBD-EAA6-D1FB-3B42FA6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  <p:pic>
        <p:nvPicPr>
          <p:cNvPr id="1026" name="Picture 2" descr="Image result for sad face emoji">
            <a:extLst>
              <a:ext uri="{FF2B5EF4-FFF2-40B4-BE49-F238E27FC236}">
                <a16:creationId xmlns:a16="http://schemas.microsoft.com/office/drawing/2014/main" id="{5C661A1B-31C3-3F46-4E98-5CBD42EB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33" y="1381125"/>
            <a:ext cx="18669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6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71" y="1373160"/>
            <a:ext cx="7083425" cy="2901950"/>
          </a:xfrm>
        </p:spPr>
        <p:txBody>
          <a:bodyPr/>
          <a:lstStyle/>
          <a:p>
            <a:r>
              <a:rPr lang="en-US" sz="1600" dirty="0"/>
              <a:t>GVHD Training is the next topic!  Date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B38BD3-25F9-9201-536B-CAA454EE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785910"/>
            <a:ext cx="23114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4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6A7C-29D3-ED20-C611-B517FAD2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SOGI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0FD9F-1706-F9CE-4279-D461680CB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in January team members will be prompted every 6 months to ask:</a:t>
            </a:r>
          </a:p>
          <a:p>
            <a:pPr marL="0" indent="0">
              <a:buNone/>
            </a:pPr>
            <a:r>
              <a:rPr lang="en-US" dirty="0"/>
              <a:t>	1.  What is your legal sex?</a:t>
            </a:r>
          </a:p>
          <a:p>
            <a:pPr marL="0" indent="0">
              <a:buNone/>
            </a:pPr>
            <a:r>
              <a:rPr lang="en-US" dirty="0"/>
              <a:t>	2.  What are your pronouns? </a:t>
            </a:r>
          </a:p>
          <a:p>
            <a:pPr marL="0" indent="0">
              <a:buNone/>
            </a:pPr>
            <a:r>
              <a:rPr lang="en-US" dirty="0"/>
              <a:t>	3.  What is your current gender identity?</a:t>
            </a:r>
          </a:p>
          <a:p>
            <a:pPr marL="0" indent="0">
              <a:buNone/>
            </a:pPr>
            <a:r>
              <a:rPr lang="en-US" dirty="0"/>
              <a:t>	4.  What sex were you assigned at birth?</a:t>
            </a:r>
          </a:p>
          <a:p>
            <a:pPr marL="0" indent="0">
              <a:buNone/>
            </a:pPr>
            <a:r>
              <a:rPr lang="en-US" dirty="0"/>
              <a:t>	5.  Which sexual orientation do you identify most closely with?</a:t>
            </a:r>
          </a:p>
          <a:p>
            <a:r>
              <a:rPr lang="en-US" dirty="0"/>
              <a:t>This is to raise awareness, assist with providing the safest care, and ensure that we are personalizing patient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26A25-9DCC-4CD6-BEF2-6AD3EE23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806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4012-92F4-46DF-FBCD-12C79D5C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82F5B-9512-EB08-38B5-D12A55BA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Please check machine numbers prior to documentation!</a:t>
            </a:r>
          </a:p>
          <a:p>
            <a:pPr marL="0" indent="0">
              <a:buNone/>
            </a:pPr>
            <a:r>
              <a:rPr lang="en-US" sz="2800" dirty="0"/>
              <a:t>	-Machines have been shuffled and are not at their usual locations.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22DC-F78B-771B-CCFE-F3969095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pic>
        <p:nvPicPr>
          <p:cNvPr id="2050" name="Picture 2" descr="THERAKOS™ CELLEX™ Photopheresis System">
            <a:extLst>
              <a:ext uri="{FF2B5EF4-FFF2-40B4-BE49-F238E27FC236}">
                <a16:creationId xmlns:a16="http://schemas.microsoft.com/office/drawing/2014/main" id="{60776233-0C58-6068-E06A-DEE216F3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62075"/>
            <a:ext cx="14763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CE recommends device for managing SCD | MDedge Hematology and Oncology">
            <a:extLst>
              <a:ext uri="{FF2B5EF4-FFF2-40B4-BE49-F238E27FC236}">
                <a16:creationId xmlns:a16="http://schemas.microsoft.com/office/drawing/2014/main" id="{6C0B25A2-A33B-4534-748C-E149DEA5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008312"/>
            <a:ext cx="2143125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556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15065</TotalTime>
  <Words>457</Words>
  <Application>Microsoft Office PowerPoint</Application>
  <PresentationFormat>On-screen Show (16:9)</PresentationFormat>
  <Paragraphs>79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Apheresis Metrics </vt:lpstr>
      <vt:lpstr>Pillar Metrics</vt:lpstr>
      <vt:lpstr>Housekeeping Items</vt:lpstr>
      <vt:lpstr>It’s Christmas Time!!!</vt:lpstr>
      <vt:lpstr>Staffing updates</vt:lpstr>
      <vt:lpstr>Education</vt:lpstr>
      <vt:lpstr>SOGI </vt:lpstr>
      <vt:lpstr>Machines</vt:lpstr>
      <vt:lpstr>Medications</vt:lpstr>
      <vt:lpstr>Values Acknowledgments: Purpose, Excellence, Compassion, Team</vt:lpstr>
      <vt:lpstr>FACT </vt:lpstr>
      <vt:lpstr>Telephone System Outage Quick Drill </vt:lpstr>
      <vt:lpstr>Birthday Shout-outs 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584</cp:revision>
  <cp:lastPrinted>2023-11-16T20:44:14Z</cp:lastPrinted>
  <dcterms:created xsi:type="dcterms:W3CDTF">2016-12-07T14:20:07Z</dcterms:created>
  <dcterms:modified xsi:type="dcterms:W3CDTF">2023-12-15T18:40:24Z</dcterms:modified>
</cp:coreProperties>
</file>