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1" r:id="rId2"/>
  </p:sldMasterIdLst>
  <p:notesMasterIdLst>
    <p:notesMasterId r:id="rId13"/>
  </p:notesMasterIdLst>
  <p:handoutMasterIdLst>
    <p:handoutMasterId r:id="rId14"/>
  </p:handoutMasterIdLst>
  <p:sldIdLst>
    <p:sldId id="257" r:id="rId3"/>
    <p:sldId id="5678" r:id="rId4"/>
    <p:sldId id="5674" r:id="rId5"/>
    <p:sldId id="5699" r:id="rId6"/>
    <p:sldId id="5700" r:id="rId7"/>
    <p:sldId id="5688" r:id="rId8"/>
    <p:sldId id="5694" r:id="rId9"/>
    <p:sldId id="611" r:id="rId10"/>
    <p:sldId id="5695" r:id="rId11"/>
    <p:sldId id="5685" r:id="rId12"/>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521415D9-36F7-43E2-AB2F-B90AF26B5E84}">
      <p14:sectionLst xmlns:p14="http://schemas.microsoft.com/office/powerpoint/2010/main">
        <p14:section name="Default Section" id="{6FBF2846-037F-4192-89BC-8A326873BEE5}">
          <p14:sldIdLst>
            <p14:sldId id="257"/>
            <p14:sldId id="5678"/>
            <p14:sldId id="5674"/>
            <p14:sldId id="5699"/>
            <p14:sldId id="5700"/>
            <p14:sldId id="5688"/>
            <p14:sldId id="5694"/>
            <p14:sldId id="611"/>
          </p14:sldIdLst>
        </p14:section>
        <p14:section name="Untitled Section" id="{9B37C68D-3E92-403D-96F5-3BBD0012D92F}">
          <p14:sldIdLst>
            <p14:sldId id="5695"/>
            <p14:sldId id="5685"/>
          </p14:sldIdLst>
        </p14:section>
      </p14:sectionLst>
    </p:ext>
    <p:ext uri="{EFAFB233-063F-42B5-8137-9DF3F51BA10A}">
      <p15:sldGuideLst xmlns:p15="http://schemas.microsoft.com/office/powerpoint/2012/main">
        <p15:guide id="1" orient="horz" pos="1692" userDrawn="1">
          <p15:clr>
            <a:srgbClr val="A4A3A4"/>
          </p15:clr>
        </p15:guide>
        <p15:guide id="2" pos="2880" userDrawn="1">
          <p15:clr>
            <a:srgbClr val="A4A3A4"/>
          </p15:clr>
        </p15:guide>
        <p15:guide id="3" pos="504" userDrawn="1">
          <p15:clr>
            <a:srgbClr val="A4A3A4"/>
          </p15:clr>
        </p15:guide>
        <p15:guide id="4" orient="horz" pos="2460" userDrawn="1">
          <p15:clr>
            <a:srgbClr val="A4A3A4"/>
          </p15:clr>
        </p15:guide>
        <p15:guide id="5" orient="horz" pos="420" userDrawn="1">
          <p15:clr>
            <a:srgbClr val="A4A3A4"/>
          </p15:clr>
        </p15:guide>
        <p15:guide id="6" orient="horz" pos="684" userDrawn="1">
          <p15:clr>
            <a:srgbClr val="A4A3A4"/>
          </p15:clr>
        </p15:guide>
        <p15:guide id="7" orient="horz" pos="31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iss, Kellie" initials="BK" lastIdx="1" clrIdx="0"/>
  <p:cmAuthor id="2" name="Day, Clark" initials="DC" lastIdx="1" clrIdx="1">
    <p:extLst>
      <p:ext uri="{19B8F6BF-5375-455C-9EA6-DF929625EA0E}">
        <p15:presenceInfo xmlns:p15="http://schemas.microsoft.com/office/powerpoint/2012/main" userId="S::cday5@iuhealth.org::97b5e0f2-ce7f-4773-b4c9-28aca95b68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1047" autoAdjust="0"/>
  </p:normalViewPr>
  <p:slideViewPr>
    <p:cSldViewPr snapToGrid="0" showGuides="1">
      <p:cViewPr varScale="1">
        <p:scale>
          <a:sx n="134" d="100"/>
          <a:sy n="134" d="100"/>
        </p:scale>
        <p:origin x="126" y="396"/>
      </p:cViewPr>
      <p:guideLst>
        <p:guide orient="horz" pos="1692"/>
        <p:guide pos="2880"/>
        <p:guide pos="504"/>
        <p:guide orient="horz" pos="2460"/>
        <p:guide orient="horz" pos="420"/>
        <p:guide orient="horz" pos="684"/>
        <p:guide orient="horz" pos="3156"/>
      </p:guideLst>
    </p:cSldViewPr>
  </p:slideViewPr>
  <p:notesTextViewPr>
    <p:cViewPr>
      <p:scale>
        <a:sx n="1" d="1"/>
        <a:sy n="1" d="1"/>
      </p:scale>
      <p:origin x="0" y="0"/>
    </p:cViewPr>
  </p:notesTextViewPr>
  <p:sorterViewPr>
    <p:cViewPr varScale="1">
      <p:scale>
        <a:sx n="1" d="1"/>
        <a:sy n="1" d="1"/>
      </p:scale>
      <p:origin x="0" y="-6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CDDDB3-FA51-FA4B-AD0A-B20099F8896D}" type="datetimeFigureOut">
              <a:rPr lang="en-US" smtClean="0"/>
              <a:t>1/16/2024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B3A4A8-36D1-9B42-BB99-419E94051EF3}" type="slidenum">
              <a:rPr lang="en-US" smtClean="0"/>
              <a:t>‹#›</a:t>
            </a:fld>
            <a:endParaRPr lang="en-US"/>
          </a:p>
        </p:txBody>
      </p:sp>
    </p:spTree>
    <p:extLst>
      <p:ext uri="{BB962C8B-B14F-4D97-AF65-F5344CB8AC3E}">
        <p14:creationId xmlns:p14="http://schemas.microsoft.com/office/powerpoint/2010/main" val="5669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F959DE8-BC8A-9342-BA3F-D795D5990682}" type="datetimeFigureOut">
              <a:rPr lang="en-US"/>
              <a:pPr>
                <a:defRPr/>
              </a:pPr>
              <a:t>1/16/2024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4696D1D-ED38-CE46-A803-2C7949BBFEE6}" type="slidenum">
              <a:rPr lang="en-US" altLang="x-none"/>
              <a:pPr/>
              <a:t>‹#›</a:t>
            </a:fld>
            <a:endParaRPr lang="en-US" altLang="x-none"/>
          </a:p>
        </p:txBody>
      </p:sp>
    </p:spTree>
    <p:extLst>
      <p:ext uri="{BB962C8B-B14F-4D97-AF65-F5344CB8AC3E}">
        <p14:creationId xmlns:p14="http://schemas.microsoft.com/office/powerpoint/2010/main" val="815294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b="1"/>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57066" indent="-291179">
              <a:defRPr>
                <a:solidFill>
                  <a:schemeClr val="tx1"/>
                </a:solidFill>
                <a:latin typeface="Calibri" charset="0"/>
              </a:defRPr>
            </a:lvl2pPr>
            <a:lvl3pPr marL="1164717" indent="-232943">
              <a:defRPr>
                <a:solidFill>
                  <a:schemeClr val="tx1"/>
                </a:solidFill>
                <a:latin typeface="Calibri" charset="0"/>
              </a:defRPr>
            </a:lvl3pPr>
            <a:lvl4pPr marL="1630604" indent="-232943">
              <a:defRPr>
                <a:solidFill>
                  <a:schemeClr val="tx1"/>
                </a:solidFill>
                <a:latin typeface="Calibri" charset="0"/>
              </a:defRPr>
            </a:lvl4pPr>
            <a:lvl5pPr marL="2096491" indent="-232943">
              <a:defRPr>
                <a:solidFill>
                  <a:schemeClr val="tx1"/>
                </a:solidFill>
                <a:latin typeface="Calibri" charset="0"/>
              </a:defRPr>
            </a:lvl5pPr>
            <a:lvl6pPr marL="2562377" indent="-232943" fontAlgn="base">
              <a:spcBef>
                <a:spcPct val="0"/>
              </a:spcBef>
              <a:spcAft>
                <a:spcPct val="0"/>
              </a:spcAft>
              <a:defRPr>
                <a:solidFill>
                  <a:schemeClr val="tx1"/>
                </a:solidFill>
                <a:latin typeface="Calibri" charset="0"/>
              </a:defRPr>
            </a:lvl6pPr>
            <a:lvl7pPr marL="3028264" indent="-232943" fontAlgn="base">
              <a:spcBef>
                <a:spcPct val="0"/>
              </a:spcBef>
              <a:spcAft>
                <a:spcPct val="0"/>
              </a:spcAft>
              <a:defRPr>
                <a:solidFill>
                  <a:schemeClr val="tx1"/>
                </a:solidFill>
                <a:latin typeface="Calibri" charset="0"/>
              </a:defRPr>
            </a:lvl7pPr>
            <a:lvl8pPr marL="3494151" indent="-232943" fontAlgn="base">
              <a:spcBef>
                <a:spcPct val="0"/>
              </a:spcBef>
              <a:spcAft>
                <a:spcPct val="0"/>
              </a:spcAft>
              <a:defRPr>
                <a:solidFill>
                  <a:schemeClr val="tx1"/>
                </a:solidFill>
                <a:latin typeface="Calibri" charset="0"/>
              </a:defRPr>
            </a:lvl8pPr>
            <a:lvl9pPr marL="3960038" indent="-232943" fontAlgn="base">
              <a:spcBef>
                <a:spcPct val="0"/>
              </a:spcBef>
              <a:spcAft>
                <a:spcPct val="0"/>
              </a:spcAft>
              <a:defRPr>
                <a:solidFill>
                  <a:schemeClr val="tx1"/>
                </a:solidFill>
                <a:latin typeface="Calibri" charset="0"/>
              </a:defRPr>
            </a:lvl9pPr>
          </a:lstStyle>
          <a:p>
            <a:fld id="{3DFA794A-571F-F846-8842-D0036C98B983}" type="slidenum">
              <a:rPr lang="en-US" altLang="x-none">
                <a:solidFill>
                  <a:srgbClr val="000000"/>
                </a:solidFill>
              </a:rPr>
              <a:pPr/>
              <a:t>1</a:t>
            </a:fld>
            <a:endParaRPr lang="en-US" altLang="x-none">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696D1D-ED38-CE46-A803-2C7949BBFEE6}" type="slidenum">
              <a:rPr lang="en-US" altLang="x-none" smtClean="0"/>
              <a:pPr/>
              <a:t>2</a:t>
            </a:fld>
            <a:endParaRPr lang="en-US" altLang="x-none"/>
          </a:p>
        </p:txBody>
      </p:sp>
    </p:spTree>
    <p:extLst>
      <p:ext uri="{BB962C8B-B14F-4D97-AF65-F5344CB8AC3E}">
        <p14:creationId xmlns:p14="http://schemas.microsoft.com/office/powerpoint/2010/main" val="423903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696D1D-ED38-CE46-A803-2C7949BBFEE6}" type="slidenum">
              <a:rPr lang="en-US" altLang="x-none" smtClean="0"/>
              <a:pPr/>
              <a:t>8</a:t>
            </a:fld>
            <a:endParaRPr lang="en-US" altLang="x-none"/>
          </a:p>
        </p:txBody>
      </p:sp>
    </p:spTree>
    <p:extLst>
      <p:ext uri="{BB962C8B-B14F-4D97-AF65-F5344CB8AC3E}">
        <p14:creationId xmlns:p14="http://schemas.microsoft.com/office/powerpoint/2010/main" val="3458303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userDrawn="1"/>
        </p:nvSpPr>
        <p:spPr>
          <a:xfrm>
            <a:off x="2058" y="-19051"/>
            <a:ext cx="9141941" cy="5167313"/>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1620669" y="3005075"/>
            <a:ext cx="5339910" cy="804095"/>
          </a:xfrm>
        </p:spPr>
        <p:txBody>
          <a:bodyPr/>
          <a:lstStyle>
            <a:lvl1pPr>
              <a:defRPr sz="2200"/>
            </a:lvl1pPr>
          </a:lstStyle>
          <a:p>
            <a:r>
              <a:rPr lang="en-US" dirty="0"/>
              <a:t>Click to edit Master title style</a:t>
            </a:r>
          </a:p>
        </p:txBody>
      </p:sp>
      <p:sp>
        <p:nvSpPr>
          <p:cNvPr id="3" name="Subtitle 2"/>
          <p:cNvSpPr>
            <a:spLocks noGrp="1"/>
          </p:cNvSpPr>
          <p:nvPr>
            <p:ph type="subTitle" idx="1"/>
          </p:nvPr>
        </p:nvSpPr>
        <p:spPr>
          <a:xfrm>
            <a:off x="1620671" y="4111367"/>
            <a:ext cx="4756969" cy="378895"/>
          </a:xfrm>
        </p:spPr>
        <p:txBody>
          <a:bodyPr/>
          <a:lstStyle>
            <a:lvl1pPr marL="0" indent="0" algn="l">
              <a:buNone/>
              <a:defRPr sz="1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Slide Number Placeholder 5"/>
          <p:cNvSpPr>
            <a:spLocks noGrp="1"/>
          </p:cNvSpPr>
          <p:nvPr>
            <p:ph type="sldNum" sz="quarter" idx="12"/>
          </p:nvPr>
        </p:nvSpPr>
        <p:spPr/>
        <p:txBody>
          <a:bodyPr/>
          <a:lstStyle>
            <a:lvl1pPr defTabSz="914400">
              <a:defRPr/>
            </a:lvl1pPr>
          </a:lstStyle>
          <a:p>
            <a:fld id="{0621192E-B586-754B-9253-7F68592A382D}" type="slidenum">
              <a:rPr lang="x-none" altLang="x-none"/>
              <a:pPr/>
              <a:t>‹#›</a:t>
            </a:fld>
            <a:endParaRPr lang="en-US" altLang="x-none"/>
          </a:p>
        </p:txBody>
      </p:sp>
      <p:sp>
        <p:nvSpPr>
          <p:cNvPr id="17" name="Date Placeholder 16"/>
          <p:cNvSpPr>
            <a:spLocks noGrp="1"/>
          </p:cNvSpPr>
          <p:nvPr>
            <p:ph type="dt" sz="half" idx="13"/>
          </p:nvPr>
        </p:nvSpPr>
        <p:spPr/>
        <p:txBody>
          <a:bodyPr/>
          <a:lstStyle/>
          <a:p>
            <a:pPr>
              <a:defRPr/>
            </a:pPr>
            <a:endParaRPr lang="en-US" dirty="0"/>
          </a:p>
        </p:txBody>
      </p:sp>
      <p:sp>
        <p:nvSpPr>
          <p:cNvPr id="18" name="Footer Placeholder 17"/>
          <p:cNvSpPr>
            <a:spLocks noGrp="1"/>
          </p:cNvSpPr>
          <p:nvPr>
            <p:ph type="ftr" sz="quarter" idx="14"/>
          </p:nvPr>
        </p:nvSpPr>
        <p:spPr/>
        <p:txBody>
          <a:bodyPr/>
          <a:lstStyle/>
          <a:p>
            <a:pPr>
              <a:defRPr/>
            </a:pPr>
            <a:endParaRPr lang="en-US"/>
          </a:p>
        </p:txBody>
      </p:sp>
      <p:pic>
        <p:nvPicPr>
          <p:cNvPr id="21" name="Picture 9" descr="IUH.PPT.TEMPLATE_corn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851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charset="0"/>
                <a:ea typeface="Franklin Gothic Book" charset="0"/>
                <a:cs typeface="Franklin Gothic Book" charset="0"/>
              </a:defRPr>
            </a:lvl1pPr>
            <a:lvl2pPr>
              <a:defRPr>
                <a:latin typeface="Franklin Gothic Book" charset="0"/>
                <a:ea typeface="Franklin Gothic Book" charset="0"/>
                <a:cs typeface="Franklin Gothic Book" charset="0"/>
              </a:defRPr>
            </a:lvl2pPr>
            <a:lvl3pPr>
              <a:defRPr>
                <a:latin typeface="Franklin Gothic Book" charset="0"/>
                <a:ea typeface="Franklin Gothic Book" charset="0"/>
                <a:cs typeface="Franklin Gothic Book" charset="0"/>
              </a:defRPr>
            </a:lvl3pPr>
            <a:lvl4pPr>
              <a:defRPr>
                <a:latin typeface="Franklin Gothic Book" charset="0"/>
                <a:ea typeface="Franklin Gothic Book" charset="0"/>
                <a:cs typeface="Franklin Gothic Book" charset="0"/>
              </a:defRPr>
            </a:lvl4pPr>
            <a:lvl5pPr>
              <a:defRPr>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defTabSz="914400">
              <a:defRPr/>
            </a:lvl1pPr>
          </a:lstStyle>
          <a:p>
            <a:pPr>
              <a:defRPr/>
            </a:pP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fld id="{DA86648E-21C2-4E4D-995E-31FFBD2E87B9}" type="slidenum">
              <a:rPr lang="x-none" altLang="x-none"/>
              <a:pPr/>
              <a:t>‹#›</a:t>
            </a:fld>
            <a:endParaRPr lang="en-US" altLang="x-none"/>
          </a:p>
        </p:txBody>
      </p:sp>
    </p:spTree>
    <p:extLst>
      <p:ext uri="{BB962C8B-B14F-4D97-AF65-F5344CB8AC3E}">
        <p14:creationId xmlns:p14="http://schemas.microsoft.com/office/powerpoint/2010/main" val="18627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descr="IUH.PPT.TEMPLATE_V2-revis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IUH.PPT.TEMPLATE_corne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119813" y="2174875"/>
            <a:ext cx="3033712"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IU-logo-black.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3888"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3035" y="2618781"/>
            <a:ext cx="7772400" cy="1021556"/>
          </a:xfrm>
        </p:spPr>
        <p:txBody>
          <a:bodyPr anchor="t"/>
          <a:lstStyle>
            <a:lvl1pPr algn="l">
              <a:defRPr sz="2600" b="0" cap="none">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43035" y="1212056"/>
            <a:ext cx="7772400" cy="1125140"/>
          </a:xfrm>
        </p:spPr>
        <p:txBody>
          <a:bodyPr anchor="b"/>
          <a:lstStyle>
            <a:lvl1pPr marL="0" indent="0">
              <a:buNone/>
              <a:defRPr sz="1200" b="1" spc="-30">
                <a:solidFill>
                  <a:srgbClr val="595959"/>
                </a:solidFill>
                <a:latin typeface="Franklin Gothic Demi" charset="0"/>
                <a:ea typeface="Franklin Gothic Demi" charset="0"/>
                <a:cs typeface="Franklin Gothic Demi"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p:txBody>
          <a:bodyPr/>
          <a:lstStyle>
            <a:lvl1pPr defTabSz="914400">
              <a:defRPr/>
            </a:lvl1pPr>
          </a:lstStyle>
          <a:p>
            <a:pPr>
              <a:defRPr/>
            </a:pPr>
            <a:endParaRPr lang="en-US" dirty="0"/>
          </a:p>
        </p:txBody>
      </p:sp>
      <p:sp>
        <p:nvSpPr>
          <p:cNvPr id="8" name="Footer Placeholder 4"/>
          <p:cNvSpPr>
            <a:spLocks noGrp="1"/>
          </p:cNvSpPr>
          <p:nvPr>
            <p:ph type="ftr" sz="quarter" idx="11"/>
          </p:nvPr>
        </p:nvSpPr>
        <p:spPr/>
        <p:txBody>
          <a:bodyPr/>
          <a:lstStyle>
            <a:lvl1pPr defTabSz="914400">
              <a:defRPr/>
            </a:lvl1pPr>
          </a:lstStyle>
          <a:p>
            <a:pPr>
              <a:defRPr/>
            </a:pPr>
            <a:endParaRPr lang="en-US"/>
          </a:p>
        </p:txBody>
      </p:sp>
      <p:sp>
        <p:nvSpPr>
          <p:cNvPr id="9" name="Slide Number Placeholder 5"/>
          <p:cNvSpPr>
            <a:spLocks noGrp="1"/>
          </p:cNvSpPr>
          <p:nvPr>
            <p:ph type="sldNum" sz="quarter" idx="12"/>
          </p:nvPr>
        </p:nvSpPr>
        <p:spPr/>
        <p:txBody>
          <a:bodyPr/>
          <a:lstStyle>
            <a:lvl1pPr defTabSz="914400">
              <a:defRPr/>
            </a:lvl1pPr>
          </a:lstStyle>
          <a:p>
            <a:fld id="{0025BF38-0FF4-CC4F-BA6B-37B05F99C122}" type="slidenum">
              <a:rPr lang="x-none" altLang="x-none"/>
              <a:pPr/>
              <a:t>‹#›</a:t>
            </a:fld>
            <a:endParaRPr lang="en-US" altLang="x-none"/>
          </a:p>
        </p:txBody>
      </p:sp>
    </p:spTree>
    <p:extLst>
      <p:ext uri="{BB962C8B-B14F-4D97-AF65-F5344CB8AC3E}">
        <p14:creationId xmlns:p14="http://schemas.microsoft.com/office/powerpoint/2010/main" val="1797376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fld id="{E94E9BCF-061B-4943-A29B-BBB83430C9CB}" type="slidenum">
              <a:rPr lang="x-none" altLang="x-none"/>
              <a:pPr/>
              <a:t>‹#›</a:t>
            </a:fld>
            <a:endParaRPr lang="en-US" altLang="x-none"/>
          </a:p>
        </p:txBody>
      </p:sp>
    </p:spTree>
    <p:extLst>
      <p:ext uri="{BB962C8B-B14F-4D97-AF65-F5344CB8AC3E}">
        <p14:creationId xmlns:p14="http://schemas.microsoft.com/office/powerpoint/2010/main" val="200461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defTabSz="914400">
              <a:defRPr/>
            </a:lvl1pPr>
          </a:lstStyle>
          <a:p>
            <a:pPr>
              <a:defRPr/>
            </a:pPr>
            <a:endParaRPr lang="en-US" dirty="0"/>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a:defRPr/>
            </a:lvl1pPr>
          </a:lstStyle>
          <a:p>
            <a:fld id="{715E4F9D-4648-EE4F-837B-7F5D286D2A4F}" type="slidenum">
              <a:rPr lang="x-none" altLang="x-none"/>
              <a:pPr/>
              <a:t>‹#›</a:t>
            </a:fld>
            <a:endParaRPr lang="en-US" altLang="x-none"/>
          </a:p>
        </p:txBody>
      </p:sp>
    </p:spTree>
    <p:extLst>
      <p:ext uri="{BB962C8B-B14F-4D97-AF65-F5344CB8AC3E}">
        <p14:creationId xmlns:p14="http://schemas.microsoft.com/office/powerpoint/2010/main" val="66046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572941C-6974-BE4E-9E84-DF4E3BF99134}" type="slidenum">
              <a:rPr lang="en-US" altLang="x-none" smtClean="0"/>
              <a:pPr/>
              <a:t>‹#›</a:t>
            </a:fld>
            <a:endParaRPr lang="en-US" altLang="x-none"/>
          </a:p>
        </p:txBody>
      </p:sp>
      <p:sp>
        <p:nvSpPr>
          <p:cNvPr id="6" name="Rectangle 5"/>
          <p:cNvSpPr/>
          <p:nvPr userDrawn="1"/>
        </p:nvSpPr>
        <p:spPr>
          <a:xfrm>
            <a:off x="6095999" y="4034119"/>
            <a:ext cx="2904565" cy="10555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62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a:defRPr/>
            </a:lvl1pPr>
          </a:lstStyle>
          <a:p>
            <a:pPr>
              <a:defRPr/>
            </a:pPr>
            <a:endParaRPr lang="en-US" dirty="0"/>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a:defRPr/>
            </a:lvl1pPr>
          </a:lstStyle>
          <a:p>
            <a:fld id="{40B5E16D-56CD-864D-824B-D347FFEACCD3}" type="slidenum">
              <a:rPr lang="x-none" altLang="x-none"/>
              <a:pPr/>
              <a:t>‹#›</a:t>
            </a:fld>
            <a:endParaRPr lang="en-US" altLang="x-none"/>
          </a:p>
        </p:txBody>
      </p:sp>
    </p:spTree>
    <p:extLst>
      <p:ext uri="{BB962C8B-B14F-4D97-AF65-F5344CB8AC3E}">
        <p14:creationId xmlns:p14="http://schemas.microsoft.com/office/powerpoint/2010/main" val="12826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8" name="Picture 7" descr="IUH.PPT.TEMPLATE_cover.png"/>
          <p:cNvPicPr>
            <a:picLocks noChangeAspect="1"/>
          </p:cNvPicPr>
          <p:nvPr userDrawn="1"/>
        </p:nvPicPr>
        <p:blipFill>
          <a:blip r:embed="rId2"/>
          <a:stretch>
            <a:fillRect/>
          </a:stretch>
        </p:blipFill>
        <p:spPr>
          <a:xfrm>
            <a:off x="0" y="-1"/>
            <a:ext cx="9153144" cy="5148645"/>
          </a:xfrm>
          <a:prstGeom prst="rect">
            <a:avLst/>
          </a:prstGeom>
        </p:spPr>
      </p:pic>
      <p:pic>
        <p:nvPicPr>
          <p:cNvPr id="9" name="Content Placeholder 5" descr="IU-logo-black.png"/>
          <p:cNvPicPr>
            <a:picLocks noChangeAspect="1"/>
          </p:cNvPicPr>
          <p:nvPr userDrawn="1"/>
        </p:nvPicPr>
        <p:blipFill>
          <a:blip r:embed="rId3" cstate="print">
            <a:extLst>
              <a:ext uri="{28A0092B-C50C-407E-A947-70E740481C1C}">
                <a14:useLocalDpi xmlns:a14="http://schemas.microsoft.com/office/drawing/2010/main" val="0"/>
              </a:ext>
            </a:extLst>
          </a:blip>
          <a:srcRect r="80669"/>
          <a:stretch>
            <a:fillRect/>
          </a:stretch>
        </p:blipFill>
        <p:spPr bwMode="auto">
          <a:xfrm>
            <a:off x="3846626" y="1677529"/>
            <a:ext cx="1459892" cy="152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5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IUH.PPT.TEMPLATE_banner.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08038" y="155575"/>
            <a:ext cx="6138862" cy="579438"/>
          </a:xfrm>
          <a:prstGeom prst="rect">
            <a:avLst/>
          </a:prstGeom>
        </p:spPr>
        <p:txBody>
          <a:bodyPr vert="horz" lIns="0" tIns="0" rIns="0" bIns="0" rtlCol="0" anchor="b" anchorCtr="0">
            <a:noAutofit/>
          </a:bodyPr>
          <a:lstStyle/>
          <a:p>
            <a:r>
              <a:rPr lang="en-US" dirty="0"/>
              <a:t>Click to edit Master title style</a:t>
            </a:r>
          </a:p>
        </p:txBody>
      </p:sp>
      <p:sp>
        <p:nvSpPr>
          <p:cNvPr id="1028" name="Text Placeholder 2"/>
          <p:cNvSpPr>
            <a:spLocks noGrp="1"/>
          </p:cNvSpPr>
          <p:nvPr>
            <p:ph type="body" idx="1"/>
          </p:nvPr>
        </p:nvSpPr>
        <p:spPr bwMode="auto">
          <a:xfrm>
            <a:off x="1616075" y="1698625"/>
            <a:ext cx="70834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822325" y="4870450"/>
            <a:ext cx="2133600" cy="273050"/>
          </a:xfrm>
          <a:prstGeom prst="rect">
            <a:avLst/>
          </a:prstGeom>
        </p:spPr>
        <p:txBody>
          <a:bodyPr vert="horz" lIns="0" tIns="0" rIns="0" bIns="0" rtlCol="0" anchor="ctr"/>
          <a:lstStyle>
            <a:lvl1pPr algn="l" defTabSz="457200" fontAlgn="auto">
              <a:spcBef>
                <a:spcPts val="0"/>
              </a:spcBef>
              <a:spcAft>
                <a:spcPts val="0"/>
              </a:spcAft>
              <a:defRPr sz="800">
                <a:solidFill>
                  <a:prstClr val="black">
                    <a:tint val="75000"/>
                  </a:prstClr>
                </a:solidFill>
                <a:latin typeface="Arial"/>
                <a:ea typeface="+mn-ea"/>
                <a:cs typeface="Arial"/>
              </a:defRPr>
            </a:lvl1pPr>
          </a:lstStyle>
          <a:p>
            <a:pPr>
              <a:defRPr/>
            </a:pPr>
            <a:endParaRPr lang="en-US" dirty="0"/>
          </a:p>
        </p:txBody>
      </p:sp>
      <p:sp>
        <p:nvSpPr>
          <p:cNvPr id="5" name="Footer Placeholder 4"/>
          <p:cNvSpPr>
            <a:spLocks noGrp="1"/>
          </p:cNvSpPr>
          <p:nvPr>
            <p:ph type="ftr" sz="quarter" idx="3"/>
          </p:nvPr>
        </p:nvSpPr>
        <p:spPr>
          <a:xfrm>
            <a:off x="3124200" y="4870450"/>
            <a:ext cx="2895600" cy="273050"/>
          </a:xfrm>
          <a:prstGeom prst="rect">
            <a:avLst/>
          </a:prstGeom>
        </p:spPr>
        <p:txBody>
          <a:bodyPr vert="horz" lIns="0" tIns="0" rIns="0" bIns="0" rtlCol="0" anchor="ctr"/>
          <a:lstStyle>
            <a:lvl1pPr algn="l" defTabSz="457200" fontAlgn="auto">
              <a:spcBef>
                <a:spcPts val="0"/>
              </a:spcBef>
              <a:spcAft>
                <a:spcPts val="0"/>
              </a:spcAft>
              <a:defRPr sz="800" dirty="0">
                <a:solidFill>
                  <a:prstClr val="black">
                    <a:tint val="75000"/>
                  </a:prst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8035925" y="603250"/>
            <a:ext cx="733425" cy="274638"/>
          </a:xfrm>
          <a:prstGeom prst="rect">
            <a:avLst/>
          </a:prstGeom>
        </p:spPr>
        <p:txBody>
          <a:bodyPr vert="horz" wrap="square" lIns="0" tIns="0" rIns="0" bIns="0" numCol="1" anchor="b" anchorCtr="0" compatLnSpc="1">
            <a:prstTxWarp prst="textNoShape">
              <a:avLst/>
            </a:prstTxWarp>
          </a:bodyPr>
          <a:lstStyle>
            <a:lvl1pPr algn="r" defTabSz="457200">
              <a:defRPr sz="900">
                <a:solidFill>
                  <a:srgbClr val="898989"/>
                </a:solidFill>
                <a:latin typeface="Arial" charset="0"/>
              </a:defRPr>
            </a:lvl1pPr>
          </a:lstStyle>
          <a:p>
            <a:fld id="{4572941C-6974-BE4E-9E84-DF4E3BF99134}" type="slidenum">
              <a:rPr lang="en-US" altLang="x-none"/>
              <a:pPr/>
              <a:t>‹#›</a:t>
            </a:fld>
            <a:endParaRPr lang="en-US" altLang="x-none"/>
          </a:p>
        </p:txBody>
      </p:sp>
      <p:pic>
        <p:nvPicPr>
          <p:cNvPr id="1032" name="Picture 12" descr="IU-logo-black.pn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394450" y="4435475"/>
            <a:ext cx="2228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3" r:id="rId5"/>
    <p:sldLayoutId id="2147483710" r:id="rId6"/>
    <p:sldLayoutId id="2147483694" r:id="rId7"/>
  </p:sldLayoutIdLst>
  <p:hf hdr="0" ftr="0" dt="0"/>
  <p:txStyles>
    <p:titleStyle>
      <a:lvl1pPr algn="l" defTabSz="457200" rtl="0" fontAlgn="base">
        <a:lnSpc>
          <a:spcPct val="90000"/>
        </a:lnSpc>
        <a:spcBef>
          <a:spcPct val="0"/>
        </a:spcBef>
        <a:spcAft>
          <a:spcPct val="0"/>
        </a:spcAft>
        <a:defRPr sz="2200" kern="1200" spc="-30">
          <a:solidFill>
            <a:schemeClr val="bg1"/>
          </a:solidFill>
          <a:latin typeface="Franklin Gothic Book" charset="0"/>
          <a:ea typeface="Franklin Gothic Book" charset="0"/>
          <a:cs typeface="Franklin Gothic Book" charset="0"/>
        </a:defRPr>
      </a:lvl1pPr>
      <a:lvl2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2pPr>
      <a:lvl3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3pPr>
      <a:lvl4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4pPr>
      <a:lvl5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5pPr>
      <a:lvl6pPr marL="4572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6pPr>
      <a:lvl7pPr marL="9144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7pPr>
      <a:lvl8pPr marL="13716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8pPr>
      <a:lvl9pPr marL="18288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9pPr>
    </p:titleStyle>
    <p:bodyStyle>
      <a:lvl1pPr marL="146050" indent="-146050" algn="l" defTabSz="457200" rtl="0" fontAlgn="base">
        <a:spcBef>
          <a:spcPct val="20000"/>
        </a:spcBef>
        <a:spcAft>
          <a:spcPct val="0"/>
        </a:spcAft>
        <a:buClr>
          <a:schemeClr val="accent1"/>
        </a:buClr>
        <a:buSzPct val="106000"/>
        <a:buFont typeface="Wingdings" charset="2"/>
        <a:buChar char="§"/>
        <a:defRPr sz="1300" kern="1200">
          <a:solidFill>
            <a:schemeClr val="tx1"/>
          </a:solidFill>
          <a:latin typeface="Arial"/>
          <a:ea typeface="Arial" charset="0"/>
          <a:cs typeface="Arial"/>
        </a:defRPr>
      </a:lvl1pPr>
      <a:lvl2pPr marL="631825" indent="-17462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2pPr>
      <a:lvl3pPr marL="1027113" indent="-11271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3pPr>
      <a:lvl4pPr marL="1539875" indent="-168275"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4pPr>
      <a:lvl5pPr marL="1998663" indent="-169863" algn="l" defTabSz="457200" rtl="0" fontAlgn="base">
        <a:spcBef>
          <a:spcPct val="20000"/>
        </a:spcBef>
        <a:spcAft>
          <a:spcPct val="0"/>
        </a:spcAft>
        <a:buFont typeface="Arial" charset="0"/>
        <a:buChar char="»"/>
        <a:defRPr sz="13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IUH.PPT.TEMPLATE_banner.png"/>
          <p:cNvPicPr>
            <a:picLocks noChangeAspect="1"/>
          </p:cNvPicPr>
          <p:nvPr userDrawn="1"/>
        </p:nvPicPr>
        <p:blipFill>
          <a:blip r:embed="rId3"/>
          <a:stretch>
            <a:fillRect/>
          </a:stretch>
        </p:blipFill>
        <p:spPr>
          <a:xfrm>
            <a:off x="-1" y="0"/>
            <a:ext cx="9144001" cy="857250"/>
          </a:xfrm>
          <a:prstGeom prst="rect">
            <a:avLst/>
          </a:prstGeom>
        </p:spPr>
      </p:pic>
      <p:sp>
        <p:nvSpPr>
          <p:cNvPr id="2" name="Title Placeholder 1"/>
          <p:cNvSpPr>
            <a:spLocks noGrp="1"/>
          </p:cNvSpPr>
          <p:nvPr>
            <p:ph type="title"/>
          </p:nvPr>
        </p:nvSpPr>
        <p:spPr>
          <a:xfrm>
            <a:off x="808683" y="156008"/>
            <a:ext cx="6138017" cy="579646"/>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615784" y="1698626"/>
            <a:ext cx="7083716" cy="290123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561" y="4869657"/>
            <a:ext cx="2133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fld id="{8B90E7A0-32E2-4EA5-B60F-9C5E97AA8DAA}" type="datetime1">
              <a:rPr lang="en-US" smtClean="0">
                <a:solidFill>
                  <a:prstClr val="black">
                    <a:tint val="75000"/>
                  </a:prstClr>
                </a:solidFill>
                <a:ea typeface="+mn-ea"/>
              </a:rPr>
              <a:pPr defTabSz="457200" fontAlgn="auto">
                <a:spcBef>
                  <a:spcPts val="0"/>
                </a:spcBef>
                <a:spcAft>
                  <a:spcPts val="0"/>
                </a:spcAft>
              </a:pPr>
              <a:t>1/16/2024</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4869657"/>
            <a:ext cx="2895600" cy="273844"/>
          </a:xfrm>
          <a:prstGeom prst="rect">
            <a:avLst/>
          </a:prstGeom>
        </p:spPr>
        <p:txBody>
          <a:bodyPr vert="horz" lIns="0" tIns="0" rIns="0" bIns="0" rtlCol="0" anchor="ctr"/>
          <a:lstStyle>
            <a:lvl1pPr algn="l">
              <a:defRPr sz="800">
                <a:solidFill>
                  <a:schemeClr val="tx1">
                    <a:tint val="75000"/>
                  </a:schemeClr>
                </a:solidFill>
                <a:latin typeface="Arial"/>
                <a:cs typeface="Arial"/>
              </a:defRPr>
            </a:lvl1pPr>
          </a:lstStyle>
          <a:p>
            <a:pPr defTabSz="457200" fontAlgn="auto">
              <a:spcBef>
                <a:spcPts val="0"/>
              </a:spcBef>
              <a:spcAft>
                <a:spcPts val="0"/>
              </a:spcAft>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8035349" y="603903"/>
            <a:ext cx="733836" cy="273844"/>
          </a:xfrm>
          <a:prstGeom prst="rect">
            <a:avLst/>
          </a:prstGeom>
        </p:spPr>
        <p:txBody>
          <a:bodyPr vert="horz" lIns="0" tIns="0" rIns="0" bIns="0" rtlCol="0" anchor="b" anchorCtr="0"/>
          <a:lstStyle>
            <a:lvl1pPr algn="r">
              <a:defRPr sz="800">
                <a:solidFill>
                  <a:schemeClr val="tx1">
                    <a:tint val="75000"/>
                  </a:schemeClr>
                </a:solidFill>
                <a:latin typeface="Franklin Gothic Book" charset="0"/>
                <a:ea typeface="Franklin Gothic Book" charset="0"/>
                <a:cs typeface="Franklin Gothic Book" charset="0"/>
              </a:defRPr>
            </a:lvl1pPr>
          </a:lstStyle>
          <a:p>
            <a:pPr defTabSz="457200" fontAlgn="auto">
              <a:spcBef>
                <a:spcPts val="0"/>
              </a:spcBef>
              <a:spcAft>
                <a:spcPts val="0"/>
              </a:spcAft>
            </a:pPr>
            <a:fld id="{D210017C-F2DC-EA4D-9267-8D3448B88ABF}" type="slidenum">
              <a:rPr lang="en-US" smtClean="0">
                <a:solidFill>
                  <a:prstClr val="black">
                    <a:tint val="75000"/>
                  </a:prstClr>
                </a:solidFill>
              </a:rPr>
              <a:pPr defTabSz="457200" fontAlgn="auto">
                <a:spcBef>
                  <a:spcPts val="0"/>
                </a:spcBef>
                <a:spcAft>
                  <a:spcPts val="0"/>
                </a:spcAft>
              </a:pPr>
              <a:t>‹#›</a:t>
            </a:fld>
            <a:endParaRPr lang="en-US" dirty="0">
              <a:solidFill>
                <a:prstClr val="black">
                  <a:tint val="75000"/>
                </a:prstClr>
              </a:solidFill>
            </a:endParaRPr>
          </a:p>
        </p:txBody>
      </p:sp>
      <p:pic>
        <p:nvPicPr>
          <p:cNvPr id="13" name="Picture 12" descr="IU-logo-black.png"/>
          <p:cNvPicPr>
            <a:picLocks noChangeAspect="1"/>
          </p:cNvPicPr>
          <p:nvPr userDrawn="1"/>
        </p:nvPicPr>
        <p:blipFill>
          <a:blip r:embed="rId4"/>
          <a:stretch>
            <a:fillRect/>
          </a:stretch>
        </p:blipFill>
        <p:spPr>
          <a:xfrm>
            <a:off x="6394452" y="4435937"/>
            <a:ext cx="2229537" cy="491583"/>
          </a:xfrm>
          <a:prstGeom prst="rect">
            <a:avLst/>
          </a:prstGeom>
        </p:spPr>
      </p:pic>
    </p:spTree>
    <p:extLst>
      <p:ext uri="{BB962C8B-B14F-4D97-AF65-F5344CB8AC3E}">
        <p14:creationId xmlns:p14="http://schemas.microsoft.com/office/powerpoint/2010/main" val="126625560"/>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457200" rtl="0" eaLnBrk="1" latinLnBrk="0" hangingPunct="1">
        <a:lnSpc>
          <a:spcPct val="90000"/>
        </a:lnSpc>
        <a:spcBef>
          <a:spcPct val="0"/>
        </a:spcBef>
        <a:buNone/>
        <a:defRPr sz="2100" kern="1200" spc="-30">
          <a:solidFill>
            <a:schemeClr val="bg1"/>
          </a:solidFill>
          <a:latin typeface="Franklin Gothic Medium" charset="0"/>
          <a:ea typeface="Franklin Gothic Medium" charset="0"/>
          <a:cs typeface="Franklin Gothic Medium" charset="0"/>
        </a:defRPr>
      </a:lvl1pPr>
    </p:titleStyle>
    <p:bodyStyle>
      <a:lvl1pPr marL="146304" indent="-146304" algn="l" defTabSz="457200" rtl="0" eaLnBrk="1" latinLnBrk="0" hangingPunct="1">
        <a:spcBef>
          <a:spcPct val="20000"/>
        </a:spcBef>
        <a:buClr>
          <a:schemeClr val="accent1"/>
        </a:buClr>
        <a:buSzPct val="106000"/>
        <a:buFont typeface="Wingdings" charset="2"/>
        <a:buChar char="§"/>
        <a:defRPr sz="1300" kern="1200">
          <a:solidFill>
            <a:schemeClr val="tx1"/>
          </a:solidFill>
          <a:latin typeface="Arial"/>
          <a:ea typeface="+mn-ea"/>
          <a:cs typeface="Arial"/>
        </a:defRPr>
      </a:lvl1pPr>
      <a:lvl2pPr marL="631825" indent="-174625" algn="l" defTabSz="457200" rtl="0" eaLnBrk="1" latinLnBrk="0" hangingPunct="1">
        <a:spcBef>
          <a:spcPct val="20000"/>
        </a:spcBef>
        <a:buFont typeface="Arial"/>
        <a:buChar char="–"/>
        <a:defRPr sz="1300" kern="1200">
          <a:solidFill>
            <a:schemeClr val="tx1"/>
          </a:solidFill>
          <a:latin typeface="Arial"/>
          <a:ea typeface="+mn-ea"/>
          <a:cs typeface="Arial"/>
        </a:defRPr>
      </a:lvl2pPr>
      <a:lvl3pPr marL="1027113" indent="-112713" algn="l" defTabSz="457200" rtl="0" eaLnBrk="1" latinLnBrk="0" hangingPunct="1">
        <a:spcBef>
          <a:spcPct val="20000"/>
        </a:spcBef>
        <a:buFont typeface="Arial"/>
        <a:buChar char="•"/>
        <a:defRPr sz="1300" kern="1200">
          <a:solidFill>
            <a:schemeClr val="tx1"/>
          </a:solidFill>
          <a:latin typeface="Arial"/>
          <a:ea typeface="+mn-ea"/>
          <a:cs typeface="Arial"/>
        </a:defRPr>
      </a:lvl3pPr>
      <a:lvl4pPr marL="1539875" indent="-168275" algn="l" defTabSz="457200" rtl="0" eaLnBrk="1" latinLnBrk="0" hangingPunct="1">
        <a:spcBef>
          <a:spcPct val="20000"/>
        </a:spcBef>
        <a:buFont typeface="Arial"/>
        <a:buChar char="–"/>
        <a:defRPr sz="1300" kern="1200">
          <a:solidFill>
            <a:schemeClr val="tx1"/>
          </a:solidFill>
          <a:latin typeface="Arial"/>
          <a:ea typeface="+mn-ea"/>
          <a:cs typeface="Arial"/>
        </a:defRPr>
      </a:lvl4pPr>
      <a:lvl5pPr marL="1998663" indent="-169863" algn="l" defTabSz="457200" rtl="0" eaLnBrk="1" latinLnBrk="0" hangingPunct="1">
        <a:spcBef>
          <a:spcPct val="20000"/>
        </a:spcBef>
        <a:buFont typeface="Arial"/>
        <a:buChar char="»"/>
        <a:defRPr sz="13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3005138"/>
            <a:ext cx="5835650" cy="803275"/>
          </a:xfrm>
        </p:spPr>
        <p:txBody>
          <a:bodyPr/>
          <a:lstStyle/>
          <a:p>
            <a:pPr fontAlgn="auto">
              <a:spcAft>
                <a:spcPts val="0"/>
              </a:spcAft>
              <a:defRPr/>
            </a:pPr>
            <a:r>
              <a:rPr lang="en-US" dirty="0">
                <a:latin typeface="Franklin Gothic Book" charset="0"/>
                <a:ea typeface="Franklin Gothic Book" charset="0"/>
                <a:cs typeface="Franklin Gothic Book" charset="0"/>
              </a:rPr>
              <a:t>APHERESIS TEAM MEETING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00" y="1970939"/>
            <a:ext cx="5166976" cy="1201622"/>
          </a:xfrm>
          <a:prstGeom prst="rect">
            <a:avLst/>
          </a:prstGeom>
        </p:spPr>
      </p:pic>
      <p:sp>
        <p:nvSpPr>
          <p:cNvPr id="3" name="Subtitle 2">
            <a:extLst>
              <a:ext uri="{FF2B5EF4-FFF2-40B4-BE49-F238E27FC236}">
                <a16:creationId xmlns:a16="http://schemas.microsoft.com/office/drawing/2014/main" id="{674838C3-9C32-4D29-A83D-4BBF29D42072}"/>
              </a:ext>
            </a:extLst>
          </p:cNvPr>
          <p:cNvSpPr>
            <a:spLocks noGrp="1"/>
          </p:cNvSpPr>
          <p:nvPr>
            <p:ph type="subTitle" idx="1"/>
          </p:nvPr>
        </p:nvSpPr>
        <p:spPr>
          <a:xfrm>
            <a:off x="1620671" y="3872339"/>
            <a:ext cx="4756969" cy="617923"/>
          </a:xfrm>
        </p:spPr>
        <p:txBody>
          <a:bodyPr/>
          <a:lstStyle/>
          <a:p>
            <a:r>
              <a:rPr lang="en-US" sz="1800" dirty="0"/>
              <a:t>1/2024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fld id="{715E4F9D-4648-EE4F-837B-7F5D286D2A4F}" type="slidenum">
              <a:rPr lang="x-none" altLang="x-none" smtClean="0"/>
              <a:pPr/>
              <a:t>10</a:t>
            </a:fld>
            <a:endParaRPr lang="en-US" altLang="x-none"/>
          </a:p>
        </p:txBody>
      </p:sp>
      <p:pic>
        <p:nvPicPr>
          <p:cNvPr id="1026" name="Picture 2" descr="Question mark clipart free clip art – Gclipart.com"/>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698230" y="1131757"/>
            <a:ext cx="2800163" cy="319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87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 Items</a:t>
            </a:r>
          </a:p>
        </p:txBody>
      </p:sp>
      <p:sp>
        <p:nvSpPr>
          <p:cNvPr id="3" name="Content Placeholder 2"/>
          <p:cNvSpPr>
            <a:spLocks noGrp="1"/>
          </p:cNvSpPr>
          <p:nvPr>
            <p:ph idx="1"/>
          </p:nvPr>
        </p:nvSpPr>
        <p:spPr>
          <a:xfrm>
            <a:off x="412377" y="1201271"/>
            <a:ext cx="8257144" cy="3399304"/>
          </a:xfrm>
        </p:spPr>
        <p:txBody>
          <a:bodyPr/>
          <a:lstStyle/>
          <a:p>
            <a:r>
              <a:rPr lang="en-US" sz="1800" dirty="0"/>
              <a:t>New traveler Brenda starting on 1/29/24</a:t>
            </a:r>
          </a:p>
          <a:p>
            <a:r>
              <a:rPr lang="en-US" sz="1800" dirty="0"/>
              <a:t>Tricia FMLA until February</a:t>
            </a:r>
          </a:p>
          <a:p>
            <a:r>
              <a:rPr lang="en-US" sz="1800" dirty="0"/>
              <a:t>Badge Distribution</a:t>
            </a:r>
          </a:p>
          <a:p>
            <a:pPr marL="0" indent="0">
              <a:buNone/>
            </a:pPr>
            <a:r>
              <a:rPr lang="en-US" sz="1800" dirty="0"/>
              <a:t>	-2/19/24 from 6A-2P in the cancer pavilion</a:t>
            </a:r>
          </a:p>
          <a:p>
            <a:pPr marL="0" indent="0">
              <a:buNone/>
            </a:pPr>
            <a:r>
              <a:rPr lang="en-US" sz="1800" dirty="0"/>
              <a:t>	-2/20/24 from 8A-4P in the cancer pavilion</a:t>
            </a:r>
          </a:p>
          <a:p>
            <a:pPr marL="0" indent="0">
              <a:buNone/>
            </a:pPr>
            <a:r>
              <a:rPr lang="en-US" sz="1800" dirty="0"/>
              <a:t>	-2/21/24 from 11A-7P in the 6141 Board Room </a:t>
            </a:r>
          </a:p>
          <a:p>
            <a:r>
              <a:rPr lang="en-US" sz="1800" dirty="0"/>
              <a:t>EDI- working on how to incorporate a signature line </a:t>
            </a:r>
          </a:p>
          <a:p>
            <a:r>
              <a:rPr lang="en-US" sz="1800" dirty="0"/>
              <a:t>Call PM patients to ensure that they are coming </a:t>
            </a:r>
          </a:p>
          <a:p>
            <a:pPr marL="0" indent="0">
              <a:buNone/>
            </a:pPr>
            <a:endParaRPr lang="en-US" sz="1800" dirty="0"/>
          </a:p>
          <a:p>
            <a:pPr marL="0" indent="0">
              <a:buNone/>
            </a:pPr>
            <a:endParaRPr lang="en-US" sz="2000" dirty="0"/>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2</a:t>
            </a:fld>
            <a:endParaRPr lang="en-US" altLang="x-none"/>
          </a:p>
        </p:txBody>
      </p:sp>
      <p:pic>
        <p:nvPicPr>
          <p:cNvPr id="5" name="Picture 4">
            <a:extLst>
              <a:ext uri="{FF2B5EF4-FFF2-40B4-BE49-F238E27FC236}">
                <a16:creationId xmlns:a16="http://schemas.microsoft.com/office/drawing/2014/main" id="{C3D38EFD-041D-377C-C5C5-7F7B950D9FE5}"/>
              </a:ext>
            </a:extLst>
          </p:cNvPr>
          <p:cNvPicPr>
            <a:picLocks noChangeAspect="1"/>
          </p:cNvPicPr>
          <p:nvPr/>
        </p:nvPicPr>
        <p:blipFill>
          <a:blip r:embed="rId3"/>
          <a:stretch>
            <a:fillRect/>
          </a:stretch>
        </p:blipFill>
        <p:spPr>
          <a:xfrm>
            <a:off x="5560986" y="1257172"/>
            <a:ext cx="2841651" cy="2254377"/>
          </a:xfrm>
          <a:prstGeom prst="rect">
            <a:avLst/>
          </a:prstGeom>
        </p:spPr>
      </p:pic>
    </p:spTree>
    <p:extLst>
      <p:ext uri="{BB962C8B-B14F-4D97-AF65-F5344CB8AC3E}">
        <p14:creationId xmlns:p14="http://schemas.microsoft.com/office/powerpoint/2010/main" val="3001834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611D-5A9E-76C4-E897-6DE2F47D8CD8}"/>
              </a:ext>
            </a:extLst>
          </p:cNvPr>
          <p:cNvSpPr>
            <a:spLocks noGrp="1"/>
          </p:cNvSpPr>
          <p:nvPr>
            <p:ph type="title"/>
          </p:nvPr>
        </p:nvSpPr>
        <p:spPr/>
        <p:txBody>
          <a:bodyPr/>
          <a:lstStyle/>
          <a:p>
            <a:r>
              <a:rPr lang="en-US" sz="2800" dirty="0"/>
              <a:t>Second Label Checks</a:t>
            </a:r>
          </a:p>
        </p:txBody>
      </p:sp>
      <p:sp>
        <p:nvSpPr>
          <p:cNvPr id="3" name="Content Placeholder 2">
            <a:extLst>
              <a:ext uri="{FF2B5EF4-FFF2-40B4-BE49-F238E27FC236}">
                <a16:creationId xmlns:a16="http://schemas.microsoft.com/office/drawing/2014/main" id="{716F908A-CCD4-71BC-9FA2-EE0C78E85FD7}"/>
              </a:ext>
            </a:extLst>
          </p:cNvPr>
          <p:cNvSpPr>
            <a:spLocks noGrp="1"/>
          </p:cNvSpPr>
          <p:nvPr>
            <p:ph idx="1"/>
          </p:nvPr>
        </p:nvSpPr>
        <p:spPr>
          <a:xfrm>
            <a:off x="130955" y="962753"/>
            <a:ext cx="8397095" cy="3478083"/>
          </a:xfrm>
        </p:spPr>
        <p:txBody>
          <a:bodyPr/>
          <a:lstStyle/>
          <a:p>
            <a:r>
              <a:rPr lang="en-US" sz="2000" dirty="0"/>
              <a:t>Date of testing = results in Cerner </a:t>
            </a:r>
          </a:p>
          <a:p>
            <a:pPr marL="0" indent="0">
              <a:buNone/>
            </a:pPr>
            <a:endParaRPr lang="en-US" sz="2000" dirty="0"/>
          </a:p>
          <a:p>
            <a:endParaRPr lang="en-US" sz="2000" dirty="0"/>
          </a:p>
          <a:p>
            <a:r>
              <a:rPr lang="en-US" sz="2000" dirty="0"/>
              <a:t>Within 30 days on day one. </a:t>
            </a:r>
          </a:p>
        </p:txBody>
      </p:sp>
      <p:sp>
        <p:nvSpPr>
          <p:cNvPr id="4" name="Slide Number Placeholder 3">
            <a:extLst>
              <a:ext uri="{FF2B5EF4-FFF2-40B4-BE49-F238E27FC236}">
                <a16:creationId xmlns:a16="http://schemas.microsoft.com/office/drawing/2014/main" id="{4FE6AB50-CBBD-EAA6-D1FB-3B42FA6C6676}"/>
              </a:ext>
            </a:extLst>
          </p:cNvPr>
          <p:cNvSpPr>
            <a:spLocks noGrp="1"/>
          </p:cNvSpPr>
          <p:nvPr>
            <p:ph type="sldNum" sz="quarter" idx="12"/>
          </p:nvPr>
        </p:nvSpPr>
        <p:spPr/>
        <p:txBody>
          <a:bodyPr/>
          <a:lstStyle/>
          <a:p>
            <a:fld id="{DA86648E-21C2-4E4D-995E-31FFBD2E87B9}" type="slidenum">
              <a:rPr lang="x-none" altLang="x-none" smtClean="0"/>
              <a:pPr/>
              <a:t>3</a:t>
            </a:fld>
            <a:endParaRPr lang="en-US" altLang="x-none"/>
          </a:p>
        </p:txBody>
      </p:sp>
      <p:pic>
        <p:nvPicPr>
          <p:cNvPr id="5" name="Content Placeholder 5">
            <a:extLst>
              <a:ext uri="{FF2B5EF4-FFF2-40B4-BE49-F238E27FC236}">
                <a16:creationId xmlns:a16="http://schemas.microsoft.com/office/drawing/2014/main" id="{99B3ABC9-929A-F0DF-DCDC-50D837DC40D6}"/>
              </a:ext>
            </a:extLst>
          </p:cNvPr>
          <p:cNvPicPr>
            <a:picLocks noChangeAspect="1"/>
          </p:cNvPicPr>
          <p:nvPr/>
        </p:nvPicPr>
        <p:blipFill>
          <a:blip r:embed="rId2"/>
          <a:stretch>
            <a:fillRect/>
          </a:stretch>
        </p:blipFill>
        <p:spPr bwMode="auto">
          <a:xfrm>
            <a:off x="4329502" y="1758998"/>
            <a:ext cx="3946355" cy="109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6" name="Picture 5">
            <a:extLst>
              <a:ext uri="{FF2B5EF4-FFF2-40B4-BE49-F238E27FC236}">
                <a16:creationId xmlns:a16="http://schemas.microsoft.com/office/drawing/2014/main" id="{3322ED1E-2FF1-F221-6CF4-DD5859F6EFDC}"/>
              </a:ext>
            </a:extLst>
          </p:cNvPr>
          <p:cNvPicPr>
            <a:picLocks noChangeAspect="1"/>
          </p:cNvPicPr>
          <p:nvPr/>
        </p:nvPicPr>
        <p:blipFill>
          <a:blip r:embed="rId3"/>
          <a:stretch>
            <a:fillRect/>
          </a:stretch>
        </p:blipFill>
        <p:spPr>
          <a:xfrm>
            <a:off x="469900" y="2854882"/>
            <a:ext cx="2936565" cy="2073949"/>
          </a:xfrm>
          <a:prstGeom prst="rect">
            <a:avLst/>
          </a:prstGeom>
        </p:spPr>
      </p:pic>
    </p:spTree>
    <p:extLst>
      <p:ext uri="{BB962C8B-B14F-4D97-AF65-F5344CB8AC3E}">
        <p14:creationId xmlns:p14="http://schemas.microsoft.com/office/powerpoint/2010/main" val="398686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6A7C-29D3-ED20-C611-B517FAD22F8C}"/>
              </a:ext>
            </a:extLst>
          </p:cNvPr>
          <p:cNvSpPr>
            <a:spLocks noGrp="1"/>
          </p:cNvSpPr>
          <p:nvPr>
            <p:ph type="title"/>
          </p:nvPr>
        </p:nvSpPr>
        <p:spPr/>
        <p:txBody>
          <a:bodyPr/>
          <a:lstStyle/>
          <a:p>
            <a:r>
              <a:rPr lang="en-US" dirty="0"/>
              <a:t>One on One </a:t>
            </a:r>
          </a:p>
        </p:txBody>
      </p:sp>
      <p:sp>
        <p:nvSpPr>
          <p:cNvPr id="3" name="Content Placeholder 2">
            <a:extLst>
              <a:ext uri="{FF2B5EF4-FFF2-40B4-BE49-F238E27FC236}">
                <a16:creationId xmlns:a16="http://schemas.microsoft.com/office/drawing/2014/main" id="{9B70FD9F-1706-F9CE-4279-D461680CBF40}"/>
              </a:ext>
            </a:extLst>
          </p:cNvPr>
          <p:cNvSpPr>
            <a:spLocks noGrp="1"/>
          </p:cNvSpPr>
          <p:nvPr>
            <p:ph idx="1"/>
          </p:nvPr>
        </p:nvSpPr>
        <p:spPr/>
        <p:txBody>
          <a:bodyPr/>
          <a:lstStyle/>
          <a:p>
            <a:r>
              <a:rPr lang="en-US" sz="2000" dirty="0"/>
              <a:t>Goal is to start monthly one-on-one rounding with each RN.  </a:t>
            </a:r>
          </a:p>
          <a:p>
            <a:r>
              <a:rPr lang="en-US" sz="2000" dirty="0"/>
              <a:t>A quick check-in with each other to see how we are doing. </a:t>
            </a:r>
          </a:p>
        </p:txBody>
      </p:sp>
      <p:sp>
        <p:nvSpPr>
          <p:cNvPr id="4" name="Slide Number Placeholder 3">
            <a:extLst>
              <a:ext uri="{FF2B5EF4-FFF2-40B4-BE49-F238E27FC236}">
                <a16:creationId xmlns:a16="http://schemas.microsoft.com/office/drawing/2014/main" id="{03926A25-9DCC-4CD6-BEF2-6AD3EE239780}"/>
              </a:ext>
            </a:extLst>
          </p:cNvPr>
          <p:cNvSpPr>
            <a:spLocks noGrp="1"/>
          </p:cNvSpPr>
          <p:nvPr>
            <p:ph type="sldNum" sz="quarter" idx="12"/>
          </p:nvPr>
        </p:nvSpPr>
        <p:spPr/>
        <p:txBody>
          <a:bodyPr/>
          <a:lstStyle/>
          <a:p>
            <a:fld id="{DA86648E-21C2-4E4D-995E-31FFBD2E87B9}" type="slidenum">
              <a:rPr lang="x-none" altLang="x-none" smtClean="0"/>
              <a:pPr/>
              <a:t>4</a:t>
            </a:fld>
            <a:endParaRPr lang="en-US" altLang="x-none"/>
          </a:p>
        </p:txBody>
      </p:sp>
      <p:pic>
        <p:nvPicPr>
          <p:cNvPr id="5" name="Picture 4">
            <a:extLst>
              <a:ext uri="{FF2B5EF4-FFF2-40B4-BE49-F238E27FC236}">
                <a16:creationId xmlns:a16="http://schemas.microsoft.com/office/drawing/2014/main" id="{12BE3971-6BBC-F3AD-46DC-5ED04D9AECD9}"/>
              </a:ext>
            </a:extLst>
          </p:cNvPr>
          <p:cNvPicPr>
            <a:picLocks noChangeAspect="1"/>
          </p:cNvPicPr>
          <p:nvPr/>
        </p:nvPicPr>
        <p:blipFill>
          <a:blip r:embed="rId2"/>
          <a:stretch>
            <a:fillRect/>
          </a:stretch>
        </p:blipFill>
        <p:spPr>
          <a:xfrm>
            <a:off x="2214562" y="2865437"/>
            <a:ext cx="3038475" cy="1571625"/>
          </a:xfrm>
          <a:prstGeom prst="rect">
            <a:avLst/>
          </a:prstGeom>
        </p:spPr>
      </p:pic>
    </p:spTree>
    <p:extLst>
      <p:ext uri="{BB962C8B-B14F-4D97-AF65-F5344CB8AC3E}">
        <p14:creationId xmlns:p14="http://schemas.microsoft.com/office/powerpoint/2010/main" val="1268062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FB812-C9AE-F127-0236-63CF7D1EFF36}"/>
              </a:ext>
            </a:extLst>
          </p:cNvPr>
          <p:cNvSpPr>
            <a:spLocks noGrp="1"/>
          </p:cNvSpPr>
          <p:nvPr>
            <p:ph type="title"/>
          </p:nvPr>
        </p:nvSpPr>
        <p:spPr/>
        <p:txBody>
          <a:bodyPr/>
          <a:lstStyle/>
          <a:p>
            <a:r>
              <a:rPr lang="en-US" dirty="0"/>
              <a:t>Pitch-In 1/16/24</a:t>
            </a:r>
          </a:p>
        </p:txBody>
      </p:sp>
      <p:sp>
        <p:nvSpPr>
          <p:cNvPr id="3" name="Content Placeholder 2">
            <a:extLst>
              <a:ext uri="{FF2B5EF4-FFF2-40B4-BE49-F238E27FC236}">
                <a16:creationId xmlns:a16="http://schemas.microsoft.com/office/drawing/2014/main" id="{3CBAED05-8A53-9DD0-CE49-A554EED13FA3}"/>
              </a:ext>
            </a:extLst>
          </p:cNvPr>
          <p:cNvSpPr>
            <a:spLocks noGrp="1"/>
          </p:cNvSpPr>
          <p:nvPr>
            <p:ph idx="1"/>
          </p:nvPr>
        </p:nvSpPr>
        <p:spPr/>
        <p:txBody>
          <a:bodyPr/>
          <a:lstStyle/>
          <a:p>
            <a:r>
              <a:rPr lang="en-US" sz="2400" dirty="0"/>
              <a:t>Salad/Wrap bar for Erik’s last week??</a:t>
            </a:r>
          </a:p>
        </p:txBody>
      </p:sp>
      <p:sp>
        <p:nvSpPr>
          <p:cNvPr id="4" name="Slide Number Placeholder 3">
            <a:extLst>
              <a:ext uri="{FF2B5EF4-FFF2-40B4-BE49-F238E27FC236}">
                <a16:creationId xmlns:a16="http://schemas.microsoft.com/office/drawing/2014/main" id="{7CE2DD59-0B3F-A7FB-33C1-B465202006D3}"/>
              </a:ext>
            </a:extLst>
          </p:cNvPr>
          <p:cNvSpPr>
            <a:spLocks noGrp="1"/>
          </p:cNvSpPr>
          <p:nvPr>
            <p:ph type="sldNum" sz="quarter" idx="12"/>
          </p:nvPr>
        </p:nvSpPr>
        <p:spPr/>
        <p:txBody>
          <a:bodyPr/>
          <a:lstStyle/>
          <a:p>
            <a:fld id="{DA86648E-21C2-4E4D-995E-31FFBD2E87B9}" type="slidenum">
              <a:rPr lang="x-none" altLang="x-none" smtClean="0"/>
              <a:pPr/>
              <a:t>5</a:t>
            </a:fld>
            <a:endParaRPr lang="en-US" altLang="x-none"/>
          </a:p>
        </p:txBody>
      </p:sp>
      <p:pic>
        <p:nvPicPr>
          <p:cNvPr id="1026" name="Picture 2" descr="Image result for salad bar cartoons">
            <a:extLst>
              <a:ext uri="{FF2B5EF4-FFF2-40B4-BE49-F238E27FC236}">
                <a16:creationId xmlns:a16="http://schemas.microsoft.com/office/drawing/2014/main" id="{EF1724F9-EA81-FD32-D001-4B9524D38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088" y="2647950"/>
            <a:ext cx="19145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9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t>
            </a:r>
          </a:p>
        </p:txBody>
      </p:sp>
      <p:sp>
        <p:nvSpPr>
          <p:cNvPr id="3" name="Content Placeholder 2"/>
          <p:cNvSpPr>
            <a:spLocks noGrp="1"/>
          </p:cNvSpPr>
          <p:nvPr>
            <p:ph idx="1"/>
          </p:nvPr>
        </p:nvSpPr>
        <p:spPr>
          <a:xfrm>
            <a:off x="1189871" y="1373160"/>
            <a:ext cx="7083425" cy="2901950"/>
          </a:xfrm>
        </p:spPr>
        <p:txBody>
          <a:bodyPr/>
          <a:lstStyle/>
          <a:p>
            <a:r>
              <a:rPr lang="en-US" sz="1600" dirty="0"/>
              <a:t>GVHD Education 1/23/24 and 1/25/24.</a:t>
            </a:r>
          </a:p>
        </p:txBody>
      </p:sp>
      <p:sp>
        <p:nvSpPr>
          <p:cNvPr id="4" name="Slide Number Placeholder 3"/>
          <p:cNvSpPr>
            <a:spLocks noGrp="1"/>
          </p:cNvSpPr>
          <p:nvPr>
            <p:ph type="sldNum" sz="quarter" idx="12"/>
          </p:nvPr>
        </p:nvSpPr>
        <p:spPr/>
        <p:txBody>
          <a:bodyPr/>
          <a:lstStyle/>
          <a:p>
            <a:fld id="{DA86648E-21C2-4E4D-995E-31FFBD2E87B9}" type="slidenum">
              <a:rPr lang="x-none" altLang="x-none" smtClean="0"/>
              <a:pPr/>
              <a:t>6</a:t>
            </a:fld>
            <a:endParaRPr lang="en-US" altLang="x-none"/>
          </a:p>
        </p:txBody>
      </p:sp>
      <p:pic>
        <p:nvPicPr>
          <p:cNvPr id="1026" name="Picture 2">
            <a:extLst>
              <a:ext uri="{FF2B5EF4-FFF2-40B4-BE49-F238E27FC236}">
                <a16:creationId xmlns:a16="http://schemas.microsoft.com/office/drawing/2014/main" id="{A7B38BD3-25F9-9201-536B-CAA454EE0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1785910"/>
            <a:ext cx="23114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4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5BC6-5D6D-0169-04E8-A79728CE2AD9}"/>
              </a:ext>
            </a:extLst>
          </p:cNvPr>
          <p:cNvSpPr>
            <a:spLocks noGrp="1"/>
          </p:cNvSpPr>
          <p:nvPr>
            <p:ph type="title"/>
          </p:nvPr>
        </p:nvSpPr>
        <p:spPr/>
        <p:txBody>
          <a:bodyPr/>
          <a:lstStyle/>
          <a:p>
            <a:r>
              <a:rPr lang="en-US" dirty="0"/>
              <a:t>Time Out</a:t>
            </a:r>
          </a:p>
        </p:txBody>
      </p:sp>
      <p:sp>
        <p:nvSpPr>
          <p:cNvPr id="3" name="Content Placeholder 2">
            <a:extLst>
              <a:ext uri="{FF2B5EF4-FFF2-40B4-BE49-F238E27FC236}">
                <a16:creationId xmlns:a16="http://schemas.microsoft.com/office/drawing/2014/main" id="{015E6376-0AD1-14D1-09B4-A4086ADCC233}"/>
              </a:ext>
            </a:extLst>
          </p:cNvPr>
          <p:cNvSpPr>
            <a:spLocks noGrp="1"/>
          </p:cNvSpPr>
          <p:nvPr>
            <p:ph idx="1"/>
          </p:nvPr>
        </p:nvSpPr>
        <p:spPr>
          <a:xfrm>
            <a:off x="365125" y="1044849"/>
            <a:ext cx="7083425" cy="3022324"/>
          </a:xfrm>
        </p:spPr>
        <p:txBody>
          <a:bodyPr/>
          <a:lstStyle/>
          <a:p>
            <a:r>
              <a:rPr lang="en-US" sz="1800" dirty="0"/>
              <a:t>Please make sure orders and consents are current</a:t>
            </a:r>
          </a:p>
          <a:p>
            <a:r>
              <a:rPr lang="en-US" sz="1800" dirty="0"/>
              <a:t>Request submitted to change the consent and Requesting Service Order components to include a portion to manually enter </a:t>
            </a:r>
          </a:p>
          <a:p>
            <a:pPr marL="0" indent="0">
              <a:buNone/>
            </a:pPr>
            <a:r>
              <a:rPr lang="en-US" sz="1800" dirty="0"/>
              <a:t>  the dates of completion</a:t>
            </a:r>
          </a:p>
          <a:p>
            <a:r>
              <a:rPr lang="en-US" sz="1800" dirty="0"/>
              <a:t>This needs to be completed PRIOR to run. </a:t>
            </a:r>
          </a:p>
          <a:p>
            <a:pPr marL="0" indent="0">
              <a:buNone/>
            </a:pPr>
            <a:r>
              <a:rPr lang="en-US" sz="2400" dirty="0"/>
              <a:t>	</a:t>
            </a:r>
          </a:p>
        </p:txBody>
      </p:sp>
      <p:sp>
        <p:nvSpPr>
          <p:cNvPr id="4" name="Slide Number Placeholder 3">
            <a:extLst>
              <a:ext uri="{FF2B5EF4-FFF2-40B4-BE49-F238E27FC236}">
                <a16:creationId xmlns:a16="http://schemas.microsoft.com/office/drawing/2014/main" id="{B6ABD355-EE2D-0537-363C-73C87C16791F}"/>
              </a:ext>
            </a:extLst>
          </p:cNvPr>
          <p:cNvSpPr>
            <a:spLocks noGrp="1"/>
          </p:cNvSpPr>
          <p:nvPr>
            <p:ph type="sldNum" sz="quarter" idx="12"/>
          </p:nvPr>
        </p:nvSpPr>
        <p:spPr/>
        <p:txBody>
          <a:bodyPr/>
          <a:lstStyle/>
          <a:p>
            <a:fld id="{DA86648E-21C2-4E4D-995E-31FFBD2E87B9}" type="slidenum">
              <a:rPr lang="x-none" altLang="x-none" smtClean="0"/>
              <a:pPr/>
              <a:t>7</a:t>
            </a:fld>
            <a:endParaRPr lang="en-US" altLang="x-none"/>
          </a:p>
        </p:txBody>
      </p:sp>
      <p:pic>
        <p:nvPicPr>
          <p:cNvPr id="6" name="Picture 5">
            <a:extLst>
              <a:ext uri="{FF2B5EF4-FFF2-40B4-BE49-F238E27FC236}">
                <a16:creationId xmlns:a16="http://schemas.microsoft.com/office/drawing/2014/main" id="{79642C5C-2CB5-5836-8404-298CC7E478AD}"/>
              </a:ext>
            </a:extLst>
          </p:cNvPr>
          <p:cNvPicPr>
            <a:picLocks noChangeAspect="1"/>
          </p:cNvPicPr>
          <p:nvPr/>
        </p:nvPicPr>
        <p:blipFill>
          <a:blip r:embed="rId2"/>
          <a:stretch>
            <a:fillRect/>
          </a:stretch>
        </p:blipFill>
        <p:spPr>
          <a:xfrm>
            <a:off x="5422519" y="2124073"/>
            <a:ext cx="1638681" cy="1943100"/>
          </a:xfrm>
          <a:prstGeom prst="rect">
            <a:avLst/>
          </a:prstGeom>
        </p:spPr>
      </p:pic>
    </p:spTree>
    <p:extLst>
      <p:ext uri="{BB962C8B-B14F-4D97-AF65-F5344CB8AC3E}">
        <p14:creationId xmlns:p14="http://schemas.microsoft.com/office/powerpoint/2010/main" val="132430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7F6A-10F9-4C31-AFCE-45C2C38C5B56}"/>
              </a:ext>
            </a:extLst>
          </p:cNvPr>
          <p:cNvSpPr>
            <a:spLocks noGrp="1"/>
          </p:cNvSpPr>
          <p:nvPr>
            <p:ph type="title"/>
          </p:nvPr>
        </p:nvSpPr>
        <p:spPr>
          <a:xfrm>
            <a:off x="374650" y="0"/>
            <a:ext cx="8117709" cy="704193"/>
          </a:xfrm>
        </p:spPr>
        <p:txBody>
          <a:bodyPr/>
          <a:lstStyle/>
          <a:p>
            <a:r>
              <a:rPr lang="en-US" dirty="0"/>
              <a:t>Values Acknowledgments: Purpose, Excellence, Compassion, Team</a:t>
            </a:r>
          </a:p>
        </p:txBody>
      </p:sp>
      <p:sp>
        <p:nvSpPr>
          <p:cNvPr id="4" name="Slide Number Placeholder 3">
            <a:extLst>
              <a:ext uri="{FF2B5EF4-FFF2-40B4-BE49-F238E27FC236}">
                <a16:creationId xmlns:a16="http://schemas.microsoft.com/office/drawing/2014/main" id="{4AF65C45-6C16-4631-B57B-AB939763950A}"/>
              </a:ext>
            </a:extLst>
          </p:cNvPr>
          <p:cNvSpPr>
            <a:spLocks noGrp="1"/>
          </p:cNvSpPr>
          <p:nvPr>
            <p:ph type="sldNum" sz="quarter" idx="12"/>
          </p:nvPr>
        </p:nvSpPr>
        <p:spPr/>
        <p:txBody>
          <a:bodyPr/>
          <a:lstStyle/>
          <a:p>
            <a:fld id="{DA86648E-21C2-4E4D-995E-31FFBD2E87B9}" type="slidenum">
              <a:rPr lang="x-none" altLang="x-none" smtClean="0"/>
              <a:pPr/>
              <a:t>8</a:t>
            </a:fld>
            <a:endParaRPr lang="en-US" altLang="x-none"/>
          </a:p>
        </p:txBody>
      </p:sp>
      <p:sp>
        <p:nvSpPr>
          <p:cNvPr id="3" name="TextBox 2"/>
          <p:cNvSpPr txBox="1"/>
          <p:nvPr/>
        </p:nvSpPr>
        <p:spPr>
          <a:xfrm>
            <a:off x="900608" y="2202418"/>
            <a:ext cx="713531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Thanks to Madeline for jumping in for our new TPE patient. </a:t>
            </a:r>
          </a:p>
        </p:txBody>
      </p:sp>
      <p:pic>
        <p:nvPicPr>
          <p:cNvPr id="2050" name="Picture 2" descr="Image result for jumping in to help meme">
            <a:extLst>
              <a:ext uri="{FF2B5EF4-FFF2-40B4-BE49-F238E27FC236}">
                <a16:creationId xmlns:a16="http://schemas.microsoft.com/office/drawing/2014/main" id="{66488399-062F-2995-73AD-305FA35B3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741" y="3034267"/>
            <a:ext cx="229552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26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1480-606E-06CC-856C-DA25E4DD4BC4}"/>
              </a:ext>
            </a:extLst>
          </p:cNvPr>
          <p:cNvSpPr>
            <a:spLocks noGrp="1"/>
          </p:cNvSpPr>
          <p:nvPr>
            <p:ph type="title"/>
          </p:nvPr>
        </p:nvSpPr>
        <p:spPr/>
        <p:txBody>
          <a:bodyPr/>
          <a:lstStyle/>
          <a:p>
            <a:r>
              <a:rPr lang="en-US" sz="2400" dirty="0"/>
              <a:t>Patient Late/No Show Policy  </a:t>
            </a:r>
          </a:p>
        </p:txBody>
      </p:sp>
      <p:sp>
        <p:nvSpPr>
          <p:cNvPr id="3" name="Content Placeholder 2">
            <a:extLst>
              <a:ext uri="{FF2B5EF4-FFF2-40B4-BE49-F238E27FC236}">
                <a16:creationId xmlns:a16="http://schemas.microsoft.com/office/drawing/2014/main" id="{4189457C-47F1-3F96-EEFB-69641CD67093}"/>
              </a:ext>
            </a:extLst>
          </p:cNvPr>
          <p:cNvSpPr>
            <a:spLocks noGrp="1"/>
          </p:cNvSpPr>
          <p:nvPr>
            <p:ph idx="1"/>
          </p:nvPr>
        </p:nvSpPr>
        <p:spPr/>
        <p:txBody>
          <a:bodyPr/>
          <a:lstStyle/>
          <a:p>
            <a:r>
              <a:rPr lang="en-US" sz="2400" dirty="0"/>
              <a:t>Management and Providers are working on a solution.</a:t>
            </a:r>
          </a:p>
          <a:p>
            <a:pPr marL="0" indent="0">
              <a:buNone/>
            </a:pPr>
            <a:endParaRPr lang="en-US" sz="2400" dirty="0"/>
          </a:p>
        </p:txBody>
      </p:sp>
      <p:sp>
        <p:nvSpPr>
          <p:cNvPr id="4" name="Slide Number Placeholder 3">
            <a:extLst>
              <a:ext uri="{FF2B5EF4-FFF2-40B4-BE49-F238E27FC236}">
                <a16:creationId xmlns:a16="http://schemas.microsoft.com/office/drawing/2014/main" id="{E10CAD10-0B1B-4E56-2445-C845D35FE47B}"/>
              </a:ext>
            </a:extLst>
          </p:cNvPr>
          <p:cNvSpPr>
            <a:spLocks noGrp="1"/>
          </p:cNvSpPr>
          <p:nvPr>
            <p:ph type="sldNum" sz="quarter" idx="12"/>
          </p:nvPr>
        </p:nvSpPr>
        <p:spPr/>
        <p:txBody>
          <a:bodyPr/>
          <a:lstStyle/>
          <a:p>
            <a:fld id="{DA86648E-21C2-4E4D-995E-31FFBD2E87B9}" type="slidenum">
              <a:rPr lang="x-none" altLang="x-none" smtClean="0"/>
              <a:pPr/>
              <a:t>9</a:t>
            </a:fld>
            <a:endParaRPr lang="en-US" altLang="x-none"/>
          </a:p>
        </p:txBody>
      </p:sp>
      <p:sp>
        <p:nvSpPr>
          <p:cNvPr id="5" name="TextBox 4">
            <a:extLst>
              <a:ext uri="{FF2B5EF4-FFF2-40B4-BE49-F238E27FC236}">
                <a16:creationId xmlns:a16="http://schemas.microsoft.com/office/drawing/2014/main" id="{F1D80133-0C8B-AC8E-3A90-A0CD4D8EB415}"/>
              </a:ext>
            </a:extLst>
          </p:cNvPr>
          <p:cNvSpPr txBox="1"/>
          <p:nvPr/>
        </p:nvSpPr>
        <p:spPr>
          <a:xfrm>
            <a:off x="971550" y="3600449"/>
            <a:ext cx="4534694" cy="1061829"/>
          </a:xfrm>
          <a:prstGeom prst="rect">
            <a:avLst/>
          </a:prstGeom>
          <a:noFill/>
        </p:spPr>
        <p:txBody>
          <a:bodyPr wrap="square" rtlCol="0">
            <a:spAutoFit/>
          </a:bodyPr>
          <a:lstStyle/>
          <a:p>
            <a:r>
              <a:rPr lang="en-US" sz="900" dirty="0">
                <a:highlight>
                  <a:srgbClr val="FFFF00"/>
                </a:highlight>
              </a:rPr>
              <a:t>Note from meeting:  Hold off on the Apheresis made policy regarding attendance.  When a patient is late or no-shows a </a:t>
            </a:r>
            <a:r>
              <a:rPr lang="en-US" sz="900" dirty="0" err="1">
                <a:highlight>
                  <a:srgbClr val="FFFF00"/>
                </a:highlight>
              </a:rPr>
              <a:t>Diagnotes</a:t>
            </a:r>
            <a:r>
              <a:rPr lang="en-US" sz="900" dirty="0">
                <a:highlight>
                  <a:srgbClr val="FFFF00"/>
                </a:highlight>
              </a:rPr>
              <a:t> should be sent to the group </a:t>
            </a:r>
            <a:r>
              <a:rPr lang="en-US" sz="900" dirty="0" err="1">
                <a:highlight>
                  <a:srgbClr val="FFFF00"/>
                </a:highlight>
              </a:rPr>
              <a:t>Diagnotes</a:t>
            </a:r>
            <a:r>
              <a:rPr lang="en-US" sz="900" dirty="0">
                <a:highlight>
                  <a:srgbClr val="FFFF00"/>
                </a:highlight>
              </a:rPr>
              <a:t> to inform the providers and management.  This will be tracked by management, charge, or Dr. Lepage on the Teams apheresis scheduling spreadsheet.  The RN should include how late the patient was, in the subject line of the Apheresis Cerner note so that this is tracked in Cerner.  Patients can then be placed on a care-contract if necessary.  Additionally, providers would like to know the reason for patients being late or cancelling if provided. </a:t>
            </a:r>
          </a:p>
        </p:txBody>
      </p:sp>
    </p:spTree>
    <p:extLst>
      <p:ext uri="{BB962C8B-B14F-4D97-AF65-F5344CB8AC3E}">
        <p14:creationId xmlns:p14="http://schemas.microsoft.com/office/powerpoint/2010/main" val="2153721580"/>
      </p:ext>
    </p:extLst>
  </p:cSld>
  <p:clrMapOvr>
    <a:masterClrMapping/>
  </p:clrMapOvr>
</p:sld>
</file>

<file path=ppt/theme/theme1.xml><?xml version="1.0" encoding="utf-8"?>
<a:theme xmlns:a="http://schemas.openxmlformats.org/drawingml/2006/main" name="1_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15264</TotalTime>
  <Words>333</Words>
  <Application>Microsoft Office PowerPoint</Application>
  <PresentationFormat>On-screen Show (16:9)</PresentationFormat>
  <Paragraphs>47</Paragraphs>
  <Slides>10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Franklin Gothic Book</vt:lpstr>
      <vt:lpstr>Franklin Gothic Demi</vt:lpstr>
      <vt:lpstr>Franklin Gothic Medium</vt:lpstr>
      <vt:lpstr>Wingdings</vt:lpstr>
      <vt:lpstr>1_Office Theme</vt:lpstr>
      <vt:lpstr>Office Theme</vt:lpstr>
      <vt:lpstr>APHERESIS TEAM MEETING</vt:lpstr>
      <vt:lpstr>Housekeeping Items</vt:lpstr>
      <vt:lpstr>Second Label Checks</vt:lpstr>
      <vt:lpstr>One on One </vt:lpstr>
      <vt:lpstr>Pitch-In 1/16/24</vt:lpstr>
      <vt:lpstr>Education</vt:lpstr>
      <vt:lpstr>Time Out</vt:lpstr>
      <vt:lpstr>Values Acknowledgments: Purpose, Excellence, Compassion, Team</vt:lpstr>
      <vt:lpstr>Patient Late/No Show Policy  </vt:lpstr>
      <vt:lpstr>Questions???</vt:lpstr>
    </vt:vector>
  </TitlesOfParts>
  <Company>IU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the IU Health Brand Strategy</dc:title>
  <dc:creator>Mangan, David P</dc:creator>
  <cp:lastModifiedBy>Smith-Rich, Sakiah N</cp:lastModifiedBy>
  <cp:revision>586</cp:revision>
  <cp:lastPrinted>2023-11-16T20:44:14Z</cp:lastPrinted>
  <dcterms:created xsi:type="dcterms:W3CDTF">2016-12-07T14:20:07Z</dcterms:created>
  <dcterms:modified xsi:type="dcterms:W3CDTF">2024-01-16T21:35:34Z</dcterms:modified>
</cp:coreProperties>
</file>