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8" r:id="rId6"/>
    <p:sldId id="259" r:id="rId7"/>
    <p:sldId id="261" r:id="rId8"/>
    <p:sldId id="263" r:id="rId9"/>
    <p:sldId id="264" r:id="rId10"/>
    <p:sldId id="270" r:id="rId11"/>
    <p:sldId id="271" r:id="rId12"/>
    <p:sldId id="315" r:id="rId13"/>
    <p:sldId id="272" r:id="rId14"/>
    <p:sldId id="273" r:id="rId15"/>
    <p:sldId id="274" r:id="rId16"/>
    <p:sldId id="282" r:id="rId17"/>
    <p:sldId id="283" r:id="rId18"/>
    <p:sldId id="289" r:id="rId19"/>
    <p:sldId id="286" r:id="rId20"/>
    <p:sldId id="287" r:id="rId21"/>
    <p:sldId id="296" r:id="rId22"/>
    <p:sldId id="300" r:id="rId23"/>
    <p:sldId id="302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pos="504" userDrawn="1">
          <p15:clr>
            <a:srgbClr val="A4A3A4"/>
          </p15:clr>
        </p15:guide>
        <p15:guide id="3" pos="2688" userDrawn="1">
          <p15:clr>
            <a:srgbClr val="A4A3A4"/>
          </p15:clr>
        </p15:guide>
        <p15:guide id="4" orient="horz" pos="4080" userDrawn="1">
          <p15:clr>
            <a:srgbClr val="A4A3A4"/>
          </p15:clr>
        </p15:guide>
        <p15:guide id="5" orient="horz" pos="696" userDrawn="1">
          <p15:clr>
            <a:srgbClr val="A4A3A4"/>
          </p15:clr>
        </p15:guide>
        <p15:guide id="6" orient="horz" pos="624" userDrawn="1">
          <p15:clr>
            <a:srgbClr val="A4A3A4"/>
          </p15:clr>
        </p15:guide>
        <p15:guide id="7" orient="horz" pos="1344" userDrawn="1">
          <p15:clr>
            <a:srgbClr val="A4A3A4"/>
          </p15:clr>
        </p15:guide>
        <p15:guide id="8" pos="1584" userDrawn="1">
          <p15:clr>
            <a:srgbClr val="A4A3A4"/>
          </p15:clr>
        </p15:guide>
        <p15:guide id="9" pos="3720" userDrawn="1">
          <p15:clr>
            <a:srgbClr val="A4A3A4"/>
          </p15:clr>
        </p15:guide>
        <p15:guide id="10" pos="5040" userDrawn="1">
          <p15:clr>
            <a:srgbClr val="A4A3A4"/>
          </p15:clr>
        </p15:guide>
        <p15:guide id="11" orient="horz" pos="32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iss, Kellie" initials="B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DADBDB"/>
    <a:srgbClr val="696A6D"/>
    <a:srgbClr val="A1A1A4"/>
    <a:srgbClr val="C2D1D4"/>
    <a:srgbClr val="AFDDD2"/>
    <a:srgbClr val="E9D666"/>
    <a:srgbClr val="94A545"/>
    <a:srgbClr val="425968"/>
    <a:srgbClr val="D0E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01"/>
    <p:restoredTop sz="74383" autoAdjust="0"/>
  </p:normalViewPr>
  <p:slideViewPr>
    <p:cSldViewPr snapToGrid="0" showGuides="1">
      <p:cViewPr varScale="1">
        <p:scale>
          <a:sx n="81" d="100"/>
          <a:sy n="81" d="100"/>
        </p:scale>
        <p:origin x="2748" y="84"/>
      </p:cViewPr>
      <p:guideLst>
        <p:guide orient="horz" pos="1008"/>
        <p:guide pos="504"/>
        <p:guide pos="2688"/>
        <p:guide orient="horz" pos="4080"/>
        <p:guide orient="horz" pos="696"/>
        <p:guide orient="horz" pos="624"/>
        <p:guide orient="horz" pos="1344"/>
        <p:guide pos="1584"/>
        <p:guide pos="3720"/>
        <p:guide pos="5040"/>
        <p:guide orient="horz" pos="3216"/>
      </p:guideLst>
    </p:cSldViewPr>
  </p:slideViewPr>
  <p:notesTextViewPr>
    <p:cViewPr>
      <p:scale>
        <a:sx n="170" d="100"/>
        <a:sy n="17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51" d="100"/>
          <a:sy n="151" d="100"/>
        </p:scale>
        <p:origin x="420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CDDDB3-FA51-FA4B-AD0A-B20099F8896D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B3A4A8-36D1-9B42-BB99-419E94051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08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959DE8-BC8A-9342-BA3F-D795D5990682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696D1D-ED38-CE46-A803-2C7949BBFEE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15294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1200" dirty="0"/>
              <a:t>Spleen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200" dirty="0"/>
              <a:t>Liver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200" dirty="0"/>
              <a:t>Gastrointestinal tract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200" dirty="0"/>
              <a:t>Bone marrow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200" dirty="0"/>
              <a:t>Lymph nodes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200" dirty="0"/>
              <a:t>Skin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28856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55A419-3FFF-495A-9250-3DD3B7020152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85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ADBD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" r="7892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1530" y="2669057"/>
            <a:ext cx="5824816" cy="1062683"/>
          </a:xfrm>
        </p:spPr>
        <p:txBody>
          <a:bodyPr anchor="ctr"/>
          <a:lstStyle>
            <a:lvl1pPr>
              <a:defRPr sz="2800">
                <a:solidFill>
                  <a:schemeClr val="accent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5479" y="3731980"/>
            <a:ext cx="5820867" cy="623349"/>
          </a:xfrm>
        </p:spPr>
        <p:txBody>
          <a:bodyPr anchor="ctr"/>
          <a:lstStyle>
            <a:lvl1pPr marL="0" indent="0" algn="l">
              <a:buNone/>
              <a:defRPr sz="1700">
                <a:solidFill>
                  <a:srgbClr val="696A6D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31" y="5920812"/>
            <a:ext cx="2499318" cy="5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5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807308" y="2075935"/>
            <a:ext cx="7545860" cy="3973499"/>
          </a:xfrm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74"/>
          <a:stretch/>
        </p:blipFill>
        <p:spPr>
          <a:xfrm>
            <a:off x="8233621" y="5957510"/>
            <a:ext cx="473920" cy="5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9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799070" y="2067697"/>
            <a:ext cx="7554097" cy="414683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74"/>
          <a:stretch/>
        </p:blipFill>
        <p:spPr>
          <a:xfrm>
            <a:off x="8233621" y="5957510"/>
            <a:ext cx="473920" cy="5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64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375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1.19.23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1.19.23 JKS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88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1.19.23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1.19.23 JKS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9A2F7-C078-49FE-9FF8-B34079E393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649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1.19.23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1.19.23 JKS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53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1.19.23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1.19.23 JKS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19EDA-F3C3-4D47-8CB1-9D8267B9B2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035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1.19.23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1.19.23 JKS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3E983-F9B9-43F4-BD27-5D979403F8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6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|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231" y="2670234"/>
            <a:ext cx="7251049" cy="106244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1397" y="6218641"/>
            <a:ext cx="719470" cy="366184"/>
          </a:xfrm>
        </p:spPr>
        <p:txBody>
          <a:bodyPr/>
          <a:lstStyle>
            <a:lvl1pPr defTabSz="914400">
              <a:defRPr>
                <a:solidFill>
                  <a:srgbClr val="696A6D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fld id="{DA86648E-21C2-4E4D-995E-31FFBD2E87B9}" type="slidenum">
              <a:rPr lang="x-none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02471" y="3731980"/>
            <a:ext cx="6702536" cy="623349"/>
          </a:xfrm>
        </p:spPr>
        <p:txBody>
          <a:bodyPr anchor="ctr"/>
          <a:lstStyle>
            <a:lvl1pPr marL="0" indent="0" algn="l">
              <a:buNone/>
              <a:defRPr sz="1700">
                <a:solidFill>
                  <a:srgbClr val="696A6D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62" y="5926890"/>
            <a:ext cx="2517414" cy="5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38785" y="6216808"/>
            <a:ext cx="792782" cy="366184"/>
          </a:xfrm>
        </p:spPr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99070" y="2075935"/>
            <a:ext cx="7348084" cy="4247888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200">
                <a:solidFill>
                  <a:srgbClr val="696A6D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1200">
                <a:solidFill>
                  <a:srgbClr val="696A6D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200">
                <a:solidFill>
                  <a:srgbClr val="696A6D"/>
                </a:solidFill>
                <a:latin typeface="+mn-lt"/>
                <a:ea typeface="Franklin Gothic Medium" charset="0"/>
                <a:cs typeface="Franklin Gothic Medium" charset="0"/>
              </a:defRPr>
            </a:lvl3pPr>
            <a:lvl4pPr>
              <a:defRPr sz="1200">
                <a:solidFill>
                  <a:srgbClr val="696A6D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4pPr>
            <a:lvl5pPr>
              <a:defRPr sz="1200">
                <a:solidFill>
                  <a:srgbClr val="696A6D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74"/>
          <a:stretch/>
        </p:blipFill>
        <p:spPr>
          <a:xfrm>
            <a:off x="8233621" y="5957510"/>
            <a:ext cx="473920" cy="5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3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38785" y="6216808"/>
            <a:ext cx="792782" cy="366184"/>
          </a:xfrm>
        </p:spPr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74"/>
          <a:stretch/>
        </p:blipFill>
        <p:spPr>
          <a:xfrm>
            <a:off x="8233621" y="5957510"/>
            <a:ext cx="473920" cy="519352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06438" y="1420813"/>
            <a:ext cx="1346806" cy="1297449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006475" y="3184526"/>
            <a:ext cx="2401888" cy="547890"/>
          </a:xfrm>
        </p:spPr>
        <p:txBody>
          <a:bodyPr/>
          <a:lstStyle>
            <a:lvl2pPr marL="182880" indent="0">
              <a:buNone/>
              <a:defRPr/>
            </a:lvl2pPr>
            <a:lvl3pPr marL="32004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906838" y="1255713"/>
            <a:ext cx="4738687" cy="4022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865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Imag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13827" y="2075936"/>
            <a:ext cx="3444947" cy="4097628"/>
          </a:xfrm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06352" y="2086401"/>
            <a:ext cx="3855053" cy="4059026"/>
          </a:xfrm>
        </p:spPr>
        <p:txBody>
          <a:bodyPr/>
          <a:lstStyle>
            <a:lvl1pPr>
              <a:spcAft>
                <a:spcPts val="600"/>
              </a:spcAft>
              <a:defRPr>
                <a:latin typeface="+mn-lt"/>
              </a:defRPr>
            </a:lvl1pPr>
            <a:lvl2pPr>
              <a:spcAft>
                <a:spcPts val="600"/>
              </a:spcAft>
              <a:defRPr>
                <a:latin typeface="+mn-lt"/>
              </a:defRPr>
            </a:lvl2pPr>
            <a:lvl3pPr>
              <a:spcAft>
                <a:spcPts val="600"/>
              </a:spcAft>
              <a:defRPr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74"/>
          <a:stretch/>
        </p:blipFill>
        <p:spPr>
          <a:xfrm>
            <a:off x="8233621" y="5957510"/>
            <a:ext cx="473920" cy="5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8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2 Copy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99071" y="2075935"/>
            <a:ext cx="3772930" cy="3855309"/>
          </a:xfrm>
        </p:spPr>
        <p:txBody>
          <a:bodyPr numCol="1" spcCol="18288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74"/>
          <a:stretch/>
        </p:blipFill>
        <p:spPr>
          <a:xfrm>
            <a:off x="8233621" y="5957510"/>
            <a:ext cx="473920" cy="51935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81525" y="2073275"/>
            <a:ext cx="3769995" cy="3860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87284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Image (More Spa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" r="70439"/>
          <a:stretch/>
        </p:blipFill>
        <p:spPr>
          <a:xfrm>
            <a:off x="0" y="0"/>
            <a:ext cx="250430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799069" y="2075935"/>
            <a:ext cx="7562335" cy="416580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3144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spital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" r="70439"/>
          <a:stretch/>
        </p:blipFill>
        <p:spPr>
          <a:xfrm>
            <a:off x="-1" y="0"/>
            <a:ext cx="250430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855" y="806532"/>
            <a:ext cx="7553126" cy="8962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63414" y="1835439"/>
            <a:ext cx="2823788" cy="338138"/>
          </a:xfrm>
          <a:solidFill>
            <a:schemeClr val="bg1">
              <a:lumMod val="50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9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155340" y="2478368"/>
            <a:ext cx="930088" cy="950632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Table Placeholder 12"/>
          <p:cNvSpPr>
            <a:spLocks noGrp="1"/>
          </p:cNvSpPr>
          <p:nvPr>
            <p:ph type="tbl" sz="quarter" idx="14"/>
          </p:nvPr>
        </p:nvSpPr>
        <p:spPr>
          <a:xfrm>
            <a:off x="1147157" y="2298152"/>
            <a:ext cx="1787236" cy="1346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332689" y="3870614"/>
            <a:ext cx="1703930" cy="260811"/>
          </a:xfrm>
        </p:spPr>
        <p:txBody>
          <a:bodyPr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3630" y="1843544"/>
            <a:ext cx="5947837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LOCATIONS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123632" y="2182098"/>
            <a:ext cx="5947836" cy="4601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3266902" y="2298152"/>
            <a:ext cx="5702531" cy="2074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3266903" y="4482641"/>
            <a:ext cx="5702530" cy="2226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623094" y="2611276"/>
            <a:ext cx="2120510" cy="400050"/>
          </a:xfr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8" name="Table Placeholder 23"/>
          <p:cNvSpPr>
            <a:spLocks noGrp="1"/>
          </p:cNvSpPr>
          <p:nvPr>
            <p:ph type="tbl" sz="quarter" idx="17"/>
          </p:nvPr>
        </p:nvSpPr>
        <p:spPr>
          <a:xfrm>
            <a:off x="4254905" y="3114675"/>
            <a:ext cx="800100" cy="62865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9" name="Table Placeholder 28"/>
          <p:cNvSpPr>
            <a:spLocks noGrp="1"/>
          </p:cNvSpPr>
          <p:nvPr>
            <p:ph type="tbl" sz="quarter" idx="18"/>
          </p:nvPr>
        </p:nvSpPr>
        <p:spPr>
          <a:xfrm>
            <a:off x="3732404" y="3922181"/>
            <a:ext cx="2124075" cy="3619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Table Placeholder 31"/>
          <p:cNvSpPr>
            <a:spLocks noGrp="1"/>
          </p:cNvSpPr>
          <p:nvPr>
            <p:ph type="tbl" sz="quarter" idx="19"/>
          </p:nvPr>
        </p:nvSpPr>
        <p:spPr>
          <a:xfrm>
            <a:off x="6118168" y="2367095"/>
            <a:ext cx="2459180" cy="1287556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ext Placeholder 34"/>
          <p:cNvSpPr>
            <a:spLocks noGrp="1"/>
          </p:cNvSpPr>
          <p:nvPr>
            <p:ph type="body" sz="quarter" idx="20"/>
          </p:nvPr>
        </p:nvSpPr>
        <p:spPr>
          <a:xfrm>
            <a:off x="6627734" y="3955765"/>
            <a:ext cx="1504950" cy="352425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2" name="Text Placeholder 37"/>
          <p:cNvSpPr>
            <a:spLocks noGrp="1"/>
          </p:cNvSpPr>
          <p:nvPr>
            <p:ph type="body" sz="quarter" idx="21"/>
          </p:nvPr>
        </p:nvSpPr>
        <p:spPr>
          <a:xfrm>
            <a:off x="3640347" y="4711567"/>
            <a:ext cx="2058927" cy="400050"/>
          </a:xfr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able Placeholder 40"/>
          <p:cNvSpPr>
            <a:spLocks noGrp="1"/>
          </p:cNvSpPr>
          <p:nvPr>
            <p:ph type="tbl" sz="quarter" idx="22"/>
          </p:nvPr>
        </p:nvSpPr>
        <p:spPr>
          <a:xfrm>
            <a:off x="4373917" y="5218891"/>
            <a:ext cx="779975" cy="608332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4" name="Table Placeholder 43"/>
          <p:cNvSpPr>
            <a:spLocks noGrp="1"/>
          </p:cNvSpPr>
          <p:nvPr>
            <p:ph type="tbl" sz="quarter" idx="23"/>
          </p:nvPr>
        </p:nvSpPr>
        <p:spPr>
          <a:xfrm>
            <a:off x="3752639" y="6195646"/>
            <a:ext cx="1933575" cy="3714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Table Placeholder 46"/>
          <p:cNvSpPr>
            <a:spLocks noGrp="1"/>
          </p:cNvSpPr>
          <p:nvPr>
            <p:ph type="tbl" sz="quarter" idx="24"/>
          </p:nvPr>
        </p:nvSpPr>
        <p:spPr>
          <a:xfrm>
            <a:off x="6118169" y="4547632"/>
            <a:ext cx="2493694" cy="1400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Text Placeholder 48"/>
          <p:cNvSpPr>
            <a:spLocks noGrp="1"/>
          </p:cNvSpPr>
          <p:nvPr>
            <p:ph type="body" sz="quarter" idx="25"/>
          </p:nvPr>
        </p:nvSpPr>
        <p:spPr>
          <a:xfrm>
            <a:off x="6620502" y="6243608"/>
            <a:ext cx="1562100" cy="400050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198439" y="4483100"/>
            <a:ext cx="2769048" cy="2225675"/>
          </a:xfrm>
          <a:solidFill>
            <a:schemeClr val="bg1">
              <a:lumMod val="8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7"/>
          </p:nvPr>
        </p:nvSpPr>
        <p:spPr>
          <a:xfrm>
            <a:off x="138113" y="4175125"/>
            <a:ext cx="2366189" cy="405501"/>
          </a:xfrm>
          <a:solidFill>
            <a:schemeClr val="bg1">
              <a:lumMod val="5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91440" anchor="ctr" anchorCtr="0"/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248280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spital Comparison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" r="70439"/>
          <a:stretch/>
        </p:blipFill>
        <p:spPr>
          <a:xfrm>
            <a:off x="-1" y="0"/>
            <a:ext cx="250430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855" y="806532"/>
            <a:ext cx="7553126" cy="8962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63414" y="1835439"/>
            <a:ext cx="2823788" cy="338138"/>
          </a:xfrm>
          <a:solidFill>
            <a:schemeClr val="bg1">
              <a:lumMod val="50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9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155340" y="2478368"/>
            <a:ext cx="930088" cy="950632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Table Placeholder 12"/>
          <p:cNvSpPr>
            <a:spLocks noGrp="1"/>
          </p:cNvSpPr>
          <p:nvPr>
            <p:ph type="tbl" sz="quarter" idx="14"/>
          </p:nvPr>
        </p:nvSpPr>
        <p:spPr>
          <a:xfrm>
            <a:off x="1147157" y="2298152"/>
            <a:ext cx="1787236" cy="1346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332689" y="3870614"/>
            <a:ext cx="1703930" cy="260811"/>
          </a:xfrm>
        </p:spPr>
        <p:txBody>
          <a:bodyPr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3630" y="1843544"/>
            <a:ext cx="5947837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LOCATIONS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123632" y="2182098"/>
            <a:ext cx="5947836" cy="4601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3246284" y="3242200"/>
            <a:ext cx="5702531" cy="2480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536830" y="3429000"/>
            <a:ext cx="2120510" cy="400050"/>
          </a:xfr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8" name="Table Placeholder 23"/>
          <p:cNvSpPr>
            <a:spLocks noGrp="1"/>
          </p:cNvSpPr>
          <p:nvPr>
            <p:ph type="tbl" sz="quarter" idx="17"/>
          </p:nvPr>
        </p:nvSpPr>
        <p:spPr>
          <a:xfrm>
            <a:off x="4306664" y="4168316"/>
            <a:ext cx="800100" cy="62865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9" name="Table Placeholder 28"/>
          <p:cNvSpPr>
            <a:spLocks noGrp="1"/>
          </p:cNvSpPr>
          <p:nvPr>
            <p:ph type="tbl" sz="quarter" idx="18"/>
          </p:nvPr>
        </p:nvSpPr>
        <p:spPr>
          <a:xfrm>
            <a:off x="3706525" y="5164385"/>
            <a:ext cx="2124075" cy="3619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Table Placeholder 31"/>
          <p:cNvSpPr>
            <a:spLocks noGrp="1"/>
          </p:cNvSpPr>
          <p:nvPr>
            <p:ph type="tbl" sz="quarter" idx="19"/>
          </p:nvPr>
        </p:nvSpPr>
        <p:spPr>
          <a:xfrm>
            <a:off x="6097550" y="3429000"/>
            <a:ext cx="2485732" cy="1287556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ext Placeholder 34"/>
          <p:cNvSpPr>
            <a:spLocks noGrp="1"/>
          </p:cNvSpPr>
          <p:nvPr>
            <p:ph type="body" sz="quarter" idx="20"/>
          </p:nvPr>
        </p:nvSpPr>
        <p:spPr>
          <a:xfrm>
            <a:off x="6610481" y="5275607"/>
            <a:ext cx="1504950" cy="352425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198438" y="4483100"/>
            <a:ext cx="2743169" cy="2225675"/>
          </a:xfrm>
          <a:solidFill>
            <a:schemeClr val="bg1">
              <a:lumMod val="8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7"/>
          </p:nvPr>
        </p:nvSpPr>
        <p:spPr>
          <a:xfrm>
            <a:off x="138113" y="4175125"/>
            <a:ext cx="2366189" cy="405501"/>
          </a:xfrm>
          <a:solidFill>
            <a:schemeClr val="bg1">
              <a:lumMod val="5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91440" anchor="ctr" anchorCtr="0"/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370588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727" y="1172292"/>
            <a:ext cx="7553126" cy="8962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1716" y="2068376"/>
            <a:ext cx="7543210" cy="442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c="http://schemas.openxmlformats.org/markup-compatibility/2006" xmlns:c="http://schemas.openxmlformats.org/drawingml/2006/chart" xmlns:ns6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xdr="http://schemas.openxmlformats.org/drawingml/2006/spreadsheetDrawing" xmlns:ns11="http://schemas.openxmlformats.org/drawingml/2006/compatibility" xmlns:ns12="http://schemas.openxmlformats.org/drawingml/2006/lockedCanvas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8785" y="6216808"/>
            <a:ext cx="792782" cy="36618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900">
                <a:solidFill>
                  <a:srgbClr val="696A6D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35" r:id="rId3"/>
    <p:sldLayoutId id="2147483756" r:id="rId4"/>
    <p:sldLayoutId id="2147483748" r:id="rId5"/>
    <p:sldLayoutId id="2147483753" r:id="rId6"/>
    <p:sldLayoutId id="2147483749" r:id="rId7"/>
    <p:sldLayoutId id="2147483757" r:id="rId8"/>
    <p:sldLayoutId id="2147483758" r:id="rId9"/>
    <p:sldLayoutId id="2147483751" r:id="rId10"/>
    <p:sldLayoutId id="2147483752" r:id="rId11"/>
    <p:sldLayoutId id="2147483755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p:hf hdr="0" ftr="0" dt="0"/>
  <p:txStyles>
    <p:titleStyle>
      <a:lvl1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 kern="1200" spc="-30">
          <a:solidFill>
            <a:srgbClr val="B30838"/>
          </a:solidFill>
          <a:latin typeface="Franklin Gothic Medium" charset="0"/>
          <a:ea typeface="Franklin Gothic Medium" charset="0"/>
          <a:cs typeface="Franklin Gothic Medium" charset="0"/>
        </a:defRPr>
      </a:lvl1pPr>
      <a:lvl2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137160" indent="-137160" algn="l" defTabSz="457200" rtl="0" fontAlgn="base">
        <a:spcBef>
          <a:spcPts val="0"/>
        </a:spcBef>
        <a:spcAft>
          <a:spcPts val="600"/>
        </a:spcAft>
        <a:buClr>
          <a:schemeClr val="accent1"/>
        </a:buClr>
        <a:buSzPct val="125000"/>
        <a:buFont typeface="Wingdings" panose="05000000000000000000" pitchFamily="2" charset="2"/>
        <a:buChar char="§"/>
        <a:defRPr sz="1200" kern="1200">
          <a:solidFill>
            <a:srgbClr val="696A6D"/>
          </a:solidFill>
          <a:latin typeface="Franklin Gothic Medium" charset="0"/>
          <a:ea typeface="Franklin Gothic Medium" charset="0"/>
          <a:cs typeface="Franklin Gothic Medium" charset="0"/>
        </a:defRPr>
      </a:lvl1pPr>
      <a:lvl2pPr marL="320040" indent="-137160" algn="l" defTabSz="457200" rtl="0" fontAlgn="base">
        <a:spcBef>
          <a:spcPts val="0"/>
        </a:spcBef>
        <a:spcAft>
          <a:spcPts val="600"/>
        </a:spcAft>
        <a:buClr>
          <a:srgbClr val="696A6D"/>
        </a:buClr>
        <a:buSzPct val="125000"/>
        <a:buFont typeface="Wingdings" panose="05000000000000000000" pitchFamily="2" charset="2"/>
        <a:buChar char="§"/>
        <a:defRPr sz="1200" kern="1200">
          <a:solidFill>
            <a:srgbClr val="696A6D"/>
          </a:solidFill>
          <a:latin typeface="Franklin Gothic Medium" charset="0"/>
          <a:ea typeface="Franklin Gothic Medium" charset="0"/>
          <a:cs typeface="Franklin Gothic Medium" charset="0"/>
        </a:defRPr>
      </a:lvl2pPr>
      <a:lvl3pPr marL="457200" indent="-137160" algn="l" defTabSz="457200" rtl="0" fontAlgn="base">
        <a:spcBef>
          <a:spcPts val="0"/>
        </a:spcBef>
        <a:spcAft>
          <a:spcPts val="600"/>
        </a:spcAft>
        <a:buFont typeface="AppleSymbols" charset="0"/>
        <a:buChar char="⎻"/>
        <a:defRPr sz="1200" kern="1200" baseline="0">
          <a:solidFill>
            <a:srgbClr val="696A6D"/>
          </a:solidFill>
          <a:latin typeface="Franklin Gothic Medium" charset="0"/>
          <a:ea typeface="Franklin Gothic Medium" charset="0"/>
          <a:cs typeface="Franklin Gothic Medium" charset="0"/>
        </a:defRPr>
      </a:lvl3pPr>
      <a:lvl4pPr marL="1539875" indent="-168275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4pPr>
      <a:lvl5pPr marL="1998663" indent="-169863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server.org/highway-signs2/p/prevention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1856" y="2366317"/>
            <a:ext cx="6393933" cy="1691876"/>
          </a:xfrm>
        </p:spPr>
        <p:txBody>
          <a:bodyPr>
            <a:noAutofit/>
          </a:bodyPr>
          <a:lstStyle/>
          <a:p>
            <a:r>
              <a:rPr lang="en-US" sz="5400" b="1" dirty="0"/>
              <a:t>Irradiation </a:t>
            </a:r>
            <a:br>
              <a:rPr lang="en-US" sz="5400" b="1" dirty="0"/>
            </a:br>
            <a:r>
              <a:rPr lang="en-US" sz="5400" b="1" dirty="0"/>
              <a:t>and Radiation Safety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8587" y="4058193"/>
            <a:ext cx="3244533" cy="1531485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IUH AHC Blood Bank</a:t>
            </a:r>
          </a:p>
          <a:p>
            <a:r>
              <a:rPr lang="en-US" dirty="0"/>
              <a:t>JKS</a:t>
            </a:r>
          </a:p>
          <a:p>
            <a:endParaRPr lang="en-US" dirty="0"/>
          </a:p>
          <a:p>
            <a:r>
              <a:rPr lang="en-US" dirty="0"/>
              <a:t>Recorded in January 2023</a:t>
            </a:r>
          </a:p>
          <a:p>
            <a:r>
              <a:rPr lang="en-US" dirty="0"/>
              <a:t>Reviewed and Re-posted February 2024</a:t>
            </a:r>
          </a:p>
        </p:txBody>
      </p:sp>
    </p:spTree>
    <p:extLst>
      <p:ext uri="{BB962C8B-B14F-4D97-AF65-F5344CB8AC3E}">
        <p14:creationId xmlns:p14="http://schemas.microsoft.com/office/powerpoint/2010/main" val="399048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7350" y="2057400"/>
            <a:ext cx="5829300" cy="199208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6600" b="1" dirty="0"/>
              <a:t>Radiation Safety</a:t>
            </a:r>
          </a:p>
        </p:txBody>
      </p:sp>
    </p:spTree>
    <p:extLst>
      <p:ext uri="{BB962C8B-B14F-4D97-AF65-F5344CB8AC3E}">
        <p14:creationId xmlns:p14="http://schemas.microsoft.com/office/powerpoint/2010/main" val="1851381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225" y="2366553"/>
            <a:ext cx="7251049" cy="106244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sz="5400" b="1" dirty="0"/>
              <a:t>What is radiation?</a:t>
            </a:r>
          </a:p>
        </p:txBody>
      </p:sp>
      <p:sp>
        <p:nvSpPr>
          <p:cNvPr id="39944" name="Slide Number Placeholder 2">
            <a:extLst>
              <a:ext uri="{FF2B5EF4-FFF2-40B4-BE49-F238E27FC236}">
                <a16:creationId xmlns:a16="http://schemas.microsoft.com/office/drawing/2014/main" id="{01F57788-6E8F-C37F-397E-99AE4854B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1397" y="6218641"/>
            <a:ext cx="719470" cy="366184"/>
          </a:xfrm>
        </p:spPr>
        <p:txBody>
          <a:bodyPr/>
          <a:lstStyle/>
          <a:p>
            <a:pPr>
              <a:spcAft>
                <a:spcPts val="600"/>
              </a:spcAft>
            </a:pPr>
            <a:fld id="{DA86648E-21C2-4E4D-995E-31FFBD2E87B9}" type="slidenum">
              <a:rPr lang="x-none" altLang="x-none" smtClean="0"/>
              <a:pPr>
                <a:spcAft>
                  <a:spcPts val="600"/>
                </a:spcAft>
              </a:pPr>
              <a:t>11</a:t>
            </a:fld>
            <a:endParaRPr lang="en-US" altLang="x-none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225" y="3152503"/>
            <a:ext cx="6166832" cy="2481943"/>
          </a:xfrm>
        </p:spPr>
        <p:txBody>
          <a:bodyPr wrap="square" anchor="ctr">
            <a:normAutofit/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rgbClr val="FF0000"/>
                </a:solidFill>
              </a:rPr>
              <a:t>Radiation is the process by which energy is emitted or propagated in the form of rays, waves or particles.</a:t>
            </a:r>
          </a:p>
        </p:txBody>
      </p:sp>
    </p:spTree>
    <p:extLst>
      <p:ext uri="{BB962C8B-B14F-4D97-AF65-F5344CB8AC3E}">
        <p14:creationId xmlns:p14="http://schemas.microsoft.com/office/powerpoint/2010/main" val="3024254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98727" y="1172292"/>
            <a:ext cx="7553126" cy="896259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sz="3600" b="1" dirty="0"/>
              <a:t>Forms of radiation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38785" y="6216808"/>
            <a:ext cx="792782" cy="366184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C104D20-565B-4843-A3F0-783322D06524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4" name="Picture 3" descr="Orange sunburst">
            <a:extLst>
              <a:ext uri="{FF2B5EF4-FFF2-40B4-BE49-F238E27FC236}">
                <a16:creationId xmlns:a16="http://schemas.microsoft.com/office/drawing/2014/main" id="{27FFC7A4-E07C-8FFB-D0E1-5C10A7B4D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27" y="2402276"/>
            <a:ext cx="3444947" cy="3444947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06352" y="2086401"/>
            <a:ext cx="4425215" cy="4059026"/>
          </a:xfrm>
        </p:spPr>
        <p:txBody>
          <a:bodyPr wrap="square" anchor="t">
            <a:normAutofit fontScale="92500"/>
          </a:bodyPr>
          <a:lstStyle/>
          <a:p>
            <a:pPr eaLnBrk="1" hangingPunct="1">
              <a:defRPr/>
            </a:pPr>
            <a:r>
              <a:rPr lang="en-US" sz="2400" dirty="0"/>
              <a:t>Sunrays (Ultraviolet)</a:t>
            </a:r>
          </a:p>
          <a:p>
            <a:pPr eaLnBrk="1" hangingPunct="1">
              <a:defRPr/>
            </a:pPr>
            <a:r>
              <a:rPr lang="en-US" sz="2400" dirty="0"/>
              <a:t>Heat (Infrared)</a:t>
            </a:r>
          </a:p>
          <a:p>
            <a:pPr eaLnBrk="1" hangingPunct="1">
              <a:defRPr/>
            </a:pPr>
            <a:r>
              <a:rPr lang="en-US" sz="2400" dirty="0"/>
              <a:t>Visible light</a:t>
            </a:r>
          </a:p>
          <a:p>
            <a:pPr eaLnBrk="1" hangingPunct="1">
              <a:defRPr/>
            </a:pPr>
            <a:r>
              <a:rPr lang="en-US" sz="2400" dirty="0"/>
              <a:t>Microwaves (cooking; communication)</a:t>
            </a:r>
          </a:p>
          <a:p>
            <a:pPr eaLnBrk="1" hangingPunct="1">
              <a:defRPr/>
            </a:pPr>
            <a:r>
              <a:rPr lang="en-US" sz="2400" dirty="0"/>
              <a:t>Radio waves (radio and television)</a:t>
            </a:r>
          </a:p>
          <a:p>
            <a:pPr eaLnBrk="1" hangingPunct="1">
              <a:defRPr/>
            </a:pPr>
            <a:r>
              <a:rPr lang="en-US" sz="2400" dirty="0"/>
              <a:t>Background radiation (geologic or cosmic in origin)</a:t>
            </a:r>
          </a:p>
          <a:p>
            <a:pPr eaLnBrk="1" hangingPunct="1">
              <a:defRPr/>
            </a:pPr>
            <a:r>
              <a:rPr lang="en-US" sz="2400" dirty="0"/>
              <a:t>Nuclear radiation (x-rays used in medicine)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6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82050" y="761002"/>
            <a:ext cx="7553126" cy="896259"/>
          </a:xfrm>
        </p:spPr>
        <p:txBody>
          <a:bodyPr/>
          <a:lstStyle/>
          <a:p>
            <a:pPr eaLnBrk="1" hangingPunct="1"/>
            <a:r>
              <a:rPr lang="en-US" altLang="en-US" sz="3200" b="0" dirty="0"/>
              <a:t>Radiation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19EDA-F3C3-4D47-8CB1-9D8267B9B2C1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491108" y="1428982"/>
            <a:ext cx="3988526" cy="5070881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Radiant energy is energy traveling in a wave motion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Electromagnetic radiation is measured in wavelengths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Radiation is the process of emitting radiant energy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are two types of radiant energy: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Ionizing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Non-ionizing</a:t>
            </a:r>
          </a:p>
        </p:txBody>
      </p:sp>
      <p:pic>
        <p:nvPicPr>
          <p:cNvPr id="50180" name="Picture 4" descr="EM Spectrum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9634" y="358136"/>
            <a:ext cx="4546484" cy="54726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441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96" y="419294"/>
            <a:ext cx="7553126" cy="896259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/>
              <a:t>Types of radiation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14</a:t>
            </a:fld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417678" y="1305056"/>
            <a:ext cx="7935621" cy="424788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FF0000"/>
                </a:solidFill>
              </a:rPr>
              <a:t>Non-ionizing radiation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1800" dirty="0"/>
              <a:t>Type of energy that when striking an object, it  causes vibration leading to friction and therefore heat but not enough movement to remove tightly bound electrons from their orbit</a:t>
            </a:r>
          </a:p>
          <a:p>
            <a:pPr lvl="2">
              <a:lnSpc>
                <a:spcPct val="150000"/>
              </a:lnSpc>
              <a:defRPr/>
            </a:pPr>
            <a:r>
              <a:rPr lang="en-US" sz="1800" dirty="0"/>
              <a:t>Example: ordinary white light</a:t>
            </a:r>
          </a:p>
          <a:p>
            <a:pPr marL="342900" lvl="1" indent="0">
              <a:lnSpc>
                <a:spcPct val="150000"/>
              </a:lnSpc>
              <a:buNone/>
              <a:defRPr/>
            </a:pPr>
            <a:endParaRPr lang="en-US" sz="200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FF0000"/>
                </a:solidFill>
              </a:rPr>
              <a:t>Ionizing radiation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1800" dirty="0"/>
              <a:t>When an atom is exposed to ionizing radiation there is enough energy to remove electrons from their orbits causing the atom to become charged or ionized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1800" dirty="0"/>
              <a:t>Examples: photons (x-rays, gamma rays), alpha and beta particles, neutrons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02041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dirty="0"/>
              <a:t>Radiation penetration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15</a:t>
            </a:fld>
            <a:endParaRPr lang="en-US"/>
          </a:p>
        </p:txBody>
      </p:sp>
      <p:pic>
        <p:nvPicPr>
          <p:cNvPr id="57347" name="Picture 7" descr="better penetrati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647" y="1905000"/>
            <a:ext cx="8145462" cy="41142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78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82050" y="644471"/>
            <a:ext cx="7553126" cy="896259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/>
              <a:t>Ionizing radiation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16</a:t>
            </a:fld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699203" y="1540730"/>
            <a:ext cx="7439582" cy="456870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b="1" i="1" dirty="0">
                <a:solidFill>
                  <a:srgbClr val="FF0000"/>
                </a:solidFill>
              </a:rPr>
              <a:t>Gamma Rays: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/>
              <a:t>A photon, similar to ordinary visible light but shorter in wavelength than ultraviolet light, hence the higher energy level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/>
              <a:t>Produced following spontaneous decay of cobalt-60 or cesium-137 (the CIS-US IBL 437 Irradiator utilizes cesium-137 as its radioactive material)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/>
              <a:t>Can travel unimpeded for great distances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/>
              <a:t>Can easily go right through people but can be blocked by lead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23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/>
              <a:t>Ionizing radiation 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17</a:t>
            </a:fld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799070" y="2075934"/>
            <a:ext cx="7348084" cy="4385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b="1" i="1" dirty="0">
                <a:solidFill>
                  <a:srgbClr val="FF0000"/>
                </a:solidFill>
              </a:rPr>
              <a:t>X-rays: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000" dirty="0"/>
              <a:t>X-rays are a photon, and has similar characteristics to gamma rays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000" dirty="0"/>
              <a:t>When high speed electrons hit metals such as tungsten, electrons are deflected and release energy in the form of electromagnetic waves (x-rays)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000" dirty="0"/>
              <a:t>As with gamma rays, X-rays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000" dirty="0"/>
              <a:t>  Have high penetration (depending on energy level) 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000" dirty="0"/>
              <a:t>  Can easily go right through people but can be blocked by lead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7258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/>
              <a:t>Limiting Radiation Exposure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18</a:t>
            </a:fld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sz="3300" dirty="0"/>
              <a:t>The three variables to keep in mind are:</a:t>
            </a:r>
          </a:p>
          <a:p>
            <a:pPr marL="0" indent="0">
              <a:buNone/>
              <a:defRPr/>
            </a:pPr>
            <a:endParaRPr lang="en-US" sz="3300" dirty="0"/>
          </a:p>
          <a:p>
            <a:pPr marL="0" indent="0" algn="ctr">
              <a:buNone/>
              <a:defRPr/>
            </a:pPr>
            <a:r>
              <a:rPr lang="en-US" sz="3300" b="1" dirty="0"/>
              <a:t>Time</a:t>
            </a:r>
          </a:p>
          <a:p>
            <a:pPr marL="0" indent="0" algn="ctr">
              <a:buNone/>
              <a:defRPr/>
            </a:pPr>
            <a:r>
              <a:rPr lang="en-US" sz="3300" b="1" dirty="0"/>
              <a:t>Distance</a:t>
            </a:r>
          </a:p>
          <a:p>
            <a:pPr marL="0" indent="0" algn="ctr">
              <a:buNone/>
              <a:defRPr/>
            </a:pPr>
            <a:r>
              <a:rPr lang="en-US" sz="3300" b="1" dirty="0"/>
              <a:t>Shielding</a:t>
            </a:r>
          </a:p>
          <a:p>
            <a:pPr marL="0" indent="0">
              <a:buNone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2205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/>
              <a:t>Measuring Radiation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19</a:t>
            </a:fld>
            <a:endParaRPr lang="en-US"/>
          </a:p>
        </p:txBody>
      </p:sp>
      <p:sp>
        <p:nvSpPr>
          <p:cNvPr id="66563" name="Rectangle 3"/>
          <p:cNvSpPr>
            <a:spLocks noGrp="1" noRot="1" noChangeArrowheads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700" dirty="0"/>
              <a:t>As part of quality control and safety procedures, it is necessary to monitor the function, efficacy and safety of the irradiator. </a:t>
            </a:r>
          </a:p>
          <a:p>
            <a:pPr marL="0" indent="0">
              <a:buNone/>
              <a:defRPr/>
            </a:pPr>
            <a:endParaRPr lang="en-US" sz="2700" dirty="0"/>
          </a:p>
          <a:p>
            <a:pPr marL="0" indent="0">
              <a:buNone/>
              <a:defRPr/>
            </a:pPr>
            <a:r>
              <a:rPr lang="en-US" sz="2700" dirty="0"/>
              <a:t>Radiation measurement devices include:</a:t>
            </a:r>
          </a:p>
          <a:p>
            <a:pPr marL="0" indent="0">
              <a:buFont typeface="Arial" charset="0"/>
              <a:buChar char="►"/>
              <a:defRPr/>
            </a:pPr>
            <a:r>
              <a:rPr lang="en-US" sz="2700" dirty="0"/>
              <a:t>Rad-sure labels (indicator changes when exposed to adequate dose of radiation)</a:t>
            </a:r>
          </a:p>
          <a:p>
            <a:pPr marL="0" indent="0">
              <a:buFont typeface="Arial" charset="0"/>
              <a:buChar char="►"/>
              <a:defRPr/>
            </a:pPr>
            <a:r>
              <a:rPr lang="en-US" sz="2700" dirty="0"/>
              <a:t>Survey meters (Geiger counter)</a:t>
            </a:r>
          </a:p>
          <a:p>
            <a:pPr marL="0" indent="0">
              <a:buFont typeface="Arial" charset="0"/>
              <a:buChar char="►"/>
              <a:defRPr/>
            </a:pPr>
            <a:r>
              <a:rPr lang="en-US" sz="2700" dirty="0"/>
              <a:t>Dosimeters (Film badges are not required)</a:t>
            </a:r>
          </a:p>
        </p:txBody>
      </p:sp>
    </p:spTree>
    <p:extLst>
      <p:ext uri="{BB962C8B-B14F-4D97-AF65-F5344CB8AC3E}">
        <p14:creationId xmlns:p14="http://schemas.microsoft.com/office/powerpoint/2010/main" val="3885696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21351" y="2208680"/>
            <a:ext cx="7251049" cy="106244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/>
              <a:t>Why do we irradiate blood?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2471" y="3021874"/>
            <a:ext cx="6702536" cy="2612572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 altLang="en-US" sz="8000" dirty="0">
                <a:solidFill>
                  <a:srgbClr val="FF0000"/>
                </a:solidFill>
              </a:rPr>
              <a:t>To prevent transfusion-associated Graft-Versus-Host-Disease (GVHD)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831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4050" dirty="0"/>
              <a:t>Irradiation for</a:t>
            </a:r>
          </a:p>
          <a:p>
            <a:pPr marL="0" indent="0">
              <a:buNone/>
            </a:pPr>
            <a:r>
              <a:rPr lang="en-US" sz="4050" dirty="0"/>
              <a:t>Prevention of GVHD</a:t>
            </a:r>
          </a:p>
          <a:p>
            <a:pPr marL="0" indent="0">
              <a:buNone/>
            </a:pPr>
            <a:endParaRPr lang="en-US" sz="4050" dirty="0"/>
          </a:p>
          <a:p>
            <a:r>
              <a:rPr lang="en-US" sz="4050" dirty="0"/>
              <a:t>Radiation Safety</a:t>
            </a:r>
          </a:p>
          <a:p>
            <a:endParaRPr lang="en-US" sz="4050" dirty="0"/>
          </a:p>
        </p:txBody>
      </p:sp>
      <p:pic>
        <p:nvPicPr>
          <p:cNvPr id="4" name="Picture 3" descr="Warrior and the shield Royalty Free Vector Ima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3"/>
          <a:stretch/>
        </p:blipFill>
        <p:spPr>
          <a:xfrm>
            <a:off x="5095108" y="1148904"/>
            <a:ext cx="3836459" cy="543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12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08278" y="987170"/>
            <a:ext cx="7553126" cy="896259"/>
          </a:xfrm>
        </p:spPr>
        <p:txBody>
          <a:bodyPr/>
          <a:lstStyle/>
          <a:p>
            <a:pPr eaLnBrk="1" hangingPunct="1"/>
            <a:r>
              <a:rPr lang="en-US" altLang="en-US" sz="3200" b="1" dirty="0"/>
              <a:t>What is GVHD?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3</a:t>
            </a:fld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1"/>
          </p:nvPr>
        </p:nvSpPr>
        <p:spPr>
          <a:xfrm>
            <a:off x="799069" y="1776549"/>
            <a:ext cx="7562335" cy="446519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en-US" sz="2700" dirty="0"/>
              <a:t>GVHD is a transfusion-associated complication that occurs when:</a:t>
            </a:r>
          </a:p>
          <a:p>
            <a:pPr lvl="1">
              <a:lnSpc>
                <a:spcPct val="150000"/>
              </a:lnSpc>
            </a:pPr>
            <a:r>
              <a:rPr lang="en-US" altLang="en-US" sz="2700" dirty="0"/>
              <a:t>Immunocompetent cells are present in the transfused component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700" dirty="0"/>
              <a:t>There is incompatibility (via histocompatibility) between the donor and recipient</a:t>
            </a:r>
          </a:p>
          <a:p>
            <a:pPr marL="0" indent="0" algn="ctr">
              <a:buNone/>
            </a:pPr>
            <a:endParaRPr lang="en-US" altLang="en-US" sz="1950" dirty="0"/>
          </a:p>
        </p:txBody>
      </p:sp>
    </p:spTree>
    <p:extLst>
      <p:ext uri="{BB962C8B-B14F-4D97-AF65-F5344CB8AC3E}">
        <p14:creationId xmlns:p14="http://schemas.microsoft.com/office/powerpoint/2010/main" val="614119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96307" y="1172292"/>
            <a:ext cx="2884999" cy="1489591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Manifestations of GVHD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4</a:t>
            </a:fld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798727" y="2369175"/>
            <a:ext cx="2741939" cy="42478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825" dirty="0"/>
          </a:p>
          <a:p>
            <a:pPr eaLnBrk="1" hangingPunct="1">
              <a:lnSpc>
                <a:spcPct val="90000"/>
              </a:lnSpc>
            </a:pPr>
            <a:endParaRPr lang="en-US" altLang="en-US" sz="825" dirty="0"/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latin typeface="Franklin Gothic Medium" panose="020B0603020102020204" pitchFamily="34" charset="0"/>
              </a:rPr>
              <a:t>Fever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latin typeface="Franklin Gothic Medium" panose="020B0603020102020204" pitchFamily="34" charset="0"/>
              </a:rPr>
              <a:t>Skin rash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latin typeface="Franklin Gothic Medium" panose="020B0603020102020204" pitchFamily="34" charset="0"/>
              </a:rPr>
              <a:t>Loss of appetite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latin typeface="Franklin Gothic Medium" panose="020B0603020102020204" pitchFamily="34" charset="0"/>
              </a:rPr>
              <a:t>Nausea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latin typeface="Franklin Gothic Medium" panose="020B0603020102020204" pitchFamily="34" charset="0"/>
              </a:rPr>
              <a:t>Vomiting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325422" y="2350559"/>
            <a:ext cx="3028950" cy="397326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825" dirty="0"/>
          </a:p>
          <a:p>
            <a:pPr eaLnBrk="1" hangingPunct="1">
              <a:lnSpc>
                <a:spcPct val="90000"/>
              </a:lnSpc>
            </a:pPr>
            <a:endParaRPr lang="en-US" altLang="en-US" sz="825" dirty="0"/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/>
              <a:t>Diarrhea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/>
              <a:t>Hepatitis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/>
              <a:t>Bone marrow suppression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/>
              <a:t>Death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9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11C844-B501-C67B-1950-B5181AC0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009" y="137920"/>
            <a:ext cx="5097894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45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dirty="0"/>
              <a:t>Patients at risk for GVHD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5</a:t>
            </a:fld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/>
              <a:t>Immunocompromised individuals:</a:t>
            </a:r>
          </a:p>
          <a:p>
            <a:pPr lvl="1" eaLnBrk="1" hangingPunct="1"/>
            <a:r>
              <a:rPr lang="en-US" altLang="en-US" sz="2100" dirty="0"/>
              <a:t>Bone marrow transplant patients</a:t>
            </a:r>
          </a:p>
          <a:p>
            <a:pPr lvl="1" eaLnBrk="1" hangingPunct="1"/>
            <a:r>
              <a:rPr lang="en-US" altLang="en-US" sz="2100" dirty="0"/>
              <a:t>Chemotherapy patients</a:t>
            </a:r>
          </a:p>
          <a:p>
            <a:pPr lvl="1" eaLnBrk="1" hangingPunct="1"/>
            <a:r>
              <a:rPr lang="en-US" altLang="en-US" sz="2100" dirty="0"/>
              <a:t>Radiation therapy patients</a:t>
            </a:r>
          </a:p>
          <a:p>
            <a:pPr lvl="1" eaLnBrk="1" hangingPunct="1"/>
            <a:r>
              <a:rPr lang="en-US" altLang="en-US" sz="2100" dirty="0"/>
              <a:t>Fetuses and newborns</a:t>
            </a:r>
          </a:p>
          <a:p>
            <a:pPr lvl="1" eaLnBrk="1" hangingPunct="1"/>
            <a:r>
              <a:rPr lang="en-US" altLang="en-US" sz="2100" dirty="0"/>
              <a:t>Heart, lung and liver transplant patients</a:t>
            </a:r>
          </a:p>
          <a:p>
            <a:pPr marL="342900" lvl="1" indent="0">
              <a:buNone/>
            </a:pPr>
            <a:endParaRPr lang="en-US" altLang="en-US" sz="2100" dirty="0"/>
          </a:p>
          <a:p>
            <a:pPr eaLnBrk="1" hangingPunct="1"/>
            <a:r>
              <a:rPr lang="en-US" altLang="en-US" sz="2400" dirty="0"/>
              <a:t>Non-immunocompromised individuals:</a:t>
            </a:r>
          </a:p>
          <a:p>
            <a:pPr lvl="1" eaLnBrk="1" hangingPunct="1"/>
            <a:r>
              <a:rPr lang="en-US" altLang="en-US" sz="2100" dirty="0"/>
              <a:t>Recipients with same haplotype as the donor (genetically similar)</a:t>
            </a:r>
          </a:p>
          <a:p>
            <a:pPr lvl="1" eaLnBrk="1" hangingPunct="1"/>
            <a:r>
              <a:rPr lang="en-US" altLang="en-US" sz="2100" dirty="0"/>
              <a:t>Blood relatives of the donor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581150" y="2076450"/>
            <a:ext cx="7562850" cy="4165600"/>
          </a:xfrm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pPr lvl="1" eaLnBrk="1" hangingPunct="1"/>
            <a:endParaRPr lang="en-US" altLang="en-US" dirty="0"/>
          </a:p>
          <a:p>
            <a:pPr marL="0" indent="0"/>
            <a:endParaRPr lang="en-US" altLang="en-US" dirty="0"/>
          </a:p>
        </p:txBody>
      </p:sp>
      <p:pic>
        <p:nvPicPr>
          <p:cNvPr id="4" name="Graphic 3" descr="Warning with solid fill">
            <a:extLst>
              <a:ext uri="{FF2B5EF4-FFF2-40B4-BE49-F238E27FC236}">
                <a16:creationId xmlns:a16="http://schemas.microsoft.com/office/drawing/2014/main" id="{EA2C0DC6-AB0A-4F5B-7572-BAA223388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8434" y="598714"/>
            <a:ext cx="2677886" cy="26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2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98727" y="1172292"/>
            <a:ext cx="7553126" cy="89625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b="1"/>
              <a:t>Treatment of GVHD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38785" y="6216808"/>
            <a:ext cx="792782" cy="366184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C104D20-565B-4843-A3F0-783322D06524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7" name="Picture 6" descr="A green sign with white lettering&#10;&#10;Description automatically generated with low confidence">
            <a:extLst>
              <a:ext uri="{FF2B5EF4-FFF2-40B4-BE49-F238E27FC236}">
                <a16:creationId xmlns:a16="http://schemas.microsoft.com/office/drawing/2014/main" id="{F995BCC5-DFE0-0397-AEF2-CD952ECDC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3723" y="2238102"/>
            <a:ext cx="3855052" cy="3707269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06352" y="1550126"/>
            <a:ext cx="3855053" cy="4595301"/>
          </a:xfrm>
        </p:spPr>
        <p:txBody>
          <a:bodyPr wrap="square" anchor="t">
            <a:normAutofit lnSpcReduction="10000"/>
          </a:bodyPr>
          <a:lstStyle/>
          <a:p>
            <a:pPr eaLnBrk="1" hangingPunct="1"/>
            <a:r>
              <a:rPr lang="en-US" altLang="en-US" sz="2400" dirty="0"/>
              <a:t>Treatment of acute onset GVHD is usually unsuccessful</a:t>
            </a:r>
          </a:p>
          <a:p>
            <a:pPr marL="0" indent="0">
              <a:buNone/>
            </a:pPr>
            <a:endParaRPr lang="en-US" altLang="en-US" sz="2400" dirty="0"/>
          </a:p>
          <a:p>
            <a:pPr eaLnBrk="1" hangingPunct="1"/>
            <a:r>
              <a:rPr lang="en-US" altLang="en-US" sz="2400" dirty="0"/>
              <a:t>Patients with chronic GVHD may respond to immunosuppressive regimens including steroids and alkylating agents</a:t>
            </a:r>
          </a:p>
          <a:p>
            <a:pPr marL="0" indent="0">
              <a:buNone/>
            </a:pPr>
            <a:endParaRPr lang="en-US" altLang="en-US" sz="2400" dirty="0"/>
          </a:p>
          <a:p>
            <a:pPr eaLnBrk="1" hangingPunct="1"/>
            <a:r>
              <a:rPr lang="en-US" altLang="en-US" sz="2400" dirty="0"/>
              <a:t>Because therapies have mostly been unsuccessful, </a:t>
            </a:r>
            <a:r>
              <a:rPr lang="en-US" altLang="en-US" sz="2400" u="sng" dirty="0"/>
              <a:t>prevention is paramount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19815A-F7D6-4256-3F6F-34A2522D5D41}"/>
              </a:ext>
            </a:extLst>
          </p:cNvPr>
          <p:cNvSpPr txBox="1"/>
          <p:nvPr/>
        </p:nvSpPr>
        <p:spPr>
          <a:xfrm>
            <a:off x="1150477" y="5945372"/>
            <a:ext cx="236154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+mn-lt"/>
                <a:ea typeface="+mn-ea"/>
                <a:cs typeface="+mn-cs"/>
                <a:hlinkClick r:id="rId3" tooltip="https://www.picserver.org/highway-signs2/p/preventio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latin typeface="+mn-lt"/>
                <a:ea typeface="+mn-ea"/>
                <a:cs typeface="+mn-cs"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396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95437" y="1028120"/>
            <a:ext cx="7553126" cy="896259"/>
          </a:xfrm>
        </p:spPr>
        <p:txBody>
          <a:bodyPr/>
          <a:lstStyle/>
          <a:p>
            <a:pPr eaLnBrk="1" hangingPunct="1"/>
            <a:r>
              <a:rPr lang="en-US" altLang="en-US" sz="3200" b="1" dirty="0"/>
              <a:t>How is GVHD prevented?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7</a:t>
            </a:fld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799070" y="1698171"/>
            <a:ext cx="7348084" cy="46256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en-US" sz="2700" dirty="0"/>
              <a:t>Graft-Versus-Host-Disease is prevented by </a:t>
            </a:r>
            <a:r>
              <a:rPr lang="en-US" altLang="en-US" sz="2700" b="1" i="1" dirty="0">
                <a:solidFill>
                  <a:srgbClr val="FF0000"/>
                </a:solidFill>
              </a:rPr>
              <a:t>irradiating blood </a:t>
            </a:r>
            <a:r>
              <a:rPr lang="en-US" altLang="en-US" sz="2700" dirty="0"/>
              <a:t>and platelets for all recipients who either are immunocompromised or who are blood relatives of the donor.</a:t>
            </a:r>
          </a:p>
        </p:txBody>
      </p:sp>
      <p:pic>
        <p:nvPicPr>
          <p:cNvPr id="37892" name="Picture 4" descr="radiation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32" y="4231416"/>
            <a:ext cx="3086100" cy="222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385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95437" y="981314"/>
            <a:ext cx="7553126" cy="896259"/>
          </a:xfrm>
        </p:spPr>
        <p:txBody>
          <a:bodyPr/>
          <a:lstStyle/>
          <a:p>
            <a:pPr eaLnBrk="1" hangingPunct="1"/>
            <a:r>
              <a:rPr lang="en-US" altLang="en-US" sz="3200" b="1" dirty="0"/>
              <a:t>What happens when blood is irradiated?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19EDA-F3C3-4D47-8CB1-9D8267B9B2C1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93520" y="2075935"/>
            <a:ext cx="4735829" cy="4247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400" dirty="0"/>
              <a:t>When cellular blood components are irradiated, they are exposed to 25Gy of radiation:</a:t>
            </a:r>
          </a:p>
          <a:p>
            <a:r>
              <a:rPr lang="en-US" altLang="en-US" sz="2400" dirty="0"/>
              <a:t>A sufficient dose of radiation to damage the DNA of the donor lymphocytes</a:t>
            </a:r>
          </a:p>
          <a:p>
            <a:r>
              <a:rPr lang="en-US" altLang="en-US" sz="2400" dirty="0"/>
              <a:t>Rendering the  lymphocytes incapable of replication, without affecting the function of red cells, platelets or granulocytes.</a:t>
            </a:r>
          </a:p>
        </p:txBody>
      </p:sp>
      <p:pic>
        <p:nvPicPr>
          <p:cNvPr id="38916" name="Picture 7" descr="dna_mutatio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731" y="2143124"/>
            <a:ext cx="3333750" cy="35425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967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Effect on other blood cells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3CEAE8-5EC6-B597-801A-9949A4D8C4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9</a:t>
            </a:fld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799069" y="2075935"/>
            <a:ext cx="6646759" cy="4247888"/>
          </a:xfrm>
        </p:spPr>
        <p:txBody>
          <a:bodyPr>
            <a:normAutofit/>
          </a:bodyPr>
          <a:lstStyle/>
          <a:p>
            <a:r>
              <a:rPr lang="en-US" altLang="en-US" sz="2700" dirty="0"/>
              <a:t>Red Blood Cells:</a:t>
            </a:r>
          </a:p>
          <a:p>
            <a:pPr lvl="1"/>
            <a:r>
              <a:rPr lang="en-US" altLang="en-US" sz="2400" dirty="0"/>
              <a:t>Intracellular potassium loss</a:t>
            </a:r>
          </a:p>
          <a:p>
            <a:pPr lvl="1"/>
            <a:r>
              <a:rPr lang="en-US" altLang="en-US" sz="2400" dirty="0"/>
              <a:t>Increased free </a:t>
            </a:r>
            <a:r>
              <a:rPr lang="en-US" altLang="en-US" sz="2400" dirty="0" err="1"/>
              <a:t>Hgb</a:t>
            </a:r>
            <a:r>
              <a:rPr lang="en-US" altLang="en-US" sz="2400" dirty="0"/>
              <a:t> levels in supernatant</a:t>
            </a:r>
          </a:p>
          <a:p>
            <a:pPr lvl="1"/>
            <a:r>
              <a:rPr lang="en-US" altLang="en-US" sz="2400" dirty="0"/>
              <a:t>Cell viability shortened (28 days max)</a:t>
            </a:r>
          </a:p>
          <a:p>
            <a:pPr marL="342900" lvl="1" indent="0">
              <a:buNone/>
            </a:pPr>
            <a:endParaRPr lang="en-US" altLang="en-US" sz="2400" dirty="0"/>
          </a:p>
          <a:p>
            <a:r>
              <a:rPr lang="en-US" altLang="en-US" sz="2700" dirty="0"/>
              <a:t>Platelets:</a:t>
            </a:r>
          </a:p>
          <a:p>
            <a:pPr lvl="1"/>
            <a:r>
              <a:rPr lang="en-US" altLang="en-US" sz="2400" dirty="0"/>
              <a:t>No qualitative or quantitative changes up for doses up to 50 </a:t>
            </a:r>
            <a:r>
              <a:rPr lang="en-US" altLang="en-US" sz="2400" dirty="0" err="1"/>
              <a:t>Gy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485776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ndiana University Health">
      <a:dk1>
        <a:sysClr val="windowText" lastClr="000000"/>
      </a:dk1>
      <a:lt1>
        <a:sysClr val="window" lastClr="FFFFFF"/>
      </a:lt1>
      <a:dk2>
        <a:srgbClr val="A1A1A4"/>
      </a:dk2>
      <a:lt2>
        <a:srgbClr val="EEECE1"/>
      </a:lt2>
      <a:accent1>
        <a:srgbClr val="B30838"/>
      </a:accent1>
      <a:accent2>
        <a:srgbClr val="F2EDD7"/>
      </a:accent2>
      <a:accent3>
        <a:srgbClr val="AFDDD2"/>
      </a:accent3>
      <a:accent4>
        <a:srgbClr val="D0E4A6"/>
      </a:accent4>
      <a:accent5>
        <a:srgbClr val="E9D666"/>
      </a:accent5>
      <a:accent6>
        <a:srgbClr val="C2D1D4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650C8035708A439BF2958FB332F27F" ma:contentTypeVersion="6" ma:contentTypeDescription="Create a new document." ma:contentTypeScope="" ma:versionID="99d4bb452f4f563be038d0bc95ca31dd">
  <xsd:schema xmlns:xsd="http://www.w3.org/2001/XMLSchema" xmlns:xs="http://www.w3.org/2001/XMLSchema" xmlns:p="http://schemas.microsoft.com/office/2006/metadata/properties" xmlns:ns2="8821400f-d146-4c2b-929b-c4d630db313a" xmlns:ns3="ca57214e-edd5-4c35-9745-6e58684cb17a" targetNamespace="http://schemas.microsoft.com/office/2006/metadata/properties" ma:root="true" ma:fieldsID="ec9f012b001040b05470e040abf8095f" ns2:_="" ns3:_="">
    <xsd:import namespace="8821400f-d146-4c2b-929b-c4d630db313a"/>
    <xsd:import namespace="ca57214e-edd5-4c35-9745-6e58684cb1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21400f-d146-4c2b-929b-c4d630db31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57214e-edd5-4c35-9745-6e58684cb17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EB4B0F-1C37-4A4F-809C-E61E29ABF2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21400f-d146-4c2b-929b-c4d630db313a"/>
    <ds:schemaRef ds:uri="ca57214e-edd5-4c35-9745-6e58684cb1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DC118E-9D83-43F3-9B8E-5DF861437E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217F3A-8C05-4F90-9739-C11658A578FA}">
  <ds:schemaRefs>
    <ds:schemaRef ds:uri="http://purl.org/dc/dcmitype/"/>
    <ds:schemaRef ds:uri="8821400f-d146-4c2b-929b-c4d630db313a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ca57214e-edd5-4c35-9745-6e58684cb17a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4085</TotalTime>
  <Words>729</Words>
  <Application>Microsoft Office PowerPoint</Application>
  <PresentationFormat>On-screen Show (4:3)</PresentationFormat>
  <Paragraphs>146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AppleSymbols</vt:lpstr>
      <vt:lpstr>Arial</vt:lpstr>
      <vt:lpstr>Calibri</vt:lpstr>
      <vt:lpstr>Franklin Gothic Book</vt:lpstr>
      <vt:lpstr>Franklin Gothic Medium</vt:lpstr>
      <vt:lpstr>Wingdings</vt:lpstr>
      <vt:lpstr>1_Office Theme</vt:lpstr>
      <vt:lpstr>Irradiation  and Radiation Safety</vt:lpstr>
      <vt:lpstr>Why do we irradiate blood?</vt:lpstr>
      <vt:lpstr>What is GVHD?</vt:lpstr>
      <vt:lpstr>Manifestations of GVHD</vt:lpstr>
      <vt:lpstr>Patients at risk for GVHD</vt:lpstr>
      <vt:lpstr>Treatment of GVHD</vt:lpstr>
      <vt:lpstr>How is GVHD prevented?</vt:lpstr>
      <vt:lpstr>What happens when blood is irradiated?</vt:lpstr>
      <vt:lpstr>Effect on other blood cells</vt:lpstr>
      <vt:lpstr>Radiation Safety</vt:lpstr>
      <vt:lpstr>What is radiation?</vt:lpstr>
      <vt:lpstr>Forms of radiation</vt:lpstr>
      <vt:lpstr>Radiation</vt:lpstr>
      <vt:lpstr>Types of radiation</vt:lpstr>
      <vt:lpstr>Radiation penetration</vt:lpstr>
      <vt:lpstr>Ionizing radiation</vt:lpstr>
      <vt:lpstr>Ionizing radiation </vt:lpstr>
      <vt:lpstr>Limiting Radiation Exposure</vt:lpstr>
      <vt:lpstr>Measuring Radiation</vt:lpstr>
      <vt:lpstr>Summary</vt:lpstr>
    </vt:vector>
  </TitlesOfParts>
  <Company>IU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Evolving the IU Health Brand Strategy</dc:title>
  <dc:creator>Mangan, David P</dc:creator>
  <cp:lastModifiedBy>Slayten, Jayanna K</cp:lastModifiedBy>
  <cp:revision>630</cp:revision>
  <cp:lastPrinted>2017-03-29T20:29:55Z</cp:lastPrinted>
  <dcterms:created xsi:type="dcterms:W3CDTF">2016-12-07T14:20:07Z</dcterms:created>
  <dcterms:modified xsi:type="dcterms:W3CDTF">2024-02-08T13:46:08Z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0x010100A0650C8035708A439BF2958FB332F27F</vt:lpwstr>
  </property>
</Properties>
</file>