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30"/>
  </p:notesMasterIdLst>
  <p:handoutMasterIdLst>
    <p:handoutMasterId r:id="rId31"/>
  </p:handoutMasterIdLst>
  <p:sldIdLst>
    <p:sldId id="257" r:id="rId3"/>
    <p:sldId id="5672" r:id="rId4"/>
    <p:sldId id="5694" r:id="rId5"/>
    <p:sldId id="5693" r:id="rId6"/>
    <p:sldId id="5729" r:id="rId7"/>
    <p:sldId id="5735" r:id="rId8"/>
    <p:sldId id="5730" r:id="rId9"/>
    <p:sldId id="5736" r:id="rId10"/>
    <p:sldId id="5681" r:id="rId11"/>
    <p:sldId id="154593724" r:id="rId12"/>
    <p:sldId id="154593725" r:id="rId13"/>
    <p:sldId id="5743" r:id="rId14"/>
    <p:sldId id="5744" r:id="rId15"/>
    <p:sldId id="5695" r:id="rId16"/>
    <p:sldId id="5711" r:id="rId17"/>
    <p:sldId id="5741" r:id="rId18"/>
    <p:sldId id="5728" r:id="rId19"/>
    <p:sldId id="5742" r:id="rId20"/>
    <p:sldId id="5738" r:id="rId21"/>
    <p:sldId id="258" r:id="rId22"/>
    <p:sldId id="5739" r:id="rId23"/>
    <p:sldId id="5723" r:id="rId24"/>
    <p:sldId id="5740" r:id="rId25"/>
    <p:sldId id="154593726" r:id="rId26"/>
    <p:sldId id="5737" r:id="rId27"/>
    <p:sldId id="154593723" r:id="rId28"/>
    <p:sldId id="5697" r:id="rId2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2412" autoAdjust="0"/>
  </p:normalViewPr>
  <p:slideViewPr>
    <p:cSldViewPr snapToGrid="0" showGuides="1">
      <p:cViewPr varScale="1">
        <p:scale>
          <a:sx n="89" d="100"/>
          <a:sy n="89" d="100"/>
        </p:scale>
        <p:origin x="701" y="8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15:38:28.17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321 2121 24575,'0'1'0,"1"1"0,-1-1 0,1 0 0,0 1 0,-1-1 0,1 0 0,0 0 0,0 0 0,0 0 0,0 0 0,0 0 0,0 0 0,2 1 0,2 2 0,32 37 0,3-3 0,1-1 0,2-3 0,79 51 0,48-2 0,-153-75 0,0 1 0,19 15 0,19 9 0,-44-26 0,-1-2 0,0 1 0,0-1 0,1-1 0,0 0 0,0 0 0,0-1 0,0 0 0,1-1 0,17 1 0,8 3 0,27 0 0,76 2 0,70 2 0,157-11 0,-168-15 0,-47 2 0,-141 14 0,0-1 0,0-1 0,1 0 0,-1 0 0,-1-1 0,1-1 0,12-5 0,149-62 0,-130 52 0,-1-3 0,-1-1 0,-1-2 0,51-41 0,-58 42 0,1 1 0,46-21 0,-52 29 0,29-13 0,9-4 0,64-44 0,-99 55 0,35-29 0,2-3 0,-58 47 0,1-1 0,-2-1 0,1 0 0,-1 0 0,0-1 0,-1 0 0,1 0 0,-2-1 0,8-12 0,-5 3 0,0 0 0,0 0 0,-2 0 0,6-28 0,-8 24 0,-1 0 0,1-32 0,-5-49 0,-1 57 0,0 28 0,-1 0 0,-1 1 0,-6-21 0,-3-24 0,10 46 0,-2 1 0,1 0 0,-2 0 0,0 0 0,-10-18 0,3 1 0,7 20 0,-10-20 0,3 8 0,1-1 0,1-1 0,2 1 0,-7-33 0,8 26 0,-2 2 0,-21-49 0,18 51 0,9 20 0,0 1 0,-1-1 0,-1 1 0,-6-11 0,-100-120 0,13 17 0,62 78 0,19 24 0,1 0 0,-17-30 0,-33-49 0,21 33 0,34 50 0,-1 1 0,-1 0 0,1 1 0,-2 0 0,0 1 0,-26-17 0,23 18 0,-1 1 0,-34-14 0,43 22 0,-1 0 0,-12-2 0,-3-1 0,7 2 0,0 1 0,-1 1 0,1 1 0,-33 2 0,20 0 0,-749-1 0,756 1 0,0 2 0,-40 8 0,8 0 0,-41 9 0,22-3 0,3 3 0,55-14 0,-1 0 0,0-2 0,-28 4 0,-105 12 0,97-12 0,41-6 0,0 1 0,1-1 0,-1 2 0,1 0 0,0 0 0,-15 9 0,3-2 0,-27 10 0,28-13 0,-32 17 0,20-7 0,24-14 0,1 1 0,-1 1 0,1 0 0,1 0 0,-1 1 0,-9 9 0,14-11 0,-1 2 0,0-1 0,1 0 0,0 1 0,0 0 0,1 0 0,-6 13 0,4-7 0,0-1 0,-2 1 0,1-1 0,-14 17 0,-40 39 0,41-47 0,-12 11 0,-35 50 0,53-60 0,-14 29 0,11-8 0,13-32 0,0 1 0,-1-2 0,-9 17 0,-50 80 0,56-94 0,-35 70 0,37-69 0,0 0 0,2 0 0,-1 1 0,-1 17 0,-9 89 0,9-66 0,2-26 0,0 31 0,3-32 0,2-1 0,8 51 0,-6-59 0,1 28 0,-4-35 0,0 0 0,2-1 0,0 1 0,0 0 0,0-1 0,7 19 0,17 22 0,-15-30 0,-1 1 0,15 46 0,-21-56 0,1 0 0,8 18 0,5 10 0,-5-9 0,1-2 0,30 49 0,-31-59 0,1 1 0,0-2 0,1 0 0,1-1 0,22 20 0,-23-26 0,0 0 0,1-1 0,0 0 0,1-2 0,0 0 0,1-1 0,18 7 0,33 6-1365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750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194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60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4828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834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149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7995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5631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839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70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2597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288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572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162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87532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2988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54641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881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993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439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83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9474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598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077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720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123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8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9070" y="1556951"/>
            <a:ext cx="7348084" cy="3185916"/>
          </a:xfrm>
        </p:spPr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 sz="900">
                <a:solidFill>
                  <a:srgbClr val="696A6D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450"/>
              </a:spcAft>
              <a:defRPr sz="9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450"/>
              </a:spcAft>
              <a:defRPr sz="9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468133"/>
            <a:ext cx="473920" cy="3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  <p:sldLayoutId id="2147483709" r:id="rId8"/>
    <p:sldLayoutId id="2147483713" r:id="rId9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3/27/2024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BLOOD BANK</a:t>
            </a: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03.27.2024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9C70FEA-9726-EA31-D397-E299F021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/>
          <a:lstStyle/>
          <a:p>
            <a:r>
              <a:rPr lang="en-US" dirty="0"/>
              <a:t>TEAM MEMBER Engagement Survey 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56CAD5-7D09-73C0-9222-456DF7522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128" y="986551"/>
            <a:ext cx="5172914" cy="134495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265D4-53F8-5785-0A9B-2AA530E6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5925" y="603250"/>
            <a:ext cx="733425" cy="274638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DA86648E-21C2-4E4D-995E-31FFBD2E87B9}" type="slidenum">
              <a:rPr lang="x-none" altLang="x-none" smtClean="0"/>
              <a:pPr>
                <a:spcAft>
                  <a:spcPts val="600"/>
                </a:spcAft>
              </a:pPr>
              <a:t>10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09441C-4FF1-2CA9-0923-31B354ABD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3" y="2453673"/>
            <a:ext cx="5075209" cy="23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AF70-EBA7-7AB6-EDE8-E0E68246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Engagement Survey Questions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3485B9-7EAB-1002-47C0-39B3D97F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824" y="983411"/>
            <a:ext cx="4976203" cy="23236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AE2BD-C495-D0CE-3FC2-C28141E8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E789B-351F-9DEB-0055-DE3E55A8F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24" y="3368101"/>
            <a:ext cx="4976203" cy="16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E96A-D40F-CF2A-6E37-36948A3F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Engagement Survey Action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D3B1-55E3-F7A8-4CAC-EEB122AC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87" y="1087395"/>
            <a:ext cx="8114614" cy="3513180"/>
          </a:xfrm>
        </p:spPr>
        <p:txBody>
          <a:bodyPr/>
          <a:lstStyle/>
          <a:p>
            <a:r>
              <a:rPr lang="en-US" sz="1600" dirty="0"/>
              <a:t>Annual Gallup Survey 2023</a:t>
            </a:r>
          </a:p>
          <a:p>
            <a:pPr lvl="1"/>
            <a:r>
              <a:rPr lang="en-US" sz="1600" dirty="0"/>
              <a:t>Team, as a group, will choose three (3) Survey Questions to work on improving this year</a:t>
            </a:r>
          </a:p>
          <a:p>
            <a:pPr lvl="2"/>
            <a:r>
              <a:rPr lang="en-US" sz="1600" dirty="0"/>
              <a:t>Survey will be sent to each team member to make those selections</a:t>
            </a:r>
          </a:p>
          <a:p>
            <a:pPr lvl="1"/>
            <a:r>
              <a:rPr lang="en-US" sz="1600" dirty="0"/>
              <a:t>Each Supervisor will take one (1) question each from those selected </a:t>
            </a:r>
          </a:p>
          <a:p>
            <a:pPr lvl="2"/>
            <a:r>
              <a:rPr lang="en-US" sz="1600" dirty="0"/>
              <a:t>Present action plans for improvement with the team</a:t>
            </a:r>
          </a:p>
          <a:p>
            <a:pPr lvl="2"/>
            <a:r>
              <a:rPr lang="en-US" sz="1600" dirty="0"/>
              <a:t>Provide updates during Team Meetings on progress</a:t>
            </a:r>
          </a:p>
          <a:p>
            <a:pPr lvl="2"/>
            <a:endParaRPr lang="en-US" sz="1600" dirty="0"/>
          </a:p>
          <a:p>
            <a:r>
              <a:rPr lang="en-US" sz="1600" dirty="0"/>
              <a:t>For 2024 Gallup is sending PULSE CHECK Surveys each Quarter</a:t>
            </a:r>
          </a:p>
          <a:p>
            <a:pPr lvl="1"/>
            <a:r>
              <a:rPr lang="en-US" sz="1600" dirty="0"/>
              <a:t>These are ‘mini’ surveys to get Team Member perspective throughout the year</a:t>
            </a:r>
          </a:p>
          <a:p>
            <a:pPr lvl="1"/>
            <a:r>
              <a:rPr lang="en-US" sz="1600" dirty="0"/>
              <a:t>We encourage each of you to participate in these surveys and provide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F629D-AD3F-5F7C-C256-9FA28C13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858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3F24-ED8C-568F-EF18-7CFA00AA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Gallup Pulse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2F0FE-FDD9-22DB-873C-951FB9AB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1" y="1136822"/>
            <a:ext cx="8246420" cy="3463753"/>
          </a:xfrm>
        </p:spPr>
        <p:txBody>
          <a:bodyPr/>
          <a:lstStyle/>
          <a:p>
            <a:r>
              <a:rPr lang="en-US" sz="1800" dirty="0"/>
              <a:t>Q1: Mar 12 -- Mar 24</a:t>
            </a:r>
          </a:p>
          <a:p>
            <a:r>
              <a:rPr lang="en-US" sz="1800" dirty="0"/>
              <a:t>Q2: Jun 11 – Jun 23</a:t>
            </a:r>
          </a:p>
          <a:p>
            <a:r>
              <a:rPr lang="en-US" sz="1800" dirty="0"/>
              <a:t>Q3: Aug 13– Aug 25  (full annual Survey)</a:t>
            </a:r>
          </a:p>
          <a:p>
            <a:r>
              <a:rPr lang="en-US" sz="1800" dirty="0"/>
              <a:t>Q4: Nov 11– Nov 24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18DB-46A8-0EE6-7AB4-6EB9BA84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13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EB4F9-F139-288D-8991-2F014DC59A07}"/>
              </a:ext>
            </a:extLst>
          </p:cNvPr>
          <p:cNvSpPr txBox="1"/>
          <p:nvPr/>
        </p:nvSpPr>
        <p:spPr>
          <a:xfrm>
            <a:off x="648066" y="2713762"/>
            <a:ext cx="559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400" dirty="0">
                <a:solidFill>
                  <a:prstClr val="black"/>
                </a:solidFill>
                <a:latin typeface="Franklin Gothic Heavy" panose="020B0903020102020204" pitchFamily="34" charset="0"/>
                <a:ea typeface="+mn-ea"/>
              </a:rPr>
              <a:t>“Gallup research indicates organizations who survey more often have higher employee engagement and retention.”</a:t>
            </a:r>
          </a:p>
        </p:txBody>
      </p:sp>
    </p:spTree>
    <p:extLst>
      <p:ext uri="{BB962C8B-B14F-4D97-AF65-F5344CB8AC3E}">
        <p14:creationId xmlns:p14="http://schemas.microsoft.com/office/powerpoint/2010/main" val="115561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527-51BD-854A-A693-743E97BC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Workflow Changes – Bench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BBAC-02E3-B171-839E-6EDE40EF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1" y="1073791"/>
            <a:ext cx="8363940" cy="3526784"/>
          </a:xfrm>
        </p:spPr>
        <p:txBody>
          <a:bodyPr/>
          <a:lstStyle/>
          <a:p>
            <a:r>
              <a:rPr lang="en-US" sz="1600" dirty="0"/>
              <a:t>Job Task Prioritization List /Bench Assignments for Team Members</a:t>
            </a:r>
          </a:p>
          <a:p>
            <a:pPr lvl="2"/>
            <a:r>
              <a:rPr lang="en-US" sz="1600" dirty="0"/>
              <a:t>Guide team in ensuring all tasks are complete that are required for operation of lab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Riley Dayshift Bench Assignments – posted Feb 26</a:t>
            </a:r>
            <a:r>
              <a:rPr lang="en-US" sz="1400" baseline="30000" dirty="0"/>
              <a:t>th</a:t>
            </a:r>
            <a:endParaRPr lang="en-US" sz="1400" dirty="0"/>
          </a:p>
          <a:p>
            <a:pPr lvl="2"/>
            <a:r>
              <a:rPr lang="en-US" sz="1400" dirty="0"/>
              <a:t>Riley Evening &amp; Night Bench Assignments –posting by April 4</a:t>
            </a:r>
            <a:r>
              <a:rPr lang="en-US" sz="1400" baseline="30000" dirty="0"/>
              <a:t>th</a:t>
            </a:r>
            <a:endParaRPr lang="en-US" sz="1400" dirty="0"/>
          </a:p>
          <a:p>
            <a:pPr lvl="2"/>
            <a:r>
              <a:rPr lang="en-US" sz="1400" dirty="0"/>
              <a:t>UH and MH Bench Assignments –posting by April 4</a:t>
            </a:r>
            <a:r>
              <a:rPr lang="en-US" sz="1400" baseline="30000" dirty="0"/>
              <a:t>th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sz="1600" dirty="0"/>
              <a:t>Bench Assignments are Job Aids and can be easily updated/changed to reflect best work practice in the lab.</a:t>
            </a:r>
          </a:p>
          <a:p>
            <a:pPr lvl="2"/>
            <a:r>
              <a:rPr lang="en-US" sz="1600" dirty="0"/>
              <a:t>Provide Feedback to Supervisors/Management Team for updates</a:t>
            </a:r>
          </a:p>
          <a:p>
            <a:pPr lvl="2"/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	</a:t>
            </a:r>
          </a:p>
          <a:p>
            <a:pPr lvl="2"/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9166-C4BA-6AE9-AFB6-C0820F93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747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D72C-87BF-1844-4AAC-39C5BA7B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 anchor="b">
            <a:normAutofit/>
          </a:bodyPr>
          <a:lstStyle/>
          <a:p>
            <a:r>
              <a:rPr lang="en-US" sz="3200" dirty="0"/>
              <a:t>Workflow Changes–Bench 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99E1-2B5A-9DDF-6D0B-E3656E9D8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 wrap="square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309AD9-1ED7-50F3-BE46-A0F9DA5D2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069" y="980324"/>
            <a:ext cx="7537867" cy="3912952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endParaRPr lang="en-US" sz="20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BBFF80B-2310-9E00-302C-FCFB22CE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5925" y="603250"/>
            <a:ext cx="733425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fld id="{E94E9BCF-061B-4943-A29B-BBB83430C9CB}" type="slidenum">
              <a:rPr lang="x-none" altLang="x-none"/>
              <a:pPr>
                <a:spcAft>
                  <a:spcPts val="600"/>
                </a:spcAft>
              </a:pPr>
              <a:t>15</a:t>
            </a:fld>
            <a:endParaRPr lang="en-US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78AF6-FE66-A223-5F50-47DF0E423B31}"/>
              </a:ext>
            </a:extLst>
          </p:cNvPr>
          <p:cNvSpPr txBox="1"/>
          <p:nvPr/>
        </p:nvSpPr>
        <p:spPr>
          <a:xfrm>
            <a:off x="457200" y="1268626"/>
            <a:ext cx="7961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April 1</a:t>
            </a:r>
            <a:r>
              <a:rPr lang="en-US" baseline="30000" dirty="0"/>
              <a:t>st</a:t>
            </a:r>
            <a:r>
              <a:rPr lang="en-US" dirty="0"/>
              <a:t> – Dayshift team at all locations will be responsible for Bench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eliminate confusion by team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Multiple team members covering Overtime positions from different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 eliminate Missing Bench QC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Dayshift primarily responsible (not rotating)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Team Members are still responsible for knowing how to perform Bench QC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Training and Competency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83D9-66F7-D5BA-F55A-F5AA1DE4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Updated QC and Maintenance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AEC238-EC42-270A-3EA5-2C0998857E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5910" y="945871"/>
            <a:ext cx="3936688" cy="33932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A28AA-BAF4-B408-745D-916C7106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28467"/>
            <a:ext cx="4175185" cy="2562045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Update Schedule will be posted at all locations –effective April 1</a:t>
            </a:r>
            <a:r>
              <a:rPr lang="en-US" sz="1600" baseline="30000" dirty="0"/>
              <a:t>st</a:t>
            </a:r>
            <a:endParaRPr lang="en-US" sz="1600" dirty="0"/>
          </a:p>
          <a:p>
            <a:r>
              <a:rPr lang="en-US" sz="1600" dirty="0"/>
              <a:t>Dayshift will continue performing Bench QC going forward in 2024</a:t>
            </a:r>
          </a:p>
          <a:p>
            <a:endParaRPr lang="en-US" sz="1600" dirty="0"/>
          </a:p>
          <a:p>
            <a:r>
              <a:rPr lang="en-US" sz="1600" dirty="0"/>
              <a:t>NO CHANGES to instrument maintenance or weekly and monthly tasks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E7D2D-7C1A-ABF7-E09D-BD5B2A35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BCF-061B-4943-A29B-BBB83430C9CB}" type="slidenum">
              <a:rPr lang="x-none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4727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AD05-40C6-D83E-14DE-CA9867D9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Quality Update –Dispense Retraining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4CBE-8FD5-7E1C-4F52-83114EFFA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8077200" cy="3762502"/>
          </a:xfrm>
        </p:spPr>
        <p:txBody>
          <a:bodyPr/>
          <a:lstStyle/>
          <a:p>
            <a:r>
              <a:rPr lang="en-US" sz="2000" dirty="0"/>
              <a:t>Continue to have DISPENSE errors</a:t>
            </a:r>
            <a:endParaRPr lang="en-US" sz="2400" dirty="0"/>
          </a:p>
          <a:p>
            <a:pPr lvl="1"/>
            <a:r>
              <a:rPr lang="en-US" sz="1800" dirty="0"/>
              <a:t>Three (3) FDA </a:t>
            </a:r>
            <a:r>
              <a:rPr lang="en-US" sz="1800" dirty="0" err="1"/>
              <a:t>reportables</a:t>
            </a:r>
            <a:r>
              <a:rPr lang="en-US" sz="1800" dirty="0"/>
              <a:t> so far this year in 2024</a:t>
            </a:r>
          </a:p>
          <a:p>
            <a:pPr lvl="2"/>
            <a:r>
              <a:rPr lang="en-US" sz="1600" dirty="0"/>
              <a:t>Wrong patient’s blood dispensed with similar names</a:t>
            </a:r>
          </a:p>
          <a:p>
            <a:pPr lvl="2"/>
            <a:r>
              <a:rPr lang="en-US" sz="1600" dirty="0"/>
              <a:t>Fortunate that Error was caught at bedside and returned for correction</a:t>
            </a:r>
          </a:p>
          <a:p>
            <a:pPr lvl="2"/>
            <a:r>
              <a:rPr lang="en-US" sz="1600" dirty="0"/>
              <a:t>Fortunate that the blood type dispensed was a universal type</a:t>
            </a:r>
          </a:p>
          <a:p>
            <a:pPr lvl="3"/>
            <a:r>
              <a:rPr lang="en-US" sz="1600" dirty="0"/>
              <a:t>Possibility of a Serious  Fatal Event </a:t>
            </a:r>
          </a:p>
          <a:p>
            <a:r>
              <a:rPr lang="en-US" sz="2000" dirty="0"/>
              <a:t>Dispense is the LAST check prior to leaving the Blood Bank</a:t>
            </a:r>
          </a:p>
          <a:p>
            <a:pPr lvl="1"/>
            <a:r>
              <a:rPr lang="en-US" sz="1800" dirty="0"/>
              <a:t>MUST be performed with accuracy and following SOP</a:t>
            </a:r>
          </a:p>
          <a:p>
            <a:pPr lvl="1"/>
            <a:r>
              <a:rPr lang="en-US" sz="1800" dirty="0"/>
              <a:t>DO NOT answer phone or multi-task when dispensing products</a:t>
            </a:r>
          </a:p>
          <a:p>
            <a:pPr lvl="1"/>
            <a:r>
              <a:rPr lang="en-US" sz="1800" dirty="0"/>
              <a:t>ALWAYS use MRN from the DELIVER PRODUCT REQUEST </a:t>
            </a:r>
          </a:p>
          <a:p>
            <a:pPr lvl="2"/>
            <a:r>
              <a:rPr lang="en-US" sz="1400" dirty="0"/>
              <a:t>Do not enter MRN into Cerner from the blood product label or the order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F2FDD-DA75-EE2C-638E-15CC06FA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BCF-061B-4943-A29B-BBB83430C9CB}" type="slidenum">
              <a:rPr lang="x-none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140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2019-3516-F1A9-6A09-1BB4CF13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Quality Update –Dispense Retraining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2409-6D36-8961-AF24-D5B2C2B82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8192530" cy="3787216"/>
          </a:xfrm>
        </p:spPr>
        <p:txBody>
          <a:bodyPr/>
          <a:lstStyle/>
          <a:p>
            <a:r>
              <a:rPr lang="en-US" sz="1800" dirty="0"/>
              <a:t>By May 1</a:t>
            </a:r>
            <a:r>
              <a:rPr lang="en-US" sz="1800" baseline="30000" dirty="0"/>
              <a:t>st</a:t>
            </a:r>
            <a:endParaRPr lang="en-US" sz="1800" dirty="0"/>
          </a:p>
          <a:p>
            <a:pPr lvl="1"/>
            <a:r>
              <a:rPr lang="en-US" sz="1600" dirty="0"/>
              <a:t>All team members will have a Dispense retraining with Supervisor </a:t>
            </a:r>
          </a:p>
          <a:p>
            <a:pPr lvl="1"/>
            <a:r>
              <a:rPr lang="en-US" sz="1600" dirty="0"/>
              <a:t>Media Lab training and Quiz</a:t>
            </a:r>
          </a:p>
          <a:p>
            <a:pPr lvl="1"/>
            <a:r>
              <a:rPr lang="en-US" sz="1600" dirty="0"/>
              <a:t>Must demonstrate 3x correct Dispense Verification Process</a:t>
            </a:r>
          </a:p>
          <a:p>
            <a:pPr lvl="1"/>
            <a:r>
              <a:rPr lang="en-US" sz="1600" dirty="0"/>
              <a:t>During Retraining</a:t>
            </a:r>
          </a:p>
          <a:p>
            <a:pPr lvl="2"/>
            <a:r>
              <a:rPr lang="en-US" sz="1400" dirty="0"/>
              <a:t>Team Member reads SOP</a:t>
            </a:r>
          </a:p>
          <a:p>
            <a:pPr lvl="2"/>
            <a:r>
              <a:rPr lang="en-US" sz="1400" dirty="0"/>
              <a:t>Supervisor will discuss and demonstrate correct steps in dispense</a:t>
            </a:r>
          </a:p>
          <a:p>
            <a:pPr lvl="2"/>
            <a:r>
              <a:rPr lang="en-US" sz="1400" dirty="0"/>
              <a:t>Team Member will demonstrate one (1) correct Dispense Process</a:t>
            </a:r>
          </a:p>
          <a:p>
            <a:pPr lvl="2"/>
            <a:r>
              <a:rPr lang="en-US" sz="1400" dirty="0"/>
              <a:t>Team Member will then complete Annual Competency for Dispense Process</a:t>
            </a:r>
          </a:p>
          <a:p>
            <a:pPr lvl="3"/>
            <a:r>
              <a:rPr lang="en-US" sz="1400" dirty="0"/>
              <a:t>This includes two (2) more observed Dispenses</a:t>
            </a:r>
          </a:p>
          <a:p>
            <a:pPr lvl="3"/>
            <a:endParaRPr lang="en-US" sz="1400" dirty="0"/>
          </a:p>
          <a:p>
            <a:r>
              <a:rPr lang="en-US" sz="1800" dirty="0"/>
              <a:t>After Retraining: If more Dispense Errors occur – we will move to READ BACK by two team members to dispense products!</a:t>
            </a:r>
          </a:p>
          <a:p>
            <a:pPr lvl="3"/>
            <a:endParaRPr lang="en-US" sz="1400" dirty="0"/>
          </a:p>
          <a:p>
            <a:pPr marL="914400" lvl="2" indent="0">
              <a:buNone/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85F1C-D9B0-23E3-C475-2DB80DE3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9BCF-061B-4943-A29B-BBB83430C9CB}" type="slidenum">
              <a:rPr lang="x-none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9716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0869-58B9-F3E3-B912-61132FAA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155"/>
            <a:ext cx="7886700" cy="497087"/>
          </a:xfrm>
        </p:spPr>
        <p:txBody>
          <a:bodyPr/>
          <a:lstStyle/>
          <a:p>
            <a:r>
              <a:rPr lang="en-US" dirty="0"/>
              <a:t>Quality Update ---Documentation of Events --REQUIRED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6FB13-FFE6-EE13-A781-1C49C6E1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60" y="911803"/>
            <a:ext cx="4745767" cy="3997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Documentation of ALL Communications</a:t>
            </a:r>
          </a:p>
          <a:p>
            <a:pPr lvl="1"/>
            <a:r>
              <a:rPr lang="en-US" sz="1200" dirty="0"/>
              <a:t>When calling or receiving any information to or from the RN or clinician, document on Requisition </a:t>
            </a:r>
          </a:p>
          <a:p>
            <a:pPr lvl="2"/>
            <a:r>
              <a:rPr lang="en-US" sz="1200" dirty="0"/>
              <a:t>Your initials</a:t>
            </a:r>
          </a:p>
          <a:p>
            <a:pPr lvl="2"/>
            <a:r>
              <a:rPr lang="en-US" sz="1200" dirty="0"/>
              <a:t>Name of who you talked to </a:t>
            </a:r>
          </a:p>
          <a:p>
            <a:pPr lvl="2"/>
            <a:r>
              <a:rPr lang="en-US" sz="1200" dirty="0"/>
              <a:t>Date and time   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Calling CSR for Courier Pickup of Out of Hospital Cooler/Box</a:t>
            </a:r>
          </a:p>
          <a:p>
            <a:pPr lvl="1"/>
            <a:r>
              <a:rPr lang="en-US" sz="1200" dirty="0"/>
              <a:t>Document the same as above</a:t>
            </a:r>
          </a:p>
          <a:p>
            <a:pPr lvl="2"/>
            <a:r>
              <a:rPr lang="en-US" sz="1200" dirty="0"/>
              <a:t>Include the Confirmation# provided by CSR</a:t>
            </a:r>
          </a:p>
          <a:p>
            <a:pPr lvl="1"/>
            <a:r>
              <a:rPr lang="en-US" sz="1200" dirty="0"/>
              <a:t>Send email for DPLM BB Notification</a:t>
            </a:r>
          </a:p>
          <a:p>
            <a:pPr lvl="2"/>
            <a:r>
              <a:rPr lang="en-US" sz="1200" dirty="0"/>
              <a:t>Date/Time products needed for dispense</a:t>
            </a:r>
          </a:p>
          <a:p>
            <a:pPr lvl="2"/>
            <a:r>
              <a:rPr lang="en-US" sz="1200" dirty="0"/>
              <a:t>Include the Confirmation# provided by CSR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Delays in sample testing or provision of product</a:t>
            </a:r>
          </a:p>
          <a:p>
            <a:pPr lvl="1"/>
            <a:r>
              <a:rPr lang="en-US" sz="1200" dirty="0"/>
              <a:t>If there is a downtime (computer, tube station, instrument), then please be aware of delays</a:t>
            </a:r>
          </a:p>
          <a:p>
            <a:pPr lvl="1"/>
            <a:r>
              <a:rPr lang="en-US" sz="1200" dirty="0"/>
              <a:t>Communicate to the floor any issues </a:t>
            </a:r>
          </a:p>
          <a:p>
            <a:pPr lvl="1"/>
            <a:r>
              <a:rPr lang="en-US" sz="1200" dirty="0"/>
              <a:t>Document any complaints about delays or product errors on unplanned deviation report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47BD3-F0C5-E55E-F8CD-552C8BE0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51" y="1116723"/>
            <a:ext cx="3317889" cy="33865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04C5E6-2082-85A1-2E78-5070E59959F1}"/>
                  </a:ext>
                </a:extLst>
              </p14:cNvPr>
              <p14:cNvContentPartPr/>
              <p14:nvPr/>
            </p14:nvContentPartPr>
            <p14:xfrm>
              <a:off x="7405816" y="3586509"/>
              <a:ext cx="1252152" cy="93973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04C5E6-2082-85A1-2E78-5070E59959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2830" y="3523524"/>
                <a:ext cx="1377763" cy="10653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10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1F00-19D0-93A4-25A3-DDA6D31F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 –Blood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129F-E0EF-08DA-A7BC-8112287F6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900113"/>
            <a:ext cx="7787767" cy="3960211"/>
          </a:xfrm>
        </p:spPr>
        <p:txBody>
          <a:bodyPr/>
          <a:lstStyle/>
          <a:p>
            <a:endParaRPr lang="en-US" sz="1400" b="1" dirty="0"/>
          </a:p>
          <a:p>
            <a:r>
              <a:rPr lang="en-US" sz="1400" b="1" dirty="0"/>
              <a:t>Open Positions</a:t>
            </a:r>
          </a:p>
          <a:p>
            <a:pPr lvl="1"/>
            <a:r>
              <a:rPr lang="en-US" sz="1400" u="sng" dirty="0"/>
              <a:t>Days</a:t>
            </a:r>
          </a:p>
          <a:p>
            <a:pPr lvl="2"/>
            <a:r>
              <a:rPr lang="en-US" sz="1400" dirty="0"/>
              <a:t>MLT/MLS</a:t>
            </a:r>
          </a:p>
          <a:p>
            <a:pPr lvl="2"/>
            <a:r>
              <a:rPr lang="en-US" sz="1400" dirty="0"/>
              <a:t>MLT/MLS</a:t>
            </a:r>
            <a:endParaRPr lang="en-US" sz="1200" dirty="0"/>
          </a:p>
          <a:p>
            <a:pPr marL="914400" lvl="2" indent="0">
              <a:buNone/>
            </a:pPr>
            <a:endParaRPr lang="en-US" sz="1400" dirty="0"/>
          </a:p>
          <a:p>
            <a:pPr lvl="1"/>
            <a:r>
              <a:rPr lang="en-US" sz="1400" u="sng" dirty="0"/>
              <a:t>Evenings</a:t>
            </a:r>
          </a:p>
          <a:p>
            <a:pPr lvl="2"/>
            <a:r>
              <a:rPr lang="en-US" sz="1400" dirty="0"/>
              <a:t>MLT/MLS</a:t>
            </a:r>
          </a:p>
          <a:p>
            <a:pPr lvl="2"/>
            <a:r>
              <a:rPr lang="en-US" sz="1400" dirty="0"/>
              <a:t>MLT/MLS</a:t>
            </a:r>
          </a:p>
          <a:p>
            <a:pPr lvl="2"/>
            <a:r>
              <a:rPr lang="en-US" sz="1400" dirty="0"/>
              <a:t>MLT/MLS</a:t>
            </a:r>
          </a:p>
          <a:p>
            <a:pPr marL="914400" lvl="2" indent="0">
              <a:buNone/>
            </a:pPr>
            <a:endParaRPr lang="en-US" sz="1400" dirty="0"/>
          </a:p>
          <a:p>
            <a:pPr lvl="1"/>
            <a:r>
              <a:rPr lang="en-US" sz="1400" u="sng" dirty="0"/>
              <a:t>Overnights</a:t>
            </a:r>
          </a:p>
          <a:p>
            <a:pPr lvl="2"/>
            <a:r>
              <a:rPr lang="en-US" sz="1400" dirty="0"/>
              <a:t>MLT/MLS</a:t>
            </a:r>
            <a:endParaRPr lang="en-US" sz="1200" dirty="0"/>
          </a:p>
          <a:p>
            <a:pPr marL="1371600" lvl="3" indent="0">
              <a:buNone/>
            </a:pPr>
            <a:endParaRPr lang="en-US" sz="800" u="sng" dirty="0"/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324105-4B2E-C4D9-60AF-961D43072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7468" y="1169055"/>
            <a:ext cx="4367499" cy="3074332"/>
          </a:xfrm>
        </p:spPr>
        <p:txBody>
          <a:bodyPr/>
          <a:lstStyle/>
          <a:p>
            <a:pPr marL="914400" lvl="2" indent="0">
              <a:buNone/>
            </a:pPr>
            <a:endParaRPr lang="en-US" sz="1400" dirty="0"/>
          </a:p>
          <a:p>
            <a:r>
              <a:rPr lang="en-US" sz="1400" dirty="0"/>
              <a:t>Open Team Lead Positions:</a:t>
            </a:r>
          </a:p>
          <a:p>
            <a:pPr lvl="1"/>
            <a:r>
              <a:rPr lang="en-US" sz="1100" dirty="0"/>
              <a:t>Two Days</a:t>
            </a:r>
          </a:p>
          <a:p>
            <a:pPr lvl="1"/>
            <a:r>
              <a:rPr lang="en-US" sz="1100" dirty="0"/>
              <a:t>One Nights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r>
              <a:rPr lang="en-US" sz="1400" dirty="0"/>
              <a:t>Candidates are being interviewed for Open Positions</a:t>
            </a:r>
          </a:p>
          <a:p>
            <a:pPr lvl="1"/>
            <a:r>
              <a:rPr lang="en-US" sz="1100" dirty="0"/>
              <a:t>Current MLS students, H1B sponsorship considerations, and other qualified applicants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1400" dirty="0"/>
              <a:t>CONGRATULATIONS – Lawrence Collins!</a:t>
            </a:r>
          </a:p>
          <a:p>
            <a:pPr lvl="1"/>
            <a:r>
              <a:rPr lang="en-US" sz="1100" dirty="0"/>
              <a:t>Promoted to Evening Supervisor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C25F8-46E5-13F4-013D-D72CFF4F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857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487E-46EB-AE64-6E08-EE103ED5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5" y="163657"/>
            <a:ext cx="8110105" cy="564600"/>
          </a:xfrm>
        </p:spPr>
        <p:txBody>
          <a:bodyPr>
            <a:normAutofit/>
          </a:bodyPr>
          <a:lstStyle/>
          <a:p>
            <a:r>
              <a:rPr lang="en-US" sz="2400" dirty="0"/>
              <a:t>Unplanned Deviation Response and Corrective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D9A06-56EC-998B-F0E1-38EA8E9D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906198"/>
            <a:ext cx="5431849" cy="4073645"/>
          </a:xfrm>
        </p:spPr>
        <p:txBody>
          <a:bodyPr>
            <a:normAutofit fontScale="92500"/>
          </a:bodyPr>
          <a:lstStyle/>
          <a:p>
            <a:r>
              <a:rPr lang="en-US" sz="1950" dirty="0"/>
              <a:t>Thank you for all the submitted Unplanned Deviations!  </a:t>
            </a:r>
          </a:p>
          <a:p>
            <a:pPr lvl="1"/>
            <a:r>
              <a:rPr lang="en-US" dirty="0"/>
              <a:t>Awesome reporting – keep up the reporting!</a:t>
            </a:r>
          </a:p>
          <a:p>
            <a:pPr lvl="1"/>
            <a:r>
              <a:rPr lang="en-US" dirty="0"/>
              <a:t>E-Unplanned Deviation is being validated – coming soon an easier way to submit issues and events!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1950" dirty="0"/>
              <a:t>Corrective Action Update Starting April 2024</a:t>
            </a:r>
          </a:p>
          <a:p>
            <a:pPr lvl="1"/>
            <a:r>
              <a:rPr lang="en-US" dirty="0"/>
              <a:t>When documented issues require a review only</a:t>
            </a:r>
          </a:p>
          <a:p>
            <a:pPr lvl="2"/>
            <a:r>
              <a:rPr lang="en-US" dirty="0"/>
              <a:t>MTS Review of SOP</a:t>
            </a:r>
          </a:p>
          <a:p>
            <a:pPr lvl="2"/>
            <a:r>
              <a:rPr lang="en-US" dirty="0"/>
              <a:t>Quiz to demonstrate understanding</a:t>
            </a:r>
          </a:p>
          <a:p>
            <a:pPr lvl="2"/>
            <a:r>
              <a:rPr lang="en-US" dirty="0"/>
              <a:t>Example:  Documentation error</a:t>
            </a:r>
          </a:p>
          <a:p>
            <a:pPr lvl="1"/>
            <a:r>
              <a:rPr lang="en-US" dirty="0"/>
              <a:t>Repeat documentation errors will become a Performance Issue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When documented events require root cause analysis</a:t>
            </a:r>
          </a:p>
          <a:p>
            <a:pPr lvl="2"/>
            <a:r>
              <a:rPr lang="en-US" dirty="0"/>
              <a:t>Investigation by Phone call and Email request to provide written documentation of team member’s response</a:t>
            </a:r>
          </a:p>
          <a:p>
            <a:pPr lvl="2"/>
            <a:r>
              <a:rPr lang="en-US" dirty="0"/>
              <a:t>May use the Root Cause Investigation form to ensure all aspects of an event are considered.</a:t>
            </a:r>
          </a:p>
          <a:p>
            <a:pPr lvl="2"/>
            <a:r>
              <a:rPr lang="en-US" dirty="0"/>
              <a:t>Example:  Step of SOP was omitted or SOP not followed.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BFB46-F94C-3432-CAFF-2F149788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419" y="976336"/>
            <a:ext cx="2964337" cy="38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0111-6486-8DD7-7064-670832F8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 anchor="b">
            <a:normAutofit/>
          </a:bodyPr>
          <a:lstStyle/>
          <a:p>
            <a:r>
              <a:rPr lang="en-US"/>
              <a:t>BE PREPARED: SOLAR ECLIPSE 2024 – April 8th</a:t>
            </a:r>
          </a:p>
        </p:txBody>
      </p:sp>
      <p:pic>
        <p:nvPicPr>
          <p:cNvPr id="5" name="Content Placeholder 4" descr="Image result for Solar Eclipse 2024. Size: 244 x 150. Source: discover.hubpages.com">
            <a:extLst>
              <a:ext uri="{FF2B5EF4-FFF2-40B4-BE49-F238E27FC236}">
                <a16:creationId xmlns:a16="http://schemas.microsoft.com/office/drawing/2014/main" id="{38E97D88-71E4-1A47-B096-1D47471E22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901582"/>
            <a:ext cx="2718904" cy="167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29FE48E-D59B-DB21-D113-EF5AE2301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1655" y="900114"/>
            <a:ext cx="5235146" cy="3640136"/>
          </a:xfrm>
        </p:spPr>
        <p:txBody>
          <a:bodyPr/>
          <a:lstStyle/>
          <a:p>
            <a:r>
              <a:rPr lang="en-US" sz="1600" dirty="0"/>
              <a:t>See email from Clark Day, VP, System Lab Services</a:t>
            </a:r>
          </a:p>
          <a:p>
            <a:pPr lvl="1"/>
            <a:r>
              <a:rPr lang="en-US" sz="1200" dirty="0"/>
              <a:t>April 8</a:t>
            </a:r>
            <a:r>
              <a:rPr lang="en-US" sz="1200" baseline="30000" dirty="0"/>
              <a:t>th</a:t>
            </a:r>
            <a:r>
              <a:rPr lang="en-US" sz="1200" dirty="0"/>
              <a:t> will be treated like a Major Weather Occurrence which could cause slight disruptions in service.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400" dirty="0"/>
              <a:t>If scheduled to work Sunday Night 4/7, or any shift Monday 4/8</a:t>
            </a:r>
          </a:p>
          <a:p>
            <a:pPr lvl="1"/>
            <a:r>
              <a:rPr lang="en-US" sz="1200" dirty="0"/>
              <a:t>Need to prepare: to possibly work an extended shift </a:t>
            </a:r>
          </a:p>
          <a:p>
            <a:pPr lvl="1"/>
            <a:r>
              <a:rPr lang="en-US" sz="1200" dirty="0"/>
              <a:t>Need to prepare: to have long commute times to and from work</a:t>
            </a:r>
          </a:p>
          <a:p>
            <a:pPr lvl="1"/>
            <a:r>
              <a:rPr lang="en-US" sz="1200" dirty="0"/>
              <a:t>Health Care Team Members are Essential Workers and expected to be at work.  IUH AHC clinics, outpatient and surgery areas will be open for business</a:t>
            </a:r>
          </a:p>
          <a:p>
            <a:pPr lvl="1"/>
            <a:r>
              <a:rPr lang="en-US" sz="1200" dirty="0"/>
              <a:t>Discuss any unique concerns with your Supervisor before next week (no later than Tuesday April 2nd). 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There will be Solar Eclipse glasses provided to team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For those working during the eclipse, team will develop a plan so that those that wish to view the event can take turns on a “viewing break” and still ensure the lab area is covered.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4E80E-2C8C-4228-6551-69C311F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5925" y="603250"/>
            <a:ext cx="733425" cy="274638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DA86648E-21C2-4E4D-995E-31FFBD2E87B9}" type="slidenum">
              <a:rPr lang="x-none" altLang="x-none" smtClean="0"/>
              <a:pPr>
                <a:spcAft>
                  <a:spcPts val="600"/>
                </a:spcAft>
              </a:pPr>
              <a:t>21</a:t>
            </a:fld>
            <a:endParaRPr lang="en-US" altLang="x-none"/>
          </a:p>
        </p:txBody>
      </p:sp>
      <p:pic>
        <p:nvPicPr>
          <p:cNvPr id="6" name="Picture 5" descr="A eclipse of the sun&#10;&#10;Description automatically generated">
            <a:extLst>
              <a:ext uri="{FF2B5EF4-FFF2-40B4-BE49-F238E27FC236}">
                <a16:creationId xmlns:a16="http://schemas.microsoft.com/office/drawing/2014/main" id="{13309CC1-71A8-DC33-596C-2B4BF0881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9" y="2889849"/>
            <a:ext cx="2806885" cy="1734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35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B9D5-613F-01B8-B4C5-4BD9D78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Reminders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F23D-9184-24B2-62CA-2F82EC23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03" y="937451"/>
            <a:ext cx="7754364" cy="4050473"/>
          </a:xfrm>
        </p:spPr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version of UKG/Kronos </a:t>
            </a:r>
            <a:endParaRPr lang="en-US" sz="16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March 10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, IU Health transitioned to UKG Pro</a:t>
            </a: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Lots of kinks being worked out by Kronos Support Team.</a:t>
            </a: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Call the HELP DESK (317-962-2828) to report problems with your mobile device or software system in General regarding time-card review/corrections.  </a:t>
            </a: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Give yourself time to arrive to work and clock in using the computer (on time) if mobile app is not working correctly.</a:t>
            </a: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WAMBI RECOGNITION</a:t>
            </a:r>
          </a:p>
          <a:p>
            <a:pPr lvl="1"/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the IU Health recognition platform. </a:t>
            </a:r>
          </a:p>
          <a:p>
            <a:pPr lvl="1"/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in the moment meaningful appreciation</a:t>
            </a:r>
          </a:p>
          <a:p>
            <a:pPr lvl="1"/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and From leaders and peers </a:t>
            </a:r>
          </a:p>
          <a:p>
            <a:pPr lvl="1"/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Access from the Team Portal Page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150" lvl="1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11150" lvl="1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253FB-57C0-9705-4F30-488507B7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22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9C83E-C1BA-68B2-CC33-8039B933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310" y="2962687"/>
            <a:ext cx="1057423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5CF8-FF97-10DC-D8CE-37A07D84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Performance Feed Back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92B55-21CB-98E6-F02A-386ECC7D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47" y="1178011"/>
            <a:ext cx="8188754" cy="3422564"/>
          </a:xfrm>
        </p:spPr>
        <p:txBody>
          <a:bodyPr/>
          <a:lstStyle/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Your Supervisor will be scheduling a specific time with each of you</a:t>
            </a:r>
          </a:p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Goal Setting will be finalized during this meeting</a:t>
            </a: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2 to 3 Goals per team member</a:t>
            </a:r>
          </a:p>
          <a:p>
            <a:pPr marL="485775"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Measurable and Meaningful</a:t>
            </a:r>
          </a:p>
          <a:p>
            <a:endParaRPr lang="en-US" dirty="0"/>
          </a:p>
          <a:p>
            <a:r>
              <a:rPr lang="en-US" sz="1600" dirty="0">
                <a:latin typeface="+mn-lt"/>
              </a:rPr>
              <a:t>Conversations are TWO-WAY</a:t>
            </a:r>
          </a:p>
          <a:p>
            <a:r>
              <a:rPr lang="en-US" sz="1600" dirty="0">
                <a:latin typeface="+mn-lt"/>
              </a:rPr>
              <a:t>Be prepared for your  discussion with your leader.  Summarize Key accomplishments/challenges in your role.  Review these preparation questions:</a:t>
            </a:r>
          </a:p>
          <a:p>
            <a:pPr lvl="1"/>
            <a:r>
              <a:rPr lang="en-US" sz="1600" dirty="0">
                <a:latin typeface="+mn-lt"/>
              </a:rPr>
              <a:t>“As you think back on 2023, what did you appreciate most about your accomplishments and what do you think you could have done differently to be even more effective?”</a:t>
            </a:r>
          </a:p>
          <a:p>
            <a:pPr lvl="1"/>
            <a:r>
              <a:rPr lang="en-US" sz="1600" dirty="0">
                <a:latin typeface="+mn-lt"/>
              </a:rPr>
              <a:t> “Which value(s) do you think you most consistently demonstrated and how?” </a:t>
            </a:r>
          </a:p>
          <a:p>
            <a:pPr lvl="1"/>
            <a:r>
              <a:rPr lang="en-US" sz="1600" dirty="0">
                <a:latin typeface="+mn-lt"/>
              </a:rPr>
              <a:t> “Which value(s) do you think are most important to continue to develop?”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48644-312C-3D42-AA6E-998E218A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3199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4CB1-DF5F-EFDA-40FD-70823C6E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935530" cy="579438"/>
          </a:xfrm>
        </p:spPr>
        <p:txBody>
          <a:bodyPr/>
          <a:lstStyle/>
          <a:p>
            <a:r>
              <a:rPr lang="en-US" dirty="0"/>
              <a:t>Schedule for UPCOMING Discussions and Merit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39E9-7E9F-C97D-CB49-00A5D1B21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227438"/>
            <a:ext cx="8073425" cy="2372497"/>
          </a:xfrm>
        </p:spPr>
        <p:txBody>
          <a:bodyPr/>
          <a:lstStyle/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April 2 – 19:  Performance Feedback and Merit Discussions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April 21: Effective Date of Merit Awards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May 10: Merit Award Reflected in Paycheck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May 15: Deadline for Team Member Acknowledgement in Oracle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75EE-2904-811B-AA75-0EFEE4B2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62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BD7D-3263-914A-713C-E50934A4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WEEK     April 14</a:t>
            </a:r>
            <a:r>
              <a:rPr lang="en-US" baseline="30000" dirty="0"/>
              <a:t>th</a:t>
            </a:r>
            <a:r>
              <a:rPr lang="en-US" dirty="0"/>
              <a:t> – 20th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991515-7C71-4664-1584-A6F77526A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924" y="1054100"/>
            <a:ext cx="2030761" cy="3546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2F4B-662F-2744-61DB-04D0B8B6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25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7C96F-E115-A479-3B0E-7940DB414BDE}"/>
              </a:ext>
            </a:extLst>
          </p:cNvPr>
          <p:cNvSpPr txBox="1"/>
          <p:nvPr/>
        </p:nvSpPr>
        <p:spPr>
          <a:xfrm>
            <a:off x="3097427" y="1301578"/>
            <a:ext cx="532988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Details to 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will be </a:t>
            </a:r>
            <a:r>
              <a:rPr lang="en-US" dirty="0" err="1"/>
              <a:t>GiveAways</a:t>
            </a:r>
            <a:r>
              <a:rPr lang="en-US" dirty="0"/>
              <a:t>, Games, Food and FUN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IUH Lab Week Signs have been ordered to be delivered to each BB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MH LABs has developed a LAB WEEK T-shirt.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Initially we submitted an order to M3Lab Manager last Friday via email.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NOW= there is a website link to order and pay directly for the T-shirt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LOOK FOR ANOTHER EMAIL&gt; </a:t>
            </a:r>
            <a:r>
              <a:rPr lang="en-US" sz="1200" dirty="0">
                <a:highlight>
                  <a:srgbClr val="FFFF00"/>
                </a:highlight>
              </a:rPr>
              <a:t>ALL ORDERS MUST BE PLACED BY </a:t>
            </a:r>
            <a:r>
              <a:rPr lang="en-US" sz="1200" b="1" dirty="0">
                <a:highlight>
                  <a:srgbClr val="FFFF00"/>
                </a:highlight>
              </a:rPr>
              <a:t>APRIL 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>
                <a:highlight>
                  <a:srgbClr val="FFFF00"/>
                </a:highlight>
              </a:rPr>
              <a:t>When ordering select “in-store pickup” to avoid shipping cost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>
                <a:highlight>
                  <a:srgbClr val="FFFF00"/>
                </a:highlight>
              </a:rPr>
              <a:t>M3lab Manager will pickup and distribute shirts for 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100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00FF00"/>
                </a:highlight>
              </a:rPr>
              <a:t>Cost $22</a:t>
            </a:r>
          </a:p>
        </p:txBody>
      </p:sp>
    </p:spTree>
    <p:extLst>
      <p:ext uri="{BB962C8B-B14F-4D97-AF65-F5344CB8AC3E}">
        <p14:creationId xmlns:p14="http://schemas.microsoft.com/office/powerpoint/2010/main" val="4253714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Lab Week Signs  </a:t>
            </a:r>
            <a:r>
              <a:rPr lang="en-US" sz="1600" dirty="0"/>
              <a:t>(showing examples from Supply Chain Week)</a:t>
            </a:r>
            <a:endParaRPr 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00F8F6-0BC6-B057-607C-88E4D8E8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54" y="1749751"/>
            <a:ext cx="1701682" cy="22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83C7AE5-2C17-B7A4-7484-2A92B146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26" y="1749751"/>
            <a:ext cx="1701682" cy="22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AC2B574-A34F-4526-EDAD-31F7ED62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97" y="1749751"/>
            <a:ext cx="1701682" cy="22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C6BF-0340-FE4B-BD3D-B56B6434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415A6-9A82-F6B8-DA29-A2990556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6" y="1024303"/>
            <a:ext cx="8145827" cy="3515947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We could not provide quality patient care without each one of you!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ym typeface="Wingdings" panose="05000000000000000000" pitchFamily="2" charset="2"/>
              </a:rPr>
              <a:t>Be mindful and support each other!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Keep Compassion, Team, Excellence and Purpose in all that you do.</a:t>
            </a:r>
          </a:p>
          <a:p>
            <a:pPr marL="457200" lvl="1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100" b="0" i="1" dirty="0">
                <a:solidFill>
                  <a:srgbClr val="2E475D"/>
                </a:solidFill>
                <a:effectLst/>
                <a:latin typeface="Lexend Deca"/>
              </a:rPr>
              <a:t>"The strength of the team is each individual member. The strength of each member is the team." – Phil Jackson</a:t>
            </a:r>
            <a:endParaRPr lang="en-US" sz="11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92ED-0A66-02A2-25BF-28E35D5A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18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ECEF-F996-BB5A-324A-1BE3818B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STAFF ACTION PLAN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224C-1FB6-F9B8-5ACB-D98F26B9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1" y="998290"/>
            <a:ext cx="8280050" cy="360228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Working towards staffing all locations and all shifts 24/7 with multiple team members (not working alone at UH)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Scheduling (8hr and 10hr shifts only) – Began with this current pay-period (March 23</a:t>
            </a:r>
            <a:r>
              <a:rPr lang="en-US" baseline="30000" dirty="0"/>
              <a:t>rd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Balance experienced team members and new hires as much as possible</a:t>
            </a:r>
          </a:p>
          <a:p>
            <a:pPr lvl="2"/>
            <a:r>
              <a:rPr lang="en-US" dirty="0"/>
              <a:t>Balance MLT/MLS and LAII ratios in the schedule</a:t>
            </a:r>
          </a:p>
          <a:p>
            <a:pPr lvl="2"/>
            <a:r>
              <a:rPr lang="en-US" dirty="0"/>
              <a:t> Allow more team members to be staffed across the week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There are still GAPS in the scheduling until new hires are trained and open positions are filled</a:t>
            </a:r>
          </a:p>
          <a:p>
            <a:pPr lvl="3"/>
            <a:r>
              <a:rPr lang="en-US" dirty="0"/>
              <a:t>Need your continued HELP in picking up Overtime spots</a:t>
            </a:r>
          </a:p>
          <a:p>
            <a:pPr lvl="3"/>
            <a:r>
              <a:rPr lang="en-US" dirty="0"/>
              <a:t>See DRAFT schedules on TEAMS channel for AHC IUH BLOOD BANK</a:t>
            </a:r>
          </a:p>
          <a:p>
            <a:pPr lvl="3"/>
            <a:r>
              <a:rPr lang="en-US" dirty="0"/>
              <a:t>Let Supervisor know if you are able to work and they will fill in the spot with your name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2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CC3DA-E15A-533D-B531-2BF3B809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37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FE29-0EA8-CDA1-FBBE-3C3AAA2C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STAFF ACTION PLAN (continued)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8CE0-4FDB-4C6C-EA98-2CDEB110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090569"/>
            <a:ext cx="8271661" cy="3510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AYA Travel Team Members </a:t>
            </a:r>
          </a:p>
          <a:p>
            <a:pPr lvl="1"/>
            <a:r>
              <a:rPr lang="en-US" dirty="0"/>
              <a:t>Provide coverage while we finish training new team members and get them to shift</a:t>
            </a:r>
          </a:p>
          <a:p>
            <a:pPr lvl="1"/>
            <a:r>
              <a:rPr lang="en-US" dirty="0"/>
              <a:t>Extending </a:t>
            </a:r>
            <a:r>
              <a:rPr lang="en-US" dirty="0" err="1"/>
              <a:t>Chiko</a:t>
            </a:r>
            <a:r>
              <a:rPr lang="en-US" dirty="0"/>
              <a:t> and Chris’ contracts through end of June/mid-July.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Continue to Complete training for new team members </a:t>
            </a:r>
          </a:p>
          <a:p>
            <a:pPr lvl="1"/>
            <a:r>
              <a:rPr lang="en-US" dirty="0"/>
              <a:t>Being assigned in schedule by Supervisors</a:t>
            </a:r>
          </a:p>
          <a:p>
            <a:pPr lvl="1"/>
            <a:r>
              <a:rPr lang="en-US" dirty="0"/>
              <a:t>Team members assigned as Trainer’s should be :</a:t>
            </a:r>
          </a:p>
          <a:p>
            <a:pPr lvl="2"/>
            <a:r>
              <a:rPr lang="en-US" dirty="0"/>
              <a:t>Reviewing checklists daily with trainee</a:t>
            </a:r>
          </a:p>
          <a:p>
            <a:pPr lvl="2"/>
            <a:r>
              <a:rPr lang="en-US" dirty="0"/>
              <a:t>Completing sign offs when trainee has demonstrated acceptable knowledge and performance of task.</a:t>
            </a:r>
          </a:p>
          <a:p>
            <a:pPr lvl="3"/>
            <a:r>
              <a:rPr lang="en-US" dirty="0"/>
              <a:t>When tasks have a required # times for demonstration – the checklists will have it listed.</a:t>
            </a:r>
          </a:p>
          <a:p>
            <a:pPr lvl="2"/>
            <a:r>
              <a:rPr lang="en-US" dirty="0"/>
              <a:t>Sign off Read/Reviews with trainees </a:t>
            </a:r>
          </a:p>
          <a:p>
            <a:pPr lvl="3"/>
            <a:r>
              <a:rPr lang="en-US" dirty="0"/>
              <a:t>Trainee should read SOP and review SOP with Trainer for any questions. That’s all. No additional steps on these tasks.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E77F0-4686-57ED-567E-2695E6EC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5636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51DC-5D9F-EF46-4DF1-45423B07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Projects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E027-B7E7-B4AD-0FE4-B4977523C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79" y="1013254"/>
            <a:ext cx="8007522" cy="3587321"/>
          </a:xfrm>
        </p:spPr>
        <p:txBody>
          <a:bodyPr/>
          <a:lstStyle/>
          <a:p>
            <a:r>
              <a:rPr lang="en-US" sz="1800" dirty="0"/>
              <a:t>STAT TAT  --Continue to Monitor and Improve</a:t>
            </a:r>
          </a:p>
          <a:p>
            <a:pPr lvl="1"/>
            <a:r>
              <a:rPr lang="en-US" sz="1400" dirty="0"/>
              <a:t>Each location (MH, UH and Riley)</a:t>
            </a:r>
          </a:p>
          <a:p>
            <a:pPr lvl="1"/>
            <a:r>
              <a:rPr lang="en-US" sz="1400" dirty="0"/>
              <a:t>Goal:  &gt;= 92% </a:t>
            </a:r>
          </a:p>
          <a:p>
            <a:pPr lvl="1"/>
            <a:r>
              <a:rPr lang="en-US" sz="1400" dirty="0"/>
              <a:t>Everyone’s responsibility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sz="1800" dirty="0"/>
              <a:t>REES</a:t>
            </a:r>
          </a:p>
          <a:p>
            <a:pPr lvl="1"/>
            <a:r>
              <a:rPr lang="en-US" sz="1400" dirty="0"/>
              <a:t>Daily review of temperatures and alarms</a:t>
            </a:r>
          </a:p>
          <a:p>
            <a:pPr lvl="1"/>
            <a:r>
              <a:rPr lang="en-US" sz="1400" dirty="0"/>
              <a:t>Retraining of all team members for proper documentation in software</a:t>
            </a:r>
          </a:p>
          <a:p>
            <a:pPr lvl="1"/>
            <a:r>
              <a:rPr lang="en-US" sz="1400" dirty="0"/>
              <a:t>Dedicated computers are already set up at each location (MH, UH and Riley)</a:t>
            </a:r>
          </a:p>
          <a:p>
            <a:pPr lvl="1"/>
            <a:r>
              <a:rPr lang="en-US" sz="1400" dirty="0"/>
              <a:t>Everyone’s responsibility</a:t>
            </a:r>
          </a:p>
          <a:p>
            <a:pPr lvl="2"/>
            <a:r>
              <a:rPr lang="en-US" sz="1400" dirty="0"/>
              <a:t>Will be made a bench assignment as primary task to sign in and monitor</a:t>
            </a:r>
          </a:p>
          <a:p>
            <a:pPr marL="914400" lvl="2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800" dirty="0"/>
          </a:p>
          <a:p>
            <a:pPr marL="914400" lvl="2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C8690-E8AD-4CC6-9BEE-85551BCB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7961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8E3608E-D59A-D8CB-9FC7-867DF1E2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/>
          <a:lstStyle/>
          <a:p>
            <a:r>
              <a:rPr lang="en-US" dirty="0"/>
              <a:t>Blood Bank Metric Dashboard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21F981D-6BE8-E3A8-47F6-1AFB0856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389" y="996778"/>
            <a:ext cx="2854411" cy="3418703"/>
          </a:xfrm>
        </p:spPr>
        <p:txBody>
          <a:bodyPr/>
          <a:lstStyle/>
          <a:p>
            <a:r>
              <a:rPr lang="en-US" dirty="0"/>
              <a:t>STAT TAT </a:t>
            </a:r>
          </a:p>
          <a:p>
            <a:r>
              <a:rPr lang="en-US" sz="1800" dirty="0"/>
              <a:t>GOAL:  &gt;=92% </a:t>
            </a:r>
            <a:r>
              <a:rPr lang="en-US" sz="1100" dirty="0"/>
              <a:t>(&lt;60MIN)</a:t>
            </a:r>
          </a:p>
          <a:p>
            <a:r>
              <a:rPr lang="en-US" sz="1100" b="1" dirty="0">
                <a:highlight>
                  <a:srgbClr val="00FF00"/>
                </a:highlight>
              </a:rPr>
              <a:t>ALL SHIFTS and ALL LOCATIONS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1400" dirty="0">
                <a:highlight>
                  <a:srgbClr val="00FFFF"/>
                </a:highlight>
              </a:rPr>
              <a:t>ABORH ONLY </a:t>
            </a:r>
          </a:p>
          <a:p>
            <a:r>
              <a:rPr lang="en-US" sz="1400" dirty="0"/>
              <a:t>Do NOT need to wait for the IAT to finish</a:t>
            </a:r>
          </a:p>
          <a:p>
            <a:r>
              <a:rPr lang="en-US" sz="1400" dirty="0"/>
              <a:t>Form coming soon to complete for samples that miss the TAT cutoff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u="sng" dirty="0"/>
              <a:t>KEEP the Prolonged Dashboard OPEN on the large monitors at each BB site at all times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DA99-BD5B-725A-AACD-B866E3B3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5925" y="603250"/>
            <a:ext cx="733425" cy="274638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DA86648E-21C2-4E4D-995E-31FFBD2E87B9}" type="slidenum">
              <a:rPr lang="x-none" altLang="x-none" smtClean="0"/>
              <a:pPr>
                <a:spcAft>
                  <a:spcPts val="600"/>
                </a:spcAft>
              </a:pPr>
              <a:t>6</a:t>
            </a:fld>
            <a:endParaRPr lang="en-US" altLang="x-none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6C9396C4-F696-0F21-3887-C8BDABB6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8" y="1482811"/>
            <a:ext cx="5233197" cy="23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8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A9F7-7628-256C-E4FE-401C95F9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Projects for 2024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8F9A-6064-3ED0-BC19-B1CB6478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49" y="1145059"/>
            <a:ext cx="8122851" cy="3455516"/>
          </a:xfrm>
        </p:spPr>
        <p:txBody>
          <a:bodyPr/>
          <a:lstStyle/>
          <a:p>
            <a:r>
              <a:rPr lang="en-US" sz="1800" dirty="0" err="1"/>
              <a:t>ReRouting</a:t>
            </a:r>
            <a:r>
              <a:rPr lang="en-US" sz="1800" dirty="0"/>
              <a:t> UH orders </a:t>
            </a:r>
          </a:p>
          <a:p>
            <a:pPr lvl="1"/>
            <a:r>
              <a:rPr lang="en-US" sz="1400" dirty="0"/>
              <a:t>To eliminate complexity for the floor and us, all orders and samples for UH will be routed to UH BB</a:t>
            </a:r>
          </a:p>
          <a:p>
            <a:pPr lvl="2"/>
            <a:r>
              <a:rPr lang="en-US" sz="1400" dirty="0"/>
              <a:t>ETA still to be determined.</a:t>
            </a:r>
          </a:p>
          <a:p>
            <a:pPr lvl="2"/>
            <a:r>
              <a:rPr lang="en-US" sz="1400" dirty="0"/>
              <a:t>Education to the floors need to happen along with new tube station signage for them.</a:t>
            </a:r>
          </a:p>
          <a:p>
            <a:pPr lvl="2"/>
            <a:r>
              <a:rPr lang="en-US" sz="1400" dirty="0"/>
              <a:t>Internally we will develop process for when samples can be tubed to Riley for help in completion of work. 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sz="1800" dirty="0"/>
              <a:t>Pending Log Review –Continue to Monitor and Improve</a:t>
            </a:r>
          </a:p>
          <a:p>
            <a:pPr lvl="1"/>
            <a:r>
              <a:rPr lang="en-US" sz="1400" dirty="0"/>
              <a:t>Blood Product Orders were placed in the Component Prep Pending Log at each facility for easier review and monitoring</a:t>
            </a:r>
          </a:p>
          <a:p>
            <a:pPr lvl="1"/>
            <a:r>
              <a:rPr lang="en-US" sz="1400" dirty="0"/>
              <a:t>Everyone’s Responsibility</a:t>
            </a:r>
          </a:p>
          <a:p>
            <a:pPr lvl="1"/>
            <a:r>
              <a:rPr lang="en-US" sz="1400" dirty="0"/>
              <a:t>Future State: eventual paperless workflows in the lab (reduce paper dependency)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D1A30-C042-FA84-C6A3-3471BB98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2332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BA98-3272-80FE-0B04-594481CE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Projects for 2024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4566-6127-2D8D-8951-4AF03FFB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5" y="1054443"/>
            <a:ext cx="8032235" cy="3546132"/>
          </a:xfrm>
        </p:spPr>
        <p:txBody>
          <a:bodyPr/>
          <a:lstStyle/>
          <a:p>
            <a:endParaRPr lang="en-US" dirty="0"/>
          </a:p>
          <a:p>
            <a:r>
              <a:rPr lang="en-US" sz="1800" dirty="0"/>
              <a:t>Smart Refrigerators (</a:t>
            </a:r>
            <a:r>
              <a:rPr lang="en-US" sz="1800" dirty="0" err="1"/>
              <a:t>Haemonetics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Contracts with IUH have finally been approved</a:t>
            </a:r>
          </a:p>
          <a:p>
            <a:pPr lvl="1"/>
            <a:r>
              <a:rPr lang="en-US" sz="1400" dirty="0"/>
              <a:t>Working with Vendor on ETA for implementation at RILEY to start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1800" dirty="0"/>
              <a:t>CERNER Bridge Project</a:t>
            </a:r>
          </a:p>
          <a:p>
            <a:pPr lvl="1"/>
            <a:r>
              <a:rPr lang="en-US" sz="1600" dirty="0"/>
              <a:t>Estimated GO LIVE is August 2024</a:t>
            </a:r>
          </a:p>
          <a:p>
            <a:pPr lvl="1"/>
            <a:r>
              <a:rPr lang="en-US" sz="1600" dirty="0"/>
              <a:t>Post CPOE additional project for “scanning” of blood products and electronic documentation of vitals for transfusions</a:t>
            </a:r>
          </a:p>
          <a:p>
            <a:pPr lvl="2"/>
            <a:r>
              <a:rPr lang="en-US" sz="1600" dirty="0"/>
              <a:t>Surgery and Out of Hospital Locations will still require paper documentation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CDAEC-B789-43E8-F4C4-2986A81E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752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1B17-C525-0D9C-3FD9-08C2BE48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Capital Budget Approvals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3D3CB-EDEF-E5A8-F92C-76E831D2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31" y="1333422"/>
            <a:ext cx="7974570" cy="3100265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23B1F-ED5C-6FF9-589C-BA60287B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pic>
        <p:nvPicPr>
          <p:cNvPr id="8" name="Picture 7" descr="Green birthday envelope with ribbons">
            <a:extLst>
              <a:ext uri="{FF2B5EF4-FFF2-40B4-BE49-F238E27FC236}">
                <a16:creationId xmlns:a16="http://schemas.microsoft.com/office/drawing/2014/main" id="{BE5A44D7-C4E0-2D21-0665-F46B82AAC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69" y="877888"/>
            <a:ext cx="2109231" cy="210923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A4261B-49C0-7FD7-852A-46BA5B5DD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52057"/>
              </p:ext>
            </p:extLst>
          </p:nvPr>
        </p:nvGraphicFramePr>
        <p:xfrm>
          <a:off x="576649" y="1243772"/>
          <a:ext cx="3838832" cy="310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8832">
                  <a:extLst>
                    <a:ext uri="{9D8B030D-6E8A-4147-A177-3AD203B41FA5}">
                      <a16:colId xmlns:a16="http://schemas.microsoft.com/office/drawing/2014/main" val="973750966"/>
                    </a:ext>
                  </a:extLst>
                </a:gridCol>
              </a:tblGrid>
              <a:tr h="260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Project Name/Assets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933641339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DH8 QuickThaw® Plasma Thawing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454283810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iBR</a:t>
                      </a:r>
                      <a:r>
                        <a:rPr lang="en-US" sz="1100" dirty="0">
                          <a:effectLst/>
                        </a:rPr>
                        <a:t> 125-GX </a:t>
                      </a:r>
                      <a:r>
                        <a:rPr lang="en-US" sz="1100" dirty="0" err="1">
                          <a:effectLst/>
                        </a:rPr>
                        <a:t>i.Series</a:t>
                      </a:r>
                      <a:r>
                        <a:rPr lang="en-US" sz="1100" dirty="0">
                          <a:effectLst/>
                        </a:rPr>
                        <a:t>® Blood Bank Refrigerator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804574936"/>
                  </a:ext>
                </a:extLst>
              </a:tr>
              <a:tr h="4945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iBF125-GX i.Series® Blood Bank/Plasma Storage Freezer,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078187971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iBR</a:t>
                      </a:r>
                      <a:r>
                        <a:rPr lang="en-US" sz="1100" dirty="0">
                          <a:effectLst/>
                        </a:rPr>
                        <a:t> 256-GX </a:t>
                      </a:r>
                      <a:r>
                        <a:rPr lang="en-US" sz="1100" dirty="0" err="1">
                          <a:effectLst/>
                        </a:rPr>
                        <a:t>i.Series</a:t>
                      </a:r>
                      <a:r>
                        <a:rPr lang="en-US" sz="1100" dirty="0">
                          <a:effectLst/>
                        </a:rPr>
                        <a:t>® Blood Bank Refrigerator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043426771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iBR</a:t>
                      </a:r>
                      <a:r>
                        <a:rPr lang="en-US" sz="1100" dirty="0">
                          <a:effectLst/>
                        </a:rPr>
                        <a:t> 256-GX </a:t>
                      </a:r>
                      <a:r>
                        <a:rPr lang="en-US" sz="1100" dirty="0" err="1">
                          <a:effectLst/>
                        </a:rPr>
                        <a:t>i.Series</a:t>
                      </a:r>
                      <a:r>
                        <a:rPr lang="en-US" sz="1100" dirty="0">
                          <a:effectLst/>
                        </a:rPr>
                        <a:t>® Blood Bank Refrigerator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911353561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iBR 256-GX i.Series® Blood Bank Refrigerator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294818946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TEG 6S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651179011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TEG 6S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277525253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TEG 6S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102505564"/>
                  </a:ext>
                </a:extLst>
              </a:tr>
              <a:tr h="260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Raycell</a:t>
                      </a:r>
                      <a:r>
                        <a:rPr lang="en-US" sz="1100" dirty="0">
                          <a:effectLst/>
                        </a:rPr>
                        <a:t> MK1 X-ray Blood Irradiator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115768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AE02F4-5E88-5E0E-639C-B2E1D1976DC8}"/>
              </a:ext>
            </a:extLst>
          </p:cNvPr>
          <p:cNvSpPr txBox="1"/>
          <p:nvPr/>
        </p:nvSpPr>
        <p:spPr>
          <a:xfrm>
            <a:off x="4728521" y="3336325"/>
            <a:ext cx="3838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Lots of Validations required </a:t>
            </a:r>
            <a:endParaRPr lang="en-US" u="sng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If interested in helping let us know 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51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11636</TotalTime>
  <Words>2223</Words>
  <Application>Microsoft Office PowerPoint</Application>
  <PresentationFormat>On-screen Show (16:9)</PresentationFormat>
  <Paragraphs>376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Lexend Deca</vt:lpstr>
      <vt:lpstr>Wingdings</vt:lpstr>
      <vt:lpstr>1_Office Theme</vt:lpstr>
      <vt:lpstr>Office Theme</vt:lpstr>
      <vt:lpstr>BLOOD BANK TEAM MEETING</vt:lpstr>
      <vt:lpstr>STAFFING Update –Blood Bank</vt:lpstr>
      <vt:lpstr>STAFF ACTION PLAN </vt:lpstr>
      <vt:lpstr> STAFF ACTION PLAN (continued)</vt:lpstr>
      <vt:lpstr>BB Projects for 2024</vt:lpstr>
      <vt:lpstr>Blood Bank Metric Dashboard</vt:lpstr>
      <vt:lpstr>BB Projects for 2024 (continued)</vt:lpstr>
      <vt:lpstr>BB Projects for 2024 (continued)</vt:lpstr>
      <vt:lpstr>Capital Budget Approvals 2024</vt:lpstr>
      <vt:lpstr>TEAM MEMBER Engagement Survey Questions</vt:lpstr>
      <vt:lpstr>TEAM MEMBER Engagement Survey Questions</vt:lpstr>
      <vt:lpstr>Engagement Survey Action Planning</vt:lpstr>
      <vt:lpstr>Gallup Pulse Surveys</vt:lpstr>
      <vt:lpstr>Workflow Changes – Bench Assignments</vt:lpstr>
      <vt:lpstr>Workflow Changes–Bench QC</vt:lpstr>
      <vt:lpstr>Updated QC and Maintenance Schedule</vt:lpstr>
      <vt:lpstr>Quality Update –Dispense Retraining</vt:lpstr>
      <vt:lpstr>Quality Update –Dispense Retraining</vt:lpstr>
      <vt:lpstr>Quality Update ---Documentation of Events --REQUIRED</vt:lpstr>
      <vt:lpstr>Unplanned Deviation Response and Corrective Actions</vt:lpstr>
      <vt:lpstr>BE PREPARED: SOLAR ECLIPSE 2024 – April 8th</vt:lpstr>
      <vt:lpstr>Reminders</vt:lpstr>
      <vt:lpstr>2023 Performance Feed Back Discussions</vt:lpstr>
      <vt:lpstr>Schedule for UPCOMING Discussions and Merit Awards</vt:lpstr>
      <vt:lpstr>LAB WEEK     April 14th – 20th</vt:lpstr>
      <vt:lpstr> Lab Week Signs  (showing examples from Supply Chain Week)</vt:lpstr>
      <vt:lpstr>THANK YOU!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Ingle, Tracie M</cp:lastModifiedBy>
  <cp:revision>693</cp:revision>
  <cp:lastPrinted>2024-03-27T10:55:51Z</cp:lastPrinted>
  <dcterms:created xsi:type="dcterms:W3CDTF">2016-12-07T14:20:07Z</dcterms:created>
  <dcterms:modified xsi:type="dcterms:W3CDTF">2024-03-27T12:45:39Z</dcterms:modified>
</cp:coreProperties>
</file>