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Lst>
  <p:notesMasterIdLst>
    <p:notesMasterId r:id="rId19"/>
  </p:notesMasterIdLst>
  <p:handoutMasterIdLst>
    <p:handoutMasterId r:id="rId20"/>
  </p:handoutMasterIdLst>
  <p:sldIdLst>
    <p:sldId id="257" r:id="rId3"/>
    <p:sldId id="5693" r:id="rId4"/>
    <p:sldId id="5675" r:id="rId5"/>
    <p:sldId id="5678" r:id="rId6"/>
    <p:sldId id="5674" r:id="rId7"/>
    <p:sldId id="5687" r:id="rId8"/>
    <p:sldId id="5679" r:id="rId9"/>
    <p:sldId id="5684" r:id="rId10"/>
    <p:sldId id="5689" r:id="rId11"/>
    <p:sldId id="5690" r:id="rId12"/>
    <p:sldId id="5691" r:id="rId13"/>
    <p:sldId id="5692" r:id="rId14"/>
    <p:sldId id="5688" r:id="rId15"/>
    <p:sldId id="611" r:id="rId16"/>
    <p:sldId id="5686" r:id="rId17"/>
    <p:sldId id="5685" r:id="rId18"/>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692" userDrawn="1">
          <p15:clr>
            <a:srgbClr val="A4A3A4"/>
          </p15:clr>
        </p15:guide>
        <p15:guide id="2" pos="2880" userDrawn="1">
          <p15:clr>
            <a:srgbClr val="A4A3A4"/>
          </p15:clr>
        </p15:guide>
        <p15:guide id="3" pos="504" userDrawn="1">
          <p15:clr>
            <a:srgbClr val="A4A3A4"/>
          </p15:clr>
        </p15:guide>
        <p15:guide id="4" orient="horz" pos="2460" userDrawn="1">
          <p15:clr>
            <a:srgbClr val="A4A3A4"/>
          </p15:clr>
        </p15:guide>
        <p15:guide id="5" orient="horz" pos="420" userDrawn="1">
          <p15:clr>
            <a:srgbClr val="A4A3A4"/>
          </p15:clr>
        </p15:guide>
        <p15:guide id="6" orient="horz" pos="684" userDrawn="1">
          <p15:clr>
            <a:srgbClr val="A4A3A4"/>
          </p15:clr>
        </p15:guide>
        <p15:guide id="7" orient="horz" pos="3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 id="2" name="Day, Clark" initials="DC" lastIdx="1" clrIdx="1">
    <p:extLst>
      <p:ext uri="{19B8F6BF-5375-455C-9EA6-DF929625EA0E}">
        <p15:presenceInfo xmlns:p15="http://schemas.microsoft.com/office/powerpoint/2012/main" userId="S::cday5@iuhealth.org::97b5e0f2-ce7f-4773-b4c9-28aca95b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1047" autoAdjust="0"/>
  </p:normalViewPr>
  <p:slideViewPr>
    <p:cSldViewPr snapToGrid="0" showGuides="1">
      <p:cViewPr varScale="1">
        <p:scale>
          <a:sx n="123" d="100"/>
          <a:sy n="123" d="100"/>
        </p:scale>
        <p:origin x="876" y="102"/>
      </p:cViewPr>
      <p:guideLst>
        <p:guide orient="horz" pos="1692"/>
        <p:guide pos="2880"/>
        <p:guide pos="504"/>
        <p:guide orient="horz" pos="2460"/>
        <p:guide orient="horz" pos="420"/>
        <p:guide orient="horz" pos="684"/>
        <p:guide orient="horz" pos="3156"/>
      </p:guideLst>
    </p:cSldViewPr>
  </p:slideViewPr>
  <p:notesTextViewPr>
    <p:cViewPr>
      <p:scale>
        <a:sx n="1" d="1"/>
        <a:sy n="1" d="1"/>
      </p:scale>
      <p:origin x="0" y="0"/>
    </p:cViewPr>
  </p:notesTextViewPr>
  <p:sorterViewPr>
    <p:cViewPr varScale="1">
      <p:scale>
        <a:sx n="1" d="1"/>
        <a:sy n="1" d="1"/>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9/14/2023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9/14/2023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3DFA794A-571F-F846-8842-D0036C98B983}" type="slidenum">
              <a:rPr lang="en-US" altLang="x-none">
                <a:solidFill>
                  <a:srgbClr val="000000"/>
                </a:solidFill>
              </a:rPr>
              <a:pPr/>
              <a:t>1</a:t>
            </a:fld>
            <a:endParaRPr lang="en-US" altLang="x-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3</a:t>
            </a:fld>
            <a:endParaRPr lang="en-US" altLang="x-none"/>
          </a:p>
        </p:txBody>
      </p:sp>
    </p:spTree>
    <p:extLst>
      <p:ext uri="{BB962C8B-B14F-4D97-AF65-F5344CB8AC3E}">
        <p14:creationId xmlns:p14="http://schemas.microsoft.com/office/powerpoint/2010/main" val="65938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4</a:t>
            </a:fld>
            <a:endParaRPr lang="en-US" altLang="x-none"/>
          </a:p>
        </p:txBody>
      </p:sp>
    </p:spTree>
    <p:extLst>
      <p:ext uri="{BB962C8B-B14F-4D97-AF65-F5344CB8AC3E}">
        <p14:creationId xmlns:p14="http://schemas.microsoft.com/office/powerpoint/2010/main" val="423903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14</a:t>
            </a:fld>
            <a:endParaRPr lang="en-US" altLang="x-none"/>
          </a:p>
        </p:txBody>
      </p:sp>
    </p:spTree>
    <p:extLst>
      <p:ext uri="{BB962C8B-B14F-4D97-AF65-F5344CB8AC3E}">
        <p14:creationId xmlns:p14="http://schemas.microsoft.com/office/powerpoint/2010/main" val="345830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2058" y="-19051"/>
            <a:ext cx="9141941" cy="51673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20669" y="3005075"/>
            <a:ext cx="5339910" cy="804095"/>
          </a:xfrm>
        </p:spPr>
        <p:txBody>
          <a:bodyPr/>
          <a:lstStyle>
            <a:lvl1pPr>
              <a:defRPr sz="2200"/>
            </a:lvl1pPr>
          </a:lstStyle>
          <a:p>
            <a:r>
              <a:rPr lang="en-US" dirty="0"/>
              <a:t>Click to edit Master title style</a:t>
            </a:r>
          </a:p>
        </p:txBody>
      </p:sp>
      <p:sp>
        <p:nvSpPr>
          <p:cNvPr id="3" name="Subtitle 2"/>
          <p:cNvSpPr>
            <a:spLocks noGrp="1"/>
          </p:cNvSpPr>
          <p:nvPr>
            <p:ph type="subTitle" idx="1"/>
          </p:nvPr>
        </p:nvSpPr>
        <p:spPr>
          <a:xfrm>
            <a:off x="1620671" y="4111367"/>
            <a:ext cx="4756969" cy="378895"/>
          </a:xfrm>
        </p:spPr>
        <p:txBody>
          <a:bodyPr/>
          <a:lstStyle>
            <a:lvl1pPr marL="0" indent="0" algn="l">
              <a:buNone/>
              <a:defRPr sz="1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12"/>
          </p:nvPr>
        </p:nvSpPr>
        <p:spPr/>
        <p:txBody>
          <a:bodyPr/>
          <a:lstStyle>
            <a:lvl1pPr defTabSz="914400">
              <a:defRPr/>
            </a:lvl1pPr>
          </a:lstStyle>
          <a:p>
            <a:fld id="{0621192E-B586-754B-9253-7F68592A382D}" type="slidenum">
              <a:rPr lang="x-none" altLang="x-none"/>
              <a:pPr/>
              <a:t>‹#›</a:t>
            </a:fld>
            <a:endParaRPr lang="en-US" altLang="x-none"/>
          </a:p>
        </p:txBody>
      </p:sp>
      <p:sp>
        <p:nvSpPr>
          <p:cNvPr id="17" name="Date Placeholder 16"/>
          <p:cNvSpPr>
            <a:spLocks noGrp="1"/>
          </p:cNvSpPr>
          <p:nvPr>
            <p:ph type="dt" sz="half" idx="13"/>
          </p:nvPr>
        </p:nvSpPr>
        <p:spPr/>
        <p:txBody>
          <a:bodyPr/>
          <a:lstStyle/>
          <a:p>
            <a:pPr>
              <a:defRPr/>
            </a:pPr>
            <a:endParaRPr lang="en-US" dirty="0"/>
          </a:p>
        </p:txBody>
      </p:sp>
      <p:sp>
        <p:nvSpPr>
          <p:cNvPr id="18" name="Footer Placeholder 17"/>
          <p:cNvSpPr>
            <a:spLocks noGrp="1"/>
          </p:cNvSpPr>
          <p:nvPr>
            <p:ph type="ftr" sz="quarter" idx="14"/>
          </p:nvPr>
        </p:nvSpPr>
        <p:spPr/>
        <p:txBody>
          <a:bodyPr/>
          <a:lstStyle/>
          <a:p>
            <a:pPr>
              <a:defRPr/>
            </a:pPr>
            <a:endParaRPr lang="en-US"/>
          </a:p>
        </p:txBody>
      </p:sp>
      <p:pic>
        <p:nvPicPr>
          <p:cNvPr id="21" name="Picture 9" descr="IUH.PPT.TEMPLATE_corn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DA86648E-21C2-4E4D-995E-31FFBD2E87B9}" type="slidenum">
              <a:rPr lang="x-none" altLang="x-none"/>
              <a:pPr/>
              <a:t>‹#›</a:t>
            </a:fld>
            <a:endParaRPr lang="en-US" altLang="x-none"/>
          </a:p>
        </p:txBody>
      </p:sp>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IUH.PPT.TEMPLATE_V2-revis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UH.PPT.TEMPLATE_cor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U-logo-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3888"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035" y="2618781"/>
            <a:ext cx="7772400" cy="1021556"/>
          </a:xfrm>
        </p:spPr>
        <p:txBody>
          <a:bodyPr anchor="t"/>
          <a:lstStyle>
            <a:lvl1pPr algn="l">
              <a:defRPr sz="2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43035" y="1212056"/>
            <a:ext cx="7772400" cy="1125140"/>
          </a:xfrm>
        </p:spPr>
        <p:txBody>
          <a:bodyPr anchor="b"/>
          <a:lstStyle>
            <a:lvl1pPr marL="0" indent="0">
              <a:buNone/>
              <a:defRPr sz="1200" b="1" spc="-30">
                <a:solidFill>
                  <a:srgbClr val="595959"/>
                </a:solidFill>
                <a:latin typeface="Franklin Gothic Demi" charset="0"/>
                <a:ea typeface="Franklin Gothic Demi" charset="0"/>
                <a:cs typeface="Franklin Gothic Dem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defTabSz="914400">
              <a:defRPr/>
            </a:lvl1pPr>
          </a:lstStyle>
          <a:p>
            <a:pPr>
              <a:defRPr/>
            </a:pP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fld id="{0025BF38-0FF4-CC4F-BA6B-37B05F99C122}" type="slidenum">
              <a:rPr lang="x-none" altLang="x-none"/>
              <a:pPr/>
              <a:t>‹#›</a:t>
            </a:fld>
            <a:endParaRPr lang="en-US" altLang="x-none"/>
          </a:p>
        </p:txBody>
      </p:sp>
    </p:spTree>
    <p:extLst>
      <p:ext uri="{BB962C8B-B14F-4D97-AF65-F5344CB8AC3E}">
        <p14:creationId xmlns:p14="http://schemas.microsoft.com/office/powerpoint/2010/main" val="17973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E94E9BCF-061B-4943-A29B-BBB83430C9CB}" type="slidenum">
              <a:rPr lang="x-none" altLang="x-none"/>
              <a:pPr/>
              <a:t>‹#›</a:t>
            </a:fld>
            <a:endParaRPr lang="en-US" altLang="x-none"/>
          </a:p>
        </p:txBody>
      </p:sp>
    </p:spTree>
    <p:extLst>
      <p:ext uri="{BB962C8B-B14F-4D97-AF65-F5344CB8AC3E}">
        <p14:creationId xmlns:p14="http://schemas.microsoft.com/office/powerpoint/2010/main" val="20046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715E4F9D-4648-EE4F-837B-7F5D286D2A4F}" type="slidenum">
              <a:rPr lang="x-none" altLang="x-none"/>
              <a:pPr/>
              <a:t>‹#›</a:t>
            </a:fld>
            <a:endParaRPr lang="en-US" altLang="x-none"/>
          </a:p>
        </p:txBody>
      </p:sp>
    </p:spTree>
    <p:extLst>
      <p:ext uri="{BB962C8B-B14F-4D97-AF65-F5344CB8AC3E}">
        <p14:creationId xmlns:p14="http://schemas.microsoft.com/office/powerpoint/2010/main" val="66046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572941C-6974-BE4E-9E84-DF4E3BF99134}" type="slidenum">
              <a:rPr lang="en-US" altLang="x-none" smtClean="0"/>
              <a:pPr/>
              <a:t>‹#›</a:t>
            </a:fld>
            <a:endParaRPr lang="en-US" altLang="x-none"/>
          </a:p>
        </p:txBody>
      </p:sp>
      <p:sp>
        <p:nvSpPr>
          <p:cNvPr id="6" name="Rectangle 5"/>
          <p:cNvSpPr/>
          <p:nvPr userDrawn="1"/>
        </p:nvSpPr>
        <p:spPr>
          <a:xfrm>
            <a:off x="6095999" y="4034119"/>
            <a:ext cx="2904565" cy="105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40B5E16D-56CD-864D-824B-D347FFEACCD3}" type="slidenum">
              <a:rPr lang="x-none" altLang="x-none"/>
              <a:pPr/>
              <a:t>‹#›</a:t>
            </a:fld>
            <a:endParaRPr lang="en-US" altLang="x-none"/>
          </a:p>
        </p:txBody>
      </p:sp>
    </p:spTree>
    <p:extLst>
      <p:ext uri="{BB962C8B-B14F-4D97-AF65-F5344CB8AC3E}">
        <p14:creationId xmlns:p14="http://schemas.microsoft.com/office/powerpoint/2010/main" val="12826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UH.PPT.TEMPLATE_cover.png"/>
          <p:cNvPicPr>
            <a:picLocks noChangeAspect="1"/>
          </p:cNvPicPr>
          <p:nvPr userDrawn="1"/>
        </p:nvPicPr>
        <p:blipFill>
          <a:blip r:embed="rId2"/>
          <a:stretch>
            <a:fillRect/>
          </a:stretch>
        </p:blipFill>
        <p:spPr>
          <a:xfrm>
            <a:off x="0" y="-1"/>
            <a:ext cx="9153144" cy="5148645"/>
          </a:xfrm>
          <a:prstGeom prst="rect">
            <a:avLst/>
          </a:prstGeom>
        </p:spPr>
      </p:pic>
      <p:pic>
        <p:nvPicPr>
          <p:cNvPr id="9" name="Content Placeholder 5" descr="IU-logo-black.png"/>
          <p:cNvPicPr>
            <a:picLocks noChangeAspect="1"/>
          </p:cNvPicPr>
          <p:nvPr userDrawn="1"/>
        </p:nvPicPr>
        <p:blipFill>
          <a:blip r:embed="rId3" cstate="print">
            <a:extLst>
              <a:ext uri="{28A0092B-C50C-407E-A947-70E740481C1C}">
                <a14:useLocalDpi xmlns:a14="http://schemas.microsoft.com/office/drawing/2010/main" val="0"/>
              </a:ext>
            </a:extLst>
          </a:blip>
          <a:srcRect r="80669"/>
          <a:stretch>
            <a:fillRect/>
          </a:stretch>
        </p:blipFill>
        <p:spPr bwMode="auto">
          <a:xfrm>
            <a:off x="3846626" y="1677529"/>
            <a:ext cx="1459892" cy="152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IUH.PPT.TEMPLATE_bann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08038" y="155575"/>
            <a:ext cx="6138862" cy="579438"/>
          </a:xfrm>
          <a:prstGeom prst="rect">
            <a:avLst/>
          </a:prstGeom>
        </p:spPr>
        <p:txBody>
          <a:bodyPr vert="horz" lIns="0" tIns="0" rIns="0"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1616075" y="1698625"/>
            <a:ext cx="7083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4870450"/>
            <a:ext cx="2133600" cy="273050"/>
          </a:xfrm>
          <a:prstGeom prst="rect">
            <a:avLst/>
          </a:prstGeom>
        </p:spPr>
        <p:txBody>
          <a:bodyPr vert="horz" lIns="0" tIns="0" rIns="0" bIns="0" rtlCol="0" anchor="ctr"/>
          <a:lstStyle>
            <a:lvl1pPr algn="l" defTabSz="457200" fontAlgn="auto">
              <a:spcBef>
                <a:spcPts val="0"/>
              </a:spcBef>
              <a:spcAft>
                <a:spcPts val="0"/>
              </a:spcAft>
              <a:defRPr sz="800">
                <a:solidFill>
                  <a:prstClr val="black">
                    <a:tint val="75000"/>
                  </a:prst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4870450"/>
            <a:ext cx="2895600" cy="273050"/>
          </a:xfrm>
          <a:prstGeom prst="rect">
            <a:avLst/>
          </a:prstGeom>
        </p:spPr>
        <p:txBody>
          <a:bodyPr vert="horz" lIns="0" tIns="0" rIns="0" bIns="0" rtlCol="0" anchor="ctr"/>
          <a:lstStyle>
            <a:lvl1pPr algn="l" defTabSz="457200" fontAlgn="auto">
              <a:spcBef>
                <a:spcPts val="0"/>
              </a:spcBef>
              <a:spcAft>
                <a:spcPts val="0"/>
              </a:spcAft>
              <a:defRPr sz="800" dirty="0">
                <a:solidFill>
                  <a:prstClr val="black">
                    <a:tint val="75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035925" y="603250"/>
            <a:ext cx="733425" cy="274638"/>
          </a:xfrm>
          <a:prstGeom prst="rect">
            <a:avLst/>
          </a:prstGeom>
        </p:spPr>
        <p:txBody>
          <a:bodyPr vert="horz" wrap="square" lIns="0" tIns="0" rIns="0" bIns="0" numCol="1" anchor="b" anchorCtr="0" compatLnSpc="1">
            <a:prstTxWarp prst="textNoShape">
              <a:avLst/>
            </a:prstTxWarp>
          </a:bodyPr>
          <a:lstStyle>
            <a:lvl1pPr algn="r" defTabSz="457200">
              <a:defRPr sz="900">
                <a:solidFill>
                  <a:srgbClr val="898989"/>
                </a:solidFill>
                <a:latin typeface="Arial" charset="0"/>
              </a:defRPr>
            </a:lvl1pPr>
          </a:lstStyle>
          <a:p>
            <a:fld id="{4572941C-6974-BE4E-9E84-DF4E3BF99134}" type="slidenum">
              <a:rPr lang="en-US" altLang="x-none"/>
              <a:pPr/>
              <a:t>‹#›</a:t>
            </a:fld>
            <a:endParaRPr lang="en-US" altLang="x-none"/>
          </a:p>
        </p:txBody>
      </p:sp>
      <p:pic>
        <p:nvPicPr>
          <p:cNvPr id="1032" name="Picture 12" descr="IU-logo-black.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4450"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710" r:id="rId6"/>
    <p:sldLayoutId id="2147483694" r:id="rId7"/>
  </p:sldLayoutIdLst>
  <p:hf hdr="0" ftr="0" dt="0"/>
  <p:txStyles>
    <p:titleStyle>
      <a:lvl1pPr algn="l" defTabSz="457200" rtl="0" fontAlgn="base">
        <a:lnSpc>
          <a:spcPct val="90000"/>
        </a:lnSpc>
        <a:spcBef>
          <a:spcPct val="0"/>
        </a:spcBef>
        <a:spcAft>
          <a:spcPct val="0"/>
        </a:spcAft>
        <a:defRPr sz="2200" kern="1200" spc="-30">
          <a:solidFill>
            <a:schemeClr val="bg1"/>
          </a:solidFill>
          <a:latin typeface="Franklin Gothic Book" charset="0"/>
          <a:ea typeface="Franklin Gothic Book" charset="0"/>
          <a:cs typeface="Franklin Gothic Book"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46050" indent="-146050" algn="l" defTabSz="457200" rtl="0" fontAlgn="base">
        <a:spcBef>
          <a:spcPct val="20000"/>
        </a:spcBef>
        <a:spcAft>
          <a:spcPct val="0"/>
        </a:spcAft>
        <a:buClr>
          <a:schemeClr val="accent1"/>
        </a:buClr>
        <a:buSzPct val="106000"/>
        <a:buFont typeface="Wingdings" charset="2"/>
        <a:buChar char="§"/>
        <a:defRPr sz="1300" kern="1200">
          <a:solidFill>
            <a:schemeClr val="tx1"/>
          </a:solidFill>
          <a:latin typeface="Arial"/>
          <a:ea typeface="Arial" charset="0"/>
          <a:cs typeface="Arial"/>
        </a:defRPr>
      </a:lvl1pPr>
      <a:lvl2pPr marL="631825" indent="-17462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2pPr>
      <a:lvl3pPr marL="1027113" indent="-11271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3pPr>
      <a:lvl4pPr marL="1539875" indent="-16827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4pPr>
      <a:lvl5pPr marL="1998663" indent="-16986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UH.PPT.TEMPLATE_banner.png"/>
          <p:cNvPicPr>
            <a:picLocks noChangeAspect="1"/>
          </p:cNvPicPr>
          <p:nvPr userDrawn="1"/>
        </p:nvPicPr>
        <p:blipFill>
          <a:blip r:embed="rId3"/>
          <a:stretch>
            <a:fillRect/>
          </a:stretch>
        </p:blipFill>
        <p:spPr>
          <a:xfrm>
            <a:off x="-1" y="0"/>
            <a:ext cx="9144001" cy="857250"/>
          </a:xfrm>
          <a:prstGeom prst="rect">
            <a:avLst/>
          </a:prstGeom>
        </p:spPr>
      </p:pic>
      <p:sp>
        <p:nvSpPr>
          <p:cNvPr id="2" name="Title Placeholder 1"/>
          <p:cNvSpPr>
            <a:spLocks noGrp="1"/>
          </p:cNvSpPr>
          <p:nvPr>
            <p:ph type="title"/>
          </p:nvPr>
        </p:nvSpPr>
        <p:spPr>
          <a:xfrm>
            <a:off x="808683" y="156008"/>
            <a:ext cx="6138017" cy="57964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15784" y="1698626"/>
            <a:ext cx="7083716" cy="2901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561" y="4869657"/>
            <a:ext cx="2133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fld id="{8B90E7A0-32E2-4EA5-B60F-9C5E97AA8DAA}" type="datetime1">
              <a:rPr lang="en-US" smtClean="0">
                <a:solidFill>
                  <a:prstClr val="black">
                    <a:tint val="75000"/>
                  </a:prstClr>
                </a:solidFill>
                <a:ea typeface="+mn-ea"/>
              </a:rPr>
              <a:pPr defTabSz="457200" fontAlgn="auto">
                <a:spcBef>
                  <a:spcPts val="0"/>
                </a:spcBef>
                <a:spcAft>
                  <a:spcPts val="0"/>
                </a:spcAft>
              </a:pPr>
              <a:t>9/14/2023</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035349" y="603903"/>
            <a:ext cx="733836" cy="273844"/>
          </a:xfrm>
          <a:prstGeom prst="rect">
            <a:avLst/>
          </a:prstGeom>
        </p:spPr>
        <p:txBody>
          <a:bodyPr vert="horz" lIns="0" tIns="0" rIns="0" bIns="0" rtlCol="0" anchor="b" anchorCtr="0"/>
          <a:lstStyle>
            <a:lvl1pPr algn="r">
              <a:defRPr sz="800">
                <a:solidFill>
                  <a:schemeClr val="tx1">
                    <a:tint val="75000"/>
                  </a:schemeClr>
                </a:solidFill>
                <a:latin typeface="Franklin Gothic Book" charset="0"/>
                <a:ea typeface="Franklin Gothic Book" charset="0"/>
                <a:cs typeface="Franklin Gothic Book" charset="0"/>
              </a:defRPr>
            </a:lvl1pPr>
          </a:lstStyle>
          <a:p>
            <a:pPr defTabSz="457200" fontAlgn="auto">
              <a:spcBef>
                <a:spcPts val="0"/>
              </a:spcBef>
              <a:spcAft>
                <a:spcPts val="0"/>
              </a:spcAft>
            </a:pPr>
            <a:fld id="{D210017C-F2DC-EA4D-9267-8D3448B88ABF}"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pic>
        <p:nvPicPr>
          <p:cNvPr id="13" name="Picture 12" descr="IU-logo-black.png"/>
          <p:cNvPicPr>
            <a:picLocks noChangeAspect="1"/>
          </p:cNvPicPr>
          <p:nvPr userDrawn="1"/>
        </p:nvPicPr>
        <p:blipFill>
          <a:blip r:embed="rId4"/>
          <a:stretch>
            <a:fillRect/>
          </a:stretch>
        </p:blipFill>
        <p:spPr>
          <a:xfrm>
            <a:off x="6394452" y="4435937"/>
            <a:ext cx="2229537" cy="491583"/>
          </a:xfrm>
          <a:prstGeom prst="rect">
            <a:avLst/>
          </a:prstGeom>
        </p:spPr>
      </p:pic>
    </p:spTree>
    <p:extLst>
      <p:ext uri="{BB962C8B-B14F-4D97-AF65-F5344CB8AC3E}">
        <p14:creationId xmlns:p14="http://schemas.microsoft.com/office/powerpoint/2010/main" val="126625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457200" rtl="0" eaLnBrk="1" latinLnBrk="0" hangingPunct="1">
        <a:lnSpc>
          <a:spcPct val="90000"/>
        </a:lnSpc>
        <a:spcBef>
          <a:spcPct val="0"/>
        </a:spcBef>
        <a:buNone/>
        <a:defRPr sz="2100" kern="1200" spc="-30">
          <a:solidFill>
            <a:schemeClr val="bg1"/>
          </a:solidFill>
          <a:latin typeface="Franklin Gothic Medium" charset="0"/>
          <a:ea typeface="Franklin Gothic Medium" charset="0"/>
          <a:cs typeface="Franklin Gothic Medium" charset="0"/>
        </a:defRPr>
      </a:lvl1pPr>
    </p:titleStyle>
    <p:bodyStyle>
      <a:lvl1pPr marL="146304" indent="-146304" algn="l" defTabSz="457200" rtl="0" eaLnBrk="1" latinLnBrk="0" hangingPunct="1">
        <a:spcBef>
          <a:spcPct val="20000"/>
        </a:spcBef>
        <a:buClr>
          <a:schemeClr val="accent1"/>
        </a:buClr>
        <a:buSzPct val="106000"/>
        <a:buFont typeface="Wingdings" charset="2"/>
        <a:buChar char="§"/>
        <a:defRPr sz="1300" kern="1200">
          <a:solidFill>
            <a:schemeClr val="tx1"/>
          </a:solidFill>
          <a:latin typeface="Arial"/>
          <a:ea typeface="+mn-ea"/>
          <a:cs typeface="Arial"/>
        </a:defRPr>
      </a:lvl1pPr>
      <a:lvl2pPr marL="631825" indent="-174625" algn="l" defTabSz="457200" rtl="0" eaLnBrk="1" latinLnBrk="0" hangingPunct="1">
        <a:spcBef>
          <a:spcPct val="20000"/>
        </a:spcBef>
        <a:buFont typeface="Arial"/>
        <a:buChar char="–"/>
        <a:defRPr sz="1300" kern="1200">
          <a:solidFill>
            <a:schemeClr val="tx1"/>
          </a:solidFill>
          <a:latin typeface="Arial"/>
          <a:ea typeface="+mn-ea"/>
          <a:cs typeface="Arial"/>
        </a:defRPr>
      </a:lvl2pPr>
      <a:lvl3pPr marL="1027113" indent="-112713" algn="l" defTabSz="457200" rtl="0" eaLnBrk="1" latinLnBrk="0" hangingPunct="1">
        <a:spcBef>
          <a:spcPct val="20000"/>
        </a:spcBef>
        <a:buFont typeface="Arial"/>
        <a:buChar char="•"/>
        <a:defRPr sz="1300" kern="1200">
          <a:solidFill>
            <a:schemeClr val="tx1"/>
          </a:solidFill>
          <a:latin typeface="Arial"/>
          <a:ea typeface="+mn-ea"/>
          <a:cs typeface="Arial"/>
        </a:defRPr>
      </a:lvl3pPr>
      <a:lvl4pPr marL="1539875" indent="-168275" algn="l" defTabSz="457200" rtl="0" eaLnBrk="1" latinLnBrk="0" hangingPunct="1">
        <a:spcBef>
          <a:spcPct val="20000"/>
        </a:spcBef>
        <a:buFont typeface="Arial"/>
        <a:buChar char="–"/>
        <a:defRPr sz="1300" kern="1200">
          <a:solidFill>
            <a:schemeClr val="tx1"/>
          </a:solidFill>
          <a:latin typeface="Arial"/>
          <a:ea typeface="+mn-ea"/>
          <a:cs typeface="Arial"/>
        </a:defRPr>
      </a:lvl4pPr>
      <a:lvl5pPr marL="1998663" indent="-169863" algn="l" defTabSz="457200" rtl="0" eaLnBrk="1" latinLnBrk="0" hangingPunct="1">
        <a:spcBef>
          <a:spcPct val="20000"/>
        </a:spcBef>
        <a:buFont typeface="Arial"/>
        <a:buChar char="»"/>
        <a:defRPr sz="13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am12.safelinks.protection.outlook.com/?url=https%3A%2F%2Fclick.icptrack.com%2Ficp%2Frelay.php%3Fr%3D45061674%26msgid%3D466596%26act%3DGAU0%26c%3D1319552%26pid%3D1143640%26destination%3Dhttps%253A%252F%252Fwww.apheresis.org%252Fpage%252FAAD2023%26cf%3D9314%26v%3D07a60da1c0413c1bbdf5a5fa31a3095cb9f1a6d404bed97615f01dae449f703a&amp;data=05%7C01%7Ceskipwor%40iuhealth.org%7Ca2952315cd1b43b4184208db97465b7f%7Cd9d470633f5e4de9bf99f083657fa0fe%7C0%7C0%7C638270101014064957%7CUnknown%7CTWFpbGZsb3d8eyJWIjoiMC4wLjAwMDAiLCJQIjoiV2luMzIiLCJBTiI6Ik1haWwiLCJXVCI6Mn0%3D%7C3000%7C%7C%7C&amp;sdata=Zq06vTU9bv%2BM2oXAhTX%2FjVwfhYi7zdE8V%2FAV7FKYakw%3D&amp;reserved=0"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5138"/>
            <a:ext cx="5835650" cy="803275"/>
          </a:xfrm>
        </p:spPr>
        <p:txBody>
          <a:bodyPr/>
          <a:lstStyle/>
          <a:p>
            <a:pPr fontAlgn="auto">
              <a:spcAft>
                <a:spcPts val="0"/>
              </a:spcAft>
              <a:defRPr/>
            </a:pPr>
            <a:r>
              <a:rPr lang="en-US" dirty="0">
                <a:latin typeface="Franklin Gothic Book" charset="0"/>
                <a:ea typeface="Franklin Gothic Book" charset="0"/>
                <a:cs typeface="Franklin Gothic Book" charset="0"/>
              </a:rPr>
              <a:t>APHERESIS TEAM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1970939"/>
            <a:ext cx="5166976" cy="1201622"/>
          </a:xfrm>
          <a:prstGeom prst="rect">
            <a:avLst/>
          </a:prstGeom>
        </p:spPr>
      </p:pic>
      <p:sp>
        <p:nvSpPr>
          <p:cNvPr id="3" name="Subtitle 2">
            <a:extLst>
              <a:ext uri="{FF2B5EF4-FFF2-40B4-BE49-F238E27FC236}">
                <a16:creationId xmlns:a16="http://schemas.microsoft.com/office/drawing/2014/main" id="{674838C3-9C32-4D29-A83D-4BBF29D42072}"/>
              </a:ext>
            </a:extLst>
          </p:cNvPr>
          <p:cNvSpPr>
            <a:spLocks noGrp="1"/>
          </p:cNvSpPr>
          <p:nvPr>
            <p:ph type="subTitle" idx="1"/>
          </p:nvPr>
        </p:nvSpPr>
        <p:spPr>
          <a:xfrm>
            <a:off x="1620671" y="3872339"/>
            <a:ext cx="4756969" cy="617923"/>
          </a:xfrm>
        </p:spPr>
        <p:txBody>
          <a:bodyPr/>
          <a:lstStyle/>
          <a:p>
            <a:r>
              <a:rPr lang="en-US" sz="1800" dirty="0" smtClean="0"/>
              <a:t>9/2023</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RBC DEPLETE EXCHANGES </a:t>
            </a:r>
            <a:endParaRPr lang="en-US" dirty="0"/>
          </a:p>
        </p:txBody>
      </p:sp>
      <p:sp>
        <p:nvSpPr>
          <p:cNvPr id="3" name="Content Placeholder 2"/>
          <p:cNvSpPr>
            <a:spLocks noGrp="1"/>
          </p:cNvSpPr>
          <p:nvPr>
            <p:ph idx="1"/>
          </p:nvPr>
        </p:nvSpPr>
        <p:spPr/>
        <p:txBody>
          <a:bodyPr/>
          <a:lstStyle/>
          <a:p>
            <a:r>
              <a:rPr lang="en-US" sz="2400" dirty="0" smtClean="0"/>
              <a:t>Post POC </a:t>
            </a:r>
            <a:r>
              <a:rPr lang="en-US" sz="2400" dirty="0" err="1" smtClean="0"/>
              <a:t>Hgb</a:t>
            </a:r>
            <a:r>
              <a:rPr lang="en-US" sz="2400" dirty="0" smtClean="0"/>
              <a:t> and </a:t>
            </a:r>
            <a:r>
              <a:rPr lang="en-US" sz="2400" dirty="0" err="1" smtClean="0"/>
              <a:t>Hct</a:t>
            </a:r>
            <a:endParaRPr lang="en-US" sz="2400" dirty="0"/>
          </a:p>
          <a:p>
            <a:r>
              <a:rPr lang="en-US" sz="2400" dirty="0" smtClean="0"/>
              <a:t>Patient cannot leave the unit until results return and approved by provider. </a:t>
            </a:r>
            <a:endParaRPr lang="en-US" sz="24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10</a:t>
            </a:fld>
            <a:endParaRPr lang="en-US" altLang="x-none"/>
          </a:p>
        </p:txBody>
      </p:sp>
    </p:spTree>
    <p:extLst>
      <p:ext uri="{BB962C8B-B14F-4D97-AF65-F5344CB8AC3E}">
        <p14:creationId xmlns:p14="http://schemas.microsoft.com/office/powerpoint/2010/main" val="352434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 COLLECTIONS</a:t>
            </a:r>
            <a:endParaRPr lang="en-US" dirty="0"/>
          </a:p>
        </p:txBody>
      </p:sp>
      <p:sp>
        <p:nvSpPr>
          <p:cNvPr id="3" name="Content Placeholder 2"/>
          <p:cNvSpPr>
            <a:spLocks noGrp="1"/>
          </p:cNvSpPr>
          <p:nvPr>
            <p:ph idx="1"/>
          </p:nvPr>
        </p:nvSpPr>
        <p:spPr/>
        <p:txBody>
          <a:bodyPr/>
          <a:lstStyle/>
          <a:p>
            <a:r>
              <a:rPr lang="en-US" sz="2000" dirty="0" smtClean="0"/>
              <a:t>Pediatric</a:t>
            </a:r>
          </a:p>
          <a:p>
            <a:pPr marL="0" indent="0">
              <a:buNone/>
            </a:pPr>
            <a:r>
              <a:rPr lang="en-US" sz="2000" dirty="0" smtClean="0"/>
              <a:t>	-Please remember to obtain pre and post weights</a:t>
            </a:r>
          </a:p>
          <a:p>
            <a:pPr marL="0" indent="0">
              <a:buNone/>
            </a:pPr>
            <a:r>
              <a:rPr lang="en-US" sz="2000" dirty="0" smtClean="0"/>
              <a:t>	-Providers need to be notified of a 10% change in weight </a:t>
            </a:r>
          </a:p>
          <a:p>
            <a:pPr marL="0" indent="0">
              <a:buNone/>
            </a:pPr>
            <a:r>
              <a:rPr lang="en-US" sz="2000" dirty="0" smtClean="0"/>
              <a:t>	-Please review SOP</a:t>
            </a:r>
          </a:p>
          <a:p>
            <a:r>
              <a:rPr lang="en-US" sz="2000" dirty="0" smtClean="0"/>
              <a:t>Adult</a:t>
            </a:r>
          </a:p>
          <a:p>
            <a:pPr marL="0" indent="0">
              <a:buNone/>
            </a:pPr>
            <a:r>
              <a:rPr lang="en-US" sz="2000" dirty="0"/>
              <a:t>	</a:t>
            </a:r>
            <a:r>
              <a:rPr lang="en-US" sz="2000" dirty="0" smtClean="0"/>
              <a:t>-</a:t>
            </a:r>
            <a:r>
              <a:rPr lang="en-US" sz="2000" dirty="0" err="1" smtClean="0"/>
              <a:t>Nivestym</a:t>
            </a:r>
            <a:r>
              <a:rPr lang="en-US" sz="2000" dirty="0" smtClean="0"/>
              <a:t> will be the new GCSF preference</a:t>
            </a:r>
            <a:endParaRPr lang="en-US" sz="20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11</a:t>
            </a:fld>
            <a:endParaRPr lang="en-US" altLang="x-none"/>
          </a:p>
        </p:txBody>
      </p:sp>
    </p:spTree>
    <p:extLst>
      <p:ext uri="{BB962C8B-B14F-4D97-AF65-F5344CB8AC3E}">
        <p14:creationId xmlns:p14="http://schemas.microsoft.com/office/powerpoint/2010/main" val="106299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Transplant Patients</a:t>
            </a:r>
            <a:endParaRPr lang="en-US"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12</a:t>
            </a:fld>
            <a:endParaRPr lang="en-US" altLang="x-none"/>
          </a:p>
        </p:txBody>
      </p:sp>
      <p:sp>
        <p:nvSpPr>
          <p:cNvPr id="5" name="Content Placeholder 4"/>
          <p:cNvSpPr>
            <a:spLocks noGrp="1"/>
          </p:cNvSpPr>
          <p:nvPr>
            <p:ph idx="1"/>
          </p:nvPr>
        </p:nvSpPr>
        <p:spPr/>
        <p:txBody>
          <a:bodyPr/>
          <a:lstStyle/>
          <a:p>
            <a:r>
              <a:rPr lang="en-US" dirty="0" smtClean="0"/>
              <a:t>Triple Lumen Large Bore Line</a:t>
            </a:r>
          </a:p>
          <a:p>
            <a:pPr marL="0" indent="0">
              <a:buNone/>
            </a:pPr>
            <a:r>
              <a:rPr lang="en-US" dirty="0" smtClean="0"/>
              <a:t>	-SALINE locked </a:t>
            </a:r>
          </a:p>
          <a:p>
            <a:pPr marL="0" indent="0">
              <a:buNone/>
            </a:pPr>
            <a:r>
              <a:rPr lang="en-US" dirty="0"/>
              <a:t>	</a:t>
            </a:r>
            <a:r>
              <a:rPr lang="en-US" dirty="0" smtClean="0"/>
              <a:t>-The consult request will contain a comment if the patient has this line </a:t>
            </a:r>
          </a:p>
          <a:p>
            <a:pPr marL="0" indent="0">
              <a:buNone/>
            </a:pPr>
            <a:r>
              <a:rPr lang="en-US" dirty="0"/>
              <a:t>	</a:t>
            </a:r>
            <a:r>
              <a:rPr lang="en-US" dirty="0" smtClean="0"/>
              <a:t>-Staff RN to call patient unit 30-60 minutes prior to run for line assessment/TPA need</a:t>
            </a:r>
            <a:endParaRPr lang="en-US" dirty="0"/>
          </a:p>
        </p:txBody>
      </p:sp>
      <p:pic>
        <p:nvPicPr>
          <p:cNvPr id="1028" name="Picture 4"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88" y="2893102"/>
            <a:ext cx="2567893" cy="195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4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Downtime/Cybersecurity Incident Quick Drill</a:t>
            </a:r>
            <a:endParaRPr lang="en-US" dirty="0"/>
          </a:p>
        </p:txBody>
      </p:sp>
      <p:sp>
        <p:nvSpPr>
          <p:cNvPr id="3" name="Content Placeholder 2"/>
          <p:cNvSpPr>
            <a:spLocks noGrp="1"/>
          </p:cNvSpPr>
          <p:nvPr>
            <p:ph idx="1"/>
          </p:nvPr>
        </p:nvSpPr>
        <p:spPr>
          <a:xfrm>
            <a:off x="1189871" y="1373160"/>
            <a:ext cx="7083425" cy="2901950"/>
          </a:xfrm>
        </p:spPr>
        <p:txBody>
          <a:bodyPr/>
          <a:lstStyle/>
          <a:p>
            <a:r>
              <a:rPr lang="en-US" sz="1600" dirty="0" smtClean="0"/>
              <a:t>Scenario #1:  Team members are unable to send or receive email through outlook and are unable to access your department’s network drives.  What is your response?</a:t>
            </a:r>
          </a:p>
          <a:p>
            <a:r>
              <a:rPr lang="en-US" sz="1600" dirty="0" smtClean="0"/>
              <a:t>Scenario #2:  An unplanned Cerner outage occurs.  Team members are unable to access electronic medical records, submit orders, or electronically document patient care.  What is your response?</a:t>
            </a:r>
          </a:p>
          <a:p>
            <a:r>
              <a:rPr lang="en-US" sz="1600" dirty="0" smtClean="0"/>
              <a:t>Scenario #3:  You receive an email stating that you are going to lose your IU Health Network access due to misuse.  The message contains the IU Health logo and an “EXTERNAL Message” alert in red letters at the top of the email. The email address sender is not an IU Health email address.  The message requests that you click on a link to submit information.  What is your response?</a:t>
            </a:r>
            <a:endParaRPr lang="en-US" sz="16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13</a:t>
            </a:fld>
            <a:endParaRPr lang="en-US" altLang="x-none"/>
          </a:p>
        </p:txBody>
      </p:sp>
    </p:spTree>
    <p:extLst>
      <p:ext uri="{BB962C8B-B14F-4D97-AF65-F5344CB8AC3E}">
        <p14:creationId xmlns:p14="http://schemas.microsoft.com/office/powerpoint/2010/main" val="153014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7F6A-10F9-4C31-AFCE-45C2C38C5B56}"/>
              </a:ext>
            </a:extLst>
          </p:cNvPr>
          <p:cNvSpPr>
            <a:spLocks noGrp="1"/>
          </p:cNvSpPr>
          <p:nvPr>
            <p:ph type="title"/>
          </p:nvPr>
        </p:nvSpPr>
        <p:spPr>
          <a:xfrm>
            <a:off x="374650" y="0"/>
            <a:ext cx="8117709" cy="704193"/>
          </a:xfrm>
        </p:spPr>
        <p:txBody>
          <a:bodyPr/>
          <a:lstStyle/>
          <a:p>
            <a:r>
              <a:rPr lang="en-US" dirty="0"/>
              <a:t>Values Acknowledgments: Purpose, Excellence, Compassion, Team</a:t>
            </a:r>
          </a:p>
        </p:txBody>
      </p:sp>
      <p:sp>
        <p:nvSpPr>
          <p:cNvPr id="4" name="Slide Number Placeholder 3">
            <a:extLst>
              <a:ext uri="{FF2B5EF4-FFF2-40B4-BE49-F238E27FC236}">
                <a16:creationId xmlns:a16="http://schemas.microsoft.com/office/drawing/2014/main" id="{4AF65C45-6C16-4631-B57B-AB939763950A}"/>
              </a:ext>
            </a:extLst>
          </p:cNvPr>
          <p:cNvSpPr>
            <a:spLocks noGrp="1"/>
          </p:cNvSpPr>
          <p:nvPr>
            <p:ph type="sldNum" sz="quarter" idx="12"/>
          </p:nvPr>
        </p:nvSpPr>
        <p:spPr/>
        <p:txBody>
          <a:bodyPr/>
          <a:lstStyle/>
          <a:p>
            <a:fld id="{DA86648E-21C2-4E4D-995E-31FFBD2E87B9}" type="slidenum">
              <a:rPr lang="x-none" altLang="x-none" smtClean="0"/>
              <a:pPr/>
              <a:t>14</a:t>
            </a:fld>
            <a:endParaRPr lang="en-US" altLang="x-none"/>
          </a:p>
        </p:txBody>
      </p:sp>
      <p:sp>
        <p:nvSpPr>
          <p:cNvPr id="3" name="TextBox 2"/>
          <p:cNvSpPr txBox="1"/>
          <p:nvPr/>
        </p:nvSpPr>
        <p:spPr>
          <a:xfrm>
            <a:off x="1048041" y="2175733"/>
            <a:ext cx="713531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Many thanks to Anita Liner for convincing the EVS manager to allow the current staff member to stay on our unit. </a:t>
            </a:r>
            <a:endParaRPr lang="en-US" dirty="0"/>
          </a:p>
        </p:txBody>
      </p:sp>
    </p:spTree>
    <p:extLst>
      <p:ext uri="{BB962C8B-B14F-4D97-AF65-F5344CB8AC3E}">
        <p14:creationId xmlns:p14="http://schemas.microsoft.com/office/powerpoint/2010/main" val="198626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B5E16D-56CD-864D-824B-D347FFEACCD3}" type="slidenum">
              <a:rPr lang="x-none" altLang="x-none" smtClean="0"/>
              <a:pPr/>
              <a:t>15</a:t>
            </a:fld>
            <a:endParaRPr lang="en-US" altLang="x-none"/>
          </a:p>
        </p:txBody>
      </p:sp>
      <p:pic>
        <p:nvPicPr>
          <p:cNvPr id="5" name="Picture 4"/>
          <p:cNvPicPr>
            <a:picLocks noChangeAspect="1"/>
          </p:cNvPicPr>
          <p:nvPr/>
        </p:nvPicPr>
        <p:blipFill>
          <a:blip r:embed="rId2"/>
          <a:stretch>
            <a:fillRect/>
          </a:stretch>
        </p:blipFill>
        <p:spPr>
          <a:xfrm>
            <a:off x="172387" y="877888"/>
            <a:ext cx="6205927" cy="4023896"/>
          </a:xfrm>
          <a:prstGeom prst="rect">
            <a:avLst/>
          </a:prstGeom>
        </p:spPr>
      </p:pic>
    </p:spTree>
    <p:extLst>
      <p:ext uri="{BB962C8B-B14F-4D97-AF65-F5344CB8AC3E}">
        <p14:creationId xmlns:p14="http://schemas.microsoft.com/office/powerpoint/2010/main" val="69470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715E4F9D-4648-EE4F-837B-7F5D286D2A4F}" type="slidenum">
              <a:rPr lang="x-none" altLang="x-none" smtClean="0"/>
              <a:pPr/>
              <a:t>16</a:t>
            </a:fld>
            <a:endParaRPr lang="en-US" altLang="x-none"/>
          </a:p>
        </p:txBody>
      </p:sp>
      <p:pic>
        <p:nvPicPr>
          <p:cNvPr id="1026" name="Picture 2" descr="Question mark clipart free clip art – Gclipart.co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98230" y="1131757"/>
            <a:ext cx="2800163" cy="319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8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B5E16D-56CD-864D-824B-D347FFEACCD3}" type="slidenum">
              <a:rPr lang="x-none" altLang="x-none" smtClean="0"/>
              <a:pPr/>
              <a:t>2</a:t>
            </a:fld>
            <a:endParaRPr lang="en-US" altLang="x-none"/>
          </a:p>
        </p:txBody>
      </p:sp>
      <p:pic>
        <p:nvPicPr>
          <p:cNvPr id="4" name="Picture 3"/>
          <p:cNvPicPr>
            <a:picLocks noChangeAspect="1"/>
          </p:cNvPicPr>
          <p:nvPr/>
        </p:nvPicPr>
        <p:blipFill>
          <a:blip r:embed="rId2"/>
          <a:stretch>
            <a:fillRect/>
          </a:stretch>
        </p:blipFill>
        <p:spPr>
          <a:xfrm>
            <a:off x="0" y="1"/>
            <a:ext cx="9144000" cy="5143500"/>
          </a:xfrm>
          <a:prstGeom prst="rect">
            <a:avLst/>
          </a:prstGeom>
        </p:spPr>
      </p:pic>
    </p:spTree>
    <p:extLst>
      <p:ext uri="{BB962C8B-B14F-4D97-AF65-F5344CB8AC3E}">
        <p14:creationId xmlns:p14="http://schemas.microsoft.com/office/powerpoint/2010/main" val="271599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225A-E6FC-4C58-AE3F-8E73C7075E77}"/>
              </a:ext>
            </a:extLst>
          </p:cNvPr>
          <p:cNvSpPr>
            <a:spLocks noGrp="1"/>
          </p:cNvSpPr>
          <p:nvPr>
            <p:ph type="title"/>
          </p:nvPr>
        </p:nvSpPr>
        <p:spPr>
          <a:xfrm>
            <a:off x="297469" y="172812"/>
            <a:ext cx="6320550" cy="579438"/>
          </a:xfrm>
        </p:spPr>
        <p:txBody>
          <a:bodyPr/>
          <a:lstStyle/>
          <a:p>
            <a:r>
              <a:rPr lang="en-US" dirty="0"/>
              <a:t>Apheresis Metrics </a:t>
            </a:r>
          </a:p>
        </p:txBody>
      </p:sp>
      <p:sp>
        <p:nvSpPr>
          <p:cNvPr id="4" name="Slide Number Placeholder 3">
            <a:extLst>
              <a:ext uri="{FF2B5EF4-FFF2-40B4-BE49-F238E27FC236}">
                <a16:creationId xmlns:a16="http://schemas.microsoft.com/office/drawing/2014/main" id="{259B3998-C4E0-4BE7-AEEB-D8B8DED5EA8C}"/>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pic>
        <p:nvPicPr>
          <p:cNvPr id="3" name="Picture 2"/>
          <p:cNvPicPr>
            <a:picLocks noChangeAspect="1"/>
          </p:cNvPicPr>
          <p:nvPr/>
        </p:nvPicPr>
        <p:blipFill>
          <a:blip r:embed="rId3"/>
          <a:stretch>
            <a:fillRect/>
          </a:stretch>
        </p:blipFill>
        <p:spPr>
          <a:xfrm>
            <a:off x="0" y="877888"/>
            <a:ext cx="9144000" cy="3558752"/>
          </a:xfrm>
          <a:prstGeom prst="rect">
            <a:avLst/>
          </a:prstGeom>
        </p:spPr>
      </p:pic>
    </p:spTree>
    <p:extLst>
      <p:ext uri="{BB962C8B-B14F-4D97-AF65-F5344CB8AC3E}">
        <p14:creationId xmlns:p14="http://schemas.microsoft.com/office/powerpoint/2010/main" val="255407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Items</a:t>
            </a:r>
          </a:p>
        </p:txBody>
      </p:sp>
      <p:sp>
        <p:nvSpPr>
          <p:cNvPr id="3" name="Content Placeholder 2"/>
          <p:cNvSpPr>
            <a:spLocks noGrp="1"/>
          </p:cNvSpPr>
          <p:nvPr>
            <p:ph idx="1"/>
          </p:nvPr>
        </p:nvSpPr>
        <p:spPr>
          <a:xfrm>
            <a:off x="412377" y="1201271"/>
            <a:ext cx="8257144" cy="3399304"/>
          </a:xfrm>
        </p:spPr>
        <p:txBody>
          <a:bodyPr/>
          <a:lstStyle/>
          <a:p>
            <a:r>
              <a:rPr lang="en-US" sz="2000" dirty="0" smtClean="0"/>
              <a:t>Nursing License expire 10/31/23</a:t>
            </a:r>
          </a:p>
          <a:p>
            <a:pPr marL="0" indent="0">
              <a:buNone/>
            </a:pPr>
            <a:r>
              <a:rPr lang="en-US" sz="2000" dirty="0"/>
              <a:t>	</a:t>
            </a:r>
            <a:r>
              <a:rPr lang="en-US" sz="2000" dirty="0" smtClean="0"/>
              <a:t>-Goal is to renew by 10/2/23</a:t>
            </a:r>
          </a:p>
          <a:p>
            <a:r>
              <a:rPr lang="en-US" sz="2000" dirty="0" smtClean="0"/>
              <a:t>Flu Shots Due 11/9/23</a:t>
            </a:r>
          </a:p>
          <a:p>
            <a:pPr marL="0" indent="0">
              <a:buNone/>
            </a:pPr>
            <a:r>
              <a:rPr lang="en-US" sz="2000" dirty="0"/>
              <a:t>	</a:t>
            </a:r>
            <a:r>
              <a:rPr lang="en-US" sz="2000" dirty="0" smtClean="0"/>
              <a:t>-Available in the AOC room #6136 9/17/23-9/23/23</a:t>
            </a:r>
          </a:p>
          <a:p>
            <a:r>
              <a:rPr lang="en-US" sz="2000" dirty="0" smtClean="0"/>
              <a:t>New Stem Cell Form for Allogeneic and Autologous Quality Certificate.</a:t>
            </a:r>
          </a:p>
          <a:p>
            <a:r>
              <a:rPr lang="en-US" sz="2000" dirty="0" smtClean="0"/>
              <a:t>Submit ID badge photos by 9/30/23</a:t>
            </a:r>
          </a:p>
          <a:p>
            <a:r>
              <a:rPr lang="en-US" sz="2000" dirty="0" smtClean="0"/>
              <a:t>Add stopcock to all ports?</a:t>
            </a:r>
          </a:p>
          <a:p>
            <a:r>
              <a:rPr lang="en-US" sz="2000" dirty="0" smtClean="0"/>
              <a:t>Employee Engagement survey</a:t>
            </a:r>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4</a:t>
            </a:fld>
            <a:endParaRPr lang="en-US" altLang="x-none"/>
          </a:p>
        </p:txBody>
      </p:sp>
    </p:spTree>
    <p:extLst>
      <p:ext uri="{BB962C8B-B14F-4D97-AF65-F5344CB8AC3E}">
        <p14:creationId xmlns:p14="http://schemas.microsoft.com/office/powerpoint/2010/main" val="300183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611D-5A9E-76C4-E897-6DE2F47D8CD8}"/>
              </a:ext>
            </a:extLst>
          </p:cNvPr>
          <p:cNvSpPr>
            <a:spLocks noGrp="1"/>
          </p:cNvSpPr>
          <p:nvPr>
            <p:ph type="title"/>
          </p:nvPr>
        </p:nvSpPr>
        <p:spPr/>
        <p:txBody>
          <a:bodyPr/>
          <a:lstStyle/>
          <a:p>
            <a:r>
              <a:rPr lang="en-US" sz="2800" dirty="0"/>
              <a:t>Staffing updates</a:t>
            </a:r>
          </a:p>
        </p:txBody>
      </p:sp>
      <p:sp>
        <p:nvSpPr>
          <p:cNvPr id="3" name="Content Placeholder 2">
            <a:extLst>
              <a:ext uri="{FF2B5EF4-FFF2-40B4-BE49-F238E27FC236}">
                <a16:creationId xmlns:a16="http://schemas.microsoft.com/office/drawing/2014/main" id="{716F908A-CCD4-71BC-9FA2-EE0C78E85FD7}"/>
              </a:ext>
            </a:extLst>
          </p:cNvPr>
          <p:cNvSpPr>
            <a:spLocks noGrp="1"/>
          </p:cNvSpPr>
          <p:nvPr>
            <p:ph idx="1"/>
          </p:nvPr>
        </p:nvSpPr>
        <p:spPr>
          <a:xfrm>
            <a:off x="492072" y="1191353"/>
            <a:ext cx="8397095" cy="3478083"/>
          </a:xfrm>
        </p:spPr>
        <p:txBody>
          <a:bodyPr/>
          <a:lstStyle/>
          <a:p>
            <a:r>
              <a:rPr lang="en-US" sz="2000" dirty="0"/>
              <a:t>Erik </a:t>
            </a:r>
            <a:r>
              <a:rPr lang="en-US" sz="2000" dirty="0" smtClean="0"/>
              <a:t>Lynn, Travel RN</a:t>
            </a:r>
            <a:endParaRPr lang="en-US" sz="2000" dirty="0"/>
          </a:p>
          <a:p>
            <a:pPr marL="0" indent="0">
              <a:buNone/>
            </a:pPr>
            <a:r>
              <a:rPr lang="en-US" sz="2000" dirty="0"/>
              <a:t>	-Starts 9/18/23</a:t>
            </a:r>
          </a:p>
          <a:p>
            <a:pPr marL="0" indent="0">
              <a:buNone/>
            </a:pPr>
            <a:r>
              <a:rPr lang="en-US" sz="2000" dirty="0"/>
              <a:t>	-Will do mainly </a:t>
            </a:r>
            <a:r>
              <a:rPr lang="en-US" sz="2000" dirty="0" err="1"/>
              <a:t>Photopheresis</a:t>
            </a:r>
            <a:endParaRPr lang="en-US" sz="2000" dirty="0"/>
          </a:p>
          <a:p>
            <a:pPr marL="0" indent="0">
              <a:buNone/>
            </a:pPr>
            <a:r>
              <a:rPr lang="en-US" sz="2000" dirty="0"/>
              <a:t>	-2 years of Apheresis experience</a:t>
            </a:r>
          </a:p>
          <a:p>
            <a:pPr marL="0" indent="0">
              <a:buNone/>
            </a:pPr>
            <a:r>
              <a:rPr lang="en-US" sz="2000" dirty="0"/>
              <a:t>	-Will likely need Cerner assistance </a:t>
            </a:r>
            <a:endParaRPr lang="en-US" sz="2000" dirty="0" smtClean="0"/>
          </a:p>
          <a:p>
            <a:r>
              <a:rPr lang="en-US" sz="2000" dirty="0" smtClean="0"/>
              <a:t>Interview/Shadow for Jay’s position on 9/18/23</a:t>
            </a:r>
            <a:endParaRPr lang="en-US" sz="2000" dirty="0"/>
          </a:p>
          <a:p>
            <a:r>
              <a:rPr lang="en-US" sz="2000" dirty="0" smtClean="0"/>
              <a:t>SBAR </a:t>
            </a:r>
            <a:r>
              <a:rPr lang="en-US" sz="2000" dirty="0"/>
              <a:t>for a PCA and </a:t>
            </a:r>
            <a:r>
              <a:rPr lang="en-US" sz="2000" dirty="0" smtClean="0"/>
              <a:t>additional FT </a:t>
            </a:r>
            <a:r>
              <a:rPr lang="en-US" sz="2000" dirty="0"/>
              <a:t>RN </a:t>
            </a:r>
            <a:r>
              <a:rPr lang="en-US" sz="2000" dirty="0" smtClean="0"/>
              <a:t>still awaiting </a:t>
            </a:r>
            <a:r>
              <a:rPr lang="en-US" sz="2000" dirty="0"/>
              <a:t>position </a:t>
            </a:r>
            <a:r>
              <a:rPr lang="en-US" sz="2000" dirty="0" smtClean="0"/>
              <a:t>control</a:t>
            </a:r>
          </a:p>
          <a:p>
            <a:r>
              <a:rPr lang="en-US" sz="2000" dirty="0" smtClean="0"/>
              <a:t>0630-1700 RN? </a:t>
            </a:r>
            <a:endParaRPr lang="en-US" sz="2000" dirty="0"/>
          </a:p>
        </p:txBody>
      </p:sp>
      <p:sp>
        <p:nvSpPr>
          <p:cNvPr id="4" name="Slide Number Placeholder 3">
            <a:extLst>
              <a:ext uri="{FF2B5EF4-FFF2-40B4-BE49-F238E27FC236}">
                <a16:creationId xmlns:a16="http://schemas.microsoft.com/office/drawing/2014/main" id="{4FE6AB50-CBBD-EAA6-D1FB-3B42FA6C6676}"/>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spTree>
    <p:extLst>
      <p:ext uri="{BB962C8B-B14F-4D97-AF65-F5344CB8AC3E}">
        <p14:creationId xmlns:p14="http://schemas.microsoft.com/office/powerpoint/2010/main" val="398686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endParaRPr lang="en-US" dirty="0"/>
          </a:p>
        </p:txBody>
      </p:sp>
      <p:sp>
        <p:nvSpPr>
          <p:cNvPr id="3" name="Content Placeholder 2"/>
          <p:cNvSpPr>
            <a:spLocks noGrp="1"/>
          </p:cNvSpPr>
          <p:nvPr>
            <p:ph idx="1"/>
          </p:nvPr>
        </p:nvSpPr>
        <p:spPr>
          <a:xfrm>
            <a:off x="1053944" y="1466278"/>
            <a:ext cx="7083425" cy="2901950"/>
          </a:xfrm>
        </p:spPr>
        <p:txBody>
          <a:bodyPr/>
          <a:lstStyle/>
          <a:p>
            <a:r>
              <a:rPr lang="en-US" sz="2400" dirty="0" smtClean="0"/>
              <a:t>Austin Davis is coming 12/12/23-12/13/23</a:t>
            </a:r>
          </a:p>
          <a:p>
            <a:pPr marL="0" indent="0">
              <a:buNone/>
            </a:pPr>
            <a:r>
              <a:rPr lang="en-US" sz="2400" dirty="0"/>
              <a:t>	</a:t>
            </a:r>
            <a:r>
              <a:rPr lang="en-US" sz="2400" dirty="0" smtClean="0"/>
              <a:t>-Main focus will be RBC Prime of the </a:t>
            </a:r>
            <a:r>
              <a:rPr lang="en-US" sz="2400" dirty="0" err="1" smtClean="0"/>
              <a:t>Cellex</a:t>
            </a:r>
            <a:r>
              <a:rPr lang="en-US" sz="2400" dirty="0" smtClean="0"/>
              <a:t> </a:t>
            </a:r>
          </a:p>
          <a:p>
            <a:r>
              <a:rPr lang="en-US" sz="2400" dirty="0" smtClean="0"/>
              <a:t>On-site White Blood Cell Deplete training 11/8/23</a:t>
            </a:r>
          </a:p>
          <a:p>
            <a:pPr marL="0" indent="0">
              <a:buNone/>
            </a:pPr>
            <a:endParaRPr lang="en-US" sz="24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6</a:t>
            </a:fld>
            <a:endParaRPr lang="en-US" altLang="x-none"/>
          </a:p>
        </p:txBody>
      </p:sp>
    </p:spTree>
    <p:extLst>
      <p:ext uri="{BB962C8B-B14F-4D97-AF65-F5344CB8AC3E}">
        <p14:creationId xmlns:p14="http://schemas.microsoft.com/office/powerpoint/2010/main" val="124523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Content Placeholder 2"/>
          <p:cNvSpPr>
            <a:spLocks noGrp="1"/>
          </p:cNvSpPr>
          <p:nvPr>
            <p:ph idx="1"/>
          </p:nvPr>
        </p:nvSpPr>
        <p:spPr>
          <a:xfrm>
            <a:off x="516876" y="1120774"/>
            <a:ext cx="7083425" cy="3558801"/>
          </a:xfrm>
        </p:spPr>
        <p:txBody>
          <a:bodyPr/>
          <a:lstStyle/>
          <a:p>
            <a:r>
              <a:rPr lang="en-US" sz="2000" dirty="0" smtClean="0"/>
              <a:t>Culture Day </a:t>
            </a:r>
            <a:r>
              <a:rPr lang="en-US" sz="2000" dirty="0" smtClean="0"/>
              <a:t>9/28/23</a:t>
            </a:r>
            <a:endParaRPr lang="en-US" sz="2000" dirty="0" smtClean="0"/>
          </a:p>
          <a:p>
            <a:pPr marL="0" indent="0">
              <a:buNone/>
            </a:pPr>
            <a:r>
              <a:rPr lang="en-US" sz="2000" dirty="0" smtClean="0"/>
              <a:t>	-Please bring a special dish that is special to your culture, something special that you grew up eating, or just something that simply brings you joy.</a:t>
            </a:r>
          </a:p>
          <a:p>
            <a:r>
              <a:rPr lang="en-US" sz="2000" dirty="0" smtClean="0"/>
              <a:t>AAHC Fall Celebration 10/4/23</a:t>
            </a:r>
          </a:p>
          <a:p>
            <a:pPr marL="0" indent="0">
              <a:buNone/>
            </a:pPr>
            <a:r>
              <a:rPr lang="en-US" sz="2000" dirty="0"/>
              <a:t>	</a:t>
            </a:r>
            <a:r>
              <a:rPr lang="en-US" sz="2000" dirty="0" smtClean="0"/>
              <a:t>-11A-2P</a:t>
            </a:r>
          </a:p>
          <a:p>
            <a:pPr marL="0" indent="0">
              <a:buNone/>
            </a:pPr>
            <a:r>
              <a:rPr lang="en-US" sz="2000" dirty="0"/>
              <a:t>	</a:t>
            </a:r>
            <a:r>
              <a:rPr lang="en-US" sz="2000" dirty="0" smtClean="0"/>
              <a:t>-Food and music </a:t>
            </a:r>
          </a:p>
          <a:p>
            <a:pPr marL="0" indent="0">
              <a:buNone/>
            </a:pPr>
            <a:r>
              <a:rPr lang="en-US" sz="2000" dirty="0"/>
              <a:t>	</a:t>
            </a:r>
            <a:r>
              <a:rPr lang="en-US" sz="2000" dirty="0" smtClean="0"/>
              <a:t>-Will send more details as they become available </a:t>
            </a:r>
            <a:endParaRPr lang="en-US" sz="20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7</a:t>
            </a:fld>
            <a:endParaRPr lang="en-US" altLang="x-none"/>
          </a:p>
        </p:txBody>
      </p:sp>
    </p:spTree>
    <p:extLst>
      <p:ext uri="{BB962C8B-B14F-4D97-AF65-F5344CB8AC3E}">
        <p14:creationId xmlns:p14="http://schemas.microsoft.com/office/powerpoint/2010/main" val="239832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BD4D-DDF6-C742-EC44-BD7E343526C7}"/>
              </a:ext>
            </a:extLst>
          </p:cNvPr>
          <p:cNvSpPr>
            <a:spLocks noGrp="1"/>
          </p:cNvSpPr>
          <p:nvPr>
            <p:ph type="title"/>
          </p:nvPr>
        </p:nvSpPr>
        <p:spPr/>
        <p:txBody>
          <a:bodyPr/>
          <a:lstStyle/>
          <a:p>
            <a:r>
              <a:rPr lang="en-US" sz="2000" b="1" dirty="0"/>
              <a:t>APHERESIS AWARENESS DAY-</a:t>
            </a:r>
            <a:r>
              <a:rPr lang="en-US" sz="2000" b="1" i="0" dirty="0">
                <a:solidFill>
                  <a:srgbClr val="003767"/>
                </a:solidFill>
                <a:effectLst/>
                <a:latin typeface="PT Sans" panose="020B0503020203020204" pitchFamily="34" charset="0"/>
              </a:rPr>
              <a:t>Celebrate Apheresis Together</a:t>
            </a:r>
            <a:br>
              <a:rPr lang="en-US" sz="2000" b="1" i="0" dirty="0">
                <a:solidFill>
                  <a:srgbClr val="003767"/>
                </a:solidFill>
                <a:effectLst/>
                <a:latin typeface="PT Sans" panose="020B0503020203020204" pitchFamily="34" charset="0"/>
              </a:rPr>
            </a:br>
            <a:endParaRPr lang="en-US" sz="2000" b="1" dirty="0"/>
          </a:p>
        </p:txBody>
      </p:sp>
      <p:sp>
        <p:nvSpPr>
          <p:cNvPr id="4" name="Slide Number Placeholder 3">
            <a:extLst>
              <a:ext uri="{FF2B5EF4-FFF2-40B4-BE49-F238E27FC236}">
                <a16:creationId xmlns:a16="http://schemas.microsoft.com/office/drawing/2014/main" id="{521C9713-F4E3-71F6-86D5-33CFD79F2400}"/>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sp>
        <p:nvSpPr>
          <p:cNvPr id="10" name="Content Placeholder 9">
            <a:extLst>
              <a:ext uri="{FF2B5EF4-FFF2-40B4-BE49-F238E27FC236}">
                <a16:creationId xmlns:a16="http://schemas.microsoft.com/office/drawing/2014/main" id="{92DED1FF-05C9-D073-6E42-67A8D8C22F09}"/>
              </a:ext>
            </a:extLst>
          </p:cNvPr>
          <p:cNvSpPr>
            <a:spLocks noGrp="1"/>
          </p:cNvSpPr>
          <p:nvPr>
            <p:ph idx="1"/>
          </p:nvPr>
        </p:nvSpPr>
        <p:spPr>
          <a:xfrm>
            <a:off x="277907" y="1048871"/>
            <a:ext cx="8421594" cy="3551704"/>
          </a:xfrm>
        </p:spPr>
        <p:txBody>
          <a:bodyPr/>
          <a:lstStyle/>
          <a:p>
            <a:pPr algn="ctr"/>
            <a:endParaRPr lang="en-US" sz="1800" i="0" dirty="0">
              <a:solidFill>
                <a:srgbClr val="003767"/>
              </a:solidFill>
              <a:effectLst/>
              <a:latin typeface="PT Sans" panose="020B0503020203020204" pitchFamily="34" charset="0"/>
            </a:endParaRPr>
          </a:p>
          <a:p>
            <a:pPr algn="l"/>
            <a:r>
              <a:rPr lang="en-US" sz="1800" b="0" i="0" dirty="0">
                <a:solidFill>
                  <a:srgbClr val="00264D"/>
                </a:solidFill>
                <a:effectLst/>
                <a:latin typeface="Open Sans" panose="020B0606030504020204" pitchFamily="34" charset="0"/>
              </a:rPr>
              <a:t>The American Society for Apheresis (ASFA) is pleased to celebrate </a:t>
            </a:r>
            <a:r>
              <a:rPr lang="en-US" sz="1800" b="1" i="0" dirty="0">
                <a:solidFill>
                  <a:srgbClr val="00264D"/>
                </a:solidFill>
                <a:effectLst/>
                <a:latin typeface="Open Sans" panose="020B0606030504020204" pitchFamily="34" charset="0"/>
              </a:rPr>
              <a:t>Tuesday, September 19th, 2023</a:t>
            </a:r>
            <a:r>
              <a:rPr lang="en-US" sz="1800" b="0" i="0" dirty="0">
                <a:solidFill>
                  <a:srgbClr val="00264D"/>
                </a:solidFill>
                <a:effectLst/>
                <a:latin typeface="Open Sans" panose="020B0606030504020204" pitchFamily="34" charset="0"/>
              </a:rPr>
              <a:t> as </a:t>
            </a:r>
            <a:r>
              <a:rPr lang="en-US" sz="1800" b="1" i="0" u="none" strike="noStrike" dirty="0">
                <a:solidFill>
                  <a:srgbClr val="DC4128"/>
                </a:solidFill>
                <a:effectLst/>
                <a:latin typeface="Open Sans" panose="020B0606030504020204" pitchFamily="34" charset="0"/>
                <a:hlinkClick r:id="rId2" tooltip="Original URL: https://click.icptrack.com/icp/relay.php?r=45061674&amp;msgid=466596&amp;act=GAU0&amp;c=1319552&amp;pid=1143640&amp;destination=https%3A%2F%2Fwww.apheresis.org%2Fpage%2FAAD2023&amp;cf=9314&amp;v=07a60da1c0413c1bbdf5a5fa31a3095cb9f1a6d404bed97615f01dae449f703a. Click or tap if you trust this link."/>
              </a:rPr>
              <a:t>Apheresis Awareness Day!</a:t>
            </a:r>
            <a:endParaRPr lang="en-US" sz="1800" b="1" i="0" u="none" strike="noStrike" dirty="0">
              <a:solidFill>
                <a:srgbClr val="DC4128"/>
              </a:solidFill>
              <a:effectLst/>
              <a:latin typeface="Open Sans" panose="020B0606030504020204" pitchFamily="34" charset="0"/>
            </a:endParaRPr>
          </a:p>
          <a:p>
            <a:pPr marL="0" indent="0" algn="l">
              <a:buNone/>
            </a:pPr>
            <a:endParaRPr lang="en-US" sz="1800" b="0" i="0" dirty="0">
              <a:solidFill>
                <a:srgbClr val="00264D"/>
              </a:solidFill>
              <a:effectLst/>
              <a:latin typeface="Open Sans" panose="020B0606030504020204" pitchFamily="34" charset="0"/>
            </a:endParaRPr>
          </a:p>
          <a:p>
            <a:pPr algn="l"/>
            <a:r>
              <a:rPr lang="en-US" sz="1800" b="0" i="0" dirty="0">
                <a:solidFill>
                  <a:srgbClr val="00264D"/>
                </a:solidFill>
                <a:effectLst/>
                <a:latin typeface="Open Sans" panose="020B0606030504020204" pitchFamily="34" charset="0"/>
              </a:rPr>
              <a:t>The purpose of Apheresis Awareness Day is to raise awareness of apheresis medicine and honor the many donors, patients, and apheresis practitioners that have dedicated their lives to saving others by using evidence based practice to advance apheresis medicine. </a:t>
            </a:r>
            <a:r>
              <a:rPr lang="en-US" sz="1800" b="1" i="0" dirty="0">
                <a:solidFill>
                  <a:srgbClr val="00264D"/>
                </a:solidFill>
                <a:effectLst/>
                <a:latin typeface="Open Sans" panose="020B0606030504020204" pitchFamily="34" charset="0"/>
              </a:rPr>
              <a:t>Apheresis Awareness Day is held annually on the third Tuesday in September.</a:t>
            </a:r>
          </a:p>
          <a:p>
            <a:pPr marL="0" indent="0" algn="l">
              <a:buNone/>
            </a:pPr>
            <a:endParaRPr lang="en-US" sz="1800" b="1" i="0" dirty="0">
              <a:solidFill>
                <a:srgbClr val="00264D"/>
              </a:solidFill>
              <a:effectLst/>
              <a:latin typeface="Open Sans" panose="020B0606030504020204" pitchFamily="34" charset="0"/>
            </a:endParaRPr>
          </a:p>
          <a:p>
            <a:pPr algn="l"/>
            <a:r>
              <a:rPr lang="en-US" sz="1800" i="0" dirty="0">
                <a:solidFill>
                  <a:srgbClr val="00264D"/>
                </a:solidFill>
                <a:effectLst/>
                <a:latin typeface="Open Sans" panose="020B0606030504020204" pitchFamily="34" charset="0"/>
              </a:rPr>
              <a:t>Volunteers needed to help plan.</a:t>
            </a:r>
          </a:p>
          <a:p>
            <a:endParaRPr lang="en-US" dirty="0"/>
          </a:p>
        </p:txBody>
      </p:sp>
      <p:pic>
        <p:nvPicPr>
          <p:cNvPr id="1025" name="Picture 1">
            <a:extLst>
              <a:ext uri="{FF2B5EF4-FFF2-40B4-BE49-F238E27FC236}">
                <a16:creationId xmlns:a16="http://schemas.microsoft.com/office/drawing/2014/main" id="{A5BAF4CD-0785-57F0-DA63-E4EEBE649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230D15E-9373-6BC1-D455-A8213B35E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409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C139019-0A41-15ED-145D-A863C563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80AE09B-5AEB-E344-FEC5-E28190367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9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560" y="1828348"/>
            <a:ext cx="5339910" cy="804095"/>
          </a:xfrm>
        </p:spPr>
        <p:txBody>
          <a:bodyPr/>
          <a:lstStyle/>
          <a:p>
            <a:pPr algn="ctr"/>
            <a:r>
              <a:rPr lang="en-US" sz="2400" dirty="0" smtClean="0"/>
              <a:t>PROCEDURAL UPDATES/REMINDERS</a:t>
            </a:r>
            <a:endParaRPr lang="en-US" sz="2400" dirty="0"/>
          </a:p>
        </p:txBody>
      </p:sp>
    </p:spTree>
    <p:extLst>
      <p:ext uri="{BB962C8B-B14F-4D97-AF65-F5344CB8AC3E}">
        <p14:creationId xmlns:p14="http://schemas.microsoft.com/office/powerpoint/2010/main" val="3108071649"/>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13301</TotalTime>
  <Words>596</Words>
  <Application>Microsoft Office PowerPoint</Application>
  <PresentationFormat>On-screen Show (16:9)</PresentationFormat>
  <Paragraphs>80</Paragraphs>
  <Slides>16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Franklin Gothic Book</vt:lpstr>
      <vt:lpstr>Franklin Gothic Demi</vt:lpstr>
      <vt:lpstr>Franklin Gothic Medium</vt:lpstr>
      <vt:lpstr>Open Sans</vt:lpstr>
      <vt:lpstr>PT Sans</vt:lpstr>
      <vt:lpstr>Wingdings</vt:lpstr>
      <vt:lpstr>1_Office Theme</vt:lpstr>
      <vt:lpstr>Office Theme</vt:lpstr>
      <vt:lpstr>APHERESIS TEAM MEETING</vt:lpstr>
      <vt:lpstr>PowerPoint Presentation</vt:lpstr>
      <vt:lpstr>Apheresis Metrics </vt:lpstr>
      <vt:lpstr>Housekeeping Items</vt:lpstr>
      <vt:lpstr>Staffing updates</vt:lpstr>
      <vt:lpstr>Training </vt:lpstr>
      <vt:lpstr>Upcoming events</vt:lpstr>
      <vt:lpstr>APHERESIS AWARENESS DAY-Celebrate Apheresis Together </vt:lpstr>
      <vt:lpstr>PROCEDURAL UPDATES/REMINDERS</vt:lpstr>
      <vt:lpstr>RBC DEPLETE EXCHANGES </vt:lpstr>
      <vt:lpstr>STEM CELL COLLECTIONS</vt:lpstr>
      <vt:lpstr>Transplant Patients</vt:lpstr>
      <vt:lpstr>Network Downtime/Cybersecurity Incident Quick Drill</vt:lpstr>
      <vt:lpstr>Values Acknowledgments: Purpose, Excellence, Compassion, Team</vt:lpstr>
      <vt:lpstr>PowerPoint Presentation</vt:lpstr>
      <vt:lpstr>Questions???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Smith-Rich, Sakiah N</cp:lastModifiedBy>
  <cp:revision>575</cp:revision>
  <cp:lastPrinted>2022-02-08T22:11:34Z</cp:lastPrinted>
  <dcterms:created xsi:type="dcterms:W3CDTF">2016-12-07T14:20:07Z</dcterms:created>
  <dcterms:modified xsi:type="dcterms:W3CDTF">2023-09-15T13:15:20Z</dcterms:modified>
</cp:coreProperties>
</file>