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2"/>
  </p:notesMasterIdLst>
  <p:handoutMasterIdLst>
    <p:handoutMasterId r:id="rId73"/>
  </p:handoutMasterIdLst>
  <p:sldIdLst>
    <p:sldId id="318" r:id="rId2"/>
    <p:sldId id="319" r:id="rId3"/>
    <p:sldId id="2146845900" r:id="rId4"/>
    <p:sldId id="2146845904" r:id="rId5"/>
    <p:sldId id="2146845907" r:id="rId6"/>
    <p:sldId id="2146845935" r:id="rId7"/>
    <p:sldId id="2146845927" r:id="rId8"/>
    <p:sldId id="2146845936" r:id="rId9"/>
    <p:sldId id="322" r:id="rId10"/>
    <p:sldId id="315" r:id="rId11"/>
    <p:sldId id="297" r:id="rId12"/>
    <p:sldId id="323" r:id="rId13"/>
    <p:sldId id="357" r:id="rId14"/>
    <p:sldId id="358" r:id="rId15"/>
    <p:sldId id="2146845908" r:id="rId16"/>
    <p:sldId id="2146845901" r:id="rId17"/>
    <p:sldId id="2146845905" r:id="rId18"/>
    <p:sldId id="362" r:id="rId19"/>
    <p:sldId id="370" r:id="rId20"/>
    <p:sldId id="390" r:id="rId21"/>
    <p:sldId id="2146845909" r:id="rId22"/>
    <p:sldId id="321" r:id="rId23"/>
    <p:sldId id="337" r:id="rId24"/>
    <p:sldId id="2146845910" r:id="rId25"/>
    <p:sldId id="398" r:id="rId26"/>
    <p:sldId id="361" r:id="rId27"/>
    <p:sldId id="392" r:id="rId28"/>
    <p:sldId id="2146845906" r:id="rId29"/>
    <p:sldId id="364" r:id="rId30"/>
    <p:sldId id="2146845911" r:id="rId31"/>
    <p:sldId id="281" r:id="rId32"/>
    <p:sldId id="2146845912" r:id="rId33"/>
    <p:sldId id="2146845913" r:id="rId34"/>
    <p:sldId id="2146845914" r:id="rId35"/>
    <p:sldId id="288" r:id="rId36"/>
    <p:sldId id="2146845915" r:id="rId37"/>
    <p:sldId id="373" r:id="rId38"/>
    <p:sldId id="312" r:id="rId39"/>
    <p:sldId id="2146845916" r:id="rId40"/>
    <p:sldId id="2146845917" r:id="rId41"/>
    <p:sldId id="2146845918" r:id="rId42"/>
    <p:sldId id="2146845902" r:id="rId43"/>
    <p:sldId id="377" r:id="rId44"/>
    <p:sldId id="393" r:id="rId45"/>
    <p:sldId id="378" r:id="rId46"/>
    <p:sldId id="380" r:id="rId47"/>
    <p:sldId id="381" r:id="rId48"/>
    <p:sldId id="2146845919" r:id="rId49"/>
    <p:sldId id="383" r:id="rId50"/>
    <p:sldId id="2146845903" r:id="rId51"/>
    <p:sldId id="385" r:id="rId52"/>
    <p:sldId id="2146845920" r:id="rId53"/>
    <p:sldId id="2146845921" r:id="rId54"/>
    <p:sldId id="2146845922" r:id="rId55"/>
    <p:sldId id="289" r:id="rId56"/>
    <p:sldId id="276" r:id="rId57"/>
    <p:sldId id="2146845923" r:id="rId58"/>
    <p:sldId id="2146845933" r:id="rId59"/>
    <p:sldId id="299" r:id="rId60"/>
    <p:sldId id="2146845924" r:id="rId61"/>
    <p:sldId id="295" r:id="rId62"/>
    <p:sldId id="294" r:id="rId63"/>
    <p:sldId id="279" r:id="rId64"/>
    <p:sldId id="280" r:id="rId65"/>
    <p:sldId id="394" r:id="rId66"/>
    <p:sldId id="2146845925" r:id="rId67"/>
    <p:sldId id="391" r:id="rId68"/>
    <p:sldId id="389" r:id="rId69"/>
    <p:sldId id="336" r:id="rId70"/>
    <p:sldId id="31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A9E445-5196-B5B1-EAC0-124E2C93860B}" name="Reilly, Lauren" initials="RL" userId="S::lreilly@rednucleus.com::247c5aea-7e3f-446b-a1c8-b23d8b767b95" providerId="AD"/>
  <p188:author id="{74818372-7E31-8789-BFDD-AEE17D187577}" name="Shupp, Alison" initials="SA" userId="S::ashupp@rednucleus.com::c131e2fb-a82a-4816-8f1a-edc20787b870" providerId="AD"/>
  <p188:author id="{6DB6FC72-F6B6-DF08-07C3-C4B5C1168CA7}" name="Hafycz, Jennifer" initials="HJ" userId="S::jhafycz@rednucleus.com::b511be7c-1425-4241-a09b-7d9b2ad6ee12" providerId="AD"/>
  <p188:author id="{4CD87B89-57F0-00F3-5D1A-346B4390BB5A}" name="Lockett, Ashleighanna" initials="LA" userId="S::alockett@rednucleus.com::770de02d-9978-4faa-812e-674c8419b0d0" providerId="AD"/>
  <p188:author id="{33D8DEC2-5812-26F4-CE34-E78C0159FA9C}" name="Snaider, Sydney" initials="SS" userId="S::ssnaider@rednucleus.com::91db9323-3bdf-4d4b-8aff-cd6fbd37a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BBFDBB-E172-454A-9ACE-7550A9B51D52}">
  <a:tblStyle styleId="{28BBFDBB-E172-454A-9ACE-7550A9B51D52}" styleName="BMS Table 1">
    <a:wholeTbl>
      <a:tcTxStyle>
        <a:fontRef idx="minor"/>
        <a:schemeClr val="tx1"/>
      </a:tcTxStyle>
      <a:tcStyle>
        <a:tcBdr>
          <a:left>
            <a:ln>
              <a:noFill/>
            </a:ln>
          </a:left>
          <a:right>
            <a:ln>
              <a:noFill/>
            </a:ln>
          </a:right>
          <a:top>
            <a:ln w="6350">
              <a:solidFill>
                <a:schemeClr val="tx1"/>
              </a:solidFill>
            </a:ln>
          </a:top>
          <a:bottom>
            <a:ln w="6350">
              <a:solidFill>
                <a:schemeClr val="tx1"/>
              </a:solidFill>
            </a:ln>
          </a:bottom>
          <a:insideH>
            <a:ln w="6350">
              <a:solidFill>
                <a:schemeClr val="tx1"/>
              </a:solidFill>
            </a:ln>
          </a:insideH>
          <a:insideV>
            <a:ln>
              <a:noFill/>
            </a:ln>
          </a:insideV>
        </a:tcBdr>
        <a:fill>
          <a:noFill/>
        </a:fill>
      </a:tcStyle>
    </a:wholeTbl>
    <a:band1H>
      <a:tcStyle>
        <a:tcBdr/>
      </a:tcStyle>
    </a:band1H>
    <a:band2H>
      <a:tcStyle>
        <a:tcBdr>
          <a:top>
            <a:ln>
              <a:noFill/>
            </a:ln>
          </a:top>
          <a:bottom>
            <a:ln>
              <a:noFill/>
            </a:ln>
          </a:bottom>
        </a:tcBdr>
        <a:fill>
          <a:solidFill>
            <a:srgbClr val="EEE7E7"/>
          </a:solidFill>
        </a:fill>
      </a:tcStyle>
    </a:band2H>
    <a:lastCol>
      <a:tcTxStyle b="on"/>
      <a:tcStyle>
        <a:tcBdr/>
      </a:tcStyle>
    </a:lastCol>
    <a:firstCol>
      <a:tcTxStyle b="on"/>
      <a:tcStyle>
        <a:tcBdr/>
      </a:tcStyle>
    </a:firstCol>
    <a:lastRow>
      <a:tcTxStyle b="on"/>
      <a:tcStyle>
        <a:tcBdr>
          <a:top>
            <a:ln w="19050">
              <a:solidFill>
                <a:schemeClr val="tx1"/>
              </a:solidFill>
            </a:ln>
          </a:top>
          <a:bottom>
            <a:ln>
              <a:noFill/>
            </a:ln>
          </a:bottom>
        </a:tcBdr>
        <a:fill>
          <a:noFill/>
        </a:fill>
      </a:tcStyle>
    </a:lastRow>
    <a:firstRow>
      <a:tcTxStyle b="on"/>
      <a:tcStyle>
        <a:tcBdr>
          <a:top>
            <a:ln>
              <a:noFill/>
            </a:ln>
          </a:top>
          <a:bottom>
            <a:ln>
              <a:noFill/>
            </a:ln>
          </a:bottom>
        </a:tcBdr>
        <a:fill>
          <a:solidFill>
            <a:srgbClr val="DAC5C5"/>
          </a:solidFill>
        </a:fill>
      </a:tcStyle>
    </a:firstRow>
  </a:tblStyle>
  <a:tblStyle styleId="{B9994FC0-9B6E-44D0-999B-C11AFF47B281}" styleName="BMS Table 2">
    <a:wholeTbl>
      <a:tcTxStyle>
        <a:fontRef idx="minor"/>
        <a:schemeClr val="tx1"/>
      </a:tcTxStyle>
      <a:tcStyle>
        <a:tcBdr>
          <a:left>
            <a:ln w="6350">
              <a:solidFill>
                <a:schemeClr val="tx1"/>
              </a:solidFill>
            </a:ln>
          </a:left>
          <a:right>
            <a:ln w="6350">
              <a:solidFill>
                <a:schemeClr val="tx1"/>
              </a:solidFill>
            </a:ln>
          </a:right>
          <a:top>
            <a:ln w="6350">
              <a:solidFill>
                <a:schemeClr val="tx1"/>
              </a:solidFill>
            </a:ln>
          </a:top>
          <a:bottom>
            <a:ln w="6350">
              <a:solidFill>
                <a:schemeClr val="tx1"/>
              </a:solidFill>
            </a:ln>
          </a:bottom>
          <a:insideH>
            <a:ln w="6350">
              <a:solidFill>
                <a:schemeClr val="tx1"/>
              </a:solidFill>
            </a:ln>
          </a:insideH>
          <a:insideV>
            <a:ln w="6350">
              <a:solidFill>
                <a:schemeClr val="tx1"/>
              </a:solidFill>
            </a:ln>
          </a:insideV>
        </a:tcBdr>
        <a:fill>
          <a:noFill/>
        </a:fill>
      </a:tcStyle>
    </a:wholeTbl>
    <a:band1H>
      <a:tcStyle>
        <a:tcBdr>
          <a:top>
            <a:ln>
              <a:noFill/>
            </a:ln>
          </a:top>
        </a:tcBdr>
      </a:tcStyle>
    </a:band1H>
    <a:band2H>
      <a:tcStyle>
        <a:tcBdr>
          <a:top>
            <a:ln>
              <a:noFill/>
            </a:ln>
          </a:top>
        </a:tcBdr>
        <a:fill>
          <a:solidFill>
            <a:srgbClr val="EEE7E7"/>
          </a:solidFill>
        </a:fill>
      </a:tcStyle>
    </a:band2H>
    <a:lastCol>
      <a:tcTxStyle b="on"/>
      <a:tcStyle>
        <a:tcBdr/>
      </a:tcStyle>
    </a:lastCol>
    <a:firstCol>
      <a:tcTxStyle b="on"/>
      <a:tcStyle>
        <a:tcBdr/>
      </a:tcStyle>
    </a:firstCol>
    <a:lastRow>
      <a:tcTxStyle b="on"/>
      <a:tcStyle>
        <a:tcBdr>
          <a:top>
            <a:ln w="19050">
              <a:solidFill>
                <a:schemeClr val="tx1"/>
              </a:solidFill>
            </a:ln>
          </a:top>
          <a:bottom>
            <a:ln w="6350">
              <a:solidFill>
                <a:schemeClr val="tx1"/>
              </a:solidFill>
            </a:ln>
          </a:bottom>
        </a:tcBdr>
        <a:fill>
          <a:noFill/>
        </a:fill>
      </a:tcStyle>
    </a:lastRow>
    <a:firstRow>
      <a:tcTxStyle b="on"/>
      <a:tcStyle>
        <a:tcBdr>
          <a:top>
            <a:ln w="6350">
              <a:solidFill>
                <a:schemeClr val="tx1"/>
              </a:solidFill>
            </a:ln>
          </a:top>
          <a:bottom>
            <a:ln>
              <a:noFill/>
            </a:ln>
          </a:bottom>
        </a:tcBdr>
        <a:fill>
          <a:solidFill>
            <a:srgbClr val="DAC5C5"/>
          </a:solidFill>
        </a:fill>
      </a:tcStyle>
    </a:firstRow>
  </a:tblStyle>
  <a:tblStyle styleId="{889B7B81-3957-4A0F-9DFE-1E8E37215127}" styleName="BMS Table 3">
    <a:wholeTbl>
      <a:tcTxStyle>
        <a:fontRef idx="minor"/>
        <a:schemeClr val="tx1"/>
      </a:tcTxStyle>
      <a:tcStyle>
        <a:tcBdr>
          <a:left>
            <a:ln w="6350">
              <a:solidFill>
                <a:schemeClr val="tx1"/>
              </a:solidFill>
            </a:ln>
          </a:left>
          <a:right>
            <a:ln w="6350">
              <a:solidFill>
                <a:schemeClr val="tx1"/>
              </a:solidFill>
            </a:ln>
          </a:right>
          <a:top>
            <a:ln w="6350">
              <a:solidFill>
                <a:schemeClr val="tx1"/>
              </a:solidFill>
            </a:ln>
          </a:top>
          <a:bottom>
            <a:ln w="6350">
              <a:solidFill>
                <a:schemeClr val="tx1"/>
              </a:solidFill>
            </a:ln>
          </a:bottom>
          <a:insideH>
            <a:ln w="6350">
              <a:solidFill>
                <a:schemeClr val="tx1"/>
              </a:solidFill>
            </a:ln>
          </a:insideH>
          <a:insideV>
            <a:ln w="6350">
              <a:solidFill>
                <a:schemeClr val="tx1"/>
              </a:solidFill>
            </a:ln>
          </a:insideV>
        </a:tcBdr>
        <a:fill>
          <a:noFill/>
        </a:fill>
      </a:tcStyle>
    </a:wholeTbl>
    <a:lastCol>
      <a:tcTxStyle b="on"/>
      <a:tcStyle>
        <a:tcBdr/>
      </a:tcStyle>
    </a:lastCol>
    <a:firstCol>
      <a:tcTxStyle b="on"/>
      <a:tcStyle>
        <a:tcBdr/>
      </a:tcStyle>
    </a:firstCol>
    <a:lastRow>
      <a:tcTxStyle b="on"/>
      <a:tcStyle>
        <a:tcBdr>
          <a:top>
            <a:ln w="19050">
              <a:solidFill>
                <a:schemeClr val="tx1"/>
              </a:solidFill>
            </a:ln>
          </a:top>
          <a:bottom>
            <a:ln w="6350">
              <a:solidFill>
                <a:schemeClr val="tx1"/>
              </a:solidFill>
            </a:ln>
          </a:bottom>
        </a:tcBdr>
        <a:fill>
          <a:noFill/>
        </a:fill>
      </a:tcStyle>
    </a:lastRow>
    <a:firstRow>
      <a:tcTxStyle b="on"/>
      <a:tcStyle>
        <a:tcBdr>
          <a:top>
            <a:ln w="6350">
              <a:solidFill>
                <a:schemeClr val="tx1"/>
              </a:solidFill>
            </a:ln>
          </a:top>
          <a:bottom>
            <a:ln>
              <a:noFill/>
            </a:ln>
          </a:bottom>
        </a:tcBdr>
        <a:fill>
          <a:solidFill>
            <a:srgbClr val="EEE7E7"/>
          </a:solidFill>
        </a:fill>
      </a:tcStyle>
    </a:firstRow>
  </a:tblStyle>
  <a:tblStyle styleId="{31731B84-2FA6-499F-865B-335CF6031996}" styleName="BMS Table 4">
    <a:wholeTbl>
      <a:tcTxStyle>
        <a:fontRef idx="minor"/>
        <a:schemeClr val="tx1"/>
      </a:tcTxStyle>
      <a:tcStyle>
        <a:tcBdr>
          <a:left>
            <a:ln w="6350">
              <a:solidFill>
                <a:schemeClr val="tx1"/>
              </a:solidFill>
            </a:ln>
          </a:left>
          <a:right>
            <a:ln w="6350">
              <a:solidFill>
                <a:schemeClr val="tx1"/>
              </a:solidFill>
            </a:ln>
          </a:right>
          <a:top>
            <a:ln w="6350">
              <a:solidFill>
                <a:schemeClr val="tx1"/>
              </a:solidFill>
            </a:ln>
          </a:top>
          <a:bottom>
            <a:ln w="6350">
              <a:solidFill>
                <a:schemeClr val="tx1"/>
              </a:solidFill>
            </a:ln>
          </a:bottom>
          <a:insideH>
            <a:ln w="6350">
              <a:solidFill>
                <a:schemeClr val="tx1"/>
              </a:solidFill>
            </a:ln>
          </a:insideH>
          <a:insideV>
            <a:ln w="6350">
              <a:solidFill>
                <a:schemeClr val="tx1"/>
              </a:solidFill>
            </a:ln>
          </a:insideV>
        </a:tcBdr>
        <a:fill>
          <a:noFill/>
        </a:fill>
      </a:tcStyle>
    </a:wholeTbl>
    <a:band1H>
      <a:tcStyle>
        <a:tcBdr>
          <a:top>
            <a:ln>
              <a:noFill/>
            </a:ln>
          </a:top>
        </a:tcBdr>
        <a:fill>
          <a:solidFill>
            <a:srgbClr val="EEE7E7"/>
          </a:solidFill>
        </a:fill>
      </a:tcStyle>
    </a:band1H>
    <a:band2H>
      <a:tcStyle>
        <a:tcBdr>
          <a:top>
            <a:ln>
              <a:noFill/>
            </a:ln>
          </a:top>
        </a:tcBdr>
      </a:tcStyle>
    </a:band2H>
    <a:lastCol>
      <a:tcTxStyle b="on"/>
      <a:tcStyle>
        <a:tcBdr/>
      </a:tcStyle>
    </a:lastCol>
    <a:firstCol>
      <a:tcTxStyle b="on"/>
      <a:tcStyle>
        <a:tcBdr/>
      </a:tcStyle>
    </a:firstCol>
    <a:lastRow>
      <a:tcTxStyle b="on"/>
      <a:tcStyle>
        <a:tcBdr>
          <a:top>
            <a:ln w="19050">
              <a:solidFill>
                <a:schemeClr val="tx1"/>
              </a:solidFill>
            </a:ln>
          </a:top>
          <a:bottom>
            <a:ln w="6350">
              <a:solidFill>
                <a:schemeClr val="tx1"/>
              </a:solidFill>
            </a:ln>
          </a:bottom>
        </a:tcBdr>
      </a:tcStyle>
    </a:lastRow>
    <a:firstRow>
      <a:tcTxStyle b="on">
        <a:srgbClr val="BE2BBB"/>
      </a:tcTxStyle>
      <a:tcStyle>
        <a:tcBdr/>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4" autoAdjust="0"/>
    <p:restoredTop sz="62864" autoAdjust="0"/>
  </p:normalViewPr>
  <p:slideViewPr>
    <p:cSldViewPr snapToGrid="0" showGuides="1">
      <p:cViewPr varScale="1">
        <p:scale>
          <a:sx n="45" d="100"/>
          <a:sy n="45" d="100"/>
        </p:scale>
        <p:origin x="1812" y="48"/>
      </p:cViewPr>
      <p:guideLst/>
    </p:cSldViewPr>
  </p:slideViewPr>
  <p:outlineViewPr>
    <p:cViewPr>
      <p:scale>
        <a:sx n="33" d="100"/>
        <a:sy n="33" d="100"/>
      </p:scale>
      <p:origin x="0" y="-54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5" d="100"/>
          <a:sy n="85" d="100"/>
        </p:scale>
        <p:origin x="202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B232A-A90B-0843-9FE3-CD41AEF1F4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6EF4F6-6352-EF49-8B94-F88281AD3C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FA1003-23F1-F848-ABD7-AA279ACD1B1C}" type="datetimeFigureOut">
              <a:rPr lang="en-US" smtClean="0"/>
              <a:t>10/28/2024</a:t>
            </a:fld>
            <a:endParaRPr lang="en-US"/>
          </a:p>
        </p:txBody>
      </p:sp>
      <p:sp>
        <p:nvSpPr>
          <p:cNvPr id="4" name="Footer Placeholder 3">
            <a:extLst>
              <a:ext uri="{FF2B5EF4-FFF2-40B4-BE49-F238E27FC236}">
                <a16:creationId xmlns:a16="http://schemas.microsoft.com/office/drawing/2014/main" id="{6DF22398-7E15-714C-85A0-DACC6DC3F1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1B2665-97EF-CE47-ABE4-18D4D76C98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AB60F0-68D7-274B-9B3A-8BD634CF5613}" type="slidenum">
              <a:rPr lang="en-US" smtClean="0"/>
              <a:t>‹#›</a:t>
            </a:fld>
            <a:endParaRPr lang="en-US"/>
          </a:p>
        </p:txBody>
      </p:sp>
    </p:spTree>
    <p:extLst>
      <p:ext uri="{BB962C8B-B14F-4D97-AF65-F5344CB8AC3E}">
        <p14:creationId xmlns:p14="http://schemas.microsoft.com/office/powerpoint/2010/main" val="127641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6C0D1-008B-C245-AF1E-F6ADA8BEAF3C}"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8535-DC0F-AF47-A510-8461A80C06B7}" type="slidenum">
              <a:rPr lang="en-US" smtClean="0"/>
              <a:t>‹#›</a:t>
            </a:fld>
            <a:endParaRPr lang="en-US"/>
          </a:p>
        </p:txBody>
      </p:sp>
    </p:spTree>
    <p:extLst>
      <p:ext uri="{BB962C8B-B14F-4D97-AF65-F5344CB8AC3E}">
        <p14:creationId xmlns:p14="http://schemas.microsoft.com/office/powerpoint/2010/main" val="7078110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spcBef>
        <a:spcPts val="600"/>
      </a:spcBef>
      <a:buFont typeface="Trebuchet MS" panose="020B0603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Trebuchet MS" panose="020B0603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80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15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95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60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827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07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741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43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17</a:t>
            </a:fld>
            <a:endParaRPr lang="en-US"/>
          </a:p>
        </p:txBody>
      </p:sp>
    </p:spTree>
    <p:extLst>
      <p:ext uri="{BB962C8B-B14F-4D97-AF65-F5344CB8AC3E}">
        <p14:creationId xmlns:p14="http://schemas.microsoft.com/office/powerpoint/2010/main" val="3838178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18</a:t>
            </a:fld>
            <a:endParaRPr lang="en-US"/>
          </a:p>
        </p:txBody>
      </p:sp>
    </p:spTree>
    <p:extLst>
      <p:ext uri="{BB962C8B-B14F-4D97-AF65-F5344CB8AC3E}">
        <p14:creationId xmlns:p14="http://schemas.microsoft.com/office/powerpoint/2010/main" val="381687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19</a:t>
            </a:fld>
            <a:endParaRPr lang="en-US"/>
          </a:p>
        </p:txBody>
      </p:sp>
    </p:spTree>
    <p:extLst>
      <p:ext uri="{BB962C8B-B14F-4D97-AF65-F5344CB8AC3E}">
        <p14:creationId xmlns:p14="http://schemas.microsoft.com/office/powerpoint/2010/main" val="52008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532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20</a:t>
            </a:fld>
            <a:endParaRPr lang="en-US"/>
          </a:p>
        </p:txBody>
      </p:sp>
    </p:spTree>
    <p:extLst>
      <p:ext uri="{BB962C8B-B14F-4D97-AF65-F5344CB8AC3E}">
        <p14:creationId xmlns:p14="http://schemas.microsoft.com/office/powerpoint/2010/main" val="184598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4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762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46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347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222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26</a:t>
            </a:fld>
            <a:endParaRPr lang="en-US"/>
          </a:p>
        </p:txBody>
      </p:sp>
    </p:spTree>
    <p:extLst>
      <p:ext uri="{BB962C8B-B14F-4D97-AF65-F5344CB8AC3E}">
        <p14:creationId xmlns:p14="http://schemas.microsoft.com/office/powerpoint/2010/main" val="231759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27</a:t>
            </a:fld>
            <a:endParaRPr lang="en-US"/>
          </a:p>
        </p:txBody>
      </p:sp>
    </p:spTree>
    <p:extLst>
      <p:ext uri="{BB962C8B-B14F-4D97-AF65-F5344CB8AC3E}">
        <p14:creationId xmlns:p14="http://schemas.microsoft.com/office/powerpoint/2010/main" val="272552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28</a:t>
            </a:fld>
            <a:endParaRPr lang="en-US"/>
          </a:p>
        </p:txBody>
      </p:sp>
    </p:spTree>
    <p:extLst>
      <p:ext uri="{BB962C8B-B14F-4D97-AF65-F5344CB8AC3E}">
        <p14:creationId xmlns:p14="http://schemas.microsoft.com/office/powerpoint/2010/main" val="45917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AFC8EEC6-0997-42E2-B250-31891B3D3BA6}" type="slidenum">
              <a:rPr lang="en-US" smtClean="0"/>
              <a:t>3</a:t>
            </a:fld>
            <a:endParaRPr lang="en-US" dirty="0"/>
          </a:p>
        </p:txBody>
      </p:sp>
    </p:spTree>
    <p:extLst>
      <p:ext uri="{BB962C8B-B14F-4D97-AF65-F5344CB8AC3E}">
        <p14:creationId xmlns:p14="http://schemas.microsoft.com/office/powerpoint/2010/main" val="3165766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189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732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44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02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0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355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37</a:t>
            </a:fld>
            <a:endParaRPr lang="en-US"/>
          </a:p>
        </p:txBody>
      </p:sp>
    </p:spTree>
    <p:extLst>
      <p:ext uri="{BB962C8B-B14F-4D97-AF65-F5344CB8AC3E}">
        <p14:creationId xmlns:p14="http://schemas.microsoft.com/office/powerpoint/2010/main" val="3663233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866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39</a:t>
            </a:fld>
            <a:endParaRPr lang="en-US"/>
          </a:p>
        </p:txBody>
      </p:sp>
    </p:spTree>
    <p:extLst>
      <p:ext uri="{BB962C8B-B14F-4D97-AF65-F5344CB8AC3E}">
        <p14:creationId xmlns:p14="http://schemas.microsoft.com/office/powerpoint/2010/main" val="381932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a:t>
            </a:fld>
            <a:endParaRPr lang="en-US"/>
          </a:p>
        </p:txBody>
      </p:sp>
    </p:spTree>
    <p:extLst>
      <p:ext uri="{BB962C8B-B14F-4D97-AF65-F5344CB8AC3E}">
        <p14:creationId xmlns:p14="http://schemas.microsoft.com/office/powerpoint/2010/main" val="4231641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40</a:t>
            </a:fld>
            <a:endParaRPr lang="en-US"/>
          </a:p>
        </p:txBody>
      </p:sp>
    </p:spTree>
    <p:extLst>
      <p:ext uri="{BB962C8B-B14F-4D97-AF65-F5344CB8AC3E}">
        <p14:creationId xmlns:p14="http://schemas.microsoft.com/office/powerpoint/2010/main" val="314379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41</a:t>
            </a:fld>
            <a:endParaRPr lang="en-US"/>
          </a:p>
        </p:txBody>
      </p:sp>
    </p:spTree>
    <p:extLst>
      <p:ext uri="{BB962C8B-B14F-4D97-AF65-F5344CB8AC3E}">
        <p14:creationId xmlns:p14="http://schemas.microsoft.com/office/powerpoint/2010/main" val="2582427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042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43</a:t>
            </a:fld>
            <a:endParaRPr lang="en-US"/>
          </a:p>
        </p:txBody>
      </p:sp>
    </p:spTree>
    <p:extLst>
      <p:ext uri="{BB962C8B-B14F-4D97-AF65-F5344CB8AC3E}">
        <p14:creationId xmlns:p14="http://schemas.microsoft.com/office/powerpoint/2010/main" val="23077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912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45</a:t>
            </a:fld>
            <a:endParaRPr lang="en-US"/>
          </a:p>
        </p:txBody>
      </p:sp>
    </p:spTree>
    <p:extLst>
      <p:ext uri="{BB962C8B-B14F-4D97-AF65-F5344CB8AC3E}">
        <p14:creationId xmlns:p14="http://schemas.microsoft.com/office/powerpoint/2010/main" val="486297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46</a:t>
            </a:fld>
            <a:endParaRPr lang="en-US"/>
          </a:p>
        </p:txBody>
      </p:sp>
    </p:spTree>
    <p:extLst>
      <p:ext uri="{BB962C8B-B14F-4D97-AF65-F5344CB8AC3E}">
        <p14:creationId xmlns:p14="http://schemas.microsoft.com/office/powerpoint/2010/main" val="1412155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B8535-DC0F-AF47-A510-8461A80C06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093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48</a:t>
            </a:fld>
            <a:endParaRPr lang="en-US"/>
          </a:p>
        </p:txBody>
      </p:sp>
    </p:spTree>
    <p:extLst>
      <p:ext uri="{BB962C8B-B14F-4D97-AF65-F5344CB8AC3E}">
        <p14:creationId xmlns:p14="http://schemas.microsoft.com/office/powerpoint/2010/main" val="2534934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49</a:t>
            </a:fld>
            <a:endParaRPr lang="en-US"/>
          </a:p>
        </p:txBody>
      </p:sp>
    </p:spTree>
    <p:extLst>
      <p:ext uri="{BB962C8B-B14F-4D97-AF65-F5344CB8AC3E}">
        <p14:creationId xmlns:p14="http://schemas.microsoft.com/office/powerpoint/2010/main" val="329375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80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46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51</a:t>
            </a:fld>
            <a:endParaRPr lang="en-US"/>
          </a:p>
        </p:txBody>
      </p:sp>
    </p:spTree>
    <p:extLst>
      <p:ext uri="{BB962C8B-B14F-4D97-AF65-F5344CB8AC3E}">
        <p14:creationId xmlns:p14="http://schemas.microsoft.com/office/powerpoint/2010/main" val="2680082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023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53</a:t>
            </a:fld>
            <a:endParaRPr lang="en-US"/>
          </a:p>
        </p:txBody>
      </p:sp>
    </p:spTree>
    <p:extLst>
      <p:ext uri="{BB962C8B-B14F-4D97-AF65-F5344CB8AC3E}">
        <p14:creationId xmlns:p14="http://schemas.microsoft.com/office/powerpoint/2010/main" val="891515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54</a:t>
            </a:fld>
            <a:endParaRPr lang="en-US"/>
          </a:p>
        </p:txBody>
      </p:sp>
    </p:spTree>
    <p:extLst>
      <p:ext uri="{BB962C8B-B14F-4D97-AF65-F5344CB8AC3E}">
        <p14:creationId xmlns:p14="http://schemas.microsoft.com/office/powerpoint/2010/main" val="2874389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136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55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0607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58</a:t>
            </a:fld>
            <a:endParaRPr lang="en-US"/>
          </a:p>
        </p:txBody>
      </p:sp>
    </p:spTree>
    <p:extLst>
      <p:ext uri="{BB962C8B-B14F-4D97-AF65-F5344CB8AC3E}">
        <p14:creationId xmlns:p14="http://schemas.microsoft.com/office/powerpoint/2010/main" val="1283334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7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95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93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39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47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20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3142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08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185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67</a:t>
            </a:fld>
            <a:endParaRPr lang="en-US"/>
          </a:p>
        </p:txBody>
      </p:sp>
    </p:spTree>
    <p:extLst>
      <p:ext uri="{BB962C8B-B14F-4D97-AF65-F5344CB8AC3E}">
        <p14:creationId xmlns:p14="http://schemas.microsoft.com/office/powerpoint/2010/main" val="3128856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1D88C12-A801-463A-9B61-FE3DF0759A7F}" type="slidenum">
              <a:rPr lang="en-US" smtClean="0"/>
              <a:t>68</a:t>
            </a:fld>
            <a:endParaRPr lang="en-US"/>
          </a:p>
        </p:txBody>
      </p:sp>
    </p:spTree>
    <p:extLst>
      <p:ext uri="{BB962C8B-B14F-4D97-AF65-F5344CB8AC3E}">
        <p14:creationId xmlns:p14="http://schemas.microsoft.com/office/powerpoint/2010/main" val="37785854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69</a:t>
            </a:fld>
            <a:endParaRPr lang="en-US"/>
          </a:p>
        </p:txBody>
      </p:sp>
    </p:spTree>
    <p:extLst>
      <p:ext uri="{BB962C8B-B14F-4D97-AF65-F5344CB8AC3E}">
        <p14:creationId xmlns:p14="http://schemas.microsoft.com/office/powerpoint/2010/main" val="416753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BA597A8-25FD-417F-20DD-A23A933EB272}"/>
              </a:ext>
            </a:extLst>
          </p:cNvPr>
          <p:cNvSpPr txBox="1"/>
          <p:nvPr/>
        </p:nvSpPr>
        <p:spPr>
          <a:xfrm>
            <a:off x="5255491" y="110836"/>
            <a:ext cx="914400" cy="914400"/>
          </a:xfrm>
          <a:prstGeom prst="rect">
            <a:avLst/>
          </a:prstGeom>
          <a:noFill/>
        </p:spPr>
        <p:txBody>
          <a:bodyPr wrap="none" lIns="0" tIns="0" rIns="0" bIns="0" rtlCol="0">
            <a:noAutofit/>
          </a:bodyPr>
          <a:lstStyle/>
          <a:p>
            <a:pPr>
              <a:lnSpc>
                <a:spcPct val="100000"/>
              </a:lnSpc>
            </a:pPr>
            <a:endParaRPr lang="en-US" sz="2000" dirty="0"/>
          </a:p>
        </p:txBody>
      </p:sp>
    </p:spTree>
    <p:extLst>
      <p:ext uri="{BB962C8B-B14F-4D97-AF65-F5344CB8AC3E}">
        <p14:creationId xmlns:p14="http://schemas.microsoft.com/office/powerpoint/2010/main" val="42363509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70</a:t>
            </a:fld>
            <a:endParaRPr lang="en-US"/>
          </a:p>
        </p:txBody>
      </p:sp>
    </p:spTree>
    <p:extLst>
      <p:ext uri="{BB962C8B-B14F-4D97-AF65-F5344CB8AC3E}">
        <p14:creationId xmlns:p14="http://schemas.microsoft.com/office/powerpoint/2010/main" val="113683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56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8EEC6-0997-42E2-B250-31891B3D3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83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1" spc="0" baseline="0">
                <a:solidFill>
                  <a:srgbClr val="BE2BBB"/>
                </a:solidFill>
              </a:defRPr>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rcRect/>
          <a:stretch/>
        </p:blipFill>
        <p:spPr bwMode="black">
          <a:xfrm>
            <a:off x="150688" y="6098516"/>
            <a:ext cx="3260486" cy="452120"/>
          </a:xfrm>
          <a:prstGeom prst="rect">
            <a:avLst/>
          </a:prstGeom>
          <a:noFill/>
        </p:spPr>
      </p:pic>
      <p:sp>
        <p:nvSpPr>
          <p:cNvPr id="10" name="Disclaimer">
            <a:extLst>
              <a:ext uri="{FF2B5EF4-FFF2-40B4-BE49-F238E27FC236}">
                <a16:creationId xmlns:a16="http://schemas.microsoft.com/office/drawing/2014/main" id="{0411BC70-4820-DF40-90C3-6ACD451ADD60}"/>
              </a:ext>
            </a:extLst>
          </p:cNvPr>
          <p:cNvSpPr txBox="1"/>
          <p:nvPr userDrawn="1"/>
        </p:nvSpPr>
        <p:spPr>
          <a:xfrm>
            <a:off x="8205215" y="6257290"/>
            <a:ext cx="3621659" cy="228600"/>
          </a:xfrm>
          <a:prstGeom prst="rect">
            <a:avLst/>
          </a:prstGeom>
          <a:noFill/>
        </p:spPr>
        <p:txBody>
          <a:bodyPr wrap="square" lIns="0" tIns="0" rIns="0" bIns="0" rtlCol="0" anchor="b" anchorCtr="0">
            <a:noAutofit/>
          </a:bodyPr>
          <a:lstStyle/>
          <a:p>
            <a:pPr marL="0" indent="0" algn="r">
              <a:lnSpc>
                <a:spcPct val="100000"/>
              </a:lnSpc>
              <a:spcBef>
                <a:spcPts val="0"/>
              </a:spcBef>
              <a:buSzPct val="100000"/>
              <a:buFontTx/>
              <a:buNone/>
            </a:pPr>
            <a:r>
              <a:rPr lang="en-US" sz="800" b="0" dirty="0"/>
              <a:t>Internal Use Only</a:t>
            </a:r>
          </a:p>
        </p:txBody>
      </p:sp>
    </p:spTree>
    <p:extLst>
      <p:ext uri="{BB962C8B-B14F-4D97-AF65-F5344CB8AC3E}">
        <p14:creationId xmlns:p14="http://schemas.microsoft.com/office/powerpoint/2010/main" val="12860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Peach Photo A">
    <p:bg>
      <p:bgPr>
        <a:solidFill>
          <a:srgbClr val="DF603A"/>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DF603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chemeClr val="tx1"/>
                </a:solidFill>
              </a:defRPr>
            </a:lvl1pPr>
            <a:lvl2pPr marL="0" indent="0">
              <a:lnSpc>
                <a:spcPct val="80000"/>
              </a:lnSpc>
              <a:spcBef>
                <a:spcPts val="0"/>
              </a:spcBef>
              <a:buFontTx/>
              <a:buNone/>
              <a:defRPr sz="12000" b="1">
                <a:solidFill>
                  <a:schemeClr val="tx1"/>
                </a:solidFill>
              </a:defRPr>
            </a:lvl2pPr>
            <a:lvl3pPr marL="0" indent="0">
              <a:lnSpc>
                <a:spcPct val="80000"/>
              </a:lnSpc>
              <a:spcBef>
                <a:spcPts val="0"/>
              </a:spcBef>
              <a:buFontTx/>
              <a:buNone/>
              <a:defRPr sz="12000" b="1">
                <a:solidFill>
                  <a:schemeClr val="tx1"/>
                </a:solidFill>
              </a:defRPr>
            </a:lvl3pPr>
            <a:lvl4pPr marL="0" indent="0">
              <a:lnSpc>
                <a:spcPct val="80000"/>
              </a:lnSpc>
              <a:spcBef>
                <a:spcPts val="0"/>
              </a:spcBef>
              <a:buFontTx/>
              <a:buNone/>
              <a:defRPr sz="12000" b="1">
                <a:solidFill>
                  <a:schemeClr val="tx1"/>
                </a:solidFill>
              </a:defRPr>
            </a:lvl4pPr>
            <a:lvl5pPr marL="0" indent="0">
              <a:lnSpc>
                <a:spcPct val="80000"/>
              </a:lnSpc>
              <a:spcBef>
                <a:spcPts val="0"/>
              </a:spcBef>
              <a:buFontTx/>
              <a:buNone/>
              <a:defRPr sz="12000" b="1">
                <a:solidFill>
                  <a:schemeClr val="tx1"/>
                </a:solidFill>
              </a:defRPr>
            </a:lvl5pPr>
            <a:lvl6pPr marL="0" indent="0">
              <a:lnSpc>
                <a:spcPct val="80000"/>
              </a:lnSpc>
              <a:spcBef>
                <a:spcPts val="0"/>
              </a:spcBef>
              <a:buFontTx/>
              <a:buNone/>
              <a:defRPr sz="12000" b="1">
                <a:solidFill>
                  <a:schemeClr val="tx1"/>
                </a:solidFill>
              </a:defRPr>
            </a:lvl6pPr>
            <a:lvl7pPr marL="0" indent="0">
              <a:lnSpc>
                <a:spcPct val="80000"/>
              </a:lnSpc>
              <a:spcBef>
                <a:spcPts val="0"/>
              </a:spcBef>
              <a:buFontTx/>
              <a:buNone/>
              <a:defRPr sz="12000" b="1">
                <a:solidFill>
                  <a:schemeClr val="tx1"/>
                </a:solidFill>
              </a:defRPr>
            </a:lvl7pPr>
            <a:lvl8pPr marL="0" indent="0">
              <a:lnSpc>
                <a:spcPct val="80000"/>
              </a:lnSpc>
              <a:spcBef>
                <a:spcPts val="0"/>
              </a:spcBef>
              <a:buFontTx/>
              <a:buNone/>
              <a:defRPr sz="12000" b="1">
                <a:solidFill>
                  <a:schemeClr val="tx1"/>
                </a:solidFill>
              </a:defRPr>
            </a:lvl8pPr>
            <a:lvl9pPr marL="0" indent="0">
              <a:lnSpc>
                <a:spcPct val="80000"/>
              </a:lnSpc>
              <a:spcBef>
                <a:spcPts val="0"/>
              </a:spcBef>
              <a:buFontTx/>
              <a:buNone/>
              <a:defRPr sz="12000" b="1">
                <a:solidFill>
                  <a:schemeClr val="tx1"/>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21B80140-95BB-8D4C-550D-91D6750B46D7}"/>
              </a:ext>
            </a:extLst>
          </p:cNvPr>
          <p:cNvPicPr>
            <a:picLocks noChangeAspect="1"/>
          </p:cNvPicPr>
          <p:nvPr userDrawn="1"/>
        </p:nvPicPr>
        <p:blipFill>
          <a:blip r:embed="rId2"/>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1381560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Peach Photo B">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rgbClr val="DF603A"/>
                </a:solidFill>
              </a:defRPr>
            </a:lvl1pPr>
            <a:lvl2pPr marL="0" indent="0">
              <a:lnSpc>
                <a:spcPct val="80000"/>
              </a:lnSpc>
              <a:spcBef>
                <a:spcPts val="0"/>
              </a:spcBef>
              <a:buFontTx/>
              <a:buNone/>
              <a:defRPr sz="12000" b="1">
                <a:solidFill>
                  <a:srgbClr val="DF603A"/>
                </a:solidFill>
              </a:defRPr>
            </a:lvl2pPr>
            <a:lvl3pPr marL="0" indent="0">
              <a:lnSpc>
                <a:spcPct val="80000"/>
              </a:lnSpc>
              <a:spcBef>
                <a:spcPts val="0"/>
              </a:spcBef>
              <a:buFontTx/>
              <a:buNone/>
              <a:defRPr sz="12000" b="1">
                <a:solidFill>
                  <a:srgbClr val="DF603A"/>
                </a:solidFill>
              </a:defRPr>
            </a:lvl3pPr>
            <a:lvl4pPr marL="0" indent="0">
              <a:lnSpc>
                <a:spcPct val="80000"/>
              </a:lnSpc>
              <a:spcBef>
                <a:spcPts val="0"/>
              </a:spcBef>
              <a:buFontTx/>
              <a:buNone/>
              <a:defRPr sz="12000" b="1">
                <a:solidFill>
                  <a:srgbClr val="DF603A"/>
                </a:solidFill>
              </a:defRPr>
            </a:lvl4pPr>
            <a:lvl5pPr marL="0" indent="0">
              <a:lnSpc>
                <a:spcPct val="80000"/>
              </a:lnSpc>
              <a:spcBef>
                <a:spcPts val="0"/>
              </a:spcBef>
              <a:buFontTx/>
              <a:buNone/>
              <a:defRPr sz="12000" b="1">
                <a:solidFill>
                  <a:srgbClr val="DF603A"/>
                </a:solidFill>
              </a:defRPr>
            </a:lvl5pPr>
            <a:lvl6pPr marL="0" indent="0">
              <a:lnSpc>
                <a:spcPct val="80000"/>
              </a:lnSpc>
              <a:spcBef>
                <a:spcPts val="0"/>
              </a:spcBef>
              <a:buFontTx/>
              <a:buNone/>
              <a:defRPr sz="12000" b="1">
                <a:solidFill>
                  <a:srgbClr val="DF603A"/>
                </a:solidFill>
              </a:defRPr>
            </a:lvl6pPr>
            <a:lvl7pPr marL="0" indent="0">
              <a:lnSpc>
                <a:spcPct val="80000"/>
              </a:lnSpc>
              <a:spcBef>
                <a:spcPts val="0"/>
              </a:spcBef>
              <a:buFontTx/>
              <a:buNone/>
              <a:defRPr sz="12000" b="1">
                <a:solidFill>
                  <a:srgbClr val="DF603A"/>
                </a:solidFill>
              </a:defRPr>
            </a:lvl7pPr>
            <a:lvl8pPr marL="0" indent="0">
              <a:lnSpc>
                <a:spcPct val="80000"/>
              </a:lnSpc>
              <a:spcBef>
                <a:spcPts val="0"/>
              </a:spcBef>
              <a:buFontTx/>
              <a:buNone/>
              <a:defRPr sz="12000" b="1">
                <a:solidFill>
                  <a:srgbClr val="DF603A"/>
                </a:solidFill>
              </a:defRPr>
            </a:lvl8pPr>
            <a:lvl9pPr marL="0" indent="0">
              <a:lnSpc>
                <a:spcPct val="80000"/>
              </a:lnSpc>
              <a:spcBef>
                <a:spcPts val="0"/>
              </a:spcBef>
              <a:buFontTx/>
              <a:buNone/>
              <a:defRPr sz="12000" b="1">
                <a:solidFill>
                  <a:srgbClr val="DF603A"/>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F2F2F2"/>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562887A8-7BDB-0EAB-AC6B-F02277CC04E5}"/>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5229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Sienna">
    <p:bg>
      <p:bgPr>
        <a:solidFill>
          <a:srgbClr val="772A28"/>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pic>
        <p:nvPicPr>
          <p:cNvPr id="3" name="Bristol Myers Squibb" descr="Bristol Myers Squibb" hidden="1">
            <a:extLst>
              <a:ext uri="{FF2B5EF4-FFF2-40B4-BE49-F238E27FC236}">
                <a16:creationId xmlns:a16="http://schemas.microsoft.com/office/drawing/2014/main" id="{1C34C43D-8EE0-FE6E-81C6-3B35111D2A1B}"/>
              </a:ext>
            </a:extLst>
          </p:cNvPr>
          <p:cNvPicPr>
            <a:picLocks noChangeAspect="1"/>
          </p:cNvPicPr>
          <p:nvPr userDrawn="1"/>
        </p:nvPicPr>
        <p:blipFill>
          <a:blip r:embed="rId2"/>
          <a:stretch>
            <a:fillRect/>
          </a:stretch>
        </p:blipFill>
        <p:spPr bwMode="black">
          <a:xfrm>
            <a:off x="258318" y="6355080"/>
            <a:ext cx="1627632" cy="410821"/>
          </a:xfrm>
          <a:prstGeom prst="rect">
            <a:avLst/>
          </a:prstGeom>
          <a:noFill/>
        </p:spPr>
      </p:pic>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10" name="Picture 9" descr="A white text on a black background&#10;&#10;Description automatically generated">
            <a:extLst>
              <a:ext uri="{FF2B5EF4-FFF2-40B4-BE49-F238E27FC236}">
                <a16:creationId xmlns:a16="http://schemas.microsoft.com/office/drawing/2014/main" id="{B6CCF1FA-0083-9016-4985-8DF9B5F824C9}"/>
              </a:ext>
            </a:extLst>
          </p:cNvPr>
          <p:cNvPicPr>
            <a:picLocks noChangeAspect="1"/>
          </p:cNvPicPr>
          <p:nvPr userDrawn="1"/>
        </p:nvPicPr>
        <p:blipFill>
          <a:blip r:embed="rId3"/>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2906573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Sienna Photo A">
    <p:bg>
      <p:bgPr>
        <a:solidFill>
          <a:srgbClr val="772A28"/>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772A28"/>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chemeClr val="tx1"/>
                </a:solidFill>
              </a:defRPr>
            </a:lvl1pPr>
            <a:lvl2pPr marL="0" indent="0">
              <a:lnSpc>
                <a:spcPct val="80000"/>
              </a:lnSpc>
              <a:spcBef>
                <a:spcPts val="0"/>
              </a:spcBef>
              <a:buFontTx/>
              <a:buNone/>
              <a:defRPr sz="12000" b="1">
                <a:solidFill>
                  <a:schemeClr val="tx1"/>
                </a:solidFill>
              </a:defRPr>
            </a:lvl2pPr>
            <a:lvl3pPr marL="0" indent="0">
              <a:lnSpc>
                <a:spcPct val="80000"/>
              </a:lnSpc>
              <a:spcBef>
                <a:spcPts val="0"/>
              </a:spcBef>
              <a:buFontTx/>
              <a:buNone/>
              <a:defRPr sz="12000" b="1">
                <a:solidFill>
                  <a:schemeClr val="tx1"/>
                </a:solidFill>
              </a:defRPr>
            </a:lvl3pPr>
            <a:lvl4pPr marL="0" indent="0">
              <a:lnSpc>
                <a:spcPct val="80000"/>
              </a:lnSpc>
              <a:spcBef>
                <a:spcPts val="0"/>
              </a:spcBef>
              <a:buFontTx/>
              <a:buNone/>
              <a:defRPr sz="12000" b="1">
                <a:solidFill>
                  <a:schemeClr val="tx1"/>
                </a:solidFill>
              </a:defRPr>
            </a:lvl4pPr>
            <a:lvl5pPr marL="0" indent="0">
              <a:lnSpc>
                <a:spcPct val="80000"/>
              </a:lnSpc>
              <a:spcBef>
                <a:spcPts val="0"/>
              </a:spcBef>
              <a:buFontTx/>
              <a:buNone/>
              <a:defRPr sz="12000" b="1">
                <a:solidFill>
                  <a:schemeClr val="tx1"/>
                </a:solidFill>
              </a:defRPr>
            </a:lvl5pPr>
            <a:lvl6pPr marL="0" indent="0">
              <a:lnSpc>
                <a:spcPct val="80000"/>
              </a:lnSpc>
              <a:spcBef>
                <a:spcPts val="0"/>
              </a:spcBef>
              <a:buFontTx/>
              <a:buNone/>
              <a:defRPr sz="12000" b="1">
                <a:solidFill>
                  <a:schemeClr val="tx1"/>
                </a:solidFill>
              </a:defRPr>
            </a:lvl6pPr>
            <a:lvl7pPr marL="0" indent="0">
              <a:lnSpc>
                <a:spcPct val="80000"/>
              </a:lnSpc>
              <a:spcBef>
                <a:spcPts val="0"/>
              </a:spcBef>
              <a:buFontTx/>
              <a:buNone/>
              <a:defRPr sz="12000" b="1">
                <a:solidFill>
                  <a:schemeClr val="tx1"/>
                </a:solidFill>
              </a:defRPr>
            </a:lvl7pPr>
            <a:lvl8pPr marL="0" indent="0">
              <a:lnSpc>
                <a:spcPct val="80000"/>
              </a:lnSpc>
              <a:spcBef>
                <a:spcPts val="0"/>
              </a:spcBef>
              <a:buFontTx/>
              <a:buNone/>
              <a:defRPr sz="12000" b="1">
                <a:solidFill>
                  <a:schemeClr val="tx1"/>
                </a:solidFill>
              </a:defRPr>
            </a:lvl8pPr>
            <a:lvl9pPr marL="0" indent="0">
              <a:lnSpc>
                <a:spcPct val="80000"/>
              </a:lnSpc>
              <a:spcBef>
                <a:spcPts val="0"/>
              </a:spcBef>
              <a:buFontTx/>
              <a:buNone/>
              <a:defRPr sz="12000" b="1">
                <a:solidFill>
                  <a:schemeClr val="tx1"/>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pic>
        <p:nvPicPr>
          <p:cNvPr id="3" name="Bristol Myers Squibb" descr="Bristol Myers Squibb" hidden="1">
            <a:extLst>
              <a:ext uri="{FF2B5EF4-FFF2-40B4-BE49-F238E27FC236}">
                <a16:creationId xmlns:a16="http://schemas.microsoft.com/office/drawing/2014/main" id="{19324026-FF89-E85B-768A-4BF92B4B8F66}"/>
              </a:ext>
            </a:extLst>
          </p:cNvPr>
          <p:cNvPicPr>
            <a:picLocks noChangeAspect="1"/>
          </p:cNvPicPr>
          <p:nvPr userDrawn="1"/>
        </p:nvPicPr>
        <p:blipFill>
          <a:blip r:embed="rId2"/>
          <a:stretch>
            <a:fillRect/>
          </a:stretch>
        </p:blipFill>
        <p:spPr bwMode="black">
          <a:xfrm>
            <a:off x="258318" y="6355080"/>
            <a:ext cx="1627632" cy="410821"/>
          </a:xfrm>
          <a:prstGeom prst="rect">
            <a:avLst/>
          </a:prstGeom>
          <a:noFill/>
        </p:spPr>
      </p:pic>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pic>
        <p:nvPicPr>
          <p:cNvPr id="9" name="Picture 8" descr="A white text on a black background&#10;&#10;Description automatically generated">
            <a:extLst>
              <a:ext uri="{FF2B5EF4-FFF2-40B4-BE49-F238E27FC236}">
                <a16:creationId xmlns:a16="http://schemas.microsoft.com/office/drawing/2014/main" id="{7362CDF6-7D1F-DC3E-8E53-7AC8416A60A8}"/>
              </a:ext>
            </a:extLst>
          </p:cNvPr>
          <p:cNvPicPr>
            <a:picLocks noChangeAspect="1"/>
          </p:cNvPicPr>
          <p:nvPr userDrawn="1"/>
        </p:nvPicPr>
        <p:blipFill>
          <a:blip r:embed="rId3"/>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638283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Sienna Photo B">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rgbClr val="772A28"/>
                </a:solidFill>
              </a:defRPr>
            </a:lvl1pPr>
            <a:lvl2pPr marL="0" indent="0">
              <a:lnSpc>
                <a:spcPct val="80000"/>
              </a:lnSpc>
              <a:spcBef>
                <a:spcPts val="0"/>
              </a:spcBef>
              <a:buFontTx/>
              <a:buNone/>
              <a:defRPr sz="12000" b="1">
                <a:solidFill>
                  <a:srgbClr val="772A28"/>
                </a:solidFill>
              </a:defRPr>
            </a:lvl2pPr>
            <a:lvl3pPr marL="0" indent="0">
              <a:lnSpc>
                <a:spcPct val="80000"/>
              </a:lnSpc>
              <a:spcBef>
                <a:spcPts val="0"/>
              </a:spcBef>
              <a:buFontTx/>
              <a:buNone/>
              <a:defRPr sz="12000" b="1">
                <a:solidFill>
                  <a:srgbClr val="772A28"/>
                </a:solidFill>
              </a:defRPr>
            </a:lvl3pPr>
            <a:lvl4pPr marL="0" indent="0">
              <a:lnSpc>
                <a:spcPct val="80000"/>
              </a:lnSpc>
              <a:spcBef>
                <a:spcPts val="0"/>
              </a:spcBef>
              <a:buFontTx/>
              <a:buNone/>
              <a:defRPr sz="12000" b="1">
                <a:solidFill>
                  <a:srgbClr val="772A28"/>
                </a:solidFill>
              </a:defRPr>
            </a:lvl4pPr>
            <a:lvl5pPr marL="0" indent="0">
              <a:lnSpc>
                <a:spcPct val="80000"/>
              </a:lnSpc>
              <a:spcBef>
                <a:spcPts val="0"/>
              </a:spcBef>
              <a:buFontTx/>
              <a:buNone/>
              <a:defRPr sz="12000" b="1">
                <a:solidFill>
                  <a:srgbClr val="772A28"/>
                </a:solidFill>
              </a:defRPr>
            </a:lvl5pPr>
            <a:lvl6pPr marL="0" indent="0">
              <a:lnSpc>
                <a:spcPct val="80000"/>
              </a:lnSpc>
              <a:spcBef>
                <a:spcPts val="0"/>
              </a:spcBef>
              <a:buFontTx/>
              <a:buNone/>
              <a:defRPr sz="12000" b="1">
                <a:solidFill>
                  <a:srgbClr val="772A28"/>
                </a:solidFill>
              </a:defRPr>
            </a:lvl6pPr>
            <a:lvl7pPr marL="0" indent="0">
              <a:lnSpc>
                <a:spcPct val="80000"/>
              </a:lnSpc>
              <a:spcBef>
                <a:spcPts val="0"/>
              </a:spcBef>
              <a:buFontTx/>
              <a:buNone/>
              <a:defRPr sz="12000" b="1">
                <a:solidFill>
                  <a:srgbClr val="772A28"/>
                </a:solidFill>
              </a:defRPr>
            </a:lvl7pPr>
            <a:lvl8pPr marL="0" indent="0">
              <a:lnSpc>
                <a:spcPct val="80000"/>
              </a:lnSpc>
              <a:spcBef>
                <a:spcPts val="0"/>
              </a:spcBef>
              <a:buFontTx/>
              <a:buNone/>
              <a:defRPr sz="12000" b="1">
                <a:solidFill>
                  <a:srgbClr val="772A28"/>
                </a:solidFill>
              </a:defRPr>
            </a:lvl8pPr>
            <a:lvl9pPr marL="0" indent="0">
              <a:lnSpc>
                <a:spcPct val="80000"/>
              </a:lnSpc>
              <a:spcBef>
                <a:spcPts val="0"/>
              </a:spcBef>
              <a:buFontTx/>
              <a:buNone/>
              <a:defRPr sz="12000" b="1">
                <a:solidFill>
                  <a:srgbClr val="772A28"/>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F2F2F2"/>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EF24C383-0A75-D2CB-C21B-4E119A232454}"/>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34532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Mint">
    <p:bg>
      <p:bgPr>
        <a:solidFill>
          <a:srgbClr val="138967"/>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29098EB2-BF18-B91C-3853-C61FBB05B626}"/>
              </a:ext>
            </a:extLst>
          </p:cNvPr>
          <p:cNvPicPr>
            <a:picLocks noChangeAspect="1"/>
          </p:cNvPicPr>
          <p:nvPr userDrawn="1"/>
        </p:nvPicPr>
        <p:blipFill>
          <a:blip r:embed="rId2"/>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2865163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Mint Photo A">
    <p:bg>
      <p:bgPr>
        <a:solidFill>
          <a:srgbClr val="138967"/>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138967"/>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chemeClr val="tx1"/>
                </a:solidFill>
              </a:defRPr>
            </a:lvl1pPr>
            <a:lvl2pPr marL="0" indent="0">
              <a:lnSpc>
                <a:spcPct val="80000"/>
              </a:lnSpc>
              <a:spcBef>
                <a:spcPts val="0"/>
              </a:spcBef>
              <a:buFontTx/>
              <a:buNone/>
              <a:defRPr sz="12000" b="1">
                <a:solidFill>
                  <a:schemeClr val="tx1"/>
                </a:solidFill>
              </a:defRPr>
            </a:lvl2pPr>
            <a:lvl3pPr marL="0" indent="0">
              <a:lnSpc>
                <a:spcPct val="80000"/>
              </a:lnSpc>
              <a:spcBef>
                <a:spcPts val="0"/>
              </a:spcBef>
              <a:buFontTx/>
              <a:buNone/>
              <a:defRPr sz="12000" b="1">
                <a:solidFill>
                  <a:schemeClr val="tx1"/>
                </a:solidFill>
              </a:defRPr>
            </a:lvl3pPr>
            <a:lvl4pPr marL="0" indent="0">
              <a:lnSpc>
                <a:spcPct val="80000"/>
              </a:lnSpc>
              <a:spcBef>
                <a:spcPts val="0"/>
              </a:spcBef>
              <a:buFontTx/>
              <a:buNone/>
              <a:defRPr sz="12000" b="1">
                <a:solidFill>
                  <a:schemeClr val="tx1"/>
                </a:solidFill>
              </a:defRPr>
            </a:lvl4pPr>
            <a:lvl5pPr marL="0" indent="0">
              <a:lnSpc>
                <a:spcPct val="80000"/>
              </a:lnSpc>
              <a:spcBef>
                <a:spcPts val="0"/>
              </a:spcBef>
              <a:buFontTx/>
              <a:buNone/>
              <a:defRPr sz="12000" b="1">
                <a:solidFill>
                  <a:schemeClr val="tx1"/>
                </a:solidFill>
              </a:defRPr>
            </a:lvl5pPr>
            <a:lvl6pPr marL="0" indent="0">
              <a:lnSpc>
                <a:spcPct val="80000"/>
              </a:lnSpc>
              <a:spcBef>
                <a:spcPts val="0"/>
              </a:spcBef>
              <a:buFontTx/>
              <a:buNone/>
              <a:defRPr sz="12000" b="1">
                <a:solidFill>
                  <a:schemeClr val="tx1"/>
                </a:solidFill>
              </a:defRPr>
            </a:lvl6pPr>
            <a:lvl7pPr marL="0" indent="0">
              <a:lnSpc>
                <a:spcPct val="80000"/>
              </a:lnSpc>
              <a:spcBef>
                <a:spcPts val="0"/>
              </a:spcBef>
              <a:buFontTx/>
              <a:buNone/>
              <a:defRPr sz="12000" b="1">
                <a:solidFill>
                  <a:schemeClr val="tx1"/>
                </a:solidFill>
              </a:defRPr>
            </a:lvl7pPr>
            <a:lvl8pPr marL="0" indent="0">
              <a:lnSpc>
                <a:spcPct val="80000"/>
              </a:lnSpc>
              <a:spcBef>
                <a:spcPts val="0"/>
              </a:spcBef>
              <a:buFontTx/>
              <a:buNone/>
              <a:defRPr sz="12000" b="1">
                <a:solidFill>
                  <a:schemeClr val="tx1"/>
                </a:solidFill>
              </a:defRPr>
            </a:lvl8pPr>
            <a:lvl9pPr marL="0" indent="0">
              <a:lnSpc>
                <a:spcPct val="80000"/>
              </a:lnSpc>
              <a:spcBef>
                <a:spcPts val="0"/>
              </a:spcBef>
              <a:buFontTx/>
              <a:buNone/>
              <a:defRPr sz="12000" b="1">
                <a:solidFill>
                  <a:schemeClr val="tx1"/>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pic>
        <p:nvPicPr>
          <p:cNvPr id="9" name="Picture 8" descr="A white text on a black background&#10;&#10;Description automatically generated">
            <a:extLst>
              <a:ext uri="{FF2B5EF4-FFF2-40B4-BE49-F238E27FC236}">
                <a16:creationId xmlns:a16="http://schemas.microsoft.com/office/drawing/2014/main" id="{98911336-FC15-3440-F19A-EB5626787259}"/>
              </a:ext>
            </a:extLst>
          </p:cNvPr>
          <p:cNvPicPr>
            <a:picLocks noChangeAspect="1"/>
          </p:cNvPicPr>
          <p:nvPr userDrawn="1"/>
        </p:nvPicPr>
        <p:blipFill>
          <a:blip r:embed="rId2"/>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3811761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Mint Photo B">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rgbClr val="138967"/>
                </a:solidFill>
              </a:defRPr>
            </a:lvl1pPr>
            <a:lvl2pPr marL="0" indent="0">
              <a:lnSpc>
                <a:spcPct val="80000"/>
              </a:lnSpc>
              <a:spcBef>
                <a:spcPts val="0"/>
              </a:spcBef>
              <a:buFontTx/>
              <a:buNone/>
              <a:defRPr sz="12000" b="1">
                <a:solidFill>
                  <a:srgbClr val="138967"/>
                </a:solidFill>
              </a:defRPr>
            </a:lvl2pPr>
            <a:lvl3pPr marL="0" indent="0">
              <a:lnSpc>
                <a:spcPct val="80000"/>
              </a:lnSpc>
              <a:spcBef>
                <a:spcPts val="0"/>
              </a:spcBef>
              <a:buFontTx/>
              <a:buNone/>
              <a:defRPr sz="12000" b="1">
                <a:solidFill>
                  <a:srgbClr val="138967"/>
                </a:solidFill>
              </a:defRPr>
            </a:lvl3pPr>
            <a:lvl4pPr marL="0" indent="0">
              <a:lnSpc>
                <a:spcPct val="80000"/>
              </a:lnSpc>
              <a:spcBef>
                <a:spcPts val="0"/>
              </a:spcBef>
              <a:buFontTx/>
              <a:buNone/>
              <a:defRPr sz="12000" b="1">
                <a:solidFill>
                  <a:srgbClr val="138967"/>
                </a:solidFill>
              </a:defRPr>
            </a:lvl4pPr>
            <a:lvl5pPr marL="0" indent="0">
              <a:lnSpc>
                <a:spcPct val="80000"/>
              </a:lnSpc>
              <a:spcBef>
                <a:spcPts val="0"/>
              </a:spcBef>
              <a:buFontTx/>
              <a:buNone/>
              <a:defRPr sz="12000" b="1">
                <a:solidFill>
                  <a:srgbClr val="138967"/>
                </a:solidFill>
              </a:defRPr>
            </a:lvl5pPr>
            <a:lvl6pPr marL="0" indent="0">
              <a:lnSpc>
                <a:spcPct val="80000"/>
              </a:lnSpc>
              <a:spcBef>
                <a:spcPts val="0"/>
              </a:spcBef>
              <a:buFontTx/>
              <a:buNone/>
              <a:defRPr sz="12000" b="1">
                <a:solidFill>
                  <a:srgbClr val="138967"/>
                </a:solidFill>
              </a:defRPr>
            </a:lvl6pPr>
            <a:lvl7pPr marL="0" indent="0">
              <a:lnSpc>
                <a:spcPct val="80000"/>
              </a:lnSpc>
              <a:spcBef>
                <a:spcPts val="0"/>
              </a:spcBef>
              <a:buFontTx/>
              <a:buNone/>
              <a:defRPr sz="12000" b="1">
                <a:solidFill>
                  <a:srgbClr val="138967"/>
                </a:solidFill>
              </a:defRPr>
            </a:lvl7pPr>
            <a:lvl8pPr marL="0" indent="0">
              <a:lnSpc>
                <a:spcPct val="80000"/>
              </a:lnSpc>
              <a:spcBef>
                <a:spcPts val="0"/>
              </a:spcBef>
              <a:buFontTx/>
              <a:buNone/>
              <a:defRPr sz="12000" b="1">
                <a:solidFill>
                  <a:srgbClr val="138967"/>
                </a:solidFill>
              </a:defRPr>
            </a:lvl8pPr>
            <a:lvl9pPr marL="0" indent="0">
              <a:lnSpc>
                <a:spcPct val="80000"/>
              </a:lnSpc>
              <a:spcBef>
                <a:spcPts val="0"/>
              </a:spcBef>
              <a:buFontTx/>
              <a:buNone/>
              <a:defRPr sz="12000" b="1">
                <a:solidFill>
                  <a:srgbClr val="138967"/>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F2F2F2"/>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7C25CCAA-0DBE-DB8E-4FFF-4E2444162C0B}"/>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86171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Aqua">
    <p:bg>
      <p:bgPr>
        <a:solidFill>
          <a:srgbClr val="009FBA"/>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EC274BD9-101E-A7DD-EE1C-B542BD00BD89}"/>
              </a:ext>
            </a:extLst>
          </p:cNvPr>
          <p:cNvPicPr>
            <a:picLocks noChangeAspect="1"/>
          </p:cNvPicPr>
          <p:nvPr userDrawn="1"/>
        </p:nvPicPr>
        <p:blipFill>
          <a:blip r:embed="rId2"/>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2609622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Aqua Photo A">
    <p:bg>
      <p:bgPr>
        <a:solidFill>
          <a:srgbClr val="009FBA"/>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009FB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chemeClr val="tx1"/>
                </a:solidFill>
              </a:defRPr>
            </a:lvl1pPr>
            <a:lvl2pPr marL="0" indent="0">
              <a:lnSpc>
                <a:spcPct val="80000"/>
              </a:lnSpc>
              <a:spcBef>
                <a:spcPts val="0"/>
              </a:spcBef>
              <a:buFontTx/>
              <a:buNone/>
              <a:defRPr sz="12000" b="1">
                <a:solidFill>
                  <a:schemeClr val="tx1"/>
                </a:solidFill>
              </a:defRPr>
            </a:lvl2pPr>
            <a:lvl3pPr marL="0" indent="0">
              <a:lnSpc>
                <a:spcPct val="80000"/>
              </a:lnSpc>
              <a:spcBef>
                <a:spcPts val="0"/>
              </a:spcBef>
              <a:buFontTx/>
              <a:buNone/>
              <a:defRPr sz="12000" b="1">
                <a:solidFill>
                  <a:schemeClr val="tx1"/>
                </a:solidFill>
              </a:defRPr>
            </a:lvl3pPr>
            <a:lvl4pPr marL="0" indent="0">
              <a:lnSpc>
                <a:spcPct val="80000"/>
              </a:lnSpc>
              <a:spcBef>
                <a:spcPts val="0"/>
              </a:spcBef>
              <a:buFontTx/>
              <a:buNone/>
              <a:defRPr sz="12000" b="1">
                <a:solidFill>
                  <a:schemeClr val="tx1"/>
                </a:solidFill>
              </a:defRPr>
            </a:lvl4pPr>
            <a:lvl5pPr marL="0" indent="0">
              <a:lnSpc>
                <a:spcPct val="80000"/>
              </a:lnSpc>
              <a:spcBef>
                <a:spcPts val="0"/>
              </a:spcBef>
              <a:buFontTx/>
              <a:buNone/>
              <a:defRPr sz="12000" b="1">
                <a:solidFill>
                  <a:schemeClr val="tx1"/>
                </a:solidFill>
              </a:defRPr>
            </a:lvl5pPr>
            <a:lvl6pPr marL="0" indent="0">
              <a:lnSpc>
                <a:spcPct val="80000"/>
              </a:lnSpc>
              <a:spcBef>
                <a:spcPts val="0"/>
              </a:spcBef>
              <a:buFontTx/>
              <a:buNone/>
              <a:defRPr sz="12000" b="1">
                <a:solidFill>
                  <a:schemeClr val="tx1"/>
                </a:solidFill>
              </a:defRPr>
            </a:lvl6pPr>
            <a:lvl7pPr marL="0" indent="0">
              <a:lnSpc>
                <a:spcPct val="80000"/>
              </a:lnSpc>
              <a:spcBef>
                <a:spcPts val="0"/>
              </a:spcBef>
              <a:buFontTx/>
              <a:buNone/>
              <a:defRPr sz="12000" b="1">
                <a:solidFill>
                  <a:schemeClr val="tx1"/>
                </a:solidFill>
              </a:defRPr>
            </a:lvl7pPr>
            <a:lvl8pPr marL="0" indent="0">
              <a:lnSpc>
                <a:spcPct val="80000"/>
              </a:lnSpc>
              <a:spcBef>
                <a:spcPts val="0"/>
              </a:spcBef>
              <a:buFontTx/>
              <a:buNone/>
              <a:defRPr sz="12000" b="1">
                <a:solidFill>
                  <a:schemeClr val="tx1"/>
                </a:solidFill>
              </a:defRPr>
            </a:lvl8pPr>
            <a:lvl9pPr marL="0" indent="0">
              <a:lnSpc>
                <a:spcPct val="80000"/>
              </a:lnSpc>
              <a:spcBef>
                <a:spcPts val="0"/>
              </a:spcBef>
              <a:buFontTx/>
              <a:buNone/>
              <a:defRPr sz="12000" b="1">
                <a:solidFill>
                  <a:schemeClr val="tx1"/>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pic>
        <p:nvPicPr>
          <p:cNvPr id="9" name="Picture 8" descr="A white text on a black background&#10;&#10;Description automatically generated">
            <a:extLst>
              <a:ext uri="{FF2B5EF4-FFF2-40B4-BE49-F238E27FC236}">
                <a16:creationId xmlns:a16="http://schemas.microsoft.com/office/drawing/2014/main" id="{38ADD1CB-E10F-4CF7-A31D-FF342328D223}"/>
              </a:ext>
            </a:extLst>
          </p:cNvPr>
          <p:cNvPicPr>
            <a:picLocks noChangeAspect="1"/>
          </p:cNvPicPr>
          <p:nvPr userDrawn="1"/>
        </p:nvPicPr>
        <p:blipFill>
          <a:blip r:embed="rId2"/>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3321614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hird Pictur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1" spc="0" baseline="0">
                <a:solidFill>
                  <a:srgbClr val="BE2BBB"/>
                </a:solidFill>
              </a:defRPr>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sp>
        <p:nvSpPr>
          <p:cNvPr id="9" name="Picture Placeholder 5">
            <a:extLst>
              <a:ext uri="{FF2B5EF4-FFF2-40B4-BE49-F238E27FC236}">
                <a16:creationId xmlns:a16="http://schemas.microsoft.com/office/drawing/2014/main" id="{4DF5C4D3-C5D6-1C42-9EC6-C8BA2A34AF84}"/>
              </a:ext>
            </a:extLst>
          </p:cNvPr>
          <p:cNvSpPr>
            <a:spLocks noGrp="1"/>
          </p:cNvSpPr>
          <p:nvPr>
            <p:ph type="pic" sz="quarter" idx="13"/>
          </p:nvPr>
        </p:nvSpPr>
        <p:spPr>
          <a:xfrm>
            <a:off x="8205215" y="0"/>
            <a:ext cx="3986785" cy="6857999"/>
          </a:xfrm>
          <a:noFill/>
        </p:spPr>
        <p:txBody>
          <a:bodyPr anchor="ctr" anchorCtr="0">
            <a:normAutofit/>
          </a:bodyPr>
          <a:lstStyle>
            <a:lvl1pPr marL="0" indent="0" algn="ctr">
              <a:spcBef>
                <a:spcPts val="0"/>
              </a:spcBef>
              <a:buFontTx/>
              <a:buNone/>
              <a:defRPr sz="1200"/>
            </a:lvl1pPr>
          </a:lstStyle>
          <a:p>
            <a:r>
              <a:rPr lang="en-US"/>
              <a:t>Click icon to add picture</a:t>
            </a:r>
          </a:p>
        </p:txBody>
      </p:sp>
      <p:pic>
        <p:nvPicPr>
          <p:cNvPr id="7" name="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rcRect/>
          <a:stretch/>
        </p:blipFill>
        <p:spPr bwMode="black">
          <a:xfrm>
            <a:off x="150688" y="6098516"/>
            <a:ext cx="3260486" cy="452120"/>
          </a:xfrm>
          <a:prstGeom prst="rect">
            <a:avLst/>
          </a:prstGeom>
          <a:noFill/>
        </p:spPr>
      </p:pic>
      <p:sp>
        <p:nvSpPr>
          <p:cNvPr id="10" name="Disclaimer">
            <a:extLst>
              <a:ext uri="{FF2B5EF4-FFF2-40B4-BE49-F238E27FC236}">
                <a16:creationId xmlns:a16="http://schemas.microsoft.com/office/drawing/2014/main" id="{0411BC70-4820-DF40-90C3-6ACD451ADD60}"/>
              </a:ext>
            </a:extLst>
          </p:cNvPr>
          <p:cNvSpPr txBox="1"/>
          <p:nvPr userDrawn="1"/>
        </p:nvSpPr>
        <p:spPr>
          <a:xfrm>
            <a:off x="4287265" y="6257290"/>
            <a:ext cx="3621659" cy="228600"/>
          </a:xfrm>
          <a:prstGeom prst="rect">
            <a:avLst/>
          </a:prstGeom>
          <a:noFill/>
        </p:spPr>
        <p:txBody>
          <a:bodyPr wrap="square" lIns="0" tIns="0" rIns="0" bIns="0" rtlCol="0" anchor="b" anchorCtr="0">
            <a:noAutofit/>
          </a:bodyPr>
          <a:lstStyle/>
          <a:p>
            <a:pPr marL="0" indent="0" algn="r">
              <a:lnSpc>
                <a:spcPct val="100000"/>
              </a:lnSpc>
              <a:spcBef>
                <a:spcPts val="0"/>
              </a:spcBef>
              <a:buSzPct val="100000"/>
              <a:buFontTx/>
              <a:buNone/>
            </a:pPr>
            <a:r>
              <a:rPr lang="en-US" sz="800" b="0" dirty="0"/>
              <a:t>Internal Use Only</a:t>
            </a:r>
          </a:p>
        </p:txBody>
      </p:sp>
    </p:spTree>
    <p:extLst>
      <p:ext uri="{BB962C8B-B14F-4D97-AF65-F5344CB8AC3E}">
        <p14:creationId xmlns:p14="http://schemas.microsoft.com/office/powerpoint/2010/main" val="9316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guide id="2" pos="51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Aqua Photo B">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rgbClr val="009FBA"/>
                </a:solidFill>
              </a:defRPr>
            </a:lvl1pPr>
            <a:lvl2pPr marL="0" indent="0">
              <a:lnSpc>
                <a:spcPct val="80000"/>
              </a:lnSpc>
              <a:spcBef>
                <a:spcPts val="0"/>
              </a:spcBef>
              <a:buFontTx/>
              <a:buNone/>
              <a:defRPr sz="12000" b="1">
                <a:solidFill>
                  <a:srgbClr val="009FBA"/>
                </a:solidFill>
              </a:defRPr>
            </a:lvl2pPr>
            <a:lvl3pPr marL="0" indent="0">
              <a:lnSpc>
                <a:spcPct val="80000"/>
              </a:lnSpc>
              <a:spcBef>
                <a:spcPts val="0"/>
              </a:spcBef>
              <a:buFontTx/>
              <a:buNone/>
              <a:defRPr sz="12000" b="1">
                <a:solidFill>
                  <a:srgbClr val="009FBA"/>
                </a:solidFill>
              </a:defRPr>
            </a:lvl3pPr>
            <a:lvl4pPr marL="0" indent="0">
              <a:lnSpc>
                <a:spcPct val="80000"/>
              </a:lnSpc>
              <a:spcBef>
                <a:spcPts val="0"/>
              </a:spcBef>
              <a:buFontTx/>
              <a:buNone/>
              <a:defRPr sz="12000" b="1">
                <a:solidFill>
                  <a:srgbClr val="009FBA"/>
                </a:solidFill>
              </a:defRPr>
            </a:lvl4pPr>
            <a:lvl5pPr marL="0" indent="0">
              <a:lnSpc>
                <a:spcPct val="80000"/>
              </a:lnSpc>
              <a:spcBef>
                <a:spcPts val="0"/>
              </a:spcBef>
              <a:buFontTx/>
              <a:buNone/>
              <a:defRPr sz="12000" b="1">
                <a:solidFill>
                  <a:srgbClr val="009FBA"/>
                </a:solidFill>
              </a:defRPr>
            </a:lvl5pPr>
            <a:lvl6pPr marL="0" indent="0">
              <a:lnSpc>
                <a:spcPct val="80000"/>
              </a:lnSpc>
              <a:spcBef>
                <a:spcPts val="0"/>
              </a:spcBef>
              <a:buFontTx/>
              <a:buNone/>
              <a:defRPr sz="12000" b="1">
                <a:solidFill>
                  <a:srgbClr val="009FBA"/>
                </a:solidFill>
              </a:defRPr>
            </a:lvl6pPr>
            <a:lvl7pPr marL="0" indent="0">
              <a:lnSpc>
                <a:spcPct val="80000"/>
              </a:lnSpc>
              <a:spcBef>
                <a:spcPts val="0"/>
              </a:spcBef>
              <a:buFontTx/>
              <a:buNone/>
              <a:defRPr sz="12000" b="1">
                <a:solidFill>
                  <a:srgbClr val="009FBA"/>
                </a:solidFill>
              </a:defRPr>
            </a:lvl7pPr>
            <a:lvl8pPr marL="0" indent="0">
              <a:lnSpc>
                <a:spcPct val="80000"/>
              </a:lnSpc>
              <a:spcBef>
                <a:spcPts val="0"/>
              </a:spcBef>
              <a:buFontTx/>
              <a:buNone/>
              <a:defRPr sz="12000" b="1">
                <a:solidFill>
                  <a:srgbClr val="009FBA"/>
                </a:solidFill>
              </a:defRPr>
            </a:lvl8pPr>
            <a:lvl9pPr marL="0" indent="0">
              <a:lnSpc>
                <a:spcPct val="80000"/>
              </a:lnSpc>
              <a:spcBef>
                <a:spcPts val="0"/>
              </a:spcBef>
              <a:buFontTx/>
              <a:buNone/>
              <a:defRPr sz="12000" b="1">
                <a:solidFill>
                  <a:srgbClr val="009FBA"/>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F2F2F2"/>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2BBE17C3-ED35-73D4-EF36-F42ADD322BA0}"/>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29485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p:txBody>
          <a:bodyPr rIns="0" numCol="2" spcCol="301752"/>
          <a:lstStyle>
            <a:lvl1pPr marL="411480" indent="-411480">
              <a:buClrTx/>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D5E673F6-E2A3-713F-3F73-D961F26EB618}"/>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7867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userDrawn="1">
          <p15:clr>
            <a:srgbClr val="FBAE40"/>
          </p15:clr>
        </p15:guide>
        <p15:guide id="2" pos="39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2580A801-3D32-CABB-CAA4-8B7753E226C6}"/>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19682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BDB9D506-4790-DB84-BBC2-FD981B6E6D85}"/>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8639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userDrawn="1">
          <p15:clr>
            <a:srgbClr val="FBAE40"/>
          </p15:clr>
        </p15:guide>
        <p15:guide id="2" pos="393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05216" y="1554480"/>
            <a:ext cx="362102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C8A66CFD-2165-6A2B-45FF-6208065726AE}"/>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92414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userDrawn="1">
          <p15:clr>
            <a:srgbClr val="FBAE40"/>
          </p15:clr>
        </p15:guide>
        <p15:guide id="2" pos="2512" userDrawn="1">
          <p15:clr>
            <a:srgbClr val="FBAE40"/>
          </p15:clr>
        </p15:guide>
        <p15:guide id="3" pos="4982" userDrawn="1">
          <p15:clr>
            <a:srgbClr val="FBAE40"/>
          </p15:clr>
        </p15:guide>
        <p15:guide id="4" pos="51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CDCA09EC-B54E-701A-15A0-16BA35208868}"/>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65099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userDrawn="1">
          <p15:clr>
            <a:srgbClr val="FBAE40"/>
          </p15:clr>
        </p15:guide>
        <p15:guide id="2" pos="1896" userDrawn="1">
          <p15:clr>
            <a:srgbClr val="FBAE40"/>
          </p15:clr>
        </p15:guide>
        <p15:guide id="3" pos="5600" userDrawn="1">
          <p15:clr>
            <a:srgbClr val="FBAE40"/>
          </p15:clr>
        </p15:guide>
        <p15:guide id="4" pos="5784" userDrawn="1">
          <p15:clr>
            <a:srgbClr val="FBAE40"/>
          </p15:clr>
        </p15:guide>
        <p15:guide id="5" pos="3744" userDrawn="1">
          <p15:clr>
            <a:srgbClr val="FBAE40"/>
          </p15:clr>
        </p15:guide>
        <p15:guide id="6" pos="393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E2FA8681-2200-C549-5859-EAEBA2091485}"/>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9203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userDrawn="1">
          <p15:clr>
            <a:srgbClr val="FBAE40"/>
          </p15:clr>
        </p15:guide>
        <p15:guide id="2" pos="251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Bristol Myers Squibb">
            <a:extLst>
              <a:ext uri="{FF2B5EF4-FFF2-40B4-BE49-F238E27FC236}">
                <a16:creationId xmlns:a16="http://schemas.microsoft.com/office/drawing/2014/main" id="{7593F993-29E3-EC71-DB41-FDB6853D1447}"/>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765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80" userDrawn="1">
          <p15:clr>
            <a:srgbClr val="FBAE40"/>
          </p15:clr>
        </p15:guide>
        <p15:guide id="4" pos="516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idebar Purple A">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0FC2F28F-9F95-F090-5E01-A1AC5DD703C0}"/>
              </a:ext>
              <a:ext uri="{C183D7F6-B498-43B3-948B-1728B52AA6E4}">
                <adec:decorative xmlns:adec="http://schemas.microsoft.com/office/drawing/2017/decorative" val="1"/>
              </a:ext>
            </a:extLst>
          </p:cNvPr>
          <p:cNvSpPr/>
          <p:nvPr userDrawn="1"/>
        </p:nvSpPr>
        <p:spPr bwMode="hidden">
          <a:xfrm>
            <a:off x="0" y="0"/>
            <a:ext cx="3984752" cy="6858000"/>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1554480"/>
            <a:ext cx="3320415" cy="4572000"/>
          </a:xfrm>
        </p:spPr>
        <p:txBody>
          <a:bodyPr/>
          <a:lstStyle>
            <a:lvl1pPr>
              <a:defRPr>
                <a:solidFill>
                  <a:schemeClr val="bg1"/>
                </a:solidFill>
              </a:defRPr>
            </a:lvl1pPr>
          </a:lstStyle>
          <a:p>
            <a:r>
              <a:rPr lang="en-US" dirty="0"/>
              <a:t>[Slide title]</a:t>
            </a:r>
          </a:p>
        </p:txBody>
      </p:sp>
      <p:sp>
        <p:nvSpPr>
          <p:cNvPr id="4" name="Content Placeholder 2">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4380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Line">
            <a:extLst>
              <a:ext uri="{FF2B5EF4-FFF2-40B4-BE49-F238E27FC236}">
                <a16:creationId xmlns:a16="http://schemas.microsoft.com/office/drawing/2014/main" id="{3B67049B-E62D-38C9-E6EF-C3A6A5C7B2AF}"/>
              </a:ext>
              <a:ext uri="{C183D7F6-B498-43B3-948B-1728B52AA6E4}">
                <adec:decorative xmlns:adec="http://schemas.microsoft.com/office/drawing/2017/decorative" val="1"/>
              </a:ext>
            </a:extLst>
          </p:cNvPr>
          <p:cNvCxnSpPr>
            <a:cxnSpLocks/>
          </p:cNvCxnSpPr>
          <p:nvPr userDrawn="1"/>
        </p:nvCxnSpPr>
        <p:spPr bwMode="black">
          <a:xfrm>
            <a:off x="4286504" y="6355080"/>
            <a:ext cx="7539736"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pic>
        <p:nvPicPr>
          <p:cNvPr id="16" name="Bristol Myers Squibb" descr="Bristol Myers Squibb">
            <a:extLst>
              <a:ext uri="{FF2B5EF4-FFF2-40B4-BE49-F238E27FC236}">
                <a16:creationId xmlns:a16="http://schemas.microsoft.com/office/drawing/2014/main" id="{EB9E1D26-68FB-ACA0-8C0B-9D04616C4583}"/>
              </a:ext>
            </a:extLst>
          </p:cNvPr>
          <p:cNvPicPr>
            <a:picLocks noChangeAspect="1"/>
          </p:cNvPicPr>
          <p:nvPr userDrawn="1"/>
        </p:nvPicPr>
        <p:blipFill>
          <a:blip r:embed="rId2"/>
          <a:stretch>
            <a:fillRect/>
          </a:stretch>
        </p:blipFill>
        <p:spPr bwMode="black">
          <a:xfrm>
            <a:off x="258318" y="6355080"/>
            <a:ext cx="1627632" cy="410821"/>
          </a:xfrm>
          <a:prstGeom prst="rect">
            <a:avLst/>
          </a:prstGeom>
          <a:noFill/>
        </p:spPr>
      </p:pic>
      <p:sp>
        <p:nvSpPr>
          <p:cNvPr id="14" name="Disclaimer">
            <a:extLst>
              <a:ext uri="{FF2B5EF4-FFF2-40B4-BE49-F238E27FC236}">
                <a16:creationId xmlns:a16="http://schemas.microsoft.com/office/drawing/2014/main" id="{7109CA11-EF36-5202-0223-1BB7D2A9B890}"/>
              </a:ext>
            </a:extLst>
          </p:cNvPr>
          <p:cNvSpPr txBox="1"/>
          <p:nvPr userDrawn="1"/>
        </p:nvSpPr>
        <p:spPr>
          <a:xfrm>
            <a:off x="8205216" y="6429375"/>
            <a:ext cx="3209544" cy="228600"/>
          </a:xfrm>
          <a:prstGeom prst="rect">
            <a:avLst/>
          </a:prstGeom>
          <a:noFill/>
        </p:spPr>
        <p:txBody>
          <a:bodyPr wrap="square" lIns="0" tIns="0" rIns="0" bIns="9144" rtlCol="0" anchor="b" anchorCtr="0">
            <a:noAutofit/>
          </a:bodyPr>
          <a:lstStyle/>
          <a:p>
            <a:pPr marL="0" indent="0" algn="r">
              <a:lnSpc>
                <a:spcPct val="100000"/>
              </a:lnSpc>
              <a:spcBef>
                <a:spcPts val="0"/>
              </a:spcBef>
              <a:buSzPct val="100000"/>
              <a:buFontTx/>
              <a:buNone/>
            </a:pPr>
            <a:r>
              <a:rPr lang="en-US" sz="800" b="0" dirty="0"/>
              <a:t>Internal Use Only</a:t>
            </a:r>
          </a:p>
        </p:txBody>
      </p:sp>
      <p:sp>
        <p:nvSpPr>
          <p:cNvPr id="7" name="Slide Number Placeholder 3">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3269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userDrawn="1">
          <p15:clr>
            <a:srgbClr val="FBAE40"/>
          </p15:clr>
        </p15:guide>
        <p15:guide id="2" pos="2512" userDrawn="1">
          <p15:clr>
            <a:srgbClr val="FBAE40"/>
          </p15:clr>
        </p15:guide>
        <p15:guide id="3" pos="232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debar Purple B">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0FC2F28F-9F95-F090-5E01-A1AC5DD703C0}"/>
              </a:ext>
              <a:ext uri="{C183D7F6-B498-43B3-948B-1728B52AA6E4}">
                <adec:decorative xmlns:adec="http://schemas.microsoft.com/office/drawing/2017/decorative" val="1"/>
              </a:ext>
            </a:extLst>
          </p:cNvPr>
          <p:cNvSpPr/>
          <p:nvPr userDrawn="1"/>
        </p:nvSpPr>
        <p:spPr bwMode="hidden">
          <a:xfrm>
            <a:off x="0" y="0"/>
            <a:ext cx="3984752" cy="6858000"/>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4286504" y="365760"/>
            <a:ext cx="7539736"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319272" cy="4572000"/>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4">
            <a:extLst>
              <a:ext uri="{FF2B5EF4-FFF2-40B4-BE49-F238E27FC236}">
                <a16:creationId xmlns:a16="http://schemas.microsoft.com/office/drawing/2014/main" id="{3B1C27D1-CD5E-C5FD-0A83-833F935EEB88}"/>
              </a:ext>
            </a:extLst>
          </p:cNvPr>
          <p:cNvSpPr>
            <a:spLocks noGrp="1"/>
          </p:cNvSpPr>
          <p:nvPr>
            <p:ph sz="half" idx="13"/>
          </p:nvPr>
        </p:nvSpPr>
        <p:spPr>
          <a:xfrm>
            <a:off x="8205216"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Line">
            <a:extLst>
              <a:ext uri="{FF2B5EF4-FFF2-40B4-BE49-F238E27FC236}">
                <a16:creationId xmlns:a16="http://schemas.microsoft.com/office/drawing/2014/main" id="{3B67049B-E62D-38C9-E6EF-C3A6A5C7B2AF}"/>
              </a:ext>
              <a:ext uri="{C183D7F6-B498-43B3-948B-1728B52AA6E4}">
                <adec:decorative xmlns:adec="http://schemas.microsoft.com/office/drawing/2017/decorative" val="1"/>
              </a:ext>
            </a:extLst>
          </p:cNvPr>
          <p:cNvCxnSpPr>
            <a:cxnSpLocks/>
          </p:cNvCxnSpPr>
          <p:nvPr userDrawn="1"/>
        </p:nvCxnSpPr>
        <p:spPr bwMode="black">
          <a:xfrm>
            <a:off x="4286504" y="6355080"/>
            <a:ext cx="7539736"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4" name="Disclaimer">
            <a:extLst>
              <a:ext uri="{FF2B5EF4-FFF2-40B4-BE49-F238E27FC236}">
                <a16:creationId xmlns:a16="http://schemas.microsoft.com/office/drawing/2014/main" id="{7109CA11-EF36-5202-0223-1BB7D2A9B890}"/>
              </a:ext>
            </a:extLst>
          </p:cNvPr>
          <p:cNvSpPr txBox="1"/>
          <p:nvPr userDrawn="1"/>
        </p:nvSpPr>
        <p:spPr>
          <a:xfrm>
            <a:off x="8205216" y="6429375"/>
            <a:ext cx="3209544" cy="228600"/>
          </a:xfrm>
          <a:prstGeom prst="rect">
            <a:avLst/>
          </a:prstGeom>
          <a:noFill/>
        </p:spPr>
        <p:txBody>
          <a:bodyPr wrap="square" lIns="0" tIns="0" rIns="0" bIns="9144" rtlCol="0" anchor="b" anchorCtr="0">
            <a:noAutofit/>
          </a:bodyPr>
          <a:lstStyle/>
          <a:p>
            <a:pPr marL="0" indent="0" algn="r">
              <a:lnSpc>
                <a:spcPct val="100000"/>
              </a:lnSpc>
              <a:spcBef>
                <a:spcPts val="0"/>
              </a:spcBef>
              <a:buSzPct val="100000"/>
              <a:buFontTx/>
              <a:buNone/>
            </a:pPr>
            <a:r>
              <a:rPr lang="en-US" sz="800" b="0" dirty="0"/>
              <a:t>Internal Use Only</a:t>
            </a:r>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04771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userDrawn="1">
          <p15:clr>
            <a:srgbClr val="FBAE40"/>
          </p15:clr>
        </p15:guide>
        <p15:guide id="2" pos="2512" userDrawn="1">
          <p15:clr>
            <a:srgbClr val="FBAE40"/>
          </p15:clr>
        </p15:guide>
        <p15:guide id="3" pos="2322" userDrawn="1">
          <p15:clr>
            <a:srgbClr val="FBAE40"/>
          </p15:clr>
        </p15:guide>
        <p15:guide id="4" pos="4982" userDrawn="1">
          <p15:clr>
            <a:srgbClr val="FBAE40"/>
          </p15:clr>
        </p15:guide>
        <p15:guide id="5" pos="51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Half Pictur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1" y="365760"/>
            <a:ext cx="5428488"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1554480"/>
            <a:ext cx="5428489" cy="2560320"/>
          </a:xfrm>
        </p:spPr>
        <p:txBody>
          <a:bodyPr anchor="t" anchorCtr="0"/>
          <a:lstStyle>
            <a:lvl1pPr algn="l">
              <a:lnSpc>
                <a:spcPct val="85000"/>
              </a:lnSpc>
              <a:defRPr sz="4800" b="1" spc="0" baseline="0">
                <a:solidFill>
                  <a:srgbClr val="BE2BBB"/>
                </a:solidFill>
              </a:defRPr>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297680"/>
            <a:ext cx="5428488" cy="365760"/>
          </a:xfrm>
        </p:spPr>
        <p:txBody>
          <a:bodyPr>
            <a:noAutofit/>
          </a:bodyPr>
          <a:lstStyle>
            <a:lvl1pPr marL="0" indent="0" algn="l">
              <a:spcBef>
                <a:spcPts val="0"/>
              </a:spcBef>
              <a:buNone/>
              <a:defRPr sz="1600" b="1"/>
            </a:lvl1pPr>
            <a:lvl2pPr marL="0" indent="0" algn="l">
              <a:spcBef>
                <a:spcPts val="0"/>
              </a:spcBef>
              <a:buNone/>
              <a:defRPr sz="1600"/>
            </a:lvl2pPr>
            <a:lvl3pPr marL="0" indent="0" algn="l">
              <a:spcBef>
                <a:spcPts val="0"/>
              </a:spcBef>
              <a:buNone/>
              <a:defRPr sz="1600"/>
            </a:lvl3pPr>
            <a:lvl4pPr marL="0" indent="0" algn="l">
              <a:spcBef>
                <a:spcPts val="0"/>
              </a:spcBef>
              <a:buNone/>
              <a:defRPr sz="1600"/>
            </a:lvl4pPr>
            <a:lvl5pPr marL="0" indent="0" algn="l">
              <a:spcBef>
                <a:spcPts val="0"/>
              </a:spcBef>
              <a:buNone/>
              <a:defRPr sz="1600"/>
            </a:lvl5pPr>
            <a:lvl6pPr marL="0" indent="0" algn="l">
              <a:spcBef>
                <a:spcPts val="0"/>
              </a:spcBef>
              <a:buNone/>
              <a:defRPr sz="1600"/>
            </a:lvl6pPr>
            <a:lvl7pPr marL="0" indent="0" algn="l">
              <a:spcBef>
                <a:spcPts val="0"/>
              </a:spcBef>
              <a:buNone/>
              <a:defRPr sz="1600"/>
            </a:lvl7pPr>
            <a:lvl8pPr marL="0" indent="0" algn="l">
              <a:spcBef>
                <a:spcPts val="0"/>
              </a:spcBef>
              <a:buNone/>
              <a:defRPr sz="1600"/>
            </a:lvl8pPr>
            <a:lvl9pPr marL="0" indent="0" algn="l">
              <a:spcBef>
                <a:spcPts val="0"/>
              </a:spcBef>
              <a:buNone/>
              <a:defRPr sz="16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800600"/>
            <a:ext cx="5428488" cy="594360"/>
          </a:xfrm>
        </p:spPr>
        <p:txBody>
          <a:bodyPr/>
          <a:lstStyle>
            <a:lvl1pPr marL="0" indent="0">
              <a:spcBef>
                <a:spcPts val="0"/>
              </a:spcBef>
              <a:buNone/>
              <a:defRPr sz="1600" b="0"/>
            </a:lvl1pPr>
            <a:lvl2pPr marL="0" indent="0">
              <a:spcBef>
                <a:spcPts val="0"/>
              </a:spcBef>
              <a:buNone/>
              <a:defRPr sz="1600" b="0"/>
            </a:lvl2pPr>
            <a:lvl3pPr marL="0" indent="0">
              <a:spcBef>
                <a:spcPts val="0"/>
              </a:spcBef>
              <a:buNone/>
              <a:defRPr sz="1600" b="0"/>
            </a:lvl3pPr>
            <a:lvl4pPr marL="0" indent="0">
              <a:spcBef>
                <a:spcPts val="0"/>
              </a:spcBef>
              <a:buNone/>
              <a:defRPr sz="1600" b="0"/>
            </a:lvl4pPr>
            <a:lvl5pPr marL="0" indent="0">
              <a:spcBef>
                <a:spcPts val="0"/>
              </a:spcBef>
              <a:buNone/>
              <a:defRPr sz="1600" b="0"/>
            </a:lvl5pPr>
            <a:lvl6pPr marL="0" indent="0">
              <a:spcBef>
                <a:spcPts val="0"/>
              </a:spcBef>
              <a:buNone/>
              <a:defRPr sz="1600" b="0"/>
            </a:lvl6pPr>
            <a:lvl7pPr marL="0" indent="0">
              <a:spcBef>
                <a:spcPts val="0"/>
              </a:spcBef>
              <a:buNone/>
              <a:defRPr sz="1600" b="0"/>
            </a:lvl7pPr>
            <a:lvl8pPr marL="0" indent="0">
              <a:spcBef>
                <a:spcPts val="0"/>
              </a:spcBef>
              <a:buNone/>
              <a:defRPr sz="1600" b="0"/>
            </a:lvl8pPr>
            <a:lvl9pPr marL="0" indent="0">
              <a:spcBef>
                <a:spcPts val="0"/>
              </a:spcBef>
              <a:buNone/>
              <a:defRPr sz="1600" b="0"/>
            </a:lvl9pPr>
          </a:lstStyle>
          <a:p>
            <a:pPr lvl="0"/>
            <a:r>
              <a:rPr lang="en-US" dirty="0"/>
              <a:t>[Presenter Name]</a:t>
            </a:r>
            <a:br>
              <a:rPr lang="en-US" dirty="0"/>
            </a:br>
            <a:r>
              <a:rPr lang="en-US" dirty="0"/>
              <a:t>[Title]</a:t>
            </a:r>
          </a:p>
        </p:txBody>
      </p:sp>
      <p:sp>
        <p:nvSpPr>
          <p:cNvPr id="10" name="Disclaimer">
            <a:extLst>
              <a:ext uri="{FF2B5EF4-FFF2-40B4-BE49-F238E27FC236}">
                <a16:creationId xmlns:a16="http://schemas.microsoft.com/office/drawing/2014/main" id="{0411BC70-4820-DF40-90C3-6ACD451ADD60}"/>
              </a:ext>
            </a:extLst>
          </p:cNvPr>
          <p:cNvSpPr txBox="1"/>
          <p:nvPr userDrawn="1"/>
        </p:nvSpPr>
        <p:spPr>
          <a:xfrm>
            <a:off x="365125" y="5623560"/>
            <a:ext cx="5428488" cy="228600"/>
          </a:xfrm>
          <a:prstGeom prst="rect">
            <a:avLst/>
          </a:prstGeom>
          <a:noFill/>
        </p:spPr>
        <p:txBody>
          <a:bodyPr wrap="square" lIns="0" tIns="0" rIns="0" bIns="0" rtlCol="0" anchor="t" anchorCtr="0">
            <a:noAutofit/>
          </a:bodyPr>
          <a:lstStyle/>
          <a:p>
            <a:pPr marL="0" indent="0" algn="l">
              <a:lnSpc>
                <a:spcPct val="100000"/>
              </a:lnSpc>
              <a:spcBef>
                <a:spcPts val="0"/>
              </a:spcBef>
              <a:buSzPct val="100000"/>
              <a:buFontTx/>
              <a:buNone/>
            </a:pPr>
            <a:r>
              <a:rPr lang="en-US" sz="800" b="0" dirty="0"/>
              <a:t>Internal Use Only</a:t>
            </a:r>
          </a:p>
        </p:txBody>
      </p:sp>
      <p:sp>
        <p:nvSpPr>
          <p:cNvPr id="9" name="Picture Placeholder 5">
            <a:extLst>
              <a:ext uri="{FF2B5EF4-FFF2-40B4-BE49-F238E27FC236}">
                <a16:creationId xmlns:a16="http://schemas.microsoft.com/office/drawing/2014/main" id="{4DF5C4D3-C5D6-1C42-9EC6-C8BA2A34AF84}"/>
              </a:ext>
            </a:extLst>
          </p:cNvPr>
          <p:cNvSpPr>
            <a:spLocks noGrp="1"/>
          </p:cNvSpPr>
          <p:nvPr>
            <p:ph type="pic" sz="quarter" idx="13"/>
          </p:nvPr>
        </p:nvSpPr>
        <p:spPr>
          <a:xfrm>
            <a:off x="6096001" y="0"/>
            <a:ext cx="6096000" cy="6857999"/>
          </a:xfrm>
          <a:noFill/>
        </p:spPr>
        <p:txBody>
          <a:bodyPr anchor="ctr" anchorCtr="0">
            <a:normAutofit/>
          </a:bodyPr>
          <a:lstStyle>
            <a:lvl1pPr marL="0" indent="0" algn="ctr">
              <a:spcBef>
                <a:spcPts val="0"/>
              </a:spcBef>
              <a:buFontTx/>
              <a:buNone/>
              <a:defRPr sz="1200"/>
            </a:lvl1pPr>
          </a:lstStyle>
          <a:p>
            <a:r>
              <a:rPr lang="en-US"/>
              <a:t>Click icon to add picture</a:t>
            </a:r>
          </a:p>
        </p:txBody>
      </p:sp>
      <p:pic>
        <p:nvPicPr>
          <p:cNvPr id="7" name="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rcRect/>
          <a:stretch/>
        </p:blipFill>
        <p:spPr bwMode="black">
          <a:xfrm>
            <a:off x="150688" y="6098516"/>
            <a:ext cx="3260486" cy="452120"/>
          </a:xfrm>
          <a:prstGeom prst="rect">
            <a:avLst/>
          </a:prstGeom>
          <a:noFill/>
        </p:spPr>
      </p:pic>
    </p:spTree>
    <p:extLst>
      <p:ext uri="{BB962C8B-B14F-4D97-AF65-F5344CB8AC3E}">
        <p14:creationId xmlns:p14="http://schemas.microsoft.com/office/powerpoint/2010/main" val="96744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5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Amber">
    <p:bg>
      <p:bgRef idx="1001">
        <a:schemeClr val="bg1"/>
      </p:bgRef>
    </p:bg>
    <p:spTree>
      <p:nvGrpSpPr>
        <p:cNvPr id="1" name=""/>
        <p:cNvGrpSpPr/>
        <p:nvPr/>
      </p:nvGrpSpPr>
      <p:grpSpPr>
        <a:xfrm>
          <a:off x="0" y="0"/>
          <a:ext cx="0" cy="0"/>
          <a:chOff x="0" y="0"/>
          <a:chExt cx="0" cy="0"/>
        </a:xfrm>
      </p:grpSpPr>
      <p:sp>
        <p:nvSpPr>
          <p:cNvPr id="7" name="Cover Up">
            <a:extLst>
              <a:ext uri="{FF2B5EF4-FFF2-40B4-BE49-F238E27FC236}">
                <a16:creationId xmlns:a16="http://schemas.microsoft.com/office/drawing/2014/main" id="{1D38CDDD-0E03-2B8C-84C6-9FC19475B227}"/>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3" name="Rectangle">
            <a:extLst>
              <a:ext uri="{FF2B5EF4-FFF2-40B4-BE49-F238E27FC236}">
                <a16:creationId xmlns:a16="http://schemas.microsoft.com/office/drawing/2014/main" id="{E80A1255-4A86-3883-3C46-D36D958CF175}"/>
              </a:ext>
              <a:ext uri="{C183D7F6-B498-43B3-948B-1728B52AA6E4}">
                <adec:decorative xmlns:adec="http://schemas.microsoft.com/office/drawing/2017/decorative" val="1"/>
              </a:ext>
            </a:extLst>
          </p:cNvPr>
          <p:cNvSpPr/>
          <p:nvPr userDrawn="1"/>
        </p:nvSpPr>
        <p:spPr bwMode="hidden">
          <a:xfrm>
            <a:off x="-1" y="0"/>
            <a:ext cx="12191999" cy="3429000"/>
          </a:xfrm>
          <a:prstGeom prst="rect">
            <a:avLst/>
          </a:prstGeom>
          <a:solidFill>
            <a:srgbClr val="FFAC25"/>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3" name="Title 1">
            <a:extLst>
              <a:ext uri="{FF2B5EF4-FFF2-40B4-BE49-F238E27FC236}">
                <a16:creationId xmlns:a16="http://schemas.microsoft.com/office/drawing/2014/main" id="{7A42BF72-69F7-17D7-EBAA-B2CA9FE4370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10" name="Content Placeholder 2">
            <a:extLst>
              <a:ext uri="{FF2B5EF4-FFF2-40B4-BE49-F238E27FC236}">
                <a16:creationId xmlns:a16="http://schemas.microsoft.com/office/drawing/2014/main" id="{7C1AF46F-6E4B-5C16-9B16-15B412F7CD12}"/>
              </a:ext>
            </a:extLst>
          </p:cNvPr>
          <p:cNvSpPr>
            <a:spLocks noGrp="1"/>
          </p:cNvSpPr>
          <p:nvPr>
            <p:ph sz="quarter" idx="16"/>
          </p:nvPr>
        </p:nvSpPr>
        <p:spPr>
          <a:xfrm>
            <a:off x="365125" y="1552575"/>
            <a:ext cx="8522208" cy="1600200"/>
          </a:xfrm>
        </p:spPr>
        <p:txBody>
          <a:bodyPr/>
          <a:lstStyle>
            <a:lvl1pPr marL="0" indent="0">
              <a:spcBef>
                <a:spcPts val="1200"/>
              </a:spcBef>
              <a:buFontTx/>
              <a:buNone/>
              <a:defRPr/>
            </a:lvl1pPr>
            <a:lvl2pPr marL="0" indent="0">
              <a:spcBef>
                <a:spcPts val="1200"/>
              </a:spcBef>
              <a:buFontTx/>
              <a:buNone/>
              <a:defRPr/>
            </a:lvl2pPr>
            <a:lvl3pPr marL="0" indent="0">
              <a:spcBef>
                <a:spcPts val="1200"/>
              </a:spcBef>
              <a:buFontTx/>
              <a:buNone/>
              <a:defRPr/>
            </a:lvl3pPr>
            <a:lvl4pPr marL="0" indent="0">
              <a:spcBef>
                <a:spcPts val="1200"/>
              </a:spcBef>
              <a:buFontTx/>
              <a:buNone/>
              <a:defRPr/>
            </a:lvl4pPr>
            <a:lvl5pPr marL="0" indent="0">
              <a:spcBef>
                <a:spcPts val="1200"/>
              </a:spcBef>
              <a:buFontTx/>
              <a:buNone/>
              <a:defRPr/>
            </a:lvl5pPr>
            <a:lvl6pPr marL="0" indent="0">
              <a:spcBef>
                <a:spcPts val="1200"/>
              </a:spcBef>
              <a:buFontTx/>
              <a:buNone/>
              <a:defRPr/>
            </a:lvl6pPr>
            <a:lvl7pPr marL="0" indent="0">
              <a:spcBef>
                <a:spcPts val="1200"/>
              </a:spcBef>
              <a:buFontTx/>
              <a:buNone/>
              <a:defRPr/>
            </a:lvl7pPr>
            <a:lvl8pPr marL="0" indent="0">
              <a:spcBef>
                <a:spcPts val="1200"/>
              </a:spcBef>
              <a:buFontTx/>
              <a:buNone/>
              <a:defRPr/>
            </a:lvl8pPr>
            <a:lvl9pPr marL="0" indent="0">
              <a:spcBef>
                <a:spcPts val="1200"/>
              </a:spcBef>
              <a:buFontTx/>
              <a:buNone/>
              <a:defRPr/>
            </a:lvl9pPr>
          </a:lstStyle>
          <a:p>
            <a:pPr lvl="0"/>
            <a:r>
              <a:rPr lang="en-US"/>
              <a:t>Click to edit Master text styles</a:t>
            </a:r>
          </a:p>
        </p:txBody>
      </p:sp>
      <p:cxnSp>
        <p:nvCxnSpPr>
          <p:cNvPr id="2" name="Line">
            <a:extLst>
              <a:ext uri="{FF2B5EF4-FFF2-40B4-BE49-F238E27FC236}">
                <a16:creationId xmlns:a16="http://schemas.microsoft.com/office/drawing/2014/main" id="{0295F088-F16E-DFB5-4B33-BEF70204C988}"/>
              </a:ext>
              <a:ext uri="{C183D7F6-B498-43B3-948B-1728B52AA6E4}">
                <adec:decorative xmlns:adec="http://schemas.microsoft.com/office/drawing/2017/decorative" val="1"/>
              </a:ext>
            </a:extLst>
          </p:cNvPr>
          <p:cNvCxnSpPr>
            <a:cxnSpLocks/>
          </p:cNvCxnSpPr>
          <p:nvPr userDrawn="1"/>
        </p:nvCxnSpPr>
        <p:spPr>
          <a:xfrm>
            <a:off x="365124" y="3840480"/>
            <a:ext cx="5426076" cy="0"/>
          </a:xfrm>
          <a:prstGeom prst="line">
            <a:avLst/>
          </a:prstGeom>
          <a:ln w="28575" cap="rnd">
            <a:solidFill>
              <a:srgbClr val="BE2BBB"/>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5967D573-6751-6FDD-DCAA-8E1A819747B7}"/>
              </a:ext>
            </a:extLst>
          </p:cNvPr>
          <p:cNvSpPr>
            <a:spLocks noGrp="1"/>
          </p:cNvSpPr>
          <p:nvPr>
            <p:ph type="body" sz="quarter" idx="17" hasCustomPrompt="1"/>
          </p:nvPr>
        </p:nvSpPr>
        <p:spPr>
          <a:xfrm>
            <a:off x="365123" y="3977637"/>
            <a:ext cx="2286000" cy="2148840"/>
          </a:xfrm>
        </p:spPr>
        <p:txBody>
          <a:bodyPr/>
          <a:lstStyle>
            <a:lvl1pPr marL="0" indent="0">
              <a:lnSpc>
                <a:spcPct val="85000"/>
              </a:lnSpc>
              <a:spcBef>
                <a:spcPts val="0"/>
              </a:spcBef>
              <a:buFontTx/>
              <a:buNone/>
              <a:defRPr sz="7200" b="1">
                <a:solidFill>
                  <a:srgbClr val="BE2BBB"/>
                </a:solidFill>
              </a:defRPr>
            </a:lvl1pPr>
            <a:lvl2pPr marL="0" indent="0">
              <a:lnSpc>
                <a:spcPct val="85000"/>
              </a:lnSpc>
              <a:spcBef>
                <a:spcPts val="0"/>
              </a:spcBef>
              <a:buFontTx/>
              <a:buNone/>
              <a:defRPr sz="7200" b="1">
                <a:solidFill>
                  <a:srgbClr val="BE2BBB"/>
                </a:solidFill>
              </a:defRPr>
            </a:lvl2pPr>
            <a:lvl3pPr marL="0" indent="0">
              <a:lnSpc>
                <a:spcPct val="85000"/>
              </a:lnSpc>
              <a:spcBef>
                <a:spcPts val="0"/>
              </a:spcBef>
              <a:buFontTx/>
              <a:buNone/>
              <a:defRPr sz="7200" b="1">
                <a:solidFill>
                  <a:srgbClr val="BE2BBB"/>
                </a:solidFill>
              </a:defRPr>
            </a:lvl3pPr>
            <a:lvl4pPr marL="0" indent="0">
              <a:lnSpc>
                <a:spcPct val="85000"/>
              </a:lnSpc>
              <a:spcBef>
                <a:spcPts val="0"/>
              </a:spcBef>
              <a:buFontTx/>
              <a:buNone/>
              <a:defRPr sz="7200" b="1">
                <a:solidFill>
                  <a:srgbClr val="BE2BBB"/>
                </a:solidFill>
              </a:defRPr>
            </a:lvl4pPr>
            <a:lvl5pPr marL="0" indent="0">
              <a:lnSpc>
                <a:spcPct val="85000"/>
              </a:lnSpc>
              <a:spcBef>
                <a:spcPts val="0"/>
              </a:spcBef>
              <a:buFontTx/>
              <a:buNone/>
              <a:defRPr sz="7200" b="1">
                <a:solidFill>
                  <a:srgbClr val="BE2BBB"/>
                </a:solidFill>
              </a:defRPr>
            </a:lvl5pPr>
            <a:lvl6pPr marL="0" indent="0">
              <a:lnSpc>
                <a:spcPct val="85000"/>
              </a:lnSpc>
              <a:spcBef>
                <a:spcPts val="0"/>
              </a:spcBef>
              <a:buFontTx/>
              <a:buNone/>
              <a:defRPr sz="7200" b="1">
                <a:solidFill>
                  <a:srgbClr val="BE2BBB"/>
                </a:solidFill>
              </a:defRPr>
            </a:lvl6pPr>
            <a:lvl7pPr marL="0" indent="0">
              <a:lnSpc>
                <a:spcPct val="85000"/>
              </a:lnSpc>
              <a:spcBef>
                <a:spcPts val="0"/>
              </a:spcBef>
              <a:buFontTx/>
              <a:buNone/>
              <a:defRPr sz="7200" b="1">
                <a:solidFill>
                  <a:srgbClr val="BE2BBB"/>
                </a:solidFill>
              </a:defRPr>
            </a:lvl7pPr>
            <a:lvl8pPr marL="0" indent="0">
              <a:lnSpc>
                <a:spcPct val="85000"/>
              </a:lnSpc>
              <a:spcBef>
                <a:spcPts val="0"/>
              </a:spcBef>
              <a:buFontTx/>
              <a:buNone/>
              <a:defRPr sz="7200" b="1">
                <a:solidFill>
                  <a:srgbClr val="BE2BBB"/>
                </a:solidFill>
              </a:defRPr>
            </a:lvl8pPr>
            <a:lvl9pPr marL="0" indent="0">
              <a:lnSpc>
                <a:spcPct val="85000"/>
              </a:lnSpc>
              <a:spcBef>
                <a:spcPts val="0"/>
              </a:spcBef>
              <a:buFontTx/>
              <a:buNone/>
              <a:defRPr sz="7200" b="1">
                <a:solidFill>
                  <a:srgbClr val="BE2BBB"/>
                </a:solidFill>
              </a:defRPr>
            </a:lvl9pPr>
          </a:lstStyle>
          <a:p>
            <a:pPr lvl="0"/>
            <a:r>
              <a:rPr lang="en-US" dirty="0"/>
              <a:t>[00]</a:t>
            </a:r>
          </a:p>
        </p:txBody>
      </p:sp>
      <p:sp>
        <p:nvSpPr>
          <p:cNvPr id="15" name="Text Placeholder 4">
            <a:extLst>
              <a:ext uri="{FF2B5EF4-FFF2-40B4-BE49-F238E27FC236}">
                <a16:creationId xmlns:a16="http://schemas.microsoft.com/office/drawing/2014/main" id="{943A5A63-6FB6-1B5B-4ECB-D42863369BB4}"/>
              </a:ext>
            </a:extLst>
          </p:cNvPr>
          <p:cNvSpPr>
            <a:spLocks noGrp="1"/>
          </p:cNvSpPr>
          <p:nvPr>
            <p:ph type="body" sz="quarter" idx="18"/>
          </p:nvPr>
        </p:nvSpPr>
        <p:spPr>
          <a:xfrm>
            <a:off x="2952875" y="3977636"/>
            <a:ext cx="2834640" cy="2148840"/>
          </a:xfrm>
        </p:spPr>
        <p:txBody>
          <a:bodyPr/>
          <a:lstStyle>
            <a:lvl1pPr marL="0" indent="0">
              <a:spcBef>
                <a:spcPts val="1200"/>
              </a:spcBef>
              <a:buFontTx/>
              <a:buNone/>
              <a:defRPr sz="1600"/>
            </a:lvl1pPr>
            <a:lvl2pPr marL="0" indent="0">
              <a:spcBef>
                <a:spcPts val="1200"/>
              </a:spcBef>
              <a:buFontTx/>
              <a:buNone/>
              <a:defRPr sz="1600"/>
            </a:lvl2pPr>
            <a:lvl3pPr marL="0" indent="0">
              <a:spcBef>
                <a:spcPts val="1200"/>
              </a:spcBef>
              <a:buFontTx/>
              <a:buNone/>
              <a:defRPr sz="1600"/>
            </a:lvl3pPr>
            <a:lvl4pPr marL="0" indent="0">
              <a:spcBef>
                <a:spcPts val="1200"/>
              </a:spcBef>
              <a:buFontTx/>
              <a:buNone/>
              <a:defRPr sz="1600"/>
            </a:lvl4pPr>
            <a:lvl5pPr marL="0" indent="0">
              <a:spcBef>
                <a:spcPts val="1200"/>
              </a:spcBef>
              <a:buFontTx/>
              <a:buNone/>
              <a:defRPr sz="1600"/>
            </a:lvl5pPr>
            <a:lvl6pPr marL="0" indent="0">
              <a:spcBef>
                <a:spcPts val="1200"/>
              </a:spcBef>
              <a:buFontTx/>
              <a:buNone/>
              <a:defRPr sz="1600"/>
            </a:lvl6pPr>
            <a:lvl7pPr marL="0" indent="0">
              <a:spcBef>
                <a:spcPts val="1200"/>
              </a:spcBef>
              <a:buFontTx/>
              <a:buNone/>
              <a:defRPr sz="1600"/>
            </a:lvl7pPr>
            <a:lvl8pPr marL="0" indent="0">
              <a:spcBef>
                <a:spcPts val="1200"/>
              </a:spcBef>
              <a:buFontTx/>
              <a:buNone/>
              <a:defRPr sz="1600"/>
            </a:lvl8pPr>
            <a:lvl9pPr marL="0" indent="0">
              <a:spcBef>
                <a:spcPts val="1200"/>
              </a:spcBef>
              <a:buFontTx/>
              <a:buNone/>
              <a:defRPr sz="1600"/>
            </a:lvl9pPr>
          </a:lstStyle>
          <a:p>
            <a:pPr lvl="0"/>
            <a:r>
              <a:rPr lang="en-US"/>
              <a:t>Click to edit Master text styles</a:t>
            </a:r>
          </a:p>
        </p:txBody>
      </p:sp>
      <p:sp>
        <p:nvSpPr>
          <p:cNvPr id="4" name="Picture Placeholder 5">
            <a:extLst>
              <a:ext uri="{FF2B5EF4-FFF2-40B4-BE49-F238E27FC236}">
                <a16:creationId xmlns:a16="http://schemas.microsoft.com/office/drawing/2014/main" id="{FC284B60-5BFE-6E1F-41B5-858A615318B7}"/>
              </a:ext>
            </a:extLst>
          </p:cNvPr>
          <p:cNvSpPr>
            <a:spLocks noGrp="1"/>
          </p:cNvSpPr>
          <p:nvPr>
            <p:ph type="pic" sz="quarter" idx="13"/>
          </p:nvPr>
        </p:nvSpPr>
        <p:spPr>
          <a:xfrm>
            <a:off x="6096001" y="3425190"/>
            <a:ext cx="6096000" cy="343280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endParaRPr lang="en-US" dirty="0"/>
          </a:p>
        </p:txBody>
      </p:sp>
      <p:sp>
        <p:nvSpPr>
          <p:cNvPr id="6" name="Slide Number Placeholder 6">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lvl1pPr>
              <a:defRPr>
                <a:solidFill>
                  <a:schemeClr val="tx1"/>
                </a:solidFill>
              </a:defRPr>
            </a:lvl1pPr>
          </a:lstStyle>
          <a:p>
            <a:fld id="{B58DE5F1-E0F9-4CCA-92B7-7A6FC4DFEE14}" type="slidenum">
              <a:rPr lang="en-US" smtClean="0"/>
              <a:pPr/>
              <a:t>‹#›</a:t>
            </a:fld>
            <a:endParaRPr lang="en-US"/>
          </a:p>
        </p:txBody>
      </p:sp>
      <p:pic>
        <p:nvPicPr>
          <p:cNvPr id="8" name="Bristol Myers Squibb">
            <a:extLst>
              <a:ext uri="{FF2B5EF4-FFF2-40B4-BE49-F238E27FC236}">
                <a16:creationId xmlns:a16="http://schemas.microsoft.com/office/drawing/2014/main" id="{E0B76BDF-4E52-37AF-D2F2-8FEB37E97B32}"/>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896940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840" userDrawn="1">
          <p15:clr>
            <a:srgbClr val="FBAE40"/>
          </p15:clr>
        </p15:guide>
        <p15:guide id="5" pos="3648" userDrawn="1">
          <p15:clr>
            <a:srgbClr val="FBAE40"/>
          </p15:clr>
        </p15:guide>
        <p15:guide id="6" pos="403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Peach">
    <p:bg>
      <p:bgRef idx="1001">
        <a:schemeClr val="bg1"/>
      </p:bgRef>
    </p:bg>
    <p:spTree>
      <p:nvGrpSpPr>
        <p:cNvPr id="1" name=""/>
        <p:cNvGrpSpPr/>
        <p:nvPr/>
      </p:nvGrpSpPr>
      <p:grpSpPr>
        <a:xfrm>
          <a:off x="0" y="0"/>
          <a:ext cx="0" cy="0"/>
          <a:chOff x="0" y="0"/>
          <a:chExt cx="0" cy="0"/>
        </a:xfrm>
      </p:grpSpPr>
      <p:sp>
        <p:nvSpPr>
          <p:cNvPr id="7" name="Cover Up">
            <a:extLst>
              <a:ext uri="{FF2B5EF4-FFF2-40B4-BE49-F238E27FC236}">
                <a16:creationId xmlns:a16="http://schemas.microsoft.com/office/drawing/2014/main" id="{C07DB488-85A4-0E13-88B9-A282A15FCAAF}"/>
              </a:ext>
              <a:ext uri="{C183D7F6-B498-43B3-948B-1728B52AA6E4}">
                <adec:decorative xmlns:adec="http://schemas.microsoft.com/office/drawing/2017/decorative" val="1"/>
              </a:ext>
            </a:extLst>
          </p:cNvPr>
          <p:cNvSpPr/>
          <p:nvPr userDrawn="1"/>
        </p:nvSpPr>
        <p:spPr bwMode="white">
          <a:xfrm>
            <a:off x="5788152" y="6126480"/>
            <a:ext cx="6403847"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3" name="Rectangle">
            <a:extLst>
              <a:ext uri="{FF2B5EF4-FFF2-40B4-BE49-F238E27FC236}">
                <a16:creationId xmlns:a16="http://schemas.microsoft.com/office/drawing/2014/main" id="{E80A1255-4A86-3883-3C46-D36D958CF175}"/>
              </a:ext>
              <a:ext uri="{C183D7F6-B498-43B3-948B-1728B52AA6E4}">
                <adec:decorative xmlns:adec="http://schemas.microsoft.com/office/drawing/2017/decorative" val="1"/>
              </a:ext>
            </a:extLst>
          </p:cNvPr>
          <p:cNvSpPr/>
          <p:nvPr userDrawn="1"/>
        </p:nvSpPr>
        <p:spPr bwMode="hidden">
          <a:xfrm>
            <a:off x="6092952" y="0"/>
            <a:ext cx="6099048" cy="6858000"/>
          </a:xfrm>
          <a:prstGeom prst="rect">
            <a:avLst/>
          </a:prstGeom>
          <a:solidFill>
            <a:srgbClr val="DF603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3" name="Picture Placeholder 1">
            <a:extLst>
              <a:ext uri="{FF2B5EF4-FFF2-40B4-BE49-F238E27FC236}">
                <a16:creationId xmlns:a16="http://schemas.microsoft.com/office/drawing/2014/main" id="{4383470F-F3FC-D47B-5F8E-9F630167D5C9}"/>
              </a:ext>
            </a:extLst>
          </p:cNvPr>
          <p:cNvSpPr>
            <a:spLocks noGrp="1"/>
          </p:cNvSpPr>
          <p:nvPr>
            <p:ph type="pic" sz="quarter" idx="15"/>
          </p:nvPr>
        </p:nvSpPr>
        <p:spPr>
          <a:xfrm>
            <a:off x="0" y="0"/>
            <a:ext cx="6096000" cy="343280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endParaRPr lang="en-US" dirty="0"/>
          </a:p>
        </p:txBody>
      </p:sp>
      <p:cxnSp>
        <p:nvCxnSpPr>
          <p:cNvPr id="10" name="Line">
            <a:extLst>
              <a:ext uri="{FF2B5EF4-FFF2-40B4-BE49-F238E27FC236}">
                <a16:creationId xmlns:a16="http://schemas.microsoft.com/office/drawing/2014/main" id="{ECAF78EE-5681-2857-DEC2-B1703BFBB041}"/>
              </a:ext>
              <a:ext uri="{C183D7F6-B498-43B3-948B-1728B52AA6E4}">
                <adec:decorative xmlns:adec="http://schemas.microsoft.com/office/drawing/2017/decorative" val="1"/>
              </a:ext>
            </a:extLst>
          </p:cNvPr>
          <p:cNvCxnSpPr>
            <a:cxnSpLocks/>
          </p:cNvCxnSpPr>
          <p:nvPr userDrawn="1"/>
        </p:nvCxnSpPr>
        <p:spPr>
          <a:xfrm>
            <a:off x="365125" y="4295772"/>
            <a:ext cx="4069080" cy="0"/>
          </a:xfrm>
          <a:prstGeom prst="line">
            <a:avLst/>
          </a:prstGeom>
          <a:ln w="28575" cap="rnd">
            <a:solidFill>
              <a:srgbClr val="BE2BBB"/>
            </a:solidFill>
          </a:ln>
        </p:spPr>
        <p:style>
          <a:lnRef idx="1">
            <a:schemeClr val="accent1"/>
          </a:lnRef>
          <a:fillRef idx="0">
            <a:schemeClr val="accent1"/>
          </a:fillRef>
          <a:effectRef idx="0">
            <a:srgbClr val="000000"/>
          </a:effectRef>
          <a:fontRef idx="minor">
            <a:schemeClr val="lt1"/>
          </a:fontRef>
        </p:style>
      </p:cxnSp>
      <p:sp>
        <p:nvSpPr>
          <p:cNvPr id="11" name="Text Placeholder 2">
            <a:extLst>
              <a:ext uri="{FF2B5EF4-FFF2-40B4-BE49-F238E27FC236}">
                <a16:creationId xmlns:a16="http://schemas.microsoft.com/office/drawing/2014/main" id="{95A1DE56-278E-83D5-433E-8EB136D2EE7A}"/>
              </a:ext>
            </a:extLst>
          </p:cNvPr>
          <p:cNvSpPr>
            <a:spLocks noGrp="1"/>
          </p:cNvSpPr>
          <p:nvPr>
            <p:ph type="body" sz="quarter" idx="16"/>
          </p:nvPr>
        </p:nvSpPr>
        <p:spPr>
          <a:xfrm>
            <a:off x="365125" y="4389120"/>
            <a:ext cx="4069080" cy="1737353"/>
          </a:xfrm>
        </p:spPr>
        <p:txBody>
          <a:bodyPr/>
          <a:lstStyle>
            <a:lvl1pPr marL="0" indent="0">
              <a:spcBef>
                <a:spcPts val="1200"/>
              </a:spcBef>
              <a:buFontTx/>
              <a:buNone/>
              <a:defRPr sz="2400">
                <a:solidFill>
                  <a:schemeClr val="tx1"/>
                </a:solidFill>
              </a:defRPr>
            </a:lvl1pPr>
            <a:lvl2pPr marL="0" indent="0">
              <a:spcBef>
                <a:spcPts val="1200"/>
              </a:spcBef>
              <a:buFontTx/>
              <a:buNone/>
              <a:defRPr sz="2400">
                <a:solidFill>
                  <a:schemeClr val="tx1"/>
                </a:solidFill>
              </a:defRPr>
            </a:lvl2pPr>
            <a:lvl3pPr marL="0" indent="0">
              <a:spcBef>
                <a:spcPts val="1200"/>
              </a:spcBef>
              <a:buFontTx/>
              <a:buNone/>
              <a:defRPr sz="2400">
                <a:solidFill>
                  <a:schemeClr val="tx1"/>
                </a:solidFill>
              </a:defRPr>
            </a:lvl3pPr>
            <a:lvl4pPr marL="0" indent="0">
              <a:spcBef>
                <a:spcPts val="1200"/>
              </a:spcBef>
              <a:buFontTx/>
              <a:buNone/>
              <a:defRPr sz="2400">
                <a:solidFill>
                  <a:schemeClr val="tx1"/>
                </a:solidFill>
              </a:defRPr>
            </a:lvl4pPr>
            <a:lvl5pPr marL="0" indent="0">
              <a:spcBef>
                <a:spcPts val="1200"/>
              </a:spcBef>
              <a:buFontTx/>
              <a:buNone/>
              <a:defRPr sz="2400">
                <a:solidFill>
                  <a:schemeClr val="tx1"/>
                </a:solidFill>
              </a:defRPr>
            </a:lvl5pPr>
            <a:lvl6pPr marL="0" indent="0">
              <a:spcBef>
                <a:spcPts val="1200"/>
              </a:spcBef>
              <a:buFontTx/>
              <a:buNone/>
              <a:defRPr sz="2400">
                <a:solidFill>
                  <a:schemeClr val="tx1"/>
                </a:solidFill>
              </a:defRPr>
            </a:lvl6pPr>
            <a:lvl7pPr marL="0" indent="0">
              <a:spcBef>
                <a:spcPts val="1200"/>
              </a:spcBef>
              <a:buFontTx/>
              <a:buNone/>
              <a:defRPr sz="2400">
                <a:solidFill>
                  <a:schemeClr val="tx1"/>
                </a:solidFill>
              </a:defRPr>
            </a:lvl7pPr>
            <a:lvl8pPr marL="0" indent="0">
              <a:spcBef>
                <a:spcPts val="1200"/>
              </a:spcBef>
              <a:buFontTx/>
              <a:buNone/>
              <a:defRPr sz="2400">
                <a:solidFill>
                  <a:schemeClr val="tx1"/>
                </a:solidFill>
              </a:defRPr>
            </a:lvl8pPr>
            <a:lvl9pPr marL="0" indent="0">
              <a:spcBef>
                <a:spcPts val="1200"/>
              </a:spcBef>
              <a:buFontTx/>
              <a:buNone/>
              <a:defRPr sz="2400">
                <a:solidFill>
                  <a:schemeClr val="tx1"/>
                </a:solidFill>
              </a:defRPr>
            </a:lvl9pPr>
          </a:lstStyle>
          <a:p>
            <a:pPr lvl="0"/>
            <a:r>
              <a:rPr lang="en-US"/>
              <a:t>Click to edit Master text styles</a:t>
            </a:r>
          </a:p>
        </p:txBody>
      </p:sp>
      <p:sp>
        <p:nvSpPr>
          <p:cNvPr id="2" name="Title 3">
            <a:extLst>
              <a:ext uri="{FF2B5EF4-FFF2-40B4-BE49-F238E27FC236}">
                <a16:creationId xmlns:a16="http://schemas.microsoft.com/office/drawing/2014/main" id="{4577D43C-8061-4F4B-A58C-537B44EA7F0E}"/>
              </a:ext>
            </a:extLst>
          </p:cNvPr>
          <p:cNvSpPr>
            <a:spLocks noGrp="1"/>
          </p:cNvSpPr>
          <p:nvPr>
            <p:ph type="title" hasCustomPrompt="1"/>
          </p:nvPr>
        </p:nvSpPr>
        <p:spPr>
          <a:xfrm>
            <a:off x="6403848" y="365760"/>
            <a:ext cx="5422392" cy="914400"/>
          </a:xfrm>
        </p:spPr>
        <p:txBody>
          <a:bodyPr/>
          <a:lstStyle>
            <a:lvl1pPr>
              <a:defRPr>
                <a:solidFill>
                  <a:schemeClr val="bg1"/>
                </a:solidFill>
              </a:defRPr>
            </a:lvl1pPr>
          </a:lstStyle>
          <a:p>
            <a:r>
              <a:rPr lang="en-US" dirty="0"/>
              <a:t>[Slide title]</a:t>
            </a:r>
          </a:p>
        </p:txBody>
      </p:sp>
      <p:sp>
        <p:nvSpPr>
          <p:cNvPr id="14" name="Text Placeholder 4">
            <a:extLst>
              <a:ext uri="{FF2B5EF4-FFF2-40B4-BE49-F238E27FC236}">
                <a16:creationId xmlns:a16="http://schemas.microsoft.com/office/drawing/2014/main" id="{9B8EDD33-37E0-1B52-56AA-DAF2AE55698B}"/>
              </a:ext>
            </a:extLst>
          </p:cNvPr>
          <p:cNvSpPr>
            <a:spLocks noGrp="1"/>
          </p:cNvSpPr>
          <p:nvPr>
            <p:ph type="body" sz="quarter" idx="14"/>
          </p:nvPr>
        </p:nvSpPr>
        <p:spPr>
          <a:xfrm>
            <a:off x="6403848" y="3425824"/>
            <a:ext cx="4069079" cy="2700655"/>
          </a:xfrm>
        </p:spPr>
        <p:txBody>
          <a:bodyPr/>
          <a:lstStyle>
            <a:lvl1pPr marL="0" indent="0">
              <a:spcBef>
                <a:spcPts val="1200"/>
              </a:spcBef>
              <a:buFontTx/>
              <a:buNone/>
              <a:defRPr sz="1400">
                <a:solidFill>
                  <a:schemeClr val="bg1"/>
                </a:solidFill>
              </a:defRPr>
            </a:lvl1pPr>
            <a:lvl2pPr marL="0" indent="0">
              <a:spcBef>
                <a:spcPts val="1200"/>
              </a:spcBef>
              <a:buFontTx/>
              <a:buNone/>
              <a:defRPr sz="1400">
                <a:solidFill>
                  <a:schemeClr val="bg1"/>
                </a:solidFill>
              </a:defRPr>
            </a:lvl2pPr>
            <a:lvl3pPr marL="0" indent="0">
              <a:spcBef>
                <a:spcPts val="1200"/>
              </a:spcBef>
              <a:buFontTx/>
              <a:buNone/>
              <a:defRPr sz="1400">
                <a:solidFill>
                  <a:schemeClr val="bg1"/>
                </a:solidFill>
              </a:defRPr>
            </a:lvl3pPr>
            <a:lvl4pPr marL="0" indent="0">
              <a:spcBef>
                <a:spcPts val="1200"/>
              </a:spcBef>
              <a:buFontTx/>
              <a:buNone/>
              <a:defRPr sz="1400">
                <a:solidFill>
                  <a:schemeClr val="bg1"/>
                </a:solidFill>
              </a:defRPr>
            </a:lvl4pPr>
            <a:lvl5pPr marL="0" indent="0">
              <a:spcBef>
                <a:spcPts val="1200"/>
              </a:spcBef>
              <a:buFontTx/>
              <a:buNone/>
              <a:defRPr sz="1400">
                <a:solidFill>
                  <a:schemeClr val="bg1"/>
                </a:solidFill>
              </a:defRPr>
            </a:lvl5pPr>
            <a:lvl6pPr marL="0" indent="0">
              <a:spcBef>
                <a:spcPts val="1200"/>
              </a:spcBef>
              <a:buFontTx/>
              <a:buNone/>
              <a:defRPr sz="1400">
                <a:solidFill>
                  <a:schemeClr val="bg1"/>
                </a:solidFill>
              </a:defRPr>
            </a:lvl6pPr>
            <a:lvl7pPr marL="0" indent="0">
              <a:spcBef>
                <a:spcPts val="1200"/>
              </a:spcBef>
              <a:buFontTx/>
              <a:buNone/>
              <a:defRPr sz="1400">
                <a:solidFill>
                  <a:schemeClr val="bg1"/>
                </a:solidFill>
              </a:defRPr>
            </a:lvl7pPr>
            <a:lvl8pPr marL="0" indent="0">
              <a:spcBef>
                <a:spcPts val="1200"/>
              </a:spcBef>
              <a:buFontTx/>
              <a:buNone/>
              <a:defRPr sz="1400">
                <a:solidFill>
                  <a:schemeClr val="bg1"/>
                </a:solidFill>
              </a:defRPr>
            </a:lvl8pPr>
            <a:lvl9pPr marL="0" indent="0">
              <a:spcBef>
                <a:spcPts val="1200"/>
              </a:spcBef>
              <a:buFontTx/>
              <a:buNone/>
              <a:defRPr sz="1400">
                <a:solidFill>
                  <a:schemeClr val="bg1"/>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lvl1pPr>
              <a:defRPr>
                <a:solidFill>
                  <a:schemeClr val="bg1"/>
                </a:solidFill>
              </a:defRPr>
            </a:lvl1pPr>
          </a:lstStyle>
          <a:p>
            <a:fld id="{B58DE5F1-E0F9-4CCA-92B7-7A6FC4DFEE14}" type="slidenum">
              <a:rPr lang="en-US" smtClean="0"/>
              <a:pPr/>
              <a:t>‹#›</a:t>
            </a:fld>
            <a:endParaRPr lang="en-US"/>
          </a:p>
        </p:txBody>
      </p:sp>
      <p:pic>
        <p:nvPicPr>
          <p:cNvPr id="5" name="Bristol Myers Squibb">
            <a:extLst>
              <a:ext uri="{FF2B5EF4-FFF2-40B4-BE49-F238E27FC236}">
                <a16:creationId xmlns:a16="http://schemas.microsoft.com/office/drawing/2014/main" id="{44FB5105-3683-78DE-876B-1F60FEF70213}"/>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56975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4030" userDrawn="1">
          <p15:clr>
            <a:srgbClr val="FBAE40"/>
          </p15:clr>
        </p15:guide>
        <p15:guide id="4" pos="364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Sien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ver Up">
            <a:extLst>
              <a:ext uri="{FF2B5EF4-FFF2-40B4-BE49-F238E27FC236}">
                <a16:creationId xmlns:a16="http://schemas.microsoft.com/office/drawing/2014/main" id="{5D8F0A08-FCC3-EDF0-F758-92ABFF3D02C3}"/>
              </a:ext>
              <a:ext uri="{C183D7F6-B498-43B3-948B-1728B52AA6E4}">
                <adec:decorative xmlns:adec="http://schemas.microsoft.com/office/drawing/2017/decorative" val="1"/>
              </a:ext>
            </a:extLst>
          </p:cNvPr>
          <p:cNvSpPr/>
          <p:nvPr userDrawn="1"/>
        </p:nvSpPr>
        <p:spPr bwMode="white">
          <a:xfrm>
            <a:off x="5794248" y="6126480"/>
            <a:ext cx="301752" cy="731520"/>
          </a:xfrm>
          <a:prstGeom prst="rect">
            <a:avLst/>
          </a:prstGeom>
          <a:solidFill>
            <a:srgbClr val="772A28"/>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4" name="Cover Up">
            <a:extLst>
              <a:ext uri="{FF2B5EF4-FFF2-40B4-BE49-F238E27FC236}">
                <a16:creationId xmlns:a16="http://schemas.microsoft.com/office/drawing/2014/main" id="{29ED2C02-EFA5-8D02-C6A4-27CE779B088F}"/>
              </a:ext>
              <a:ext uri="{C183D7F6-B498-43B3-948B-1728B52AA6E4}">
                <adec:decorative xmlns:adec="http://schemas.microsoft.com/office/drawing/2017/decorative" val="1"/>
              </a:ext>
            </a:extLst>
          </p:cNvPr>
          <p:cNvSpPr/>
          <p:nvPr userDrawn="1"/>
        </p:nvSpPr>
        <p:spPr bwMode="white">
          <a:xfrm>
            <a:off x="6096000" y="1"/>
            <a:ext cx="6095999" cy="685800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58" y="365760"/>
            <a:ext cx="5422392" cy="914400"/>
          </a:xfrm>
        </p:spPr>
        <p:txBody>
          <a:bodyPr/>
          <a:lstStyle>
            <a:lvl1pPr>
              <a:defRPr/>
            </a:lvl1pPr>
          </a:lstStyle>
          <a:p>
            <a:r>
              <a:rPr lang="en-US" dirty="0"/>
              <a:t>[Slide title]</a:t>
            </a:r>
          </a:p>
        </p:txBody>
      </p:sp>
      <p:sp>
        <p:nvSpPr>
          <p:cNvPr id="12" name="Text Placeholder 2">
            <a:extLst>
              <a:ext uri="{FF2B5EF4-FFF2-40B4-BE49-F238E27FC236}">
                <a16:creationId xmlns:a16="http://schemas.microsoft.com/office/drawing/2014/main" id="{34DF3437-BB2A-DDC8-AFED-810634A3582D}"/>
              </a:ext>
            </a:extLst>
          </p:cNvPr>
          <p:cNvSpPr>
            <a:spLocks noGrp="1"/>
          </p:cNvSpPr>
          <p:nvPr>
            <p:ph type="body" sz="quarter" idx="14"/>
          </p:nvPr>
        </p:nvSpPr>
        <p:spPr>
          <a:xfrm>
            <a:off x="365759" y="3425824"/>
            <a:ext cx="4069079" cy="2700655"/>
          </a:xfrm>
        </p:spPr>
        <p:txBody>
          <a:bodyPr/>
          <a:lstStyle>
            <a:lvl1pPr marL="0" indent="0">
              <a:spcBef>
                <a:spcPts val="1200"/>
              </a:spcBef>
              <a:buFontTx/>
              <a:buNone/>
              <a:defRPr sz="1400"/>
            </a:lvl1pPr>
            <a:lvl2pPr marL="0" indent="0">
              <a:spcBef>
                <a:spcPts val="1200"/>
              </a:spcBef>
              <a:buFontTx/>
              <a:buNone/>
              <a:defRPr sz="1400"/>
            </a:lvl2pPr>
            <a:lvl3pPr marL="0" indent="0">
              <a:spcBef>
                <a:spcPts val="1200"/>
              </a:spcBef>
              <a:buFontTx/>
              <a:buNone/>
              <a:defRPr sz="1400"/>
            </a:lvl3pPr>
            <a:lvl4pPr marL="0" indent="0">
              <a:spcBef>
                <a:spcPts val="1200"/>
              </a:spcBef>
              <a:buFontTx/>
              <a:buNone/>
              <a:defRPr sz="1400"/>
            </a:lvl4pPr>
            <a:lvl5pPr marL="0" indent="0">
              <a:spcBef>
                <a:spcPts val="1200"/>
              </a:spcBef>
              <a:buFontTx/>
              <a:buNone/>
              <a:defRPr sz="1400"/>
            </a:lvl5pPr>
            <a:lvl6pPr marL="0" indent="0">
              <a:spcBef>
                <a:spcPts val="1200"/>
              </a:spcBef>
              <a:buFontTx/>
              <a:buNone/>
              <a:defRPr sz="1400"/>
            </a:lvl6pPr>
            <a:lvl7pPr marL="0" indent="0">
              <a:spcBef>
                <a:spcPts val="1200"/>
              </a:spcBef>
              <a:buFontTx/>
              <a:buNone/>
              <a:defRPr sz="1400"/>
            </a:lvl7pPr>
            <a:lvl8pPr marL="0" indent="0">
              <a:spcBef>
                <a:spcPts val="1200"/>
              </a:spcBef>
              <a:buFontTx/>
              <a:buNone/>
              <a:defRPr sz="1400"/>
            </a:lvl8pPr>
            <a:lvl9pPr marL="0" indent="0">
              <a:spcBef>
                <a:spcPts val="1200"/>
              </a:spcBef>
              <a:buFontTx/>
              <a:buNone/>
              <a:defRPr sz="1400"/>
            </a:lvl9pPr>
          </a:lstStyle>
          <a:p>
            <a:pPr lvl="0"/>
            <a:r>
              <a:rPr lang="en-US"/>
              <a:t>Click to edit Master text styles</a:t>
            </a:r>
          </a:p>
        </p:txBody>
      </p:sp>
      <p:cxnSp>
        <p:nvCxnSpPr>
          <p:cNvPr id="13" name="Line">
            <a:extLst>
              <a:ext uri="{FF2B5EF4-FFF2-40B4-BE49-F238E27FC236}">
                <a16:creationId xmlns:a16="http://schemas.microsoft.com/office/drawing/2014/main" id="{E1CFF329-30E3-3F9B-B8D0-FDFE4C8B52E0}"/>
              </a:ext>
              <a:ext uri="{C183D7F6-B498-43B3-948B-1728B52AA6E4}">
                <adec:decorative xmlns:adec="http://schemas.microsoft.com/office/drawing/2017/decorative" val="1"/>
              </a:ext>
            </a:extLst>
          </p:cNvPr>
          <p:cNvCxnSpPr>
            <a:cxnSpLocks/>
          </p:cNvCxnSpPr>
          <p:nvPr userDrawn="1"/>
        </p:nvCxnSpPr>
        <p:spPr>
          <a:xfrm>
            <a:off x="6397625" y="365760"/>
            <a:ext cx="4069080" cy="0"/>
          </a:xfrm>
          <a:prstGeom prst="line">
            <a:avLst/>
          </a:prstGeom>
          <a:ln w="28575" cap="rnd">
            <a:solidFill>
              <a:srgbClr val="BE2BBB"/>
            </a:solidFill>
          </a:ln>
        </p:spPr>
        <p:style>
          <a:lnRef idx="1">
            <a:schemeClr val="accent1"/>
          </a:lnRef>
          <a:fillRef idx="0">
            <a:schemeClr val="accent1"/>
          </a:fillRef>
          <a:effectRef idx="0">
            <a:srgbClr val="000000"/>
          </a:effectRef>
          <a:fontRef idx="minor">
            <a:schemeClr val="lt1"/>
          </a:fontRef>
        </p:style>
      </p:cxnSp>
      <p:sp>
        <p:nvSpPr>
          <p:cNvPr id="18" name="Text Placeholder 3">
            <a:extLst>
              <a:ext uri="{FF2B5EF4-FFF2-40B4-BE49-F238E27FC236}">
                <a16:creationId xmlns:a16="http://schemas.microsoft.com/office/drawing/2014/main" id="{F93FE6BC-78D1-1081-8E57-0093E971C64B}"/>
              </a:ext>
            </a:extLst>
          </p:cNvPr>
          <p:cNvSpPr>
            <a:spLocks noGrp="1"/>
          </p:cNvSpPr>
          <p:nvPr>
            <p:ph type="body" sz="quarter" idx="15"/>
          </p:nvPr>
        </p:nvSpPr>
        <p:spPr>
          <a:xfrm>
            <a:off x="6397625" y="457199"/>
            <a:ext cx="4069080" cy="1737360"/>
          </a:xfrm>
        </p:spPr>
        <p:txBody>
          <a:bodyPr/>
          <a:lstStyle>
            <a:lvl1pPr marL="0" indent="0">
              <a:spcBef>
                <a:spcPts val="1200"/>
              </a:spcBef>
              <a:buFontTx/>
              <a:buNone/>
              <a:defRPr sz="2400">
                <a:solidFill>
                  <a:schemeClr val="bg1"/>
                </a:solidFill>
              </a:defRPr>
            </a:lvl1pPr>
            <a:lvl2pPr marL="0" indent="0">
              <a:spcBef>
                <a:spcPts val="1200"/>
              </a:spcBef>
              <a:buFontTx/>
              <a:buNone/>
              <a:defRPr sz="2400">
                <a:solidFill>
                  <a:schemeClr val="bg1"/>
                </a:solidFill>
              </a:defRPr>
            </a:lvl2pPr>
            <a:lvl3pPr marL="0" indent="0">
              <a:spcBef>
                <a:spcPts val="1200"/>
              </a:spcBef>
              <a:buFontTx/>
              <a:buNone/>
              <a:defRPr sz="2400">
                <a:solidFill>
                  <a:schemeClr val="bg1"/>
                </a:solidFill>
              </a:defRPr>
            </a:lvl3pPr>
            <a:lvl4pPr marL="0" indent="0">
              <a:spcBef>
                <a:spcPts val="1200"/>
              </a:spcBef>
              <a:buFontTx/>
              <a:buNone/>
              <a:defRPr sz="2400">
                <a:solidFill>
                  <a:schemeClr val="bg1"/>
                </a:solidFill>
              </a:defRPr>
            </a:lvl4pPr>
            <a:lvl5pPr marL="0" indent="0">
              <a:spcBef>
                <a:spcPts val="1200"/>
              </a:spcBef>
              <a:buFontTx/>
              <a:buNone/>
              <a:defRPr sz="2400">
                <a:solidFill>
                  <a:schemeClr val="bg1"/>
                </a:solidFill>
              </a:defRPr>
            </a:lvl5pPr>
            <a:lvl6pPr marL="0" indent="0">
              <a:spcBef>
                <a:spcPts val="1200"/>
              </a:spcBef>
              <a:buFontTx/>
              <a:buNone/>
              <a:defRPr sz="2400">
                <a:solidFill>
                  <a:schemeClr val="bg1"/>
                </a:solidFill>
              </a:defRPr>
            </a:lvl6pPr>
            <a:lvl7pPr marL="0" indent="0">
              <a:spcBef>
                <a:spcPts val="1200"/>
              </a:spcBef>
              <a:buFontTx/>
              <a:buNone/>
              <a:defRPr sz="2400">
                <a:solidFill>
                  <a:schemeClr val="bg1"/>
                </a:solidFill>
              </a:defRPr>
            </a:lvl7pPr>
            <a:lvl8pPr marL="0" indent="0">
              <a:spcBef>
                <a:spcPts val="1200"/>
              </a:spcBef>
              <a:buFontTx/>
              <a:buNone/>
              <a:defRPr sz="2400">
                <a:solidFill>
                  <a:schemeClr val="bg1"/>
                </a:solidFill>
              </a:defRPr>
            </a:lvl8pPr>
            <a:lvl9pPr marL="0" indent="0">
              <a:spcBef>
                <a:spcPts val="1200"/>
              </a:spcBef>
              <a:buFontTx/>
              <a:buNone/>
              <a:defRPr sz="2400">
                <a:solidFill>
                  <a:schemeClr val="bg1"/>
                </a:solidFill>
              </a:defRPr>
            </a:lvl9pPr>
          </a:lstStyle>
          <a:p>
            <a:pPr lvl="0"/>
            <a:r>
              <a:rPr lang="en-US"/>
              <a:t>Click to edit Master text styles</a:t>
            </a:r>
          </a:p>
        </p:txBody>
      </p:sp>
      <p:sp>
        <p:nvSpPr>
          <p:cNvPr id="7" name="Picture Placeholder 4">
            <a:extLst>
              <a:ext uri="{FF2B5EF4-FFF2-40B4-BE49-F238E27FC236}">
                <a16:creationId xmlns:a16="http://schemas.microsoft.com/office/drawing/2014/main" id="{AD0F08A7-157D-B3B8-B4E5-3F55E8DF3754}"/>
              </a:ext>
            </a:extLst>
          </p:cNvPr>
          <p:cNvSpPr>
            <a:spLocks noGrp="1"/>
          </p:cNvSpPr>
          <p:nvPr>
            <p:ph type="pic" sz="quarter" idx="13"/>
          </p:nvPr>
        </p:nvSpPr>
        <p:spPr>
          <a:xfrm>
            <a:off x="6096000" y="3425191"/>
            <a:ext cx="6096000" cy="343280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lvl1pPr>
              <a:defRPr>
                <a:solidFill>
                  <a:schemeClr val="bg1"/>
                </a:solidFill>
              </a:defRPr>
            </a:lvl1pPr>
          </a:lstStyle>
          <a:p>
            <a:fld id="{B58DE5F1-E0F9-4CCA-92B7-7A6FC4DFEE14}" type="slidenum">
              <a:rPr lang="en-US" smtClean="0"/>
              <a:pPr/>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E1AD54BB-494A-4627-EBB0-526F5A5E7ECD}"/>
              </a:ext>
            </a:extLst>
          </p:cNvPr>
          <p:cNvPicPr>
            <a:picLocks noChangeAspect="1"/>
          </p:cNvPicPr>
          <p:nvPr userDrawn="1"/>
        </p:nvPicPr>
        <p:blipFill>
          <a:blip r:embed="rId3"/>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145851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4030" userDrawn="1">
          <p15:clr>
            <a:srgbClr val="FBAE40"/>
          </p15:clr>
        </p15:guide>
        <p15:guide id="4" pos="364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1"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CB14046F-BD5E-40FC-1E99-A7E405777B07}"/>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164246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Statement -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1"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E4193493-9320-2F30-6B9A-FA3A23BAE9E3}"/>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957314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4" name="Quote">
            <a:extLst>
              <a:ext uri="{FF2B5EF4-FFF2-40B4-BE49-F238E27FC236}">
                <a16:creationId xmlns:a16="http://schemas.microsoft.com/office/drawing/2014/main" id="{398E39FE-76DD-EB47-9601-048CD5D34A50}"/>
              </a:ext>
            </a:extLst>
          </p:cNvPr>
          <p:cNvSpPr txBox="1"/>
          <p:nvPr userDrawn="1"/>
        </p:nvSpPr>
        <p:spPr>
          <a:xfrm>
            <a:off x="365761" y="1554479"/>
            <a:ext cx="457200" cy="3429000"/>
          </a:xfrm>
          <a:prstGeom prst="rect">
            <a:avLst/>
          </a:prstGeom>
          <a:noFill/>
        </p:spPr>
        <p:txBody>
          <a:bodyPr wrap="square" lIns="0" tIns="0" rIns="0" bIns="0" rtlCol="0">
            <a:noAutofit/>
          </a:bodyPr>
          <a:lstStyle/>
          <a:p>
            <a:pPr marL="0" indent="0">
              <a:lnSpc>
                <a:spcPct val="90000"/>
              </a:lnSpc>
              <a:spcBef>
                <a:spcPts val="0"/>
              </a:spcBef>
              <a:buSzPct val="100000"/>
              <a:buFont typeface="Trebuchet MS"/>
              <a:buNone/>
            </a:pPr>
            <a:r>
              <a:rPr lang="en-US" sz="6000" b="1" dirty="0"/>
              <a:t>“</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822960" y="1554479"/>
            <a:ext cx="8524240" cy="3429000"/>
          </a:xfrm>
        </p:spPr>
        <p:txBody>
          <a:bodyPr>
            <a:noAutofit/>
          </a:bodyPr>
          <a:lstStyle>
            <a:lvl1pPr marL="0" indent="0">
              <a:lnSpc>
                <a:spcPct val="90000"/>
              </a:lnSpc>
              <a:spcBef>
                <a:spcPts val="0"/>
              </a:spcBef>
              <a:buFontTx/>
              <a:buNone/>
              <a:defRPr sz="6000" b="1" spc="0" baseline="0">
                <a:solidFill>
                  <a:schemeClr val="tx1"/>
                </a:solidFill>
                <a:latin typeface="+mn-lt"/>
              </a:defRPr>
            </a:lvl1pPr>
            <a:lvl2pPr marL="0" indent="0">
              <a:spcBef>
                <a:spcPts val="1200"/>
              </a:spcBef>
              <a:buNone/>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quote.”]</a:t>
            </a:r>
          </a:p>
        </p:txBody>
      </p:sp>
      <p:cxnSp>
        <p:nvCxnSpPr>
          <p:cNvPr id="9" name="Line">
            <a:extLst>
              <a:ext uri="{FF2B5EF4-FFF2-40B4-BE49-F238E27FC236}">
                <a16:creationId xmlns:a16="http://schemas.microsoft.com/office/drawing/2014/main" id="{8DA9817E-4A6F-8D45-83CB-AAE17B76876D}"/>
              </a:ext>
              <a:ext uri="{C183D7F6-B498-43B3-948B-1728B52AA6E4}">
                <adec:decorative xmlns:adec="http://schemas.microsoft.com/office/drawing/2017/decorative" val="1"/>
              </a:ext>
            </a:extLst>
          </p:cNvPr>
          <p:cNvCxnSpPr/>
          <p:nvPr userDrawn="1"/>
        </p:nvCxnSpPr>
        <p:spPr>
          <a:xfrm>
            <a:off x="822960" y="5215942"/>
            <a:ext cx="2642616" cy="0"/>
          </a:xfrm>
          <a:prstGeom prst="line">
            <a:avLst/>
          </a:prstGeom>
          <a:ln w="28575" cap="rnd"/>
        </p:spPr>
        <p:style>
          <a:lnRef idx="1">
            <a:srgbClr val="BE2BBB"/>
          </a:lnRef>
          <a:fillRef idx="0">
            <a:schemeClr val="accent1"/>
          </a:fillRef>
          <a:effectRef idx="0">
            <a:srgbClr val="000000"/>
          </a:effectRef>
          <a:fontRef idx="minor">
            <a:schemeClr val="lt1"/>
          </a:fontRef>
        </p:style>
      </p:cxnSp>
      <p:sp>
        <p:nvSpPr>
          <p:cNvPr id="7" name="Text Placeholder 3">
            <a:extLst>
              <a:ext uri="{FF2B5EF4-FFF2-40B4-BE49-F238E27FC236}">
                <a16:creationId xmlns:a16="http://schemas.microsoft.com/office/drawing/2014/main" id="{52C350BF-B5C5-E44E-8003-E797842CDAAD}"/>
              </a:ext>
            </a:extLst>
          </p:cNvPr>
          <p:cNvSpPr>
            <a:spLocks noGrp="1"/>
          </p:cNvSpPr>
          <p:nvPr>
            <p:ph type="body" sz="quarter" idx="13" hasCustomPrompt="1"/>
          </p:nvPr>
        </p:nvSpPr>
        <p:spPr>
          <a:xfrm>
            <a:off x="822961" y="5303520"/>
            <a:ext cx="2642616" cy="822960"/>
          </a:xfrm>
        </p:spPr>
        <p:txBody>
          <a:bodyPr tIns="0"/>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a:t>[</a:t>
            </a:r>
            <a:r>
              <a:rPr lang="en-US" dirty="0" err="1"/>
              <a:t>Firstname</a:t>
            </a:r>
            <a:r>
              <a:rPr lang="en-US" dirty="0"/>
              <a:t> </a:t>
            </a:r>
            <a:r>
              <a:rPr lang="en-US" dirty="0" err="1"/>
              <a:t>Lastname</a:t>
            </a:r>
            <a:r>
              <a:rPr lang="en-US" dirty="0"/>
              <a:t>]</a:t>
            </a:r>
            <a:br>
              <a:rPr lang="en-US" dirty="0"/>
            </a:br>
            <a:r>
              <a:rPr lang="en-US" dirty="0"/>
              <a:t>[Title]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8" name="Bristol Myers Squibb">
            <a:extLst>
              <a:ext uri="{FF2B5EF4-FFF2-40B4-BE49-F238E27FC236}">
                <a16:creationId xmlns:a16="http://schemas.microsoft.com/office/drawing/2014/main" id="{7182AEE8-D254-770C-AEA1-58C32F28F5AC}"/>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717972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888" userDrawn="1">
          <p15:clr>
            <a:srgbClr val="FBAE40"/>
          </p15:clr>
        </p15:guide>
        <p15:guide id="3" pos="51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Quote -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4" name="Quote">
            <a:extLst>
              <a:ext uri="{FF2B5EF4-FFF2-40B4-BE49-F238E27FC236}">
                <a16:creationId xmlns:a16="http://schemas.microsoft.com/office/drawing/2014/main" id="{398E39FE-76DD-EB47-9601-048CD5D34A50}"/>
              </a:ext>
            </a:extLst>
          </p:cNvPr>
          <p:cNvSpPr txBox="1"/>
          <p:nvPr userDrawn="1"/>
        </p:nvSpPr>
        <p:spPr>
          <a:xfrm>
            <a:off x="365761" y="1554479"/>
            <a:ext cx="457200" cy="3429000"/>
          </a:xfrm>
          <a:prstGeom prst="rect">
            <a:avLst/>
          </a:prstGeom>
          <a:noFill/>
        </p:spPr>
        <p:txBody>
          <a:bodyPr wrap="square" lIns="0" tIns="0" rIns="0" bIns="0" rtlCol="0">
            <a:noAutofit/>
          </a:bodyPr>
          <a:lstStyle/>
          <a:p>
            <a:pPr marL="0" indent="0">
              <a:lnSpc>
                <a:spcPct val="90000"/>
              </a:lnSpc>
              <a:spcBef>
                <a:spcPts val="0"/>
              </a:spcBef>
              <a:buSzPct val="100000"/>
              <a:buFont typeface="Trebuchet MS"/>
              <a:buNone/>
            </a:pPr>
            <a:r>
              <a:rPr lang="en-US" sz="6000" b="1" dirty="0"/>
              <a:t>“</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822960" y="1554479"/>
            <a:ext cx="8524240" cy="3429000"/>
          </a:xfrm>
        </p:spPr>
        <p:txBody>
          <a:bodyPr>
            <a:noAutofit/>
          </a:bodyPr>
          <a:lstStyle>
            <a:lvl1pPr marL="0" indent="0">
              <a:lnSpc>
                <a:spcPct val="90000"/>
              </a:lnSpc>
              <a:spcBef>
                <a:spcPts val="0"/>
              </a:spcBef>
              <a:buFontTx/>
              <a:buNone/>
              <a:defRPr sz="6000" b="1"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quote.”]</a:t>
            </a:r>
          </a:p>
        </p:txBody>
      </p:sp>
      <p:cxnSp>
        <p:nvCxnSpPr>
          <p:cNvPr id="9" name="Line">
            <a:extLst>
              <a:ext uri="{FF2B5EF4-FFF2-40B4-BE49-F238E27FC236}">
                <a16:creationId xmlns:a16="http://schemas.microsoft.com/office/drawing/2014/main" id="{8DA9817E-4A6F-8D45-83CB-AAE17B76876D}"/>
              </a:ext>
              <a:ext uri="{C183D7F6-B498-43B3-948B-1728B52AA6E4}">
                <adec:decorative xmlns:adec="http://schemas.microsoft.com/office/drawing/2017/decorative" val="1"/>
              </a:ext>
            </a:extLst>
          </p:cNvPr>
          <p:cNvCxnSpPr/>
          <p:nvPr userDrawn="1"/>
        </p:nvCxnSpPr>
        <p:spPr>
          <a:xfrm>
            <a:off x="822960" y="5215942"/>
            <a:ext cx="2642616" cy="0"/>
          </a:xfrm>
          <a:prstGeom prst="line">
            <a:avLst/>
          </a:prstGeom>
          <a:ln w="28575" cap="rnd"/>
        </p:spPr>
        <p:style>
          <a:lnRef idx="1">
            <a:srgbClr val="BE2BBB"/>
          </a:lnRef>
          <a:fillRef idx="0">
            <a:schemeClr val="accent1"/>
          </a:fillRef>
          <a:effectRef idx="0">
            <a:srgbClr val="000000"/>
          </a:effectRef>
          <a:fontRef idx="minor">
            <a:schemeClr val="lt1"/>
          </a:fontRef>
        </p:style>
      </p:cxnSp>
      <p:sp>
        <p:nvSpPr>
          <p:cNvPr id="7" name="Text Placeholder 3">
            <a:extLst>
              <a:ext uri="{FF2B5EF4-FFF2-40B4-BE49-F238E27FC236}">
                <a16:creationId xmlns:a16="http://schemas.microsoft.com/office/drawing/2014/main" id="{52C350BF-B5C5-E44E-8003-E797842CDAAD}"/>
              </a:ext>
            </a:extLst>
          </p:cNvPr>
          <p:cNvSpPr>
            <a:spLocks noGrp="1"/>
          </p:cNvSpPr>
          <p:nvPr>
            <p:ph type="body" sz="quarter" idx="13" hasCustomPrompt="1"/>
          </p:nvPr>
        </p:nvSpPr>
        <p:spPr>
          <a:xfrm>
            <a:off x="822961" y="5303520"/>
            <a:ext cx="2642616" cy="822960"/>
          </a:xfrm>
        </p:spPr>
        <p:txBody>
          <a:bodyPr tIns="0"/>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a:t>[</a:t>
            </a:r>
            <a:r>
              <a:rPr lang="en-US" dirty="0" err="1"/>
              <a:t>Firstname</a:t>
            </a:r>
            <a:r>
              <a:rPr lang="en-US" dirty="0"/>
              <a:t> </a:t>
            </a:r>
            <a:r>
              <a:rPr lang="en-US" dirty="0" err="1"/>
              <a:t>Lastname</a:t>
            </a:r>
            <a:r>
              <a:rPr lang="en-US" dirty="0"/>
              <a:t>]</a:t>
            </a:r>
            <a:br>
              <a:rPr lang="en-US" dirty="0"/>
            </a:br>
            <a:r>
              <a:rPr lang="en-US" dirty="0"/>
              <a:t>[Title]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8" name="Bristol Myers Squibb">
            <a:extLst>
              <a:ext uri="{FF2B5EF4-FFF2-40B4-BE49-F238E27FC236}">
                <a16:creationId xmlns:a16="http://schemas.microsoft.com/office/drawing/2014/main" id="{FD1E8AB7-1020-3C40-EDE6-DE2B36CAB414}"/>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164118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888">
          <p15:clr>
            <a:srgbClr val="FBAE40"/>
          </p15:clr>
        </p15:guide>
        <p15:guide id="3" pos="51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One Picture">
    <p:bg>
      <p:bgPr>
        <a:solidFill>
          <a:schemeClr val="bg1"/>
        </a:solidFill>
        <a:effectLst/>
      </p:bgPr>
    </p:bg>
    <p:spTree>
      <p:nvGrpSpPr>
        <p:cNvPr id="1" name=""/>
        <p:cNvGrpSpPr/>
        <p:nvPr/>
      </p:nvGrpSpPr>
      <p:grpSpPr>
        <a:xfrm>
          <a:off x="0" y="0"/>
          <a:ext cx="0" cy="0"/>
          <a:chOff x="0" y="0"/>
          <a:chExt cx="0" cy="0"/>
        </a:xfrm>
      </p:grpSpPr>
      <p:sp>
        <p:nvSpPr>
          <p:cNvPr id="7" name="Cover Up">
            <a:extLst>
              <a:ext uri="{FF2B5EF4-FFF2-40B4-BE49-F238E27FC236}">
                <a16:creationId xmlns:a16="http://schemas.microsoft.com/office/drawing/2014/main" id="{A197128E-BF62-4A4E-8AFB-081B335C3E19}"/>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p>
            <a:fld id="{B58DE5F1-E0F9-4CCA-92B7-7A6FC4DFEE14}" type="slidenum">
              <a:rPr lang="en-US" smtClean="0"/>
              <a:t>‹#›</a:t>
            </a:fld>
            <a:endParaRPr lang="en-US"/>
          </a:p>
        </p:txBody>
      </p:sp>
      <p:pic>
        <p:nvPicPr>
          <p:cNvPr id="8" name="Bristol Myers Squibb">
            <a:extLst>
              <a:ext uri="{FF2B5EF4-FFF2-40B4-BE49-F238E27FC236}">
                <a16:creationId xmlns:a16="http://schemas.microsoft.com/office/drawing/2014/main" id="{96F050F5-0173-FFD0-B3BA-F5C719F6D59A}"/>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0641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Two Pictures">
    <p:bg>
      <p:bgPr>
        <a:solidFill>
          <a:schemeClr val="bg1"/>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05564E06-BCFC-C445-9629-1D50DDC546DE}"/>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01568"/>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56432"/>
            <a:ext cx="6096000" cy="3401568"/>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p>
            <a:fld id="{B58DE5F1-E0F9-4CCA-92B7-7A6FC4DFEE14}" type="slidenum">
              <a:rPr lang="en-US" smtClean="0"/>
              <a:t>‹#›</a:t>
            </a:fld>
            <a:endParaRPr lang="en-US"/>
          </a:p>
        </p:txBody>
      </p:sp>
      <p:pic>
        <p:nvPicPr>
          <p:cNvPr id="9" name="Bristol Myers Squibb">
            <a:extLst>
              <a:ext uri="{FF2B5EF4-FFF2-40B4-BE49-F238E27FC236}">
                <a16:creationId xmlns:a16="http://schemas.microsoft.com/office/drawing/2014/main" id="{B0F1946A-E7D4-AEB7-4DA4-463CDB36F888}"/>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72413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Three Pictures">
    <p:bg>
      <p:bgPr>
        <a:solidFill>
          <a:schemeClr val="bg1"/>
        </a:solidFill>
        <a:effectLst/>
      </p:bgPr>
    </p:bg>
    <p:spTree>
      <p:nvGrpSpPr>
        <p:cNvPr id="1" name=""/>
        <p:cNvGrpSpPr/>
        <p:nvPr/>
      </p:nvGrpSpPr>
      <p:grpSpPr>
        <a:xfrm>
          <a:off x="0" y="0"/>
          <a:ext cx="0" cy="0"/>
          <a:chOff x="0" y="0"/>
          <a:chExt cx="0" cy="0"/>
        </a:xfrm>
      </p:grpSpPr>
      <p:sp>
        <p:nvSpPr>
          <p:cNvPr id="9" name="Cover Up">
            <a:extLst>
              <a:ext uri="{FF2B5EF4-FFF2-40B4-BE49-F238E27FC236}">
                <a16:creationId xmlns:a16="http://schemas.microsoft.com/office/drawing/2014/main" id="{D6AA2B57-3556-9148-B05C-850FDE71B729}"/>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01568"/>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56432"/>
            <a:ext cx="3017520" cy="3401568"/>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68384" y="3456432"/>
            <a:ext cx="3023616" cy="3401568"/>
          </a:xfrm>
          <a:solidFill>
            <a:srgbClr val="BFBFBF"/>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6">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p>
            <a:fld id="{B58DE5F1-E0F9-4CCA-92B7-7A6FC4DFEE14}" type="slidenum">
              <a:rPr lang="en-US" smtClean="0"/>
              <a:t>‹#›</a:t>
            </a:fld>
            <a:endParaRPr lang="en-US"/>
          </a:p>
        </p:txBody>
      </p:sp>
      <p:pic>
        <p:nvPicPr>
          <p:cNvPr id="10" name="Bristol Myers Squibb">
            <a:extLst>
              <a:ext uri="{FF2B5EF4-FFF2-40B4-BE49-F238E27FC236}">
                <a16:creationId xmlns:a16="http://schemas.microsoft.com/office/drawing/2014/main" id="{963C613F-869C-FF16-1FA0-807BD5CF4C4E}"/>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88004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CDFA466C-410F-6484-4FCF-98D439E9020B}"/>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8581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Four Pictures">
    <p:bg>
      <p:bgPr>
        <a:solidFill>
          <a:schemeClr val="bg1"/>
        </a:solidFill>
        <a:effectLst/>
      </p:bgPr>
    </p:bg>
    <p:spTree>
      <p:nvGrpSpPr>
        <p:cNvPr id="1" name=""/>
        <p:cNvGrpSpPr/>
        <p:nvPr/>
      </p:nvGrpSpPr>
      <p:grpSpPr>
        <a:xfrm>
          <a:off x="0" y="0"/>
          <a:ext cx="0" cy="0"/>
          <a:chOff x="0" y="0"/>
          <a:chExt cx="0" cy="0"/>
        </a:xfrm>
      </p:grpSpPr>
      <p:sp>
        <p:nvSpPr>
          <p:cNvPr id="10" name="Cover Up">
            <a:extLst>
              <a:ext uri="{FF2B5EF4-FFF2-40B4-BE49-F238E27FC236}">
                <a16:creationId xmlns:a16="http://schemas.microsoft.com/office/drawing/2014/main" id="{31420F2B-5790-B544-8C23-DB7FE2439BE1}"/>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01568"/>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56432"/>
            <a:ext cx="3017520" cy="3401568"/>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68384" y="3456432"/>
            <a:ext cx="3023616" cy="1673352"/>
          </a:xfrm>
          <a:solidFill>
            <a:srgbClr val="BFBFBF"/>
          </a:solidFill>
        </p:spPr>
        <p:txBody>
          <a:bodyPr anchor="ctr" anchorCtr="0">
            <a:normAutofit/>
          </a:bodyPr>
          <a:lstStyle>
            <a:lvl1pPr marL="0" indent="0" algn="ctr">
              <a:buFontTx/>
              <a:buNone/>
              <a:defRPr sz="1200"/>
            </a:lvl1pPr>
          </a:lstStyle>
          <a:p>
            <a:r>
              <a:rPr lang="en-US"/>
              <a:t>Click icon to add picture</a:t>
            </a:r>
          </a:p>
        </p:txBody>
      </p:sp>
      <p:sp>
        <p:nvSpPr>
          <p:cNvPr id="9" name="Picture Placeholder 6">
            <a:extLst>
              <a:ext uri="{FF2B5EF4-FFF2-40B4-BE49-F238E27FC236}">
                <a16:creationId xmlns:a16="http://schemas.microsoft.com/office/drawing/2014/main" id="{A26BC3F3-33EB-F346-B70E-DE269C6819EE}"/>
              </a:ext>
            </a:extLst>
          </p:cNvPr>
          <p:cNvSpPr>
            <a:spLocks noGrp="1"/>
          </p:cNvSpPr>
          <p:nvPr>
            <p:ph type="pic" sz="quarter" idx="16"/>
          </p:nvPr>
        </p:nvSpPr>
        <p:spPr>
          <a:xfrm>
            <a:off x="9168384" y="5184648"/>
            <a:ext cx="3023616" cy="1673352"/>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7">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p>
            <a:fld id="{B58DE5F1-E0F9-4CCA-92B7-7A6FC4DFEE14}" type="slidenum">
              <a:rPr lang="en-US" smtClean="0"/>
              <a:t>‹#›</a:t>
            </a:fld>
            <a:endParaRPr lang="en-US"/>
          </a:p>
        </p:txBody>
      </p:sp>
      <p:pic>
        <p:nvPicPr>
          <p:cNvPr id="11" name="Bristol Myers Squibb">
            <a:extLst>
              <a:ext uri="{FF2B5EF4-FFF2-40B4-BE49-F238E27FC236}">
                <a16:creationId xmlns:a16="http://schemas.microsoft.com/office/drawing/2014/main" id="{BB559D84-8105-44AC-1A11-E52B21E920BE}"/>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4026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3621024"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4285171" y="1552575"/>
            <a:ext cx="3621024"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endParaRPr lang="en-US" dirty="0"/>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4285488"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8205216" y="1552575"/>
            <a:ext cx="3621024"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8205216"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3" name="Bristol Myers Squibb">
            <a:extLst>
              <a:ext uri="{FF2B5EF4-FFF2-40B4-BE49-F238E27FC236}">
                <a16:creationId xmlns:a16="http://schemas.microsoft.com/office/drawing/2014/main" id="{7A1510AE-B7A6-5E61-4756-FB0034B8E3C2}"/>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54760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userDrawn="1">
          <p15:clr>
            <a:srgbClr val="FBAE40"/>
          </p15:clr>
        </p15:guide>
        <p15:guide id="2" pos="2512" userDrawn="1">
          <p15:clr>
            <a:srgbClr val="FBAE40"/>
          </p15:clr>
        </p15:guide>
        <p15:guide id="5" pos="4982" userDrawn="1">
          <p15:clr>
            <a:srgbClr val="FBAE40"/>
          </p15:clr>
        </p15:guide>
        <p15:guide id="6" pos="5168" userDrawn="1">
          <p15:clr>
            <a:srgbClr val="FBAE40"/>
          </p15:clr>
        </p15:guide>
        <p15:guide id="7" orient="horz" pos="2074">
          <p15:clr>
            <a:srgbClr val="FBAE40"/>
          </p15:clr>
        </p15:guide>
        <p15:guide id="8" orient="horz" pos="21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endParaRPr lang="en-US" dirty="0"/>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9" name="Text Placeholder 9">
            <a:extLst>
              <a:ext uri="{FF2B5EF4-FFF2-40B4-BE49-F238E27FC236}">
                <a16:creationId xmlns:a16="http://schemas.microsoft.com/office/drawing/2014/main"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3" name="Bristol Myers Squibb">
            <a:extLst>
              <a:ext uri="{FF2B5EF4-FFF2-40B4-BE49-F238E27FC236}">
                <a16:creationId xmlns:a16="http://schemas.microsoft.com/office/drawing/2014/main" id="{3B89D6E1-51E2-4DF0-0C3A-43C2ADA13487}"/>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34536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userDrawn="1">
          <p15:clr>
            <a:srgbClr val="FBAE40"/>
          </p15:clr>
        </p15:guide>
        <p15:guide id="8" orient="horz" pos="218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2" name="Title 2">
            <a:extLst>
              <a:ext uri="{FF2B5EF4-FFF2-40B4-BE49-F238E27FC236}">
                <a16:creationId xmlns:a16="http://schemas.microsoft.com/office/drawing/2014/main" id="{ADC9E62E-3AF4-C24D-8B08-8A7FCB7EDCE0}"/>
              </a:ext>
            </a:extLst>
          </p:cNvPr>
          <p:cNvSpPr>
            <a:spLocks noGrp="1"/>
          </p:cNvSpPr>
          <p:nvPr>
            <p:ph type="title" hasCustomPrompt="1"/>
          </p:nvPr>
        </p:nvSpPr>
        <p:spPr bwMode="gray"/>
        <p:txBody>
          <a:bodyPr/>
          <a:lstStyle/>
          <a:p>
            <a:r>
              <a:rPr lang="en-US" dirty="0"/>
              <a:t>[Slide title]</a:t>
            </a:r>
          </a:p>
        </p:txBody>
      </p:sp>
      <p:sp>
        <p:nvSpPr>
          <p:cNvPr id="3" name="Slide Number Placeholder 3">
            <a:extLst>
              <a:ext uri="{FF2B5EF4-FFF2-40B4-BE49-F238E27FC236}">
                <a16:creationId xmlns:a16="http://schemas.microsoft.com/office/drawing/2014/main" id="{EE3D7CA1-C89E-E24C-B557-52A1F9AEBF30}"/>
              </a:ext>
            </a:extLst>
          </p:cNvPr>
          <p:cNvSpPr>
            <a:spLocks noGrp="1"/>
          </p:cNvSpPr>
          <p:nvPr>
            <p:ph type="sldNum" sz="quarter" idx="10"/>
          </p:nvPr>
        </p:nvSpPr>
        <p:spPr bwMode="gray"/>
        <p:txBody>
          <a:bodyPr/>
          <a:lstStyle/>
          <a:p>
            <a:fld id="{B58DE5F1-E0F9-4CCA-92B7-7A6FC4DFEE14}" type="slidenum">
              <a:rPr lang="en-US" smtClean="0"/>
              <a:pPr/>
              <a:t>‹#›</a:t>
            </a:fld>
            <a:endParaRPr lang="en-US" dirty="0"/>
          </a:p>
        </p:txBody>
      </p:sp>
      <p:pic>
        <p:nvPicPr>
          <p:cNvPr id="6" name="Bristol Myers Squibb">
            <a:extLst>
              <a:ext uri="{FF2B5EF4-FFF2-40B4-BE49-F238E27FC236}">
                <a16:creationId xmlns:a16="http://schemas.microsoft.com/office/drawing/2014/main" id="{18AC7428-0542-B051-805F-005CD61C7CA7}"/>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95360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D4EEEC53-EF9B-4B72-4D32-A0AFE8792758}"/>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4509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36" userDrawn="1">
          <p15:clr>
            <a:srgbClr val="FBAE40"/>
          </p15:clr>
        </p15:guide>
        <p15:guide id="2" pos="3744" userDrawn="1">
          <p15:clr>
            <a:srgbClr val="FBAE40"/>
          </p15:clr>
        </p15:guide>
        <p15:guide id="3" pos="5784" userDrawn="1">
          <p15:clr>
            <a:srgbClr val="FBAE40"/>
          </p15:clr>
        </p15:guide>
        <p15:guide id="4" pos="5600" userDrawn="1">
          <p15:clr>
            <a:srgbClr val="FBAE40"/>
          </p15:clr>
        </p15:guide>
        <p15:guide id="5" pos="2080" userDrawn="1">
          <p15:clr>
            <a:srgbClr val="FBAE40"/>
          </p15:clr>
        </p15:guide>
        <p15:guide id="6" pos="189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2F45608E-B10F-7889-FE21-4DC0B247FB2A}"/>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424327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36" userDrawn="1">
          <p15:clr>
            <a:srgbClr val="FBAE40"/>
          </p15:clr>
        </p15:guide>
        <p15:guide id="2" pos="3744" userDrawn="1">
          <p15:clr>
            <a:srgbClr val="FBAE40"/>
          </p15:clr>
        </p15:guide>
        <p15:guide id="3" pos="5784" userDrawn="1">
          <p15:clr>
            <a:srgbClr val="FBAE40"/>
          </p15:clr>
        </p15:guide>
        <p15:guide id="4" pos="5600" userDrawn="1">
          <p15:clr>
            <a:srgbClr val="FBAE40"/>
          </p15:clr>
        </p15:guide>
        <p15:guide id="5" pos="2080" userDrawn="1">
          <p15:clr>
            <a:srgbClr val="FBAE40"/>
          </p15:clr>
        </p15:guide>
        <p15:guide id="6" pos="189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urple Header">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2E27248C-F7F6-7567-80CF-64ED7EF451B9}"/>
              </a:ext>
              <a:ext uri="{C183D7F6-B498-43B3-948B-1728B52AA6E4}">
                <adec:decorative xmlns:adec="http://schemas.microsoft.com/office/drawing/2017/decorative" val="1"/>
              </a:ext>
            </a:extLst>
          </p:cNvPr>
          <p:cNvSpPr/>
          <p:nvPr userDrawn="1"/>
        </p:nvSpPr>
        <p:spPr bwMode="hidden">
          <a:xfrm>
            <a:off x="-1" y="0"/>
            <a:ext cx="12192001" cy="1552575"/>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lvl1pPr>
              <a:defRPr>
                <a:solidFill>
                  <a:schemeClr val="bg1"/>
                </a:solidFill>
              </a:defRPr>
            </a:lvl1pPr>
          </a:lstStyle>
          <a:p>
            <a:r>
              <a:rPr lang="en-US" dirty="0"/>
              <a:t>[Slide title]</a:t>
            </a:r>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0325AF33-74B9-9EB7-6A8E-BCE97EF86376}"/>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3667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userDrawn="1">
          <p15:clr>
            <a:srgbClr val="FBAE40"/>
          </p15:clr>
        </p15:guide>
        <p15:guide id="2" pos="1896" userDrawn="1">
          <p15:clr>
            <a:srgbClr val="FBAE40"/>
          </p15:clr>
        </p15:guide>
        <p15:guide id="3" pos="5600" userDrawn="1">
          <p15:clr>
            <a:srgbClr val="FBAE40"/>
          </p15:clr>
        </p15:guide>
        <p15:guide id="4" pos="5784" userDrawn="1">
          <p15:clr>
            <a:srgbClr val="FBAE40"/>
          </p15:clr>
        </p15:guide>
        <p15:guide id="5" pos="3744" userDrawn="1">
          <p15:clr>
            <a:srgbClr val="FBAE40"/>
          </p15:clr>
        </p15:guide>
        <p15:guide id="6" pos="3936" userDrawn="1">
          <p15:clr>
            <a:srgbClr val="FBAE40"/>
          </p15:clr>
        </p15:guide>
        <p15:guide id="7" orient="horz" pos="115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3" name="Bristol Myers Squibb">
            <a:extLst>
              <a:ext uri="{FF2B5EF4-FFF2-40B4-BE49-F238E27FC236}">
                <a16:creationId xmlns:a16="http://schemas.microsoft.com/office/drawing/2014/main" id="{357F8BE8-FA62-28AF-2C87-39C75AD40BD0}"/>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9409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4" name="Bristol Myers Squibb">
            <a:extLst>
              <a:ext uri="{FF2B5EF4-FFF2-40B4-BE49-F238E27FC236}">
                <a16:creationId xmlns:a16="http://schemas.microsoft.com/office/drawing/2014/main" id="{B50985CD-7333-F343-85B8-C4893E81FC91}"/>
              </a:ext>
            </a:extLst>
          </p:cNvPr>
          <p:cNvPicPr>
            <a:picLocks noChangeAspect="1"/>
          </p:cNvPicPr>
          <p:nvPr userDrawn="1"/>
        </p:nvPicPr>
        <p:blipFill>
          <a:blip r:embed="rId2"/>
          <a:srcRect/>
          <a:stretch/>
        </p:blipFill>
        <p:spPr bwMode="black">
          <a:xfrm>
            <a:off x="1645920" y="2709614"/>
            <a:ext cx="9056906" cy="1255891"/>
          </a:xfrm>
          <a:prstGeom prst="rect">
            <a:avLst/>
          </a:prstGeom>
          <a:noFill/>
        </p:spPr>
      </p:pic>
    </p:spTree>
    <p:extLst>
      <p:ext uri="{BB962C8B-B14F-4D97-AF65-F5344CB8AC3E}">
        <p14:creationId xmlns:p14="http://schemas.microsoft.com/office/powerpoint/2010/main" val="34444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7" name="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rcRect/>
          <a:stretch/>
        </p:blipFill>
        <p:spPr bwMode="black">
          <a:xfrm>
            <a:off x="150688" y="6098516"/>
            <a:ext cx="3260484" cy="452120"/>
          </a:xfrm>
          <a:prstGeom prst="rect">
            <a:avLst/>
          </a:prstGeom>
          <a:noFill/>
        </p:spPr>
      </p:pic>
      <p:sp>
        <p:nvSpPr>
          <p:cNvPr id="8" name="Thank You">
            <a:extLst>
              <a:ext uri="{FF2B5EF4-FFF2-40B4-BE49-F238E27FC236}">
                <a16:creationId xmlns:a16="http://schemas.microsoft.com/office/drawing/2014/main"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b="1"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Tree>
    <p:extLst>
      <p:ext uri="{BB962C8B-B14F-4D97-AF65-F5344CB8AC3E}">
        <p14:creationId xmlns:p14="http://schemas.microsoft.com/office/powerpoint/2010/main" val="6241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Light Gray">
    <p:bg>
      <p:bgPr>
        <a:solidFill>
          <a:srgbClr val="EEE7E7"/>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7" name="Bristol Myers Squibb">
            <a:extLst>
              <a:ext uri="{FF2B5EF4-FFF2-40B4-BE49-F238E27FC236}">
                <a16:creationId xmlns:a16="http://schemas.microsoft.com/office/drawing/2014/main" id="{689671C3-F14B-417A-42D0-060DE7B016A9}"/>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55713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Header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977E887D-79FA-E0C1-9369-E94B3EFF620A}"/>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9322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ig Statement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pic>
        <p:nvPicPr>
          <p:cNvPr id="5" name="Bristol Myers Squibb">
            <a:extLst>
              <a:ext uri="{FF2B5EF4-FFF2-40B4-BE49-F238E27FC236}">
                <a16:creationId xmlns:a16="http://schemas.microsoft.com/office/drawing/2014/main" id="{899F51B5-87B3-D0A9-B23F-BA49EF5F33EB}"/>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3020261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Header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6DD0B0AC-E9E0-0DF6-EA1C-4E6C6759250D}"/>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76727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Amber">
    <p:bg>
      <p:bgPr>
        <a:solidFill>
          <a:srgbClr val="FFAC25"/>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5D29680D-BF2F-15ED-CA91-DAC42590AD06}"/>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99832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Amber Photo A">
    <p:bg>
      <p:bgPr>
        <a:solidFill>
          <a:srgbClr val="FFAC25"/>
        </a:solidFill>
        <a:effectLst/>
      </p:bgPr>
    </p:bg>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AC25"/>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chemeClr val="tx1"/>
                </a:solidFill>
              </a:defRPr>
            </a:lvl1pPr>
            <a:lvl2pPr marL="0" indent="0">
              <a:lnSpc>
                <a:spcPct val="80000"/>
              </a:lnSpc>
              <a:spcBef>
                <a:spcPts val="0"/>
              </a:spcBef>
              <a:buFontTx/>
              <a:buNone/>
              <a:defRPr sz="12000" b="1">
                <a:solidFill>
                  <a:schemeClr val="tx1"/>
                </a:solidFill>
              </a:defRPr>
            </a:lvl2pPr>
            <a:lvl3pPr marL="0" indent="0">
              <a:lnSpc>
                <a:spcPct val="80000"/>
              </a:lnSpc>
              <a:spcBef>
                <a:spcPts val="0"/>
              </a:spcBef>
              <a:buFontTx/>
              <a:buNone/>
              <a:defRPr sz="12000" b="1">
                <a:solidFill>
                  <a:schemeClr val="tx1"/>
                </a:solidFill>
              </a:defRPr>
            </a:lvl3pPr>
            <a:lvl4pPr marL="0" indent="0">
              <a:lnSpc>
                <a:spcPct val="80000"/>
              </a:lnSpc>
              <a:spcBef>
                <a:spcPts val="0"/>
              </a:spcBef>
              <a:buFontTx/>
              <a:buNone/>
              <a:defRPr sz="12000" b="1">
                <a:solidFill>
                  <a:schemeClr val="tx1"/>
                </a:solidFill>
              </a:defRPr>
            </a:lvl4pPr>
            <a:lvl5pPr marL="0" indent="0">
              <a:lnSpc>
                <a:spcPct val="80000"/>
              </a:lnSpc>
              <a:spcBef>
                <a:spcPts val="0"/>
              </a:spcBef>
              <a:buFontTx/>
              <a:buNone/>
              <a:defRPr sz="12000" b="1">
                <a:solidFill>
                  <a:schemeClr val="tx1"/>
                </a:solidFill>
              </a:defRPr>
            </a:lvl5pPr>
            <a:lvl6pPr marL="0" indent="0">
              <a:lnSpc>
                <a:spcPct val="80000"/>
              </a:lnSpc>
              <a:spcBef>
                <a:spcPts val="0"/>
              </a:spcBef>
              <a:buFontTx/>
              <a:buNone/>
              <a:defRPr sz="12000" b="1">
                <a:solidFill>
                  <a:schemeClr val="tx1"/>
                </a:solidFill>
              </a:defRPr>
            </a:lvl6pPr>
            <a:lvl7pPr marL="0" indent="0">
              <a:lnSpc>
                <a:spcPct val="80000"/>
              </a:lnSpc>
              <a:spcBef>
                <a:spcPts val="0"/>
              </a:spcBef>
              <a:buFontTx/>
              <a:buNone/>
              <a:defRPr sz="12000" b="1">
                <a:solidFill>
                  <a:schemeClr val="tx1"/>
                </a:solidFill>
              </a:defRPr>
            </a:lvl7pPr>
            <a:lvl8pPr marL="0" indent="0">
              <a:lnSpc>
                <a:spcPct val="80000"/>
              </a:lnSpc>
              <a:spcBef>
                <a:spcPts val="0"/>
              </a:spcBef>
              <a:buFontTx/>
              <a:buNone/>
              <a:defRPr sz="12000" b="1">
                <a:solidFill>
                  <a:schemeClr val="tx1"/>
                </a:solidFill>
              </a:defRPr>
            </a:lvl8pPr>
            <a:lvl9pPr marL="0" indent="0">
              <a:lnSpc>
                <a:spcPct val="80000"/>
              </a:lnSpc>
              <a:spcBef>
                <a:spcPts val="0"/>
              </a:spcBef>
              <a:buFontTx/>
              <a:buNone/>
              <a:defRPr sz="12000" b="1">
                <a:solidFill>
                  <a:schemeClr val="tx1"/>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BFBFBF"/>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endParaRPr lang="en-US" dirty="0"/>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156FE47B-FEC0-F0AC-4D8E-C1A88813879C}"/>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2970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Amber Photo B">
    <p:spTree>
      <p:nvGrpSpPr>
        <p:cNvPr id="1" name=""/>
        <p:cNvGrpSpPr/>
        <p:nvPr/>
      </p:nvGrpSpPr>
      <p:grpSpPr>
        <a:xfrm>
          <a:off x="0" y="0"/>
          <a:ext cx="0" cy="0"/>
          <a:chOff x="0" y="0"/>
          <a:chExt cx="0" cy="0"/>
        </a:xfrm>
      </p:grpSpPr>
      <p:sp>
        <p:nvSpPr>
          <p:cNvPr id="8" name="Cover Up">
            <a:extLst>
              <a:ext uri="{FF2B5EF4-FFF2-40B4-BE49-F238E27FC236}">
                <a16:creationId xmlns:a16="http://schemas.microsoft.com/office/drawing/2014/main" id="{C016FD64-3BFF-90B0-41D3-444EC6D5B550}"/>
              </a:ext>
              <a:ext uri="{C183D7F6-B498-43B3-948B-1728B52AA6E4}">
                <adec:decorative xmlns:adec="http://schemas.microsoft.com/office/drawing/2017/decorative" val="1"/>
              </a:ext>
            </a:extLst>
          </p:cNvPr>
          <p:cNvSpPr/>
          <p:nvPr userDrawn="1"/>
        </p:nvSpPr>
        <p:spPr bwMode="white">
          <a:xfrm>
            <a:off x="5794248" y="6126480"/>
            <a:ext cx="6397752" cy="731520"/>
          </a:xfrm>
          <a:prstGeom prst="rect">
            <a:avLst/>
          </a:prstGeom>
          <a:solidFill>
            <a:srgbClr val="FFFFFF"/>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0" name="Text Placeholder 1">
            <a:extLst>
              <a:ext uri="{FF2B5EF4-FFF2-40B4-BE49-F238E27FC236}">
                <a16:creationId xmlns:a16="http://schemas.microsoft.com/office/drawing/2014/main" id="{4EE0B529-1886-65AF-69BD-F9553F255817}"/>
              </a:ext>
            </a:extLst>
          </p:cNvPr>
          <p:cNvSpPr>
            <a:spLocks noGrp="1"/>
          </p:cNvSpPr>
          <p:nvPr>
            <p:ph type="body" sz="quarter" idx="14" hasCustomPrompt="1"/>
          </p:nvPr>
        </p:nvSpPr>
        <p:spPr>
          <a:xfrm>
            <a:off x="365124" y="365125"/>
            <a:ext cx="5431536" cy="1463040"/>
          </a:xfrm>
        </p:spPr>
        <p:txBody>
          <a:bodyPr/>
          <a:lstStyle>
            <a:lvl1pPr marL="0" indent="0">
              <a:lnSpc>
                <a:spcPct val="80000"/>
              </a:lnSpc>
              <a:spcBef>
                <a:spcPts val="0"/>
              </a:spcBef>
              <a:buFontTx/>
              <a:buNone/>
              <a:defRPr sz="12000" b="1">
                <a:solidFill>
                  <a:srgbClr val="C37900"/>
                </a:solidFill>
              </a:defRPr>
            </a:lvl1pPr>
            <a:lvl2pPr marL="0" indent="0">
              <a:lnSpc>
                <a:spcPct val="80000"/>
              </a:lnSpc>
              <a:spcBef>
                <a:spcPts val="0"/>
              </a:spcBef>
              <a:buFontTx/>
              <a:buNone/>
              <a:defRPr sz="12000" b="1">
                <a:solidFill>
                  <a:srgbClr val="C37900"/>
                </a:solidFill>
              </a:defRPr>
            </a:lvl2pPr>
            <a:lvl3pPr marL="0" indent="0">
              <a:lnSpc>
                <a:spcPct val="80000"/>
              </a:lnSpc>
              <a:spcBef>
                <a:spcPts val="0"/>
              </a:spcBef>
              <a:buFontTx/>
              <a:buNone/>
              <a:defRPr sz="12000" b="1">
                <a:solidFill>
                  <a:srgbClr val="C37900"/>
                </a:solidFill>
              </a:defRPr>
            </a:lvl3pPr>
            <a:lvl4pPr marL="0" indent="0">
              <a:lnSpc>
                <a:spcPct val="80000"/>
              </a:lnSpc>
              <a:spcBef>
                <a:spcPts val="0"/>
              </a:spcBef>
              <a:buFontTx/>
              <a:buNone/>
              <a:defRPr sz="12000" b="1">
                <a:solidFill>
                  <a:srgbClr val="C37900"/>
                </a:solidFill>
              </a:defRPr>
            </a:lvl4pPr>
            <a:lvl5pPr marL="0" indent="0">
              <a:lnSpc>
                <a:spcPct val="80000"/>
              </a:lnSpc>
              <a:spcBef>
                <a:spcPts val="0"/>
              </a:spcBef>
              <a:buFontTx/>
              <a:buNone/>
              <a:defRPr sz="12000" b="1">
                <a:solidFill>
                  <a:srgbClr val="C37900"/>
                </a:solidFill>
              </a:defRPr>
            </a:lvl5pPr>
            <a:lvl6pPr marL="0" indent="0">
              <a:lnSpc>
                <a:spcPct val="80000"/>
              </a:lnSpc>
              <a:spcBef>
                <a:spcPts val="0"/>
              </a:spcBef>
              <a:buFontTx/>
              <a:buNone/>
              <a:defRPr sz="12000" b="1">
                <a:solidFill>
                  <a:srgbClr val="C37900"/>
                </a:solidFill>
              </a:defRPr>
            </a:lvl6pPr>
            <a:lvl7pPr marL="0" indent="0">
              <a:lnSpc>
                <a:spcPct val="80000"/>
              </a:lnSpc>
              <a:spcBef>
                <a:spcPts val="0"/>
              </a:spcBef>
              <a:buFontTx/>
              <a:buNone/>
              <a:defRPr sz="12000" b="1">
                <a:solidFill>
                  <a:srgbClr val="C37900"/>
                </a:solidFill>
              </a:defRPr>
            </a:lvl7pPr>
            <a:lvl8pPr marL="0" indent="0">
              <a:lnSpc>
                <a:spcPct val="80000"/>
              </a:lnSpc>
              <a:spcBef>
                <a:spcPts val="0"/>
              </a:spcBef>
              <a:buFontTx/>
              <a:buNone/>
              <a:defRPr sz="12000" b="1">
                <a:solidFill>
                  <a:srgbClr val="C37900"/>
                </a:solidFill>
              </a:defRPr>
            </a:lvl8pPr>
            <a:lvl9pPr marL="0" indent="0">
              <a:lnSpc>
                <a:spcPct val="80000"/>
              </a:lnSpc>
              <a:spcBef>
                <a:spcPts val="0"/>
              </a:spcBef>
              <a:buFontTx/>
              <a:buNone/>
              <a:defRPr sz="12000" b="1">
                <a:solidFill>
                  <a:srgbClr val="C37900"/>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2514600"/>
            <a:ext cx="5431536" cy="2560320"/>
          </a:xfrm>
        </p:spPr>
        <p:txBody>
          <a:bodyPr anchor="t" anchorCtr="0"/>
          <a:lstStyle>
            <a:lvl1pPr>
              <a:defRPr sz="4800" b="1" spc="0" baseline="0"/>
            </a:lvl1pPr>
          </a:lstStyle>
          <a:p>
            <a:r>
              <a:rPr lang="en-US" dirty="0"/>
              <a:t>[Section title]</a:t>
            </a:r>
          </a:p>
        </p:txBody>
      </p:sp>
      <p:sp>
        <p:nvSpPr>
          <p:cNvPr id="7" name="Picture Placeholder 3">
            <a:extLst>
              <a:ext uri="{FF2B5EF4-FFF2-40B4-BE49-F238E27FC236}">
                <a16:creationId xmlns:a16="http://schemas.microsoft.com/office/drawing/2014/main" id="{8A8EF682-A0F4-999D-B1E7-C1378D6468D4}"/>
              </a:ext>
            </a:extLst>
          </p:cNvPr>
          <p:cNvSpPr>
            <a:spLocks noGrp="1"/>
          </p:cNvSpPr>
          <p:nvPr>
            <p:ph type="pic" sz="quarter" idx="13"/>
          </p:nvPr>
        </p:nvSpPr>
        <p:spPr>
          <a:xfrm>
            <a:off x="6096001" y="0"/>
            <a:ext cx="6096000" cy="6857999"/>
          </a:xfrm>
          <a:solidFill>
            <a:srgbClr val="F2F2F2"/>
          </a:solidFill>
        </p:spPr>
        <p:txBody>
          <a:bodyPr anchor="ctr" anchorCtr="0">
            <a:normAutofit/>
          </a:bodyPr>
          <a:lstStyle>
            <a:lvl1pPr marL="0" indent="0" algn="ctr">
              <a:spcBef>
                <a:spcPts val="0"/>
              </a:spcBef>
              <a:buFontTx/>
              <a:buNone/>
              <a:defRPr sz="1200">
                <a:solidFill>
                  <a:srgbClr val="595454"/>
                </a:solidFill>
              </a:defRPr>
            </a:lvl1pPr>
          </a:lstStyle>
          <a:p>
            <a:r>
              <a:rPr lang="en-US"/>
              <a:t>Click icon to add picture</a:t>
            </a:r>
          </a:p>
        </p:txBody>
      </p:sp>
      <p:sp>
        <p:nvSpPr>
          <p:cNvPr id="6" name="Slide Number Placeholder 4">
            <a:extLst>
              <a:ext uri="{FF2B5EF4-FFF2-40B4-BE49-F238E27FC236}">
                <a16:creationId xmlns:a16="http://schemas.microsoft.com/office/drawing/2014/main" id="{FDB1BE67-4AA2-4F98-8F15-39B4F53A1316}"/>
              </a:ext>
            </a:extLst>
          </p:cNvPr>
          <p:cNvSpPr>
            <a:spLocks noGrp="1"/>
          </p:cNvSpPr>
          <p:nvPr userDrawn="1">
            <p:ph type="sldNum" sz="quarter" idx="12"/>
          </p:nvPr>
        </p:nvSpPr>
        <p:spPr bwMode="gray"/>
        <p:txBody>
          <a:bodyPr/>
          <a:lstStyle/>
          <a:p>
            <a:fld id="{B58DE5F1-E0F9-4CCA-92B7-7A6FC4DFEE14}" type="slidenum">
              <a:rPr lang="en-US" smtClean="0"/>
              <a:t>‹#›</a:t>
            </a:fld>
            <a:endParaRPr lang="en-US"/>
          </a:p>
        </p:txBody>
      </p:sp>
      <p:pic>
        <p:nvPicPr>
          <p:cNvPr id="4" name="Bristol Myers Squibb">
            <a:extLst>
              <a:ext uri="{FF2B5EF4-FFF2-40B4-BE49-F238E27FC236}">
                <a16:creationId xmlns:a16="http://schemas.microsoft.com/office/drawing/2014/main" id="{9C8567C0-F6AA-0FC9-C88B-65D8F25B13A6}"/>
              </a:ext>
            </a:extLst>
          </p:cNvPr>
          <p:cNvPicPr>
            <a:picLocks noChangeAspect="1"/>
          </p:cNvPicPr>
          <p:nvPr userDrawn="1"/>
        </p:nvPicPr>
        <p:blipFill>
          <a:blip r:embed="rId2"/>
          <a:srcRect/>
          <a:stretch/>
        </p:blipFill>
        <p:spPr bwMode="black">
          <a:xfrm>
            <a:off x="365125" y="6459937"/>
            <a:ext cx="1408176" cy="194587"/>
          </a:xfrm>
          <a:prstGeom prst="rect">
            <a:avLst/>
          </a:prstGeom>
          <a:noFill/>
        </p:spPr>
      </p:pic>
    </p:spTree>
    <p:extLst>
      <p:ext uri="{BB962C8B-B14F-4D97-AF65-F5344CB8AC3E}">
        <p14:creationId xmlns:p14="http://schemas.microsoft.com/office/powerpoint/2010/main" val="143505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52" userDrawn="1">
          <p15:clr>
            <a:srgbClr val="FBAE40"/>
          </p15:clr>
        </p15:guide>
        <p15:guide id="3"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Peach">
    <p:bg>
      <p:bgPr>
        <a:solidFill>
          <a:srgbClr val="DF603A"/>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1" spc="0" baseline="0"/>
            </a:lvl1pPr>
          </a:lstStyle>
          <a:p>
            <a:r>
              <a:rPr lang="en-US" dirty="0"/>
              <a:t>[Section title]</a:t>
            </a:r>
          </a:p>
        </p:txBody>
      </p:sp>
      <p:pic>
        <p:nvPicPr>
          <p:cNvPr id="4" name="Bristol Myers Squibb" descr="Bristol Myers Squibb" hidden="1">
            <a:extLst>
              <a:ext uri="{FF2B5EF4-FFF2-40B4-BE49-F238E27FC236}">
                <a16:creationId xmlns:a16="http://schemas.microsoft.com/office/drawing/2014/main" id="{DE6D185C-2B14-62EE-FBB7-5CA11B32E7E3}"/>
              </a:ext>
            </a:extLst>
          </p:cNvPr>
          <p:cNvPicPr>
            <a:picLocks noChangeAspect="1"/>
          </p:cNvPicPr>
          <p:nvPr userDrawn="1"/>
        </p:nvPicPr>
        <p:blipFill>
          <a:blip r:embed="rId2"/>
          <a:stretch>
            <a:fillRect/>
          </a:stretch>
        </p:blipFill>
        <p:spPr bwMode="black">
          <a:xfrm>
            <a:off x="258318" y="6355080"/>
            <a:ext cx="1627632" cy="410821"/>
          </a:xfrm>
          <a:prstGeom prst="rect">
            <a:avLst/>
          </a:prstGeom>
          <a:noFill/>
        </p:spPr>
      </p:pic>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1E387FB3-613F-9E97-BBF8-7EF52F794929}"/>
              </a:ext>
            </a:extLst>
          </p:cNvPr>
          <p:cNvPicPr>
            <a:picLocks noChangeAspect="1"/>
          </p:cNvPicPr>
          <p:nvPr userDrawn="1"/>
        </p:nvPicPr>
        <p:blipFill>
          <a:blip r:embed="rId3"/>
          <a:stretch>
            <a:fillRect/>
          </a:stretch>
        </p:blipFill>
        <p:spPr>
          <a:xfrm>
            <a:off x="365124" y="6429375"/>
            <a:ext cx="1453583" cy="221230"/>
          </a:xfrm>
          <a:prstGeom prst="rect">
            <a:avLst/>
          </a:prstGeom>
        </p:spPr>
      </p:pic>
    </p:spTree>
    <p:extLst>
      <p:ext uri="{BB962C8B-B14F-4D97-AF65-F5344CB8AC3E}">
        <p14:creationId xmlns:p14="http://schemas.microsoft.com/office/powerpoint/2010/main" val="3141073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cxnSp>
        <p:nvCxnSpPr>
          <p:cNvPr id="25" name="Line">
            <a:extLst>
              <a:ext uri="{FF2B5EF4-FFF2-40B4-BE49-F238E27FC236}">
                <a16:creationId xmlns:a16="http://schemas.microsoft.com/office/drawing/2014/main" id="{DA9532AD-0553-FF47-B676-11BE658B2BBD}"/>
              </a:ext>
              <a:ext uri="{C183D7F6-B498-43B3-948B-1728B52AA6E4}">
                <adec:decorative xmlns:adec="http://schemas.microsoft.com/office/drawing/2017/decorative" val="1"/>
              </a:ext>
            </a:extLst>
          </p:cNvPr>
          <p:cNvCxnSpPr/>
          <p:nvPr userDrawn="1"/>
        </p:nvCxnSpPr>
        <p:spPr bwMode="black">
          <a:xfrm>
            <a:off x="1874520" y="6458891"/>
            <a:ext cx="0" cy="22860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24" name="Division/Therapeutic Area">
            <a:extLst>
              <a:ext uri="{FF2B5EF4-FFF2-40B4-BE49-F238E27FC236}">
                <a16:creationId xmlns:a16="http://schemas.microsoft.com/office/drawing/2014/main" id="{7F2981F2-EF0F-2349-8B4D-9E148ABFE89B}"/>
              </a:ext>
            </a:extLst>
          </p:cNvPr>
          <p:cNvSpPr txBox="1"/>
          <p:nvPr userDrawn="1"/>
        </p:nvSpPr>
        <p:spPr>
          <a:xfrm>
            <a:off x="2011680"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r>
              <a:rPr lang="en-US" sz="1100" b="0" dirty="0" err="1">
                <a:solidFill>
                  <a:schemeClr val="tx1"/>
                </a:solidFill>
              </a:rPr>
              <a:t>Liso-cel</a:t>
            </a:r>
            <a:r>
              <a:rPr lang="en-US" sz="1100" b="0" dirty="0">
                <a:solidFill>
                  <a:schemeClr val="tx1"/>
                </a:solidFill>
              </a:rPr>
              <a:t> Product Handling Guide</a:t>
            </a:r>
          </a:p>
        </p:txBody>
      </p:sp>
      <p:sp>
        <p:nvSpPr>
          <p:cNvPr id="16" name="Disclaimer">
            <a:extLst>
              <a:ext uri="{FF2B5EF4-FFF2-40B4-BE49-F238E27FC236}">
                <a16:creationId xmlns:a16="http://schemas.microsoft.com/office/drawing/2014/main" id="{A785335B-16F9-6F4B-9AC7-614641E447A6}"/>
              </a:ext>
            </a:extLst>
          </p:cNvPr>
          <p:cNvSpPr txBox="1"/>
          <p:nvPr userDrawn="1"/>
        </p:nvSpPr>
        <p:spPr>
          <a:xfrm>
            <a:off x="8205216" y="6429375"/>
            <a:ext cx="3209544" cy="228600"/>
          </a:xfrm>
          <a:prstGeom prst="rect">
            <a:avLst/>
          </a:prstGeom>
          <a:noFill/>
        </p:spPr>
        <p:txBody>
          <a:bodyPr wrap="square" lIns="0" tIns="0" rIns="0" bIns="9144" rtlCol="0" anchor="b" anchorCtr="0">
            <a:noAutofit/>
          </a:bodyPr>
          <a:lstStyle/>
          <a:p>
            <a:pPr marL="0" indent="0" algn="r">
              <a:lnSpc>
                <a:spcPct val="100000"/>
              </a:lnSpc>
              <a:spcBef>
                <a:spcPts val="0"/>
              </a:spcBef>
              <a:buSzPct val="100000"/>
              <a:buFontTx/>
              <a:buNone/>
            </a:pPr>
            <a:r>
              <a:rPr lang="en-US" sz="800" b="0" dirty="0"/>
              <a:t>Internal Use Only</a:t>
            </a:r>
          </a:p>
        </p:txBody>
      </p:sp>
      <p:sp>
        <p:nvSpPr>
          <p:cNvPr id="6" name="Slide Number Placeholder 3">
            <a:extLst>
              <a:ext uri="{FF2B5EF4-FFF2-40B4-BE49-F238E27FC236}">
                <a16:creationId xmlns:a16="http://schemas.microsoft.com/office/drawing/2014/main"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842204006"/>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24" r:id="rId3"/>
    <p:sldLayoutId id="2147483651" r:id="rId4"/>
    <p:sldLayoutId id="2147483700" r:id="rId5"/>
    <p:sldLayoutId id="2147483716" r:id="rId6"/>
    <p:sldLayoutId id="2147483726" r:id="rId7"/>
    <p:sldLayoutId id="2147483725" r:id="rId8"/>
    <p:sldLayoutId id="2147483717" r:id="rId9"/>
    <p:sldLayoutId id="2147483727" r:id="rId10"/>
    <p:sldLayoutId id="2147483728" r:id="rId11"/>
    <p:sldLayoutId id="2147483718" r:id="rId12"/>
    <p:sldLayoutId id="2147483729" r:id="rId13"/>
    <p:sldLayoutId id="2147483730" r:id="rId14"/>
    <p:sldLayoutId id="2147483721" r:id="rId15"/>
    <p:sldLayoutId id="2147483733" r:id="rId16"/>
    <p:sldLayoutId id="2147483734" r:id="rId17"/>
    <p:sldLayoutId id="2147483722" r:id="rId18"/>
    <p:sldLayoutId id="2147483731" r:id="rId19"/>
    <p:sldLayoutId id="2147483732" r:id="rId20"/>
    <p:sldLayoutId id="2147483662" r:id="rId21"/>
    <p:sldLayoutId id="2147483650" r:id="rId22"/>
    <p:sldLayoutId id="2147483652" r:id="rId23"/>
    <p:sldLayoutId id="2147483656" r:id="rId24"/>
    <p:sldLayoutId id="2147483657" r:id="rId25"/>
    <p:sldLayoutId id="2147483660" r:id="rId26"/>
    <p:sldLayoutId id="2147483661" r:id="rId27"/>
    <p:sldLayoutId id="2147483737" r:id="rId28"/>
    <p:sldLayoutId id="2147483736" r:id="rId29"/>
    <p:sldLayoutId id="2147483743" r:id="rId30"/>
    <p:sldLayoutId id="2147483742" r:id="rId31"/>
    <p:sldLayoutId id="2147483741" r:id="rId32"/>
    <p:sldLayoutId id="2147483694" r:id="rId33"/>
    <p:sldLayoutId id="2147483710" r:id="rId34"/>
    <p:sldLayoutId id="2147483713" r:id="rId35"/>
    <p:sldLayoutId id="2147483715" r:id="rId36"/>
    <p:sldLayoutId id="2147483690" r:id="rId37"/>
    <p:sldLayoutId id="2147483691" r:id="rId38"/>
    <p:sldLayoutId id="2147483692" r:id="rId39"/>
    <p:sldLayoutId id="2147483693" r:id="rId40"/>
    <p:sldLayoutId id="2147483714" r:id="rId41"/>
    <p:sldLayoutId id="2147483698" r:id="rId42"/>
    <p:sldLayoutId id="2147483695" r:id="rId43"/>
    <p:sldLayoutId id="2147483654" r:id="rId44"/>
    <p:sldLayoutId id="2147483740" r:id="rId45"/>
    <p:sldLayoutId id="2147483739" r:id="rId46"/>
    <p:sldLayoutId id="2147483655" r:id="rId47"/>
    <p:sldLayoutId id="2147483696" r:id="rId48"/>
    <p:sldLayoutId id="2147483697" r:id="rId49"/>
    <p:sldLayoutId id="2147483744" r:id="rId50"/>
    <p:sldLayoutId id="2147483745" r:id="rId51"/>
    <p:sldLayoutId id="2147483746"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userDrawn="1">
          <p15:clr>
            <a:srgbClr val="F26B43"/>
          </p15:clr>
        </p15:guide>
        <p15:guide id="2" pos="230" userDrawn="1">
          <p15:clr>
            <a:srgbClr val="F26B43"/>
          </p15:clr>
        </p15:guide>
        <p15:guide id="3" pos="7450" userDrawn="1">
          <p15:clr>
            <a:srgbClr val="F26B43"/>
          </p15:clr>
        </p15:guide>
        <p15:guide id="5" orient="horz" pos="978" userDrawn="1">
          <p15:clr>
            <a:srgbClr val="F26B43"/>
          </p15:clr>
        </p15:guide>
        <p15:guide id="6" orient="horz" pos="38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slide" Target="slide3.xml"/><Relationship Id="rId4" Type="http://schemas.openxmlformats.org/officeDocument/2006/relationships/image" Target="../media/image12.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17.pn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8.sv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slide" Target="slide3.xml"/><Relationship Id="rId10" Type="http://schemas.openxmlformats.org/officeDocument/2006/relationships/image" Target="../media/image25.png"/><Relationship Id="rId4" Type="http://schemas.openxmlformats.org/officeDocument/2006/relationships/image" Target="../media/image22.sv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sv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8.sv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slide" Target="slide3.xml"/><Relationship Id="rId4" Type="http://schemas.openxmlformats.org/officeDocument/2006/relationships/image" Target="../media/image22.sv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sv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sv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8.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41.png"/><Relationship Id="rId11" Type="http://schemas.openxmlformats.org/officeDocument/2006/relationships/image" Target="../media/image8.svg"/><Relationship Id="rId5" Type="http://schemas.openxmlformats.org/officeDocument/2006/relationships/image" Target="../media/image40.png"/><Relationship Id="rId10" Type="http://schemas.openxmlformats.org/officeDocument/2006/relationships/image" Target="../media/image7.png"/><Relationship Id="rId4" Type="http://schemas.openxmlformats.org/officeDocument/2006/relationships/image" Target="../media/image39.png"/><Relationship Id="rId9"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22.svg"/><Relationship Id="rId11" Type="http://schemas.openxmlformats.org/officeDocument/2006/relationships/slide" Target="slide28.xml"/><Relationship Id="rId5" Type="http://schemas.openxmlformats.org/officeDocument/2006/relationships/image" Target="../media/image21.png"/><Relationship Id="rId10" Type="http://schemas.openxmlformats.org/officeDocument/2006/relationships/slide" Target="slide31.xml"/><Relationship Id="rId4" Type="http://schemas.openxmlformats.org/officeDocument/2006/relationships/image" Target="../media/image43.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png"/><Relationship Id="rId7"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16.xml"/><Relationship Id="rId7" Type="http://schemas.openxmlformats.org/officeDocument/2006/relationships/slide" Target="slide42.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slide" Target="slide35.xml"/><Relationship Id="rId5" Type="http://schemas.openxmlformats.org/officeDocument/2006/relationships/slide" Target="slide31.xml"/><Relationship Id="rId4" Type="http://schemas.openxmlformats.org/officeDocument/2006/relationships/slide" Target="slide10.xml"/><Relationship Id="rId9" Type="http://schemas.openxmlformats.org/officeDocument/2006/relationships/slide" Target="slide55.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26.svg"/><Relationship Id="rId11" Type="http://schemas.openxmlformats.org/officeDocument/2006/relationships/slide" Target="slide31.xml"/><Relationship Id="rId5" Type="http://schemas.openxmlformats.org/officeDocument/2006/relationships/image" Target="../media/image25.png"/><Relationship Id="rId10" Type="http://schemas.openxmlformats.org/officeDocument/2006/relationships/image" Target="../media/image8.svg"/><Relationship Id="rId4" Type="http://schemas.openxmlformats.org/officeDocument/2006/relationships/image" Target="../media/image45.sv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slide" Target="slide50.xml"/><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36.xml"/><Relationship Id="rId16" Type="http://schemas.openxmlformats.org/officeDocument/2006/relationships/image" Target="../media/image8.svg"/><Relationship Id="rId1" Type="http://schemas.openxmlformats.org/officeDocument/2006/relationships/slideLayout" Target="../slideLayouts/slideLayout2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sv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sv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59.sv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slide" Target="slide3.xml"/><Relationship Id="rId5" Type="http://schemas.openxmlformats.org/officeDocument/2006/relationships/image" Target="../media/image38.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6.png"/><Relationship Id="rId7" Type="http://schemas.openxmlformats.org/officeDocument/2006/relationships/image" Target="../media/image8.sv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slide" Target="slide3.xml"/><Relationship Id="rId10" Type="http://schemas.openxmlformats.org/officeDocument/2006/relationships/image" Target="../media/image25.png"/><Relationship Id="rId4" Type="http://schemas.openxmlformats.org/officeDocument/2006/relationships/image" Target="../media/image57.svg"/><Relationship Id="rId9" Type="http://schemas.openxmlformats.org/officeDocument/2006/relationships/image" Target="../media/image24.svg"/></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6.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slide" Target="slide3.xml"/><Relationship Id="rId5" Type="http://schemas.openxmlformats.org/officeDocument/2006/relationships/image" Target="../media/image60.png"/><Relationship Id="rId4" Type="http://schemas.openxmlformats.org/officeDocument/2006/relationships/image" Target="../media/image57.svg"/><Relationship Id="rId9"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10.sv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sv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62.svg"/></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1.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slide" Target="slide3.xml"/><Relationship Id="rId5" Type="http://schemas.openxmlformats.org/officeDocument/2006/relationships/image" Target="../media/image64.emf"/><Relationship Id="rId4" Type="http://schemas.openxmlformats.org/officeDocument/2006/relationships/image" Target="../media/image63.svg"/></Relationships>
</file>

<file path=ppt/slides/_rels/slide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5.pn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slide" Target="slide3.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2.xml"/><Relationship Id="rId7" Type="http://schemas.openxmlformats.org/officeDocument/2006/relationships/image" Target="../media/image6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8.png"/><Relationship Id="rId10" Type="http://schemas.openxmlformats.org/officeDocument/2006/relationships/image" Target="../media/image8.svg"/><Relationship Id="rId4" Type="http://schemas.openxmlformats.org/officeDocument/2006/relationships/notesSlide" Target="../notesSlides/notesSlide46.xml"/><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2.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3.xml"/><Relationship Id="rId5" Type="http://schemas.openxmlformats.org/officeDocument/2006/relationships/image" Target="../media/image7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2.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3.xml"/><Relationship Id="rId5" Type="http://schemas.openxmlformats.org/officeDocument/2006/relationships/image" Target="../media/image7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61.png"/><Relationship Id="rId7" Type="http://schemas.openxmlformats.org/officeDocument/2006/relationships/image" Target="../media/image8.sv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3.xml"/><Relationship Id="rId7" Type="http://schemas.openxmlformats.org/officeDocument/2006/relationships/image" Target="../media/image24.sv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6.sv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3.xml"/></Relationships>
</file>

<file path=ppt/slides/_rels/slide5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3.png"/><Relationship Id="rId7"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slide" Target="slide3.xml"/><Relationship Id="rId5" Type="http://schemas.openxmlformats.org/officeDocument/2006/relationships/image" Target="../media/image75.sv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slide" Target="slide55.xml"/><Relationship Id="rId5" Type="http://schemas.openxmlformats.org/officeDocument/2006/relationships/image" Target="../media/image8.sv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6.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7.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9.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0.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1.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3.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4.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5.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6.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7.xml"/><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8.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54888-3B30-4774-B4BF-FCA6268811E4}"/>
              </a:ext>
            </a:extLst>
          </p:cNvPr>
          <p:cNvSpPr>
            <a:spLocks noGrp="1"/>
          </p:cNvSpPr>
          <p:nvPr>
            <p:ph type="ctrTitle"/>
          </p:nvPr>
        </p:nvSpPr>
        <p:spPr>
          <a:xfrm>
            <a:off x="365760" y="1262655"/>
            <a:ext cx="8725486" cy="2560320"/>
          </a:xfrm>
        </p:spPr>
        <p:txBody>
          <a:bodyPr/>
          <a:lstStyle/>
          <a:p>
            <a:r>
              <a:rPr lang="en-US" dirty="0">
                <a:solidFill>
                  <a:srgbClr val="595454"/>
                </a:solidFill>
              </a:rPr>
              <a:t>Lisocabtagene </a:t>
            </a:r>
            <a:r>
              <a:rPr lang="en-US" dirty="0" err="1">
                <a:solidFill>
                  <a:srgbClr val="595454"/>
                </a:solidFill>
              </a:rPr>
              <a:t>maraleucel</a:t>
            </a:r>
            <a:r>
              <a:rPr lang="en-US" dirty="0">
                <a:solidFill>
                  <a:srgbClr val="595454"/>
                </a:solidFill>
              </a:rPr>
              <a:t> (</a:t>
            </a:r>
            <a:r>
              <a:rPr lang="en-US" dirty="0" err="1">
                <a:solidFill>
                  <a:srgbClr val="595454"/>
                </a:solidFill>
              </a:rPr>
              <a:t>liso-cel</a:t>
            </a:r>
            <a:r>
              <a:rPr lang="en-US" dirty="0">
                <a:solidFill>
                  <a:srgbClr val="595454"/>
                </a:solidFill>
              </a:rPr>
              <a:t>) </a:t>
            </a:r>
            <a:br>
              <a:rPr lang="en-US" dirty="0">
                <a:solidFill>
                  <a:schemeClr val="bg1"/>
                </a:solidFill>
              </a:rPr>
            </a:br>
            <a:r>
              <a:rPr lang="en-US" dirty="0">
                <a:solidFill>
                  <a:srgbClr val="BE2BBB"/>
                </a:solidFill>
              </a:rPr>
              <a:t>CAR T cell therapy</a:t>
            </a:r>
          </a:p>
        </p:txBody>
      </p:sp>
      <p:sp>
        <p:nvSpPr>
          <p:cNvPr id="6" name="Subtitle 8">
            <a:extLst>
              <a:ext uri="{FF2B5EF4-FFF2-40B4-BE49-F238E27FC236}">
                <a16:creationId xmlns:a16="http://schemas.microsoft.com/office/drawing/2014/main" id="{56B9B113-B106-4B92-9508-025C9DDB39E0}"/>
              </a:ext>
            </a:extLst>
          </p:cNvPr>
          <p:cNvSpPr>
            <a:spLocks noGrp="1"/>
          </p:cNvSpPr>
          <p:nvPr>
            <p:ph type="subTitle" idx="1"/>
          </p:nvPr>
        </p:nvSpPr>
        <p:spPr>
          <a:xfrm>
            <a:off x="376847" y="4331572"/>
            <a:ext cx="10751595" cy="977706"/>
          </a:xfrm>
          <a:ln>
            <a:noFill/>
          </a:ln>
        </p:spPr>
        <p:txBody>
          <a:bodyPr/>
          <a:lstStyle/>
          <a:p>
            <a:r>
              <a:rPr lang="en-US" sz="2000" b="0" dirty="0">
                <a:solidFill>
                  <a:srgbClr val="595454"/>
                </a:solidFill>
              </a:rPr>
              <a:t>Information on leukapheresis, the </a:t>
            </a:r>
            <a:r>
              <a:rPr lang="en-US" sz="2000" b="0" dirty="0" err="1">
                <a:solidFill>
                  <a:srgbClr val="595454"/>
                </a:solidFill>
              </a:rPr>
              <a:t>liso-cel</a:t>
            </a:r>
            <a:r>
              <a:rPr lang="en-US" sz="2000" b="0" dirty="0">
                <a:solidFill>
                  <a:srgbClr val="595454"/>
                </a:solidFill>
              </a:rPr>
              <a:t> manufacturing process, dosing and administration, and adverse event monitoring following infusion. </a:t>
            </a:r>
            <a:r>
              <a:rPr lang="en-US" b="0" dirty="0"/>
              <a:t>This guide is intended to prepare treatment sites for </a:t>
            </a:r>
            <a:r>
              <a:rPr lang="en-US" b="0" dirty="0" err="1"/>
              <a:t>liso-cel</a:t>
            </a:r>
            <a:r>
              <a:rPr lang="en-US" b="0" dirty="0"/>
              <a:t> prep and administration, and support patient safety considerations.</a:t>
            </a:r>
            <a:endParaRPr lang="en-US" sz="2000" b="0" dirty="0">
              <a:solidFill>
                <a:srgbClr val="595454"/>
              </a:solidFill>
            </a:endParaRPr>
          </a:p>
        </p:txBody>
      </p:sp>
      <p:cxnSp>
        <p:nvCxnSpPr>
          <p:cNvPr id="7" name="Straight Connector 6">
            <a:extLst>
              <a:ext uri="{FF2B5EF4-FFF2-40B4-BE49-F238E27FC236}">
                <a16:creationId xmlns:a16="http://schemas.microsoft.com/office/drawing/2014/main" id="{E0B517BB-4762-460D-AC92-C59877B9D860}"/>
              </a:ext>
            </a:extLst>
          </p:cNvPr>
          <p:cNvCxnSpPr>
            <a:cxnSpLocks/>
          </p:cNvCxnSpPr>
          <p:nvPr/>
        </p:nvCxnSpPr>
        <p:spPr>
          <a:xfrm>
            <a:off x="376848" y="4172066"/>
            <a:ext cx="107515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969E56-8703-4623-B682-1B43278A4A5E}"/>
              </a:ext>
            </a:extLst>
          </p:cNvPr>
          <p:cNvCxnSpPr>
            <a:cxnSpLocks/>
          </p:cNvCxnSpPr>
          <p:nvPr/>
        </p:nvCxnSpPr>
        <p:spPr>
          <a:xfrm>
            <a:off x="376848" y="5428371"/>
            <a:ext cx="1075159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713734-1B31-476F-ACF5-29F882A65ED4}"/>
              </a:ext>
            </a:extLst>
          </p:cNvPr>
          <p:cNvSpPr txBox="1"/>
          <p:nvPr/>
        </p:nvSpPr>
        <p:spPr>
          <a:xfrm>
            <a:off x="3733762" y="6421259"/>
            <a:ext cx="8408363" cy="276999"/>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mn-cs"/>
              </a:rPr>
              <a:t>© 2024 Bristol-Myers Squibb </a:t>
            </a:r>
            <a:r>
              <a:rPr lang="en-US" sz="1200" dirty="0">
                <a:solidFill>
                  <a:srgbClr val="595454"/>
                </a:solidFill>
                <a:latin typeface="Trebuchet MS" panose="020B0603020202020204" pitchFamily="34" charset="0"/>
              </a:rPr>
              <a:t>06</a:t>
            </a:r>
            <a:r>
              <a:rPr kumimoji="0" lang="en-US" sz="12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mn-cs"/>
              </a:rPr>
              <a:t>/24 </a:t>
            </a:r>
            <a:r>
              <a:rPr lang="en-US" sz="1200" dirty="0"/>
              <a:t>HE-US-2400457</a:t>
            </a:r>
            <a:endParaRPr kumimoji="0" lang="en-US" sz="1200" b="0" i="0" u="none" strike="noStrike" kern="1200" cap="none" spc="0" normalizeH="0" baseline="0" noProof="0" dirty="0">
              <a:ln>
                <a:noFill/>
              </a:ln>
              <a:solidFill>
                <a:srgbClr val="FF0000"/>
              </a:solidFill>
              <a:effectLst/>
              <a:highlight>
                <a:srgbClr val="FFFF00"/>
              </a:highligh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9BB1252C-B624-48DE-924C-4D16C913E78E}"/>
              </a:ext>
            </a:extLst>
          </p:cNvPr>
          <p:cNvSpPr/>
          <p:nvPr/>
        </p:nvSpPr>
        <p:spPr>
          <a:xfrm>
            <a:off x="5812445" y="6005840"/>
            <a:ext cx="6329680" cy="461665"/>
          </a:xfrm>
          <a:prstGeom prst="rect">
            <a:avLst/>
          </a:prstGeom>
          <a:solidFill>
            <a:schemeClr val="bg1"/>
          </a:solidFill>
        </p:spPr>
        <p:txBody>
          <a:bodyPr wrap="square">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5555"/>
                </a:solidFill>
                <a:effectLst/>
                <a:uLnTx/>
                <a:uFillTx/>
                <a:latin typeface="Trebuchet MS"/>
                <a:ea typeface="+mn-ea"/>
                <a:cs typeface="+mn-cs"/>
              </a:rPr>
              <a:t>For purposes of assessing business relationship between BMS and treatment center for </a:t>
            </a:r>
            <a:br>
              <a:rPr kumimoji="0" lang="en-US" sz="1200" b="0" i="0" u="none" strike="noStrike" kern="1200" cap="none" spc="0" normalizeH="0" baseline="0" noProof="0" dirty="0">
                <a:ln>
                  <a:noFill/>
                </a:ln>
                <a:solidFill>
                  <a:srgbClr val="555555"/>
                </a:solidFill>
                <a:effectLst/>
                <a:uLnTx/>
                <a:uFillTx/>
                <a:latin typeface="Trebuchet MS"/>
                <a:ea typeface="+mn-ea"/>
                <a:cs typeface="+mn-cs"/>
              </a:rPr>
            </a:br>
            <a:r>
              <a:rPr kumimoji="0" lang="en-US" sz="1200" b="0" i="0" u="none" strike="noStrike" kern="1200" cap="none" spc="0" normalizeH="0" baseline="0" noProof="0" dirty="0">
                <a:ln>
                  <a:noFill/>
                </a:ln>
                <a:solidFill>
                  <a:srgbClr val="555555"/>
                </a:solidFill>
                <a:effectLst/>
                <a:uLnTx/>
                <a:uFillTx/>
                <a:latin typeface="Trebuchet MS"/>
                <a:ea typeface="+mn-ea"/>
                <a:cs typeface="+mn-cs"/>
              </a:rPr>
              <a:t>CAR T cell therapy and subject to confidentiality agreement. Not for dissemination.</a:t>
            </a:r>
          </a:p>
        </p:txBody>
      </p:sp>
    </p:spTree>
    <p:extLst>
      <p:ext uri="{BB962C8B-B14F-4D97-AF65-F5344CB8AC3E}">
        <p14:creationId xmlns:p14="http://schemas.microsoft.com/office/powerpoint/2010/main" val="334203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92AA-49D7-457A-B027-A9CCB6D25ED1}"/>
              </a:ext>
            </a:extLst>
          </p:cNvPr>
          <p:cNvSpPr>
            <a:spLocks noGrp="1"/>
          </p:cNvSpPr>
          <p:nvPr>
            <p:ph type="title"/>
          </p:nvPr>
        </p:nvSpPr>
        <p:spPr/>
        <p:txBody>
          <a:bodyPr/>
          <a:lstStyle/>
          <a:p>
            <a:r>
              <a:rPr lang="en-US" dirty="0"/>
              <a:t>Liso-cel Manufacturing and Shipment</a:t>
            </a:r>
          </a:p>
        </p:txBody>
      </p:sp>
      <p:sp>
        <p:nvSpPr>
          <p:cNvPr id="6" name="Subtitle 5">
            <a:extLst>
              <a:ext uri="{FF2B5EF4-FFF2-40B4-BE49-F238E27FC236}">
                <a16:creationId xmlns:a16="http://schemas.microsoft.com/office/drawing/2014/main" id="{6235BA7E-9740-4C96-8958-41511AEC94E1}"/>
              </a:ext>
            </a:extLst>
          </p:cNvPr>
          <p:cNvSpPr>
            <a:spLocks noGrp="1"/>
          </p:cNvSpPr>
          <p:nvPr>
            <p:ph type="subTitle" idx="1"/>
          </p:nvPr>
        </p:nvSpPr>
        <p:spPr/>
        <p:txBody>
          <a:bodyPr/>
          <a:lstStyle/>
          <a:p>
            <a:r>
              <a:rPr lang="en-US" dirty="0"/>
              <a:t>SECTION 1</a:t>
            </a:r>
          </a:p>
        </p:txBody>
      </p:sp>
      <p:sp>
        <p:nvSpPr>
          <p:cNvPr id="4" name="Slide Number Placeholder 3">
            <a:extLst>
              <a:ext uri="{FF2B5EF4-FFF2-40B4-BE49-F238E27FC236}">
                <a16:creationId xmlns:a16="http://schemas.microsoft.com/office/drawing/2014/main" id="{9F42F526-779E-4861-AF0E-77C11C6DCFBB}"/>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9159FCC7-5176-44F8-95BB-429733C500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47962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lstStyle/>
          <a:p>
            <a:r>
              <a:rPr lang="en-US" dirty="0"/>
              <a:t>Liso-cel manufacturing process</a:t>
            </a:r>
            <a:r>
              <a:rPr lang="en-US" baseline="30000" dirty="0"/>
              <a:t>1,2</a:t>
            </a:r>
          </a:p>
        </p:txBody>
      </p:sp>
      <p:sp>
        <p:nvSpPr>
          <p:cNvPr id="26" name="TextBox 25">
            <a:extLst>
              <a:ext uri="{FF2B5EF4-FFF2-40B4-BE49-F238E27FC236}">
                <a16:creationId xmlns:a16="http://schemas.microsoft.com/office/drawing/2014/main" id="{FB35E6C5-994D-4BB0-99CD-AD5412DA00CD}"/>
              </a:ext>
            </a:extLst>
          </p:cNvPr>
          <p:cNvSpPr txBox="1"/>
          <p:nvPr/>
        </p:nvSpPr>
        <p:spPr>
          <a:xfrm>
            <a:off x="362280" y="5771428"/>
            <a:ext cx="878171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a:t>
            </a:r>
            <a:r>
              <a:rPr kumimoji="0" lang="en-US" sz="1100" b="0" i="0" u="none" strike="noStrike" kern="1200" cap="none" spc="0" normalizeH="0" baseline="0" noProof="0" dirty="0">
                <a:ln>
                  <a:noFill/>
                </a:ln>
                <a:effectLst/>
                <a:uLnTx/>
                <a:uFillTx/>
                <a:latin typeface="Trebuchet MS"/>
                <a:ea typeface="+mn-ea"/>
                <a:cs typeface="Calibri" panose="020F0502020204030204" pitchFamily="34" charset="0"/>
              </a:rPr>
              <a:t>chimeric antigen receptor, CLL chronic lymphocytic leukemia; LBCL, large B-cell lymphoma; SLL, small lymphocytic leukemia.</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References: 1. </a:t>
            </a:r>
            <a:r>
              <a:rPr kumimoji="0" lang="en-US" sz="1100" b="0" i="0" u="none" strike="noStrike" kern="1200" cap="none" spc="0" normalizeH="0" baseline="0" noProof="0" dirty="0">
                <a:ln>
                  <a:noFill/>
                </a:ln>
                <a:effectLst/>
                <a:uLnTx/>
                <a:uFillTx/>
                <a:latin typeface="Trebuchet MS"/>
                <a:ea typeface="+mn-ea"/>
                <a:cs typeface="+mn-cs"/>
              </a:rPr>
              <a:t>Abramson JS, et al. Abstract 241. Presentation of the American Society of Hematology. Orlando, FL. December 7, 2019. </a:t>
            </a:r>
            <a:r>
              <a:rPr kumimoji="0" lang="en-US" sz="1100" b="1" i="0" u="none" strike="noStrike" kern="1200" cap="none" spc="0" normalizeH="0" baseline="0" noProof="0" dirty="0">
                <a:ln>
                  <a:noFill/>
                </a:ln>
                <a:effectLst/>
                <a:uLnTx/>
                <a:uFillTx/>
                <a:latin typeface="Trebuchet MS"/>
                <a:ea typeface="+mn-ea"/>
                <a:cs typeface="+mn-cs"/>
              </a:rPr>
              <a:t>2.</a:t>
            </a:r>
            <a:r>
              <a:rPr kumimoji="0" lang="en-US" sz="1100" b="0" i="0" u="none" strike="noStrike" kern="1200" cap="none" spc="0" normalizeH="0" baseline="0" noProof="0" dirty="0">
                <a:ln>
                  <a:noFill/>
                </a:ln>
                <a:effectLst/>
                <a:uLnTx/>
                <a:uFillTx/>
                <a:latin typeface="Trebuchet MS"/>
                <a:ea typeface="+mn-ea"/>
                <a:cs typeface="+mn-cs"/>
              </a:rPr>
              <a:t> </a:t>
            </a:r>
            <a:r>
              <a:rPr lang="en-US" sz="1100" dirty="0">
                <a:latin typeface="Trebuchet MS"/>
              </a:rPr>
              <a:t>Breyanzi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grpSp>
        <p:nvGrpSpPr>
          <p:cNvPr id="3" name="Group 2">
            <a:extLst>
              <a:ext uri="{FF2B5EF4-FFF2-40B4-BE49-F238E27FC236}">
                <a16:creationId xmlns:a16="http://schemas.microsoft.com/office/drawing/2014/main" id="{34FB59C0-4133-4767-B9A7-11E09BA14670}"/>
              </a:ext>
            </a:extLst>
          </p:cNvPr>
          <p:cNvGrpSpPr/>
          <p:nvPr/>
        </p:nvGrpSpPr>
        <p:grpSpPr>
          <a:xfrm>
            <a:off x="527780" y="1166639"/>
            <a:ext cx="4330870" cy="4363954"/>
            <a:chOff x="626758" y="1189627"/>
            <a:chExt cx="4763956" cy="4800350"/>
          </a:xfrm>
        </p:grpSpPr>
        <p:sp>
          <p:nvSpPr>
            <p:cNvPr id="133" name="TextBox 67">
              <a:extLst>
                <a:ext uri="{FF2B5EF4-FFF2-40B4-BE49-F238E27FC236}">
                  <a16:creationId xmlns:a16="http://schemas.microsoft.com/office/drawing/2014/main" id="{A424E3CE-3303-47F5-9761-F95BADC97F67}"/>
                </a:ext>
              </a:extLst>
            </p:cNvPr>
            <p:cNvSpPr txBox="1"/>
            <p:nvPr/>
          </p:nvSpPr>
          <p:spPr>
            <a:xfrm>
              <a:off x="3048710" y="1330730"/>
              <a:ext cx="2106442" cy="215444"/>
            </a:xfrm>
            <a:prstGeom prst="rect">
              <a:avLst/>
            </a:prstGeom>
            <a:noFill/>
          </p:spPr>
          <p:txBody>
            <a:bodyPr wrap="none" lIns="0" tIns="0" rIns="0" bIns="0" rtlCol="0" anchor="ctr">
              <a:spAutoFit/>
            </a:bodyPr>
            <a:lstStyle/>
            <a:p>
              <a:pPr marL="0" marR="0" lvl="0" indent="0" algn="ctr" defTabSz="457178" rtl="0" eaLnBrk="1" fontAlgn="auto" latinLnBrk="0" hangingPunct="1">
                <a:lnSpc>
                  <a:spcPct val="100000"/>
                </a:lnSpc>
                <a:spcBef>
                  <a:spcPts val="339"/>
                </a:spcBef>
                <a:spcAft>
                  <a:spcPts val="0"/>
                </a:spcAft>
                <a:buClrTx/>
                <a:buSzTx/>
                <a:buFontTx/>
                <a:buNone/>
                <a:tabLst/>
                <a:defRPr/>
              </a:pPr>
              <a:r>
                <a:rPr kumimoji="0" lang="en-US" sz="1400" b="1" i="0" u="none" strike="noStrike" kern="0" cap="none" spc="0" normalizeH="0" baseline="0" noProof="0" dirty="0">
                  <a:ln>
                    <a:noFill/>
                  </a:ln>
                  <a:solidFill>
                    <a:srgbClr val="4C4C4C">
                      <a:lumMod val="50000"/>
                    </a:srgbClr>
                  </a:solidFill>
                  <a:effectLst/>
                  <a:uLnTx/>
                  <a:uFillTx/>
                  <a:latin typeface="Trebuchet MS"/>
                  <a:ea typeface="+mn-ea"/>
                  <a:cs typeface="Arial" panose="020B0604020202020204" pitchFamily="34" charset="0"/>
                </a:rPr>
                <a:t>Leukapheresis Material</a:t>
              </a:r>
            </a:p>
          </p:txBody>
        </p:sp>
        <p:sp>
          <p:nvSpPr>
            <p:cNvPr id="134" name="Plus 68">
              <a:extLst>
                <a:ext uri="{FF2B5EF4-FFF2-40B4-BE49-F238E27FC236}">
                  <a16:creationId xmlns:a16="http://schemas.microsoft.com/office/drawing/2014/main" id="{BA1ED2B4-22F8-43DB-BE8A-492A388E0955}"/>
                </a:ext>
              </a:extLst>
            </p:cNvPr>
            <p:cNvSpPr/>
            <p:nvPr/>
          </p:nvSpPr>
          <p:spPr>
            <a:xfrm>
              <a:off x="1807641" y="2421369"/>
              <a:ext cx="179817" cy="139321"/>
            </a:xfrm>
            <a:prstGeom prst="mathPlus">
              <a:avLst>
                <a:gd name="adj1" fmla="val 14381"/>
              </a:avLst>
            </a:prstGeom>
            <a:solidFill>
              <a:srgbClr val="4C4C4C"/>
            </a:solidFill>
            <a:ln w="6350" cap="flat" cmpd="sng" algn="ctr">
              <a:solidFill>
                <a:srgbClr val="4C4C4C"/>
              </a:solidFill>
              <a:prstDash val="solid"/>
              <a:miter lim="800000"/>
            </a:ln>
            <a:effectLst/>
          </p:spPr>
          <p:txBody>
            <a:bodyPr rtlCol="0" anchor="ctr"/>
            <a:lstStyle/>
            <a:p>
              <a:pPr marL="0" marR="0" lvl="0" indent="0" algn="ctr" defTabSz="25716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4C4C4C">
                    <a:lumMod val="50000"/>
                  </a:srgbClr>
                </a:solidFill>
                <a:effectLst/>
                <a:uLnTx/>
                <a:uFillTx/>
                <a:latin typeface="Trebuchet MS"/>
                <a:ea typeface="+mn-ea"/>
                <a:cs typeface="Calibri" panose="020F0502020204030204" pitchFamily="34" charset="0"/>
              </a:endParaRPr>
            </a:p>
          </p:txBody>
        </p:sp>
        <p:sp>
          <p:nvSpPr>
            <p:cNvPr id="135" name="TextBox 69">
              <a:extLst>
                <a:ext uri="{FF2B5EF4-FFF2-40B4-BE49-F238E27FC236}">
                  <a16:creationId xmlns:a16="http://schemas.microsoft.com/office/drawing/2014/main" id="{432F45F2-BDA9-4C5F-AC6D-BA45EF9698A1}"/>
                </a:ext>
              </a:extLst>
            </p:cNvPr>
            <p:cNvSpPr txBox="1"/>
            <p:nvPr/>
          </p:nvSpPr>
          <p:spPr>
            <a:xfrm>
              <a:off x="798840" y="2725799"/>
              <a:ext cx="1067921" cy="276999"/>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CD8+ T cells</a:t>
              </a:r>
            </a:p>
          </p:txBody>
        </p:sp>
        <p:sp>
          <p:nvSpPr>
            <p:cNvPr id="136" name="TextBox 70">
              <a:extLst>
                <a:ext uri="{FF2B5EF4-FFF2-40B4-BE49-F238E27FC236}">
                  <a16:creationId xmlns:a16="http://schemas.microsoft.com/office/drawing/2014/main" id="{5AE74A84-B393-43FA-BC64-5EB5725EF4AB}"/>
                </a:ext>
              </a:extLst>
            </p:cNvPr>
            <p:cNvSpPr txBox="1"/>
            <p:nvPr/>
          </p:nvSpPr>
          <p:spPr>
            <a:xfrm>
              <a:off x="1927727" y="2724995"/>
              <a:ext cx="1067921" cy="276999"/>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CD4+ T cells</a:t>
              </a:r>
            </a:p>
          </p:txBody>
        </p:sp>
        <p:pic>
          <p:nvPicPr>
            <p:cNvPr id="137" name="Picture 72">
              <a:extLst>
                <a:ext uri="{FF2B5EF4-FFF2-40B4-BE49-F238E27FC236}">
                  <a16:creationId xmlns:a16="http://schemas.microsoft.com/office/drawing/2014/main" id="{100BD8A5-3178-4810-B787-778956FDB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12" t="57237" r="-849" b="31580"/>
            <a:stretch/>
          </p:blipFill>
          <p:spPr>
            <a:xfrm>
              <a:off x="2111444" y="2307373"/>
              <a:ext cx="649010" cy="381551"/>
            </a:xfrm>
            <a:prstGeom prst="rect">
              <a:avLst/>
            </a:prstGeom>
          </p:spPr>
        </p:pic>
        <p:grpSp>
          <p:nvGrpSpPr>
            <p:cNvPr id="138" name="Group 137">
              <a:extLst>
                <a:ext uri="{FF2B5EF4-FFF2-40B4-BE49-F238E27FC236}">
                  <a16:creationId xmlns:a16="http://schemas.microsoft.com/office/drawing/2014/main" id="{DFB67934-39BD-47E2-94FA-F65C3348454A}"/>
                </a:ext>
              </a:extLst>
            </p:cNvPr>
            <p:cNvGrpSpPr/>
            <p:nvPr/>
          </p:nvGrpSpPr>
          <p:grpSpPr>
            <a:xfrm>
              <a:off x="1172404" y="2271747"/>
              <a:ext cx="496688" cy="448316"/>
              <a:chOff x="2263742" y="2241782"/>
              <a:chExt cx="372516" cy="336237"/>
            </a:xfrm>
          </p:grpSpPr>
          <p:pic>
            <p:nvPicPr>
              <p:cNvPr id="212" name="Picture 71">
                <a:extLst>
                  <a:ext uri="{FF2B5EF4-FFF2-40B4-BE49-F238E27FC236}">
                    <a16:creationId xmlns:a16="http://schemas.microsoft.com/office/drawing/2014/main" id="{BB44AE60-C399-4F67-81E2-015BEB3666F8}"/>
                  </a:ext>
                </a:extLst>
              </p:cNvPr>
              <p:cNvPicPr>
                <a:picLocks noChangeAspect="1"/>
              </p:cNvPicPr>
              <p:nvPr/>
            </p:nvPicPr>
            <p:blipFill rotWithShape="1">
              <a:blip r:embed="rId4" cstate="print">
                <a:duotone>
                  <a:srgbClr val="8F1176">
                    <a:shade val="45000"/>
                    <a:satMod val="135000"/>
                  </a:srgbClr>
                  <a:prstClr val="white"/>
                </a:duotone>
                <a:extLst>
                  <a:ext uri="{28A0092B-C50C-407E-A947-70E740481C1C}">
                    <a14:useLocalDpi xmlns:a14="http://schemas.microsoft.com/office/drawing/2010/main" val="0"/>
                  </a:ext>
                </a:extLst>
              </a:blip>
              <a:srcRect t="58097" r="78983" b="30720"/>
              <a:stretch/>
            </p:blipFill>
            <p:spPr>
              <a:xfrm rot="19992454">
                <a:off x="2279018" y="2291855"/>
                <a:ext cx="357240" cy="286164"/>
              </a:xfrm>
              <a:prstGeom prst="rect">
                <a:avLst/>
              </a:prstGeom>
            </p:spPr>
          </p:pic>
          <p:pic>
            <p:nvPicPr>
              <p:cNvPr id="213" name="Picture 39">
                <a:extLst>
                  <a:ext uri="{FF2B5EF4-FFF2-40B4-BE49-F238E27FC236}">
                    <a16:creationId xmlns:a16="http://schemas.microsoft.com/office/drawing/2014/main" id="{E42AA1D2-5B62-4D6B-A303-A62A67CF179F}"/>
                  </a:ext>
                </a:extLst>
              </p:cNvPr>
              <p:cNvPicPr>
                <a:picLocks noChangeAspect="1"/>
              </p:cNvPicPr>
              <p:nvPr/>
            </p:nvPicPr>
            <p:blipFill rotWithShape="1">
              <a:blip r:embed="rId5" cstate="print">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2263742" y="2241782"/>
                <a:ext cx="172229" cy="157736"/>
              </a:xfrm>
              <a:prstGeom prst="rect">
                <a:avLst/>
              </a:prstGeom>
              <a:ln>
                <a:noFill/>
              </a:ln>
            </p:spPr>
          </p:pic>
        </p:grpSp>
        <p:sp>
          <p:nvSpPr>
            <p:cNvPr id="139" name="TextBox 138">
              <a:extLst>
                <a:ext uri="{FF2B5EF4-FFF2-40B4-BE49-F238E27FC236}">
                  <a16:creationId xmlns:a16="http://schemas.microsoft.com/office/drawing/2014/main" id="{5A05A5BB-F574-41C0-85CD-C121DCF975DE}"/>
                </a:ext>
              </a:extLst>
            </p:cNvPr>
            <p:cNvSpPr txBox="1"/>
            <p:nvPr/>
          </p:nvSpPr>
          <p:spPr>
            <a:xfrm>
              <a:off x="2804381" y="1876982"/>
              <a:ext cx="2586333" cy="812531"/>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Immunomagnetic selection for CD8+ </a:t>
              </a:r>
              <a:b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b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and CD4+ T cells </a:t>
              </a:r>
              <a:endParaRPr kumimoji="0" lang="en-US" sz="1400" b="1" i="0" u="none" strike="noStrike" kern="0" cap="none" spc="0" normalizeH="0" baseline="0" noProof="0" dirty="0">
                <a:ln>
                  <a:noFill/>
                </a:ln>
                <a:solidFill>
                  <a:srgbClr val="4C4C4C">
                    <a:lumMod val="50000"/>
                  </a:srgbClr>
                </a:solidFill>
                <a:effectLst/>
                <a:uLnTx/>
                <a:uFillTx/>
                <a:latin typeface="Trebuchet MS"/>
                <a:ea typeface="+mn-ea"/>
                <a:cs typeface="+mn-cs"/>
              </a:endParaRPr>
            </a:p>
          </p:txBody>
        </p:sp>
        <p:sp>
          <p:nvSpPr>
            <p:cNvPr id="140" name="TextBox 139">
              <a:extLst>
                <a:ext uri="{FF2B5EF4-FFF2-40B4-BE49-F238E27FC236}">
                  <a16:creationId xmlns:a16="http://schemas.microsoft.com/office/drawing/2014/main" id="{25BDC87F-E5C2-4BFF-AF3C-9D1CC45413BF}"/>
                </a:ext>
              </a:extLst>
            </p:cNvPr>
            <p:cNvSpPr txBox="1"/>
            <p:nvPr/>
          </p:nvSpPr>
          <p:spPr>
            <a:xfrm>
              <a:off x="3027558" y="2821091"/>
              <a:ext cx="2150337" cy="738664"/>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Activation and lentiviral transduction</a:t>
              </a:r>
              <a:endParaRPr kumimoji="0" lang="en-US" sz="4000" b="0" i="0" u="none" strike="noStrike" kern="0" cap="none" spc="0" normalizeH="0" baseline="0" noProof="0" dirty="0">
                <a:ln>
                  <a:noFill/>
                </a:ln>
                <a:solidFill>
                  <a:srgbClr val="4C4C4C">
                    <a:lumMod val="50000"/>
                  </a:srgbClr>
                </a:solidFill>
                <a:effectLst/>
                <a:uLnTx/>
                <a:uFillTx/>
                <a:latin typeface="Trebuchet MS"/>
                <a:ea typeface="+mn-ea"/>
                <a:cs typeface="+mn-cs"/>
              </a:endParaRPr>
            </a:p>
          </p:txBody>
        </p:sp>
        <p:sp>
          <p:nvSpPr>
            <p:cNvPr id="141" name="TextBox 140">
              <a:extLst>
                <a:ext uri="{FF2B5EF4-FFF2-40B4-BE49-F238E27FC236}">
                  <a16:creationId xmlns:a16="http://schemas.microsoft.com/office/drawing/2014/main" id="{D270165B-79D2-4530-BF7E-99D059886750}"/>
                </a:ext>
              </a:extLst>
            </p:cNvPr>
            <p:cNvSpPr txBox="1"/>
            <p:nvPr/>
          </p:nvSpPr>
          <p:spPr>
            <a:xfrm>
              <a:off x="3330619" y="5324849"/>
              <a:ext cx="1567140" cy="276999"/>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Sequential infusion</a:t>
              </a:r>
            </a:p>
          </p:txBody>
        </p:sp>
        <p:sp>
          <p:nvSpPr>
            <p:cNvPr id="142" name="Plus 68">
              <a:extLst>
                <a:ext uri="{FF2B5EF4-FFF2-40B4-BE49-F238E27FC236}">
                  <a16:creationId xmlns:a16="http://schemas.microsoft.com/office/drawing/2014/main" id="{0FC93A59-83BF-4B61-8234-FBE1859B3156}"/>
                </a:ext>
              </a:extLst>
            </p:cNvPr>
            <p:cNvSpPr/>
            <p:nvPr/>
          </p:nvSpPr>
          <p:spPr>
            <a:xfrm>
              <a:off x="1807641" y="3640911"/>
              <a:ext cx="179817" cy="139321"/>
            </a:xfrm>
            <a:prstGeom prst="mathPlus">
              <a:avLst>
                <a:gd name="adj1" fmla="val 14381"/>
              </a:avLst>
            </a:prstGeom>
            <a:solidFill>
              <a:srgbClr val="4C4C4C"/>
            </a:solidFill>
            <a:ln w="6350" cap="flat" cmpd="sng" algn="ctr">
              <a:solidFill>
                <a:srgbClr val="4C4C4C"/>
              </a:solidFill>
              <a:prstDash val="solid"/>
              <a:miter lim="800000"/>
            </a:ln>
            <a:effectLst/>
          </p:spPr>
          <p:txBody>
            <a:bodyPr rtlCol="0" anchor="ctr"/>
            <a:lstStyle/>
            <a:p>
              <a:pPr marL="0" marR="0" lvl="0" indent="0" algn="ctr" defTabSz="25716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Trebuchet MS"/>
                <a:ea typeface="+mn-ea"/>
                <a:cs typeface="Calibri" panose="020F0502020204030204" pitchFamily="34" charset="0"/>
              </a:endParaRPr>
            </a:p>
          </p:txBody>
        </p:sp>
        <p:sp>
          <p:nvSpPr>
            <p:cNvPr id="143" name="TextBox 69">
              <a:extLst>
                <a:ext uri="{FF2B5EF4-FFF2-40B4-BE49-F238E27FC236}">
                  <a16:creationId xmlns:a16="http://schemas.microsoft.com/office/drawing/2014/main" id="{34E8C043-0937-4CA4-A14F-D9F146B5DA66}"/>
                </a:ext>
              </a:extLst>
            </p:cNvPr>
            <p:cNvSpPr txBox="1"/>
            <p:nvPr/>
          </p:nvSpPr>
          <p:spPr>
            <a:xfrm>
              <a:off x="797237" y="3970742"/>
              <a:ext cx="1071127" cy="461665"/>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CD8+</a:t>
              </a:r>
              <a:b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b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CAR+ T cells</a:t>
              </a:r>
            </a:p>
          </p:txBody>
        </p:sp>
        <p:sp>
          <p:nvSpPr>
            <p:cNvPr id="144" name="TextBox 70">
              <a:extLst>
                <a:ext uri="{FF2B5EF4-FFF2-40B4-BE49-F238E27FC236}">
                  <a16:creationId xmlns:a16="http://schemas.microsoft.com/office/drawing/2014/main" id="{25F8C081-F4C1-4D37-BCA9-0787C0EEE693}"/>
                </a:ext>
              </a:extLst>
            </p:cNvPr>
            <p:cNvSpPr txBox="1"/>
            <p:nvPr/>
          </p:nvSpPr>
          <p:spPr>
            <a:xfrm>
              <a:off x="1926127" y="3969938"/>
              <a:ext cx="1071127" cy="461665"/>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CD4+</a:t>
              </a:r>
              <a:b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b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CAR+ T cells</a:t>
              </a:r>
            </a:p>
          </p:txBody>
        </p:sp>
        <p:sp>
          <p:nvSpPr>
            <p:cNvPr id="145" name="Arrow: Down 144">
              <a:extLst>
                <a:ext uri="{FF2B5EF4-FFF2-40B4-BE49-F238E27FC236}">
                  <a16:creationId xmlns:a16="http://schemas.microsoft.com/office/drawing/2014/main" id="{30498BCE-6A89-4EDD-A383-2D5D0F700417}"/>
                </a:ext>
              </a:extLst>
            </p:cNvPr>
            <p:cNvSpPr/>
            <p:nvPr/>
          </p:nvSpPr>
          <p:spPr>
            <a:xfrm>
              <a:off x="1273721" y="1937963"/>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46" name="TextBox 145">
              <a:extLst>
                <a:ext uri="{FF2B5EF4-FFF2-40B4-BE49-F238E27FC236}">
                  <a16:creationId xmlns:a16="http://schemas.microsoft.com/office/drawing/2014/main" id="{AD2D0C00-4CD9-4473-999C-6796B8CE00F5}"/>
                </a:ext>
              </a:extLst>
            </p:cNvPr>
            <p:cNvSpPr txBox="1"/>
            <p:nvPr/>
          </p:nvSpPr>
          <p:spPr>
            <a:xfrm>
              <a:off x="3176741" y="3662575"/>
              <a:ext cx="1787869" cy="523219"/>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in vitro </a:t>
              </a: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expansion</a:t>
              </a:r>
              <a:endParaRPr kumimoji="0" lang="en-US" sz="4000" b="0" i="0" u="none" strike="noStrike" kern="0" cap="none" spc="0" normalizeH="0" baseline="0" noProof="0" dirty="0">
                <a:ln>
                  <a:noFill/>
                </a:ln>
                <a:solidFill>
                  <a:srgbClr val="4C4C4C">
                    <a:lumMod val="50000"/>
                  </a:srgbClr>
                </a:solidFill>
                <a:effectLst/>
                <a:uLnTx/>
                <a:uFillTx/>
                <a:latin typeface="Trebuchet MS"/>
                <a:ea typeface="+mn-ea"/>
                <a:cs typeface="+mn-cs"/>
              </a:endParaRPr>
            </a:p>
          </p:txBody>
        </p:sp>
        <p:sp>
          <p:nvSpPr>
            <p:cNvPr id="147" name="Arrow: Down 146">
              <a:extLst>
                <a:ext uri="{FF2B5EF4-FFF2-40B4-BE49-F238E27FC236}">
                  <a16:creationId xmlns:a16="http://schemas.microsoft.com/office/drawing/2014/main" id="{A4D02994-100B-4A2D-8A38-F5686553BBA3}"/>
                </a:ext>
              </a:extLst>
            </p:cNvPr>
            <p:cNvSpPr/>
            <p:nvPr/>
          </p:nvSpPr>
          <p:spPr>
            <a:xfrm>
              <a:off x="2334388" y="1931005"/>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48" name="Arrow: Down 147">
              <a:extLst>
                <a:ext uri="{FF2B5EF4-FFF2-40B4-BE49-F238E27FC236}">
                  <a16:creationId xmlns:a16="http://schemas.microsoft.com/office/drawing/2014/main" id="{35A7DF41-6057-42D9-8531-46200DA1EC27}"/>
                </a:ext>
              </a:extLst>
            </p:cNvPr>
            <p:cNvSpPr/>
            <p:nvPr/>
          </p:nvSpPr>
          <p:spPr>
            <a:xfrm>
              <a:off x="1271012" y="3115038"/>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49" name="Arrow: Down 148">
              <a:extLst>
                <a:ext uri="{FF2B5EF4-FFF2-40B4-BE49-F238E27FC236}">
                  <a16:creationId xmlns:a16="http://schemas.microsoft.com/office/drawing/2014/main" id="{0357417B-4A61-4D72-81DC-692F47BAFB3B}"/>
                </a:ext>
              </a:extLst>
            </p:cNvPr>
            <p:cNvSpPr/>
            <p:nvPr/>
          </p:nvSpPr>
          <p:spPr>
            <a:xfrm>
              <a:off x="2328592" y="3116804"/>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50" name="Arrow: Down 149">
              <a:extLst>
                <a:ext uri="{FF2B5EF4-FFF2-40B4-BE49-F238E27FC236}">
                  <a16:creationId xmlns:a16="http://schemas.microsoft.com/office/drawing/2014/main" id="{E8EF405E-C74A-4C10-897C-70BD58C91EC4}"/>
                </a:ext>
              </a:extLst>
            </p:cNvPr>
            <p:cNvSpPr/>
            <p:nvPr/>
          </p:nvSpPr>
          <p:spPr>
            <a:xfrm>
              <a:off x="1280617" y="4480024"/>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51" name="Arrow: Down 150">
              <a:extLst>
                <a:ext uri="{FF2B5EF4-FFF2-40B4-BE49-F238E27FC236}">
                  <a16:creationId xmlns:a16="http://schemas.microsoft.com/office/drawing/2014/main" id="{BBC91FEC-A906-4409-9DC1-F2492FF8A6C1}"/>
                </a:ext>
              </a:extLst>
            </p:cNvPr>
            <p:cNvSpPr/>
            <p:nvPr/>
          </p:nvSpPr>
          <p:spPr>
            <a:xfrm>
              <a:off x="2328592" y="4477835"/>
              <a:ext cx="190935" cy="235071"/>
            </a:xfrm>
            <a:prstGeom prst="downArrow">
              <a:avLst/>
            </a:prstGeom>
            <a:solidFill>
              <a:srgbClr val="4C4C4C">
                <a:lumMod val="60000"/>
                <a:lumOff val="40000"/>
              </a:srgbClr>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grpSp>
          <p:nvGrpSpPr>
            <p:cNvPr id="152" name="Group 151">
              <a:extLst>
                <a:ext uri="{FF2B5EF4-FFF2-40B4-BE49-F238E27FC236}">
                  <a16:creationId xmlns:a16="http://schemas.microsoft.com/office/drawing/2014/main" id="{ABB4C577-6CD8-4B56-8B83-B938BF2F906F}"/>
                </a:ext>
              </a:extLst>
            </p:cNvPr>
            <p:cNvGrpSpPr/>
            <p:nvPr/>
          </p:nvGrpSpPr>
          <p:grpSpPr>
            <a:xfrm>
              <a:off x="1161506" y="4737133"/>
              <a:ext cx="561532" cy="690873"/>
              <a:chOff x="1169921" y="3587409"/>
              <a:chExt cx="509590" cy="626967"/>
            </a:xfrm>
          </p:grpSpPr>
          <p:grpSp>
            <p:nvGrpSpPr>
              <p:cNvPr id="197" name="Group 196">
                <a:extLst>
                  <a:ext uri="{FF2B5EF4-FFF2-40B4-BE49-F238E27FC236}">
                    <a16:creationId xmlns:a16="http://schemas.microsoft.com/office/drawing/2014/main" id="{7C7A1ED2-8481-47B8-9C0E-FBDFF958D6CA}"/>
                  </a:ext>
                </a:extLst>
              </p:cNvPr>
              <p:cNvGrpSpPr/>
              <p:nvPr/>
            </p:nvGrpSpPr>
            <p:grpSpPr>
              <a:xfrm rot="1821362">
                <a:off x="1169921" y="3664358"/>
                <a:ext cx="161212" cy="550018"/>
                <a:chOff x="4357688" y="3707113"/>
                <a:chExt cx="161212" cy="550018"/>
              </a:xfrm>
            </p:grpSpPr>
            <p:sp>
              <p:nvSpPr>
                <p:cNvPr id="201" name="Rectangle 200">
                  <a:extLst>
                    <a:ext uri="{FF2B5EF4-FFF2-40B4-BE49-F238E27FC236}">
                      <a16:creationId xmlns:a16="http://schemas.microsoft.com/office/drawing/2014/main" id="{6530C99A-097D-487C-9BEE-7BAF64F75C1A}"/>
                    </a:ext>
                  </a:extLst>
                </p:cNvPr>
                <p:cNvSpPr/>
                <p:nvPr/>
              </p:nvSpPr>
              <p:spPr>
                <a:xfrm>
                  <a:off x="4357688" y="3752850"/>
                  <a:ext cx="157404" cy="385409"/>
                </a:xfrm>
                <a:prstGeom prst="rect">
                  <a:avLst/>
                </a:prstGeom>
                <a:noFill/>
                <a:ln w="19050" cap="flat" cmpd="sng" algn="ctr">
                  <a:solidFill>
                    <a:srgbClr val="7030A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cxnSp>
              <p:nvCxnSpPr>
                <p:cNvPr id="202" name="Straight Connector 201">
                  <a:extLst>
                    <a:ext uri="{FF2B5EF4-FFF2-40B4-BE49-F238E27FC236}">
                      <a16:creationId xmlns:a16="http://schemas.microsoft.com/office/drawing/2014/main" id="{DAAB3C62-2848-4126-BF91-23818E1C5122}"/>
                    </a:ext>
                  </a:extLst>
                </p:cNvPr>
                <p:cNvCxnSpPr>
                  <a:cxnSpLocks/>
                </p:cNvCxnSpPr>
                <p:nvPr/>
              </p:nvCxnSpPr>
              <p:spPr>
                <a:xfrm>
                  <a:off x="4444010" y="4138259"/>
                  <a:ext cx="0" cy="91440"/>
                </a:xfrm>
                <a:prstGeom prst="line">
                  <a:avLst/>
                </a:prstGeom>
                <a:noFill/>
                <a:ln w="19050" cap="flat" cmpd="sng" algn="ctr">
                  <a:solidFill>
                    <a:srgbClr val="7030A0"/>
                  </a:solidFill>
                  <a:prstDash val="solid"/>
                  <a:miter lim="800000"/>
                </a:ln>
                <a:effectLst/>
              </p:spPr>
            </p:cxnSp>
            <p:sp>
              <p:nvSpPr>
                <p:cNvPr id="203" name="Rectangle 202">
                  <a:extLst>
                    <a:ext uri="{FF2B5EF4-FFF2-40B4-BE49-F238E27FC236}">
                      <a16:creationId xmlns:a16="http://schemas.microsoft.com/office/drawing/2014/main" id="{EAF49546-97D7-4362-BA7B-BFEC81BC562A}"/>
                    </a:ext>
                  </a:extLst>
                </p:cNvPr>
                <p:cNvSpPr/>
                <p:nvPr/>
              </p:nvSpPr>
              <p:spPr>
                <a:xfrm>
                  <a:off x="4409720" y="3707113"/>
                  <a:ext cx="69041" cy="45719"/>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222658"/>
                    </a:solidFill>
                    <a:effectLst/>
                    <a:uLnTx/>
                    <a:uFillTx/>
                    <a:latin typeface="Trebuchet MS"/>
                    <a:ea typeface="+mn-ea"/>
                    <a:cs typeface="+mn-cs"/>
                  </a:endParaRPr>
                </a:p>
              </p:txBody>
            </p:sp>
            <p:sp>
              <p:nvSpPr>
                <p:cNvPr id="204" name="Rectangle 203">
                  <a:extLst>
                    <a:ext uri="{FF2B5EF4-FFF2-40B4-BE49-F238E27FC236}">
                      <a16:creationId xmlns:a16="http://schemas.microsoft.com/office/drawing/2014/main" id="{8FFEEBAF-A3A1-421F-97EA-B9D6B61B74E8}"/>
                    </a:ext>
                  </a:extLst>
                </p:cNvPr>
                <p:cNvSpPr/>
                <p:nvPr/>
              </p:nvSpPr>
              <p:spPr>
                <a:xfrm>
                  <a:off x="4361498" y="4229699"/>
                  <a:ext cx="157402" cy="27432"/>
                </a:xfrm>
                <a:prstGeom prst="rect">
                  <a:avLst/>
                </a:prstGeom>
                <a:solidFill>
                  <a:srgbClr val="7030A0"/>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grpSp>
              <p:nvGrpSpPr>
                <p:cNvPr id="205" name="Group 204">
                  <a:extLst>
                    <a:ext uri="{FF2B5EF4-FFF2-40B4-BE49-F238E27FC236}">
                      <a16:creationId xmlns:a16="http://schemas.microsoft.com/office/drawing/2014/main" id="{966BA9BC-58C1-47A0-BB0F-49605C3070C5}"/>
                    </a:ext>
                  </a:extLst>
                </p:cNvPr>
                <p:cNvGrpSpPr/>
                <p:nvPr/>
              </p:nvGrpSpPr>
              <p:grpSpPr>
                <a:xfrm>
                  <a:off x="4391131" y="3793972"/>
                  <a:ext cx="87630" cy="274320"/>
                  <a:chOff x="4718497" y="3531870"/>
                  <a:chExt cx="87630" cy="274320"/>
                </a:xfrm>
              </p:grpSpPr>
              <p:grpSp>
                <p:nvGrpSpPr>
                  <p:cNvPr id="206" name="Group 205">
                    <a:extLst>
                      <a:ext uri="{FF2B5EF4-FFF2-40B4-BE49-F238E27FC236}">
                        <a16:creationId xmlns:a16="http://schemas.microsoft.com/office/drawing/2014/main" id="{C7B5F9C6-8ACB-4DCB-A8B3-D5E82A01C9D0}"/>
                      </a:ext>
                    </a:extLst>
                  </p:cNvPr>
                  <p:cNvGrpSpPr/>
                  <p:nvPr/>
                </p:nvGrpSpPr>
                <p:grpSpPr>
                  <a:xfrm>
                    <a:off x="4718497" y="3576205"/>
                    <a:ext cx="73152" cy="135598"/>
                    <a:chOff x="4440200" y="3834422"/>
                    <a:chExt cx="73152" cy="135598"/>
                  </a:xfrm>
                </p:grpSpPr>
                <p:cxnSp>
                  <p:nvCxnSpPr>
                    <p:cNvPr id="208" name="Straight Connector 207">
                      <a:extLst>
                        <a:ext uri="{FF2B5EF4-FFF2-40B4-BE49-F238E27FC236}">
                          <a16:creationId xmlns:a16="http://schemas.microsoft.com/office/drawing/2014/main" id="{5AA8C593-B6F5-4E41-A39F-81B13348C9D1}"/>
                        </a:ext>
                      </a:extLst>
                    </p:cNvPr>
                    <p:cNvCxnSpPr/>
                    <p:nvPr/>
                  </p:nvCxnSpPr>
                  <p:spPr>
                    <a:xfrm>
                      <a:off x="4440200" y="3834422"/>
                      <a:ext cx="73152" cy="0"/>
                    </a:xfrm>
                    <a:prstGeom prst="line">
                      <a:avLst/>
                    </a:prstGeom>
                    <a:noFill/>
                    <a:ln w="12700" cap="flat" cmpd="sng" algn="ctr">
                      <a:solidFill>
                        <a:srgbClr val="7030A0"/>
                      </a:solidFill>
                      <a:prstDash val="solid"/>
                      <a:miter lim="800000"/>
                    </a:ln>
                    <a:effectLst/>
                  </p:spPr>
                </p:cxnSp>
                <p:cxnSp>
                  <p:nvCxnSpPr>
                    <p:cNvPr id="209" name="Straight Connector 208">
                      <a:extLst>
                        <a:ext uri="{FF2B5EF4-FFF2-40B4-BE49-F238E27FC236}">
                          <a16:creationId xmlns:a16="http://schemas.microsoft.com/office/drawing/2014/main" id="{248B1DAA-D345-4749-8D4E-7225F4E81F48}"/>
                        </a:ext>
                      </a:extLst>
                    </p:cNvPr>
                    <p:cNvCxnSpPr/>
                    <p:nvPr/>
                  </p:nvCxnSpPr>
                  <p:spPr>
                    <a:xfrm>
                      <a:off x="4440200" y="3879241"/>
                      <a:ext cx="73152" cy="0"/>
                    </a:xfrm>
                    <a:prstGeom prst="line">
                      <a:avLst/>
                    </a:prstGeom>
                    <a:noFill/>
                    <a:ln w="12700" cap="flat" cmpd="sng" algn="ctr">
                      <a:solidFill>
                        <a:srgbClr val="7030A0"/>
                      </a:solidFill>
                      <a:prstDash val="solid"/>
                      <a:miter lim="800000"/>
                    </a:ln>
                    <a:effectLst/>
                  </p:spPr>
                </p:cxnSp>
                <p:cxnSp>
                  <p:nvCxnSpPr>
                    <p:cNvPr id="210" name="Straight Connector 209">
                      <a:extLst>
                        <a:ext uri="{FF2B5EF4-FFF2-40B4-BE49-F238E27FC236}">
                          <a16:creationId xmlns:a16="http://schemas.microsoft.com/office/drawing/2014/main" id="{6E86D172-CD50-4CE1-B86C-8F002AAFD2A6}"/>
                        </a:ext>
                      </a:extLst>
                    </p:cNvPr>
                    <p:cNvCxnSpPr/>
                    <p:nvPr/>
                  </p:nvCxnSpPr>
                  <p:spPr>
                    <a:xfrm>
                      <a:off x="4440200" y="3927099"/>
                      <a:ext cx="73152" cy="0"/>
                    </a:xfrm>
                    <a:prstGeom prst="line">
                      <a:avLst/>
                    </a:prstGeom>
                    <a:noFill/>
                    <a:ln w="12700" cap="flat" cmpd="sng" algn="ctr">
                      <a:solidFill>
                        <a:srgbClr val="7030A0"/>
                      </a:solidFill>
                      <a:prstDash val="solid"/>
                      <a:miter lim="800000"/>
                    </a:ln>
                    <a:effectLst/>
                  </p:spPr>
                </p:cxnSp>
                <p:cxnSp>
                  <p:nvCxnSpPr>
                    <p:cNvPr id="211" name="Straight Connector 210">
                      <a:extLst>
                        <a:ext uri="{FF2B5EF4-FFF2-40B4-BE49-F238E27FC236}">
                          <a16:creationId xmlns:a16="http://schemas.microsoft.com/office/drawing/2014/main" id="{2188AEAD-10E3-40D7-AA69-36091EA0570A}"/>
                        </a:ext>
                      </a:extLst>
                    </p:cNvPr>
                    <p:cNvCxnSpPr/>
                    <p:nvPr/>
                  </p:nvCxnSpPr>
                  <p:spPr>
                    <a:xfrm>
                      <a:off x="4440200" y="3970020"/>
                      <a:ext cx="73152" cy="0"/>
                    </a:xfrm>
                    <a:prstGeom prst="line">
                      <a:avLst/>
                    </a:prstGeom>
                    <a:noFill/>
                    <a:ln w="12700" cap="flat" cmpd="sng" algn="ctr">
                      <a:solidFill>
                        <a:srgbClr val="7030A0"/>
                      </a:solidFill>
                      <a:prstDash val="solid"/>
                      <a:miter lim="800000"/>
                    </a:ln>
                    <a:effectLst/>
                  </p:spPr>
                </p:cxnSp>
              </p:grpSp>
              <p:cxnSp>
                <p:nvCxnSpPr>
                  <p:cNvPr id="207" name="Straight Connector 206">
                    <a:extLst>
                      <a:ext uri="{FF2B5EF4-FFF2-40B4-BE49-F238E27FC236}">
                        <a16:creationId xmlns:a16="http://schemas.microsoft.com/office/drawing/2014/main" id="{CD1CF27C-8BBF-4895-B9C0-935626FD33DF}"/>
                      </a:ext>
                    </a:extLst>
                  </p:cNvPr>
                  <p:cNvCxnSpPr/>
                  <p:nvPr/>
                </p:nvCxnSpPr>
                <p:spPr>
                  <a:xfrm>
                    <a:off x="4806127" y="3531870"/>
                    <a:ext cx="0" cy="274320"/>
                  </a:xfrm>
                  <a:prstGeom prst="line">
                    <a:avLst/>
                  </a:prstGeom>
                  <a:noFill/>
                  <a:ln w="12700" cap="flat" cmpd="sng" algn="ctr">
                    <a:solidFill>
                      <a:srgbClr val="7030A0"/>
                    </a:solidFill>
                    <a:prstDash val="solid"/>
                    <a:miter lim="800000"/>
                  </a:ln>
                  <a:effectLst/>
                </p:spPr>
              </p:cxnSp>
            </p:grpSp>
          </p:grpSp>
          <p:grpSp>
            <p:nvGrpSpPr>
              <p:cNvPr id="198" name="Group 197">
                <a:extLst>
                  <a:ext uri="{FF2B5EF4-FFF2-40B4-BE49-F238E27FC236}">
                    <a16:creationId xmlns:a16="http://schemas.microsoft.com/office/drawing/2014/main" id="{1352282B-38D4-4378-B0C5-CB360620B4F9}"/>
                  </a:ext>
                </a:extLst>
              </p:cNvPr>
              <p:cNvGrpSpPr/>
              <p:nvPr/>
            </p:nvGrpSpPr>
            <p:grpSpPr>
              <a:xfrm>
                <a:off x="1376050" y="3587409"/>
                <a:ext cx="303461" cy="173569"/>
                <a:chOff x="3464859" y="3506453"/>
                <a:chExt cx="303461" cy="173569"/>
              </a:xfrm>
            </p:grpSpPr>
            <p:sp>
              <p:nvSpPr>
                <p:cNvPr id="199" name="Freeform: Shape 198">
                  <a:extLst>
                    <a:ext uri="{FF2B5EF4-FFF2-40B4-BE49-F238E27FC236}">
                      <a16:creationId xmlns:a16="http://schemas.microsoft.com/office/drawing/2014/main" id="{7992B2BD-875D-4741-BB55-726FFFB4470F}"/>
                    </a:ext>
                  </a:extLst>
                </p:cNvPr>
                <p:cNvSpPr/>
                <p:nvPr/>
              </p:nvSpPr>
              <p:spPr>
                <a:xfrm>
                  <a:off x="3464859" y="3513798"/>
                  <a:ext cx="273423" cy="166224"/>
                </a:xfrm>
                <a:custGeom>
                  <a:avLst/>
                  <a:gdLst>
                    <a:gd name="connsiteX0" fmla="*/ 0 w 273423"/>
                    <a:gd name="connsiteY0" fmla="*/ 130355 h 166224"/>
                    <a:gd name="connsiteX1" fmla="*/ 125506 w 273423"/>
                    <a:gd name="connsiteY1" fmla="*/ 367 h 166224"/>
                    <a:gd name="connsiteX2" fmla="*/ 165847 w 273423"/>
                    <a:gd name="connsiteY2" fmla="*/ 166214 h 166224"/>
                    <a:gd name="connsiteX3" fmla="*/ 273423 w 273423"/>
                    <a:gd name="connsiteY3" fmla="*/ 9331 h 166224"/>
                    <a:gd name="connsiteX4" fmla="*/ 273423 w 273423"/>
                    <a:gd name="connsiteY4" fmla="*/ 9331 h 1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23" h="166224">
                      <a:moveTo>
                        <a:pt x="0" y="130355"/>
                      </a:moveTo>
                      <a:cubicBezTo>
                        <a:pt x="48932" y="62372"/>
                        <a:pt x="97865" y="-5610"/>
                        <a:pt x="125506" y="367"/>
                      </a:cubicBezTo>
                      <a:cubicBezTo>
                        <a:pt x="153147" y="6343"/>
                        <a:pt x="141194" y="164720"/>
                        <a:pt x="165847" y="166214"/>
                      </a:cubicBezTo>
                      <a:cubicBezTo>
                        <a:pt x="190500" y="167708"/>
                        <a:pt x="273423" y="9331"/>
                        <a:pt x="273423" y="9331"/>
                      </a:cubicBezTo>
                      <a:lnTo>
                        <a:pt x="273423" y="9331"/>
                      </a:lnTo>
                    </a:path>
                  </a:pathLst>
                </a:custGeom>
                <a:noFill/>
                <a:ln w="12700" cap="flat" cmpd="sng" algn="ctr">
                  <a:solidFill>
                    <a:srgbClr val="7030A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200" name="Rectangle 199">
                  <a:extLst>
                    <a:ext uri="{FF2B5EF4-FFF2-40B4-BE49-F238E27FC236}">
                      <a16:creationId xmlns:a16="http://schemas.microsoft.com/office/drawing/2014/main" id="{04554838-019E-4D31-B16A-18A29E8949A4}"/>
                    </a:ext>
                  </a:extLst>
                </p:cNvPr>
                <p:cNvSpPr/>
                <p:nvPr/>
              </p:nvSpPr>
              <p:spPr>
                <a:xfrm rot="1821362">
                  <a:off x="3699279" y="3506453"/>
                  <a:ext cx="69041" cy="45719"/>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222658"/>
                    </a:solidFill>
                    <a:effectLst/>
                    <a:uLnTx/>
                    <a:uFillTx/>
                    <a:latin typeface="Trebuchet MS"/>
                    <a:ea typeface="+mn-ea"/>
                    <a:cs typeface="+mn-cs"/>
                  </a:endParaRPr>
                </a:p>
              </p:txBody>
            </p:sp>
          </p:grpSp>
        </p:grpSp>
        <p:grpSp>
          <p:nvGrpSpPr>
            <p:cNvPr id="153" name="Group 152">
              <a:extLst>
                <a:ext uri="{FF2B5EF4-FFF2-40B4-BE49-F238E27FC236}">
                  <a16:creationId xmlns:a16="http://schemas.microsoft.com/office/drawing/2014/main" id="{5B8A6DCC-B511-4C58-89AD-46EC45CAC577}"/>
                </a:ext>
              </a:extLst>
            </p:cNvPr>
            <p:cNvGrpSpPr/>
            <p:nvPr/>
          </p:nvGrpSpPr>
          <p:grpSpPr>
            <a:xfrm>
              <a:off x="2262017" y="4788112"/>
              <a:ext cx="552421" cy="664463"/>
              <a:chOff x="1943266" y="3627723"/>
              <a:chExt cx="501322" cy="603000"/>
            </a:xfrm>
          </p:grpSpPr>
          <p:grpSp>
            <p:nvGrpSpPr>
              <p:cNvPr id="182" name="Group 181">
                <a:extLst>
                  <a:ext uri="{FF2B5EF4-FFF2-40B4-BE49-F238E27FC236}">
                    <a16:creationId xmlns:a16="http://schemas.microsoft.com/office/drawing/2014/main" id="{FD24E2A4-E668-44F1-A862-9CB3A5D84500}"/>
                  </a:ext>
                </a:extLst>
              </p:cNvPr>
              <p:cNvGrpSpPr/>
              <p:nvPr/>
            </p:nvGrpSpPr>
            <p:grpSpPr>
              <a:xfrm rot="1821362">
                <a:off x="1943266" y="3680705"/>
                <a:ext cx="161212" cy="550018"/>
                <a:chOff x="4357688" y="3707113"/>
                <a:chExt cx="161212" cy="550018"/>
              </a:xfrm>
            </p:grpSpPr>
            <p:sp>
              <p:nvSpPr>
                <p:cNvPr id="186" name="Rectangle 185">
                  <a:extLst>
                    <a:ext uri="{FF2B5EF4-FFF2-40B4-BE49-F238E27FC236}">
                      <a16:creationId xmlns:a16="http://schemas.microsoft.com/office/drawing/2014/main" id="{CDD1FFBF-4E3E-4440-91B0-61C1743B88BE}"/>
                    </a:ext>
                  </a:extLst>
                </p:cNvPr>
                <p:cNvSpPr/>
                <p:nvPr/>
              </p:nvSpPr>
              <p:spPr>
                <a:xfrm>
                  <a:off x="4357688" y="3752850"/>
                  <a:ext cx="157404" cy="385409"/>
                </a:xfrm>
                <a:prstGeom prst="rect">
                  <a:avLst/>
                </a:prstGeom>
                <a:noFill/>
                <a:ln w="19050" cap="flat" cmpd="sng" algn="ctr">
                  <a:solidFill>
                    <a:srgbClr val="FC6B5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cxnSp>
              <p:nvCxnSpPr>
                <p:cNvPr id="187" name="Straight Connector 186">
                  <a:extLst>
                    <a:ext uri="{FF2B5EF4-FFF2-40B4-BE49-F238E27FC236}">
                      <a16:creationId xmlns:a16="http://schemas.microsoft.com/office/drawing/2014/main" id="{630D88E5-5F22-403D-9E43-0BF476DF083F}"/>
                    </a:ext>
                  </a:extLst>
                </p:cNvPr>
                <p:cNvCxnSpPr>
                  <a:cxnSpLocks/>
                </p:cNvCxnSpPr>
                <p:nvPr/>
              </p:nvCxnSpPr>
              <p:spPr>
                <a:xfrm>
                  <a:off x="4444010" y="4138259"/>
                  <a:ext cx="0" cy="91440"/>
                </a:xfrm>
                <a:prstGeom prst="line">
                  <a:avLst/>
                </a:prstGeom>
                <a:noFill/>
                <a:ln w="19050" cap="flat" cmpd="sng" algn="ctr">
                  <a:solidFill>
                    <a:srgbClr val="FC6B50"/>
                  </a:solidFill>
                  <a:prstDash val="solid"/>
                  <a:miter lim="800000"/>
                </a:ln>
                <a:effectLst/>
              </p:spPr>
            </p:cxnSp>
            <p:sp>
              <p:nvSpPr>
                <p:cNvPr id="188" name="Rectangle 187">
                  <a:extLst>
                    <a:ext uri="{FF2B5EF4-FFF2-40B4-BE49-F238E27FC236}">
                      <a16:creationId xmlns:a16="http://schemas.microsoft.com/office/drawing/2014/main" id="{5D812D96-68C8-4AC3-909E-6D475FDB55F6}"/>
                    </a:ext>
                  </a:extLst>
                </p:cNvPr>
                <p:cNvSpPr/>
                <p:nvPr/>
              </p:nvSpPr>
              <p:spPr>
                <a:xfrm>
                  <a:off x="4409720" y="3707113"/>
                  <a:ext cx="69041" cy="45719"/>
                </a:xfrm>
                <a:prstGeom prst="rect">
                  <a:avLst/>
                </a:prstGeom>
                <a:solidFill>
                  <a:srgbClr val="FC6B50"/>
                </a:solidFill>
                <a:ln w="12700" cap="flat" cmpd="sng" algn="ctr">
                  <a:solidFill>
                    <a:srgbClr val="FC6B5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222658"/>
                    </a:solidFill>
                    <a:effectLst/>
                    <a:uLnTx/>
                    <a:uFillTx/>
                    <a:latin typeface="Trebuchet MS"/>
                    <a:ea typeface="+mn-ea"/>
                    <a:cs typeface="+mn-cs"/>
                  </a:endParaRPr>
                </a:p>
              </p:txBody>
            </p:sp>
            <p:sp>
              <p:nvSpPr>
                <p:cNvPr id="189" name="Rectangle 188">
                  <a:extLst>
                    <a:ext uri="{FF2B5EF4-FFF2-40B4-BE49-F238E27FC236}">
                      <a16:creationId xmlns:a16="http://schemas.microsoft.com/office/drawing/2014/main" id="{69EFC258-3D15-49B6-A6C3-25434E9EEB55}"/>
                    </a:ext>
                  </a:extLst>
                </p:cNvPr>
                <p:cNvSpPr/>
                <p:nvPr/>
              </p:nvSpPr>
              <p:spPr>
                <a:xfrm>
                  <a:off x="4361498" y="4229699"/>
                  <a:ext cx="157402" cy="27432"/>
                </a:xfrm>
                <a:prstGeom prst="rect">
                  <a:avLst/>
                </a:prstGeom>
                <a:solidFill>
                  <a:srgbClr val="FC6B50"/>
                </a:solidFill>
                <a:ln w="1270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grpSp>
              <p:nvGrpSpPr>
                <p:cNvPr id="190" name="Group 189">
                  <a:extLst>
                    <a:ext uri="{FF2B5EF4-FFF2-40B4-BE49-F238E27FC236}">
                      <a16:creationId xmlns:a16="http://schemas.microsoft.com/office/drawing/2014/main" id="{AC3291C9-09E6-454B-BAC4-DB64AA046E07}"/>
                    </a:ext>
                  </a:extLst>
                </p:cNvPr>
                <p:cNvGrpSpPr/>
                <p:nvPr/>
              </p:nvGrpSpPr>
              <p:grpSpPr>
                <a:xfrm>
                  <a:off x="4391131" y="3793972"/>
                  <a:ext cx="87630" cy="274320"/>
                  <a:chOff x="4718497" y="3531870"/>
                  <a:chExt cx="87630" cy="274320"/>
                </a:xfrm>
              </p:grpSpPr>
              <p:grpSp>
                <p:nvGrpSpPr>
                  <p:cNvPr id="191" name="Group 190">
                    <a:extLst>
                      <a:ext uri="{FF2B5EF4-FFF2-40B4-BE49-F238E27FC236}">
                        <a16:creationId xmlns:a16="http://schemas.microsoft.com/office/drawing/2014/main" id="{7CED66A2-9AD1-4BE0-B2C2-778D8D6D7316}"/>
                      </a:ext>
                    </a:extLst>
                  </p:cNvPr>
                  <p:cNvGrpSpPr/>
                  <p:nvPr/>
                </p:nvGrpSpPr>
                <p:grpSpPr>
                  <a:xfrm>
                    <a:off x="4718497" y="3576205"/>
                    <a:ext cx="73152" cy="135598"/>
                    <a:chOff x="4440200" y="3834422"/>
                    <a:chExt cx="73152" cy="135598"/>
                  </a:xfrm>
                </p:grpSpPr>
                <p:cxnSp>
                  <p:nvCxnSpPr>
                    <p:cNvPr id="193" name="Straight Connector 192">
                      <a:extLst>
                        <a:ext uri="{FF2B5EF4-FFF2-40B4-BE49-F238E27FC236}">
                          <a16:creationId xmlns:a16="http://schemas.microsoft.com/office/drawing/2014/main" id="{EF61C9CF-B53B-4734-AC12-D7D1A01E0991}"/>
                        </a:ext>
                      </a:extLst>
                    </p:cNvPr>
                    <p:cNvCxnSpPr/>
                    <p:nvPr/>
                  </p:nvCxnSpPr>
                  <p:spPr>
                    <a:xfrm>
                      <a:off x="4440200" y="3834422"/>
                      <a:ext cx="73152" cy="0"/>
                    </a:xfrm>
                    <a:prstGeom prst="line">
                      <a:avLst/>
                    </a:prstGeom>
                    <a:noFill/>
                    <a:ln w="12700" cap="flat" cmpd="sng" algn="ctr">
                      <a:solidFill>
                        <a:srgbClr val="FC6B50"/>
                      </a:solidFill>
                      <a:prstDash val="solid"/>
                      <a:miter lim="800000"/>
                    </a:ln>
                    <a:effectLst/>
                  </p:spPr>
                </p:cxnSp>
                <p:cxnSp>
                  <p:nvCxnSpPr>
                    <p:cNvPr id="194" name="Straight Connector 193">
                      <a:extLst>
                        <a:ext uri="{FF2B5EF4-FFF2-40B4-BE49-F238E27FC236}">
                          <a16:creationId xmlns:a16="http://schemas.microsoft.com/office/drawing/2014/main" id="{75FFB823-EC65-486E-8389-C22A2989445A}"/>
                        </a:ext>
                      </a:extLst>
                    </p:cNvPr>
                    <p:cNvCxnSpPr/>
                    <p:nvPr/>
                  </p:nvCxnSpPr>
                  <p:spPr>
                    <a:xfrm>
                      <a:off x="4440200" y="3879241"/>
                      <a:ext cx="73152" cy="0"/>
                    </a:xfrm>
                    <a:prstGeom prst="line">
                      <a:avLst/>
                    </a:prstGeom>
                    <a:noFill/>
                    <a:ln w="12700" cap="flat" cmpd="sng" algn="ctr">
                      <a:solidFill>
                        <a:srgbClr val="FC6B50"/>
                      </a:solidFill>
                      <a:prstDash val="solid"/>
                      <a:miter lim="800000"/>
                    </a:ln>
                    <a:effectLst/>
                  </p:spPr>
                </p:cxnSp>
                <p:cxnSp>
                  <p:nvCxnSpPr>
                    <p:cNvPr id="195" name="Straight Connector 194">
                      <a:extLst>
                        <a:ext uri="{FF2B5EF4-FFF2-40B4-BE49-F238E27FC236}">
                          <a16:creationId xmlns:a16="http://schemas.microsoft.com/office/drawing/2014/main" id="{8A1FFDA0-9188-43AC-B172-DB5F966BED8B}"/>
                        </a:ext>
                      </a:extLst>
                    </p:cNvPr>
                    <p:cNvCxnSpPr/>
                    <p:nvPr/>
                  </p:nvCxnSpPr>
                  <p:spPr>
                    <a:xfrm>
                      <a:off x="4440200" y="3927099"/>
                      <a:ext cx="73152" cy="0"/>
                    </a:xfrm>
                    <a:prstGeom prst="line">
                      <a:avLst/>
                    </a:prstGeom>
                    <a:noFill/>
                    <a:ln w="12700" cap="flat" cmpd="sng" algn="ctr">
                      <a:solidFill>
                        <a:srgbClr val="FC6B50"/>
                      </a:solidFill>
                      <a:prstDash val="solid"/>
                      <a:miter lim="800000"/>
                    </a:ln>
                    <a:effectLst/>
                  </p:spPr>
                </p:cxnSp>
                <p:cxnSp>
                  <p:nvCxnSpPr>
                    <p:cNvPr id="196" name="Straight Connector 195">
                      <a:extLst>
                        <a:ext uri="{FF2B5EF4-FFF2-40B4-BE49-F238E27FC236}">
                          <a16:creationId xmlns:a16="http://schemas.microsoft.com/office/drawing/2014/main" id="{FA1821C1-592D-4118-982A-617506667EBB}"/>
                        </a:ext>
                      </a:extLst>
                    </p:cNvPr>
                    <p:cNvCxnSpPr/>
                    <p:nvPr/>
                  </p:nvCxnSpPr>
                  <p:spPr>
                    <a:xfrm>
                      <a:off x="4440200" y="3970020"/>
                      <a:ext cx="73152" cy="0"/>
                    </a:xfrm>
                    <a:prstGeom prst="line">
                      <a:avLst/>
                    </a:prstGeom>
                    <a:noFill/>
                    <a:ln w="12700" cap="flat" cmpd="sng" algn="ctr">
                      <a:solidFill>
                        <a:srgbClr val="FC6B50"/>
                      </a:solidFill>
                      <a:prstDash val="solid"/>
                      <a:miter lim="800000"/>
                    </a:ln>
                    <a:effectLst/>
                  </p:spPr>
                </p:cxnSp>
              </p:grpSp>
              <p:cxnSp>
                <p:nvCxnSpPr>
                  <p:cNvPr id="192" name="Straight Connector 191">
                    <a:extLst>
                      <a:ext uri="{FF2B5EF4-FFF2-40B4-BE49-F238E27FC236}">
                        <a16:creationId xmlns:a16="http://schemas.microsoft.com/office/drawing/2014/main" id="{D7948A4D-333B-49A3-9AAB-16801A07A1BB}"/>
                      </a:ext>
                    </a:extLst>
                  </p:cNvPr>
                  <p:cNvCxnSpPr/>
                  <p:nvPr/>
                </p:nvCxnSpPr>
                <p:spPr>
                  <a:xfrm>
                    <a:off x="4806127" y="3531870"/>
                    <a:ext cx="0" cy="274320"/>
                  </a:xfrm>
                  <a:prstGeom prst="line">
                    <a:avLst/>
                  </a:prstGeom>
                  <a:noFill/>
                  <a:ln w="12700" cap="flat" cmpd="sng" algn="ctr">
                    <a:solidFill>
                      <a:srgbClr val="FC6B50"/>
                    </a:solidFill>
                    <a:prstDash val="solid"/>
                    <a:miter lim="800000"/>
                  </a:ln>
                  <a:effectLst/>
                </p:spPr>
              </p:cxnSp>
            </p:grpSp>
          </p:grpSp>
          <p:grpSp>
            <p:nvGrpSpPr>
              <p:cNvPr id="183" name="Group 182">
                <a:extLst>
                  <a:ext uri="{FF2B5EF4-FFF2-40B4-BE49-F238E27FC236}">
                    <a16:creationId xmlns:a16="http://schemas.microsoft.com/office/drawing/2014/main" id="{61FBF28E-451D-4BA8-A636-789D565EC6F2}"/>
                  </a:ext>
                </a:extLst>
              </p:cNvPr>
              <p:cNvGrpSpPr/>
              <p:nvPr/>
            </p:nvGrpSpPr>
            <p:grpSpPr>
              <a:xfrm>
                <a:off x="2141127" y="3627723"/>
                <a:ext cx="303461" cy="173569"/>
                <a:chOff x="3470835" y="3506453"/>
                <a:chExt cx="303461" cy="173569"/>
              </a:xfrm>
            </p:grpSpPr>
            <p:sp>
              <p:nvSpPr>
                <p:cNvPr id="184" name="Freeform: Shape 183">
                  <a:extLst>
                    <a:ext uri="{FF2B5EF4-FFF2-40B4-BE49-F238E27FC236}">
                      <a16:creationId xmlns:a16="http://schemas.microsoft.com/office/drawing/2014/main" id="{93F17482-FBC9-4D2E-9A57-E2BBA227BA96}"/>
                    </a:ext>
                  </a:extLst>
                </p:cNvPr>
                <p:cNvSpPr/>
                <p:nvPr/>
              </p:nvSpPr>
              <p:spPr>
                <a:xfrm>
                  <a:off x="3470835" y="3513798"/>
                  <a:ext cx="273423" cy="166224"/>
                </a:xfrm>
                <a:custGeom>
                  <a:avLst/>
                  <a:gdLst>
                    <a:gd name="connsiteX0" fmla="*/ 0 w 273423"/>
                    <a:gd name="connsiteY0" fmla="*/ 130355 h 166224"/>
                    <a:gd name="connsiteX1" fmla="*/ 125506 w 273423"/>
                    <a:gd name="connsiteY1" fmla="*/ 367 h 166224"/>
                    <a:gd name="connsiteX2" fmla="*/ 165847 w 273423"/>
                    <a:gd name="connsiteY2" fmla="*/ 166214 h 166224"/>
                    <a:gd name="connsiteX3" fmla="*/ 273423 w 273423"/>
                    <a:gd name="connsiteY3" fmla="*/ 9331 h 166224"/>
                    <a:gd name="connsiteX4" fmla="*/ 273423 w 273423"/>
                    <a:gd name="connsiteY4" fmla="*/ 9331 h 1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23" h="166224">
                      <a:moveTo>
                        <a:pt x="0" y="130355"/>
                      </a:moveTo>
                      <a:cubicBezTo>
                        <a:pt x="48932" y="62372"/>
                        <a:pt x="97865" y="-5610"/>
                        <a:pt x="125506" y="367"/>
                      </a:cubicBezTo>
                      <a:cubicBezTo>
                        <a:pt x="153147" y="6343"/>
                        <a:pt x="141194" y="164720"/>
                        <a:pt x="165847" y="166214"/>
                      </a:cubicBezTo>
                      <a:cubicBezTo>
                        <a:pt x="190500" y="167708"/>
                        <a:pt x="273423" y="9331"/>
                        <a:pt x="273423" y="9331"/>
                      </a:cubicBezTo>
                      <a:lnTo>
                        <a:pt x="273423" y="9331"/>
                      </a:lnTo>
                    </a:path>
                  </a:pathLst>
                </a:custGeom>
                <a:noFill/>
                <a:ln w="12700" cap="flat" cmpd="sng" algn="ctr">
                  <a:solidFill>
                    <a:srgbClr val="FC6B5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85" name="Rectangle 184">
                  <a:extLst>
                    <a:ext uri="{FF2B5EF4-FFF2-40B4-BE49-F238E27FC236}">
                      <a16:creationId xmlns:a16="http://schemas.microsoft.com/office/drawing/2014/main" id="{2F5D2E99-0864-4BC9-B165-26E9C66D458A}"/>
                    </a:ext>
                  </a:extLst>
                </p:cNvPr>
                <p:cNvSpPr/>
                <p:nvPr/>
              </p:nvSpPr>
              <p:spPr>
                <a:xfrm rot="1821362">
                  <a:off x="3705255" y="3506453"/>
                  <a:ext cx="69041" cy="45719"/>
                </a:xfrm>
                <a:prstGeom prst="rect">
                  <a:avLst/>
                </a:prstGeom>
                <a:solidFill>
                  <a:srgbClr val="FC6B50"/>
                </a:solidFill>
                <a:ln w="12700" cap="flat" cmpd="sng" algn="ctr">
                  <a:solidFill>
                    <a:srgbClr val="FC6B50"/>
                  </a:solid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222658"/>
                    </a:solidFill>
                    <a:effectLst/>
                    <a:uLnTx/>
                    <a:uFillTx/>
                    <a:latin typeface="Trebuchet MS"/>
                    <a:ea typeface="+mn-ea"/>
                    <a:cs typeface="+mn-cs"/>
                  </a:endParaRPr>
                </a:p>
              </p:txBody>
            </p:sp>
          </p:grpSp>
        </p:grpSp>
        <p:sp>
          <p:nvSpPr>
            <p:cNvPr id="154" name="TextBox 153">
              <a:extLst>
                <a:ext uri="{FF2B5EF4-FFF2-40B4-BE49-F238E27FC236}">
                  <a16:creationId xmlns:a16="http://schemas.microsoft.com/office/drawing/2014/main" id="{D926E40F-4346-4484-A17B-74FA229D6FCD}"/>
                </a:ext>
              </a:extLst>
            </p:cNvPr>
            <p:cNvSpPr txBox="1"/>
            <p:nvPr/>
          </p:nvSpPr>
          <p:spPr>
            <a:xfrm>
              <a:off x="3325804" y="4373810"/>
              <a:ext cx="1547612" cy="523221"/>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Formulation</a:t>
              </a:r>
              <a:endParaRPr kumimoji="0" lang="en-US" sz="4000" b="0" i="0" u="none" strike="noStrike" kern="0" cap="none" spc="0" normalizeH="0" baseline="0" noProof="0" dirty="0">
                <a:ln>
                  <a:noFill/>
                </a:ln>
                <a:solidFill>
                  <a:srgbClr val="4C4C4C">
                    <a:lumMod val="50000"/>
                  </a:srgbClr>
                </a:solidFill>
                <a:effectLst/>
                <a:uLnTx/>
                <a:uFillTx/>
                <a:latin typeface="Trebuchet MS"/>
                <a:ea typeface="+mn-ea"/>
                <a:cs typeface="+mn-cs"/>
              </a:endParaRPr>
            </a:p>
          </p:txBody>
        </p:sp>
        <p:sp>
          <p:nvSpPr>
            <p:cNvPr id="155" name="TextBox 154">
              <a:extLst>
                <a:ext uri="{FF2B5EF4-FFF2-40B4-BE49-F238E27FC236}">
                  <a16:creationId xmlns:a16="http://schemas.microsoft.com/office/drawing/2014/main" id="{47F42ACA-2A78-4261-8B10-44987F4EF2EF}"/>
                </a:ext>
              </a:extLst>
            </p:cNvPr>
            <p:cNvSpPr txBox="1"/>
            <p:nvPr/>
          </p:nvSpPr>
          <p:spPr>
            <a:xfrm>
              <a:off x="3235109" y="4970909"/>
              <a:ext cx="1758161" cy="3077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C4C4C">
                      <a:lumMod val="50000"/>
                    </a:srgbClr>
                  </a:solidFill>
                  <a:effectLst/>
                  <a:uLnTx/>
                  <a:uFillTx/>
                  <a:latin typeface="Trebuchet MS"/>
                  <a:ea typeface="ＭＳ Ｐゴシック" charset="0"/>
                  <a:cs typeface="Calibri" panose="020F0502020204030204" pitchFamily="34" charset="0"/>
                </a:rPr>
                <a:t>Drug product</a:t>
              </a:r>
              <a:endParaRPr kumimoji="0" lang="en-US" sz="4000" b="0" i="0" u="none" strike="noStrike" kern="0" cap="none" spc="0" normalizeH="0" baseline="0" noProof="0" dirty="0">
                <a:ln>
                  <a:noFill/>
                </a:ln>
                <a:solidFill>
                  <a:srgbClr val="4C4C4C">
                    <a:lumMod val="50000"/>
                  </a:srgbClr>
                </a:solidFill>
                <a:effectLst/>
                <a:uLnTx/>
                <a:uFillTx/>
                <a:latin typeface="Trebuchet MS"/>
                <a:ea typeface="+mn-ea"/>
                <a:cs typeface="+mn-cs"/>
              </a:endParaRPr>
            </a:p>
          </p:txBody>
        </p:sp>
        <p:sp>
          <p:nvSpPr>
            <p:cNvPr id="156" name="TextBox 69">
              <a:extLst>
                <a:ext uri="{FF2B5EF4-FFF2-40B4-BE49-F238E27FC236}">
                  <a16:creationId xmlns:a16="http://schemas.microsoft.com/office/drawing/2014/main" id="{CACD33EB-4AC1-4521-9CF9-B2A9206A616E}"/>
                </a:ext>
              </a:extLst>
            </p:cNvPr>
            <p:cNvSpPr txBox="1"/>
            <p:nvPr/>
          </p:nvSpPr>
          <p:spPr>
            <a:xfrm>
              <a:off x="626758" y="5482145"/>
              <a:ext cx="1090073" cy="507832"/>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CD8+ </a:t>
              </a:r>
              <a:b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b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component</a:t>
              </a:r>
            </a:p>
          </p:txBody>
        </p:sp>
        <p:sp>
          <p:nvSpPr>
            <p:cNvPr id="157" name="TextBox 69">
              <a:extLst>
                <a:ext uri="{FF2B5EF4-FFF2-40B4-BE49-F238E27FC236}">
                  <a16:creationId xmlns:a16="http://schemas.microsoft.com/office/drawing/2014/main" id="{11CA58B0-EA4A-4CA6-AC2E-AD3AE4045A59}"/>
                </a:ext>
              </a:extLst>
            </p:cNvPr>
            <p:cNvSpPr txBox="1"/>
            <p:nvPr/>
          </p:nvSpPr>
          <p:spPr>
            <a:xfrm>
              <a:off x="1824213" y="5464941"/>
              <a:ext cx="1090073" cy="507832"/>
            </a:xfrm>
            <a:prstGeom prst="rect">
              <a:avLst/>
            </a:prstGeom>
            <a:noFill/>
          </p:spPr>
          <p:txBody>
            <a:bodyPr wrap="none" rtlCol="0">
              <a:spAutoFit/>
            </a:bodyPr>
            <a:lstStyle/>
            <a:p>
              <a:pPr marL="0" marR="0" lvl="0" indent="0" algn="ctr" defTabSz="257162"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CD4+ </a:t>
              </a:r>
              <a:b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br>
              <a:r>
                <a:rPr kumimoji="0" lang="en-US" sz="1200" b="1" i="0" u="none" strike="noStrike" kern="0" cap="none" spc="0" normalizeH="0" baseline="0" noProof="0" dirty="0">
                  <a:ln>
                    <a:noFill/>
                  </a:ln>
                  <a:solidFill>
                    <a:srgbClr val="595454"/>
                  </a:solidFill>
                  <a:effectLst/>
                  <a:uLnTx/>
                  <a:uFillTx/>
                  <a:latin typeface="Trebuchet MS"/>
                  <a:ea typeface="ＭＳ Ｐゴシック" charset="0"/>
                  <a:cs typeface="Arial" panose="020B0604020202020204" pitchFamily="34" charset="0"/>
                </a:rPr>
                <a:t>component</a:t>
              </a:r>
            </a:p>
          </p:txBody>
        </p:sp>
        <p:pic>
          <p:nvPicPr>
            <p:cNvPr id="158" name="Picture 71">
              <a:extLst>
                <a:ext uri="{FF2B5EF4-FFF2-40B4-BE49-F238E27FC236}">
                  <a16:creationId xmlns:a16="http://schemas.microsoft.com/office/drawing/2014/main" id="{DB50A383-8421-4ED7-B4BF-AEC1C0D83FE9}"/>
                </a:ext>
              </a:extLst>
            </p:cNvPr>
            <p:cNvPicPr>
              <a:picLocks noChangeAspect="1"/>
            </p:cNvPicPr>
            <p:nvPr/>
          </p:nvPicPr>
          <p:blipFill rotWithShape="1">
            <a:blip r:embed="rId4"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t="58097" r="78983" b="30720"/>
            <a:stretch/>
          </p:blipFill>
          <p:spPr>
            <a:xfrm rot="19992454">
              <a:off x="1184306" y="3558054"/>
              <a:ext cx="476320" cy="381552"/>
            </a:xfrm>
            <a:prstGeom prst="rect">
              <a:avLst/>
            </a:prstGeom>
          </p:spPr>
        </p:pic>
        <p:pic>
          <p:nvPicPr>
            <p:cNvPr id="159" name="Picture 39">
              <a:extLst>
                <a:ext uri="{FF2B5EF4-FFF2-40B4-BE49-F238E27FC236}">
                  <a16:creationId xmlns:a16="http://schemas.microsoft.com/office/drawing/2014/main" id="{EE36094C-1212-46A0-AF34-4088DAC284E8}"/>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163938" y="3491290"/>
              <a:ext cx="229639" cy="210315"/>
            </a:xfrm>
            <a:prstGeom prst="rect">
              <a:avLst/>
            </a:prstGeom>
            <a:ln>
              <a:noFill/>
            </a:ln>
          </p:spPr>
        </p:pic>
        <p:pic>
          <p:nvPicPr>
            <p:cNvPr id="160" name="Picture 39">
              <a:extLst>
                <a:ext uri="{FF2B5EF4-FFF2-40B4-BE49-F238E27FC236}">
                  <a16:creationId xmlns:a16="http://schemas.microsoft.com/office/drawing/2014/main" id="{1C92170D-2C8B-4BB3-BF7D-876C9F49B451}"/>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322052" y="3420335"/>
              <a:ext cx="229639" cy="210315"/>
            </a:xfrm>
            <a:prstGeom prst="rect">
              <a:avLst/>
            </a:prstGeom>
            <a:ln>
              <a:noFill/>
            </a:ln>
          </p:spPr>
        </p:pic>
        <p:pic>
          <p:nvPicPr>
            <p:cNvPr id="161" name="Picture 39">
              <a:extLst>
                <a:ext uri="{FF2B5EF4-FFF2-40B4-BE49-F238E27FC236}">
                  <a16:creationId xmlns:a16="http://schemas.microsoft.com/office/drawing/2014/main" id="{54C3AC1B-5799-424C-AEEE-9B025CAA39BA}"/>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994576" y="3560015"/>
              <a:ext cx="229639" cy="210315"/>
            </a:xfrm>
            <a:prstGeom prst="rect">
              <a:avLst/>
            </a:prstGeom>
            <a:ln>
              <a:noFill/>
            </a:ln>
          </p:spPr>
        </p:pic>
        <p:pic>
          <p:nvPicPr>
            <p:cNvPr id="162" name="Picture 39">
              <a:extLst>
                <a:ext uri="{FF2B5EF4-FFF2-40B4-BE49-F238E27FC236}">
                  <a16:creationId xmlns:a16="http://schemas.microsoft.com/office/drawing/2014/main" id="{BB400790-5981-4380-8867-BC0E8F42C630}"/>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441503" y="3668932"/>
              <a:ext cx="229639" cy="210315"/>
            </a:xfrm>
            <a:prstGeom prst="rect">
              <a:avLst/>
            </a:prstGeom>
            <a:ln>
              <a:noFill/>
            </a:ln>
          </p:spPr>
        </p:pic>
        <p:pic>
          <p:nvPicPr>
            <p:cNvPr id="163" name="Picture 39">
              <a:extLst>
                <a:ext uri="{FF2B5EF4-FFF2-40B4-BE49-F238E27FC236}">
                  <a16:creationId xmlns:a16="http://schemas.microsoft.com/office/drawing/2014/main" id="{32817EE2-5AFE-4481-882F-F6BD7520053C}"/>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092452" y="3454599"/>
              <a:ext cx="229639" cy="210315"/>
            </a:xfrm>
            <a:prstGeom prst="rect">
              <a:avLst/>
            </a:prstGeom>
            <a:ln>
              <a:noFill/>
            </a:ln>
          </p:spPr>
        </p:pic>
        <p:pic>
          <p:nvPicPr>
            <p:cNvPr id="164" name="Picture 39">
              <a:extLst>
                <a:ext uri="{FF2B5EF4-FFF2-40B4-BE49-F238E27FC236}">
                  <a16:creationId xmlns:a16="http://schemas.microsoft.com/office/drawing/2014/main" id="{295D6EE3-751B-4D20-B61A-2DD37D8AC200}"/>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479469" y="3455064"/>
              <a:ext cx="229639" cy="210315"/>
            </a:xfrm>
            <a:prstGeom prst="rect">
              <a:avLst/>
            </a:prstGeom>
            <a:ln>
              <a:noFill/>
            </a:ln>
          </p:spPr>
        </p:pic>
        <p:pic>
          <p:nvPicPr>
            <p:cNvPr id="165" name="Picture 39">
              <a:extLst>
                <a:ext uri="{FF2B5EF4-FFF2-40B4-BE49-F238E27FC236}">
                  <a16:creationId xmlns:a16="http://schemas.microsoft.com/office/drawing/2014/main" id="{8E1E42DE-D930-47F3-9DAE-837390CC1F2C}"/>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012239" y="3701398"/>
              <a:ext cx="229639" cy="210315"/>
            </a:xfrm>
            <a:prstGeom prst="rect">
              <a:avLst/>
            </a:prstGeom>
            <a:ln>
              <a:noFill/>
            </a:ln>
          </p:spPr>
        </p:pic>
        <p:pic>
          <p:nvPicPr>
            <p:cNvPr id="166" name="Picture 39">
              <a:extLst>
                <a:ext uri="{FF2B5EF4-FFF2-40B4-BE49-F238E27FC236}">
                  <a16:creationId xmlns:a16="http://schemas.microsoft.com/office/drawing/2014/main" id="{0340BE0B-6A43-4227-9493-CA7E928F31C7}"/>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447543" y="3792464"/>
              <a:ext cx="229639" cy="210315"/>
            </a:xfrm>
            <a:prstGeom prst="rect">
              <a:avLst/>
            </a:prstGeom>
            <a:ln>
              <a:noFill/>
            </a:ln>
          </p:spPr>
        </p:pic>
        <p:pic>
          <p:nvPicPr>
            <p:cNvPr id="167" name="Picture 39">
              <a:extLst>
                <a:ext uri="{FF2B5EF4-FFF2-40B4-BE49-F238E27FC236}">
                  <a16:creationId xmlns:a16="http://schemas.microsoft.com/office/drawing/2014/main" id="{527B3598-5AEC-46C6-927E-3D81AECCE2D3}"/>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543923" y="3582782"/>
              <a:ext cx="229639" cy="210315"/>
            </a:xfrm>
            <a:prstGeom prst="rect">
              <a:avLst/>
            </a:prstGeom>
            <a:ln>
              <a:noFill/>
            </a:ln>
          </p:spPr>
        </p:pic>
        <p:pic>
          <p:nvPicPr>
            <p:cNvPr id="168" name="Picture 39">
              <a:extLst>
                <a:ext uri="{FF2B5EF4-FFF2-40B4-BE49-F238E27FC236}">
                  <a16:creationId xmlns:a16="http://schemas.microsoft.com/office/drawing/2014/main" id="{CE39B352-AC0D-49F1-B7E2-355274C46C06}"/>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556321" y="3713870"/>
              <a:ext cx="229639" cy="210315"/>
            </a:xfrm>
            <a:prstGeom prst="rect">
              <a:avLst/>
            </a:prstGeom>
            <a:ln>
              <a:noFill/>
            </a:ln>
          </p:spPr>
        </p:pic>
        <p:grpSp>
          <p:nvGrpSpPr>
            <p:cNvPr id="169" name="Group 168">
              <a:extLst>
                <a:ext uri="{FF2B5EF4-FFF2-40B4-BE49-F238E27FC236}">
                  <a16:creationId xmlns:a16="http://schemas.microsoft.com/office/drawing/2014/main" id="{0E0EAA0F-246D-41CA-BA6E-F10D32B9279D}"/>
                </a:ext>
              </a:extLst>
            </p:cNvPr>
            <p:cNvGrpSpPr/>
            <p:nvPr/>
          </p:nvGrpSpPr>
          <p:grpSpPr>
            <a:xfrm>
              <a:off x="2044544" y="3363738"/>
              <a:ext cx="837445" cy="642507"/>
              <a:chOff x="1784098" y="2611769"/>
              <a:chExt cx="628084" cy="481880"/>
            </a:xfrm>
          </p:grpSpPr>
          <p:pic>
            <p:nvPicPr>
              <p:cNvPr id="171" name="Picture 72">
                <a:extLst>
                  <a:ext uri="{FF2B5EF4-FFF2-40B4-BE49-F238E27FC236}">
                    <a16:creationId xmlns:a16="http://schemas.microsoft.com/office/drawing/2014/main" id="{42901464-48F9-4CE1-B11C-802497BDDA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12" t="57237" r="-849" b="31580"/>
              <a:stretch/>
            </p:blipFill>
            <p:spPr>
              <a:xfrm>
                <a:off x="1821573" y="2740502"/>
                <a:ext cx="486758" cy="286163"/>
              </a:xfrm>
              <a:prstGeom prst="rect">
                <a:avLst/>
              </a:prstGeom>
            </p:spPr>
          </p:pic>
          <p:pic>
            <p:nvPicPr>
              <p:cNvPr id="172" name="Picture 59">
                <a:extLst>
                  <a:ext uri="{FF2B5EF4-FFF2-40B4-BE49-F238E27FC236}">
                    <a16:creationId xmlns:a16="http://schemas.microsoft.com/office/drawing/2014/main" id="{9C00CC71-6C92-4F10-A2F8-C221936D91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124432" y="2660848"/>
                <a:ext cx="172229" cy="178480"/>
              </a:xfrm>
              <a:prstGeom prst="rect">
                <a:avLst/>
              </a:prstGeom>
              <a:ln>
                <a:noFill/>
              </a:ln>
            </p:spPr>
          </p:pic>
          <p:pic>
            <p:nvPicPr>
              <p:cNvPr id="173" name="Picture 59">
                <a:extLst>
                  <a:ext uri="{FF2B5EF4-FFF2-40B4-BE49-F238E27FC236}">
                    <a16:creationId xmlns:a16="http://schemas.microsoft.com/office/drawing/2014/main" id="{AD73AA96-7E77-4B8F-819A-A52A689FB3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005846" y="2649896"/>
                <a:ext cx="172229" cy="178480"/>
              </a:xfrm>
              <a:prstGeom prst="rect">
                <a:avLst/>
              </a:prstGeom>
              <a:ln>
                <a:noFill/>
              </a:ln>
            </p:spPr>
          </p:pic>
          <p:pic>
            <p:nvPicPr>
              <p:cNvPr id="174" name="Picture 59">
                <a:extLst>
                  <a:ext uri="{FF2B5EF4-FFF2-40B4-BE49-F238E27FC236}">
                    <a16:creationId xmlns:a16="http://schemas.microsoft.com/office/drawing/2014/main" id="{BCE7E5F5-F972-430A-98D2-F723F431D9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1861921" y="2669987"/>
                <a:ext cx="172229" cy="178480"/>
              </a:xfrm>
              <a:prstGeom prst="rect">
                <a:avLst/>
              </a:prstGeom>
              <a:ln>
                <a:noFill/>
              </a:ln>
            </p:spPr>
          </p:pic>
          <p:pic>
            <p:nvPicPr>
              <p:cNvPr id="175" name="Picture 59">
                <a:extLst>
                  <a:ext uri="{FF2B5EF4-FFF2-40B4-BE49-F238E27FC236}">
                    <a16:creationId xmlns:a16="http://schemas.microsoft.com/office/drawing/2014/main" id="{740D6D14-191B-4EA4-A1E0-6C9F14A419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192155" y="2747061"/>
                <a:ext cx="172229" cy="178480"/>
              </a:xfrm>
              <a:prstGeom prst="rect">
                <a:avLst/>
              </a:prstGeom>
              <a:ln>
                <a:noFill/>
              </a:ln>
            </p:spPr>
          </p:pic>
          <p:pic>
            <p:nvPicPr>
              <p:cNvPr id="176" name="Picture 59">
                <a:extLst>
                  <a:ext uri="{FF2B5EF4-FFF2-40B4-BE49-F238E27FC236}">
                    <a16:creationId xmlns:a16="http://schemas.microsoft.com/office/drawing/2014/main" id="{1F09EBBC-0015-4EE6-9C65-A70C2F3E03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095284" y="2915169"/>
                <a:ext cx="172229" cy="178480"/>
              </a:xfrm>
              <a:prstGeom prst="rect">
                <a:avLst/>
              </a:prstGeom>
              <a:ln>
                <a:noFill/>
              </a:ln>
            </p:spPr>
          </p:pic>
          <p:pic>
            <p:nvPicPr>
              <p:cNvPr id="177" name="Picture 59">
                <a:extLst>
                  <a:ext uri="{FF2B5EF4-FFF2-40B4-BE49-F238E27FC236}">
                    <a16:creationId xmlns:a16="http://schemas.microsoft.com/office/drawing/2014/main" id="{8010AFDE-439D-4B94-8303-B8F5A060C6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1876737" y="2860985"/>
                <a:ext cx="172229" cy="178480"/>
              </a:xfrm>
              <a:prstGeom prst="rect">
                <a:avLst/>
              </a:prstGeom>
              <a:ln>
                <a:noFill/>
              </a:ln>
            </p:spPr>
          </p:pic>
          <p:pic>
            <p:nvPicPr>
              <p:cNvPr id="178" name="Picture 59">
                <a:extLst>
                  <a:ext uri="{FF2B5EF4-FFF2-40B4-BE49-F238E27FC236}">
                    <a16:creationId xmlns:a16="http://schemas.microsoft.com/office/drawing/2014/main" id="{E3424F48-70A2-49EE-8E96-A06DBD2634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239953" y="2654346"/>
                <a:ext cx="172229" cy="178480"/>
              </a:xfrm>
              <a:prstGeom prst="rect">
                <a:avLst/>
              </a:prstGeom>
              <a:ln>
                <a:noFill/>
              </a:ln>
            </p:spPr>
          </p:pic>
          <p:pic>
            <p:nvPicPr>
              <p:cNvPr id="179" name="Picture 59">
                <a:extLst>
                  <a:ext uri="{FF2B5EF4-FFF2-40B4-BE49-F238E27FC236}">
                    <a16:creationId xmlns:a16="http://schemas.microsoft.com/office/drawing/2014/main" id="{A3F2D8A6-7263-43D6-92B7-62FE6FF63E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094680" y="2611769"/>
                <a:ext cx="172229" cy="178480"/>
              </a:xfrm>
              <a:prstGeom prst="rect">
                <a:avLst/>
              </a:prstGeom>
              <a:ln>
                <a:noFill/>
              </a:ln>
            </p:spPr>
          </p:pic>
          <p:pic>
            <p:nvPicPr>
              <p:cNvPr id="180" name="Picture 59">
                <a:extLst>
                  <a:ext uri="{FF2B5EF4-FFF2-40B4-BE49-F238E27FC236}">
                    <a16:creationId xmlns:a16="http://schemas.microsoft.com/office/drawing/2014/main" id="{F1DBA58E-3778-42DD-B912-126D8E7942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1784098" y="2720838"/>
                <a:ext cx="172229" cy="178480"/>
              </a:xfrm>
              <a:prstGeom prst="rect">
                <a:avLst/>
              </a:prstGeom>
              <a:ln>
                <a:noFill/>
              </a:ln>
            </p:spPr>
          </p:pic>
          <p:pic>
            <p:nvPicPr>
              <p:cNvPr id="181" name="Picture 59">
                <a:extLst>
                  <a:ext uri="{FF2B5EF4-FFF2-40B4-BE49-F238E27FC236}">
                    <a16:creationId xmlns:a16="http://schemas.microsoft.com/office/drawing/2014/main" id="{C355C9F0-B960-44A0-8314-1DDBECAE68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2195547" y="2860979"/>
                <a:ext cx="172229" cy="178480"/>
              </a:xfrm>
              <a:prstGeom prst="rect">
                <a:avLst/>
              </a:prstGeom>
              <a:ln>
                <a:noFill/>
              </a:ln>
            </p:spPr>
          </p:pic>
        </p:grpSp>
        <p:pic>
          <p:nvPicPr>
            <p:cNvPr id="170" name="Picture 39">
              <a:extLst>
                <a:ext uri="{FF2B5EF4-FFF2-40B4-BE49-F238E27FC236}">
                  <a16:creationId xmlns:a16="http://schemas.microsoft.com/office/drawing/2014/main" id="{388BF202-5523-4823-9A47-ADB6AB696666}"/>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1153314" y="3780927"/>
              <a:ext cx="229639" cy="210315"/>
            </a:xfrm>
            <a:prstGeom prst="rect">
              <a:avLst/>
            </a:prstGeom>
            <a:ln>
              <a:noFill/>
            </a:ln>
          </p:spPr>
        </p:pic>
        <p:grpSp>
          <p:nvGrpSpPr>
            <p:cNvPr id="214" name="Group 213">
              <a:extLst>
                <a:ext uri="{FF2B5EF4-FFF2-40B4-BE49-F238E27FC236}">
                  <a16:creationId xmlns:a16="http://schemas.microsoft.com/office/drawing/2014/main" id="{914C3028-E97D-4075-AB46-5845B9B84656}"/>
                </a:ext>
              </a:extLst>
            </p:cNvPr>
            <p:cNvGrpSpPr/>
            <p:nvPr/>
          </p:nvGrpSpPr>
          <p:grpSpPr>
            <a:xfrm>
              <a:off x="1123250" y="1189627"/>
              <a:ext cx="1530409" cy="796563"/>
              <a:chOff x="7184341" y="1318656"/>
              <a:chExt cx="1530409" cy="796563"/>
            </a:xfrm>
          </p:grpSpPr>
          <p:pic>
            <p:nvPicPr>
              <p:cNvPr id="215" name="Picture 65">
                <a:extLst>
                  <a:ext uri="{FF2B5EF4-FFF2-40B4-BE49-F238E27FC236}">
                    <a16:creationId xmlns:a16="http://schemas.microsoft.com/office/drawing/2014/main" id="{1E7888E2-D898-4837-962C-6B58FE6B6A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05" t="-107" r="17523" b="77563"/>
              <a:stretch/>
            </p:blipFill>
            <p:spPr>
              <a:xfrm rot="20792351">
                <a:off x="7184341" y="1329106"/>
                <a:ext cx="1530409" cy="786113"/>
              </a:xfrm>
              <a:prstGeom prst="rect">
                <a:avLst/>
              </a:prstGeom>
            </p:spPr>
          </p:pic>
          <p:pic>
            <p:nvPicPr>
              <p:cNvPr id="216" name="Picture 59">
                <a:extLst>
                  <a:ext uri="{FF2B5EF4-FFF2-40B4-BE49-F238E27FC236}">
                    <a16:creationId xmlns:a16="http://schemas.microsoft.com/office/drawing/2014/main" id="{0EB1A870-DD1B-4F9A-8A6B-90275AA6D3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89" t="86980" r="73130" b="6075"/>
              <a:stretch/>
            </p:blipFill>
            <p:spPr>
              <a:xfrm>
                <a:off x="7803446" y="1787003"/>
                <a:ext cx="229639" cy="237973"/>
              </a:xfrm>
              <a:prstGeom prst="rect">
                <a:avLst/>
              </a:prstGeom>
              <a:ln>
                <a:noFill/>
              </a:ln>
            </p:spPr>
          </p:pic>
          <p:pic>
            <p:nvPicPr>
              <p:cNvPr id="217" name="Picture 39">
                <a:extLst>
                  <a:ext uri="{FF2B5EF4-FFF2-40B4-BE49-F238E27FC236}">
                    <a16:creationId xmlns:a16="http://schemas.microsoft.com/office/drawing/2014/main" id="{8633E5A0-D9B4-49D1-A437-2566008E5A99}"/>
                  </a:ext>
                </a:extLst>
              </p:cNvPr>
              <p:cNvPicPr>
                <a:picLocks noChangeAspect="1"/>
              </p:cNvPicPr>
              <p:nvPr/>
            </p:nvPicPr>
            <p:blipFill rotWithShape="1">
              <a:blip r:embed="rId8" cstate="print">
                <a:duotone>
                  <a:srgbClr val="FFFFFF">
                    <a:shade val="45000"/>
                    <a:satMod val="135000"/>
                  </a:srgbClr>
                  <a:prstClr val="white"/>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5189" t="79824" r="73130" b="12970"/>
              <a:stretch/>
            </p:blipFill>
            <p:spPr>
              <a:xfrm rot="20874582">
                <a:off x="7689927" y="1318656"/>
                <a:ext cx="301437" cy="276071"/>
              </a:xfrm>
              <a:prstGeom prst="rect">
                <a:avLst/>
              </a:prstGeom>
              <a:ln>
                <a:noFill/>
              </a:ln>
            </p:spPr>
          </p:pic>
          <p:pic>
            <p:nvPicPr>
              <p:cNvPr id="218" name="Picture 39">
                <a:extLst>
                  <a:ext uri="{FF2B5EF4-FFF2-40B4-BE49-F238E27FC236}">
                    <a16:creationId xmlns:a16="http://schemas.microsoft.com/office/drawing/2014/main" id="{4B520989-B599-4B06-B066-6E4B8A0F13CB}"/>
                  </a:ext>
                </a:extLst>
              </p:cNvPr>
              <p:cNvPicPr>
                <a:picLocks noChangeAspect="1"/>
              </p:cNvPicPr>
              <p:nvPr/>
            </p:nvPicPr>
            <p:blipFill rotWithShape="1">
              <a:blip r:embed="rId8" cstate="print">
                <a:duotone>
                  <a:srgbClr val="FFFFFF">
                    <a:shade val="45000"/>
                    <a:satMod val="135000"/>
                  </a:srgbClr>
                  <a:prstClr val="white"/>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5189" t="79824" r="73130" b="12970"/>
              <a:stretch/>
            </p:blipFill>
            <p:spPr>
              <a:xfrm rot="20874582">
                <a:off x="8022303" y="1390622"/>
                <a:ext cx="301437" cy="276071"/>
              </a:xfrm>
              <a:prstGeom prst="rect">
                <a:avLst/>
              </a:prstGeom>
              <a:ln>
                <a:noFill/>
              </a:ln>
            </p:spPr>
          </p:pic>
          <p:pic>
            <p:nvPicPr>
              <p:cNvPr id="219" name="Picture 39">
                <a:extLst>
                  <a:ext uri="{FF2B5EF4-FFF2-40B4-BE49-F238E27FC236}">
                    <a16:creationId xmlns:a16="http://schemas.microsoft.com/office/drawing/2014/main" id="{12B40F6B-0188-43BE-A7F2-7A34992044C4}"/>
                  </a:ext>
                </a:extLst>
              </p:cNvPr>
              <p:cNvPicPr>
                <a:picLocks noChangeAspect="1"/>
              </p:cNvPicPr>
              <p:nvPr/>
            </p:nvPicPr>
            <p:blipFill rotWithShape="1">
              <a:blip r:embed="rId8" cstate="print">
                <a:duotone>
                  <a:srgbClr val="FFFFFF">
                    <a:shade val="45000"/>
                    <a:satMod val="135000"/>
                  </a:srgbClr>
                  <a:prstClr val="white"/>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5189" t="79824" r="73130" b="12970"/>
              <a:stretch/>
            </p:blipFill>
            <p:spPr>
              <a:xfrm rot="20874582">
                <a:off x="7438924" y="1598055"/>
                <a:ext cx="301437" cy="276071"/>
              </a:xfrm>
              <a:prstGeom prst="rect">
                <a:avLst/>
              </a:prstGeom>
              <a:ln>
                <a:noFill/>
              </a:ln>
            </p:spPr>
          </p:pic>
          <p:pic>
            <p:nvPicPr>
              <p:cNvPr id="220" name="Picture 39">
                <a:extLst>
                  <a:ext uri="{FF2B5EF4-FFF2-40B4-BE49-F238E27FC236}">
                    <a16:creationId xmlns:a16="http://schemas.microsoft.com/office/drawing/2014/main" id="{D2B4686C-7F7F-4813-B2B1-B7FF0B74EC22}"/>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rot="20479128">
                <a:off x="7442980" y="1602383"/>
                <a:ext cx="285443" cy="261423"/>
              </a:xfrm>
              <a:prstGeom prst="rect">
                <a:avLst/>
              </a:prstGeom>
              <a:ln>
                <a:noFill/>
              </a:ln>
            </p:spPr>
          </p:pic>
          <p:pic>
            <p:nvPicPr>
              <p:cNvPr id="221" name="Picture 39">
                <a:extLst>
                  <a:ext uri="{FF2B5EF4-FFF2-40B4-BE49-F238E27FC236}">
                    <a16:creationId xmlns:a16="http://schemas.microsoft.com/office/drawing/2014/main" id="{440D9400-59FD-4DF6-8B48-26B910B68EA2}"/>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7696987" y="1321217"/>
                <a:ext cx="285327" cy="261316"/>
              </a:xfrm>
              <a:prstGeom prst="rect">
                <a:avLst/>
              </a:prstGeom>
              <a:ln>
                <a:noFill/>
              </a:ln>
            </p:spPr>
          </p:pic>
          <p:pic>
            <p:nvPicPr>
              <p:cNvPr id="222" name="Picture 39">
                <a:extLst>
                  <a:ext uri="{FF2B5EF4-FFF2-40B4-BE49-F238E27FC236}">
                    <a16:creationId xmlns:a16="http://schemas.microsoft.com/office/drawing/2014/main" id="{A93BE243-AF15-4E0B-9CEA-0ADD56AC576C}"/>
                  </a:ext>
                </a:extLst>
              </p:cNvPr>
              <p:cNvPicPr>
                <a:picLocks noChangeAspect="1"/>
              </p:cNvPicPr>
              <p:nvPr/>
            </p:nvPicPr>
            <p:blipFill rotWithShape="1">
              <a:blip r:embed="rId5" cstate="print">
                <a:clrChange>
                  <a:clrFrom>
                    <a:srgbClr val="B52C2E"/>
                  </a:clrFrom>
                  <a:clrTo>
                    <a:srgbClr val="B52C2E">
                      <a:alpha val="0"/>
                    </a:srgbClr>
                  </a:clrTo>
                </a:clrChange>
                <a:duotone>
                  <a:srgbClr val="8F1176">
                    <a:shade val="45000"/>
                    <a:satMod val="135000"/>
                  </a:srgbClr>
                  <a:prstClr val="white"/>
                </a:duotone>
                <a:extLst>
                  <a:ext uri="{28A0092B-C50C-407E-A947-70E740481C1C}">
                    <a14:useLocalDpi xmlns:a14="http://schemas.microsoft.com/office/drawing/2010/main" val="0"/>
                  </a:ext>
                </a:extLst>
              </a:blip>
              <a:srcRect l="15189" t="79824" r="73130" b="12970"/>
              <a:stretch/>
            </p:blipFill>
            <p:spPr>
              <a:xfrm>
                <a:off x="8020385" y="1389208"/>
                <a:ext cx="292820" cy="268178"/>
              </a:xfrm>
              <a:prstGeom prst="rect">
                <a:avLst/>
              </a:prstGeom>
              <a:ln>
                <a:noFill/>
              </a:ln>
            </p:spPr>
          </p:pic>
        </p:grpSp>
      </p:grpSp>
      <p:sp>
        <p:nvSpPr>
          <p:cNvPr id="224" name="TextBox 223">
            <a:extLst>
              <a:ext uri="{FF2B5EF4-FFF2-40B4-BE49-F238E27FC236}">
                <a16:creationId xmlns:a16="http://schemas.microsoft.com/office/drawing/2014/main" id="{7B0569E8-A84B-4480-BDC2-9BD9504D88F6}"/>
              </a:ext>
            </a:extLst>
          </p:cNvPr>
          <p:cNvSpPr txBox="1"/>
          <p:nvPr/>
        </p:nvSpPr>
        <p:spPr>
          <a:xfrm>
            <a:off x="4883349" y="4153731"/>
            <a:ext cx="7213163" cy="1449115"/>
          </a:xfrm>
          <a:prstGeom prst="rect">
            <a:avLst/>
          </a:prstGeom>
          <a:noFill/>
        </p:spPr>
        <p:txBody>
          <a:bodyPr wrap="square" rtlCol="0">
            <a:spAutoFit/>
          </a:bodyPr>
          <a:lstStyle/>
          <a:p>
            <a:pPr defTabSz="257162">
              <a:spcAft>
                <a:spcPts val="451"/>
              </a:spcAft>
              <a:buClr>
                <a:srgbClr val="222658"/>
              </a:buClr>
              <a:defRPr/>
            </a:pPr>
            <a:r>
              <a:rPr kumimoji="0" lang="en-US" sz="1400" b="1" i="0" u="none" strike="noStrike" kern="0" cap="none" spc="0" normalizeH="0" baseline="0" noProof="0" dirty="0">
                <a:ln>
                  <a:noFill/>
                </a:ln>
                <a:solidFill>
                  <a:srgbClr val="595454"/>
                </a:solidFill>
                <a:effectLst/>
                <a:uLnTx/>
                <a:uFillTx/>
                <a:latin typeface="Trebuchet MS"/>
                <a:ea typeface="ＭＳ Ｐゴシック" charset="0"/>
                <a:cs typeface="Calibri" panose="020F0502020204030204" pitchFamily="34" charset="0"/>
              </a:rPr>
              <a:t>CAR-positive viable T cells (consisting of 1:1 CAR-positive viable T cells of the CD8 and CD4 components), with each component supplied separately in one to four single-dose vials.</a:t>
            </a:r>
          </a:p>
          <a:p>
            <a:pPr marL="0" marR="0" lvl="0" indent="0" algn="l" defTabSz="257162" rtl="0" eaLnBrk="1" fontAlgn="auto" latinLnBrk="0" hangingPunct="1">
              <a:lnSpc>
                <a:spcPct val="100000"/>
              </a:lnSpc>
              <a:spcBef>
                <a:spcPts val="0"/>
              </a:spcBef>
              <a:spcAft>
                <a:spcPts val="451"/>
              </a:spcAft>
              <a:buClr>
                <a:srgbClr val="222658"/>
              </a:buClr>
              <a:buSzTx/>
              <a:buFontTx/>
              <a:buNone/>
              <a:tabLst/>
              <a:defRPr/>
            </a:pPr>
            <a:r>
              <a:rPr kumimoji="0" lang="en-US" sz="14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is a CD19-directed genetically modified autologous cell immunotherapy administered as a defined composition to reduce variability in CD8-positive and CD4-positive T cell dose.</a:t>
            </a:r>
            <a:endParaRPr kumimoji="0" lang="en-US" sz="1400" b="0" i="0" u="none" strike="noStrike" kern="0" cap="none" spc="0" normalizeH="0" baseline="30000" noProof="0" dirty="0">
              <a:ln>
                <a:noFill/>
              </a:ln>
              <a:solidFill>
                <a:srgbClr val="595454"/>
              </a:solidFill>
              <a:effectLst/>
              <a:uLnTx/>
              <a:uFillTx/>
              <a:latin typeface="Trebuchet MS"/>
              <a:ea typeface="ＭＳ Ｐゴシック" charset="0"/>
              <a:cs typeface="Calibri" panose="020F0502020204030204" pitchFamily="34" charset="0"/>
            </a:endParaRPr>
          </a:p>
        </p:txBody>
      </p:sp>
      <p:sp>
        <p:nvSpPr>
          <p:cNvPr id="99" name="Slide Number Placeholder 3">
            <a:extLst>
              <a:ext uri="{FF2B5EF4-FFF2-40B4-BE49-F238E27FC236}">
                <a16:creationId xmlns:a16="http://schemas.microsoft.com/office/drawing/2014/main" id="{03617B84-45A7-4292-88BA-DFB8EB9ACF57}"/>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98" name="Graphic 97" descr="House with solid fill">
            <a:hlinkClick r:id="rId10" action="ppaction://hlinksldjump"/>
            <a:extLst>
              <a:ext uri="{FF2B5EF4-FFF2-40B4-BE49-F238E27FC236}">
                <a16:creationId xmlns:a16="http://schemas.microsoft.com/office/drawing/2014/main" id="{D15E4E28-664D-46AE-B0D5-15DEA8B898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03598" y="5513046"/>
            <a:ext cx="522642" cy="522642"/>
          </a:xfrm>
          <a:prstGeom prst="rect">
            <a:avLst/>
          </a:prstGeom>
        </p:spPr>
      </p:pic>
      <p:graphicFrame>
        <p:nvGraphicFramePr>
          <p:cNvPr id="6" name="Table" descr="Table">
            <a:extLst>
              <a:ext uri="{FF2B5EF4-FFF2-40B4-BE49-F238E27FC236}">
                <a16:creationId xmlns:a16="http://schemas.microsoft.com/office/drawing/2014/main" id="{AA137491-6A1A-A1B8-CD9C-F892BFA70EDD}"/>
              </a:ext>
            </a:extLst>
          </p:cNvPr>
          <p:cNvGraphicFramePr>
            <a:graphicFrameLocks/>
          </p:cNvGraphicFramePr>
          <p:nvPr>
            <p:extLst>
              <p:ext uri="{D42A27DB-BD31-4B8C-83A1-F6EECF244321}">
                <p14:modId xmlns:p14="http://schemas.microsoft.com/office/powerpoint/2010/main" val="2824723111"/>
              </p:ext>
            </p:extLst>
          </p:nvPr>
        </p:nvGraphicFramePr>
        <p:xfrm>
          <a:off x="5021820" y="1101717"/>
          <a:ext cx="6562190" cy="2744676"/>
        </p:xfrm>
        <a:graphic>
          <a:graphicData uri="http://schemas.openxmlformats.org/drawingml/2006/table">
            <a:tbl>
              <a:tblPr firstCol="1"/>
              <a:tblGrid>
                <a:gridCol w="3457639">
                  <a:extLst>
                    <a:ext uri="{9D8B030D-6E8A-4147-A177-3AD203B41FA5}">
                      <a16:colId xmlns:a16="http://schemas.microsoft.com/office/drawing/2014/main" val="20000"/>
                    </a:ext>
                  </a:extLst>
                </a:gridCol>
                <a:gridCol w="3104551">
                  <a:extLst>
                    <a:ext uri="{9D8B030D-6E8A-4147-A177-3AD203B41FA5}">
                      <a16:colId xmlns:a16="http://schemas.microsoft.com/office/drawing/2014/main" val="20003"/>
                    </a:ext>
                  </a:extLst>
                </a:gridCol>
              </a:tblGrid>
              <a:tr h="320040">
                <a:tc gridSpan="2">
                  <a:txBody>
                    <a:bodyPr/>
                    <a:lstStyle/>
                    <a:p>
                      <a:pPr marL="0" marR="0" lvl="0" indent="0" algn="ctr" defTabSz="457178" rtl="0" eaLnBrk="1" fontAlgn="auto" latinLnBrk="0" hangingPunct="1">
                        <a:lnSpc>
                          <a:spcPct val="100000"/>
                        </a:lnSpc>
                        <a:spcBef>
                          <a:spcPts val="339"/>
                        </a:spcBef>
                        <a:spcAft>
                          <a:spcPts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mn-lt"/>
                          <a:ea typeface="+mn-ea"/>
                          <a:cs typeface="Arial" panose="020B0604020202020204" pitchFamily="34" charset="0"/>
                        </a:rPr>
                        <a:t>Dose Range</a:t>
                      </a:r>
                    </a:p>
                  </a:txBody>
                  <a:tcPr marT="0" marB="0" anchor="ctr">
                    <a:lnL w="12700" cmpd="sng">
                      <a:noFill/>
                      <a:prstDash val="soli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solidFill>
                      <a:srgbClr val="C0F2FB"/>
                    </a:solidFill>
                  </a:tcPr>
                </a:tc>
                <a:tc hMerge="1">
                  <a:txBody>
                    <a:bodyPr/>
                    <a:lstStyle/>
                    <a:p>
                      <a:pPr algn="l"/>
                      <a:endParaRPr lang="en-US" sz="1200" dirty="0"/>
                    </a:p>
                  </a:txBody>
                  <a:tcPr marT="0" marB="0" anchor="ctr">
                    <a:lnL w="12700" cmpd="sng">
                      <a:noFill/>
                      <a:prstDash val="solid"/>
                    </a:lnL>
                  </a:tcPr>
                </a:tc>
                <a:extLst>
                  <a:ext uri="{0D108BD9-81ED-4DB2-BD59-A6C34878D82A}">
                    <a16:rowId xmlns:a16="http://schemas.microsoft.com/office/drawing/2014/main" val="10001"/>
                  </a:ext>
                </a:extLst>
              </a:tr>
              <a:tr h="365760">
                <a:tc>
                  <a:txBody>
                    <a:bodyPr/>
                    <a:lstStyle/>
                    <a:p>
                      <a:r>
                        <a:rPr lang="en-US" sz="1600" b="1" dirty="0">
                          <a:solidFill>
                            <a:schemeClr val="tx1"/>
                          </a:solidFill>
                        </a:rPr>
                        <a:t>Indication</a:t>
                      </a:r>
                    </a:p>
                  </a:txBody>
                  <a:tcPr marL="73152" marR="36576" marT="0" marB="0"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err="1">
                          <a:solidFill>
                            <a:schemeClr val="tx1"/>
                          </a:solidFill>
                        </a:rPr>
                        <a:t>Liso-cel</a:t>
                      </a:r>
                      <a:r>
                        <a:rPr lang="en-US" sz="1600" b="1" dirty="0">
                          <a:solidFill>
                            <a:schemeClr val="tx1"/>
                          </a:solidFill>
                        </a:rPr>
                        <a:t> dose range</a:t>
                      </a:r>
                    </a:p>
                  </a:txBody>
                  <a:tcPr marL="68580" marR="68580" marT="0" marB="0" anchor="ct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60">
                <a:tc>
                  <a:txBody>
                    <a:bodyPr/>
                    <a:lstStyle/>
                    <a:p>
                      <a:r>
                        <a:rPr lang="en-US" sz="1400" kern="1200" dirty="0">
                          <a:solidFill>
                            <a:schemeClr val="tx1"/>
                          </a:solidFill>
                          <a:effectLst/>
                          <a:latin typeface="+mn-lt"/>
                          <a:ea typeface="+mn-ea"/>
                          <a:cs typeface="+mn-cs"/>
                        </a:rPr>
                        <a:t>LBCL after two or more lines of therapy </a:t>
                      </a:r>
                      <a:endParaRPr lang="en-US" sz="1400" dirty="0">
                        <a:solidFill>
                          <a:schemeClr val="tx1"/>
                        </a:solidFill>
                      </a:endParaRPr>
                    </a:p>
                  </a:txBody>
                  <a:tcPr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kern="1200" dirty="0">
                          <a:solidFill>
                            <a:schemeClr val="tx1"/>
                          </a:solidFill>
                          <a:effectLst/>
                          <a:latin typeface="+mn-lt"/>
                          <a:ea typeface="+mn-ea"/>
                          <a:cs typeface="+mn-cs"/>
                        </a:rPr>
                        <a:t>50 to 110 × 10</a:t>
                      </a:r>
                      <a:r>
                        <a:rPr lang="en-US" sz="1400" kern="1200" baseline="30000" dirty="0">
                          <a:solidFill>
                            <a:schemeClr val="tx1"/>
                          </a:solidFill>
                          <a:effectLst/>
                          <a:latin typeface="+mn-lt"/>
                          <a:ea typeface="+mn-ea"/>
                          <a:cs typeface="+mn-cs"/>
                        </a:rPr>
                        <a:t>6</a:t>
                      </a:r>
                      <a:r>
                        <a:rPr lang="en-US" sz="1400" kern="1200" dirty="0">
                          <a:solidFill>
                            <a:schemeClr val="tx1"/>
                          </a:solidFill>
                          <a:effectLst/>
                          <a:latin typeface="+mn-lt"/>
                          <a:ea typeface="+mn-ea"/>
                          <a:cs typeface="+mn-cs"/>
                        </a:rPr>
                        <a:t> CAR-positive viable T cells</a:t>
                      </a:r>
                      <a:endParaRPr lang="en-US" sz="1400" dirty="0">
                        <a:solidFill>
                          <a:schemeClr val="tx1"/>
                        </a:solidFill>
                      </a:endParaRPr>
                    </a:p>
                  </a:txBody>
                  <a:tcPr anchor="ct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760">
                <a:tc>
                  <a:txBody>
                    <a:bodyPr/>
                    <a:lstStyle/>
                    <a:p>
                      <a:r>
                        <a:rPr lang="en-US" sz="1400" kern="1200" dirty="0">
                          <a:solidFill>
                            <a:schemeClr val="tx1"/>
                          </a:solidFill>
                          <a:effectLst/>
                          <a:latin typeface="+mn-lt"/>
                          <a:ea typeface="+mn-ea"/>
                          <a:cs typeface="+mn-cs"/>
                        </a:rPr>
                        <a:t>LBCL after one line of therapy </a:t>
                      </a:r>
                      <a:endParaRPr lang="en-US" sz="1400" dirty="0">
                        <a:solidFill>
                          <a:schemeClr val="tx1"/>
                        </a:solidFill>
                      </a:endParaRPr>
                    </a:p>
                  </a:txBody>
                  <a:tcPr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r>
                        <a:rPr lang="en-US" sz="1400" kern="1200" dirty="0">
                          <a:solidFill>
                            <a:schemeClr val="tx1"/>
                          </a:solidFill>
                          <a:effectLst/>
                          <a:latin typeface="+mn-lt"/>
                          <a:ea typeface="+mn-ea"/>
                          <a:cs typeface="+mn-cs"/>
                        </a:rPr>
                        <a:t>90 to 110 × 10</a:t>
                      </a:r>
                      <a:r>
                        <a:rPr lang="en-US" sz="1400" kern="1200" baseline="30000" dirty="0">
                          <a:solidFill>
                            <a:schemeClr val="tx1"/>
                          </a:solidFill>
                          <a:effectLst/>
                          <a:latin typeface="+mn-lt"/>
                          <a:ea typeface="+mn-ea"/>
                          <a:cs typeface="+mn-cs"/>
                        </a:rPr>
                        <a:t>6</a:t>
                      </a:r>
                      <a:r>
                        <a:rPr lang="en-US" sz="1400" kern="1200" dirty="0">
                          <a:solidFill>
                            <a:schemeClr val="tx1"/>
                          </a:solidFill>
                          <a:effectLst/>
                          <a:latin typeface="+mn-lt"/>
                          <a:ea typeface="+mn-ea"/>
                          <a:cs typeface="+mn-cs"/>
                        </a:rPr>
                        <a:t> CAR-positive viable T cells</a:t>
                      </a:r>
                      <a:endParaRPr lang="en-US" sz="1400" dirty="0">
                        <a:solidFill>
                          <a:schemeClr val="tx1"/>
                        </a:solidFill>
                      </a:endParaRPr>
                    </a:p>
                  </a:txBody>
                  <a:tcPr anchor="ct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91652">
                <a:tc>
                  <a:txBody>
                    <a:bodyPr/>
                    <a:lstStyle/>
                    <a:p>
                      <a:r>
                        <a:rPr lang="en-US" sz="1400" kern="1200" dirty="0">
                          <a:solidFill>
                            <a:schemeClr val="tx1"/>
                          </a:solidFill>
                          <a:effectLst/>
                          <a:latin typeface="+mn-lt"/>
                          <a:ea typeface="+mn-ea"/>
                          <a:cs typeface="+mn-cs"/>
                        </a:rPr>
                        <a:t>CLL or SLL </a:t>
                      </a:r>
                      <a:endParaRPr lang="en-US" sz="1400" dirty="0">
                        <a:solidFill>
                          <a:schemeClr val="tx1"/>
                        </a:solidFill>
                      </a:endParaRPr>
                    </a:p>
                  </a:txBody>
                  <a:tcPr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vMerge="1">
                  <a:txBody>
                    <a:bodyPr/>
                    <a:lstStyle/>
                    <a:p>
                      <a:r>
                        <a:rPr lang="en-US" sz="1400" kern="1200" dirty="0">
                          <a:solidFill>
                            <a:schemeClr val="tx1"/>
                          </a:solidFill>
                          <a:effectLst/>
                          <a:latin typeface="+mn-lt"/>
                          <a:ea typeface="+mn-ea"/>
                          <a:cs typeface="+mn-cs"/>
                        </a:rPr>
                        <a:t>90 to 110 × 10</a:t>
                      </a:r>
                      <a:r>
                        <a:rPr lang="en-US" sz="1400" kern="1200" baseline="30000" dirty="0">
                          <a:solidFill>
                            <a:schemeClr val="tx1"/>
                          </a:solidFill>
                          <a:effectLst/>
                          <a:latin typeface="+mn-lt"/>
                          <a:ea typeface="+mn-ea"/>
                          <a:cs typeface="+mn-cs"/>
                        </a:rPr>
                        <a:t>6</a:t>
                      </a:r>
                      <a:r>
                        <a:rPr lang="en-US" sz="1400" kern="1200" dirty="0">
                          <a:solidFill>
                            <a:schemeClr val="tx1"/>
                          </a:solidFill>
                          <a:effectLst/>
                          <a:latin typeface="+mn-lt"/>
                          <a:ea typeface="+mn-ea"/>
                          <a:cs typeface="+mn-cs"/>
                        </a:rPr>
                        <a:t> CAR-positive viable T cells</a:t>
                      </a:r>
                      <a:endParaRPr lang="en-US" sz="1400" dirty="0">
                        <a:solidFill>
                          <a:schemeClr val="tx1"/>
                        </a:solidFill>
                      </a:endParaRPr>
                    </a:p>
                  </a:txBody>
                  <a:tcPr anchor="ct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317892"/>
                  </a:ext>
                </a:extLst>
              </a:tr>
              <a:tr h="391652">
                <a:tc>
                  <a:txBody>
                    <a:bodyPr/>
                    <a:lstStyle/>
                    <a:p>
                      <a:r>
                        <a:rPr lang="en-US" sz="1400" dirty="0">
                          <a:solidFill>
                            <a:schemeClr val="tx1"/>
                          </a:solidFill>
                        </a:rPr>
                        <a:t>FL</a:t>
                      </a:r>
                    </a:p>
                  </a:txBody>
                  <a:tcPr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3798881"/>
                  </a:ext>
                </a:extLst>
              </a:tr>
              <a:tr h="391652">
                <a:tc>
                  <a:txBody>
                    <a:bodyPr/>
                    <a:lstStyle/>
                    <a:p>
                      <a:r>
                        <a:rPr lang="en-US" sz="1400" dirty="0">
                          <a:solidFill>
                            <a:schemeClr val="tx1"/>
                          </a:solidFill>
                        </a:rPr>
                        <a:t>MCL</a:t>
                      </a:r>
                    </a:p>
                  </a:txBody>
                  <a:tcPr anchor="ctr">
                    <a:lnL w="12700" cmpd="sng">
                      <a:noFill/>
                      <a:prstDash val="solid"/>
                    </a:lnL>
                    <a:lnR w="12700" cap="flat" cmpd="sng" algn="ctr">
                      <a:solidFill>
                        <a:srgbClr val="009FBA"/>
                      </a:solidFill>
                      <a:prstDash val="solid"/>
                      <a:round/>
                      <a:headEnd type="none" w="med" len="med"/>
                      <a:tailEnd type="none" w="med" len="me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sz="1400" dirty="0"/>
                    </a:p>
                  </a:txBody>
                  <a:tcPr>
                    <a:lnL w="12700" cap="flat" cmpd="sng" algn="ctr">
                      <a:solidFill>
                        <a:srgbClr val="009FBA"/>
                      </a:solidFill>
                      <a:prstDash val="solid"/>
                      <a:round/>
                      <a:headEnd type="none" w="med" len="med"/>
                      <a:tailEnd type="none" w="med" len="med"/>
                    </a:lnL>
                    <a:lnR w="12700" cmpd="sng">
                      <a:noFill/>
                      <a:prstDash val="solid"/>
                    </a:lnR>
                    <a:lnT w="12700" cap="flat" cmpd="sng" algn="ctr">
                      <a:solidFill>
                        <a:srgbClr val="009FBA"/>
                      </a:solidFill>
                      <a:prstDash val="solid"/>
                      <a:round/>
                      <a:headEnd type="none" w="med" len="med"/>
                      <a:tailEnd type="none" w="med" len="med"/>
                    </a:lnT>
                    <a:lnB w="12700" cap="flat" cmpd="sng" algn="ctr">
                      <a:solidFill>
                        <a:srgbClr val="009F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3576028"/>
                  </a:ext>
                </a:extLst>
              </a:tr>
            </a:tbl>
          </a:graphicData>
        </a:graphic>
      </p:graphicFrame>
    </p:spTree>
    <p:extLst>
      <p:ext uri="{BB962C8B-B14F-4D97-AF65-F5344CB8AC3E}">
        <p14:creationId xmlns:p14="http://schemas.microsoft.com/office/powerpoint/2010/main" val="400830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E8C-6123-42FC-AAC8-DF30B6FE694D}"/>
              </a:ext>
            </a:extLst>
          </p:cNvPr>
          <p:cNvSpPr>
            <a:spLocks noGrp="1"/>
          </p:cNvSpPr>
          <p:nvPr>
            <p:ph type="title"/>
          </p:nvPr>
        </p:nvSpPr>
        <p:spPr/>
        <p:txBody>
          <a:bodyPr/>
          <a:lstStyle/>
          <a:p>
            <a:r>
              <a:rPr lang="en-US" dirty="0"/>
              <a:t>Screening for viral infectious agents</a:t>
            </a:r>
          </a:p>
        </p:txBody>
      </p:sp>
      <p:sp>
        <p:nvSpPr>
          <p:cNvPr id="3" name="Content Placeholder 2">
            <a:extLst>
              <a:ext uri="{FF2B5EF4-FFF2-40B4-BE49-F238E27FC236}">
                <a16:creationId xmlns:a16="http://schemas.microsoft.com/office/drawing/2014/main" id="{B8DAB36C-C693-407D-B594-35693E6119EB}"/>
              </a:ext>
            </a:extLst>
          </p:cNvPr>
          <p:cNvSpPr>
            <a:spLocks noGrp="1"/>
          </p:cNvSpPr>
          <p:nvPr>
            <p:ph idx="1"/>
          </p:nvPr>
        </p:nvSpPr>
        <p:spPr>
          <a:xfrm>
            <a:off x="365760" y="1554480"/>
            <a:ext cx="11460480" cy="3982720"/>
          </a:xfrm>
        </p:spPr>
        <p:txBody>
          <a:bodyPr/>
          <a:lstStyle/>
          <a:p>
            <a:pPr>
              <a:buClr>
                <a:srgbClr val="009FBA"/>
              </a:buClr>
            </a:pPr>
            <a:r>
              <a:rPr lang="en-US" dirty="0"/>
              <a:t>Hepatitis B virus (HBV) reactivation, in some cases resulting in fulminant hepatitis, hepatic failure, and death, can occur in patients treated with drugs directed against B cells</a:t>
            </a:r>
          </a:p>
          <a:p>
            <a:pPr>
              <a:buClr>
                <a:srgbClr val="009FBA"/>
              </a:buClr>
            </a:pPr>
            <a:r>
              <a:rPr lang="en-US" dirty="0"/>
              <a:t>In clinical trials of </a:t>
            </a:r>
            <a:r>
              <a:rPr lang="en-US" dirty="0" err="1"/>
              <a:t>liso-cel</a:t>
            </a:r>
            <a:r>
              <a:rPr lang="en-US" dirty="0"/>
              <a:t>, 35 of 38 patients with a prior history of HBV were treated with concurrent antiviral suppressive therapy. Perform screening for HBV, HCV, and HIV in accordance with clinical guidelines before collection of cells for manufacturing. In patients with prior history of HBV, consider concurrent antiviral suppressive therapy to prevent HBV reactivation per standard guidelines.</a:t>
            </a:r>
          </a:p>
          <a:p>
            <a:pPr>
              <a:buClr>
                <a:srgbClr val="009FBA"/>
              </a:buClr>
            </a:pPr>
            <a:r>
              <a:rPr lang="en-US" dirty="0"/>
              <a:t>Perform screening for HBV, HCV, and HIV in accordance with clinical guidelines before collection of cells for manufacturing</a:t>
            </a:r>
          </a:p>
          <a:p>
            <a:endParaRPr lang="en-US" dirty="0"/>
          </a:p>
        </p:txBody>
      </p:sp>
      <p:sp>
        <p:nvSpPr>
          <p:cNvPr id="5" name="TextBox 4">
            <a:extLst>
              <a:ext uri="{FF2B5EF4-FFF2-40B4-BE49-F238E27FC236}">
                <a16:creationId xmlns:a16="http://schemas.microsoft.com/office/drawing/2014/main" id="{2CD38F89-D945-46C5-873E-B4D8D54BD960}"/>
              </a:ext>
            </a:extLst>
          </p:cNvPr>
          <p:cNvSpPr txBox="1"/>
          <p:nvPr/>
        </p:nvSpPr>
        <p:spPr>
          <a:xfrm>
            <a:off x="365760" y="5931550"/>
            <a:ext cx="7315200" cy="430887"/>
          </a:xfrm>
          <a:prstGeom prst="rect">
            <a:avLst/>
          </a:prstGeom>
          <a:noFill/>
        </p:spPr>
        <p:txBody>
          <a:bodyPr wrap="square" rtlCol="0">
            <a:spAutoFit/>
          </a:bodyPr>
          <a:lstStyle/>
          <a:p>
            <a:pPr>
              <a:defRPr/>
            </a:pPr>
            <a:r>
              <a:rPr kumimoji="0" lang="en-US" sz="1100" b="0" i="0" u="none" strike="noStrike" kern="1200" cap="none" spc="0" normalizeH="0" baseline="0" noProof="0" dirty="0">
                <a:ln>
                  <a:noFill/>
                </a:ln>
                <a:effectLst/>
                <a:uLnTx/>
                <a:uFillTx/>
                <a:latin typeface="Trebuchet MS"/>
                <a:ea typeface="+mn-ea"/>
                <a:cs typeface="Calibri" panose="020F0502020204030204" pitchFamily="34" charset="0"/>
              </a:rPr>
              <a:t>HBV, hepatitis B virus; HCV, hepatitis C virus; HIV, human immunodeficiency virus.</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D3361B12-92E3-410B-B518-DACFC85568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7" name="Slide Number Placeholder 3">
            <a:extLst>
              <a:ext uri="{FF2B5EF4-FFF2-40B4-BE49-F238E27FC236}">
                <a16:creationId xmlns:a16="http://schemas.microsoft.com/office/drawing/2014/main" id="{B13729AB-AFB8-429D-85CD-1DB2BED17D0F}"/>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18032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Before </a:t>
            </a:r>
            <a:r>
              <a:rPr lang="en-US" dirty="0" err="1"/>
              <a:t>liso-cel</a:t>
            </a:r>
            <a:r>
              <a:rPr lang="en-US" dirty="0"/>
              <a:t> shipment and receipt</a:t>
            </a:r>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idx="1"/>
          </p:nvPr>
        </p:nvSpPr>
        <p:spPr>
          <a:xfrm>
            <a:off x="361949" y="941046"/>
            <a:ext cx="2868682" cy="4572000"/>
          </a:xfrm>
        </p:spPr>
        <p:txBody>
          <a:bodyPr/>
          <a:lstStyle/>
          <a:p>
            <a:pPr marL="0" indent="0">
              <a:buNone/>
            </a:pPr>
            <a:r>
              <a:rPr lang="en-US" b="1" dirty="0"/>
              <a:t>Leukapheresis</a:t>
            </a:r>
          </a:p>
          <a:p>
            <a:pPr marL="0" indent="0">
              <a:buNone/>
            </a:pPr>
            <a:r>
              <a:rPr lang="en-US" dirty="0"/>
              <a:t>Collecting your patient’s T cells through leukapheresis at a Bristol Myers Squibb qualified facility is the first step in the treatment process</a:t>
            </a:r>
            <a:r>
              <a:rPr lang="en-US" baseline="30000" dirty="0"/>
              <a:t>1,2</a:t>
            </a:r>
            <a:r>
              <a:rPr lang="en-US" dirty="0"/>
              <a:t> </a:t>
            </a:r>
          </a:p>
          <a:p>
            <a:pPr>
              <a:buClr>
                <a:srgbClr val="009FBA"/>
              </a:buClr>
            </a:pPr>
            <a:r>
              <a:rPr lang="en-US" dirty="0"/>
              <a:t>Before beginning leukapheresis, confirm that your patient is given adequate time after prior treatments</a:t>
            </a:r>
          </a:p>
        </p:txBody>
      </p:sp>
      <p:sp>
        <p:nvSpPr>
          <p:cNvPr id="5" name="TextBox 4">
            <a:extLst>
              <a:ext uri="{FF2B5EF4-FFF2-40B4-BE49-F238E27FC236}">
                <a16:creationId xmlns:a16="http://schemas.microsoft.com/office/drawing/2014/main" id="{13D60CA5-0AEC-4FFC-83D2-C6FE7A0CD994}"/>
              </a:ext>
            </a:extLst>
          </p:cNvPr>
          <p:cNvSpPr txBox="1"/>
          <p:nvPr/>
        </p:nvSpPr>
        <p:spPr>
          <a:xfrm>
            <a:off x="346709" y="5425918"/>
            <a:ext cx="106870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30000" noProof="0" dirty="0" err="1">
                <a:ln>
                  <a:noFill/>
                </a:ln>
                <a:effectLst/>
                <a:uLnTx/>
                <a:uFillTx/>
                <a:latin typeface="Trebuchet MS"/>
                <a:ea typeface="+mn-ea"/>
                <a:cs typeface="+mn-cs"/>
              </a:rPr>
              <a:t>a</a:t>
            </a:r>
            <a:r>
              <a:rPr kumimoji="0" lang="en-US" sz="800" b="0" i="0" u="none" strike="noStrike" kern="1200" cap="none" spc="0" normalizeH="0" baseline="0" noProof="0" dirty="0" err="1">
                <a:ln>
                  <a:noFill/>
                </a:ln>
                <a:effectLst/>
                <a:uLnTx/>
                <a:uFillTx/>
                <a:latin typeface="Trebuchet MS"/>
                <a:ea typeface="+mn-ea"/>
                <a:cs typeface="+mn-cs"/>
              </a:rPr>
              <a:t>Defined</a:t>
            </a:r>
            <a:r>
              <a:rPr kumimoji="0" lang="en-US" sz="800" b="0" i="0" u="none" strike="noStrike" kern="1200" cap="none" spc="0" normalizeH="0" baseline="0" noProof="0" dirty="0">
                <a:ln>
                  <a:noFill/>
                </a:ln>
                <a:effectLst/>
                <a:uLnTx/>
                <a:uFillTx/>
                <a:latin typeface="Trebuchet MS"/>
                <a:ea typeface="+mn-ea"/>
                <a:cs typeface="+mn-cs"/>
              </a:rPr>
              <a:t> as &gt;20 mg/day of prednisone or equivalent. </a:t>
            </a:r>
            <a:r>
              <a:rPr kumimoji="0" lang="en-US" sz="800" b="0" i="0" u="none" strike="noStrike" kern="1200" cap="none" spc="0" normalizeH="0" baseline="30000" noProof="0" dirty="0" err="1">
                <a:ln>
                  <a:noFill/>
                </a:ln>
                <a:effectLst/>
                <a:uLnTx/>
                <a:uFillTx/>
                <a:latin typeface="Trebuchet MS"/>
                <a:ea typeface="+mn-ea"/>
                <a:cs typeface="+mn-cs"/>
              </a:rPr>
              <a:t>b</a:t>
            </a:r>
            <a:r>
              <a:rPr kumimoji="0" lang="en-US" sz="800" b="0" i="0" u="none" strike="noStrike" kern="1200" cap="none" spc="0" normalizeH="0" baseline="0" noProof="0" dirty="0" err="1">
                <a:ln>
                  <a:noFill/>
                </a:ln>
                <a:effectLst/>
                <a:uLnTx/>
                <a:uFillTx/>
                <a:latin typeface="Trebuchet MS"/>
                <a:ea typeface="+mn-ea"/>
                <a:cs typeface="+mn-cs"/>
              </a:rPr>
              <a:t>Not</a:t>
            </a:r>
            <a:r>
              <a:rPr kumimoji="0" lang="en-US" sz="800" b="0" i="0" u="none" strike="noStrike" kern="1200" cap="none" spc="0" normalizeH="0" baseline="0" noProof="0" dirty="0">
                <a:ln>
                  <a:noFill/>
                </a:ln>
                <a:effectLst/>
                <a:uLnTx/>
                <a:uFillTx/>
                <a:latin typeface="Trebuchet MS"/>
                <a:ea typeface="+mn-ea"/>
                <a:cs typeface="+mn-cs"/>
              </a:rPr>
              <a:t> considered </a:t>
            </a:r>
            <a:r>
              <a:rPr kumimoji="0" lang="en-US" sz="800" b="0" i="0" u="none" strike="noStrike" kern="1200" cap="none" spc="0" normalizeH="0" baseline="0" noProof="0" dirty="0" err="1">
                <a:ln>
                  <a:noFill/>
                </a:ln>
                <a:effectLst/>
                <a:uLnTx/>
                <a:uFillTx/>
                <a:latin typeface="Trebuchet MS"/>
                <a:ea typeface="+mn-ea"/>
                <a:cs typeface="+mn-cs"/>
              </a:rPr>
              <a:t>lymphotoxic</a:t>
            </a:r>
            <a:r>
              <a:rPr kumimoji="0" lang="en-US" sz="800" b="0" i="0" u="none" strike="noStrike" kern="1200" cap="none" spc="0" normalizeH="0" baseline="0" noProof="0" dirty="0">
                <a:ln>
                  <a:noFill/>
                </a:ln>
                <a:effectLst/>
                <a:uLnTx/>
                <a:uFillTx/>
                <a:latin typeface="Trebuchet MS"/>
                <a:ea typeface="+mn-ea"/>
                <a:cs typeface="+mn-cs"/>
              </a:rPr>
              <a:t>. </a:t>
            </a:r>
            <a:r>
              <a:rPr kumimoji="0" lang="en-US" sz="800" b="0" i="0" u="none" strike="noStrike" kern="1200" cap="none" spc="0" normalizeH="0" baseline="30000" noProof="0" dirty="0" err="1">
                <a:ln>
                  <a:noFill/>
                </a:ln>
                <a:effectLst/>
                <a:uLnTx/>
                <a:uFillTx/>
                <a:latin typeface="Trebuchet MS"/>
                <a:ea typeface="+mn-ea"/>
                <a:cs typeface="+mn-cs"/>
              </a:rPr>
              <a:t>c</a:t>
            </a:r>
            <a:r>
              <a:rPr kumimoji="0" lang="en-US" sz="800" b="0" i="0" u="none" strike="noStrike" kern="1200" cap="none" spc="0" normalizeH="0" baseline="0" noProof="0" dirty="0" err="1">
                <a:ln>
                  <a:noFill/>
                </a:ln>
                <a:effectLst/>
                <a:uLnTx/>
                <a:uFillTx/>
                <a:latin typeface="Trebuchet MS"/>
                <a:ea typeface="+mn-ea"/>
                <a:cs typeface="+mn-cs"/>
              </a:rPr>
              <a:t>Unless</a:t>
            </a:r>
            <a:r>
              <a:rPr kumimoji="0" lang="en-US" sz="800" b="0" i="0" u="none" strike="noStrike" kern="1200" cap="none" spc="0" normalizeH="0" baseline="0" noProof="0" dirty="0">
                <a:ln>
                  <a:noFill/>
                </a:ln>
                <a:effectLst/>
                <a:uLnTx/>
                <a:uFillTx/>
                <a:latin typeface="Trebuchet MS"/>
                <a:ea typeface="+mn-ea"/>
                <a:cs typeface="+mn-cs"/>
              </a:rPr>
              <a:t> no response or disease progression was documented on the experimental therapy and ≥3 half-lives had relapsed prior to leukapheresis. </a:t>
            </a:r>
            <a:r>
              <a:rPr kumimoji="0" lang="en-US" sz="800" b="0" i="0" u="none" strike="noStrike" kern="1200" cap="none" spc="0" normalizeH="0" baseline="30000" noProof="0" dirty="0" err="1">
                <a:ln>
                  <a:noFill/>
                </a:ln>
                <a:effectLst/>
                <a:uLnTx/>
                <a:uFillTx/>
                <a:latin typeface="Trebuchet MS"/>
                <a:ea typeface="+mn-ea"/>
                <a:cs typeface="+mn-cs"/>
              </a:rPr>
              <a:t>d</a:t>
            </a:r>
            <a:r>
              <a:rPr kumimoji="0" lang="en-US" sz="800" b="0" i="0" u="none" strike="noStrike" kern="1200" cap="none" spc="0" normalizeH="0" baseline="0" noProof="0" dirty="0" err="1">
                <a:ln>
                  <a:noFill/>
                </a:ln>
                <a:effectLst/>
                <a:uLnTx/>
                <a:uFillTx/>
                <a:latin typeface="Trebuchet MS"/>
                <a:ea typeface="+mn-ea"/>
                <a:cs typeface="+mn-cs"/>
              </a:rPr>
              <a:t>Examples</a:t>
            </a:r>
            <a:r>
              <a:rPr kumimoji="0" lang="en-US" sz="800" b="0" i="0" u="none" strike="noStrike" kern="1200" cap="none" spc="0" normalizeH="0" baseline="0" noProof="0" dirty="0">
                <a:ln>
                  <a:noFill/>
                </a:ln>
                <a:effectLst/>
                <a:uLnTx/>
                <a:uFillTx/>
                <a:latin typeface="Trebuchet MS"/>
                <a:ea typeface="+mn-ea"/>
                <a:cs typeface="+mn-cs"/>
              </a:rPr>
              <a:t> include calcineurin inhibitors, methotrexate or other chemotherapeutics, mycophenolate, rapamycin, thalidomide, immunosuppressive antibodies.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dirty="0">
                <a:ln>
                  <a:noFill/>
                </a:ln>
                <a:effectLst/>
                <a:uLnTx/>
                <a:uFillTx/>
                <a:latin typeface="Trebuchet MS"/>
                <a:ea typeface="+mn-ea"/>
                <a:cs typeface="+mn-cs"/>
              </a:rPr>
              <a:t>Acala, acalabrutinib; </a:t>
            </a:r>
            <a:r>
              <a:rPr kumimoji="0" lang="en-US" sz="800" b="0" i="0" u="none" strike="noStrike" kern="1200" cap="none" spc="0" normalizeH="0" baseline="0" noProof="0" dirty="0" err="1">
                <a:ln>
                  <a:noFill/>
                </a:ln>
                <a:effectLst/>
                <a:uLnTx/>
                <a:uFillTx/>
                <a:latin typeface="Trebuchet MS"/>
                <a:ea typeface="+mn-ea"/>
                <a:cs typeface="+mn-cs"/>
              </a:rPr>
              <a:t>allo</a:t>
            </a:r>
            <a:r>
              <a:rPr kumimoji="0" lang="en-US" sz="800" b="0" i="0" u="none" strike="noStrike" kern="1200" cap="none" spc="0" normalizeH="0" baseline="0" noProof="0" dirty="0">
                <a:ln>
                  <a:noFill/>
                </a:ln>
                <a:effectLst/>
                <a:uLnTx/>
                <a:uFillTx/>
                <a:latin typeface="Trebuchet MS"/>
                <a:ea typeface="+mn-ea"/>
                <a:cs typeface="+mn-cs"/>
              </a:rPr>
              <a:t>-HSCT, allogeneic hematopoietic stem cell transplant; CAR, chimeric antigen receptor; CLL, chronic lymphocytic leukemia; </a:t>
            </a:r>
            <a:r>
              <a:rPr kumimoji="0" lang="en-US" sz="800" b="0" i="0" u="none" strike="noStrike" kern="1200" cap="none" spc="0" normalizeH="0" baseline="0" noProof="0" dirty="0" err="1">
                <a:ln>
                  <a:noFill/>
                </a:ln>
                <a:effectLst/>
                <a:uLnTx/>
                <a:uFillTx/>
                <a:latin typeface="Trebuchet MS"/>
                <a:ea typeface="+mn-ea"/>
                <a:cs typeface="+mn-cs"/>
              </a:rPr>
              <a:t>Duvel</a:t>
            </a:r>
            <a:r>
              <a:rPr kumimoji="0" lang="en-US" sz="800" b="0" i="0" u="none" strike="noStrike" kern="1200" cap="none" spc="0" normalizeH="0" baseline="0" noProof="0" dirty="0">
                <a:ln>
                  <a:noFill/>
                </a:ln>
                <a:effectLst/>
                <a:uLnTx/>
                <a:uFillTx/>
                <a:latin typeface="Trebuchet MS"/>
                <a:ea typeface="+mn-ea"/>
                <a:cs typeface="+mn-cs"/>
              </a:rPr>
              <a:t>, duvelisib; </a:t>
            </a:r>
            <a:r>
              <a:rPr kumimoji="0" lang="en-US" sz="800" b="0" i="0" u="none" strike="noStrike" kern="1200" cap="none" spc="0" normalizeH="0" baseline="0" noProof="0" dirty="0" err="1">
                <a:ln>
                  <a:noFill/>
                </a:ln>
                <a:effectLst/>
                <a:uLnTx/>
                <a:uFillTx/>
                <a:latin typeface="Trebuchet MS"/>
                <a:ea typeface="+mn-ea"/>
                <a:cs typeface="+mn-cs"/>
              </a:rPr>
              <a:t>Ibr</a:t>
            </a:r>
            <a:r>
              <a:rPr kumimoji="0" lang="en-US" sz="800" b="0" i="0" u="none" strike="noStrike" kern="1200" cap="none" spc="0" normalizeH="0" baseline="0" noProof="0" dirty="0">
                <a:ln>
                  <a:noFill/>
                </a:ln>
                <a:effectLst/>
                <a:uLnTx/>
                <a:uFillTx/>
                <a:latin typeface="Trebuchet MS"/>
                <a:ea typeface="+mn-ea"/>
                <a:cs typeface="+mn-cs"/>
              </a:rPr>
              <a:t>, ibrutinib; </a:t>
            </a:r>
            <a:br>
              <a:rPr kumimoji="0" lang="en-US" sz="800" b="0" i="0" u="none" strike="noStrike" kern="1200" cap="none" spc="0" normalizeH="0" baseline="0" noProof="0" dirty="0">
                <a:ln>
                  <a:noFill/>
                </a:ln>
                <a:effectLst/>
                <a:uLnTx/>
                <a:uFillTx/>
                <a:latin typeface="Trebuchet MS"/>
                <a:ea typeface="+mn-ea"/>
                <a:cs typeface="+mn-cs"/>
              </a:rPr>
            </a:br>
            <a:r>
              <a:rPr kumimoji="0" lang="en-US" sz="800" b="0" i="0" u="none" strike="noStrike" kern="1200" cap="none" spc="0" normalizeH="0" baseline="0" noProof="0" dirty="0" err="1">
                <a:ln>
                  <a:noFill/>
                </a:ln>
                <a:effectLst/>
                <a:uLnTx/>
                <a:uFillTx/>
                <a:latin typeface="Trebuchet MS"/>
                <a:ea typeface="+mn-ea"/>
                <a:cs typeface="+mn-cs"/>
              </a:rPr>
              <a:t>Idel</a:t>
            </a:r>
            <a:r>
              <a:rPr kumimoji="0" lang="en-US" sz="800" b="0" i="0" u="none" strike="noStrike" kern="1200" cap="none" spc="0" normalizeH="0" baseline="0" noProof="0" dirty="0">
                <a:ln>
                  <a:noFill/>
                </a:ln>
                <a:effectLst/>
                <a:uLnTx/>
                <a:uFillTx/>
                <a:latin typeface="Trebuchet MS"/>
                <a:ea typeface="+mn-ea"/>
                <a:cs typeface="+mn-cs"/>
              </a:rPr>
              <a:t>, </a:t>
            </a:r>
            <a:r>
              <a:rPr kumimoji="0" lang="en-US" sz="800" b="0" i="0" u="none" strike="noStrike" kern="1200" cap="none" spc="0" normalizeH="0" baseline="0" noProof="0" dirty="0" err="1">
                <a:ln>
                  <a:noFill/>
                </a:ln>
                <a:effectLst/>
                <a:uLnTx/>
                <a:uFillTx/>
                <a:latin typeface="Trebuchet MS"/>
                <a:ea typeface="+mn-ea"/>
                <a:cs typeface="+mn-cs"/>
              </a:rPr>
              <a:t>idelalisib</a:t>
            </a:r>
            <a:r>
              <a:rPr kumimoji="0" lang="en-US" sz="800" b="0" i="0" u="none" strike="noStrike" kern="1200" cap="none" spc="0" normalizeH="0" baseline="0" noProof="0" dirty="0">
                <a:ln>
                  <a:noFill/>
                </a:ln>
                <a:effectLst/>
                <a:uLnTx/>
                <a:uFillTx/>
                <a:latin typeface="Trebuchet MS"/>
                <a:ea typeface="+mn-ea"/>
                <a:cs typeface="+mn-cs"/>
              </a:rPr>
              <a:t>; LDC, lymphodepleting chemotherapy; Len, lenalidomide; MCL; mantle cell lymphoma; PD, progressive disease; PET, positron emission topography; Ven, </a:t>
            </a:r>
            <a:r>
              <a:rPr kumimoji="0" lang="en-US" sz="800" b="0" i="0" u="none" strike="noStrike" kern="1200" cap="none" spc="0" normalizeH="0" baseline="0" noProof="0" dirty="0" err="1">
                <a:ln>
                  <a:noFill/>
                </a:ln>
                <a:effectLst/>
                <a:uLnTx/>
                <a:uFillTx/>
                <a:latin typeface="Trebuchet MS"/>
                <a:ea typeface="+mn-ea"/>
                <a:cs typeface="+mn-cs"/>
              </a:rPr>
              <a:t>venetoclax</a:t>
            </a:r>
            <a:r>
              <a:rPr kumimoji="0" lang="en-US" sz="800" b="0" i="0" u="none" strike="noStrike" kern="1200" cap="none" spc="0" normalizeH="0" baseline="0" noProof="0" dirty="0">
                <a:ln>
                  <a:noFill/>
                </a:ln>
                <a:effectLst/>
                <a:uLnTx/>
                <a:uFillTx/>
                <a:latin typeface="Trebuchet M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Trebuchet MS"/>
                <a:ea typeface="+mn-ea"/>
                <a:cs typeface="+mn-cs"/>
              </a:rPr>
              <a:t>References: 1. </a:t>
            </a:r>
            <a:r>
              <a:rPr kumimoji="0" lang="en-US" sz="800" b="0" i="0" u="none" strike="noStrike" kern="1200" cap="none" spc="0" normalizeH="0" baseline="0" noProof="0" dirty="0">
                <a:ln>
                  <a:noFill/>
                </a:ln>
                <a:effectLst/>
                <a:uLnTx/>
                <a:uFillTx/>
                <a:latin typeface="Trebuchet MS"/>
                <a:ea typeface="+mn-ea"/>
                <a:cs typeface="+mn-cs"/>
              </a:rPr>
              <a:t>Abramson JS, et al. Abstract 241. Presentation of the American Society of Hematology. Orlando, FL. December 7, 2019. </a:t>
            </a:r>
            <a:r>
              <a:rPr kumimoji="0" lang="en-US" sz="800" b="1" i="0" u="none" strike="noStrike" kern="1200" cap="none" spc="0" normalizeH="0" baseline="0" noProof="0" dirty="0">
                <a:ln>
                  <a:noFill/>
                </a:ln>
                <a:effectLst/>
                <a:uLnTx/>
                <a:uFillTx/>
                <a:latin typeface="Trebuchet MS"/>
                <a:ea typeface="+mn-ea"/>
                <a:cs typeface="+mn-cs"/>
              </a:rPr>
              <a:t>2. </a:t>
            </a:r>
            <a:r>
              <a:rPr kumimoji="0" lang="en-US" sz="800" b="0" i="0" u="none" strike="noStrike" kern="1200" cap="none" spc="0" normalizeH="0" baseline="0" noProof="0" dirty="0">
                <a:ln>
                  <a:noFill/>
                </a:ln>
                <a:effectLst/>
                <a:uLnTx/>
                <a:uFillTx/>
                <a:latin typeface="Trebuchet MS"/>
                <a:ea typeface="+mn-ea"/>
                <a:cs typeface="+mn-cs"/>
              </a:rPr>
              <a:t>Data on file. Juno Therapeutics, A Bristol Myers </a:t>
            </a:r>
            <a:br>
              <a:rPr kumimoji="0" lang="en-US" sz="800" b="0" i="0" u="none" strike="noStrike" kern="1200" cap="none" spc="0" normalizeH="0" baseline="0" noProof="0" dirty="0">
                <a:ln>
                  <a:noFill/>
                </a:ln>
                <a:effectLst/>
                <a:uLnTx/>
                <a:uFillTx/>
                <a:latin typeface="Trebuchet MS"/>
                <a:ea typeface="+mn-ea"/>
                <a:cs typeface="+mn-cs"/>
              </a:rPr>
            </a:br>
            <a:r>
              <a:rPr kumimoji="0" lang="en-US" sz="800" b="0" i="0" u="none" strike="noStrike" kern="1200" cap="none" spc="0" normalizeH="0" baseline="0" noProof="0" dirty="0">
                <a:ln>
                  <a:noFill/>
                </a:ln>
                <a:effectLst/>
                <a:uLnTx/>
                <a:uFillTx/>
                <a:latin typeface="Trebuchet MS"/>
                <a:ea typeface="+mn-ea"/>
                <a:cs typeface="+mn-cs"/>
              </a:rPr>
              <a:t>Squibb Company. 2019. </a:t>
            </a:r>
            <a:r>
              <a:rPr kumimoji="0" lang="en-US" sz="800" b="1" i="0" u="none" strike="noStrike" kern="1200" cap="none" spc="0" normalizeH="0" baseline="0" noProof="0" dirty="0">
                <a:ln>
                  <a:noFill/>
                </a:ln>
                <a:effectLst/>
                <a:uLnTx/>
                <a:uFillTx/>
                <a:latin typeface="Trebuchet MS"/>
                <a:ea typeface="+mn-ea"/>
                <a:cs typeface="+mn-cs"/>
              </a:rPr>
              <a:t>3. </a:t>
            </a:r>
            <a:r>
              <a:rPr kumimoji="0" lang="en-US" sz="800" b="0" i="0" u="none" strike="noStrike" kern="1200" cap="none" spc="0" normalizeH="0" baseline="0" noProof="0" dirty="0">
                <a:ln>
                  <a:noFill/>
                </a:ln>
                <a:effectLst/>
                <a:uLnTx/>
                <a:uFillTx/>
                <a:latin typeface="Trebuchet MS"/>
                <a:ea typeface="+mn-ea"/>
                <a:cs typeface="+mn-cs"/>
              </a:rPr>
              <a:t>Kamdar M, et al. </a:t>
            </a:r>
            <a:r>
              <a:rPr kumimoji="0" lang="en-US" sz="800" b="0" i="1" u="none" strike="noStrike" kern="1200" cap="none" spc="0" normalizeH="0" baseline="0" noProof="0" dirty="0">
                <a:ln>
                  <a:noFill/>
                </a:ln>
                <a:effectLst/>
                <a:uLnTx/>
                <a:uFillTx/>
                <a:latin typeface="Trebuchet MS"/>
                <a:ea typeface="+mn-ea"/>
                <a:cs typeface="+mn-cs"/>
              </a:rPr>
              <a:t>Lancet</a:t>
            </a:r>
            <a:r>
              <a:rPr kumimoji="0" lang="en-US" sz="800" b="0" i="0" u="none" strike="noStrike" kern="1200" cap="none" spc="0" normalizeH="0" baseline="0" noProof="0" dirty="0">
                <a:ln>
                  <a:noFill/>
                </a:ln>
                <a:effectLst/>
                <a:uLnTx/>
                <a:uFillTx/>
                <a:latin typeface="Trebuchet MS"/>
                <a:ea typeface="+mn-ea"/>
                <a:cs typeface="+mn-cs"/>
              </a:rPr>
              <a:t>. 2022;399(10343):2294-2308. </a:t>
            </a:r>
            <a:r>
              <a:rPr kumimoji="0" lang="en-US" sz="800" b="1" i="0" u="none" strike="noStrike" kern="1200" cap="none" spc="0" normalizeH="0" baseline="0" noProof="0" dirty="0">
                <a:ln>
                  <a:noFill/>
                </a:ln>
                <a:effectLst/>
                <a:uLnTx/>
                <a:uFillTx/>
                <a:latin typeface="Trebuchet MS"/>
                <a:ea typeface="+mn-ea"/>
                <a:cs typeface="+mn-cs"/>
              </a:rPr>
              <a:t>4. </a:t>
            </a:r>
            <a:r>
              <a:rPr kumimoji="0" lang="en-US" sz="800" b="0" i="0" u="none" strike="noStrike" kern="1200" cap="none" spc="0" normalizeH="0" baseline="0" noProof="0" dirty="0">
                <a:ln>
                  <a:noFill/>
                </a:ln>
                <a:effectLst/>
                <a:uLnTx/>
                <a:uFillTx/>
                <a:latin typeface="Trebuchet MS"/>
                <a:ea typeface="+mn-ea"/>
                <a:cs typeface="+mn-cs"/>
              </a:rPr>
              <a:t>Sehgal A, et al. </a:t>
            </a:r>
            <a:r>
              <a:rPr kumimoji="0" lang="en-US" sz="800" b="0" i="1" u="none" strike="noStrike" kern="1200" cap="none" spc="0" normalizeH="0" baseline="0" noProof="0" dirty="0">
                <a:ln>
                  <a:noFill/>
                </a:ln>
                <a:effectLst/>
                <a:uLnTx/>
                <a:uFillTx/>
                <a:latin typeface="Trebuchet MS"/>
                <a:ea typeface="+mn-ea"/>
                <a:cs typeface="+mn-cs"/>
              </a:rPr>
              <a:t>Lancet Oncol</a:t>
            </a:r>
            <a:r>
              <a:rPr kumimoji="0" lang="en-US" sz="800" b="0" i="0" u="none" strike="noStrike" kern="1200" cap="none" spc="0" normalizeH="0" baseline="0" noProof="0" dirty="0">
                <a:ln>
                  <a:noFill/>
                </a:ln>
                <a:effectLst/>
                <a:uLnTx/>
                <a:uFillTx/>
                <a:latin typeface="Trebuchet MS"/>
                <a:ea typeface="+mn-ea"/>
                <a:cs typeface="+mn-cs"/>
              </a:rPr>
              <a:t>. 2022;23(8):1066-1077. </a:t>
            </a:r>
            <a:r>
              <a:rPr kumimoji="0" lang="en-US" sz="800" b="1" i="0" u="none" strike="noStrike" kern="1200" cap="none" spc="0" normalizeH="0" baseline="0" noProof="0" dirty="0">
                <a:ln>
                  <a:noFill/>
                </a:ln>
                <a:effectLst/>
                <a:uLnTx/>
                <a:uFillTx/>
                <a:latin typeface="Trebuchet MS"/>
                <a:ea typeface="+mn-ea"/>
                <a:cs typeface="+mn-cs"/>
              </a:rPr>
              <a:t>5. </a:t>
            </a:r>
            <a:r>
              <a:rPr kumimoji="0" lang="en-US" sz="800" b="0" i="0" u="none" strike="noStrike" kern="1200" cap="none" spc="0" normalizeH="0" baseline="0" noProof="0" dirty="0">
                <a:ln>
                  <a:noFill/>
                </a:ln>
                <a:effectLst/>
                <a:uLnTx/>
                <a:uFillTx/>
                <a:latin typeface="Trebuchet MS"/>
                <a:ea typeface="+mn-ea"/>
                <a:cs typeface="+mn-cs"/>
              </a:rPr>
              <a:t>Abramson JS, et al. </a:t>
            </a:r>
            <a:r>
              <a:rPr kumimoji="0" lang="en-US" sz="800" b="0" i="1" u="none" strike="noStrike" kern="1200" cap="none" spc="0" normalizeH="0" baseline="0" noProof="0" dirty="0">
                <a:ln>
                  <a:noFill/>
                </a:ln>
                <a:effectLst/>
                <a:uLnTx/>
                <a:uFillTx/>
                <a:latin typeface="Trebuchet MS"/>
                <a:ea typeface="+mn-ea"/>
                <a:cs typeface="+mn-cs"/>
              </a:rPr>
              <a:t>Lancet.</a:t>
            </a:r>
            <a:r>
              <a:rPr kumimoji="0" lang="en-US" sz="800" b="0" i="0" u="none" strike="noStrike" kern="1200" cap="none" spc="0" normalizeH="0" baseline="0" noProof="0" dirty="0">
                <a:ln>
                  <a:noFill/>
                </a:ln>
                <a:effectLst/>
                <a:uLnTx/>
                <a:uFillTx/>
                <a:latin typeface="Trebuchet MS"/>
                <a:ea typeface="+mn-ea"/>
                <a:cs typeface="+mn-cs"/>
              </a:rPr>
              <a:t> 2020;396(10254):</a:t>
            </a:r>
            <a:br>
              <a:rPr kumimoji="0" lang="en-US" sz="800" b="0" i="0" u="none" strike="noStrike" kern="1200" cap="none" spc="0" normalizeH="0" baseline="0" noProof="0" dirty="0">
                <a:ln>
                  <a:noFill/>
                </a:ln>
                <a:effectLst/>
                <a:uLnTx/>
                <a:uFillTx/>
                <a:latin typeface="Trebuchet MS"/>
                <a:ea typeface="+mn-ea"/>
                <a:cs typeface="+mn-cs"/>
              </a:rPr>
            </a:br>
            <a:r>
              <a:rPr kumimoji="0" lang="en-US" sz="800" b="0" i="0" u="none" strike="noStrike" kern="1200" cap="none" spc="0" normalizeH="0" baseline="0" noProof="0" dirty="0">
                <a:ln>
                  <a:noFill/>
                </a:ln>
                <a:effectLst/>
                <a:uLnTx/>
                <a:uFillTx/>
                <a:latin typeface="Trebuchet MS"/>
                <a:ea typeface="+mn-ea"/>
                <a:cs typeface="+mn-cs"/>
              </a:rPr>
              <a:t>839-852. </a:t>
            </a:r>
            <a:r>
              <a:rPr kumimoji="0" lang="en-US" sz="800" b="1" i="0" u="none" strike="noStrike" kern="1200" cap="none" spc="0" normalizeH="0" baseline="0" noProof="0" dirty="0">
                <a:ln>
                  <a:noFill/>
                </a:ln>
                <a:effectLst/>
                <a:uLnTx/>
                <a:uFillTx/>
                <a:latin typeface="Trebuchet MS"/>
                <a:ea typeface="+mn-ea"/>
                <a:cs typeface="+mn-cs"/>
              </a:rPr>
              <a:t>6. </a:t>
            </a:r>
            <a:r>
              <a:rPr kumimoji="0" lang="en-US" sz="800" b="0" i="0" u="none" strike="noStrike" kern="1200" cap="none" spc="0" normalizeH="0" baseline="0" noProof="0" dirty="0">
                <a:ln>
                  <a:noFill/>
                </a:ln>
                <a:effectLst/>
                <a:uLnTx/>
                <a:uFillTx/>
                <a:latin typeface="Trebuchet MS"/>
                <a:ea typeface="+mn-ea"/>
                <a:cs typeface="+mn-cs"/>
              </a:rPr>
              <a:t>Siddiqi T, et al. </a:t>
            </a:r>
            <a:r>
              <a:rPr kumimoji="0" lang="en-US" sz="800" b="0" i="1" u="none" strike="noStrike" kern="1200" cap="none" spc="0" normalizeH="0" baseline="0" noProof="0" dirty="0">
                <a:ln>
                  <a:noFill/>
                </a:ln>
                <a:effectLst/>
                <a:uLnTx/>
                <a:uFillTx/>
                <a:latin typeface="Trebuchet MS"/>
                <a:ea typeface="+mn-ea"/>
                <a:cs typeface="+mn-cs"/>
              </a:rPr>
              <a:t>Lancet</a:t>
            </a:r>
            <a:r>
              <a:rPr kumimoji="0" lang="en-US" sz="800" b="0" i="0" u="none" strike="noStrike" kern="1200" cap="none" spc="0" normalizeH="0" baseline="0" noProof="0" dirty="0">
                <a:ln>
                  <a:noFill/>
                </a:ln>
                <a:effectLst/>
                <a:uLnTx/>
                <a:uFillTx/>
                <a:latin typeface="Trebuchet MS"/>
                <a:ea typeface="+mn-ea"/>
                <a:cs typeface="+mn-cs"/>
              </a:rPr>
              <a:t>. 2023;402(10402):641-654. </a:t>
            </a:r>
            <a:r>
              <a:rPr kumimoji="0" lang="en-US" sz="800" b="1" i="0" u="none" strike="noStrike" kern="1200" cap="none" spc="0" normalizeH="0" baseline="0" noProof="0" dirty="0">
                <a:ln>
                  <a:noFill/>
                </a:ln>
                <a:effectLst/>
                <a:uLnTx/>
                <a:uFillTx/>
                <a:latin typeface="Trebuchet MS"/>
                <a:ea typeface="+mn-ea"/>
                <a:cs typeface="+mn-cs"/>
              </a:rPr>
              <a:t>7. </a:t>
            </a:r>
            <a:r>
              <a:rPr kumimoji="0" lang="nl-NL" sz="800" b="0" i="0" u="none" strike="noStrike" kern="1200" cap="none" spc="0" normalizeH="0" baseline="0" noProof="0" dirty="0">
                <a:ln>
                  <a:noFill/>
                </a:ln>
                <a:effectLst/>
                <a:uLnTx/>
                <a:uFillTx/>
                <a:latin typeface="Trebuchet MS"/>
                <a:ea typeface="+mn-ea"/>
                <a:cs typeface="+mn-cs"/>
              </a:rPr>
              <a:t>Wang M, et al. J </a:t>
            </a:r>
            <a:r>
              <a:rPr kumimoji="0" lang="nl-NL" sz="800" b="0" i="0" u="none" strike="noStrike" kern="1200" cap="none" spc="0" normalizeH="0" baseline="0" noProof="0" dirty="0" err="1">
                <a:ln>
                  <a:noFill/>
                </a:ln>
                <a:effectLst/>
                <a:uLnTx/>
                <a:uFillTx/>
                <a:latin typeface="Trebuchet MS"/>
                <a:ea typeface="+mn-ea"/>
                <a:cs typeface="+mn-cs"/>
              </a:rPr>
              <a:t>Clin</a:t>
            </a:r>
            <a:r>
              <a:rPr kumimoji="0" lang="nl-NL" sz="800" b="0" i="0" u="none" strike="noStrike" kern="1200" cap="none" spc="0" normalizeH="0" baseline="0" noProof="0" dirty="0">
                <a:ln>
                  <a:noFill/>
                </a:ln>
                <a:effectLst/>
                <a:uLnTx/>
                <a:uFillTx/>
                <a:latin typeface="Trebuchet MS"/>
                <a:ea typeface="+mn-ea"/>
                <a:cs typeface="+mn-cs"/>
              </a:rPr>
              <a:t> </a:t>
            </a:r>
            <a:r>
              <a:rPr kumimoji="0" lang="nl-NL" sz="800" b="0" i="0" u="none" strike="noStrike" kern="1200" cap="none" spc="0" normalizeH="0" baseline="0" noProof="0" dirty="0" err="1">
                <a:ln>
                  <a:noFill/>
                </a:ln>
                <a:effectLst/>
                <a:uLnTx/>
                <a:uFillTx/>
                <a:latin typeface="Trebuchet MS"/>
                <a:ea typeface="+mn-ea"/>
                <a:cs typeface="+mn-cs"/>
              </a:rPr>
              <a:t>Oncol</a:t>
            </a:r>
            <a:r>
              <a:rPr kumimoji="0" lang="nl-NL" sz="800" b="0" i="0" u="none" strike="noStrike" kern="1200" cap="none" spc="0" normalizeH="0" baseline="0" noProof="0" dirty="0">
                <a:ln>
                  <a:noFill/>
                </a:ln>
                <a:effectLst/>
                <a:uLnTx/>
                <a:uFillTx/>
                <a:latin typeface="Trebuchet MS"/>
                <a:ea typeface="+mn-ea"/>
                <a:cs typeface="+mn-cs"/>
              </a:rPr>
              <a:t>. 2024;42(10):1146-1157. 8 </a:t>
            </a:r>
            <a:r>
              <a:rPr kumimoji="0" lang="da-DK" sz="800" b="0" i="0" u="none" strike="noStrike" kern="1200" cap="none" spc="0" normalizeH="0" baseline="0" noProof="0" dirty="0">
                <a:ln>
                  <a:noFill/>
                </a:ln>
                <a:effectLst/>
                <a:uLnTx/>
                <a:uFillTx/>
                <a:latin typeface="Trebuchet MS"/>
                <a:ea typeface="+mn-ea"/>
                <a:cs typeface="+mn-cs"/>
              </a:rPr>
              <a:t>Morschhauser F, et al. Nature Medicine. 2024; https://doi.org/10.1038/s41591-024-02986-9.</a:t>
            </a:r>
            <a:endParaRPr kumimoji="0" lang="en-US" sz="800" b="0" i="0" u="none" strike="noStrike" kern="1200" cap="none" spc="0" normalizeH="0" baseline="0" noProof="0" dirty="0">
              <a:ln>
                <a:noFill/>
              </a:ln>
              <a:effectLst/>
              <a:uLnTx/>
              <a:uFillTx/>
              <a:latin typeface="Trebuchet MS"/>
              <a:ea typeface="+mn-ea"/>
              <a:cs typeface="+mn-cs"/>
            </a:endParaRPr>
          </a:p>
        </p:txBody>
      </p:sp>
      <p:pic>
        <p:nvPicPr>
          <p:cNvPr id="8" name="Graphic 7" descr="House with solid fill">
            <a:hlinkClick r:id="rId3" action="ppaction://hlinksldjump"/>
            <a:extLst>
              <a:ext uri="{FF2B5EF4-FFF2-40B4-BE49-F238E27FC236}">
                <a16:creationId xmlns:a16="http://schemas.microsoft.com/office/drawing/2014/main" id="{BF55AB52-B89D-4EE1-BE93-C446395E7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9" name="Slide Number Placeholder 3">
            <a:extLst>
              <a:ext uri="{FF2B5EF4-FFF2-40B4-BE49-F238E27FC236}">
                <a16:creationId xmlns:a16="http://schemas.microsoft.com/office/drawing/2014/main" id="{0DBEFDC0-8F3D-4329-8E5C-32DEDC8823DD}"/>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graphicFrame>
        <p:nvGraphicFramePr>
          <p:cNvPr id="7" name="Table" descr="Table">
            <a:extLst>
              <a:ext uri="{FF2B5EF4-FFF2-40B4-BE49-F238E27FC236}">
                <a16:creationId xmlns:a16="http://schemas.microsoft.com/office/drawing/2014/main" id="{AD7C5B78-8610-589B-DDA9-4395632ABB0F}"/>
              </a:ext>
            </a:extLst>
          </p:cNvPr>
          <p:cNvGraphicFramePr>
            <a:graphicFrameLocks/>
          </p:cNvGraphicFramePr>
          <p:nvPr>
            <p:extLst>
              <p:ext uri="{D42A27DB-BD31-4B8C-83A1-F6EECF244321}">
                <p14:modId xmlns:p14="http://schemas.microsoft.com/office/powerpoint/2010/main" val="2238272093"/>
              </p:ext>
            </p:extLst>
          </p:nvPr>
        </p:nvGraphicFramePr>
        <p:xfrm>
          <a:off x="3493858" y="817241"/>
          <a:ext cx="8071061" cy="4532238"/>
        </p:xfrm>
        <a:graphic>
          <a:graphicData uri="http://schemas.openxmlformats.org/drawingml/2006/table">
            <a:tbl>
              <a:tblPr firstCol="1">
                <a:tableStyleId>{5DA37D80-6434-44D0-A028-1B22A696006F}</a:tableStyleId>
              </a:tblPr>
              <a:tblGrid>
                <a:gridCol w="1915186">
                  <a:extLst>
                    <a:ext uri="{9D8B030D-6E8A-4147-A177-3AD203B41FA5}">
                      <a16:colId xmlns:a16="http://schemas.microsoft.com/office/drawing/2014/main" val="20000"/>
                    </a:ext>
                  </a:extLst>
                </a:gridCol>
                <a:gridCol w="1015105">
                  <a:extLst>
                    <a:ext uri="{9D8B030D-6E8A-4147-A177-3AD203B41FA5}">
                      <a16:colId xmlns:a16="http://schemas.microsoft.com/office/drawing/2014/main" val="2908455628"/>
                    </a:ext>
                  </a:extLst>
                </a:gridCol>
                <a:gridCol w="739614">
                  <a:extLst>
                    <a:ext uri="{9D8B030D-6E8A-4147-A177-3AD203B41FA5}">
                      <a16:colId xmlns:a16="http://schemas.microsoft.com/office/drawing/2014/main" val="174718862"/>
                    </a:ext>
                  </a:extLst>
                </a:gridCol>
                <a:gridCol w="267602">
                  <a:extLst>
                    <a:ext uri="{9D8B030D-6E8A-4147-A177-3AD203B41FA5}">
                      <a16:colId xmlns:a16="http://schemas.microsoft.com/office/drawing/2014/main" val="2185113413"/>
                    </a:ext>
                  </a:extLst>
                </a:gridCol>
                <a:gridCol w="69034">
                  <a:extLst>
                    <a:ext uri="{9D8B030D-6E8A-4147-A177-3AD203B41FA5}">
                      <a16:colId xmlns:a16="http://schemas.microsoft.com/office/drawing/2014/main" val="1446379660"/>
                    </a:ext>
                  </a:extLst>
                </a:gridCol>
                <a:gridCol w="849226">
                  <a:extLst>
                    <a:ext uri="{9D8B030D-6E8A-4147-A177-3AD203B41FA5}">
                      <a16:colId xmlns:a16="http://schemas.microsoft.com/office/drawing/2014/main" val="2467134163"/>
                    </a:ext>
                  </a:extLst>
                </a:gridCol>
                <a:gridCol w="1028700">
                  <a:extLst>
                    <a:ext uri="{9D8B030D-6E8A-4147-A177-3AD203B41FA5}">
                      <a16:colId xmlns:a16="http://schemas.microsoft.com/office/drawing/2014/main" val="2755652116"/>
                    </a:ext>
                  </a:extLst>
                </a:gridCol>
                <a:gridCol w="1042988">
                  <a:extLst>
                    <a:ext uri="{9D8B030D-6E8A-4147-A177-3AD203B41FA5}">
                      <a16:colId xmlns:a16="http://schemas.microsoft.com/office/drawing/2014/main" val="2091447091"/>
                    </a:ext>
                  </a:extLst>
                </a:gridCol>
                <a:gridCol w="1143606">
                  <a:extLst>
                    <a:ext uri="{9D8B030D-6E8A-4147-A177-3AD203B41FA5}">
                      <a16:colId xmlns:a16="http://schemas.microsoft.com/office/drawing/2014/main" val="4159686243"/>
                    </a:ext>
                  </a:extLst>
                </a:gridCol>
              </a:tblGrid>
              <a:tr h="228002">
                <a:tc gridSpan="9">
                  <a:txBody>
                    <a:bodyPr/>
                    <a:lstStyle/>
                    <a:p>
                      <a:pPr marL="0" marR="0" lvl="0" indent="0" algn="ctr" defTabSz="457178" rtl="0" eaLnBrk="1" fontAlgn="auto" latinLnBrk="0" hangingPunct="1">
                        <a:lnSpc>
                          <a:spcPct val="100000"/>
                        </a:lnSpc>
                        <a:spcBef>
                          <a:spcPts val="339"/>
                        </a:spcBef>
                        <a:spcAft>
                          <a:spcPts val="0"/>
                        </a:spcAft>
                        <a:buClrTx/>
                        <a:buSzTx/>
                        <a:buFontTx/>
                        <a:buNone/>
                        <a:tabLst/>
                        <a:defRPr/>
                      </a:pPr>
                      <a:r>
                        <a:rPr kumimoji="0" lang="en-US" sz="1600" b="1" i="0" u="none" strike="noStrike" kern="0" cap="none" spc="0" normalizeH="0" baseline="0" dirty="0">
                          <a:ln>
                            <a:noFill/>
                          </a:ln>
                          <a:solidFill>
                            <a:schemeClr val="tx1"/>
                          </a:solidFill>
                          <a:effectLst/>
                          <a:uLnTx/>
                          <a:uFillTx/>
                          <a:latin typeface="+mn-lt"/>
                          <a:ea typeface="+mn-ea"/>
                          <a:cs typeface="Arial" panose="020B0604020202020204" pitchFamily="34" charset="0"/>
                        </a:rPr>
                        <a:t>Washout Periods Prior to Leukapheresis</a:t>
                      </a:r>
                    </a:p>
                  </a:txBody>
                  <a:tcPr marL="84407" marR="84407"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C0F2FB">
                        <a:alpha val="5019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457178" rtl="0" eaLnBrk="1" fontAlgn="auto" latinLnBrk="0" hangingPunct="1">
                        <a:lnSpc>
                          <a:spcPct val="100000"/>
                        </a:lnSpc>
                        <a:spcBef>
                          <a:spcPts val="339"/>
                        </a:spcBef>
                        <a:spcAft>
                          <a:spcPts val="0"/>
                        </a:spcAft>
                        <a:buClrTx/>
                        <a:buSzTx/>
                        <a:buFontTx/>
                        <a:buNone/>
                        <a:tabLst/>
                        <a:defRPr/>
                      </a:pPr>
                      <a:endParaRPr kumimoji="0" lang="en-US" sz="1600" b="1" i="0" u="none" strike="noStrike" kern="0" cap="none" spc="0" normalizeH="0" baseline="0" dirty="0">
                        <a:ln>
                          <a:noFill/>
                        </a:ln>
                        <a:solidFill>
                          <a:srgbClr val="4C4C4C">
                            <a:lumMod val="50000"/>
                          </a:srgbClr>
                        </a:solidFill>
                        <a:effectLst/>
                        <a:uLnTx/>
                        <a:uFillTx/>
                        <a:latin typeface="+mn-lt"/>
                        <a:ea typeface="+mn-ea"/>
                        <a:cs typeface="Arial" panose="020B0604020202020204" pitchFamily="34" charset="0"/>
                      </a:endParaRPr>
                    </a:p>
                  </a:txBody>
                  <a:tcPr marL="84407" marR="84407"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C0F2FB">
                        <a:alpha val="50196"/>
                      </a:srgbClr>
                    </a:solidFill>
                  </a:tcPr>
                </a:tc>
                <a:extLst>
                  <a:ext uri="{0D108BD9-81ED-4DB2-BD59-A6C34878D82A}">
                    <a16:rowId xmlns:a16="http://schemas.microsoft.com/office/drawing/2014/main" val="3061372677"/>
                  </a:ext>
                </a:extLst>
              </a:tr>
              <a:tr h="307803">
                <a:tc>
                  <a:txBody>
                    <a:bodyPr/>
                    <a:lstStyle/>
                    <a:p>
                      <a:pPr>
                        <a:lnSpc>
                          <a:spcPct val="90000"/>
                        </a:lnSpc>
                        <a:spcAft>
                          <a:spcPts val="100"/>
                        </a:spcAft>
                      </a:pPr>
                      <a:endParaRPr lang="en-US" sz="1200" b="0" baseline="3000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lnSpc>
                          <a:spcPct val="90000"/>
                        </a:lnSpc>
                        <a:spcAft>
                          <a:spcPts val="100"/>
                        </a:spcAft>
                      </a:pPr>
                      <a:r>
                        <a:rPr lang="en-US"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TRANSFORM</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3</a:t>
                      </a:r>
                      <a:endParaRPr lang="en-US" sz="1200" b="0"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lnSpc>
                          <a:spcPct val="90000"/>
                        </a:lnSpc>
                        <a:spcAft>
                          <a:spcPts val="100"/>
                        </a:spcAft>
                      </a:pPr>
                      <a:r>
                        <a:rPr lang="en-US"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PILOT</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4</a:t>
                      </a:r>
                      <a:endParaRPr lang="en-US" sz="1200" b="0"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gridSpan="3">
                  <a:txBody>
                    <a:bodyPr/>
                    <a:lstStyle/>
                    <a:p>
                      <a:pPr algn="ctr"/>
                      <a:r>
                        <a:rPr lang="en-US"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TRANSCEND</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5</a:t>
                      </a:r>
                      <a:endParaRPr lang="en-US" dirty="0">
                        <a:solidFill>
                          <a:schemeClr val="tx1"/>
                        </a:solidFill>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pPr algn="ctr">
                        <a:lnSpc>
                          <a:spcPct val="90000"/>
                        </a:lnSpc>
                        <a:spcAft>
                          <a:spcPts val="100"/>
                        </a:spcAft>
                      </a:pPr>
                      <a:r>
                        <a:rPr lang="en-US"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TRANSCEND</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5</a:t>
                      </a:r>
                      <a:endParaRPr lang="en-US" sz="1200" b="0"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1200" b="1" baseline="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TRANSCEND-CLL</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6</a:t>
                      </a:r>
                      <a:endParaRPr lang="en-US" dirty="0">
                        <a:solidFill>
                          <a:schemeClr val="tx1"/>
                        </a:solidFill>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1200" b="1" baseline="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TRANSCEND-MCL</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7</a:t>
                      </a:r>
                      <a:endParaRPr lang="en-US" dirty="0">
                        <a:solidFill>
                          <a:schemeClr val="tx1"/>
                        </a:solidFill>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1200" b="1" baseline="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TRANSCEND-FL</a:t>
                      </a:r>
                      <a:r>
                        <a:rPr lang="en-US" sz="1200" b="1" baseline="300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8</a:t>
                      </a:r>
                      <a:endParaRPr lang="en-US" dirty="0">
                        <a:solidFill>
                          <a:schemeClr val="tx1"/>
                        </a:solidFill>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276737445"/>
                  </a:ext>
                </a:extLst>
              </a:tr>
              <a:tr h="307803">
                <a:tc>
                  <a:txBody>
                    <a:bodyPr/>
                    <a:lstStyle/>
                    <a:p>
                      <a:pPr>
                        <a:lnSpc>
                          <a:spcPct val="90000"/>
                        </a:lnSpc>
                        <a:spcAft>
                          <a:spcPts val="100"/>
                        </a:spcAft>
                      </a:pPr>
                      <a:r>
                        <a:rPr lang="en-US" sz="1200" b="1" dirty="0">
                          <a:solidFill>
                            <a:schemeClr val="tx1"/>
                          </a:solidFill>
                          <a:latin typeface="Trebuchet MS" panose="020B0603020202020204" pitchFamily="34" charset="0"/>
                        </a:rPr>
                        <a:t>Therapeutic doses of </a:t>
                      </a:r>
                      <a:r>
                        <a:rPr lang="en-US" sz="1200" b="1" dirty="0" err="1">
                          <a:solidFill>
                            <a:schemeClr val="tx1"/>
                          </a:solidFill>
                          <a:latin typeface="Trebuchet MS" panose="020B0603020202020204" pitchFamily="34" charset="0"/>
                        </a:rPr>
                        <a:t>corticosteroids</a:t>
                      </a:r>
                      <a:r>
                        <a:rPr lang="en-US" sz="1200" b="1" baseline="30000" dirty="0" err="1">
                          <a:solidFill>
                            <a:schemeClr val="tx1"/>
                          </a:solidFill>
                          <a:latin typeface="Trebuchet MS" panose="020B0603020202020204" pitchFamily="34" charset="0"/>
                        </a:rPr>
                        <a:t>a</a:t>
                      </a:r>
                      <a:endParaRPr lang="en-US" sz="1200" b="0" baseline="3000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gridSpan="8">
                  <a:txBody>
                    <a:bodyPr/>
                    <a:lstStyle/>
                    <a:p>
                      <a:pPr algn="ctr">
                        <a:lnSpc>
                          <a:spcPct val="90000"/>
                        </a:lnSpc>
                        <a:spcAft>
                          <a:spcPts val="100"/>
                        </a:spcAft>
                      </a:pPr>
                      <a:r>
                        <a:rPr kumimoji="0" lang="en-US"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≥7 days</a:t>
                      </a:r>
                      <a:endParaRPr lang="en-US" sz="1200" b="0"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61705">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dirty="0">
                          <a:solidFill>
                            <a:schemeClr val="tx1"/>
                          </a:solidFill>
                          <a:latin typeface="Trebuchet MS" panose="020B0603020202020204" pitchFamily="34" charset="0"/>
                        </a:rPr>
                        <a:t>Cytotoxic chemotherapeutic </a:t>
                      </a:r>
                      <a:r>
                        <a:rPr lang="en-US" sz="1200" b="1" dirty="0" err="1">
                          <a:solidFill>
                            <a:schemeClr val="tx1"/>
                          </a:solidFill>
                          <a:latin typeface="Trebuchet MS" panose="020B0603020202020204" pitchFamily="34" charset="0"/>
                        </a:rPr>
                        <a:t>agents</a:t>
                      </a:r>
                      <a:r>
                        <a:rPr lang="en-US" sz="1200" b="0" baseline="30000" dirty="0" err="1">
                          <a:solidFill>
                            <a:schemeClr val="tx1"/>
                          </a:solidFill>
                          <a:latin typeface="Trebuchet MS" panose="020B0603020202020204" pitchFamily="34" charset="0"/>
                        </a:rPr>
                        <a:t>b</a:t>
                      </a:r>
                      <a:endParaRPr lang="en-US" sz="1200" b="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gridSpan="8">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≥7 days</a:t>
                      </a:r>
                      <a:endParaRPr lang="en-US" sz="1200" b="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13783">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dirty="0">
                          <a:solidFill>
                            <a:schemeClr val="tx1"/>
                          </a:solidFill>
                          <a:latin typeface="Trebuchet MS" panose="020B0603020202020204" pitchFamily="34" charset="0"/>
                        </a:rPr>
                        <a:t>Lymphotoxic chemotherapeutic agents </a:t>
                      </a:r>
                      <a:br>
                        <a:rPr lang="en-US" sz="1200" b="1" dirty="0">
                          <a:solidFill>
                            <a:schemeClr val="tx1"/>
                          </a:solidFill>
                          <a:latin typeface="Trebuchet MS" panose="020B0603020202020204" pitchFamily="34" charset="0"/>
                        </a:rPr>
                      </a:br>
                      <a:r>
                        <a:rPr lang="en-US" sz="1100" b="0" dirty="0">
                          <a:solidFill>
                            <a:schemeClr val="tx1"/>
                          </a:solidFill>
                          <a:latin typeface="Trebuchet MS" panose="020B0603020202020204" pitchFamily="34" charset="0"/>
                        </a:rPr>
                        <a:t>(</a:t>
                      </a:r>
                      <a:r>
                        <a:rPr lang="en-US" sz="1100" b="0" dirty="0" err="1">
                          <a:solidFill>
                            <a:schemeClr val="tx1"/>
                          </a:solidFill>
                          <a:latin typeface="Trebuchet MS" panose="020B0603020202020204" pitchFamily="34" charset="0"/>
                        </a:rPr>
                        <a:t>eg</a:t>
                      </a:r>
                      <a:r>
                        <a:rPr lang="en-US" sz="1100" b="0" dirty="0">
                          <a:solidFill>
                            <a:schemeClr val="tx1"/>
                          </a:solidFill>
                          <a:latin typeface="Trebuchet MS" panose="020B0603020202020204" pitchFamily="34" charset="0"/>
                        </a:rPr>
                        <a:t>, cyclophosphamide, </a:t>
                      </a:r>
                      <a:r>
                        <a:rPr lang="en-US" sz="1100" b="0" dirty="0" err="1">
                          <a:solidFill>
                            <a:schemeClr val="tx1"/>
                          </a:solidFill>
                          <a:latin typeface="Trebuchet MS" panose="020B0603020202020204" pitchFamily="34" charset="0"/>
                        </a:rPr>
                        <a:t>ifosfamide</a:t>
                      </a:r>
                      <a:r>
                        <a:rPr lang="en-US" sz="1100" b="0" dirty="0">
                          <a:solidFill>
                            <a:schemeClr val="tx1"/>
                          </a:solidFill>
                          <a:latin typeface="Trebuchet MS" panose="020B0603020202020204" pitchFamily="34" charset="0"/>
                        </a:rPr>
                        <a:t>, </a:t>
                      </a:r>
                      <a:r>
                        <a:rPr lang="en-US" sz="1100" b="0" dirty="0" err="1">
                          <a:solidFill>
                            <a:schemeClr val="tx1"/>
                          </a:solidFill>
                          <a:latin typeface="Trebuchet MS" panose="020B0603020202020204" pitchFamily="34" charset="0"/>
                        </a:rPr>
                        <a:t>bendamustine</a:t>
                      </a:r>
                      <a:r>
                        <a:rPr lang="en-US" sz="1100" b="0" dirty="0">
                          <a:solidFill>
                            <a:schemeClr val="tx1"/>
                          </a:solidFill>
                          <a:latin typeface="Trebuchet MS" panose="020B0603020202020204" pitchFamily="34" charset="0"/>
                        </a:rPr>
                        <a:t>) </a:t>
                      </a:r>
                      <a:endParaRPr lang="en-US" sz="1200" b="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gridSpan="8">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≥2 weeks </a:t>
                      </a:r>
                      <a:endParaRPr lang="en-US" sz="1200" b="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1317892"/>
                  </a:ext>
                </a:extLst>
              </a:tr>
              <a:tr h="153902">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dirty="0">
                          <a:solidFill>
                            <a:schemeClr val="tx1"/>
                          </a:solidFill>
                          <a:latin typeface="Trebuchet MS" panose="020B0603020202020204" pitchFamily="34" charset="0"/>
                        </a:rPr>
                        <a:t>Experimental </a:t>
                      </a:r>
                      <a:r>
                        <a:rPr lang="en-US" sz="1200" b="1" dirty="0" err="1">
                          <a:solidFill>
                            <a:schemeClr val="tx1"/>
                          </a:solidFill>
                          <a:latin typeface="Trebuchet MS" panose="020B0603020202020204" pitchFamily="34" charset="0"/>
                        </a:rPr>
                        <a:t>agents</a:t>
                      </a:r>
                      <a:r>
                        <a:rPr lang="en-US" sz="1200" b="1" baseline="30000" dirty="0" err="1">
                          <a:solidFill>
                            <a:schemeClr val="tx1"/>
                          </a:solidFill>
                          <a:latin typeface="Trebuchet MS" panose="020B0603020202020204" pitchFamily="34" charset="0"/>
                        </a:rPr>
                        <a:t>c</a:t>
                      </a:r>
                      <a:endParaRPr lang="en-US" sz="1200" b="1" baseline="3000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gridSpan="8">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≥4 weeks</a:t>
                      </a:r>
                      <a:endParaRPr lang="en-US" sz="1200" b="1"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07803">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dirty="0">
                          <a:solidFill>
                            <a:schemeClr val="tx1"/>
                          </a:solidFill>
                          <a:latin typeface="Trebuchet MS" panose="020B0603020202020204" pitchFamily="34" charset="0"/>
                        </a:rPr>
                        <a:t>Immunosuppressive </a:t>
                      </a:r>
                      <a:r>
                        <a:rPr lang="en-US" sz="1200" b="1" dirty="0" err="1">
                          <a:solidFill>
                            <a:schemeClr val="tx1"/>
                          </a:solidFill>
                          <a:latin typeface="Trebuchet MS" panose="020B0603020202020204" pitchFamily="34" charset="0"/>
                        </a:rPr>
                        <a:t>therapies</a:t>
                      </a:r>
                      <a:r>
                        <a:rPr lang="en-US" sz="1200" b="1" baseline="30000" dirty="0" err="1">
                          <a:solidFill>
                            <a:schemeClr val="tx1"/>
                          </a:solidFill>
                          <a:latin typeface="Trebuchet MS" panose="020B0603020202020204" pitchFamily="34" charset="0"/>
                        </a:rPr>
                        <a:t>d</a:t>
                      </a:r>
                      <a:endParaRPr lang="en-US" sz="1200" b="0" baseline="30000" dirty="0">
                        <a:solidFill>
                          <a:schemeClr val="tx1"/>
                        </a:solidFill>
                        <a:latin typeface="Trebuchet MS" panose="020B0603020202020204" pitchFamily="34" charset="0"/>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≥4 weeks</a:t>
                      </a:r>
                      <a:endParaRPr lang="en-US" sz="1200" b="0" baseline="30000" dirty="0">
                        <a:solidFill>
                          <a:schemeClr val="tx1"/>
                        </a:solidFill>
                        <a:latin typeface="Trebuchet MS" panose="020B0603020202020204" pitchFamily="34" charset="0"/>
                      </a:endParaRPr>
                    </a:p>
                  </a:txBody>
                  <a:tcPr marL="36576" marR="36576" marT="0" marB="0" anchor="ctr">
                    <a:lnL w="12700" cap="flat" cmpd="sng" algn="ctr">
                      <a:solidFill>
                        <a:schemeClr val="accent3"/>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gridSpan="3">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b="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endParaRPr lang="en-US" sz="1200" b="0" baseline="30000" dirty="0">
                        <a:solidFill>
                          <a:schemeClr val="tx1"/>
                        </a:solidFill>
                        <a:latin typeface="Trebuchet MS" panose="020B0603020202020204" pitchFamily="34" charset="0"/>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≥4 weeks</a:t>
                      </a:r>
                      <a:endParaRPr lang="en-US" sz="1100" b="0" baseline="30000" dirty="0">
                        <a:solidFill>
                          <a:schemeClr val="tx1"/>
                        </a:solidFill>
                        <a:latin typeface="Trebuchet MS" panose="020B0603020202020204" pitchFamily="34" charset="0"/>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rgbClr val="A69F9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9705308"/>
                  </a:ext>
                </a:extLst>
              </a:tr>
              <a:tr h="793259">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kern="1200" dirty="0">
                          <a:solidFill>
                            <a:schemeClr val="tx1"/>
                          </a:solidFill>
                          <a:latin typeface="Trebuchet MS" panose="020B0603020202020204" pitchFamily="34" charset="0"/>
                          <a:ea typeface="+mn-ea"/>
                          <a:cs typeface="+mn-cs"/>
                        </a:rPr>
                        <a:t>Oral chemotherapeutic agents </a:t>
                      </a:r>
                    </a:p>
                    <a:p>
                      <a:pPr marL="0" marR="0" indent="0" algn="l" defTabSz="914400" rtl="0" eaLnBrk="1" fontAlgn="auto" latinLnBrk="0" hangingPunct="1">
                        <a:lnSpc>
                          <a:spcPct val="90000"/>
                        </a:lnSpc>
                        <a:spcBef>
                          <a:spcPts val="0"/>
                        </a:spcBef>
                        <a:spcAft>
                          <a:spcPts val="100"/>
                        </a:spcAft>
                        <a:buClrTx/>
                        <a:buSzTx/>
                        <a:buFontTx/>
                        <a:buNone/>
                        <a:tabLst/>
                        <a:defRPr/>
                      </a:pPr>
                      <a:r>
                        <a:rPr lang="en-US" sz="1100" b="0" kern="1200" dirty="0">
                          <a:solidFill>
                            <a:schemeClr val="tx1"/>
                          </a:solidFill>
                          <a:latin typeface="Trebuchet MS" panose="020B0603020202020204" pitchFamily="34" charset="0"/>
                          <a:ea typeface="+mn-ea"/>
                          <a:cs typeface="+mn-cs"/>
                        </a:rPr>
                        <a:t>(Len, PI3Ki, BTKi, Ven)</a:t>
                      </a: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kern="1200" dirty="0">
                          <a:solidFill>
                            <a:schemeClr val="tx1"/>
                          </a:solidFill>
                          <a:latin typeface="Trebuchet MS" panose="020B0603020202020204" pitchFamily="34" charset="0"/>
                          <a:ea typeface="+mn-ea"/>
                          <a:cs typeface="+mn-cs"/>
                        </a:rPr>
                        <a:t>-</a:t>
                      </a:r>
                      <a:endParaRPr lang="en-US" sz="1200" b="0" kern="1200" dirty="0">
                        <a:solidFill>
                          <a:schemeClr val="tx1"/>
                        </a:solidFill>
                        <a:latin typeface="Trebuchet MS" panose="020B0603020202020204" pitchFamily="34" charset="0"/>
                        <a:ea typeface="+mn-ea"/>
                        <a:cs typeface="+mn-cs"/>
                      </a:endParaRPr>
                    </a:p>
                  </a:txBody>
                  <a:tcPr marL="36576" marR="36576" marT="0" marB="0" anchor="ctr">
                    <a:lnL w="12700" cap="flat" cmpd="sng" algn="ctr">
                      <a:solidFill>
                        <a:schemeClr val="accent3"/>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gridSpan="4">
                  <a:txBody>
                    <a:bodyPr/>
                    <a:lstStyle/>
                    <a:p>
                      <a:pPr marL="0" marR="0" indent="0" algn="ctr" defTabSz="914400" rtl="0" eaLnBrk="1" fontAlgn="auto" latinLnBrk="0" hangingPunct="1">
                        <a:lnSpc>
                          <a:spcPct val="90000"/>
                        </a:lnSpc>
                        <a:spcBef>
                          <a:spcPts val="0"/>
                        </a:spcBef>
                        <a:spcAft>
                          <a:spcPts val="100"/>
                        </a:spcAft>
                        <a:buClrTx/>
                        <a:buSzTx/>
                        <a:buFontTx/>
                        <a:buNone/>
                        <a:tabLst/>
                        <a:defRPr/>
                      </a:pPr>
                      <a:r>
                        <a:rPr lang="en-US" sz="1200" kern="1200" dirty="0">
                          <a:solidFill>
                            <a:schemeClr val="tx1"/>
                          </a:solidFill>
                          <a:latin typeface="Trebuchet MS" panose="020B0603020202020204" pitchFamily="34" charset="0"/>
                          <a:ea typeface="+mn-ea"/>
                          <a:cs typeface="+mn-cs"/>
                        </a:rPr>
                        <a:t>Len or </a:t>
                      </a:r>
                      <a:r>
                        <a:rPr lang="en-US" sz="1200" kern="1200" dirty="0" err="1">
                          <a:solidFill>
                            <a:schemeClr val="tx1"/>
                          </a:solidFill>
                          <a:latin typeface="Trebuchet MS" panose="020B0603020202020204" pitchFamily="34" charset="0"/>
                          <a:ea typeface="+mn-ea"/>
                          <a:cs typeface="+mn-cs"/>
                        </a:rPr>
                        <a:t>Ibr</a:t>
                      </a:r>
                      <a:r>
                        <a:rPr lang="en-US" sz="1200" kern="1200" dirty="0">
                          <a:solidFill>
                            <a:schemeClr val="tx1"/>
                          </a:solidFill>
                          <a:latin typeface="Trebuchet MS" panose="020B0603020202020204" pitchFamily="34" charset="0"/>
                          <a:ea typeface="+mn-ea"/>
                          <a:cs typeface="+mn-cs"/>
                        </a:rPr>
                        <a:t>: At least 3 half-lives</a:t>
                      </a:r>
                      <a:endParaRPr lang="en-US" sz="1200" b="0" kern="120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baseline="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Ven: </a:t>
                      </a:r>
                      <a:r>
                        <a:rPr lang="en-US" sz="1200" b="0" baseline="0" dirty="0">
                          <a:solidFill>
                            <a:schemeClr val="tx1"/>
                          </a:solidFill>
                          <a:effectLst/>
                          <a:latin typeface="Trebuchet MS" panose="020B0603020202020204" pitchFamily="34" charset="0"/>
                        </a:rPr>
                        <a:t>≥4 day</a:t>
                      </a:r>
                      <a:r>
                        <a:rPr lang="en-US" sz="1200" b="0" baseline="0" dirty="0">
                          <a:solidFill>
                            <a:schemeClr val="tx1"/>
                          </a:solidFill>
                          <a:effectLst/>
                          <a:latin typeface="Trebuchet MS" panose="020B0603020202020204" pitchFamily="34" charset="0"/>
                          <a:cs typeface="Times New Roman" panose="02020603050405020304" pitchFamily="18" charset="0"/>
                        </a:rPr>
                        <a:t>s</a:t>
                      </a:r>
                      <a:endParaRPr lang="en-US" sz="1200" b="0" baseline="0" dirty="0">
                        <a:solidFill>
                          <a:schemeClr val="tx1"/>
                        </a:solidFill>
                        <a:effectLst/>
                        <a:latin typeface="Trebuchet MS" panose="020B0603020202020204" pitchFamily="34" charset="0"/>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kern="1200" baseline="0" dirty="0" err="1">
                          <a:solidFill>
                            <a:schemeClr val="tx1"/>
                          </a:solidFill>
                          <a:effectLst/>
                          <a:latin typeface="Trebuchet MS" panose="020B0603020202020204" pitchFamily="34" charset="0"/>
                          <a:ea typeface="+mn-ea"/>
                          <a:cs typeface="+mn-cs"/>
                        </a:rPr>
                        <a:t>Idel</a:t>
                      </a:r>
                      <a:r>
                        <a:rPr lang="en-US" sz="1200" b="0" kern="1200" baseline="0" dirty="0">
                          <a:solidFill>
                            <a:schemeClr val="tx1"/>
                          </a:solidFill>
                          <a:effectLst/>
                          <a:latin typeface="Trebuchet MS" panose="020B0603020202020204" pitchFamily="34" charset="0"/>
                          <a:ea typeface="+mn-ea"/>
                          <a:cs typeface="+mn-cs"/>
                        </a:rPr>
                        <a:t> or </a:t>
                      </a:r>
                      <a:r>
                        <a:rPr lang="en-US" sz="1200" b="0" kern="1200" baseline="0" dirty="0" err="1">
                          <a:solidFill>
                            <a:schemeClr val="tx1"/>
                          </a:solidFill>
                          <a:effectLst/>
                          <a:latin typeface="Trebuchet MS" panose="020B0603020202020204" pitchFamily="34" charset="0"/>
                          <a:ea typeface="+mn-ea"/>
                          <a:cs typeface="+mn-cs"/>
                        </a:rPr>
                        <a:t>Duvel</a:t>
                      </a:r>
                      <a:r>
                        <a:rPr lang="en-US" sz="1200" b="0" kern="1200" baseline="0" dirty="0">
                          <a:solidFill>
                            <a:schemeClr val="tx1"/>
                          </a:solidFill>
                          <a:effectLst/>
                          <a:latin typeface="Trebuchet MS" panose="020B0603020202020204" pitchFamily="34" charset="0"/>
                          <a:ea typeface="+mn-ea"/>
                          <a:cs typeface="+mn-cs"/>
                        </a:rPr>
                        <a:t>: </a:t>
                      </a:r>
                      <a:br>
                        <a:rPr lang="en-US" sz="1200" b="0" kern="1200" baseline="0" dirty="0">
                          <a:solidFill>
                            <a:schemeClr val="tx1"/>
                          </a:solidFill>
                          <a:effectLst/>
                          <a:latin typeface="Trebuchet MS" panose="020B0603020202020204" pitchFamily="34" charset="0"/>
                          <a:ea typeface="+mn-ea"/>
                          <a:cs typeface="+mn-cs"/>
                        </a:rPr>
                      </a:br>
                      <a:r>
                        <a:rPr lang="en-US" sz="1200" b="0" baseline="0" dirty="0">
                          <a:solidFill>
                            <a:schemeClr val="tx1"/>
                          </a:solidFill>
                          <a:effectLst/>
                          <a:latin typeface="Trebuchet MS" panose="020B0603020202020204" pitchFamily="34" charset="0"/>
                        </a:rPr>
                        <a:t>≥2 days</a:t>
                      </a: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kern="1200" baseline="0" dirty="0">
                          <a:solidFill>
                            <a:schemeClr val="tx1"/>
                          </a:solidFill>
                          <a:latin typeface="Trebuchet MS" panose="020B0603020202020204" pitchFamily="34" charset="0"/>
                          <a:ea typeface="+mn-ea"/>
                          <a:cs typeface="+mn-cs"/>
                        </a:rPr>
                        <a:t>Len or Acala: </a:t>
                      </a:r>
                      <a:br>
                        <a:rPr lang="en-US" sz="1200" kern="1200" baseline="0" dirty="0">
                          <a:solidFill>
                            <a:schemeClr val="tx1"/>
                          </a:solidFill>
                          <a:latin typeface="Trebuchet MS" panose="020B0603020202020204" pitchFamily="34" charset="0"/>
                          <a:ea typeface="+mn-ea"/>
                          <a:cs typeface="+mn-cs"/>
                        </a:rPr>
                      </a:br>
                      <a:r>
                        <a:rPr lang="en-US" sz="1200" b="0" baseline="0" dirty="0">
                          <a:solidFill>
                            <a:schemeClr val="tx1"/>
                          </a:solidFill>
                          <a:effectLst/>
                          <a:latin typeface="Trebuchet MS" panose="020B0603020202020204" pitchFamily="34" charset="0"/>
                        </a:rPr>
                        <a:t>≥1 day</a:t>
                      </a:r>
                      <a:endParaRPr lang="en-US" sz="1200" b="0" kern="1200" dirty="0">
                        <a:solidFill>
                          <a:schemeClr val="tx1"/>
                        </a:solidFill>
                        <a:latin typeface="Trebuchet MS" panose="020B0603020202020204" pitchFamily="34" charset="0"/>
                        <a:ea typeface="+mn-ea"/>
                        <a:cs typeface="+mn-cs"/>
                      </a:endParaRPr>
                    </a:p>
                  </a:txBody>
                  <a:tcPr marL="0" marR="0"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kern="1200">
                          <a:solidFill>
                            <a:schemeClr val="tx1"/>
                          </a:solidFill>
                          <a:latin typeface="Trebuchet MS" panose="020B0603020202020204" pitchFamily="34" charset="0"/>
                          <a:ea typeface="+mn-ea"/>
                          <a:cs typeface="+mn-cs"/>
                        </a:rPr>
                        <a:t>Len or Ibr: At least 3 half-lives</a:t>
                      </a:r>
                      <a:endParaRPr lang="en-US" sz="1200" b="0" kern="120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kern="1200" dirty="0">
                          <a:solidFill>
                            <a:schemeClr val="tx1"/>
                          </a:solidFill>
                          <a:latin typeface="Trebuchet MS" panose="020B0603020202020204" pitchFamily="34" charset="0"/>
                          <a:ea typeface="+mn-ea"/>
                          <a:cs typeface="+mn-cs"/>
                        </a:rPr>
                        <a:t>Len or </a:t>
                      </a:r>
                      <a:r>
                        <a:rPr lang="en-US" sz="1200" kern="1200" dirty="0" err="1">
                          <a:solidFill>
                            <a:schemeClr val="tx1"/>
                          </a:solidFill>
                          <a:latin typeface="Trebuchet MS" panose="020B0603020202020204" pitchFamily="34" charset="0"/>
                          <a:ea typeface="+mn-ea"/>
                          <a:cs typeface="+mn-cs"/>
                        </a:rPr>
                        <a:t>Ibr</a:t>
                      </a:r>
                      <a:r>
                        <a:rPr lang="en-US" sz="1200" kern="1200" dirty="0">
                          <a:solidFill>
                            <a:schemeClr val="tx1"/>
                          </a:solidFill>
                          <a:latin typeface="Trebuchet MS" panose="020B0603020202020204" pitchFamily="34" charset="0"/>
                          <a:ea typeface="+mn-ea"/>
                          <a:cs typeface="+mn-cs"/>
                        </a:rPr>
                        <a:t> or PI3Ki: At least 3 half-lives</a:t>
                      </a:r>
                      <a:endParaRPr lang="en-US" sz="1200" b="0" kern="120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rgbClr val="A69F9F"/>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extLst>
                  <a:ext uri="{0D108BD9-81ED-4DB2-BD59-A6C34878D82A}">
                    <a16:rowId xmlns:a16="http://schemas.microsoft.com/office/drawing/2014/main" val="4112402515"/>
                  </a:ext>
                </a:extLst>
              </a:tr>
              <a:tr h="485455">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kern="1200" baseline="0" dirty="0">
                          <a:solidFill>
                            <a:schemeClr val="tx1"/>
                          </a:solidFill>
                          <a:latin typeface="Trebuchet MS" panose="020B0603020202020204" pitchFamily="34" charset="0"/>
                          <a:ea typeface="+mn-ea"/>
                          <a:cs typeface="+mn-cs"/>
                        </a:rPr>
                        <a:t>Radiation: </a:t>
                      </a:r>
                    </a:p>
                    <a:p>
                      <a:pPr marL="112713" marR="0" indent="0" algn="l" defTabSz="914400" rtl="0" eaLnBrk="1" fontAlgn="auto" latinLnBrk="0" hangingPunct="1">
                        <a:lnSpc>
                          <a:spcPct val="90000"/>
                        </a:lnSpc>
                        <a:spcBef>
                          <a:spcPts val="0"/>
                        </a:spcBef>
                        <a:spcAft>
                          <a:spcPts val="100"/>
                        </a:spcAft>
                        <a:buClrTx/>
                        <a:buSzTx/>
                        <a:buFontTx/>
                        <a:buNone/>
                        <a:tabLst/>
                        <a:defRPr/>
                      </a:pPr>
                      <a:r>
                        <a:rPr lang="en-US" sz="1200" b="0" kern="1200" baseline="0" dirty="0">
                          <a:solidFill>
                            <a:schemeClr val="tx1"/>
                          </a:solidFill>
                          <a:latin typeface="Trebuchet MS" panose="020B0603020202020204" pitchFamily="34" charset="0"/>
                          <a:ea typeface="+mn-ea"/>
                          <a:cs typeface="+mn-cs"/>
                        </a:rPr>
                        <a:t>Multiple lesions</a:t>
                      </a:r>
                    </a:p>
                    <a:p>
                      <a:pPr marL="112713" marR="0" indent="0" algn="l" defTabSz="914400" rtl="0" eaLnBrk="1" fontAlgn="auto" latinLnBrk="0" hangingPunct="1">
                        <a:lnSpc>
                          <a:spcPct val="90000"/>
                        </a:lnSpc>
                        <a:spcBef>
                          <a:spcPts val="0"/>
                        </a:spcBef>
                        <a:spcAft>
                          <a:spcPts val="100"/>
                        </a:spcAft>
                        <a:buClrTx/>
                        <a:buSzTx/>
                        <a:buFontTx/>
                        <a:buNone/>
                        <a:tabLst/>
                        <a:defRPr/>
                      </a:pPr>
                      <a:r>
                        <a:rPr lang="en-US" sz="1200" b="0" kern="1200" baseline="0" dirty="0">
                          <a:solidFill>
                            <a:schemeClr val="tx1"/>
                          </a:solidFill>
                          <a:latin typeface="Trebuchet MS" panose="020B0603020202020204" pitchFamily="34" charset="0"/>
                          <a:ea typeface="+mn-ea"/>
                          <a:cs typeface="+mn-cs"/>
                        </a:rPr>
                        <a:t>Single lesion</a:t>
                      </a: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lang="en-US" sz="1200" b="0" dirty="0">
                        <a:solidFill>
                          <a:schemeClr val="tx1"/>
                        </a:solidFill>
                        <a:effectLst/>
                        <a:latin typeface="Trebuchet MS" panose="020B0603020202020204" pitchFamily="34" charset="0"/>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≥4 weeks</a:t>
                      </a: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≥2 weeks</a:t>
                      </a:r>
                      <a:endParaRPr lang="en-US" sz="1200" b="0" kern="1200" baseline="0" dirty="0">
                        <a:solidFill>
                          <a:schemeClr val="tx1"/>
                        </a:solidFill>
                        <a:latin typeface="Trebuchet MS" panose="020B0603020202020204" pitchFamily="34" charset="0"/>
                        <a:ea typeface="+mn-ea"/>
                        <a:cs typeface="+mn-cs"/>
                      </a:endParaRPr>
                    </a:p>
                  </a:txBody>
                  <a:tcPr marL="36576" marR="36576" marT="0" marB="0" anchor="ctr">
                    <a:lnL w="12700" cap="flat" cmpd="sng" algn="ctr">
                      <a:solidFill>
                        <a:schemeClr val="accent3"/>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gridSpan="4">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lang="en-US" sz="1200" b="0" dirty="0">
                        <a:solidFill>
                          <a:schemeClr val="tx1"/>
                        </a:solidFill>
                        <a:effectLst/>
                        <a:latin typeface="Trebuchet MS" panose="020B0603020202020204" pitchFamily="34" charset="0"/>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≥6 weeks</a:t>
                      </a: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≥2 weeks</a:t>
                      </a:r>
                      <a:endParaRPr lang="en-US" sz="1200" b="0" kern="1200" baseline="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≥6 weeks</a:t>
                      </a:r>
                      <a:endParaRPr lang="en-US" sz="1200" b="0" kern="1200" baseline="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lang="en-US" sz="1200" b="0" dirty="0">
                        <a:solidFill>
                          <a:schemeClr val="tx1"/>
                        </a:solidFill>
                        <a:effectLst/>
                        <a:latin typeface="Trebuchet MS" panose="020B0603020202020204" pitchFamily="34" charset="0"/>
                      </a:endParaRP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≥6 weeks</a:t>
                      </a:r>
                    </a:p>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≥2 weeks</a:t>
                      </a:r>
                      <a:endParaRPr lang="en-US" sz="1200" b="0" kern="1200" baseline="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01310425"/>
                  </a:ext>
                </a:extLst>
              </a:tr>
              <a:tr h="424583">
                <a:tc>
                  <a:txBody>
                    <a:bodyPr/>
                    <a:lstStyle/>
                    <a:p>
                      <a:pPr marL="0" marR="0" indent="0" algn="l" defTabSz="914400" rtl="0" eaLnBrk="1" fontAlgn="auto" latinLnBrk="0" hangingPunct="1">
                        <a:lnSpc>
                          <a:spcPct val="90000"/>
                        </a:lnSpc>
                        <a:spcBef>
                          <a:spcPts val="0"/>
                        </a:spcBef>
                        <a:spcAft>
                          <a:spcPts val="100"/>
                        </a:spcAft>
                        <a:buClrTx/>
                        <a:buSzTx/>
                        <a:buFontTx/>
                        <a:buNone/>
                        <a:tabLst/>
                        <a:defRPr/>
                      </a:pPr>
                      <a:r>
                        <a:rPr lang="en-US" sz="1200" b="1" kern="1200" baseline="0" dirty="0">
                          <a:solidFill>
                            <a:schemeClr val="tx1"/>
                          </a:solidFill>
                          <a:latin typeface="Trebuchet MS" panose="020B0603020202020204" pitchFamily="34" charset="0"/>
                          <a:ea typeface="+mn-ea"/>
                          <a:cs typeface="+mn-cs"/>
                        </a:rPr>
                        <a:t>Allogeneic hematopoietic stem cell transplantation</a:t>
                      </a:r>
                      <a:endParaRPr lang="en-US" sz="1200" b="0" kern="1200" baseline="0" dirty="0">
                        <a:solidFill>
                          <a:schemeClr val="tx1"/>
                        </a:solidFill>
                        <a:latin typeface="Trebuchet MS" panose="020B0603020202020204" pitchFamily="34" charset="0"/>
                        <a:ea typeface="+mn-ea"/>
                        <a:cs typeface="+mn-cs"/>
                      </a:endParaRPr>
                    </a:p>
                  </a:txBody>
                  <a:tcPr marL="67525" marR="33763"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kern="1200" baseline="0" dirty="0">
                          <a:solidFill>
                            <a:schemeClr val="tx1"/>
                          </a:solidFill>
                          <a:latin typeface="Trebuchet MS" panose="020B0603020202020204" pitchFamily="34" charset="0"/>
                          <a:ea typeface="+mn-ea"/>
                          <a:cs typeface="+mn-cs"/>
                        </a:rPr>
                        <a:t>-</a:t>
                      </a:r>
                    </a:p>
                  </a:txBody>
                  <a:tcPr marL="36576" marR="36576" marT="0" marB="0" anchor="ctr">
                    <a:lnL w="12700" cap="flat" cmpd="sng" algn="ctr">
                      <a:solidFill>
                        <a:schemeClr val="accent3"/>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kern="1200" baseline="0" dirty="0">
                          <a:solidFill>
                            <a:schemeClr val="tx1"/>
                          </a:solidFill>
                          <a:latin typeface="Trebuchet MS" panose="020B0603020202020204" pitchFamily="34" charset="0"/>
                          <a:ea typeface="+mn-ea"/>
                          <a:cs typeface="+mn-cs"/>
                        </a:rPr>
                        <a:t>-</a:t>
                      </a: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endParaRPr lang="en-US" sz="1200" b="0" kern="1200" baseline="0" dirty="0">
                        <a:solidFill>
                          <a:schemeClr val="tx1"/>
                        </a:solidFill>
                        <a:latin typeface="Trebuchet MS" panose="020B0603020202020204" pitchFamily="34" charset="0"/>
                        <a:ea typeface="+mn-ea"/>
                        <a:cs typeface="+mn-cs"/>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≥90 days </a:t>
                      </a:r>
                      <a:endParaRPr lang="en-US" sz="1200" b="0" dirty="0">
                        <a:solidFill>
                          <a:schemeClr val="tx1"/>
                        </a:solidFill>
                        <a:latin typeface="Trebuchet MS" panose="020B0603020202020204" pitchFamily="34" charset="0"/>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≥100 days </a:t>
                      </a:r>
                      <a:endParaRPr lang="en-US" sz="1200" b="0" dirty="0">
                        <a:solidFill>
                          <a:schemeClr val="tx1"/>
                        </a:solidFill>
                        <a:latin typeface="Trebuchet MS" panose="020B0603020202020204" pitchFamily="34" charset="0"/>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90000"/>
                        </a:lnSpc>
                        <a:spcBef>
                          <a:spcPts val="0"/>
                        </a:spcBef>
                        <a:spcAft>
                          <a:spcPts val="100"/>
                        </a:spcAft>
                        <a:buClrTx/>
                        <a:buSzTx/>
                        <a:buFontTx/>
                        <a:buNone/>
                        <a:tabLst/>
                        <a:defRPr/>
                      </a:pPr>
                      <a:r>
                        <a:rPr lang="en-US" sz="1200" b="0" dirty="0">
                          <a:solidFill>
                            <a:schemeClr val="tx1"/>
                          </a:solidFill>
                          <a:effectLst/>
                          <a:latin typeface="Trebuchet MS" panose="020B0603020202020204" pitchFamily="34" charset="0"/>
                        </a:rPr>
                        <a:t>≥90 days </a:t>
                      </a:r>
                      <a:endParaRPr lang="en-US" sz="1200" b="0" dirty="0">
                        <a:solidFill>
                          <a:schemeClr val="tx1"/>
                        </a:solidFill>
                        <a:latin typeface="Trebuchet MS" panose="020B0603020202020204" pitchFamily="34" charset="0"/>
                      </a:endParaRPr>
                    </a:p>
                  </a:txBody>
                  <a:tcPr marL="36576" marR="36576" marT="0" marB="0" anchor="ctr">
                    <a:lnL w="6350" cap="flat" cmpd="sng" algn="ctr">
                      <a:solidFill>
                        <a:schemeClr val="tx1">
                          <a:lumMod val="60000"/>
                          <a:lumOff val="4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96464486"/>
                  </a:ext>
                </a:extLst>
              </a:tr>
            </a:tbl>
          </a:graphicData>
        </a:graphic>
      </p:graphicFrame>
    </p:spTree>
    <p:extLst>
      <p:ext uri="{BB962C8B-B14F-4D97-AF65-F5344CB8AC3E}">
        <p14:creationId xmlns:p14="http://schemas.microsoft.com/office/powerpoint/2010/main" val="111202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Manufacturing</a:t>
            </a:r>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idx="1"/>
          </p:nvPr>
        </p:nvSpPr>
        <p:spPr>
          <a:xfrm>
            <a:off x="365760" y="950357"/>
            <a:ext cx="6321642" cy="4572000"/>
          </a:xfrm>
        </p:spPr>
        <p:txBody>
          <a:bodyPr/>
          <a:lstStyle/>
          <a:p>
            <a:pPr marL="0" lvl="0" indent="0">
              <a:buNone/>
            </a:pPr>
            <a:r>
              <a:rPr lang="en-US" sz="1800" dirty="0"/>
              <a:t>Following leukapheresis, your patient's T cells are sent to a manufacturing site </a:t>
            </a:r>
          </a:p>
          <a:p>
            <a:pPr>
              <a:buClr>
                <a:srgbClr val="009FBA"/>
              </a:buClr>
            </a:pPr>
            <a:r>
              <a:rPr lang="en-US" sz="1800" dirty="0"/>
              <a:t>CD8 and CD4 T cells are selected, activated, and transduced with the replication-incompetent lentiviral vector containing the anti-CD19 CAR transgene</a:t>
            </a:r>
          </a:p>
          <a:p>
            <a:pPr>
              <a:buClr>
                <a:srgbClr val="009FBA"/>
              </a:buClr>
            </a:pPr>
            <a:r>
              <a:rPr lang="en-US" sz="1800" dirty="0"/>
              <a:t>The transduced T cells are expanded in cell culture, washed, formulated into a suspension, </a:t>
            </a:r>
            <a:br>
              <a:rPr lang="en-US" sz="1800" dirty="0"/>
            </a:br>
            <a:r>
              <a:rPr lang="en-US" sz="1800" dirty="0"/>
              <a:t>and cryopreserved as separate CD8 and CD4 components</a:t>
            </a:r>
          </a:p>
          <a:p>
            <a:pPr>
              <a:buClr>
                <a:srgbClr val="009FBA"/>
              </a:buClr>
            </a:pPr>
            <a:r>
              <a:rPr lang="en-US" sz="1800" dirty="0"/>
              <a:t>The product is prepared from a patient's T cells and obtained from the product of a standard leukapheresis procedure at Bristol Myers Squibb qualified facilities, and then administered as a defined composition to reduce variability in CD8-positive and CD4-positive T cell dose</a:t>
            </a:r>
          </a:p>
          <a:p>
            <a:pPr>
              <a:buClr>
                <a:srgbClr val="009FBA"/>
              </a:buClr>
            </a:pPr>
            <a:r>
              <a:rPr lang="en-US" sz="1800" dirty="0"/>
              <a:t>Each is packaged in a separate, patient-specific carton containing up to 4 vials and shipped as </a:t>
            </a:r>
            <a:br>
              <a:rPr lang="en-US" sz="1800" dirty="0"/>
            </a:br>
            <a:r>
              <a:rPr lang="en-US" sz="1800" dirty="0"/>
              <a:t>a frozen suspension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E7DC9E13-C524-4C28-A54C-51F07E0B32D9}"/>
              </a:ext>
            </a:extLst>
          </p:cNvPr>
          <p:cNvSpPr txBox="1"/>
          <p:nvPr/>
        </p:nvSpPr>
        <p:spPr>
          <a:xfrm>
            <a:off x="351472" y="6109380"/>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F56D46B9-95B4-4097-B8EC-C746BBAC4F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5" name="Rectangle: Rounded Corners 4">
            <a:extLst>
              <a:ext uri="{FF2B5EF4-FFF2-40B4-BE49-F238E27FC236}">
                <a16:creationId xmlns:a16="http://schemas.microsoft.com/office/drawing/2014/main" id="{0C4D4A3E-C0E1-7446-03CD-FDE7EAB89097}"/>
              </a:ext>
            </a:extLst>
          </p:cNvPr>
          <p:cNvSpPr/>
          <p:nvPr/>
        </p:nvSpPr>
        <p:spPr>
          <a:xfrm>
            <a:off x="6687402" y="579846"/>
            <a:ext cx="4818797" cy="5313021"/>
          </a:xfrm>
          <a:prstGeom prst="roundRect">
            <a:avLst/>
          </a:prstGeom>
          <a:solidFill>
            <a:schemeClr val="accent3">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spcAft>
                <a:spcPts val="300"/>
              </a:spcAft>
              <a:buClr>
                <a:schemeClr val="accent3">
                  <a:lumMod val="50000"/>
                </a:schemeClr>
              </a:buClr>
              <a:buFont typeface="Arial" panose="020B0604020202020204" pitchFamily="34" charset="0"/>
              <a:buChar char="•"/>
            </a:pPr>
            <a:r>
              <a:rPr lang="en-US" sz="1400" b="1" dirty="0">
                <a:solidFill>
                  <a:schemeClr val="accent3">
                    <a:lumMod val="50000"/>
                  </a:schemeClr>
                </a:solidFill>
                <a:latin typeface="+mj-lt"/>
              </a:rPr>
              <a:t>&gt;98% </a:t>
            </a:r>
            <a:r>
              <a:rPr lang="en-US" sz="1400" dirty="0">
                <a:solidFill>
                  <a:schemeClr val="tx1"/>
                </a:solidFill>
                <a:latin typeface="+mj-lt"/>
              </a:rPr>
              <a:t>manufacturing success rate in the TRANSFORM pivotal trial</a:t>
            </a:r>
            <a:r>
              <a:rPr lang="en-US" sz="1400" baseline="30000" dirty="0">
                <a:solidFill>
                  <a:schemeClr val="tx1"/>
                </a:solidFill>
                <a:latin typeface="+mj-lt"/>
              </a:rPr>
              <a:t>1</a:t>
            </a:r>
          </a:p>
          <a:p>
            <a:pPr marL="523875" lvl="1" indent="-285750">
              <a:spcAft>
                <a:spcPts val="1200"/>
              </a:spcAft>
              <a:buClr>
                <a:schemeClr val="accent3">
                  <a:lumMod val="50000"/>
                </a:schemeClr>
              </a:buClr>
              <a:buFont typeface="Arial" panose="020B0604020202020204" pitchFamily="34" charset="0"/>
              <a:buChar char="•"/>
              <a:tabLst>
                <a:tab pos="463550" algn="l"/>
              </a:tabLst>
            </a:pPr>
            <a:r>
              <a:rPr lang="en-US" sz="1400" dirty="0">
                <a:solidFill>
                  <a:schemeClr val="tx1"/>
                </a:solidFill>
                <a:latin typeface="+mj-lt"/>
              </a:rPr>
              <a:t>Of 92 patients who underwent leukapheresis, there was 1 manufacturing failure</a:t>
            </a:r>
          </a:p>
          <a:p>
            <a:pPr marL="285750" indent="-285750">
              <a:spcAft>
                <a:spcPts val="300"/>
              </a:spcAft>
              <a:buClr>
                <a:schemeClr val="accent3">
                  <a:lumMod val="50000"/>
                </a:schemeClr>
              </a:buClr>
              <a:buFont typeface="Arial" panose="020B0604020202020204" pitchFamily="34" charset="0"/>
              <a:buChar char="•"/>
            </a:pPr>
            <a:r>
              <a:rPr lang="en-US" sz="1400" b="1" dirty="0">
                <a:solidFill>
                  <a:schemeClr val="accent3">
                    <a:lumMod val="50000"/>
                  </a:schemeClr>
                </a:solidFill>
                <a:latin typeface="+mj-lt"/>
              </a:rPr>
              <a:t>&gt;98% </a:t>
            </a:r>
            <a:r>
              <a:rPr lang="en-US" sz="1400" dirty="0">
                <a:solidFill>
                  <a:schemeClr val="tx1"/>
                </a:solidFill>
                <a:latin typeface="+mj-lt"/>
              </a:rPr>
              <a:t>manufacturing success rate in the PILOT pivotal trial</a:t>
            </a:r>
            <a:r>
              <a:rPr lang="en-US" sz="1400" baseline="30000" dirty="0">
                <a:solidFill>
                  <a:schemeClr val="tx1"/>
                </a:solidFill>
                <a:latin typeface="+mj-lt"/>
              </a:rPr>
              <a:t>1</a:t>
            </a:r>
          </a:p>
          <a:p>
            <a:pPr marL="523875" lvl="1" indent="-285750">
              <a:spcAft>
                <a:spcPts val="1200"/>
              </a:spcAft>
              <a:buClr>
                <a:schemeClr val="accent3">
                  <a:lumMod val="50000"/>
                </a:schemeClr>
              </a:buClr>
              <a:buFont typeface="Arial" panose="020B0604020202020204" pitchFamily="34" charset="0"/>
              <a:buChar char="•"/>
              <a:tabLst>
                <a:tab pos="463550" algn="l"/>
              </a:tabLst>
            </a:pPr>
            <a:r>
              <a:rPr lang="en-US" sz="1400" dirty="0">
                <a:solidFill>
                  <a:schemeClr val="tx1"/>
                </a:solidFill>
                <a:latin typeface="+mj-lt"/>
              </a:rPr>
              <a:t>Of 74 patients who underwent leukapheresis, there was 1 manufacturing failure </a:t>
            </a:r>
          </a:p>
          <a:p>
            <a:pPr marL="285750" indent="-285750">
              <a:spcAft>
                <a:spcPts val="300"/>
              </a:spcAft>
              <a:buClr>
                <a:schemeClr val="accent3">
                  <a:lumMod val="50000"/>
                </a:schemeClr>
              </a:buClr>
              <a:buFont typeface="Arial" panose="020B0604020202020204" pitchFamily="34" charset="0"/>
              <a:buChar char="•"/>
            </a:pPr>
            <a:r>
              <a:rPr lang="en-US" sz="1400" b="1" dirty="0">
                <a:solidFill>
                  <a:schemeClr val="accent3">
                    <a:lumMod val="50000"/>
                  </a:schemeClr>
                </a:solidFill>
                <a:latin typeface="+mj-lt"/>
              </a:rPr>
              <a:t>&gt;98% </a:t>
            </a:r>
            <a:r>
              <a:rPr lang="en-US" sz="1400" dirty="0">
                <a:solidFill>
                  <a:schemeClr val="tx1"/>
                </a:solidFill>
                <a:latin typeface="+mj-lt"/>
              </a:rPr>
              <a:t>manufacturing success rate in the TRANSCEND pivotal trial</a:t>
            </a:r>
            <a:r>
              <a:rPr lang="en-US" sz="1400" baseline="30000" dirty="0">
                <a:solidFill>
                  <a:schemeClr val="tx1"/>
                </a:solidFill>
                <a:latin typeface="+mj-lt"/>
              </a:rPr>
              <a:t>1</a:t>
            </a:r>
          </a:p>
          <a:p>
            <a:pPr marL="523875" lvl="1" indent="-285750">
              <a:spcAft>
                <a:spcPts val="1200"/>
              </a:spcAft>
              <a:buClr>
                <a:schemeClr val="accent3">
                  <a:lumMod val="50000"/>
                </a:schemeClr>
              </a:buClr>
              <a:buFont typeface="Arial" panose="020B0604020202020204" pitchFamily="34" charset="0"/>
              <a:buChar char="•"/>
              <a:tabLst>
                <a:tab pos="463550" algn="l"/>
              </a:tabLst>
            </a:pPr>
            <a:r>
              <a:rPr lang="en-US" sz="1400" dirty="0">
                <a:solidFill>
                  <a:schemeClr val="tx1"/>
                </a:solidFill>
                <a:latin typeface="+mj-lt"/>
              </a:rPr>
              <a:t>Of 299 patients who underwent leukapheresis, there were 2 manufacturing failures</a:t>
            </a:r>
          </a:p>
          <a:p>
            <a:pPr marL="285750" indent="-285750">
              <a:spcAft>
                <a:spcPts val="300"/>
              </a:spcAft>
              <a:buClr>
                <a:schemeClr val="accent3">
                  <a:lumMod val="50000"/>
                </a:schemeClr>
              </a:buClr>
              <a:buFont typeface="Arial" panose="020B0604020202020204" pitchFamily="34" charset="0"/>
              <a:buChar char="•"/>
            </a:pPr>
            <a:r>
              <a:rPr lang="en-US" sz="1400" b="1" dirty="0">
                <a:solidFill>
                  <a:schemeClr val="accent3">
                    <a:lumMod val="50000"/>
                  </a:schemeClr>
                </a:solidFill>
                <a:latin typeface="+mj-lt"/>
              </a:rPr>
              <a:t>&gt;95% </a:t>
            </a:r>
            <a:r>
              <a:rPr lang="en-US" sz="1400" dirty="0">
                <a:solidFill>
                  <a:schemeClr val="tx1"/>
                </a:solidFill>
                <a:latin typeface="+mj-lt"/>
              </a:rPr>
              <a:t>manufacturing success rate in the TRANSCEND-CLL pivotal trial</a:t>
            </a:r>
            <a:r>
              <a:rPr lang="en-US" sz="1400" baseline="30000" dirty="0">
                <a:solidFill>
                  <a:schemeClr val="tx1"/>
                </a:solidFill>
                <a:latin typeface="+mj-lt"/>
              </a:rPr>
              <a:t>1</a:t>
            </a:r>
          </a:p>
          <a:p>
            <a:pPr marL="512763" lvl="1" indent="-277813">
              <a:spcAft>
                <a:spcPts val="300"/>
              </a:spcAft>
              <a:buClr>
                <a:schemeClr val="accent3">
                  <a:lumMod val="50000"/>
                </a:schemeClr>
              </a:buClr>
              <a:buFont typeface="Arial" panose="020B0604020202020204" pitchFamily="34" charset="0"/>
              <a:buChar char="•"/>
            </a:pPr>
            <a:r>
              <a:rPr lang="en-US" sz="1400" dirty="0">
                <a:solidFill>
                  <a:schemeClr val="tx1"/>
                </a:solidFill>
                <a:latin typeface="+mj-lt"/>
              </a:rPr>
              <a:t>Of 113 patients who underwent leukapheresis, there were 3 manufacturing failures</a:t>
            </a:r>
          </a:p>
        </p:txBody>
      </p:sp>
    </p:spTree>
    <p:extLst>
      <p:ext uri="{BB962C8B-B14F-4D97-AF65-F5344CB8AC3E}">
        <p14:creationId xmlns:p14="http://schemas.microsoft.com/office/powerpoint/2010/main" val="32364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Product availability for shipment and administration</a:t>
            </a:r>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idx="1"/>
          </p:nvPr>
        </p:nvSpPr>
        <p:spPr>
          <a:xfrm>
            <a:off x="365760" y="1062762"/>
            <a:ext cx="8524240" cy="4572000"/>
          </a:xfrm>
        </p:spPr>
        <p:txBody>
          <a:bodyPr/>
          <a:lstStyle/>
          <a:p>
            <a:pPr>
              <a:buClr>
                <a:srgbClr val="009FBA"/>
              </a:buClr>
            </a:pPr>
            <a:r>
              <a:rPr lang="en-US" dirty="0"/>
              <a:t>Sites will be provided with an estimated product availability date that may be updated throughout the manufacturing process. The product availability date is subject to change. Confirm the availability of liso-cel before starting lymphodepleting chemotherapy</a:t>
            </a:r>
          </a:p>
          <a:p>
            <a:pPr>
              <a:buClr>
                <a:srgbClr val="009FBA"/>
              </a:buClr>
            </a:pPr>
            <a:r>
              <a:rPr lang="en-US" dirty="0"/>
              <a:t>For patient scheduling, delivery, and shipping information, visit the portal at CellTherapy360.com</a:t>
            </a:r>
          </a:p>
          <a:p>
            <a:pPr>
              <a:buClr>
                <a:srgbClr val="009FBA"/>
              </a:buClr>
            </a:pPr>
            <a:r>
              <a:rPr lang="en-US" dirty="0"/>
              <a:t>Bristol Myers Squibb utilizes validated dry LN</a:t>
            </a:r>
            <a:r>
              <a:rPr lang="en-US" baseline="-25000" dirty="0"/>
              <a:t>2</a:t>
            </a:r>
            <a:r>
              <a:rPr lang="en-US" dirty="0"/>
              <a:t> shipping units to ship </a:t>
            </a:r>
            <a:r>
              <a:rPr lang="en-US" dirty="0" err="1"/>
              <a:t>liso-cel</a:t>
            </a:r>
            <a:endParaRPr lang="en-US" dirty="0"/>
          </a:p>
          <a:p>
            <a:pPr>
              <a:buClr>
                <a:srgbClr val="009FBA"/>
              </a:buClr>
            </a:pPr>
            <a:r>
              <a:rPr lang="en-US" dirty="0"/>
              <a:t>Additionally, to help ensure appropriate conditions are maintained during shipment, each shipping unit will have tamper-evident seals and contain a temperature-monitoring device</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3BA2F199-0CF5-2943-B9F2-9B1543BE8192}"/>
              </a:ext>
            </a:extLst>
          </p:cNvPr>
          <p:cNvSpPr txBox="1"/>
          <p:nvPr/>
        </p:nvSpPr>
        <p:spPr>
          <a:xfrm>
            <a:off x="1340528" y="5385983"/>
            <a:ext cx="819149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For Cell Therapy 360 inquiries, please call 1-888-805-4555.</a:t>
            </a:r>
          </a:p>
        </p:txBody>
      </p:sp>
      <p:pic>
        <p:nvPicPr>
          <p:cNvPr id="11" name="Graphic 10" descr="Warning">
            <a:extLst>
              <a:ext uri="{FF2B5EF4-FFF2-40B4-BE49-F238E27FC236}">
                <a16:creationId xmlns:a16="http://schemas.microsoft.com/office/drawing/2014/main" id="{F98AB792-552E-4436-821E-22CEB7B1E1C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60" y="5173065"/>
            <a:ext cx="687003" cy="687003"/>
          </a:xfrm>
          <a:prstGeom prst="rect">
            <a:avLst/>
          </a:prstGeom>
        </p:spPr>
      </p:pic>
      <p:cxnSp>
        <p:nvCxnSpPr>
          <p:cNvPr id="12" name="Straight Connector 11">
            <a:extLst>
              <a:ext uri="{FF2B5EF4-FFF2-40B4-BE49-F238E27FC236}">
                <a16:creationId xmlns:a16="http://schemas.microsoft.com/office/drawing/2014/main" id="{43A97FFE-2297-4C67-801F-C758413014E4}"/>
              </a:ext>
            </a:extLst>
          </p:cNvPr>
          <p:cNvCxnSpPr>
            <a:cxnSpLocks/>
          </p:cNvCxnSpPr>
          <p:nvPr/>
        </p:nvCxnSpPr>
        <p:spPr>
          <a:xfrm>
            <a:off x="1231297" y="5086768"/>
            <a:ext cx="0" cy="936984"/>
          </a:xfrm>
          <a:prstGeom prst="line">
            <a:avLst/>
          </a:prstGeom>
          <a:ln>
            <a:solidFill>
              <a:srgbClr val="009FBA"/>
            </a:solidFill>
          </a:ln>
        </p:spPr>
        <p:style>
          <a:lnRef idx="1">
            <a:schemeClr val="accent1"/>
          </a:lnRef>
          <a:fillRef idx="0">
            <a:schemeClr val="accent1"/>
          </a:fillRef>
          <a:effectRef idx="0">
            <a:schemeClr val="accent1"/>
          </a:effectRef>
          <a:fontRef idx="minor">
            <a:schemeClr val="tx1"/>
          </a:fontRef>
        </p:style>
      </p:cxnSp>
      <p:pic>
        <p:nvPicPr>
          <p:cNvPr id="8" name="Graphic 7" descr="House with solid fill">
            <a:hlinkClick r:id="rId5" action="ppaction://hlinksldjump"/>
            <a:extLst>
              <a:ext uri="{FF2B5EF4-FFF2-40B4-BE49-F238E27FC236}">
                <a16:creationId xmlns:a16="http://schemas.microsoft.com/office/drawing/2014/main" id="{B4271E65-0C23-47EF-BEBD-027C886EC8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2511" y="5032618"/>
            <a:ext cx="522642" cy="522642"/>
          </a:xfrm>
          <a:prstGeom prst="rect">
            <a:avLst/>
          </a:prstGeom>
        </p:spPr>
      </p:pic>
      <p:sp>
        <p:nvSpPr>
          <p:cNvPr id="4" name="TextBox 3">
            <a:extLst>
              <a:ext uri="{FF2B5EF4-FFF2-40B4-BE49-F238E27FC236}">
                <a16:creationId xmlns:a16="http://schemas.microsoft.com/office/drawing/2014/main" id="{8FF37A20-2B1D-4F4E-BB9E-2B181AB0BDE7}"/>
              </a:ext>
            </a:extLst>
          </p:cNvPr>
          <p:cNvSpPr txBox="1"/>
          <p:nvPr/>
        </p:nvSpPr>
        <p:spPr>
          <a:xfrm>
            <a:off x="8715385" y="5187084"/>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1</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7" name="Arrow: Right 6">
            <a:hlinkClick r:id="rId8" action="ppaction://hlinksldjump"/>
            <a:extLst>
              <a:ext uri="{FF2B5EF4-FFF2-40B4-BE49-F238E27FC236}">
                <a16:creationId xmlns:a16="http://schemas.microsoft.com/office/drawing/2014/main" id="{A8F2F37F-53F2-44FE-A4EF-BF8B06F0E0A3}"/>
              </a:ext>
            </a:extLst>
          </p:cNvPr>
          <p:cNvSpPr/>
          <p:nvPr/>
        </p:nvSpPr>
        <p:spPr>
          <a:xfrm>
            <a:off x="11332043" y="5634762"/>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9" name="TextBox 8">
            <a:extLst>
              <a:ext uri="{FF2B5EF4-FFF2-40B4-BE49-F238E27FC236}">
                <a16:creationId xmlns:a16="http://schemas.microsoft.com/office/drawing/2014/main" id="{33D84FC0-16D7-B067-C8F9-47E2BB2BF9C0}"/>
              </a:ext>
            </a:extLst>
          </p:cNvPr>
          <p:cNvSpPr txBox="1"/>
          <p:nvPr/>
        </p:nvSpPr>
        <p:spPr>
          <a:xfrm>
            <a:off x="365759" y="6102659"/>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noProof="0" dirty="0">
                <a:ln>
                  <a:noFill/>
                </a:ln>
                <a:effectLst/>
                <a:uLnTx/>
                <a:uFillTx/>
                <a:latin typeface="Trebuchet MS"/>
                <a:ea typeface="+mn-ea"/>
                <a:cs typeface="+mn-cs"/>
              </a:rPr>
              <a:t>,</a:t>
            </a:r>
            <a:r>
              <a:rPr kumimoji="0" lang="en-US" sz="1100" i="0" u="none" strike="noStrike" kern="1200" cap="none" spc="0" normalizeH="0" baseline="0" noProof="0" dirty="0">
                <a:ln>
                  <a:noFill/>
                </a:ln>
                <a:effectLst/>
                <a:uLnTx/>
                <a:uFillTx/>
                <a:latin typeface="Trebuchet MS"/>
                <a:ea typeface="+mn-ea"/>
                <a:cs typeface="+mn-cs"/>
              </a:rPr>
              <a:t> liquid nitrogen.</a:t>
            </a:r>
          </a:p>
        </p:txBody>
      </p:sp>
    </p:spTree>
    <p:extLst>
      <p:ext uri="{BB962C8B-B14F-4D97-AF65-F5344CB8AC3E}">
        <p14:creationId xmlns:p14="http://schemas.microsoft.com/office/powerpoint/2010/main" val="156687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235BA7E-9740-4C96-8958-41511AEC94E1}"/>
              </a:ext>
            </a:extLst>
          </p:cNvPr>
          <p:cNvSpPr>
            <a:spLocks noGrp="1"/>
          </p:cNvSpPr>
          <p:nvPr>
            <p:ph type="subTitle" idx="1"/>
          </p:nvPr>
        </p:nvSpPr>
        <p:spPr/>
        <p:txBody>
          <a:bodyPr/>
          <a:lstStyle/>
          <a:p>
            <a:r>
              <a:rPr lang="en-US" dirty="0"/>
              <a:t>SECTION 2</a:t>
            </a:r>
          </a:p>
        </p:txBody>
      </p:sp>
      <p:sp>
        <p:nvSpPr>
          <p:cNvPr id="2" name="Title 1">
            <a:extLst>
              <a:ext uri="{FF2B5EF4-FFF2-40B4-BE49-F238E27FC236}">
                <a16:creationId xmlns:a16="http://schemas.microsoft.com/office/drawing/2014/main" id="{361F92AA-49D7-457A-B027-A9CCB6D25ED1}"/>
              </a:ext>
            </a:extLst>
          </p:cNvPr>
          <p:cNvSpPr>
            <a:spLocks noGrp="1"/>
          </p:cNvSpPr>
          <p:nvPr>
            <p:ph type="title"/>
          </p:nvPr>
        </p:nvSpPr>
        <p:spPr/>
        <p:txBody>
          <a:bodyPr/>
          <a:lstStyle/>
          <a:p>
            <a:r>
              <a:rPr lang="en-US" dirty="0"/>
              <a:t>Product Receipt and Storage</a:t>
            </a:r>
          </a:p>
        </p:txBody>
      </p:sp>
      <p:sp>
        <p:nvSpPr>
          <p:cNvPr id="4" name="Slide Number Placeholder 3">
            <a:extLst>
              <a:ext uri="{FF2B5EF4-FFF2-40B4-BE49-F238E27FC236}">
                <a16:creationId xmlns:a16="http://schemas.microsoft.com/office/drawing/2014/main" id="{9F42F526-779E-4861-AF0E-77C11C6DCF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ED48F731-9A59-4153-981B-48309C59BB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57580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DC18919-9667-4A3F-B7DF-76145481B63F}"/>
              </a:ext>
            </a:extLst>
          </p:cNvPr>
          <p:cNvSpPr>
            <a:spLocks noGrp="1"/>
          </p:cNvSpPr>
          <p:nvPr>
            <p:ph type="subTitle" idx="1"/>
          </p:nvPr>
        </p:nvSpPr>
        <p:spPr/>
        <p:txBody>
          <a:bodyPr/>
          <a:lstStyle/>
          <a:p>
            <a:r>
              <a:rPr lang="en-US" dirty="0"/>
              <a:t>SECTION 2a</a:t>
            </a:r>
          </a:p>
        </p:txBody>
      </p:sp>
      <p:sp>
        <p:nvSpPr>
          <p:cNvPr id="3" name="Title 2">
            <a:extLst>
              <a:ext uri="{FF2B5EF4-FFF2-40B4-BE49-F238E27FC236}">
                <a16:creationId xmlns:a16="http://schemas.microsoft.com/office/drawing/2014/main" id="{671DEB7D-822F-4CFE-A5D9-DA546A7647E4}"/>
              </a:ext>
            </a:extLst>
          </p:cNvPr>
          <p:cNvSpPr>
            <a:spLocks noGrp="1"/>
          </p:cNvSpPr>
          <p:nvPr>
            <p:ph type="title"/>
          </p:nvPr>
        </p:nvSpPr>
        <p:spPr/>
        <p:txBody>
          <a:bodyPr/>
          <a:lstStyle/>
          <a:p>
            <a:r>
              <a:rPr lang="en-US" dirty="0"/>
              <a:t>Product Receipt &amp; Contents</a:t>
            </a:r>
          </a:p>
        </p:txBody>
      </p:sp>
      <p:sp>
        <p:nvSpPr>
          <p:cNvPr id="4" name="Slide Number Placeholder 3">
            <a:extLst>
              <a:ext uri="{FF2B5EF4-FFF2-40B4-BE49-F238E27FC236}">
                <a16:creationId xmlns:a16="http://schemas.microsoft.com/office/drawing/2014/main" id="{07985EDA-72D7-41E9-BDA7-DD766473D885}"/>
              </a:ext>
            </a:extLst>
          </p:cNvPr>
          <p:cNvSpPr>
            <a:spLocks noGrp="1"/>
          </p:cNvSpPr>
          <p:nvPr>
            <p:ph type="sldNum" sz="quarter" idx="12"/>
          </p:nvPr>
        </p:nvSpPr>
        <p:spPr/>
        <p:txBody>
          <a:bodyPr/>
          <a:lstStyle/>
          <a:p>
            <a:fld id="{B58DE5F1-E0F9-4CCA-92B7-7A6FC4DFEE14}" type="slidenum">
              <a:rPr lang="en-US" smtClean="0"/>
              <a:t>17</a:t>
            </a:fld>
            <a:endParaRPr lang="en-US"/>
          </a:p>
        </p:txBody>
      </p:sp>
      <p:pic>
        <p:nvPicPr>
          <p:cNvPr id="5" name="Graphic 4" descr="House with solid fill">
            <a:hlinkClick r:id="rId3" action="ppaction://hlinksldjump"/>
            <a:extLst>
              <a:ext uri="{FF2B5EF4-FFF2-40B4-BE49-F238E27FC236}">
                <a16:creationId xmlns:a16="http://schemas.microsoft.com/office/drawing/2014/main" id="{3FF520C1-921F-4107-AB92-5B6B17386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9549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Receipt of LN</a:t>
            </a:r>
            <a:r>
              <a:rPr lang="en-US" baseline="-25000" dirty="0"/>
              <a:t>2</a:t>
            </a:r>
            <a:r>
              <a:rPr lang="en-US" dirty="0"/>
              <a:t> vapor shipper</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333252"/>
            <a:ext cx="11460480" cy="3663696"/>
          </a:xfrm>
        </p:spPr>
        <p:txBody>
          <a:bodyPr/>
          <a:lstStyle/>
          <a:p>
            <a:pPr marL="0" indent="0">
              <a:spcBef>
                <a:spcPts val="2000"/>
              </a:spcBef>
              <a:buNone/>
            </a:pPr>
            <a:r>
              <a:rPr lang="en-US" b="1" dirty="0"/>
              <a:t>Chain of Identity (COI) verification check—receipt of LN</a:t>
            </a:r>
            <a:r>
              <a:rPr lang="en-US" b="1" baseline="-25000" dirty="0"/>
              <a:t>2</a:t>
            </a:r>
            <a:r>
              <a:rPr lang="en-US" b="1" dirty="0"/>
              <a:t> vapor product shipper</a:t>
            </a:r>
          </a:p>
          <a:p>
            <a:pPr marL="0" indent="0">
              <a:buNone/>
            </a:pPr>
            <a:r>
              <a:rPr lang="en-US" dirty="0"/>
              <a:t>Two staff members are required to verify that the patient information listed on the RFI certificate matches that listed on the treatment center’s patient medical records. Please check the following:</a:t>
            </a:r>
          </a:p>
          <a:p>
            <a:pPr>
              <a:buClr>
                <a:schemeClr val="bg2">
                  <a:lumMod val="75000"/>
                </a:schemeClr>
              </a:buClr>
            </a:pPr>
            <a:r>
              <a:rPr lang="en-US" dirty="0"/>
              <a:t>JOIN ID*</a:t>
            </a:r>
          </a:p>
          <a:p>
            <a:pPr>
              <a:buClr>
                <a:schemeClr val="bg2">
                  <a:lumMod val="75000"/>
                </a:schemeClr>
              </a:buClr>
            </a:pPr>
            <a:r>
              <a:rPr lang="en-US" dirty="0"/>
              <a:t>Patient first and last name</a:t>
            </a:r>
          </a:p>
          <a:p>
            <a:pPr>
              <a:buClr>
                <a:schemeClr val="bg2">
                  <a:lumMod val="75000"/>
                </a:schemeClr>
              </a:buClr>
            </a:pPr>
            <a:r>
              <a:rPr lang="en-US" dirty="0"/>
              <a:t>Patient date of birth</a:t>
            </a:r>
          </a:p>
          <a:p>
            <a:pPr>
              <a:buClr>
                <a:schemeClr val="bg2">
                  <a:lumMod val="75000"/>
                </a:schemeClr>
              </a:buClr>
            </a:pPr>
            <a:r>
              <a:rPr lang="en-US" dirty="0"/>
              <a:t>Patient information listed on the syringe labels located on the </a:t>
            </a:r>
            <a:r>
              <a:rPr lang="en-US" dirty="0" err="1"/>
              <a:t>liso-cel</a:t>
            </a:r>
            <a:r>
              <a:rPr lang="en-US" dirty="0"/>
              <a:t> RFI Certificate will also need to be verified against the patient medical records</a:t>
            </a:r>
          </a:p>
        </p:txBody>
      </p:sp>
      <p:sp>
        <p:nvSpPr>
          <p:cNvPr id="8" name="Footnotes">
            <a:extLst>
              <a:ext uri="{FF2B5EF4-FFF2-40B4-BE49-F238E27FC236}">
                <a16:creationId xmlns:a16="http://schemas.microsoft.com/office/drawing/2014/main" id="{137176D0-4DD6-1245-B335-E5452688C789}"/>
              </a:ext>
            </a:extLst>
          </p:cNvPr>
          <p:cNvSpPr txBox="1"/>
          <p:nvPr/>
        </p:nvSpPr>
        <p:spPr>
          <a:xfrm>
            <a:off x="365760" y="5892026"/>
            <a:ext cx="7259156" cy="439358"/>
          </a:xfrm>
          <a:prstGeom prst="rect">
            <a:avLst/>
          </a:prstGeom>
          <a:noFill/>
        </p:spPr>
        <p:txBody>
          <a:bodyPr wrap="square" lIns="9144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rebuchet MS"/>
                <a:ea typeface="+mn-ea"/>
                <a:cs typeface="+mn-cs"/>
              </a:rPr>
              <a:t>*JOIN is a unique 10 character identification code that is assigned to the patient’s specific cellular material and is the link between the patient and their cells throughout the manufacturing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Trebuchet MS"/>
              </a:rPr>
              <a:t>LN</a:t>
            </a:r>
            <a:r>
              <a:rPr lang="en-US" sz="1000" baseline="-25000" dirty="0">
                <a:latin typeface="Trebuchet MS"/>
              </a:rPr>
              <a:t>2</a:t>
            </a:r>
            <a:r>
              <a:rPr lang="en-US" sz="1000" dirty="0">
                <a:latin typeface="Trebuchet MS"/>
              </a:rPr>
              <a:t>, liquid nitrogen; RFI, Release for Infusion.</a:t>
            </a:r>
            <a:endParaRPr kumimoji="0" lang="en-US" sz="1000" b="0" i="0" u="none" strike="noStrike" kern="1200" cap="none" spc="0" normalizeH="0" baseline="0" noProof="0" dirty="0">
              <a:ln>
                <a:noFill/>
              </a:ln>
              <a:effectLst/>
              <a:uLnTx/>
              <a:uFillTx/>
              <a:latin typeface="Trebuchet MS"/>
              <a:ea typeface="+mn-ea"/>
              <a:cs typeface="Arial" panose="020B0604020202020204" pitchFamily="34" charset="0"/>
            </a:endParaRPr>
          </a:p>
        </p:txBody>
      </p:sp>
      <p:sp>
        <p:nvSpPr>
          <p:cNvPr id="3" name="TextBox 2">
            <a:extLst>
              <a:ext uri="{FF2B5EF4-FFF2-40B4-BE49-F238E27FC236}">
                <a16:creationId xmlns:a16="http://schemas.microsoft.com/office/drawing/2014/main" id="{BD99B7C0-4404-441C-8EA2-C5DB2A22E5BC}"/>
              </a:ext>
            </a:extLst>
          </p:cNvPr>
          <p:cNvSpPr txBox="1"/>
          <p:nvPr/>
        </p:nvSpPr>
        <p:spPr>
          <a:xfrm>
            <a:off x="1285510" y="5282180"/>
            <a:ext cx="1026878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If there are any issues with the RFI Certificate or labels, contact Bristol Myers Squibb: 1-888-805-4555 </a:t>
            </a:r>
          </a:p>
        </p:txBody>
      </p:sp>
      <p:sp>
        <p:nvSpPr>
          <p:cNvPr id="13" name="Freeform 465">
            <a:extLst>
              <a:ext uri="{FF2B5EF4-FFF2-40B4-BE49-F238E27FC236}">
                <a16:creationId xmlns:a16="http://schemas.microsoft.com/office/drawing/2014/main" id="{7BFBF799-2860-43D7-A593-2FCEC0E4090B}"/>
              </a:ext>
            </a:extLst>
          </p:cNvPr>
          <p:cNvSpPr>
            <a:spLocks noChangeAspect="1"/>
          </p:cNvSpPr>
          <p:nvPr/>
        </p:nvSpPr>
        <p:spPr bwMode="gray">
          <a:xfrm>
            <a:off x="817742" y="5960364"/>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18" name="Line 466">
            <a:extLst>
              <a:ext uri="{FF2B5EF4-FFF2-40B4-BE49-F238E27FC236}">
                <a16:creationId xmlns:a16="http://schemas.microsoft.com/office/drawing/2014/main" id="{764325F8-FE84-4A7F-BC78-B47677D667C5}"/>
              </a:ext>
            </a:extLst>
          </p:cNvPr>
          <p:cNvSpPr>
            <a:spLocks noChangeAspect="1" noChangeShapeType="1"/>
          </p:cNvSpPr>
          <p:nvPr/>
        </p:nvSpPr>
        <p:spPr bwMode="gray">
          <a:xfrm>
            <a:off x="817742" y="5960364"/>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19" name="Freeform 467">
            <a:extLst>
              <a:ext uri="{FF2B5EF4-FFF2-40B4-BE49-F238E27FC236}">
                <a16:creationId xmlns:a16="http://schemas.microsoft.com/office/drawing/2014/main" id="{945F507F-6478-4524-8E70-0638EAA5CECD}"/>
              </a:ext>
            </a:extLst>
          </p:cNvPr>
          <p:cNvSpPr>
            <a:spLocks noChangeAspect="1"/>
          </p:cNvSpPr>
          <p:nvPr/>
        </p:nvSpPr>
        <p:spPr bwMode="gray">
          <a:xfrm>
            <a:off x="836340" y="5724391"/>
            <a:ext cx="0" cy="145557"/>
          </a:xfrm>
          <a:custGeom>
            <a:avLst/>
            <a:gdLst>
              <a:gd name="T0" fmla="*/ 0 h 286"/>
              <a:gd name="T1" fmla="*/ 286 h 286"/>
              <a:gd name="T2" fmla="*/ 0 h 286"/>
            </a:gdLst>
            <a:ahLst/>
            <a:cxnLst>
              <a:cxn ang="0">
                <a:pos x="0" y="T0"/>
              </a:cxn>
              <a:cxn ang="0">
                <a:pos x="0" y="T1"/>
              </a:cxn>
              <a:cxn ang="0">
                <a:pos x="0" y="T2"/>
              </a:cxn>
            </a:cxnLst>
            <a:rect l="0" t="0" r="r" b="b"/>
            <a:pathLst>
              <a:path h="286">
                <a:moveTo>
                  <a:pt x="0" y="0"/>
                </a:moveTo>
                <a:lnTo>
                  <a:pt x="0" y="2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0" name="Line 468">
            <a:extLst>
              <a:ext uri="{FF2B5EF4-FFF2-40B4-BE49-F238E27FC236}">
                <a16:creationId xmlns:a16="http://schemas.microsoft.com/office/drawing/2014/main" id="{082FF298-2867-48D4-929A-AAC3BE46F94E}"/>
              </a:ext>
            </a:extLst>
          </p:cNvPr>
          <p:cNvSpPr>
            <a:spLocks noChangeAspect="1" noChangeShapeType="1"/>
          </p:cNvSpPr>
          <p:nvPr/>
        </p:nvSpPr>
        <p:spPr bwMode="gray">
          <a:xfrm>
            <a:off x="836340" y="5724391"/>
            <a:ext cx="0" cy="14555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1" name="Freeform 465">
            <a:extLst>
              <a:ext uri="{FF2B5EF4-FFF2-40B4-BE49-F238E27FC236}">
                <a16:creationId xmlns:a16="http://schemas.microsoft.com/office/drawing/2014/main" id="{114DDC2E-7968-4114-BBD8-6D9A98C33418}"/>
              </a:ext>
            </a:extLst>
          </p:cNvPr>
          <p:cNvSpPr>
            <a:spLocks noChangeAspect="1"/>
          </p:cNvSpPr>
          <p:nvPr/>
        </p:nvSpPr>
        <p:spPr bwMode="gray">
          <a:xfrm>
            <a:off x="800564" y="5832234"/>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2" name="Line 466">
            <a:extLst>
              <a:ext uri="{FF2B5EF4-FFF2-40B4-BE49-F238E27FC236}">
                <a16:creationId xmlns:a16="http://schemas.microsoft.com/office/drawing/2014/main" id="{B4F1DE3A-4E13-49FF-BBF0-0E8962798AFC}"/>
              </a:ext>
            </a:extLst>
          </p:cNvPr>
          <p:cNvSpPr>
            <a:spLocks noChangeAspect="1" noChangeShapeType="1"/>
          </p:cNvSpPr>
          <p:nvPr/>
        </p:nvSpPr>
        <p:spPr bwMode="gray">
          <a:xfrm>
            <a:off x="800564" y="5832234"/>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pic>
        <p:nvPicPr>
          <p:cNvPr id="23" name="Graphic 22" descr="Warning">
            <a:extLst>
              <a:ext uri="{FF2B5EF4-FFF2-40B4-BE49-F238E27FC236}">
                <a16:creationId xmlns:a16="http://schemas.microsoft.com/office/drawing/2014/main" id="{175FCBD3-64B1-45F5-BF71-D72A8CA79E8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710" y="5222782"/>
            <a:ext cx="426575" cy="426575"/>
          </a:xfrm>
          <a:prstGeom prst="rect">
            <a:avLst/>
          </a:prstGeom>
        </p:spPr>
      </p:pic>
      <p:cxnSp>
        <p:nvCxnSpPr>
          <p:cNvPr id="24" name="Straight Connector 23">
            <a:extLst>
              <a:ext uri="{FF2B5EF4-FFF2-40B4-BE49-F238E27FC236}">
                <a16:creationId xmlns:a16="http://schemas.microsoft.com/office/drawing/2014/main" id="{874A2DF2-D59D-4ED6-905A-4A5C721A7357}"/>
              </a:ext>
            </a:extLst>
          </p:cNvPr>
          <p:cNvCxnSpPr>
            <a:cxnSpLocks/>
          </p:cNvCxnSpPr>
          <p:nvPr/>
        </p:nvCxnSpPr>
        <p:spPr>
          <a:xfrm>
            <a:off x="1159666" y="5116084"/>
            <a:ext cx="0" cy="63997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Graphic 14" descr="House with solid fill">
            <a:hlinkClick r:id="rId5" action="ppaction://hlinksldjump"/>
            <a:extLst>
              <a:ext uri="{FF2B5EF4-FFF2-40B4-BE49-F238E27FC236}">
                <a16:creationId xmlns:a16="http://schemas.microsoft.com/office/drawing/2014/main" id="{4AAA8EDD-FBEA-4600-A8BA-FCD88DC6E2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pic>
        <p:nvPicPr>
          <p:cNvPr id="5" name="Graphic 4" descr="Clipboard">
            <a:extLst>
              <a:ext uri="{FF2B5EF4-FFF2-40B4-BE49-F238E27FC236}">
                <a16:creationId xmlns:a16="http://schemas.microsoft.com/office/drawing/2014/main" id="{98157A3A-C1EF-21C3-2832-E245106632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1178" y="849506"/>
            <a:ext cx="914400" cy="914400"/>
          </a:xfrm>
          <a:prstGeom prst="rect">
            <a:avLst/>
          </a:prstGeom>
        </p:spPr>
      </p:pic>
      <p:sp>
        <p:nvSpPr>
          <p:cNvPr id="9" name="TextBox 8">
            <a:extLst>
              <a:ext uri="{FF2B5EF4-FFF2-40B4-BE49-F238E27FC236}">
                <a16:creationId xmlns:a16="http://schemas.microsoft.com/office/drawing/2014/main" id="{EBFC9026-33DC-82D2-F2E4-E0D9D1A49B36}"/>
              </a:ext>
            </a:extLst>
          </p:cNvPr>
          <p:cNvSpPr txBox="1"/>
          <p:nvPr/>
        </p:nvSpPr>
        <p:spPr>
          <a:xfrm>
            <a:off x="10113688" y="1096897"/>
            <a:ext cx="549380"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COI</a:t>
            </a:r>
          </a:p>
        </p:txBody>
      </p:sp>
      <p:pic>
        <p:nvPicPr>
          <p:cNvPr id="10" name="Graphic 9" descr="Checkmark">
            <a:extLst>
              <a:ext uri="{FF2B5EF4-FFF2-40B4-BE49-F238E27FC236}">
                <a16:creationId xmlns:a16="http://schemas.microsoft.com/office/drawing/2014/main" id="{ADD75D74-88DE-8EB1-24AE-10DAFA154C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89550" y="1403416"/>
            <a:ext cx="264869" cy="264869"/>
          </a:xfrm>
          <a:prstGeom prst="rect">
            <a:avLst/>
          </a:prstGeom>
        </p:spPr>
      </p:pic>
      <p:sp>
        <p:nvSpPr>
          <p:cNvPr id="11" name="TextBox 10">
            <a:extLst>
              <a:ext uri="{FF2B5EF4-FFF2-40B4-BE49-F238E27FC236}">
                <a16:creationId xmlns:a16="http://schemas.microsoft.com/office/drawing/2014/main" id="{E72F5F37-0E25-9B94-8B94-A93EFD95D824}"/>
              </a:ext>
            </a:extLst>
          </p:cNvPr>
          <p:cNvSpPr txBox="1"/>
          <p:nvPr/>
        </p:nvSpPr>
        <p:spPr>
          <a:xfrm>
            <a:off x="10400815" y="1329910"/>
            <a:ext cx="200329"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a:t>
            </a:r>
          </a:p>
        </p:txBody>
      </p:sp>
    </p:spTree>
    <p:extLst>
      <p:ext uri="{BB962C8B-B14F-4D97-AF65-F5344CB8AC3E}">
        <p14:creationId xmlns:p14="http://schemas.microsoft.com/office/powerpoint/2010/main" val="30682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Receipt of </a:t>
            </a:r>
            <a:r>
              <a:rPr lang="en-US" dirty="0" err="1"/>
              <a:t>liso-cel</a:t>
            </a:r>
            <a:endParaRPr lang="en-US" dirty="0"/>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463040"/>
            <a:ext cx="11460480" cy="3663696"/>
          </a:xfrm>
        </p:spPr>
        <p:txBody>
          <a:bodyPr/>
          <a:lstStyle/>
          <a:p>
            <a:pPr>
              <a:spcBef>
                <a:spcPts val="2000"/>
              </a:spcBef>
              <a:buClr>
                <a:schemeClr val="bg2">
                  <a:lumMod val="75000"/>
                </a:schemeClr>
              </a:buClr>
            </a:pPr>
            <a:r>
              <a:rPr lang="en-US" dirty="0"/>
              <a:t>Liso-cel is shipped directly to the cell associated lab or clinical pharmacy associated with </a:t>
            </a:r>
            <a:br>
              <a:rPr lang="en-US" dirty="0"/>
            </a:br>
            <a:r>
              <a:rPr lang="en-US" dirty="0"/>
              <a:t>the infusion center in the vapor phase of a liquid nitrogen shipper </a:t>
            </a:r>
          </a:p>
          <a:p>
            <a:pPr>
              <a:spcBef>
                <a:spcPts val="2000"/>
              </a:spcBef>
              <a:buClr>
                <a:schemeClr val="bg2">
                  <a:lumMod val="75000"/>
                </a:schemeClr>
              </a:buClr>
            </a:pPr>
            <a:r>
              <a:rPr lang="en-US" dirty="0"/>
              <a:t>If the patient is not expected to be ready for administration before the shipper expires and </a:t>
            </a:r>
            <a:br>
              <a:rPr lang="en-US" dirty="0"/>
            </a:br>
            <a:r>
              <a:rPr lang="en-US" dirty="0"/>
              <a:t>the infusion site is qualified for on-site storage, transfer </a:t>
            </a:r>
            <a:r>
              <a:rPr lang="en-US" dirty="0" err="1"/>
              <a:t>liso-cel</a:t>
            </a:r>
            <a:r>
              <a:rPr lang="en-US" dirty="0"/>
              <a:t> to on-site vapor phase of </a:t>
            </a:r>
            <a:br>
              <a:rPr lang="en-US" dirty="0"/>
            </a:br>
            <a:r>
              <a:rPr lang="en-US" dirty="0"/>
              <a:t>liquid nitrogen storage prior to preparation </a:t>
            </a:r>
          </a:p>
          <a:p>
            <a:pPr>
              <a:spcBef>
                <a:spcPts val="2000"/>
              </a:spcBef>
              <a:buClr>
                <a:schemeClr val="bg2">
                  <a:lumMod val="75000"/>
                </a:schemeClr>
              </a:buClr>
            </a:pPr>
            <a:r>
              <a:rPr lang="en-US" dirty="0"/>
              <a:t>If the patient is not expected to be ready for administration before the shipper expires and the infusion site is not qualified for on-site storage, contact Bristol Myers Squibb at 1-888-805-4555 </a:t>
            </a:r>
            <a:br>
              <a:rPr lang="en-US" dirty="0"/>
            </a:br>
            <a:r>
              <a:rPr lang="en-US" dirty="0"/>
              <a:t>to arrange for return shipment</a:t>
            </a:r>
          </a:p>
        </p:txBody>
      </p:sp>
      <p:sp>
        <p:nvSpPr>
          <p:cNvPr id="5" name="TextBox 4">
            <a:extLst>
              <a:ext uri="{FF2B5EF4-FFF2-40B4-BE49-F238E27FC236}">
                <a16:creationId xmlns:a16="http://schemas.microsoft.com/office/drawing/2014/main" id="{B6526750-B433-49E8-9EF8-2946EF96FC30}"/>
              </a:ext>
            </a:extLst>
          </p:cNvPr>
          <p:cNvSpPr txBox="1"/>
          <p:nvPr/>
        </p:nvSpPr>
        <p:spPr>
          <a:xfrm>
            <a:off x="354874" y="6102530"/>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8" name="Graphic 7" descr="House with solid fill">
            <a:hlinkClick r:id="rId3" action="ppaction://hlinksldjump"/>
            <a:extLst>
              <a:ext uri="{FF2B5EF4-FFF2-40B4-BE49-F238E27FC236}">
                <a16:creationId xmlns:a16="http://schemas.microsoft.com/office/drawing/2014/main" id="{DE11B077-39D3-4210-BF1D-10DA308F18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4665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E603-93E2-4841-8E42-95CA767DC180}"/>
              </a:ext>
            </a:extLst>
          </p:cNvPr>
          <p:cNvSpPr>
            <a:spLocks noGrp="1"/>
          </p:cNvSpPr>
          <p:nvPr>
            <p:ph type="title"/>
          </p:nvPr>
        </p:nvSpPr>
        <p:spPr/>
        <p:txBody>
          <a:bodyPr/>
          <a:lstStyle/>
          <a:p>
            <a:r>
              <a:rPr lang="en-US" dirty="0"/>
              <a:t>Important context</a:t>
            </a:r>
          </a:p>
        </p:txBody>
      </p:sp>
      <p:sp>
        <p:nvSpPr>
          <p:cNvPr id="3" name="Content Placeholder 2">
            <a:extLst>
              <a:ext uri="{FF2B5EF4-FFF2-40B4-BE49-F238E27FC236}">
                <a16:creationId xmlns:a16="http://schemas.microsoft.com/office/drawing/2014/main" id="{5AD8766C-547F-4843-ACA5-C9FB5D561D85}"/>
              </a:ext>
            </a:extLst>
          </p:cNvPr>
          <p:cNvSpPr>
            <a:spLocks noGrp="1"/>
          </p:cNvSpPr>
          <p:nvPr>
            <p:ph idx="1"/>
          </p:nvPr>
        </p:nvSpPr>
        <p:spPr>
          <a:xfrm>
            <a:off x="365760" y="867173"/>
            <a:ext cx="11460480" cy="4393331"/>
          </a:xfrm>
        </p:spPr>
        <p:txBody>
          <a:bodyPr/>
          <a:lstStyle/>
          <a:p>
            <a:r>
              <a:rPr lang="en-US" sz="1800" dirty="0"/>
              <a:t>This presentation is intended for use as part of BMS’s CAR T cell therapy onboarding, which assesses the business relationship between BMS and your treatment center for implementing lisocabtagene maraleucel (liso-cel)</a:t>
            </a:r>
          </a:p>
          <a:p>
            <a:r>
              <a:rPr lang="en-US" sz="1800" dirty="0"/>
              <a:t>This presentation does not discuss all of the important safety information associated with BMS’s CAR T cell therapies</a:t>
            </a:r>
          </a:p>
          <a:p>
            <a:r>
              <a:rPr lang="en-US" sz="1800" dirty="0"/>
              <a:t>The content of this presentation and related conversations are subject to a confidentiality agreement between the parties involved. This presentation is not to be disseminated to anyone not covered by the confidentiality agreement</a:t>
            </a:r>
          </a:p>
          <a:p>
            <a:r>
              <a:rPr lang="en-US" sz="1800" dirty="0"/>
              <a:t>BMS recognizes extensive planning and preparation is required to become a qualified CAR T cell treatment center. This includes having an understanding of the serious side effect profile of CAR T cell therapies, as well as logistics around product use</a:t>
            </a:r>
          </a:p>
          <a:p>
            <a:r>
              <a:rPr lang="en-US" sz="1800" dirty="0"/>
              <a:t>Please note that the intent of onboarding is to discuss operational considerations and safety considerations regarding CAR T cell therapies and not to promote any products</a:t>
            </a:r>
          </a:p>
        </p:txBody>
      </p:sp>
      <p:sp>
        <p:nvSpPr>
          <p:cNvPr id="5" name="Slide Number Placeholder 3">
            <a:extLst>
              <a:ext uri="{FF2B5EF4-FFF2-40B4-BE49-F238E27FC236}">
                <a16:creationId xmlns:a16="http://schemas.microsoft.com/office/drawing/2014/main" id="{EA62596E-BB31-4CC4-8DD5-D020D4B3E94D}"/>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90DE8433-A45E-467D-8114-45A339ADE34A}"/>
              </a:ext>
            </a:extLst>
          </p:cNvPr>
          <p:cNvSpPr txBox="1"/>
          <p:nvPr/>
        </p:nvSpPr>
        <p:spPr>
          <a:xfrm>
            <a:off x="365760" y="6114319"/>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chimeric antigen receptor.</a:t>
            </a:r>
          </a:p>
        </p:txBody>
      </p:sp>
      <p:sp>
        <p:nvSpPr>
          <p:cNvPr id="9" name="Content Placeholder 2">
            <a:extLst>
              <a:ext uri="{FF2B5EF4-FFF2-40B4-BE49-F238E27FC236}">
                <a16:creationId xmlns:a16="http://schemas.microsoft.com/office/drawing/2014/main" id="{A6EE3D9C-C8E2-52F6-BD3D-E74FC39744A4}"/>
              </a:ext>
            </a:extLst>
          </p:cNvPr>
          <p:cNvSpPr txBox="1">
            <a:spLocks/>
          </p:cNvSpPr>
          <p:nvPr/>
        </p:nvSpPr>
        <p:spPr>
          <a:xfrm>
            <a:off x="1028698" y="5260503"/>
            <a:ext cx="10134602" cy="718395"/>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lgn="ctr">
              <a:buNone/>
            </a:pPr>
            <a:r>
              <a:rPr lang="en-US" sz="1600" dirty="0">
                <a:effectLst/>
                <a:latin typeface="+mj-lt"/>
              </a:rPr>
              <a:t>Additional important reference documents related to onboarding, nonconforming product, and long-term follow-up can be found on the BMS CAR T Treatment Site Repository at </a:t>
            </a:r>
            <a:r>
              <a:rPr lang="en-US" sz="1600" b="1" dirty="0">
                <a:solidFill>
                  <a:srgbClr val="BE2BBB"/>
                </a:solidFill>
                <a:effectLst/>
                <a:latin typeface="+mj-lt"/>
              </a:rPr>
              <a:t>BMSCARTMedical.com</a:t>
            </a:r>
          </a:p>
        </p:txBody>
      </p:sp>
      <p:pic>
        <p:nvPicPr>
          <p:cNvPr id="10" name="Picture Placeholder 8" descr="Icon&#10;&#10;Description automatically generated">
            <a:extLst>
              <a:ext uri="{FF2B5EF4-FFF2-40B4-BE49-F238E27FC236}">
                <a16:creationId xmlns:a16="http://schemas.microsoft.com/office/drawing/2014/main" id="{881B649A-81F1-D056-BC58-80F9CC265BEC}"/>
              </a:ext>
            </a:extLst>
          </p:cNvPr>
          <p:cNvPicPr>
            <a:picLocks noChangeAspect="1"/>
          </p:cNvPicPr>
          <p:nvPr/>
        </p:nvPicPr>
        <p:blipFill>
          <a:blip r:embed="rId3"/>
          <a:srcRect/>
          <a:stretch>
            <a:fillRect/>
          </a:stretch>
        </p:blipFill>
        <p:spPr>
          <a:xfrm>
            <a:off x="864120" y="5290545"/>
            <a:ext cx="329155" cy="329155"/>
          </a:xfrm>
          <a:prstGeom prst="rect">
            <a:avLst/>
          </a:prstGeom>
        </p:spPr>
      </p:pic>
    </p:spTree>
    <p:extLst>
      <p:ext uri="{BB962C8B-B14F-4D97-AF65-F5344CB8AC3E}">
        <p14:creationId xmlns:p14="http://schemas.microsoft.com/office/powerpoint/2010/main" val="43506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Receipt of </a:t>
            </a:r>
            <a:r>
              <a:rPr lang="en-US" dirty="0" err="1"/>
              <a:t>liso-cel</a:t>
            </a:r>
            <a:r>
              <a:rPr lang="en-US" dirty="0"/>
              <a:t> (cont.)</a:t>
            </a:r>
          </a:p>
        </p:txBody>
      </p:sp>
      <p:sp>
        <p:nvSpPr>
          <p:cNvPr id="3" name="Content Placeholder 2">
            <a:extLst>
              <a:ext uri="{FF2B5EF4-FFF2-40B4-BE49-F238E27FC236}">
                <a16:creationId xmlns:a16="http://schemas.microsoft.com/office/drawing/2014/main" id="{F367E80B-4AFD-0740-84F0-3356AEDB81C2}"/>
              </a:ext>
            </a:extLst>
          </p:cNvPr>
          <p:cNvSpPr>
            <a:spLocks noGrp="1"/>
          </p:cNvSpPr>
          <p:nvPr>
            <p:ph idx="1"/>
          </p:nvPr>
        </p:nvSpPr>
        <p:spPr>
          <a:xfrm>
            <a:off x="365760" y="1463040"/>
            <a:ext cx="11460480" cy="4572000"/>
          </a:xfrm>
        </p:spPr>
        <p:txBody>
          <a:bodyPr/>
          <a:lstStyle/>
          <a:p>
            <a:pPr lvl="0">
              <a:buClr>
                <a:schemeClr val="bg2">
                  <a:lumMod val="75000"/>
                </a:schemeClr>
              </a:buClr>
            </a:pPr>
            <a:r>
              <a:rPr lang="en-US" dirty="0"/>
              <a:t>For courier to release product to treatment center, staff receiving product must confirm JOIN* at the time of delivery as part of Chain of Custody handoff. Verify the tamper-evident seals of the dry LN</a:t>
            </a:r>
            <a:r>
              <a:rPr lang="en-US" baseline="-25000" dirty="0"/>
              <a:t>2</a:t>
            </a:r>
            <a:r>
              <a:rPr lang="en-US" dirty="0"/>
              <a:t> shipping unit are intact. If the tamper-evident seals are not intact, do not move forward with product thaw and administration, and immediately contact Bristol Myers Squibb to determine next steps</a:t>
            </a:r>
          </a:p>
          <a:p>
            <a:pPr lvl="0">
              <a:buClr>
                <a:schemeClr val="bg2">
                  <a:lumMod val="75000"/>
                </a:schemeClr>
              </a:buClr>
            </a:pPr>
            <a:r>
              <a:rPr lang="en-US" dirty="0"/>
              <a:t>Bristol Myers Squibb will also monitor the temperature of CAR T products during shipment (from pack-out at our manufacturing facility to delivery at the treatment site), and will notify the site if there is any temperature event that occurred during shipment that may impact product quality</a:t>
            </a:r>
          </a:p>
          <a:p>
            <a:pPr lvl="0">
              <a:buClr>
                <a:schemeClr val="bg2">
                  <a:lumMod val="75000"/>
                </a:schemeClr>
              </a:buClr>
            </a:pPr>
            <a:r>
              <a:rPr lang="en-US" dirty="0"/>
              <a:t>For designated sites that qualified for on-site storage during onboarding, have 2 staff confirm patient information listed on the RFI Certificate matches the information listed on the product carton labels when transferring to </a:t>
            </a:r>
            <a:r>
              <a:rPr lang="en-US" dirty="0" err="1"/>
              <a:t>cryo</a:t>
            </a:r>
            <a:r>
              <a:rPr lang="en-US" dirty="0"/>
              <a:t> storage (reference step 2 of COI leave behind)</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67BC5EB1-AEA5-4BA3-AD29-0E9E251E48E7}"/>
              </a:ext>
            </a:extLst>
          </p:cNvPr>
          <p:cNvSpPr txBox="1"/>
          <p:nvPr/>
        </p:nvSpPr>
        <p:spPr>
          <a:xfrm>
            <a:off x="1095793" y="5316689"/>
            <a:ext cx="5317886"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For Cell Therapy 360 inquiries, please call 1-888-805-4555.</a:t>
            </a:r>
          </a:p>
        </p:txBody>
      </p:sp>
      <p:pic>
        <p:nvPicPr>
          <p:cNvPr id="13" name="Graphic 12" descr="Warning">
            <a:extLst>
              <a:ext uri="{FF2B5EF4-FFF2-40B4-BE49-F238E27FC236}">
                <a16:creationId xmlns:a16="http://schemas.microsoft.com/office/drawing/2014/main" id="{4B53538A-33E0-4EE2-901A-47AED5E10CE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364" y="5276680"/>
            <a:ext cx="387795" cy="387795"/>
          </a:xfrm>
          <a:prstGeom prst="rect">
            <a:avLst/>
          </a:prstGeom>
        </p:spPr>
      </p:pic>
      <p:cxnSp>
        <p:nvCxnSpPr>
          <p:cNvPr id="14" name="Straight Connector 13">
            <a:extLst>
              <a:ext uri="{FF2B5EF4-FFF2-40B4-BE49-F238E27FC236}">
                <a16:creationId xmlns:a16="http://schemas.microsoft.com/office/drawing/2014/main" id="{3A9046F7-E844-4344-9CDF-BD7B9D623F9D}"/>
              </a:ext>
            </a:extLst>
          </p:cNvPr>
          <p:cNvCxnSpPr>
            <a:cxnSpLocks/>
          </p:cNvCxnSpPr>
          <p:nvPr/>
        </p:nvCxnSpPr>
        <p:spPr>
          <a:xfrm>
            <a:off x="999475" y="5206125"/>
            <a:ext cx="0" cy="528904"/>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House with solid fill">
            <a:hlinkClick r:id="rId5" action="ppaction://hlinksldjump"/>
            <a:extLst>
              <a:ext uri="{FF2B5EF4-FFF2-40B4-BE49-F238E27FC236}">
                <a16:creationId xmlns:a16="http://schemas.microsoft.com/office/drawing/2014/main" id="{46C1A639-3B57-4574-8713-2E1DABDC45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
        <p:nvSpPr>
          <p:cNvPr id="10" name="TextBox 9">
            <a:extLst>
              <a:ext uri="{FF2B5EF4-FFF2-40B4-BE49-F238E27FC236}">
                <a16:creationId xmlns:a16="http://schemas.microsoft.com/office/drawing/2014/main" id="{26EF293C-E4A6-4086-A26D-AF363E81E1B7}"/>
              </a:ext>
            </a:extLst>
          </p:cNvPr>
          <p:cNvSpPr txBox="1"/>
          <p:nvPr/>
        </p:nvSpPr>
        <p:spPr>
          <a:xfrm>
            <a:off x="365759" y="5750966"/>
            <a:ext cx="7321973" cy="600164"/>
          </a:xfrm>
          <a:prstGeom prst="rect">
            <a:avLst/>
          </a:prstGeom>
          <a:noFill/>
        </p:spPr>
        <p:txBody>
          <a:bodyPr wrap="square" rtlCol="0">
            <a:spAutoFit/>
          </a:bodyPr>
          <a:lstStyle/>
          <a:p>
            <a:pPr>
              <a:defRPr/>
            </a:pPr>
            <a:r>
              <a:rPr kumimoji="0" lang="en-US" sz="1100" b="0" i="0" u="none" strike="noStrike" kern="1200" cap="none" spc="0" normalizeH="0" baseline="0" noProof="0" dirty="0">
                <a:ln>
                  <a:noFill/>
                </a:ln>
                <a:effectLst/>
                <a:uLnTx/>
                <a:uFillTx/>
                <a:latin typeface="Trebuchet MS"/>
                <a:ea typeface="+mn-ea"/>
                <a:cs typeface="+mn-cs"/>
              </a:rPr>
              <a:t>*JOIN is a unique identification code that is assigned to the patient’s specific cellular material and is the link between the patient and their cells throughout the manufacturing process.</a:t>
            </a:r>
            <a:endParaRPr kumimoji="0" lang="en-US" sz="1100"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CAR, chimeric antigen receptors; COI, Chain of Identity; 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noProof="0" dirty="0">
                <a:ln>
                  <a:noFill/>
                </a:ln>
                <a:effectLst/>
                <a:uLnTx/>
                <a:uFillTx/>
                <a:latin typeface="Trebuchet MS"/>
                <a:ea typeface="+mn-ea"/>
                <a:cs typeface="+mn-cs"/>
              </a:rPr>
              <a:t>,</a:t>
            </a:r>
            <a:r>
              <a:rPr kumimoji="0" lang="en-US" sz="1100" i="0" u="none" strike="noStrike" kern="1200" cap="none" spc="0" normalizeH="0" baseline="0" noProof="0" dirty="0">
                <a:ln>
                  <a:noFill/>
                </a:ln>
                <a:effectLst/>
                <a:uLnTx/>
                <a:uFillTx/>
                <a:latin typeface="Trebuchet MS"/>
                <a:ea typeface="+mn-ea"/>
                <a:cs typeface="+mn-cs"/>
              </a:rPr>
              <a:t> liquid nitrogen.</a:t>
            </a:r>
          </a:p>
        </p:txBody>
      </p:sp>
    </p:spTree>
    <p:extLst>
      <p:ext uri="{BB962C8B-B14F-4D97-AF65-F5344CB8AC3E}">
        <p14:creationId xmlns:p14="http://schemas.microsoft.com/office/powerpoint/2010/main" val="7210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LN</a:t>
            </a:r>
            <a:r>
              <a:rPr lang="en-US" baseline="-25000" dirty="0"/>
              <a:t>2</a:t>
            </a:r>
            <a:r>
              <a:rPr lang="en-US" dirty="0"/>
              <a:t> shipper contents</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5031382C-5861-D04D-9CD1-016B789702CD}"/>
              </a:ext>
            </a:extLst>
          </p:cNvPr>
          <p:cNvSpPr txBox="1"/>
          <p:nvPr/>
        </p:nvSpPr>
        <p:spPr>
          <a:xfrm>
            <a:off x="429294" y="1829774"/>
            <a:ext cx="2601994" cy="654603"/>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Certificate of Release for Infusion (RFI Certificate) for CD8 and CD4 components</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10" name="TextBox 9">
            <a:extLst>
              <a:ext uri="{FF2B5EF4-FFF2-40B4-BE49-F238E27FC236}">
                <a16:creationId xmlns:a16="http://schemas.microsoft.com/office/drawing/2014/main" id="{A90EFEEE-1EF8-7E4A-8673-E7C06A24FA15}"/>
              </a:ext>
            </a:extLst>
          </p:cNvPr>
          <p:cNvSpPr txBox="1"/>
          <p:nvPr/>
        </p:nvSpPr>
        <p:spPr>
          <a:xfrm>
            <a:off x="6577481" y="1829774"/>
            <a:ext cx="2787789" cy="520720"/>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Shipper expiry label</a:t>
            </a:r>
          </a:p>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(affixed to outside of shipper)</a:t>
            </a:r>
            <a:r>
              <a:rPr kumimoji="0" lang="en-US" sz="1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11" name="TextBox 10">
            <a:extLst>
              <a:ext uri="{FF2B5EF4-FFF2-40B4-BE49-F238E27FC236}">
                <a16:creationId xmlns:a16="http://schemas.microsoft.com/office/drawing/2014/main" id="{B3394A8A-FD3E-1D4C-A480-705E772897B7}"/>
              </a:ext>
            </a:extLst>
          </p:cNvPr>
          <p:cNvSpPr txBox="1"/>
          <p:nvPr/>
        </p:nvSpPr>
        <p:spPr>
          <a:xfrm>
            <a:off x="9663287" y="1829774"/>
            <a:ext cx="1914987" cy="333296"/>
          </a:xfrm>
          <a:prstGeom prst="rect">
            <a:avLst/>
          </a:prstGeom>
          <a:noFill/>
        </p:spPr>
        <p:txBody>
          <a:bodyPr wrap="square" rtlCol="0" anchor="ctr">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FedEx</a:t>
            </a:r>
            <a:r>
              <a:rPr kumimoji="0" lang="en-US" sz="1400" b="1"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a:t>
            </a: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return label</a:t>
            </a:r>
            <a:r>
              <a:rPr kumimoji="0" lang="en-US" sz="1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18" name="TextBox 17">
            <a:extLst>
              <a:ext uri="{FF2B5EF4-FFF2-40B4-BE49-F238E27FC236}">
                <a16:creationId xmlns:a16="http://schemas.microsoft.com/office/drawing/2014/main" id="{17ECADFA-7DBF-DA40-B42D-FB22A344F2F2}"/>
              </a:ext>
            </a:extLst>
          </p:cNvPr>
          <p:cNvSpPr txBox="1"/>
          <p:nvPr/>
        </p:nvSpPr>
        <p:spPr>
          <a:xfrm>
            <a:off x="3429276" y="1829774"/>
            <a:ext cx="2601994" cy="520720"/>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CD8 and CD4 syringe labels</a:t>
            </a:r>
          </a:p>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(affixed to RFI Certificate)</a:t>
            </a:r>
            <a:r>
              <a:rPr kumimoji="0" lang="en-US" sz="1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19" name="Content Placeholder 1">
            <a:extLst>
              <a:ext uri="{FF2B5EF4-FFF2-40B4-BE49-F238E27FC236}">
                <a16:creationId xmlns:a16="http://schemas.microsoft.com/office/drawing/2014/main" id="{4119A555-EA8F-7049-9074-B71CAB67DD35}"/>
              </a:ext>
            </a:extLst>
          </p:cNvPr>
          <p:cNvSpPr>
            <a:spLocks noGrp="1"/>
          </p:cNvSpPr>
          <p:nvPr>
            <p:ph idx="1"/>
          </p:nvPr>
        </p:nvSpPr>
        <p:spPr>
          <a:xfrm>
            <a:off x="365760" y="1255308"/>
            <a:ext cx="6206067" cy="604612"/>
          </a:xfrm>
        </p:spPr>
        <p:txBody>
          <a:bodyPr>
            <a:normAutofit/>
          </a:bodyPr>
          <a:lstStyle/>
          <a:p>
            <a:pPr marL="0" indent="0">
              <a:buNone/>
            </a:pPr>
            <a:r>
              <a:rPr lang="en-US" sz="2000" dirty="0"/>
              <a:t>The LN</a:t>
            </a:r>
            <a:r>
              <a:rPr lang="en-US" sz="2000" baseline="-25000" dirty="0"/>
              <a:t>2</a:t>
            </a:r>
            <a:r>
              <a:rPr lang="en-US" sz="2000" dirty="0"/>
              <a:t> shipper will contain the following:</a:t>
            </a:r>
          </a:p>
        </p:txBody>
      </p:sp>
      <p:sp>
        <p:nvSpPr>
          <p:cNvPr id="20" name="TextBox 19">
            <a:extLst>
              <a:ext uri="{FF2B5EF4-FFF2-40B4-BE49-F238E27FC236}">
                <a16:creationId xmlns:a16="http://schemas.microsoft.com/office/drawing/2014/main" id="{92B4E669-F6AE-D94A-97C8-6862B2BE7043}"/>
              </a:ext>
            </a:extLst>
          </p:cNvPr>
          <p:cNvSpPr txBox="1"/>
          <p:nvPr/>
        </p:nvSpPr>
        <p:spPr>
          <a:xfrm>
            <a:off x="1350428" y="5305169"/>
            <a:ext cx="9030694"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DO NOT </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open the inner chamber of the shipper until you are ready to prepare the product for administration, or until you are ready to transfer to on-site </a:t>
            </a:r>
            <a:r>
              <a:rPr kumimoji="0" lang="en-US" sz="1400" b="0" i="0" u="none" strike="noStrike" kern="1200" cap="none" spc="0" normalizeH="0" baseline="0" noProof="0" dirty="0" err="1">
                <a:ln>
                  <a:noFill/>
                </a:ln>
                <a:solidFill>
                  <a:srgbClr val="595454"/>
                </a:solidFill>
                <a:effectLst/>
                <a:uLnTx/>
                <a:uFillTx/>
                <a:latin typeface="Trebuchet MS"/>
                <a:ea typeface="+mn-ea"/>
                <a:cs typeface="+mn-cs"/>
              </a:rPr>
              <a:t>cryo</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storage (for sites that have been qualified). </a:t>
            </a:r>
            <a:br>
              <a:rPr kumimoji="0" lang="en-US" sz="1400" b="0" i="0" u="none" strike="noStrike" kern="1200" cap="none" spc="0" normalizeH="0" baseline="0" noProof="0" dirty="0">
                <a:ln>
                  <a:noFill/>
                </a:ln>
                <a:solidFill>
                  <a:srgbClr val="595454"/>
                </a:solidFill>
                <a:effectLst/>
                <a:uLnTx/>
                <a:uFillTx/>
                <a:latin typeface="Trebuchet MS"/>
                <a:ea typeface="+mn-ea"/>
                <a:cs typeface="+mn-cs"/>
              </a:rPr>
            </a:br>
            <a:r>
              <a:rPr kumimoji="0" lang="en-US" sz="1400" b="0" i="0" u="none" strike="noStrike" kern="1200" cap="none" spc="0" normalizeH="0" baseline="0" noProof="0" dirty="0">
                <a:ln>
                  <a:noFill/>
                </a:ln>
                <a:solidFill>
                  <a:srgbClr val="595454"/>
                </a:solidFill>
                <a:effectLst/>
                <a:uLnTx/>
                <a:uFillTx/>
                <a:latin typeface="Trebuchet MS"/>
                <a:ea typeface="+mn-ea"/>
                <a:cs typeface="+mn-cs"/>
              </a:rPr>
              <a:t>Once open, the thaw must be carried to completion and the cells administered within 2 hours.</a:t>
            </a:r>
          </a:p>
        </p:txBody>
      </p:sp>
      <p:sp>
        <p:nvSpPr>
          <p:cNvPr id="21" name="Freeform 465">
            <a:extLst>
              <a:ext uri="{FF2B5EF4-FFF2-40B4-BE49-F238E27FC236}">
                <a16:creationId xmlns:a16="http://schemas.microsoft.com/office/drawing/2014/main" id="{809478B6-8DC2-734C-BD56-178717A383FE}"/>
              </a:ext>
            </a:extLst>
          </p:cNvPr>
          <p:cNvSpPr>
            <a:spLocks noChangeAspect="1"/>
          </p:cNvSpPr>
          <p:nvPr/>
        </p:nvSpPr>
        <p:spPr bwMode="gray">
          <a:xfrm>
            <a:off x="800564" y="6060502"/>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2" name="Line 466">
            <a:extLst>
              <a:ext uri="{FF2B5EF4-FFF2-40B4-BE49-F238E27FC236}">
                <a16:creationId xmlns:a16="http://schemas.microsoft.com/office/drawing/2014/main" id="{F17EC79B-F538-0644-A2DC-5B8D923946A1}"/>
              </a:ext>
            </a:extLst>
          </p:cNvPr>
          <p:cNvSpPr>
            <a:spLocks noChangeAspect="1" noChangeShapeType="1"/>
          </p:cNvSpPr>
          <p:nvPr/>
        </p:nvSpPr>
        <p:spPr bwMode="gray">
          <a:xfrm>
            <a:off x="800564" y="6060502"/>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3" name="Freeform 467">
            <a:extLst>
              <a:ext uri="{FF2B5EF4-FFF2-40B4-BE49-F238E27FC236}">
                <a16:creationId xmlns:a16="http://schemas.microsoft.com/office/drawing/2014/main" id="{FEA6AAB5-FF4E-884F-B8D6-7F13D06C9830}"/>
              </a:ext>
            </a:extLst>
          </p:cNvPr>
          <p:cNvSpPr>
            <a:spLocks noChangeAspect="1"/>
          </p:cNvSpPr>
          <p:nvPr/>
        </p:nvSpPr>
        <p:spPr bwMode="gray">
          <a:xfrm>
            <a:off x="819162" y="6060502"/>
            <a:ext cx="0" cy="145557"/>
          </a:xfrm>
          <a:custGeom>
            <a:avLst/>
            <a:gdLst>
              <a:gd name="T0" fmla="*/ 0 h 286"/>
              <a:gd name="T1" fmla="*/ 286 h 286"/>
              <a:gd name="T2" fmla="*/ 0 h 286"/>
            </a:gdLst>
            <a:ahLst/>
            <a:cxnLst>
              <a:cxn ang="0">
                <a:pos x="0" y="T0"/>
              </a:cxn>
              <a:cxn ang="0">
                <a:pos x="0" y="T1"/>
              </a:cxn>
              <a:cxn ang="0">
                <a:pos x="0" y="T2"/>
              </a:cxn>
            </a:cxnLst>
            <a:rect l="0" t="0" r="r" b="b"/>
            <a:pathLst>
              <a:path h="286">
                <a:moveTo>
                  <a:pt x="0" y="0"/>
                </a:moveTo>
                <a:lnTo>
                  <a:pt x="0" y="2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4" name="Line 468">
            <a:extLst>
              <a:ext uri="{FF2B5EF4-FFF2-40B4-BE49-F238E27FC236}">
                <a16:creationId xmlns:a16="http://schemas.microsoft.com/office/drawing/2014/main" id="{5D6B9106-F3A3-E047-B545-D34696FF7891}"/>
              </a:ext>
            </a:extLst>
          </p:cNvPr>
          <p:cNvSpPr>
            <a:spLocks noChangeAspect="1" noChangeShapeType="1"/>
          </p:cNvSpPr>
          <p:nvPr/>
        </p:nvSpPr>
        <p:spPr bwMode="gray">
          <a:xfrm>
            <a:off x="819162" y="6060502"/>
            <a:ext cx="0" cy="14555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pic>
        <p:nvPicPr>
          <p:cNvPr id="26" name="Graphic 25" descr="Warning">
            <a:extLst>
              <a:ext uri="{FF2B5EF4-FFF2-40B4-BE49-F238E27FC236}">
                <a16:creationId xmlns:a16="http://schemas.microsoft.com/office/drawing/2014/main" id="{29FCDBFE-52D8-4326-B9C2-BFCA336C710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710" y="5451050"/>
            <a:ext cx="426575" cy="426575"/>
          </a:xfrm>
          <a:prstGeom prst="rect">
            <a:avLst/>
          </a:prstGeom>
        </p:spPr>
      </p:pic>
      <p:cxnSp>
        <p:nvCxnSpPr>
          <p:cNvPr id="27" name="Straight Connector 26">
            <a:extLst>
              <a:ext uri="{FF2B5EF4-FFF2-40B4-BE49-F238E27FC236}">
                <a16:creationId xmlns:a16="http://schemas.microsoft.com/office/drawing/2014/main" id="{DE96B357-DDD6-4302-9F6D-10EFE9C68344}"/>
              </a:ext>
            </a:extLst>
          </p:cNvPr>
          <p:cNvCxnSpPr>
            <a:cxnSpLocks/>
          </p:cNvCxnSpPr>
          <p:nvPr/>
        </p:nvCxnSpPr>
        <p:spPr>
          <a:xfrm>
            <a:off x="1159666" y="5344352"/>
            <a:ext cx="0" cy="63997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DD6576E-9EB5-4422-93BD-875BE0F0B11A}"/>
              </a:ext>
            </a:extLst>
          </p:cNvPr>
          <p:cNvPicPr>
            <a:picLocks noChangeAspect="1"/>
          </p:cNvPicPr>
          <p:nvPr/>
        </p:nvPicPr>
        <p:blipFill>
          <a:blip r:embed="rId5"/>
          <a:stretch>
            <a:fillRect/>
          </a:stretch>
        </p:blipFill>
        <p:spPr>
          <a:xfrm>
            <a:off x="3142387" y="2508872"/>
            <a:ext cx="3151909" cy="839933"/>
          </a:xfrm>
          <a:prstGeom prst="rect">
            <a:avLst/>
          </a:prstGeom>
        </p:spPr>
      </p:pic>
      <p:pic>
        <p:nvPicPr>
          <p:cNvPr id="29" name="Picture 28">
            <a:extLst>
              <a:ext uri="{FF2B5EF4-FFF2-40B4-BE49-F238E27FC236}">
                <a16:creationId xmlns:a16="http://schemas.microsoft.com/office/drawing/2014/main" id="{56A20B88-DA78-4B7A-BDCF-82C1E7547CF2}"/>
              </a:ext>
            </a:extLst>
          </p:cNvPr>
          <p:cNvPicPr>
            <a:picLocks noChangeAspect="1"/>
          </p:cNvPicPr>
          <p:nvPr/>
        </p:nvPicPr>
        <p:blipFill>
          <a:blip r:embed="rId6"/>
          <a:stretch>
            <a:fillRect/>
          </a:stretch>
        </p:blipFill>
        <p:spPr>
          <a:xfrm>
            <a:off x="3153993" y="3618307"/>
            <a:ext cx="3140303" cy="832788"/>
          </a:xfrm>
          <a:prstGeom prst="rect">
            <a:avLst/>
          </a:prstGeom>
        </p:spPr>
      </p:pic>
      <p:pic>
        <p:nvPicPr>
          <p:cNvPr id="4" name="Picture 3">
            <a:extLst>
              <a:ext uri="{FF2B5EF4-FFF2-40B4-BE49-F238E27FC236}">
                <a16:creationId xmlns:a16="http://schemas.microsoft.com/office/drawing/2014/main" id="{DFDB4E95-750E-4C27-9B76-A619316B5FA5}"/>
              </a:ext>
            </a:extLst>
          </p:cNvPr>
          <p:cNvPicPr>
            <a:picLocks noChangeAspect="1"/>
          </p:cNvPicPr>
          <p:nvPr/>
        </p:nvPicPr>
        <p:blipFill>
          <a:blip r:embed="rId7"/>
          <a:stretch>
            <a:fillRect/>
          </a:stretch>
        </p:blipFill>
        <p:spPr>
          <a:xfrm rot="16200000">
            <a:off x="9490970" y="2624773"/>
            <a:ext cx="2113584" cy="1364802"/>
          </a:xfrm>
          <a:prstGeom prst="rect">
            <a:avLst/>
          </a:prstGeom>
          <a:ln>
            <a:solidFill>
              <a:schemeClr val="accent1"/>
            </a:solidFill>
          </a:ln>
        </p:spPr>
      </p:pic>
      <p:pic>
        <p:nvPicPr>
          <p:cNvPr id="12" name="Picture 11">
            <a:extLst>
              <a:ext uri="{FF2B5EF4-FFF2-40B4-BE49-F238E27FC236}">
                <a16:creationId xmlns:a16="http://schemas.microsoft.com/office/drawing/2014/main" id="{1BB8EA30-DCFE-4D59-8316-7588995DD4E0}"/>
              </a:ext>
            </a:extLst>
          </p:cNvPr>
          <p:cNvPicPr>
            <a:picLocks noChangeAspect="1"/>
          </p:cNvPicPr>
          <p:nvPr/>
        </p:nvPicPr>
        <p:blipFill>
          <a:blip r:embed="rId8"/>
          <a:stretch>
            <a:fillRect/>
          </a:stretch>
        </p:blipFill>
        <p:spPr>
          <a:xfrm>
            <a:off x="6876001" y="2473562"/>
            <a:ext cx="2190750" cy="2152651"/>
          </a:xfrm>
          <a:prstGeom prst="rect">
            <a:avLst/>
          </a:prstGeom>
        </p:spPr>
      </p:pic>
      <p:pic>
        <p:nvPicPr>
          <p:cNvPr id="5" name="Picture 4">
            <a:extLst>
              <a:ext uri="{FF2B5EF4-FFF2-40B4-BE49-F238E27FC236}">
                <a16:creationId xmlns:a16="http://schemas.microsoft.com/office/drawing/2014/main" id="{E0A9EFCA-6D37-45BD-8977-37E25E860E8B}"/>
              </a:ext>
            </a:extLst>
          </p:cNvPr>
          <p:cNvPicPr>
            <a:picLocks noChangeAspect="1"/>
          </p:cNvPicPr>
          <p:nvPr/>
        </p:nvPicPr>
        <p:blipFill>
          <a:blip r:embed="rId9"/>
          <a:stretch>
            <a:fillRect/>
          </a:stretch>
        </p:blipFill>
        <p:spPr>
          <a:xfrm>
            <a:off x="765601" y="2541513"/>
            <a:ext cx="1929380" cy="2484597"/>
          </a:xfrm>
          <a:prstGeom prst="rect">
            <a:avLst/>
          </a:prstGeom>
          <a:ln>
            <a:solidFill>
              <a:schemeClr val="accent1"/>
            </a:solidFill>
          </a:ln>
        </p:spPr>
      </p:pic>
      <p:pic>
        <p:nvPicPr>
          <p:cNvPr id="28" name="Graphic 27" descr="House with solid fill">
            <a:hlinkClick r:id="rId10" action="ppaction://hlinksldjump"/>
            <a:extLst>
              <a:ext uri="{FF2B5EF4-FFF2-40B4-BE49-F238E27FC236}">
                <a16:creationId xmlns:a16="http://schemas.microsoft.com/office/drawing/2014/main" id="{36E52119-4AA7-4280-9AFF-418B9A1FD2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03598" y="5513046"/>
            <a:ext cx="522642" cy="522642"/>
          </a:xfrm>
          <a:prstGeom prst="rect">
            <a:avLst/>
          </a:prstGeom>
        </p:spPr>
      </p:pic>
      <p:sp>
        <p:nvSpPr>
          <p:cNvPr id="3" name="TextBox 2">
            <a:extLst>
              <a:ext uri="{FF2B5EF4-FFF2-40B4-BE49-F238E27FC236}">
                <a16:creationId xmlns:a16="http://schemas.microsoft.com/office/drawing/2014/main" id="{7F2106D2-28A3-238B-2AE5-3B20FAE7B4B2}"/>
              </a:ext>
            </a:extLst>
          </p:cNvPr>
          <p:cNvSpPr txBox="1"/>
          <p:nvPr/>
        </p:nvSpPr>
        <p:spPr>
          <a:xfrm>
            <a:off x="365759" y="6102659"/>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noProof="0" dirty="0">
                <a:ln>
                  <a:noFill/>
                </a:ln>
                <a:effectLst/>
                <a:uLnTx/>
                <a:uFillTx/>
                <a:latin typeface="Trebuchet MS"/>
                <a:ea typeface="+mn-ea"/>
                <a:cs typeface="+mn-cs"/>
              </a:rPr>
              <a:t>,</a:t>
            </a:r>
            <a:r>
              <a:rPr kumimoji="0" lang="en-US" sz="1100" i="0" u="none" strike="noStrike" kern="1200" cap="none" spc="0" normalizeH="0" baseline="0" noProof="0" dirty="0">
                <a:ln>
                  <a:noFill/>
                </a:ln>
                <a:effectLst/>
                <a:uLnTx/>
                <a:uFillTx/>
                <a:latin typeface="Trebuchet MS"/>
                <a:ea typeface="+mn-ea"/>
                <a:cs typeface="+mn-cs"/>
              </a:rPr>
              <a:t> liquid nitrogen.</a:t>
            </a:r>
          </a:p>
        </p:txBody>
      </p:sp>
    </p:spTree>
    <p:extLst>
      <p:ext uri="{BB962C8B-B14F-4D97-AF65-F5344CB8AC3E}">
        <p14:creationId xmlns:p14="http://schemas.microsoft.com/office/powerpoint/2010/main" val="8970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AE61-5091-4BA4-AF08-C31D696CB8F9}"/>
              </a:ext>
            </a:extLst>
          </p:cNvPr>
          <p:cNvSpPr>
            <a:spLocks noGrp="1"/>
          </p:cNvSpPr>
          <p:nvPr>
            <p:ph type="title"/>
          </p:nvPr>
        </p:nvSpPr>
        <p:spPr/>
        <p:txBody>
          <a:bodyPr/>
          <a:lstStyle/>
          <a:p>
            <a:r>
              <a:rPr lang="en-US" dirty="0"/>
              <a:t>Certificate of Release for Infusion (RFI Certificate) </a:t>
            </a:r>
          </a:p>
        </p:txBody>
      </p:sp>
      <p:sp>
        <p:nvSpPr>
          <p:cNvPr id="3" name="Content Placeholder 2">
            <a:extLst>
              <a:ext uri="{FF2B5EF4-FFF2-40B4-BE49-F238E27FC236}">
                <a16:creationId xmlns:a16="http://schemas.microsoft.com/office/drawing/2014/main" id="{7311F890-194F-449C-9387-30D19904BA7C}"/>
              </a:ext>
            </a:extLst>
          </p:cNvPr>
          <p:cNvSpPr>
            <a:spLocks noGrp="1"/>
          </p:cNvSpPr>
          <p:nvPr>
            <p:ph idx="1"/>
          </p:nvPr>
        </p:nvSpPr>
        <p:spPr>
          <a:xfrm>
            <a:off x="3640587" y="1847471"/>
            <a:ext cx="7889013" cy="914400"/>
          </a:xfrm>
        </p:spPr>
        <p:txBody>
          <a:bodyPr anchor="t"/>
          <a:lstStyle/>
          <a:p>
            <a:pPr marL="274320" indent="-274320">
              <a:buClr>
                <a:schemeClr val="bg2">
                  <a:lumMod val="75000"/>
                </a:schemeClr>
              </a:buClr>
            </a:pPr>
            <a:r>
              <a:rPr lang="en-US" dirty="0">
                <a:solidFill>
                  <a:srgbClr val="595454"/>
                </a:solidFill>
              </a:rPr>
              <a:t>Each RFI Certificate is included within the shipper and product details are </a:t>
            </a:r>
            <a:r>
              <a:rPr lang="en-US" dirty="0"/>
              <a:t>broken out for CD8+ and CD4+ component:</a:t>
            </a:r>
            <a:endParaRPr lang="en-US" dirty="0">
              <a:solidFill>
                <a:srgbClr val="595454"/>
              </a:solidFill>
            </a:endParaRPr>
          </a:p>
        </p:txBody>
      </p:sp>
      <p:sp>
        <p:nvSpPr>
          <p:cNvPr id="4" name="Slide Number Placeholder 3">
            <a:extLst>
              <a:ext uri="{FF2B5EF4-FFF2-40B4-BE49-F238E27FC236}">
                <a16:creationId xmlns:a16="http://schemas.microsoft.com/office/drawing/2014/main" id="{06ABC150-7820-478D-8871-EA8E929A5B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C1CC4AC9-C2FF-4321-9E4C-A3FDDD3276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1151" y="1998615"/>
            <a:ext cx="1760686" cy="2261382"/>
          </a:xfrm>
          <a:prstGeom prst="rect">
            <a:avLst/>
          </a:prstGeom>
        </p:spPr>
      </p:pic>
      <p:sp>
        <p:nvSpPr>
          <p:cNvPr id="6" name="TextBox 5">
            <a:extLst>
              <a:ext uri="{FF2B5EF4-FFF2-40B4-BE49-F238E27FC236}">
                <a16:creationId xmlns:a16="http://schemas.microsoft.com/office/drawing/2014/main" id="{9E547670-45CA-4F0E-BFFD-B842D48EB09F}"/>
              </a:ext>
            </a:extLst>
          </p:cNvPr>
          <p:cNvSpPr txBox="1"/>
          <p:nvPr/>
        </p:nvSpPr>
        <p:spPr>
          <a:xfrm>
            <a:off x="835412" y="4259997"/>
            <a:ext cx="26321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Certificate of Release for Infusion (RFI)</a:t>
            </a:r>
          </a:p>
        </p:txBody>
      </p:sp>
      <p:sp>
        <p:nvSpPr>
          <p:cNvPr id="7" name="Rectangle 6">
            <a:extLst>
              <a:ext uri="{FF2B5EF4-FFF2-40B4-BE49-F238E27FC236}">
                <a16:creationId xmlns:a16="http://schemas.microsoft.com/office/drawing/2014/main" id="{AFBE9878-BE5F-4356-9300-8F74BC1B11CD}"/>
              </a:ext>
            </a:extLst>
          </p:cNvPr>
          <p:cNvSpPr/>
          <p:nvPr/>
        </p:nvSpPr>
        <p:spPr>
          <a:xfrm>
            <a:off x="3753214" y="2550811"/>
            <a:ext cx="7376548" cy="2308324"/>
          </a:xfrm>
          <a:prstGeom prst="rect">
            <a:avLst/>
          </a:prstGeom>
        </p:spPr>
        <p:txBody>
          <a:bodyPr wrap="square" numCol="2">
            <a:spAutoFit/>
          </a:bodyPr>
          <a:lstStyle/>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Product lot</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Manufacturing date</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Expiration date</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Total dose</a:t>
            </a:r>
          </a:p>
          <a:p>
            <a:pPr marL="457200" marR="0" lvl="1"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Concentration</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Total volume to be infused</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Number of vials required</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Volume to be dosed from each vial</a:t>
            </a:r>
          </a:p>
        </p:txBody>
      </p:sp>
      <p:sp>
        <p:nvSpPr>
          <p:cNvPr id="8" name="Rectangle 7">
            <a:extLst>
              <a:ext uri="{FF2B5EF4-FFF2-40B4-BE49-F238E27FC236}">
                <a16:creationId xmlns:a16="http://schemas.microsoft.com/office/drawing/2014/main" id="{427B5739-F2CA-427B-B7AA-56851FD87CD9}"/>
              </a:ext>
            </a:extLst>
          </p:cNvPr>
          <p:cNvSpPr/>
          <p:nvPr/>
        </p:nvSpPr>
        <p:spPr>
          <a:xfrm>
            <a:off x="3640587" y="4243582"/>
            <a:ext cx="7716001" cy="1231106"/>
          </a:xfrm>
          <a:prstGeom prst="rect">
            <a:avLst/>
          </a:prstGeom>
        </p:spPr>
        <p:txBody>
          <a:bodyPr wrap="square">
            <a:spAutoFit/>
          </a:bodyPr>
          <a:lstStyle/>
          <a:p>
            <a:pPr marL="274320" marR="0" lvl="0" indent="-27432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The following patient identifiers are also included:</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Patient first and last name</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Patient date of birth</a:t>
            </a:r>
          </a:p>
          <a:p>
            <a:pPr marL="742950" marR="0" lvl="1" indent="-285750" algn="l" defTabSz="914400" rtl="0" eaLnBrk="1" fontAlgn="auto" latinLnBrk="0" hangingPunct="1">
              <a:lnSpc>
                <a:spcPct val="100000"/>
              </a:lnSpc>
              <a:spcBef>
                <a:spcPts val="0"/>
              </a:spcBef>
              <a:spcAft>
                <a:spcPts val="0"/>
              </a:spcAft>
              <a:buClr>
                <a:schemeClr val="bg2">
                  <a:lumMod val="75000"/>
                </a:scheme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JOIN ID</a:t>
            </a:r>
          </a:p>
        </p:txBody>
      </p:sp>
      <p:pic>
        <p:nvPicPr>
          <p:cNvPr id="9" name="Graphic 8" descr="House with solid fill">
            <a:hlinkClick r:id="rId4" action="ppaction://hlinksldjump"/>
            <a:extLst>
              <a:ext uri="{FF2B5EF4-FFF2-40B4-BE49-F238E27FC236}">
                <a16:creationId xmlns:a16="http://schemas.microsoft.com/office/drawing/2014/main" id="{D31FC12E-DB35-4AAA-A968-7044C80841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94986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2EFC-9F4C-4336-8A14-C60664F468FB}"/>
              </a:ext>
            </a:extLst>
          </p:cNvPr>
          <p:cNvSpPr>
            <a:spLocks noGrp="1"/>
          </p:cNvSpPr>
          <p:nvPr>
            <p:ph type="title"/>
          </p:nvPr>
        </p:nvSpPr>
        <p:spPr/>
        <p:txBody>
          <a:bodyPr/>
          <a:lstStyle/>
          <a:p>
            <a:r>
              <a:rPr lang="en-US" dirty="0"/>
              <a:t>Release for Infusion Certificate – CD8 Component</a:t>
            </a:r>
          </a:p>
        </p:txBody>
      </p:sp>
      <p:sp>
        <p:nvSpPr>
          <p:cNvPr id="4" name="Slide Number Placeholder 3">
            <a:extLst>
              <a:ext uri="{FF2B5EF4-FFF2-40B4-BE49-F238E27FC236}">
                <a16:creationId xmlns:a16="http://schemas.microsoft.com/office/drawing/2014/main" id="{4F2D911A-66D7-4514-9F5B-E049517B1C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1017CEE9-5A70-4446-ADD6-DB14481057F3}"/>
              </a:ext>
            </a:extLst>
          </p:cNvPr>
          <p:cNvPicPr>
            <a:picLocks noChangeAspect="1"/>
          </p:cNvPicPr>
          <p:nvPr/>
        </p:nvPicPr>
        <p:blipFill>
          <a:blip r:embed="rId3"/>
          <a:stretch>
            <a:fillRect/>
          </a:stretch>
        </p:blipFill>
        <p:spPr>
          <a:xfrm>
            <a:off x="2008339" y="1134113"/>
            <a:ext cx="3726203" cy="4798492"/>
          </a:xfrm>
          <a:prstGeom prst="rect">
            <a:avLst/>
          </a:prstGeom>
          <a:ln>
            <a:solidFill>
              <a:schemeClr val="accent1"/>
            </a:solidFill>
          </a:ln>
        </p:spPr>
      </p:pic>
      <p:pic>
        <p:nvPicPr>
          <p:cNvPr id="8" name="Picture 7">
            <a:extLst>
              <a:ext uri="{FF2B5EF4-FFF2-40B4-BE49-F238E27FC236}">
                <a16:creationId xmlns:a16="http://schemas.microsoft.com/office/drawing/2014/main" id="{C140CA17-E2CE-4EAF-B3FA-ED72BE47FEFA}"/>
              </a:ext>
            </a:extLst>
          </p:cNvPr>
          <p:cNvPicPr>
            <a:picLocks noChangeAspect="1"/>
          </p:cNvPicPr>
          <p:nvPr/>
        </p:nvPicPr>
        <p:blipFill>
          <a:blip r:embed="rId4"/>
          <a:stretch>
            <a:fillRect/>
          </a:stretch>
        </p:blipFill>
        <p:spPr>
          <a:xfrm>
            <a:off x="6297283" y="1134113"/>
            <a:ext cx="3696098" cy="4793211"/>
          </a:xfrm>
          <a:prstGeom prst="rect">
            <a:avLst/>
          </a:prstGeom>
          <a:ln>
            <a:solidFill>
              <a:schemeClr val="accent1"/>
            </a:solidFill>
          </a:ln>
        </p:spPr>
      </p:pic>
      <p:pic>
        <p:nvPicPr>
          <p:cNvPr id="6" name="Graphic 5" descr="House with solid fill">
            <a:hlinkClick r:id="rId5" action="ppaction://hlinksldjump"/>
            <a:extLst>
              <a:ext uri="{FF2B5EF4-FFF2-40B4-BE49-F238E27FC236}">
                <a16:creationId xmlns:a16="http://schemas.microsoft.com/office/drawing/2014/main" id="{76F372D3-65C8-41C0-86F4-88E6C1A60B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8711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8459-B84B-43AA-A716-B659315E2974}"/>
              </a:ext>
            </a:extLst>
          </p:cNvPr>
          <p:cNvSpPr>
            <a:spLocks noGrp="1"/>
          </p:cNvSpPr>
          <p:nvPr>
            <p:ph type="title"/>
          </p:nvPr>
        </p:nvSpPr>
        <p:spPr/>
        <p:txBody>
          <a:bodyPr/>
          <a:lstStyle/>
          <a:p>
            <a:r>
              <a:rPr lang="en-US" dirty="0"/>
              <a:t>Release for Infusion Certificate – CD4 Component</a:t>
            </a:r>
          </a:p>
        </p:txBody>
      </p:sp>
      <p:sp>
        <p:nvSpPr>
          <p:cNvPr id="4" name="Slide Number Placeholder 3">
            <a:extLst>
              <a:ext uri="{FF2B5EF4-FFF2-40B4-BE49-F238E27FC236}">
                <a16:creationId xmlns:a16="http://schemas.microsoft.com/office/drawing/2014/main" id="{90354BCA-1FB9-48D5-9C5B-59F8D97DE1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649D3140-845B-4D55-880F-5E49A187B3E4}"/>
              </a:ext>
            </a:extLst>
          </p:cNvPr>
          <p:cNvPicPr>
            <a:picLocks noChangeAspect="1"/>
          </p:cNvPicPr>
          <p:nvPr/>
        </p:nvPicPr>
        <p:blipFill>
          <a:blip r:embed="rId3"/>
          <a:stretch>
            <a:fillRect/>
          </a:stretch>
        </p:blipFill>
        <p:spPr>
          <a:xfrm>
            <a:off x="2002573" y="1143001"/>
            <a:ext cx="3799213" cy="4923692"/>
          </a:xfrm>
          <a:prstGeom prst="rect">
            <a:avLst/>
          </a:prstGeom>
          <a:ln>
            <a:solidFill>
              <a:schemeClr val="accent1"/>
            </a:solidFill>
          </a:ln>
        </p:spPr>
      </p:pic>
      <p:pic>
        <p:nvPicPr>
          <p:cNvPr id="9" name="Picture 8">
            <a:extLst>
              <a:ext uri="{FF2B5EF4-FFF2-40B4-BE49-F238E27FC236}">
                <a16:creationId xmlns:a16="http://schemas.microsoft.com/office/drawing/2014/main" id="{FB91DB7C-DB72-439F-820D-0986B1E004F6}"/>
              </a:ext>
            </a:extLst>
          </p:cNvPr>
          <p:cNvPicPr>
            <a:picLocks noChangeAspect="1"/>
          </p:cNvPicPr>
          <p:nvPr/>
        </p:nvPicPr>
        <p:blipFill>
          <a:blip r:embed="rId4"/>
          <a:stretch>
            <a:fillRect/>
          </a:stretch>
        </p:blipFill>
        <p:spPr>
          <a:xfrm>
            <a:off x="6274586" y="1143001"/>
            <a:ext cx="3795460" cy="4923692"/>
          </a:xfrm>
          <a:prstGeom prst="rect">
            <a:avLst/>
          </a:prstGeom>
          <a:ln>
            <a:solidFill>
              <a:schemeClr val="accent1"/>
            </a:solidFill>
          </a:ln>
        </p:spPr>
      </p:pic>
      <p:pic>
        <p:nvPicPr>
          <p:cNvPr id="7" name="Graphic 6" descr="House with solid fill">
            <a:hlinkClick r:id="rId5" action="ppaction://hlinksldjump"/>
            <a:extLst>
              <a:ext uri="{FF2B5EF4-FFF2-40B4-BE49-F238E27FC236}">
                <a16:creationId xmlns:a16="http://schemas.microsoft.com/office/drawing/2014/main" id="{073EDB5B-8392-4600-A514-21CE9B3F89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3872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8459-B84B-43AA-A716-B659315E2974}"/>
              </a:ext>
            </a:extLst>
          </p:cNvPr>
          <p:cNvSpPr>
            <a:spLocks noGrp="1"/>
          </p:cNvSpPr>
          <p:nvPr>
            <p:ph type="title"/>
          </p:nvPr>
        </p:nvSpPr>
        <p:spPr/>
        <p:txBody>
          <a:bodyPr/>
          <a:lstStyle/>
          <a:p>
            <a:r>
              <a:rPr lang="en-US" sz="3000" dirty="0"/>
              <a:t>Release for Infusion Certificate – Dose Calculation Worksheet</a:t>
            </a:r>
          </a:p>
        </p:txBody>
      </p:sp>
      <p:sp>
        <p:nvSpPr>
          <p:cNvPr id="4" name="Slide Number Placeholder 3">
            <a:extLst>
              <a:ext uri="{FF2B5EF4-FFF2-40B4-BE49-F238E27FC236}">
                <a16:creationId xmlns:a16="http://schemas.microsoft.com/office/drawing/2014/main" id="{90354BCA-1FB9-48D5-9C5B-59F8D97DE1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DCD60C68-5699-46F6-AF1D-4425823B8DEA}"/>
              </a:ext>
            </a:extLst>
          </p:cNvPr>
          <p:cNvSpPr txBox="1"/>
          <p:nvPr/>
        </p:nvSpPr>
        <p:spPr>
          <a:xfrm>
            <a:off x="365760" y="1861457"/>
            <a:ext cx="3358243" cy="313508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Site should verify the total volume to be dosed. </a:t>
            </a:r>
            <a:br>
              <a:rPr kumimoji="0" lang="en-US" sz="2000" b="0" i="0" u="none" strike="noStrike" kern="1200" cap="none" spc="0" normalizeH="0" baseline="0" noProof="0" dirty="0">
                <a:ln>
                  <a:noFill/>
                </a:ln>
                <a:solidFill>
                  <a:srgbClr val="595454"/>
                </a:solidFill>
                <a:effectLst/>
                <a:uLnTx/>
                <a:uFillTx/>
                <a:latin typeface="Trebuchet MS"/>
                <a:ea typeface="+mn-ea"/>
                <a:cs typeface="+mn-cs"/>
              </a:rPr>
            </a:br>
            <a:r>
              <a:rPr kumimoji="0" lang="en-US" sz="2000" b="0" i="0" u="none" strike="noStrike" kern="1200" cap="none" spc="0" normalizeH="0" baseline="0" noProof="0" dirty="0">
                <a:ln>
                  <a:noFill/>
                </a:ln>
                <a:solidFill>
                  <a:srgbClr val="595454"/>
                </a:solidFill>
                <a:effectLst/>
                <a:uLnTx/>
                <a:uFillTx/>
                <a:latin typeface="Trebuchet MS"/>
                <a:ea typeface="+mn-ea"/>
                <a:cs typeface="+mn-cs"/>
              </a:rPr>
              <a:t>(See dose calculation worksheet in RFI).</a:t>
            </a: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F268D4B7-6568-4493-BBD2-6014F6838989}"/>
              </a:ext>
            </a:extLst>
          </p:cNvPr>
          <p:cNvSpPr txBox="1"/>
          <p:nvPr/>
        </p:nvSpPr>
        <p:spPr>
          <a:xfrm>
            <a:off x="8147957" y="1280160"/>
            <a:ext cx="3541485" cy="3135086"/>
          </a:xfrm>
          <a:prstGeom prst="rect">
            <a:avLst/>
          </a:prstGeom>
          <a:noFill/>
        </p:spPr>
        <p:txBody>
          <a:bodyPr wrap="square" lIns="0" tIns="0" rIns="0" bIns="0" rtlCol="0">
            <a:noAutofit/>
          </a:bodyPr>
          <a:lstStyle/>
          <a:p>
            <a:pPr marL="457200" marR="0" lvl="0" indent="-457200" algn="l" defTabSz="914400" rtl="0" eaLnBrk="1" fontAlgn="auto" latinLnBrk="0" hangingPunct="1">
              <a:lnSpc>
                <a:spcPct val="100000"/>
              </a:lnSpc>
              <a:spcBef>
                <a:spcPts val="1200"/>
              </a:spcBef>
              <a:spcAft>
                <a:spcPts val="0"/>
              </a:spcAft>
              <a:buClr>
                <a:schemeClr val="bg2">
                  <a:lumMod val="75000"/>
                </a:schemeClr>
              </a:buClr>
              <a:buSzPct val="100000"/>
              <a:buFontTx/>
              <a:buAutoNum type="arabicParen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Divide Dose by CAR-Positive Viable T-Cell Concentration to calculate the Total Volume to be Dosed. Round the Total Volume to be Dosed to the nearest tenths (e.g. X.X)</a:t>
            </a:r>
          </a:p>
          <a:p>
            <a:pPr marL="457200" marR="0" lvl="0" indent="-457200" algn="l" defTabSz="914400" rtl="0" eaLnBrk="1" fontAlgn="auto" latinLnBrk="0" hangingPunct="1">
              <a:lnSpc>
                <a:spcPct val="100000"/>
              </a:lnSpc>
              <a:spcBef>
                <a:spcPts val="1200"/>
              </a:spcBef>
              <a:spcAft>
                <a:spcPts val="0"/>
              </a:spcAft>
              <a:buClr>
                <a:schemeClr val="bg2">
                  <a:lumMod val="75000"/>
                </a:schemeClr>
              </a:buClr>
              <a:buSzPct val="100000"/>
              <a:buFontTx/>
              <a:buAutoNum type="arabicParen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Verify Infusion Site Calculation for Total Volume to be Dosed matches Manufacturer Calculation</a:t>
            </a:r>
          </a:p>
          <a:p>
            <a:pPr marL="457200" marR="0" lvl="0" indent="-457200" algn="l" defTabSz="914400" rtl="0" eaLnBrk="1" fontAlgn="auto" latinLnBrk="0" hangingPunct="1">
              <a:lnSpc>
                <a:spcPct val="100000"/>
              </a:lnSpc>
              <a:spcBef>
                <a:spcPts val="1200"/>
              </a:spcBef>
              <a:spcAft>
                <a:spcPts val="0"/>
              </a:spcAft>
              <a:buClr>
                <a:schemeClr val="bg2">
                  <a:lumMod val="75000"/>
                </a:schemeClr>
              </a:buClr>
              <a:buSzPct val="100000"/>
              <a:buFontTx/>
              <a:buAutoNum type="arabicParen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If Total Volume to be Dosed does not match, contact Bristol-Myers Squibb: </a:t>
            </a:r>
            <a:br>
              <a:rPr kumimoji="0" lang="en-US" sz="1800" b="0" i="0" u="none" strike="noStrike" kern="1200" cap="none" spc="0" normalizeH="0" baseline="0" noProof="0" dirty="0">
                <a:ln>
                  <a:noFill/>
                </a:ln>
                <a:solidFill>
                  <a:srgbClr val="595454"/>
                </a:solidFill>
                <a:effectLst/>
                <a:uLnTx/>
                <a:uFillTx/>
                <a:latin typeface="Trebuchet MS"/>
                <a:ea typeface="+mn-ea"/>
                <a:cs typeface="+mn-cs"/>
              </a:rPr>
            </a:br>
            <a:r>
              <a:rPr kumimoji="0" lang="en-US" sz="1800" b="0" i="0" u="none" strike="noStrike" kern="1200" cap="none" spc="0" normalizeH="0" baseline="0" noProof="0" dirty="0">
                <a:ln>
                  <a:noFill/>
                </a:ln>
                <a:solidFill>
                  <a:srgbClr val="595454"/>
                </a:solidFill>
                <a:effectLst/>
                <a:uLnTx/>
                <a:uFillTx/>
                <a:latin typeface="Trebuchet MS"/>
                <a:ea typeface="+mn-ea"/>
                <a:cs typeface="+mn-cs"/>
              </a:rPr>
              <a:t>1-888-805-4555</a:t>
            </a:r>
          </a:p>
          <a:p>
            <a:pPr marL="457200" marR="0" lvl="0" indent="-457200" algn="l" defTabSz="914400" rtl="0" eaLnBrk="1" fontAlgn="auto" latinLnBrk="0" hangingPunct="1">
              <a:lnSpc>
                <a:spcPct val="100000"/>
              </a:lnSpc>
              <a:spcBef>
                <a:spcPts val="1200"/>
              </a:spcBef>
              <a:spcAft>
                <a:spcPts val="0"/>
              </a:spcAft>
              <a:buClrTx/>
              <a:buSzPct val="100000"/>
              <a:buFontTx/>
              <a:buAutoNum type="arabicParen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633DA94C-8F14-4397-AFAB-B912BA859A2A}"/>
              </a:ext>
            </a:extLst>
          </p:cNvPr>
          <p:cNvPicPr>
            <a:picLocks noChangeAspect="1"/>
          </p:cNvPicPr>
          <p:nvPr/>
        </p:nvPicPr>
        <p:blipFill>
          <a:blip r:embed="rId3"/>
          <a:stretch>
            <a:fillRect/>
          </a:stretch>
        </p:blipFill>
        <p:spPr>
          <a:xfrm>
            <a:off x="3724003" y="1210767"/>
            <a:ext cx="3847983" cy="4983000"/>
          </a:xfrm>
          <a:prstGeom prst="rect">
            <a:avLst/>
          </a:prstGeom>
          <a:ln>
            <a:solidFill>
              <a:schemeClr val="accent1"/>
            </a:solidFill>
          </a:ln>
        </p:spPr>
      </p:pic>
      <p:pic>
        <p:nvPicPr>
          <p:cNvPr id="9" name="Graphic 8" descr="House with solid fill">
            <a:hlinkClick r:id="rId4" action="ppaction://hlinksldjump"/>
            <a:extLst>
              <a:ext uri="{FF2B5EF4-FFF2-40B4-BE49-F238E27FC236}">
                <a16:creationId xmlns:a16="http://schemas.microsoft.com/office/drawing/2014/main" id="{C0CEC1D3-E77F-4124-B9B6-2AA7B89D5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3598" y="5513046"/>
            <a:ext cx="522642" cy="522642"/>
          </a:xfrm>
          <a:prstGeom prst="rect">
            <a:avLst/>
          </a:prstGeom>
        </p:spPr>
      </p:pic>
      <p:sp>
        <p:nvSpPr>
          <p:cNvPr id="10" name="TextBox 9">
            <a:extLst>
              <a:ext uri="{FF2B5EF4-FFF2-40B4-BE49-F238E27FC236}">
                <a16:creationId xmlns:a16="http://schemas.microsoft.com/office/drawing/2014/main" id="{416BBF45-FF32-40D3-8D9B-80ABA1708BEA}"/>
              </a:ext>
            </a:extLst>
          </p:cNvPr>
          <p:cNvSpPr txBox="1"/>
          <p:nvPr/>
        </p:nvSpPr>
        <p:spPr>
          <a:xfrm>
            <a:off x="365759" y="6102659"/>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CAR, chimeric antigen receptor.</a:t>
            </a:r>
          </a:p>
        </p:txBody>
      </p:sp>
    </p:spTree>
    <p:extLst>
      <p:ext uri="{BB962C8B-B14F-4D97-AF65-F5344CB8AC3E}">
        <p14:creationId xmlns:p14="http://schemas.microsoft.com/office/powerpoint/2010/main" val="8078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Contents inside the inner chamber</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21" name="Freeform 465">
            <a:extLst>
              <a:ext uri="{FF2B5EF4-FFF2-40B4-BE49-F238E27FC236}">
                <a16:creationId xmlns:a16="http://schemas.microsoft.com/office/drawing/2014/main" id="{809478B6-8DC2-734C-BD56-178717A383FE}"/>
              </a:ext>
            </a:extLst>
          </p:cNvPr>
          <p:cNvSpPr>
            <a:spLocks noChangeAspect="1"/>
          </p:cNvSpPr>
          <p:nvPr/>
        </p:nvSpPr>
        <p:spPr bwMode="gray">
          <a:xfrm>
            <a:off x="817742" y="6235079"/>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2" name="Line 466">
            <a:extLst>
              <a:ext uri="{FF2B5EF4-FFF2-40B4-BE49-F238E27FC236}">
                <a16:creationId xmlns:a16="http://schemas.microsoft.com/office/drawing/2014/main" id="{F17EC79B-F538-0644-A2DC-5B8D923946A1}"/>
              </a:ext>
            </a:extLst>
          </p:cNvPr>
          <p:cNvSpPr>
            <a:spLocks noChangeAspect="1" noChangeShapeType="1"/>
          </p:cNvSpPr>
          <p:nvPr/>
        </p:nvSpPr>
        <p:spPr bwMode="gray">
          <a:xfrm>
            <a:off x="817742" y="6235079"/>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3" name="Freeform 467">
            <a:extLst>
              <a:ext uri="{FF2B5EF4-FFF2-40B4-BE49-F238E27FC236}">
                <a16:creationId xmlns:a16="http://schemas.microsoft.com/office/drawing/2014/main" id="{FEA6AAB5-FF4E-884F-B8D6-7F13D06C9830}"/>
              </a:ext>
            </a:extLst>
          </p:cNvPr>
          <p:cNvSpPr>
            <a:spLocks noChangeAspect="1"/>
          </p:cNvSpPr>
          <p:nvPr/>
        </p:nvSpPr>
        <p:spPr bwMode="gray">
          <a:xfrm>
            <a:off x="836340" y="5999106"/>
            <a:ext cx="0" cy="145557"/>
          </a:xfrm>
          <a:custGeom>
            <a:avLst/>
            <a:gdLst>
              <a:gd name="T0" fmla="*/ 0 h 286"/>
              <a:gd name="T1" fmla="*/ 286 h 286"/>
              <a:gd name="T2" fmla="*/ 0 h 286"/>
            </a:gdLst>
            <a:ahLst/>
            <a:cxnLst>
              <a:cxn ang="0">
                <a:pos x="0" y="T0"/>
              </a:cxn>
              <a:cxn ang="0">
                <a:pos x="0" y="T1"/>
              </a:cxn>
              <a:cxn ang="0">
                <a:pos x="0" y="T2"/>
              </a:cxn>
            </a:cxnLst>
            <a:rect l="0" t="0" r="r" b="b"/>
            <a:pathLst>
              <a:path h="286">
                <a:moveTo>
                  <a:pt x="0" y="0"/>
                </a:moveTo>
                <a:lnTo>
                  <a:pt x="0" y="2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4" name="Line 468">
            <a:extLst>
              <a:ext uri="{FF2B5EF4-FFF2-40B4-BE49-F238E27FC236}">
                <a16:creationId xmlns:a16="http://schemas.microsoft.com/office/drawing/2014/main" id="{5D6B9106-F3A3-E047-B545-D34696FF7891}"/>
              </a:ext>
            </a:extLst>
          </p:cNvPr>
          <p:cNvSpPr>
            <a:spLocks noChangeAspect="1" noChangeShapeType="1"/>
          </p:cNvSpPr>
          <p:nvPr/>
        </p:nvSpPr>
        <p:spPr bwMode="gray">
          <a:xfrm>
            <a:off x="836340" y="5999106"/>
            <a:ext cx="0" cy="14555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C9AD6860-77B5-4307-8357-6DEFEC50E02F}"/>
              </a:ext>
            </a:extLst>
          </p:cNvPr>
          <p:cNvGrpSpPr/>
          <p:nvPr/>
        </p:nvGrpSpPr>
        <p:grpSpPr>
          <a:xfrm>
            <a:off x="721652" y="1122340"/>
            <a:ext cx="10463342" cy="3962761"/>
            <a:chOff x="198485" y="1019738"/>
            <a:chExt cx="11509676" cy="4359037"/>
          </a:xfrm>
        </p:grpSpPr>
        <p:pic>
          <p:nvPicPr>
            <p:cNvPr id="4" name="Picture 3" descr="A close up of a box&#10;&#10;Description automatically generated">
              <a:extLst>
                <a:ext uri="{FF2B5EF4-FFF2-40B4-BE49-F238E27FC236}">
                  <a16:creationId xmlns:a16="http://schemas.microsoft.com/office/drawing/2014/main" id="{DBDE6D92-8202-CC4B-9733-BC9B7842F211}"/>
                </a:ext>
              </a:extLst>
            </p:cNvPr>
            <p:cNvPicPr>
              <a:picLocks noChangeAspect="1"/>
            </p:cNvPicPr>
            <p:nvPr/>
          </p:nvPicPr>
          <p:blipFill>
            <a:blip r:embed="rId3"/>
            <a:stretch>
              <a:fillRect/>
            </a:stretch>
          </p:blipFill>
          <p:spPr>
            <a:xfrm>
              <a:off x="3583309" y="1083009"/>
              <a:ext cx="3669705" cy="3784563"/>
            </a:xfrm>
            <a:prstGeom prst="rect">
              <a:avLst/>
            </a:prstGeom>
          </p:spPr>
        </p:pic>
        <p:sp>
          <p:nvSpPr>
            <p:cNvPr id="55" name="TextBox 54">
              <a:extLst>
                <a:ext uri="{FF2B5EF4-FFF2-40B4-BE49-F238E27FC236}">
                  <a16:creationId xmlns:a16="http://schemas.microsoft.com/office/drawing/2014/main" id="{691690E9-98ED-B649-AE02-D1A08E38CEB3}"/>
                </a:ext>
              </a:extLst>
            </p:cNvPr>
            <p:cNvSpPr txBox="1"/>
            <p:nvPr/>
          </p:nvSpPr>
          <p:spPr>
            <a:xfrm>
              <a:off x="3981459" y="1886613"/>
              <a:ext cx="1338828" cy="338506"/>
            </a:xfrm>
            <a:prstGeom prst="rect">
              <a:avLst/>
            </a:prstGeom>
            <a:noFill/>
          </p:spPr>
          <p:txBody>
            <a:bodyPr wrap="non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Box with vials</a:t>
              </a:r>
              <a:endPar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p:txBody>
        </p:sp>
        <p:sp>
          <p:nvSpPr>
            <p:cNvPr id="56" name="TextBox 55">
              <a:extLst>
                <a:ext uri="{FF2B5EF4-FFF2-40B4-BE49-F238E27FC236}">
                  <a16:creationId xmlns:a16="http://schemas.microsoft.com/office/drawing/2014/main" id="{8097A220-5A82-C04E-A253-2FA510501B73}"/>
                </a:ext>
              </a:extLst>
            </p:cNvPr>
            <p:cNvSpPr txBox="1"/>
            <p:nvPr/>
          </p:nvSpPr>
          <p:spPr>
            <a:xfrm>
              <a:off x="7126636" y="1809453"/>
              <a:ext cx="4581525" cy="492827"/>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CAR-positive viable T cells </a:t>
              </a:r>
            </a:p>
            <a:p>
              <a:pPr marL="0" marR="0" lvl="0" indent="0" algn="ctr" defTabSz="914400" rtl="0" eaLnBrk="1" fontAlgn="auto" latinLnBrk="0" hangingPunct="1">
                <a:lnSpc>
                  <a:spcPct val="87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(consisting of CD8 and CD4 components)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57" name="TextBox 56">
              <a:extLst>
                <a:ext uri="{FF2B5EF4-FFF2-40B4-BE49-F238E27FC236}">
                  <a16:creationId xmlns:a16="http://schemas.microsoft.com/office/drawing/2014/main" id="{3B2B57AD-293E-CB4A-A6C9-2AF9317A011A}"/>
                </a:ext>
              </a:extLst>
            </p:cNvPr>
            <p:cNvSpPr txBox="1"/>
            <p:nvPr/>
          </p:nvSpPr>
          <p:spPr>
            <a:xfrm>
              <a:off x="10143335" y="4387313"/>
              <a:ext cx="5854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CD4</a:t>
              </a:r>
            </a:p>
          </p:txBody>
        </p:sp>
        <p:sp>
          <p:nvSpPr>
            <p:cNvPr id="58" name="TextBox 57">
              <a:extLst>
                <a:ext uri="{FF2B5EF4-FFF2-40B4-BE49-F238E27FC236}">
                  <a16:creationId xmlns:a16="http://schemas.microsoft.com/office/drawing/2014/main" id="{40DAC386-C849-7241-A5A8-3385555F6231}"/>
                </a:ext>
              </a:extLst>
            </p:cNvPr>
            <p:cNvSpPr txBox="1"/>
            <p:nvPr/>
          </p:nvSpPr>
          <p:spPr>
            <a:xfrm>
              <a:off x="8042690" y="4387313"/>
              <a:ext cx="5854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CD8</a:t>
              </a:r>
            </a:p>
          </p:txBody>
        </p:sp>
        <p:pic>
          <p:nvPicPr>
            <p:cNvPr id="60" name="Picture 59" descr="A picture containing furniture, table&#10;&#10;Description automatically generated">
              <a:extLst>
                <a:ext uri="{FF2B5EF4-FFF2-40B4-BE49-F238E27FC236}">
                  <a16:creationId xmlns:a16="http://schemas.microsoft.com/office/drawing/2014/main" id="{8ED05951-8BEC-5A48-BDE6-1F2651B278B4}"/>
                </a:ext>
              </a:extLst>
            </p:cNvPr>
            <p:cNvPicPr>
              <a:picLocks noChangeAspect="1"/>
            </p:cNvPicPr>
            <p:nvPr/>
          </p:nvPicPr>
          <p:blipFill>
            <a:blip r:embed="rId4"/>
            <a:stretch>
              <a:fillRect/>
            </a:stretch>
          </p:blipFill>
          <p:spPr>
            <a:xfrm>
              <a:off x="1104209" y="1019738"/>
              <a:ext cx="1798283" cy="4172939"/>
            </a:xfrm>
            <a:prstGeom prst="rect">
              <a:avLst/>
            </a:prstGeom>
          </p:spPr>
        </p:pic>
        <p:cxnSp>
          <p:nvCxnSpPr>
            <p:cNvPr id="61" name="Straight Connector 60">
              <a:extLst>
                <a:ext uri="{FF2B5EF4-FFF2-40B4-BE49-F238E27FC236}">
                  <a16:creationId xmlns:a16="http://schemas.microsoft.com/office/drawing/2014/main" id="{7C01EF24-83B6-2943-ABBD-F98DA361C7D4}"/>
                </a:ext>
              </a:extLst>
            </p:cNvPr>
            <p:cNvCxnSpPr>
              <a:cxnSpLocks/>
            </p:cNvCxnSpPr>
            <p:nvPr/>
          </p:nvCxnSpPr>
          <p:spPr>
            <a:xfrm flipH="1">
              <a:off x="2951479" y="1489664"/>
              <a:ext cx="1950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650D851-9055-FB4E-BBF1-8670B6321530}"/>
                </a:ext>
              </a:extLst>
            </p:cNvPr>
            <p:cNvCxnSpPr>
              <a:cxnSpLocks/>
            </p:cNvCxnSpPr>
            <p:nvPr/>
          </p:nvCxnSpPr>
          <p:spPr>
            <a:xfrm flipH="1">
              <a:off x="2943602" y="4792068"/>
              <a:ext cx="221181" cy="4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A8104E5-8FB4-5641-8288-BBF077E15446}"/>
                </a:ext>
              </a:extLst>
            </p:cNvPr>
            <p:cNvCxnSpPr/>
            <p:nvPr/>
          </p:nvCxnSpPr>
          <p:spPr>
            <a:xfrm>
              <a:off x="3050321" y="1499486"/>
              <a:ext cx="0" cy="3284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D4DECF2-1745-7D4E-81D6-8496C3737F7F}"/>
                </a:ext>
              </a:extLst>
            </p:cNvPr>
            <p:cNvCxnSpPr>
              <a:cxnSpLocks/>
            </p:cNvCxnSpPr>
            <p:nvPr/>
          </p:nvCxnSpPr>
          <p:spPr>
            <a:xfrm flipH="1">
              <a:off x="2231304" y="4872440"/>
              <a:ext cx="804502" cy="376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45CCD4-7377-CB4A-A403-EFA292357E86}"/>
                </a:ext>
              </a:extLst>
            </p:cNvPr>
            <p:cNvCxnSpPr>
              <a:cxnSpLocks/>
            </p:cNvCxnSpPr>
            <p:nvPr/>
          </p:nvCxnSpPr>
          <p:spPr>
            <a:xfrm>
              <a:off x="2135828" y="5224867"/>
              <a:ext cx="206167" cy="59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8F9D858-6F77-4B43-BA26-270FA63FF61B}"/>
                </a:ext>
              </a:extLst>
            </p:cNvPr>
            <p:cNvCxnSpPr>
              <a:cxnSpLocks/>
            </p:cNvCxnSpPr>
            <p:nvPr/>
          </p:nvCxnSpPr>
          <p:spPr>
            <a:xfrm>
              <a:off x="999677" y="5012256"/>
              <a:ext cx="874724" cy="250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78E7D47-404C-6446-8035-969072A71592}"/>
                </a:ext>
              </a:extLst>
            </p:cNvPr>
            <p:cNvSpPr txBox="1"/>
            <p:nvPr/>
          </p:nvSpPr>
          <p:spPr>
            <a:xfrm>
              <a:off x="2519630" y="5023531"/>
              <a:ext cx="714496" cy="268040"/>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5.63”</a:t>
              </a:r>
            </a:p>
          </p:txBody>
        </p:sp>
        <p:sp>
          <p:nvSpPr>
            <p:cNvPr id="71" name="TextBox 70">
              <a:extLst>
                <a:ext uri="{FF2B5EF4-FFF2-40B4-BE49-F238E27FC236}">
                  <a16:creationId xmlns:a16="http://schemas.microsoft.com/office/drawing/2014/main" id="{19AD74F0-236A-2046-AEBF-3C5970B447AE}"/>
                </a:ext>
              </a:extLst>
            </p:cNvPr>
            <p:cNvSpPr txBox="1"/>
            <p:nvPr/>
          </p:nvSpPr>
          <p:spPr>
            <a:xfrm>
              <a:off x="900605" y="5110735"/>
              <a:ext cx="714496" cy="268040"/>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5.53”</a:t>
              </a:r>
            </a:p>
          </p:txBody>
        </p:sp>
        <p:sp>
          <p:nvSpPr>
            <p:cNvPr id="72" name="TextBox 71">
              <a:extLst>
                <a:ext uri="{FF2B5EF4-FFF2-40B4-BE49-F238E27FC236}">
                  <a16:creationId xmlns:a16="http://schemas.microsoft.com/office/drawing/2014/main" id="{0BAD78BE-FB00-F64C-817A-692A2B4FDE68}"/>
                </a:ext>
              </a:extLst>
            </p:cNvPr>
            <p:cNvSpPr txBox="1"/>
            <p:nvPr/>
          </p:nvSpPr>
          <p:spPr>
            <a:xfrm>
              <a:off x="2991507" y="3012508"/>
              <a:ext cx="714496" cy="268040"/>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10.96”</a:t>
              </a:r>
            </a:p>
          </p:txBody>
        </p:sp>
        <p:cxnSp>
          <p:nvCxnSpPr>
            <p:cNvPr id="88" name="Straight Connector 87">
              <a:extLst>
                <a:ext uri="{FF2B5EF4-FFF2-40B4-BE49-F238E27FC236}">
                  <a16:creationId xmlns:a16="http://schemas.microsoft.com/office/drawing/2014/main" id="{2573F5F9-95C8-B54C-97A6-D410AC9D81EF}"/>
                </a:ext>
              </a:extLst>
            </p:cNvPr>
            <p:cNvCxnSpPr>
              <a:cxnSpLocks/>
            </p:cNvCxnSpPr>
            <p:nvPr/>
          </p:nvCxnSpPr>
          <p:spPr>
            <a:xfrm flipV="1">
              <a:off x="1783827" y="5222061"/>
              <a:ext cx="188177" cy="9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D908E9D-F366-134E-80BE-3364A8374FBA}"/>
                </a:ext>
              </a:extLst>
            </p:cNvPr>
            <p:cNvCxnSpPr>
              <a:cxnSpLocks/>
            </p:cNvCxnSpPr>
            <p:nvPr/>
          </p:nvCxnSpPr>
          <p:spPr>
            <a:xfrm flipV="1">
              <a:off x="914399" y="4968063"/>
              <a:ext cx="165429" cy="89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B68F465-C188-1847-83EE-62D6049DEDC1}"/>
                </a:ext>
              </a:extLst>
            </p:cNvPr>
            <p:cNvSpPr txBox="1"/>
            <p:nvPr/>
          </p:nvSpPr>
          <p:spPr>
            <a:xfrm>
              <a:off x="198485" y="1913319"/>
              <a:ext cx="1073265" cy="285094"/>
            </a:xfrm>
            <a:prstGeom prst="rect">
              <a:avLst/>
            </a:prstGeom>
            <a:noFill/>
          </p:spPr>
          <p:txBody>
            <a:bodyPr wrap="square" rtlCol="0" anchor="ctr">
              <a:spAutoFit/>
            </a:bodyPr>
            <a:lstStyle/>
            <a:p>
              <a:pPr marL="0" marR="0" lvl="0" indent="0" algn="ctr" defTabSz="914400" rtl="0" eaLnBrk="1" fontAlgn="auto" latinLnBrk="0" hangingPunct="1">
                <a:lnSpc>
                  <a:spcPct val="87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Rack</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5" name="TextBox 4">
              <a:extLst>
                <a:ext uri="{FF2B5EF4-FFF2-40B4-BE49-F238E27FC236}">
                  <a16:creationId xmlns:a16="http://schemas.microsoft.com/office/drawing/2014/main" id="{254974C0-6CEA-6D41-9E36-A9C7F50B1FB5}"/>
                </a:ext>
              </a:extLst>
            </p:cNvPr>
            <p:cNvSpPr txBox="1"/>
            <p:nvPr/>
          </p:nvSpPr>
          <p:spPr>
            <a:xfrm>
              <a:off x="9490075" y="3398788"/>
              <a:ext cx="0" cy="0"/>
            </a:xfrm>
            <a:prstGeom prst="rect">
              <a:avLst/>
            </a:prstGeom>
            <a:noFill/>
          </p:spPr>
          <p:txBody>
            <a:bodyPr wrap="none" lIns="0" tIns="0" rIns="0" bIns="0" rtlCol="0">
              <a:noAutofit/>
            </a:bodyPr>
            <a:lstStyle/>
            <a:p>
              <a:pPr marL="228600" marR="0" lvl="0" indent="-228600" algn="l" defTabSz="914400" rtl="0" eaLnBrk="1" fontAlgn="auto" latinLnBrk="0" hangingPunct="1">
                <a:lnSpc>
                  <a:spcPct val="100000"/>
                </a:lnSpc>
                <a:spcBef>
                  <a:spcPts val="1200"/>
                </a:spcBef>
                <a:spcAft>
                  <a:spcPts val="0"/>
                </a:spcAft>
                <a:buClrTx/>
                <a:buSzPct val="100000"/>
                <a:buFont typeface="Trebuchet MS"/>
                <a:buChar char="•"/>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78" name="Picture 77" descr="A screenshot of a cell phone&#10;&#10;Description automatically generated">
              <a:extLst>
                <a:ext uri="{FF2B5EF4-FFF2-40B4-BE49-F238E27FC236}">
                  <a16:creationId xmlns:a16="http://schemas.microsoft.com/office/drawing/2014/main" id="{14B36E77-29AB-E843-8120-693382A3CD67}"/>
                </a:ext>
              </a:extLst>
            </p:cNvPr>
            <p:cNvPicPr>
              <a:picLocks noChangeAspect="1"/>
            </p:cNvPicPr>
            <p:nvPr/>
          </p:nvPicPr>
          <p:blipFill>
            <a:blip r:embed="rId5"/>
            <a:stretch>
              <a:fillRect/>
            </a:stretch>
          </p:blipFill>
          <p:spPr>
            <a:xfrm>
              <a:off x="7467893" y="2536960"/>
              <a:ext cx="1735011" cy="1821762"/>
            </a:xfrm>
            <a:prstGeom prst="rect">
              <a:avLst/>
            </a:prstGeom>
          </p:spPr>
        </p:pic>
        <p:pic>
          <p:nvPicPr>
            <p:cNvPr id="80" name="Picture 79" descr="A screenshot of a cell phone&#10;&#10;Description automatically generated">
              <a:extLst>
                <a:ext uri="{FF2B5EF4-FFF2-40B4-BE49-F238E27FC236}">
                  <a16:creationId xmlns:a16="http://schemas.microsoft.com/office/drawing/2014/main" id="{416920F2-EBE3-BD43-8713-8FE5D32298D0}"/>
                </a:ext>
              </a:extLst>
            </p:cNvPr>
            <p:cNvPicPr>
              <a:picLocks noChangeAspect="1"/>
            </p:cNvPicPr>
            <p:nvPr/>
          </p:nvPicPr>
          <p:blipFill>
            <a:blip r:embed="rId6"/>
            <a:stretch>
              <a:fillRect/>
            </a:stretch>
          </p:blipFill>
          <p:spPr>
            <a:xfrm>
              <a:off x="9568538" y="2536960"/>
              <a:ext cx="1735011" cy="1821762"/>
            </a:xfrm>
            <a:prstGeom prst="rect">
              <a:avLst/>
            </a:prstGeom>
          </p:spPr>
        </p:pic>
        <p:cxnSp>
          <p:nvCxnSpPr>
            <p:cNvPr id="41" name="Straight Connector 40">
              <a:extLst>
                <a:ext uri="{FF2B5EF4-FFF2-40B4-BE49-F238E27FC236}">
                  <a16:creationId xmlns:a16="http://schemas.microsoft.com/office/drawing/2014/main" id="{9A430A9E-6216-7247-9EB8-9557CFFD9313}"/>
                </a:ext>
              </a:extLst>
            </p:cNvPr>
            <p:cNvCxnSpPr>
              <a:cxnSpLocks/>
            </p:cNvCxnSpPr>
            <p:nvPr/>
          </p:nvCxnSpPr>
          <p:spPr>
            <a:xfrm>
              <a:off x="2940427" y="4840366"/>
              <a:ext cx="206167" cy="596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Freeform 465">
            <a:extLst>
              <a:ext uri="{FF2B5EF4-FFF2-40B4-BE49-F238E27FC236}">
                <a16:creationId xmlns:a16="http://schemas.microsoft.com/office/drawing/2014/main" id="{005A54C3-E806-4FE4-86B7-3C0F01521A54}"/>
              </a:ext>
            </a:extLst>
          </p:cNvPr>
          <p:cNvSpPr>
            <a:spLocks noChangeAspect="1"/>
          </p:cNvSpPr>
          <p:nvPr/>
        </p:nvSpPr>
        <p:spPr bwMode="gray">
          <a:xfrm>
            <a:off x="800564" y="6106949"/>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43" name="Line 466">
            <a:extLst>
              <a:ext uri="{FF2B5EF4-FFF2-40B4-BE49-F238E27FC236}">
                <a16:creationId xmlns:a16="http://schemas.microsoft.com/office/drawing/2014/main" id="{77B01B85-A227-4FD5-A688-C30CBA4E9873}"/>
              </a:ext>
            </a:extLst>
          </p:cNvPr>
          <p:cNvSpPr>
            <a:spLocks noChangeAspect="1" noChangeShapeType="1"/>
          </p:cNvSpPr>
          <p:nvPr/>
        </p:nvSpPr>
        <p:spPr bwMode="gray">
          <a:xfrm>
            <a:off x="800564" y="6106949"/>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pic>
        <p:nvPicPr>
          <p:cNvPr id="44" name="Graphic 43" descr="Warning">
            <a:extLst>
              <a:ext uri="{FF2B5EF4-FFF2-40B4-BE49-F238E27FC236}">
                <a16:creationId xmlns:a16="http://schemas.microsoft.com/office/drawing/2014/main" id="{EA365DA7-74B7-43C0-BAA5-582835725A7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710" y="5497497"/>
            <a:ext cx="426575" cy="426575"/>
          </a:xfrm>
          <a:prstGeom prst="rect">
            <a:avLst/>
          </a:prstGeom>
        </p:spPr>
      </p:pic>
      <p:cxnSp>
        <p:nvCxnSpPr>
          <p:cNvPr id="45" name="Straight Connector 44">
            <a:extLst>
              <a:ext uri="{FF2B5EF4-FFF2-40B4-BE49-F238E27FC236}">
                <a16:creationId xmlns:a16="http://schemas.microsoft.com/office/drawing/2014/main" id="{28F30877-1B87-4EF1-ADB9-B7FEAE1DE324}"/>
              </a:ext>
            </a:extLst>
          </p:cNvPr>
          <p:cNvCxnSpPr>
            <a:cxnSpLocks/>
          </p:cNvCxnSpPr>
          <p:nvPr/>
        </p:nvCxnSpPr>
        <p:spPr>
          <a:xfrm>
            <a:off x="1159666" y="5390799"/>
            <a:ext cx="0" cy="63997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651C3B-DEE7-471A-A54B-537120417185}"/>
              </a:ext>
            </a:extLst>
          </p:cNvPr>
          <p:cNvSpPr txBox="1"/>
          <p:nvPr/>
        </p:nvSpPr>
        <p:spPr>
          <a:xfrm>
            <a:off x="1350428" y="5366365"/>
            <a:ext cx="9045679"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DO NOT </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open the inner chamber of the shipper until you are ready to prepare the product for administration, or until you are ready to transfer to on-site </a:t>
            </a:r>
            <a:r>
              <a:rPr kumimoji="0" lang="en-US" sz="1400" b="0" i="0" u="none" strike="noStrike" kern="1200" cap="none" spc="0" normalizeH="0" baseline="0" noProof="0" dirty="0" err="1">
                <a:ln>
                  <a:noFill/>
                </a:ln>
                <a:solidFill>
                  <a:srgbClr val="595454"/>
                </a:solidFill>
                <a:effectLst/>
                <a:uLnTx/>
                <a:uFillTx/>
                <a:latin typeface="Trebuchet MS"/>
                <a:ea typeface="+mn-ea"/>
                <a:cs typeface="+mn-cs"/>
              </a:rPr>
              <a:t>cryo</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storage (for sites that have been qualified). </a:t>
            </a:r>
            <a:br>
              <a:rPr kumimoji="0" lang="en-US" sz="1400" b="0" i="0" u="none" strike="noStrike" kern="1200" cap="none" spc="0" normalizeH="0" baseline="0" noProof="0" dirty="0">
                <a:ln>
                  <a:noFill/>
                </a:ln>
                <a:solidFill>
                  <a:srgbClr val="595454"/>
                </a:solidFill>
                <a:effectLst/>
                <a:uLnTx/>
                <a:uFillTx/>
                <a:latin typeface="Trebuchet MS"/>
                <a:ea typeface="+mn-ea"/>
                <a:cs typeface="+mn-cs"/>
              </a:rPr>
            </a:br>
            <a:r>
              <a:rPr kumimoji="0" lang="en-US" sz="1400" b="0" i="0" u="none" strike="noStrike" kern="1200" cap="none" spc="0" normalizeH="0" baseline="0" noProof="0" dirty="0">
                <a:ln>
                  <a:noFill/>
                </a:ln>
                <a:solidFill>
                  <a:srgbClr val="595454"/>
                </a:solidFill>
                <a:effectLst/>
                <a:uLnTx/>
                <a:uFillTx/>
                <a:latin typeface="Trebuchet MS"/>
                <a:ea typeface="+mn-ea"/>
                <a:cs typeface="+mn-cs"/>
              </a:rPr>
              <a:t>Once open, the thaw must be carried to completion and the cells administered within 2 hours.</a:t>
            </a:r>
          </a:p>
        </p:txBody>
      </p:sp>
      <p:sp>
        <p:nvSpPr>
          <p:cNvPr id="8" name="TextBox 7">
            <a:extLst>
              <a:ext uri="{FF2B5EF4-FFF2-40B4-BE49-F238E27FC236}">
                <a16:creationId xmlns:a16="http://schemas.microsoft.com/office/drawing/2014/main" id="{3F777B67-E4C1-46AE-8AD0-A91D3441D357}"/>
              </a:ext>
            </a:extLst>
          </p:cNvPr>
          <p:cNvSpPr txBox="1"/>
          <p:nvPr/>
        </p:nvSpPr>
        <p:spPr>
          <a:xfrm>
            <a:off x="4279049" y="4722320"/>
            <a:ext cx="2234516" cy="15335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Trebuchet MS"/>
                <a:ea typeface="+mn-ea"/>
                <a:cs typeface="+mn-cs"/>
              </a:rPr>
              <a:t>Outer carton that contains 2 inner cartons</a:t>
            </a:r>
          </a:p>
        </p:txBody>
      </p:sp>
      <p:sp>
        <p:nvSpPr>
          <p:cNvPr id="37" name="TextBox 36">
            <a:extLst>
              <a:ext uri="{FF2B5EF4-FFF2-40B4-BE49-F238E27FC236}">
                <a16:creationId xmlns:a16="http://schemas.microsoft.com/office/drawing/2014/main" id="{D4AAB5ED-851B-45A2-8E8C-640AB7471A13}"/>
              </a:ext>
            </a:extLst>
          </p:cNvPr>
          <p:cNvSpPr txBox="1"/>
          <p:nvPr/>
        </p:nvSpPr>
        <p:spPr>
          <a:xfrm>
            <a:off x="7466704" y="4718868"/>
            <a:ext cx="3271556" cy="15335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1400" b="1" i="0" u="none" strike="noStrike" kern="1200" cap="none" spc="0" normalizeH="0" baseline="0" noProof="0" dirty="0">
                <a:ln>
                  <a:noFill/>
                </a:ln>
                <a:solidFill>
                  <a:schemeClr val="bg2">
                    <a:lumMod val="75000"/>
                  </a:schemeClr>
                </a:solidFill>
                <a:effectLst/>
                <a:uLnTx/>
                <a:uFillTx/>
                <a:latin typeface="Trebuchet MS"/>
                <a:ea typeface="+mn-ea"/>
                <a:cs typeface="+mn-cs"/>
              </a:rPr>
              <a:t>One inner carton for each component</a:t>
            </a:r>
          </a:p>
        </p:txBody>
      </p:sp>
      <p:pic>
        <p:nvPicPr>
          <p:cNvPr id="38" name="Graphic 37" descr="House with solid fill">
            <a:hlinkClick r:id="rId9" action="ppaction://hlinksldjump"/>
            <a:extLst>
              <a:ext uri="{FF2B5EF4-FFF2-40B4-BE49-F238E27FC236}">
                <a16:creationId xmlns:a16="http://schemas.microsoft.com/office/drawing/2014/main" id="{BEEA884A-A06B-412E-9F5E-339554FA37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6669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DF7F-07AB-5245-9FAE-660226E7192A}"/>
              </a:ext>
            </a:extLst>
          </p:cNvPr>
          <p:cNvSpPr>
            <a:spLocks noGrp="1"/>
          </p:cNvSpPr>
          <p:nvPr>
            <p:ph type="title"/>
          </p:nvPr>
        </p:nvSpPr>
        <p:spPr/>
        <p:txBody>
          <a:bodyPr/>
          <a:lstStyle/>
          <a:p>
            <a:r>
              <a:rPr lang="en-US" dirty="0"/>
              <a:t>Safety guidelines</a:t>
            </a:r>
          </a:p>
        </p:txBody>
      </p:sp>
      <p:sp>
        <p:nvSpPr>
          <p:cNvPr id="3" name="Content Placeholder 2">
            <a:extLst>
              <a:ext uri="{FF2B5EF4-FFF2-40B4-BE49-F238E27FC236}">
                <a16:creationId xmlns:a16="http://schemas.microsoft.com/office/drawing/2014/main" id="{46E76535-4ED6-5A41-8A6C-2FBD1BB28F69}"/>
              </a:ext>
            </a:extLst>
          </p:cNvPr>
          <p:cNvSpPr>
            <a:spLocks noGrp="1"/>
          </p:cNvSpPr>
          <p:nvPr>
            <p:ph sz="half" idx="1"/>
          </p:nvPr>
        </p:nvSpPr>
        <p:spPr>
          <a:xfrm>
            <a:off x="365758" y="1133609"/>
            <a:ext cx="8046722" cy="4182103"/>
          </a:xfrm>
        </p:spPr>
        <p:txBody>
          <a:bodyPr>
            <a:noAutofit/>
          </a:bodyPr>
          <a:lstStyle/>
          <a:p>
            <a:pPr marL="0" indent="0">
              <a:buNone/>
            </a:pPr>
            <a:r>
              <a:rPr lang="en-US" dirty="0"/>
              <a:t>When removing </a:t>
            </a:r>
            <a:r>
              <a:rPr lang="en-US" dirty="0" err="1"/>
              <a:t>liso-cel</a:t>
            </a:r>
            <a:r>
              <a:rPr lang="en-US" dirty="0"/>
              <a:t> from vapor-phase LN</a:t>
            </a:r>
            <a:r>
              <a:rPr lang="en-US" baseline="-25000" dirty="0"/>
              <a:t>2</a:t>
            </a:r>
            <a:r>
              <a:rPr lang="en-US" dirty="0"/>
              <a:t> storage, ensure the appropriate safety measures are taken and that personnel have been trained on handling LN</a:t>
            </a:r>
            <a:r>
              <a:rPr lang="en-US" baseline="-25000" dirty="0"/>
              <a:t>2</a:t>
            </a:r>
            <a:r>
              <a:rPr lang="en-US" dirty="0"/>
              <a:t> according to institutional practices. </a:t>
            </a:r>
          </a:p>
          <a:p>
            <a:pPr marL="4763" indent="0">
              <a:buNone/>
            </a:pPr>
            <a:r>
              <a:rPr lang="en-US" b="1" dirty="0"/>
              <a:t>Wear the following personal protective </a:t>
            </a:r>
            <a:br>
              <a:rPr lang="en-US" b="1" dirty="0"/>
            </a:br>
            <a:r>
              <a:rPr lang="en-US" b="1" dirty="0"/>
              <a:t>equipment:</a:t>
            </a:r>
          </a:p>
          <a:p>
            <a:pPr>
              <a:buClr>
                <a:schemeClr val="bg2">
                  <a:lumMod val="75000"/>
                </a:schemeClr>
              </a:buClr>
            </a:pPr>
            <a:r>
              <a:rPr lang="en-US" dirty="0"/>
              <a:t>Waterproof thermal protective gloves</a:t>
            </a:r>
          </a:p>
          <a:p>
            <a:pPr>
              <a:buClr>
                <a:schemeClr val="bg2">
                  <a:lumMod val="75000"/>
                </a:schemeClr>
              </a:buClr>
            </a:pPr>
            <a:r>
              <a:rPr lang="en-US" dirty="0"/>
              <a:t>Safety glasses with side shields</a:t>
            </a:r>
          </a:p>
          <a:p>
            <a:pPr>
              <a:buClr>
                <a:schemeClr val="bg2">
                  <a:lumMod val="75000"/>
                </a:schemeClr>
              </a:buClr>
            </a:pPr>
            <a:r>
              <a:rPr lang="en-US" dirty="0"/>
              <a:t>Lab coat</a:t>
            </a:r>
          </a:p>
        </p:txBody>
      </p:sp>
      <p:sp>
        <p:nvSpPr>
          <p:cNvPr id="7" name="Slide Number Placeholder 4">
            <a:extLst>
              <a:ext uri="{FF2B5EF4-FFF2-40B4-BE49-F238E27FC236}">
                <a16:creationId xmlns:a16="http://schemas.microsoft.com/office/drawing/2014/main" id="{78BA34F6-26D8-734A-B449-5F18E7E3F9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10" name="Picture 9" descr="A picture containing clock&#10;&#10;Description automatically generated">
            <a:extLst>
              <a:ext uri="{FF2B5EF4-FFF2-40B4-BE49-F238E27FC236}">
                <a16:creationId xmlns:a16="http://schemas.microsoft.com/office/drawing/2014/main" id="{090F1B4F-250C-9047-8E2F-A10024692439}"/>
              </a:ext>
            </a:extLst>
          </p:cNvPr>
          <p:cNvPicPr>
            <a:picLocks noChangeAspect="1"/>
          </p:cNvPicPr>
          <p:nvPr/>
        </p:nvPicPr>
        <p:blipFill>
          <a:blip r:embed="rId3"/>
          <a:stretch>
            <a:fillRect/>
          </a:stretch>
        </p:blipFill>
        <p:spPr>
          <a:xfrm>
            <a:off x="5475147" y="2280240"/>
            <a:ext cx="3410920" cy="2466499"/>
          </a:xfrm>
          <a:prstGeom prst="rect">
            <a:avLst/>
          </a:prstGeom>
        </p:spPr>
      </p:pic>
      <p:pic>
        <p:nvPicPr>
          <p:cNvPr id="16" name="Picture 15" descr="A sign on the screen&#10;&#10;Description automatically generated">
            <a:extLst>
              <a:ext uri="{FF2B5EF4-FFF2-40B4-BE49-F238E27FC236}">
                <a16:creationId xmlns:a16="http://schemas.microsoft.com/office/drawing/2014/main" id="{4E531493-A49D-8642-854A-9A6C41BA925F}"/>
              </a:ext>
            </a:extLst>
          </p:cNvPr>
          <p:cNvPicPr>
            <a:picLocks noChangeAspect="1"/>
          </p:cNvPicPr>
          <p:nvPr/>
        </p:nvPicPr>
        <p:blipFill>
          <a:blip r:embed="rId4"/>
          <a:stretch>
            <a:fillRect/>
          </a:stretch>
        </p:blipFill>
        <p:spPr>
          <a:xfrm>
            <a:off x="8886067" y="1234099"/>
            <a:ext cx="1990658" cy="3310888"/>
          </a:xfrm>
          <a:prstGeom prst="rect">
            <a:avLst/>
          </a:prstGeom>
        </p:spPr>
      </p:pic>
      <p:sp>
        <p:nvSpPr>
          <p:cNvPr id="12" name="TextBox 11">
            <a:extLst>
              <a:ext uri="{FF2B5EF4-FFF2-40B4-BE49-F238E27FC236}">
                <a16:creationId xmlns:a16="http://schemas.microsoft.com/office/drawing/2014/main" id="{CFE23BA8-2460-4E14-8EBA-816C6DC83335}"/>
              </a:ext>
            </a:extLst>
          </p:cNvPr>
          <p:cNvSpPr txBox="1"/>
          <p:nvPr/>
        </p:nvSpPr>
        <p:spPr>
          <a:xfrm>
            <a:off x="1219200" y="4584013"/>
            <a:ext cx="368769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sp>
        <p:nvSpPr>
          <p:cNvPr id="13" name="Freeform 467">
            <a:extLst>
              <a:ext uri="{FF2B5EF4-FFF2-40B4-BE49-F238E27FC236}">
                <a16:creationId xmlns:a16="http://schemas.microsoft.com/office/drawing/2014/main" id="{6628C93D-78E1-4B1A-AB0B-EA0E2D01596E}"/>
              </a:ext>
            </a:extLst>
          </p:cNvPr>
          <p:cNvSpPr>
            <a:spLocks noChangeAspect="1"/>
          </p:cNvSpPr>
          <p:nvPr/>
        </p:nvSpPr>
        <p:spPr bwMode="gray">
          <a:xfrm>
            <a:off x="741669" y="5107233"/>
            <a:ext cx="0" cy="145557"/>
          </a:xfrm>
          <a:custGeom>
            <a:avLst/>
            <a:gdLst>
              <a:gd name="T0" fmla="*/ 0 h 286"/>
              <a:gd name="T1" fmla="*/ 286 h 286"/>
              <a:gd name="T2" fmla="*/ 0 h 286"/>
            </a:gdLst>
            <a:ahLst/>
            <a:cxnLst>
              <a:cxn ang="0">
                <a:pos x="0" y="T0"/>
              </a:cxn>
              <a:cxn ang="0">
                <a:pos x="0" y="T1"/>
              </a:cxn>
              <a:cxn ang="0">
                <a:pos x="0" y="T2"/>
              </a:cxn>
            </a:cxnLst>
            <a:rect l="0" t="0" r="r" b="b"/>
            <a:pathLst>
              <a:path h="286">
                <a:moveTo>
                  <a:pt x="0" y="0"/>
                </a:moveTo>
                <a:lnTo>
                  <a:pt x="0" y="2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14" name="Line 468">
            <a:extLst>
              <a:ext uri="{FF2B5EF4-FFF2-40B4-BE49-F238E27FC236}">
                <a16:creationId xmlns:a16="http://schemas.microsoft.com/office/drawing/2014/main" id="{AECD821B-FFB6-4D95-9941-D00A3A7861D9}"/>
              </a:ext>
            </a:extLst>
          </p:cNvPr>
          <p:cNvSpPr>
            <a:spLocks noChangeAspect="1" noChangeShapeType="1"/>
          </p:cNvSpPr>
          <p:nvPr/>
        </p:nvSpPr>
        <p:spPr bwMode="gray">
          <a:xfrm>
            <a:off x="741669" y="5107233"/>
            <a:ext cx="0" cy="14555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15" name="Freeform 465">
            <a:extLst>
              <a:ext uri="{FF2B5EF4-FFF2-40B4-BE49-F238E27FC236}">
                <a16:creationId xmlns:a16="http://schemas.microsoft.com/office/drawing/2014/main" id="{326EE9C6-4EC1-4506-9DE1-9D4C0D287C33}"/>
              </a:ext>
            </a:extLst>
          </p:cNvPr>
          <p:cNvSpPr>
            <a:spLocks noChangeAspect="1"/>
          </p:cNvSpPr>
          <p:nvPr/>
        </p:nvSpPr>
        <p:spPr bwMode="gray">
          <a:xfrm>
            <a:off x="705893" y="5215076"/>
            <a:ext cx="18598" cy="0"/>
          </a:xfrm>
          <a:custGeom>
            <a:avLst/>
            <a:gdLst>
              <a:gd name="T0" fmla="*/ 0 w 38"/>
              <a:gd name="T1" fmla="*/ 38 w 38"/>
              <a:gd name="T2" fmla="*/ 0 w 38"/>
            </a:gdLst>
            <a:ahLst/>
            <a:cxnLst>
              <a:cxn ang="0">
                <a:pos x="T0" y="0"/>
              </a:cxn>
              <a:cxn ang="0">
                <a:pos x="T1" y="0"/>
              </a:cxn>
              <a:cxn ang="0">
                <a:pos x="T2" y="0"/>
              </a:cxn>
            </a:cxnLst>
            <a:rect l="0" t="0" r="r" b="b"/>
            <a:pathLst>
              <a:path w="38">
                <a:moveTo>
                  <a:pt x="0" y="0"/>
                </a:moveTo>
                <a:lnTo>
                  <a:pt x="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sp>
        <p:nvSpPr>
          <p:cNvPr id="21" name="Line 466">
            <a:extLst>
              <a:ext uri="{FF2B5EF4-FFF2-40B4-BE49-F238E27FC236}">
                <a16:creationId xmlns:a16="http://schemas.microsoft.com/office/drawing/2014/main" id="{018EC414-0474-4121-895B-60F49A461E5F}"/>
              </a:ext>
            </a:extLst>
          </p:cNvPr>
          <p:cNvSpPr>
            <a:spLocks noChangeAspect="1" noChangeShapeType="1"/>
          </p:cNvSpPr>
          <p:nvPr/>
        </p:nvSpPr>
        <p:spPr bwMode="gray">
          <a:xfrm>
            <a:off x="705893" y="5215076"/>
            <a:ext cx="1859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76767"/>
              </a:solidFill>
              <a:effectLst/>
              <a:uLnTx/>
              <a:uFillTx/>
              <a:latin typeface="Arial"/>
              <a:ea typeface="+mn-ea"/>
              <a:cs typeface="+mn-cs"/>
            </a:endParaRPr>
          </a:p>
        </p:txBody>
      </p:sp>
      <p:pic>
        <p:nvPicPr>
          <p:cNvPr id="22" name="Graphic 21" descr="Warning">
            <a:extLst>
              <a:ext uri="{FF2B5EF4-FFF2-40B4-BE49-F238E27FC236}">
                <a16:creationId xmlns:a16="http://schemas.microsoft.com/office/drawing/2014/main" id="{3308E6CD-485F-449E-97C2-57D2986E1E7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039" y="4605624"/>
            <a:ext cx="426575" cy="426575"/>
          </a:xfrm>
          <a:prstGeom prst="rect">
            <a:avLst/>
          </a:prstGeom>
        </p:spPr>
      </p:pic>
      <p:cxnSp>
        <p:nvCxnSpPr>
          <p:cNvPr id="23" name="Straight Connector 22">
            <a:extLst>
              <a:ext uri="{FF2B5EF4-FFF2-40B4-BE49-F238E27FC236}">
                <a16:creationId xmlns:a16="http://schemas.microsoft.com/office/drawing/2014/main" id="{A9F07132-2DCA-4602-AC6D-2CF1F981F8D0}"/>
              </a:ext>
            </a:extLst>
          </p:cNvPr>
          <p:cNvCxnSpPr>
            <a:cxnSpLocks/>
          </p:cNvCxnSpPr>
          <p:nvPr/>
        </p:nvCxnSpPr>
        <p:spPr>
          <a:xfrm>
            <a:off x="1064995" y="4498926"/>
            <a:ext cx="0" cy="63997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Graphic 23" descr="House with solid fill">
            <a:hlinkClick r:id="rId7" action="ppaction://hlinksldjump"/>
            <a:extLst>
              <a:ext uri="{FF2B5EF4-FFF2-40B4-BE49-F238E27FC236}">
                <a16:creationId xmlns:a16="http://schemas.microsoft.com/office/drawing/2014/main" id="{CDDC63FA-6955-489F-9F84-715175F67E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4300" y="4652958"/>
            <a:ext cx="522642" cy="522642"/>
          </a:xfrm>
          <a:prstGeom prst="rect">
            <a:avLst/>
          </a:prstGeom>
        </p:spPr>
      </p:pic>
      <p:sp>
        <p:nvSpPr>
          <p:cNvPr id="25" name="TextBox 24">
            <a:extLst>
              <a:ext uri="{FF2B5EF4-FFF2-40B4-BE49-F238E27FC236}">
                <a16:creationId xmlns:a16="http://schemas.microsoft.com/office/drawing/2014/main" id="{1DD67FAB-7DD5-42C1-B3A4-1B70A0F0607C}"/>
              </a:ext>
            </a:extLst>
          </p:cNvPr>
          <p:cNvSpPr txBox="1"/>
          <p:nvPr/>
        </p:nvSpPr>
        <p:spPr>
          <a:xfrm>
            <a:off x="8361937" y="5229116"/>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2a</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26" name="Arrow: Right 25">
            <a:hlinkClick r:id="rId10" action="ppaction://hlinksldjump"/>
            <a:extLst>
              <a:ext uri="{FF2B5EF4-FFF2-40B4-BE49-F238E27FC236}">
                <a16:creationId xmlns:a16="http://schemas.microsoft.com/office/drawing/2014/main" id="{0293A768-6549-47D4-AF2F-8665012D04CB}"/>
              </a:ext>
            </a:extLst>
          </p:cNvPr>
          <p:cNvSpPr/>
          <p:nvPr/>
        </p:nvSpPr>
        <p:spPr>
          <a:xfrm>
            <a:off x="11583833" y="5666111"/>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27" name="Arrow: Right 26">
            <a:hlinkClick r:id="rId11" action="ppaction://hlinksldjump"/>
            <a:extLst>
              <a:ext uri="{FF2B5EF4-FFF2-40B4-BE49-F238E27FC236}">
                <a16:creationId xmlns:a16="http://schemas.microsoft.com/office/drawing/2014/main" id="{D49D261F-B3AD-4CE0-A4D7-DA025EA7B16F}"/>
              </a:ext>
            </a:extLst>
          </p:cNvPr>
          <p:cNvSpPr/>
          <p:nvPr/>
        </p:nvSpPr>
        <p:spPr>
          <a:xfrm>
            <a:off x="11583833" y="5215076"/>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5" name="TextBox 4">
            <a:extLst>
              <a:ext uri="{FF2B5EF4-FFF2-40B4-BE49-F238E27FC236}">
                <a16:creationId xmlns:a16="http://schemas.microsoft.com/office/drawing/2014/main" id="{81A309A6-ABDF-4CF0-BD9D-22326FE4FC96}"/>
              </a:ext>
            </a:extLst>
          </p:cNvPr>
          <p:cNvSpPr txBox="1"/>
          <p:nvPr/>
        </p:nvSpPr>
        <p:spPr>
          <a:xfrm>
            <a:off x="10888933" y="5277564"/>
            <a:ext cx="673944" cy="254295"/>
          </a:xfrm>
          <a:prstGeom prst="rect">
            <a:avLst/>
          </a:prstGeom>
          <a:noFill/>
        </p:spPr>
        <p:txBody>
          <a:bodyPr wrap="square" lIns="0" tIns="0" rIns="0" bIns="0" rtlCol="0">
            <a:noAutofit/>
          </a:bodyPr>
          <a:lstStyle/>
          <a:p>
            <a:pPr algn="ctr">
              <a:lnSpc>
                <a:spcPct val="100000"/>
              </a:lnSpc>
              <a:spcBef>
                <a:spcPts val="1200"/>
              </a:spcBef>
              <a:buSzPct val="100000"/>
            </a:pPr>
            <a:r>
              <a:rPr lang="en-US" sz="800" dirty="0"/>
              <a:t>For Product Prep or SOP</a:t>
            </a:r>
          </a:p>
        </p:txBody>
      </p:sp>
      <p:sp>
        <p:nvSpPr>
          <p:cNvPr id="28" name="TextBox 27">
            <a:extLst>
              <a:ext uri="{FF2B5EF4-FFF2-40B4-BE49-F238E27FC236}">
                <a16:creationId xmlns:a16="http://schemas.microsoft.com/office/drawing/2014/main" id="{D2A487C3-312E-4A29-9FB9-8426A7A6D767}"/>
              </a:ext>
            </a:extLst>
          </p:cNvPr>
          <p:cNvSpPr txBox="1"/>
          <p:nvPr/>
        </p:nvSpPr>
        <p:spPr>
          <a:xfrm>
            <a:off x="10888933" y="5735787"/>
            <a:ext cx="673944" cy="254295"/>
          </a:xfrm>
          <a:prstGeom prst="rect">
            <a:avLst/>
          </a:prstGeom>
          <a:noFill/>
        </p:spPr>
        <p:txBody>
          <a:bodyPr wrap="square" lIns="0" tIns="0" rIns="0" bIns="0" rtlCol="0">
            <a:noAutofit/>
          </a:bodyPr>
          <a:lstStyle/>
          <a:p>
            <a:pPr algn="ctr">
              <a:lnSpc>
                <a:spcPct val="100000"/>
              </a:lnSpc>
              <a:spcBef>
                <a:spcPts val="1200"/>
              </a:spcBef>
              <a:buSzPct val="100000"/>
            </a:pPr>
            <a:r>
              <a:rPr lang="en-US" sz="800" dirty="0"/>
              <a:t>For Product Admin</a:t>
            </a:r>
          </a:p>
        </p:txBody>
      </p:sp>
      <p:sp>
        <p:nvSpPr>
          <p:cNvPr id="20" name="TextBox 19">
            <a:extLst>
              <a:ext uri="{FF2B5EF4-FFF2-40B4-BE49-F238E27FC236}">
                <a16:creationId xmlns:a16="http://schemas.microsoft.com/office/drawing/2014/main" id="{BECE3F3C-07A1-4AE3-BB8F-BD71076A5088}"/>
              </a:ext>
            </a:extLst>
          </p:cNvPr>
          <p:cNvSpPr txBox="1"/>
          <p:nvPr/>
        </p:nvSpPr>
        <p:spPr>
          <a:xfrm>
            <a:off x="365759" y="6102659"/>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noProof="0" dirty="0">
                <a:ln>
                  <a:noFill/>
                </a:ln>
                <a:effectLst/>
                <a:uLnTx/>
                <a:uFillTx/>
                <a:latin typeface="Trebuchet MS"/>
                <a:ea typeface="+mn-ea"/>
                <a:cs typeface="+mn-cs"/>
              </a:rPr>
              <a:t>,</a:t>
            </a:r>
            <a:r>
              <a:rPr kumimoji="0" lang="en-US" sz="1100" i="0" u="none" strike="noStrike" kern="1200" cap="none" spc="0" normalizeH="0" baseline="0" noProof="0" dirty="0">
                <a:ln>
                  <a:noFill/>
                </a:ln>
                <a:effectLst/>
                <a:uLnTx/>
                <a:uFillTx/>
                <a:latin typeface="Trebuchet MS"/>
                <a:ea typeface="+mn-ea"/>
                <a:cs typeface="+mn-cs"/>
              </a:rPr>
              <a:t> liquid nitrogen.</a:t>
            </a:r>
          </a:p>
        </p:txBody>
      </p:sp>
    </p:spTree>
    <p:extLst>
      <p:ext uri="{BB962C8B-B14F-4D97-AF65-F5344CB8AC3E}">
        <p14:creationId xmlns:p14="http://schemas.microsoft.com/office/powerpoint/2010/main" val="298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DC18919-9667-4A3F-B7DF-76145481B63F}"/>
              </a:ext>
            </a:extLst>
          </p:cNvPr>
          <p:cNvSpPr>
            <a:spLocks noGrp="1"/>
          </p:cNvSpPr>
          <p:nvPr>
            <p:ph type="subTitle" idx="1"/>
          </p:nvPr>
        </p:nvSpPr>
        <p:spPr/>
        <p:txBody>
          <a:bodyPr/>
          <a:lstStyle/>
          <a:p>
            <a:r>
              <a:rPr lang="en-US" dirty="0"/>
              <a:t>SECTION 2b</a:t>
            </a:r>
          </a:p>
        </p:txBody>
      </p:sp>
      <p:sp>
        <p:nvSpPr>
          <p:cNvPr id="3" name="Title 2">
            <a:extLst>
              <a:ext uri="{FF2B5EF4-FFF2-40B4-BE49-F238E27FC236}">
                <a16:creationId xmlns:a16="http://schemas.microsoft.com/office/drawing/2014/main" id="{671DEB7D-822F-4CFE-A5D9-DA546A7647E4}"/>
              </a:ext>
            </a:extLst>
          </p:cNvPr>
          <p:cNvSpPr>
            <a:spLocks noGrp="1"/>
          </p:cNvSpPr>
          <p:nvPr>
            <p:ph type="title"/>
          </p:nvPr>
        </p:nvSpPr>
        <p:spPr/>
        <p:txBody>
          <a:bodyPr/>
          <a:lstStyle/>
          <a:p>
            <a:r>
              <a:rPr lang="en-US" dirty="0"/>
              <a:t>Product Storage</a:t>
            </a:r>
          </a:p>
        </p:txBody>
      </p:sp>
      <p:sp>
        <p:nvSpPr>
          <p:cNvPr id="4" name="Slide Number Placeholder 3">
            <a:extLst>
              <a:ext uri="{FF2B5EF4-FFF2-40B4-BE49-F238E27FC236}">
                <a16:creationId xmlns:a16="http://schemas.microsoft.com/office/drawing/2014/main" id="{07985EDA-72D7-41E9-BDA7-DD766473D885}"/>
              </a:ext>
            </a:extLst>
          </p:cNvPr>
          <p:cNvSpPr>
            <a:spLocks noGrp="1"/>
          </p:cNvSpPr>
          <p:nvPr>
            <p:ph type="sldNum" sz="quarter" idx="12"/>
          </p:nvPr>
        </p:nvSpPr>
        <p:spPr/>
        <p:txBody>
          <a:bodyPr/>
          <a:lstStyle/>
          <a:p>
            <a:fld id="{B58DE5F1-E0F9-4CCA-92B7-7A6FC4DFEE14}" type="slidenum">
              <a:rPr lang="en-US" smtClean="0"/>
              <a:t>28</a:t>
            </a:fld>
            <a:endParaRPr lang="en-US"/>
          </a:p>
        </p:txBody>
      </p:sp>
      <p:pic>
        <p:nvPicPr>
          <p:cNvPr id="5" name="Graphic 4" descr="House with solid fill">
            <a:hlinkClick r:id="rId3" action="ppaction://hlinksldjump"/>
            <a:extLst>
              <a:ext uri="{FF2B5EF4-FFF2-40B4-BE49-F238E27FC236}">
                <a16:creationId xmlns:a16="http://schemas.microsoft.com/office/drawing/2014/main" id="{3FF520C1-921F-4107-AB92-5B6B17386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997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DF7F-07AB-5245-9FAE-660226E7192A}"/>
              </a:ext>
            </a:extLst>
          </p:cNvPr>
          <p:cNvSpPr>
            <a:spLocks noGrp="1"/>
          </p:cNvSpPr>
          <p:nvPr>
            <p:ph type="title"/>
          </p:nvPr>
        </p:nvSpPr>
        <p:spPr/>
        <p:txBody>
          <a:bodyPr/>
          <a:lstStyle/>
          <a:p>
            <a:r>
              <a:rPr lang="en-US" dirty="0"/>
              <a:t>Product storage options</a:t>
            </a:r>
          </a:p>
        </p:txBody>
      </p:sp>
      <p:sp>
        <p:nvSpPr>
          <p:cNvPr id="3" name="Content Placeholder 2">
            <a:extLst>
              <a:ext uri="{FF2B5EF4-FFF2-40B4-BE49-F238E27FC236}">
                <a16:creationId xmlns:a16="http://schemas.microsoft.com/office/drawing/2014/main" id="{46E76535-4ED6-5A41-8A6C-2FBD1BB28F69}"/>
              </a:ext>
            </a:extLst>
          </p:cNvPr>
          <p:cNvSpPr>
            <a:spLocks noGrp="1"/>
          </p:cNvSpPr>
          <p:nvPr>
            <p:ph sz="half" idx="1"/>
          </p:nvPr>
        </p:nvSpPr>
        <p:spPr>
          <a:xfrm>
            <a:off x="365758" y="1203638"/>
            <a:ext cx="6082799" cy="4450724"/>
          </a:xfrm>
        </p:spPr>
        <p:txBody>
          <a:bodyPr>
            <a:noAutofit/>
          </a:bodyPr>
          <a:lstStyle/>
          <a:p>
            <a:pPr marL="0" indent="0">
              <a:spcBef>
                <a:spcPts val="2000"/>
              </a:spcBef>
              <a:buNone/>
            </a:pPr>
            <a:r>
              <a:rPr lang="en-US" dirty="0"/>
              <a:t>There are 2 delivery/storage options for </a:t>
            </a:r>
            <a:r>
              <a:rPr lang="en-US" dirty="0" err="1"/>
              <a:t>liso-cel</a:t>
            </a:r>
            <a:r>
              <a:rPr lang="en-US" dirty="0"/>
              <a:t>: </a:t>
            </a:r>
          </a:p>
          <a:p>
            <a:pPr marL="0" indent="0">
              <a:buNone/>
            </a:pPr>
            <a:r>
              <a:rPr lang="en-US" b="1" dirty="0"/>
              <a:t>Just-in-time delivery</a:t>
            </a:r>
          </a:p>
          <a:p>
            <a:pPr>
              <a:spcBef>
                <a:spcPts val="600"/>
              </a:spcBef>
              <a:buClr>
                <a:schemeClr val="bg2">
                  <a:lumMod val="75000"/>
                </a:schemeClr>
              </a:buClr>
            </a:pPr>
            <a:r>
              <a:rPr lang="en-US" dirty="0"/>
              <a:t>Liso-cel arrives prior to infusion and is stored in the LN</a:t>
            </a:r>
            <a:r>
              <a:rPr lang="en-US" baseline="-25000" dirty="0"/>
              <a:t>2</a:t>
            </a:r>
            <a:r>
              <a:rPr lang="en-US" dirty="0"/>
              <a:t> shipper, up to the expiry on the shipper. This option is available to every administration site</a:t>
            </a:r>
          </a:p>
          <a:p>
            <a:pPr marL="0" indent="0">
              <a:buNone/>
            </a:pPr>
            <a:r>
              <a:rPr lang="en-US" b="1" dirty="0"/>
              <a:t>Onsite storage </a:t>
            </a:r>
            <a:r>
              <a:rPr lang="en-US" dirty="0"/>
              <a:t>(requires Bristol Myers Squibb qualification)</a:t>
            </a:r>
          </a:p>
          <a:p>
            <a:pPr>
              <a:spcBef>
                <a:spcPts val="600"/>
              </a:spcBef>
              <a:buClr>
                <a:schemeClr val="bg2">
                  <a:lumMod val="75000"/>
                </a:schemeClr>
              </a:buClr>
            </a:pPr>
            <a:r>
              <a:rPr lang="en-US" dirty="0"/>
              <a:t>Liso-cel may arrive earlier and is transferred to on-site vapor-phase LN</a:t>
            </a:r>
            <a:r>
              <a:rPr lang="en-US" baseline="-25000" dirty="0"/>
              <a:t>2</a:t>
            </a:r>
            <a:r>
              <a:rPr lang="en-US" dirty="0"/>
              <a:t> storage</a:t>
            </a:r>
          </a:p>
          <a:p>
            <a:pPr marL="0" indent="0">
              <a:buClr>
                <a:schemeClr val="accent5"/>
              </a:buClr>
              <a:buNone/>
            </a:pPr>
            <a:r>
              <a:rPr lang="en-US" b="1" dirty="0"/>
              <a:t>The method of storage of </a:t>
            </a:r>
            <a:r>
              <a:rPr lang="en-US" b="1" dirty="0" err="1"/>
              <a:t>liso-cel</a:t>
            </a:r>
            <a:r>
              <a:rPr lang="en-US" b="1" dirty="0"/>
              <a:t> will depend on individual site qualifications.</a:t>
            </a:r>
          </a:p>
        </p:txBody>
      </p:sp>
      <p:sp>
        <p:nvSpPr>
          <p:cNvPr id="7" name="Slide Number Placeholder 4">
            <a:extLst>
              <a:ext uri="{FF2B5EF4-FFF2-40B4-BE49-F238E27FC236}">
                <a16:creationId xmlns:a16="http://schemas.microsoft.com/office/drawing/2014/main" id="{78BA34F6-26D8-734A-B449-5F18E7E3F9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8" name="Picture 7" descr="A sign on the screen&#10;&#10;Description automatically generated">
            <a:extLst>
              <a:ext uri="{FF2B5EF4-FFF2-40B4-BE49-F238E27FC236}">
                <a16:creationId xmlns:a16="http://schemas.microsoft.com/office/drawing/2014/main" id="{93ACA184-AC62-3346-B40B-A04985F1154D}"/>
              </a:ext>
            </a:extLst>
          </p:cNvPr>
          <p:cNvPicPr>
            <a:picLocks noChangeAspect="1"/>
          </p:cNvPicPr>
          <p:nvPr/>
        </p:nvPicPr>
        <p:blipFill>
          <a:blip r:embed="rId3"/>
          <a:stretch>
            <a:fillRect/>
          </a:stretch>
        </p:blipFill>
        <p:spPr>
          <a:xfrm>
            <a:off x="8741667" y="1148761"/>
            <a:ext cx="2535184" cy="4216552"/>
          </a:xfrm>
          <a:prstGeom prst="rect">
            <a:avLst/>
          </a:prstGeom>
        </p:spPr>
      </p:pic>
      <p:pic>
        <p:nvPicPr>
          <p:cNvPr id="11" name="Picture 10" descr="A picture containing furniture, table&#10;&#10;Description automatically generated">
            <a:extLst>
              <a:ext uri="{FF2B5EF4-FFF2-40B4-BE49-F238E27FC236}">
                <a16:creationId xmlns:a16="http://schemas.microsoft.com/office/drawing/2014/main" id="{375A1E43-5B00-7349-BD17-C20AA3FE2389}"/>
              </a:ext>
            </a:extLst>
          </p:cNvPr>
          <p:cNvPicPr>
            <a:picLocks noChangeAspect="1"/>
          </p:cNvPicPr>
          <p:nvPr/>
        </p:nvPicPr>
        <p:blipFill>
          <a:blip r:embed="rId4"/>
          <a:stretch>
            <a:fillRect/>
          </a:stretch>
        </p:blipFill>
        <p:spPr>
          <a:xfrm>
            <a:off x="6997959" y="1191678"/>
            <a:ext cx="1194319" cy="2771435"/>
          </a:xfrm>
          <a:prstGeom prst="rect">
            <a:avLst/>
          </a:prstGeom>
        </p:spPr>
      </p:pic>
      <p:sp>
        <p:nvSpPr>
          <p:cNvPr id="13" name="TextBox 12">
            <a:extLst>
              <a:ext uri="{FF2B5EF4-FFF2-40B4-BE49-F238E27FC236}">
                <a16:creationId xmlns:a16="http://schemas.microsoft.com/office/drawing/2014/main" id="{D8131FDE-4421-4486-B504-B62721E7E18E}"/>
              </a:ext>
            </a:extLst>
          </p:cNvPr>
          <p:cNvSpPr txBox="1"/>
          <p:nvPr/>
        </p:nvSpPr>
        <p:spPr>
          <a:xfrm>
            <a:off x="1013558" y="5505833"/>
            <a:ext cx="1026878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DO NOT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open the dry vapor shipper until the day of dosing, unless transferring to an on-site storage tank.</a:t>
            </a:r>
          </a:p>
        </p:txBody>
      </p:sp>
      <p:pic>
        <p:nvPicPr>
          <p:cNvPr id="14" name="Graphic 13" descr="Warning">
            <a:extLst>
              <a:ext uri="{FF2B5EF4-FFF2-40B4-BE49-F238E27FC236}">
                <a16:creationId xmlns:a16="http://schemas.microsoft.com/office/drawing/2014/main" id="{0A43C9EE-9AE0-4BB4-A12E-3608C40BA8A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758" y="5446435"/>
            <a:ext cx="426575" cy="426575"/>
          </a:xfrm>
          <a:prstGeom prst="rect">
            <a:avLst/>
          </a:prstGeom>
        </p:spPr>
      </p:pic>
      <p:cxnSp>
        <p:nvCxnSpPr>
          <p:cNvPr id="15" name="Straight Connector 14">
            <a:extLst>
              <a:ext uri="{FF2B5EF4-FFF2-40B4-BE49-F238E27FC236}">
                <a16:creationId xmlns:a16="http://schemas.microsoft.com/office/drawing/2014/main" id="{5905C032-E7CD-498A-82F2-9FBE96E8E81F}"/>
              </a:ext>
            </a:extLst>
          </p:cNvPr>
          <p:cNvCxnSpPr>
            <a:cxnSpLocks/>
          </p:cNvCxnSpPr>
          <p:nvPr/>
        </p:nvCxnSpPr>
        <p:spPr>
          <a:xfrm>
            <a:off x="887714" y="5339737"/>
            <a:ext cx="0" cy="63997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House with solid fill">
            <a:hlinkClick r:id="rId7" action="ppaction://hlinksldjump"/>
            <a:extLst>
              <a:ext uri="{FF2B5EF4-FFF2-40B4-BE49-F238E27FC236}">
                <a16:creationId xmlns:a16="http://schemas.microsoft.com/office/drawing/2014/main" id="{0858B851-9386-4792-B7B6-8D4D8EBF83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03598" y="5513046"/>
            <a:ext cx="522642" cy="522642"/>
          </a:xfrm>
          <a:prstGeom prst="rect">
            <a:avLst/>
          </a:prstGeom>
        </p:spPr>
      </p:pic>
      <p:sp>
        <p:nvSpPr>
          <p:cNvPr id="12" name="TextBox 11">
            <a:extLst>
              <a:ext uri="{FF2B5EF4-FFF2-40B4-BE49-F238E27FC236}">
                <a16:creationId xmlns:a16="http://schemas.microsoft.com/office/drawing/2014/main" id="{87001531-83D9-4929-AB5F-F3B69F9BA52E}"/>
              </a:ext>
            </a:extLst>
          </p:cNvPr>
          <p:cNvSpPr txBox="1"/>
          <p:nvPr/>
        </p:nvSpPr>
        <p:spPr>
          <a:xfrm>
            <a:off x="365759" y="6102659"/>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noProof="0" dirty="0">
                <a:ln>
                  <a:noFill/>
                </a:ln>
                <a:effectLst/>
                <a:uLnTx/>
                <a:uFillTx/>
                <a:latin typeface="Trebuchet MS"/>
                <a:ea typeface="+mn-ea"/>
                <a:cs typeface="+mn-cs"/>
              </a:rPr>
              <a:t>,</a:t>
            </a:r>
            <a:r>
              <a:rPr kumimoji="0" lang="en-US" sz="1100" i="0" u="none" strike="noStrike" kern="1200" cap="none" spc="0" normalizeH="0" baseline="0" noProof="0" dirty="0">
                <a:ln>
                  <a:noFill/>
                </a:ln>
                <a:effectLst/>
                <a:uLnTx/>
                <a:uFillTx/>
                <a:latin typeface="Trebuchet MS"/>
                <a:ea typeface="+mn-ea"/>
                <a:cs typeface="+mn-cs"/>
              </a:rPr>
              <a:t> liquid nitrogen.</a:t>
            </a:r>
          </a:p>
        </p:txBody>
      </p:sp>
    </p:spTree>
    <p:extLst>
      <p:ext uri="{BB962C8B-B14F-4D97-AF65-F5344CB8AC3E}">
        <p14:creationId xmlns:p14="http://schemas.microsoft.com/office/powerpoint/2010/main" val="36035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82EB-7F0C-4D50-816D-195413ED3EE0}"/>
              </a:ext>
            </a:extLst>
          </p:cNvPr>
          <p:cNvSpPr>
            <a:spLocks noGrp="1"/>
          </p:cNvSpPr>
          <p:nvPr>
            <p:ph type="title"/>
          </p:nvPr>
        </p:nvSpPr>
        <p:spPr/>
        <p:txBody>
          <a:bodyPr/>
          <a:lstStyle/>
          <a:p>
            <a:r>
              <a:rPr lang="en-US" dirty="0"/>
              <a:t>Today’s presentation</a:t>
            </a:r>
          </a:p>
        </p:txBody>
      </p:sp>
      <p:sp>
        <p:nvSpPr>
          <p:cNvPr id="5" name="Title 1">
            <a:hlinkClick r:id="rId3" action="ppaction://hlinksldjump"/>
            <a:extLst>
              <a:ext uri="{FF2B5EF4-FFF2-40B4-BE49-F238E27FC236}">
                <a16:creationId xmlns:a16="http://schemas.microsoft.com/office/drawing/2014/main" id="{2326FA0D-2922-4BCB-82D1-72A86C7394A5}"/>
              </a:ext>
            </a:extLst>
          </p:cNvPr>
          <p:cNvSpPr txBox="1">
            <a:spLocks/>
          </p:cNvSpPr>
          <p:nvPr/>
        </p:nvSpPr>
        <p:spPr>
          <a:xfrm>
            <a:off x="253465" y="1660559"/>
            <a:ext cx="10330911" cy="1298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chemeClr val="bg2">
                    <a:lumMod val="75000"/>
                  </a:schemeClr>
                </a:solidFill>
              </a:rPr>
              <a:t>2. Product receipt and storage</a:t>
            </a:r>
          </a:p>
          <a:p>
            <a:pPr>
              <a:spcBef>
                <a:spcPts val="600"/>
              </a:spcBef>
            </a:pPr>
            <a:r>
              <a:rPr lang="en-US" sz="2800" dirty="0">
                <a:solidFill>
                  <a:schemeClr val="bg2">
                    <a:lumMod val="75000"/>
                  </a:schemeClr>
                </a:solidFill>
              </a:rPr>
              <a:t>	</a:t>
            </a:r>
            <a:r>
              <a:rPr lang="en-US" sz="2000" b="1" dirty="0">
                <a:solidFill>
                  <a:schemeClr val="bg2">
                    <a:lumMod val="75000"/>
                  </a:schemeClr>
                </a:solidFill>
              </a:rPr>
              <a:t>2a) Product Receipt and Contents</a:t>
            </a:r>
          </a:p>
          <a:p>
            <a:pPr>
              <a:spcBef>
                <a:spcPts val="600"/>
              </a:spcBef>
            </a:pPr>
            <a:r>
              <a:rPr lang="en-US" sz="2000" b="1" dirty="0">
                <a:solidFill>
                  <a:schemeClr val="bg2">
                    <a:lumMod val="75000"/>
                  </a:schemeClr>
                </a:solidFill>
              </a:rPr>
              <a:t>	2b) Product Storage</a:t>
            </a:r>
            <a:endParaRPr lang="en-US" sz="2400" b="1" dirty="0">
              <a:solidFill>
                <a:schemeClr val="bg2">
                  <a:lumMod val="75000"/>
                </a:schemeClr>
              </a:solidFill>
            </a:endParaRPr>
          </a:p>
        </p:txBody>
      </p:sp>
      <p:sp>
        <p:nvSpPr>
          <p:cNvPr id="6" name="Title 1">
            <a:extLst>
              <a:ext uri="{FF2B5EF4-FFF2-40B4-BE49-F238E27FC236}">
                <a16:creationId xmlns:a16="http://schemas.microsoft.com/office/drawing/2014/main" id="{B93278DE-FFB0-4F2A-A4F4-D73A0231438F}"/>
              </a:ext>
            </a:extLst>
          </p:cNvPr>
          <p:cNvSpPr txBox="1">
            <a:spLocks/>
          </p:cNvSpPr>
          <p:nvPr/>
        </p:nvSpPr>
        <p:spPr>
          <a:xfrm>
            <a:off x="253465" y="2712972"/>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chemeClr val="accent2"/>
                </a:solidFill>
              </a:rPr>
              <a:t>3. Preparing for administration</a:t>
            </a:r>
          </a:p>
        </p:txBody>
      </p:sp>
      <p:sp>
        <p:nvSpPr>
          <p:cNvPr id="7" name="Title 1">
            <a:extLst>
              <a:ext uri="{FF2B5EF4-FFF2-40B4-BE49-F238E27FC236}">
                <a16:creationId xmlns:a16="http://schemas.microsoft.com/office/drawing/2014/main" id="{50A441C0-E46E-4D12-A464-E740777FEA25}"/>
              </a:ext>
            </a:extLst>
          </p:cNvPr>
          <p:cNvSpPr txBox="1">
            <a:spLocks/>
          </p:cNvSpPr>
          <p:nvPr/>
        </p:nvSpPr>
        <p:spPr>
          <a:xfrm>
            <a:off x="253465" y="3933116"/>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chemeClr val="accent3"/>
                </a:solidFill>
              </a:rPr>
              <a:t>5. Dose Preparation</a:t>
            </a:r>
          </a:p>
        </p:txBody>
      </p:sp>
      <p:sp>
        <p:nvSpPr>
          <p:cNvPr id="8" name="Title 1">
            <a:extLst>
              <a:ext uri="{FF2B5EF4-FFF2-40B4-BE49-F238E27FC236}">
                <a16:creationId xmlns:a16="http://schemas.microsoft.com/office/drawing/2014/main" id="{CE3AD53A-EF85-4F7B-9771-A4F6EF26E0FA}"/>
              </a:ext>
            </a:extLst>
          </p:cNvPr>
          <p:cNvSpPr txBox="1">
            <a:spLocks/>
          </p:cNvSpPr>
          <p:nvPr/>
        </p:nvSpPr>
        <p:spPr>
          <a:xfrm>
            <a:off x="253465" y="866623"/>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rgbClr val="33D6F1"/>
                </a:solidFill>
              </a:rPr>
              <a:t>1. Liso-cel manufacturing and shipment</a:t>
            </a:r>
          </a:p>
        </p:txBody>
      </p:sp>
      <p:sp>
        <p:nvSpPr>
          <p:cNvPr id="9" name="Title 1">
            <a:extLst>
              <a:ext uri="{FF2B5EF4-FFF2-40B4-BE49-F238E27FC236}">
                <a16:creationId xmlns:a16="http://schemas.microsoft.com/office/drawing/2014/main" id="{871549F5-B69E-48FD-B149-17A430BE7276}"/>
              </a:ext>
            </a:extLst>
          </p:cNvPr>
          <p:cNvSpPr txBox="1">
            <a:spLocks/>
          </p:cNvSpPr>
          <p:nvPr/>
        </p:nvSpPr>
        <p:spPr>
          <a:xfrm>
            <a:off x="253465" y="4543188"/>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chemeClr val="bg2">
                    <a:lumMod val="50000"/>
                  </a:schemeClr>
                </a:solidFill>
              </a:rPr>
              <a:t>6. Administration</a:t>
            </a:r>
          </a:p>
        </p:txBody>
      </p:sp>
      <p:sp>
        <p:nvSpPr>
          <p:cNvPr id="10" name="Title 1">
            <a:extLst>
              <a:ext uri="{FF2B5EF4-FFF2-40B4-BE49-F238E27FC236}">
                <a16:creationId xmlns:a16="http://schemas.microsoft.com/office/drawing/2014/main" id="{B352AC31-FBBE-4D5D-B486-A56A91E185F6}"/>
              </a:ext>
            </a:extLst>
          </p:cNvPr>
          <p:cNvSpPr txBox="1">
            <a:spLocks/>
          </p:cNvSpPr>
          <p:nvPr/>
        </p:nvSpPr>
        <p:spPr>
          <a:xfrm>
            <a:off x="253465" y="3313319"/>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chemeClr val="accent6"/>
                </a:solidFill>
              </a:rPr>
              <a:t>4. Thawing</a:t>
            </a:r>
          </a:p>
        </p:txBody>
      </p:sp>
      <p:sp>
        <p:nvSpPr>
          <p:cNvPr id="11" name="Title 1">
            <a:extLst>
              <a:ext uri="{FF2B5EF4-FFF2-40B4-BE49-F238E27FC236}">
                <a16:creationId xmlns:a16="http://schemas.microsoft.com/office/drawing/2014/main" id="{4DF001D2-60BF-4A62-9414-B2D688655A5E}"/>
              </a:ext>
            </a:extLst>
          </p:cNvPr>
          <p:cNvSpPr txBox="1">
            <a:spLocks/>
          </p:cNvSpPr>
          <p:nvPr/>
        </p:nvSpPr>
        <p:spPr>
          <a:xfrm>
            <a:off x="253465" y="5153261"/>
            <a:ext cx="10330911" cy="101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dirty="0">
                <a:solidFill>
                  <a:srgbClr val="CB7C78"/>
                </a:solidFill>
              </a:rPr>
              <a:t>7. Post-infusion</a:t>
            </a:r>
          </a:p>
        </p:txBody>
      </p:sp>
      <p:sp>
        <p:nvSpPr>
          <p:cNvPr id="3" name="Rectangle 2">
            <a:hlinkClick r:id="rId4" action="ppaction://hlinksldjump"/>
            <a:extLst>
              <a:ext uri="{FF2B5EF4-FFF2-40B4-BE49-F238E27FC236}">
                <a16:creationId xmlns:a16="http://schemas.microsoft.com/office/drawing/2014/main" id="{3A9A062F-3341-4A97-9CD1-EECC26BA29C0}"/>
              </a:ext>
            </a:extLst>
          </p:cNvPr>
          <p:cNvSpPr/>
          <p:nvPr/>
        </p:nvSpPr>
        <p:spPr>
          <a:xfrm>
            <a:off x="136315" y="1022408"/>
            <a:ext cx="7478594" cy="65141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12" name="Rectangle 11">
            <a:hlinkClick r:id="rId3" action="ppaction://hlinksldjump"/>
            <a:extLst>
              <a:ext uri="{FF2B5EF4-FFF2-40B4-BE49-F238E27FC236}">
                <a16:creationId xmlns:a16="http://schemas.microsoft.com/office/drawing/2014/main" id="{8ACADD29-CE1A-45CE-BAC0-715FDE5E3F0F}"/>
              </a:ext>
            </a:extLst>
          </p:cNvPr>
          <p:cNvSpPr/>
          <p:nvPr/>
        </p:nvSpPr>
        <p:spPr>
          <a:xfrm>
            <a:off x="136315" y="1641625"/>
            <a:ext cx="5784264" cy="561995"/>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13" name="Rectangle 12">
            <a:hlinkClick r:id="rId5" action="ppaction://hlinksldjump"/>
            <a:extLst>
              <a:ext uri="{FF2B5EF4-FFF2-40B4-BE49-F238E27FC236}">
                <a16:creationId xmlns:a16="http://schemas.microsoft.com/office/drawing/2014/main" id="{81897EF4-30A4-4527-8E2A-8645D0C8749F}"/>
              </a:ext>
            </a:extLst>
          </p:cNvPr>
          <p:cNvSpPr/>
          <p:nvPr/>
        </p:nvSpPr>
        <p:spPr>
          <a:xfrm>
            <a:off x="253465" y="2884621"/>
            <a:ext cx="5784264" cy="652182"/>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4" name="Rectangle 13">
            <a:hlinkClick r:id="rId6" action="ppaction://hlinksldjump"/>
            <a:extLst>
              <a:ext uri="{FF2B5EF4-FFF2-40B4-BE49-F238E27FC236}">
                <a16:creationId xmlns:a16="http://schemas.microsoft.com/office/drawing/2014/main" id="{31228763-B551-4043-A949-8FB409805B5C}"/>
              </a:ext>
            </a:extLst>
          </p:cNvPr>
          <p:cNvSpPr/>
          <p:nvPr/>
        </p:nvSpPr>
        <p:spPr>
          <a:xfrm>
            <a:off x="345621" y="3412568"/>
            <a:ext cx="2214070" cy="652182"/>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5" name="Rectangle 14">
            <a:hlinkClick r:id="rId7" action="ppaction://hlinksldjump"/>
            <a:extLst>
              <a:ext uri="{FF2B5EF4-FFF2-40B4-BE49-F238E27FC236}">
                <a16:creationId xmlns:a16="http://schemas.microsoft.com/office/drawing/2014/main" id="{3F8A00BF-1AC0-4392-A446-EF8DA508A1B2}"/>
              </a:ext>
            </a:extLst>
          </p:cNvPr>
          <p:cNvSpPr/>
          <p:nvPr/>
        </p:nvSpPr>
        <p:spPr>
          <a:xfrm>
            <a:off x="74789" y="4056090"/>
            <a:ext cx="3800823" cy="652182"/>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16" name="Rectangle 15">
            <a:hlinkClick r:id="rId8" action="ppaction://hlinksldjump"/>
            <a:extLst>
              <a:ext uri="{FF2B5EF4-FFF2-40B4-BE49-F238E27FC236}">
                <a16:creationId xmlns:a16="http://schemas.microsoft.com/office/drawing/2014/main" id="{C7086641-69BB-43FD-8B49-B647DAD29F40}"/>
              </a:ext>
            </a:extLst>
          </p:cNvPr>
          <p:cNvSpPr/>
          <p:nvPr/>
        </p:nvSpPr>
        <p:spPr>
          <a:xfrm>
            <a:off x="289940" y="4687218"/>
            <a:ext cx="3370519" cy="652182"/>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7" name="Rectangle 16">
            <a:hlinkClick r:id="rId9" action="ppaction://hlinksldjump"/>
            <a:extLst>
              <a:ext uri="{FF2B5EF4-FFF2-40B4-BE49-F238E27FC236}">
                <a16:creationId xmlns:a16="http://schemas.microsoft.com/office/drawing/2014/main" id="{14D95BA6-59F6-4188-A5AC-793D6A36C2D8}"/>
              </a:ext>
            </a:extLst>
          </p:cNvPr>
          <p:cNvSpPr/>
          <p:nvPr/>
        </p:nvSpPr>
        <p:spPr>
          <a:xfrm>
            <a:off x="288720" y="5277601"/>
            <a:ext cx="3007448" cy="652182"/>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8" name="Slide Number Placeholder 3">
            <a:extLst>
              <a:ext uri="{FF2B5EF4-FFF2-40B4-BE49-F238E27FC236}">
                <a16:creationId xmlns:a16="http://schemas.microsoft.com/office/drawing/2014/main" id="{71B3037D-2777-4A59-92B2-50D8C0F56EFF}"/>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77496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A9030-BED2-4903-8DF0-953C1B240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5" name="Title 1">
            <a:extLst>
              <a:ext uri="{FF2B5EF4-FFF2-40B4-BE49-F238E27FC236}">
                <a16:creationId xmlns:a16="http://schemas.microsoft.com/office/drawing/2014/main" id="{8976322E-C242-4503-A970-BECE5D002908}"/>
              </a:ext>
            </a:extLst>
          </p:cNvPr>
          <p:cNvSpPr>
            <a:spLocks noGrp="1"/>
          </p:cNvSpPr>
          <p:nvPr>
            <p:ph type="title"/>
          </p:nvPr>
        </p:nvSpPr>
        <p:spPr>
          <a:xfrm>
            <a:off x="365760" y="365760"/>
            <a:ext cx="11460480" cy="914400"/>
          </a:xfrm>
        </p:spPr>
        <p:txBody>
          <a:bodyPr/>
          <a:lstStyle/>
          <a:p>
            <a:r>
              <a:rPr lang="en-US" dirty="0"/>
              <a:t>Just-in-time delivery*</a:t>
            </a:r>
          </a:p>
        </p:txBody>
      </p:sp>
      <p:sp>
        <p:nvSpPr>
          <p:cNvPr id="6" name="Content Placeholder 2">
            <a:extLst>
              <a:ext uri="{FF2B5EF4-FFF2-40B4-BE49-F238E27FC236}">
                <a16:creationId xmlns:a16="http://schemas.microsoft.com/office/drawing/2014/main" id="{2A14A754-B663-4C5D-B4DA-F8563F4BAB28}"/>
              </a:ext>
            </a:extLst>
          </p:cNvPr>
          <p:cNvSpPr>
            <a:spLocks noGrp="1"/>
          </p:cNvSpPr>
          <p:nvPr>
            <p:ph idx="1"/>
          </p:nvPr>
        </p:nvSpPr>
        <p:spPr>
          <a:xfrm>
            <a:off x="365759" y="1382146"/>
            <a:ext cx="8676641" cy="1417319"/>
          </a:xfrm>
        </p:spPr>
        <p:txBody>
          <a:bodyPr anchor="t">
            <a:noAutofit/>
          </a:bodyPr>
          <a:lstStyle/>
          <a:p>
            <a:pPr marL="0" indent="0">
              <a:buClr>
                <a:schemeClr val="accent5"/>
              </a:buClr>
              <a:buNone/>
            </a:pPr>
            <a:r>
              <a:rPr lang="en-US" sz="1800" dirty="0"/>
              <a:t>Store the LN</a:t>
            </a:r>
            <a:r>
              <a:rPr lang="en-US" sz="1800" baseline="-25000" dirty="0"/>
              <a:t>2</a:t>
            </a:r>
            <a:r>
              <a:rPr lang="en-US" sz="1800" dirty="0"/>
              <a:t> shipper upright in a locked, well-ventilated room upon arrival at the site and until time of preparation for infusion.</a:t>
            </a:r>
          </a:p>
          <a:p>
            <a:pPr marL="0" indent="0">
              <a:buClr>
                <a:schemeClr val="accent5"/>
              </a:buClr>
              <a:buNone/>
            </a:pPr>
            <a:r>
              <a:rPr lang="en-US" sz="1800" dirty="0"/>
              <a:t>DO NOT open the inner chamber of the shipper until you are ready to prepare the product for administration. The thaw must be carried to completion and the cells administrated within </a:t>
            </a:r>
            <a:r>
              <a:rPr lang="en-US" sz="1800" b="1" dirty="0"/>
              <a:t>2 hours.</a:t>
            </a:r>
          </a:p>
          <a:p>
            <a:endParaRPr lang="en-US" sz="1800" dirty="0"/>
          </a:p>
        </p:txBody>
      </p:sp>
      <p:sp>
        <p:nvSpPr>
          <p:cNvPr id="7" name="TextBox 6">
            <a:extLst>
              <a:ext uri="{FF2B5EF4-FFF2-40B4-BE49-F238E27FC236}">
                <a16:creationId xmlns:a16="http://schemas.microsoft.com/office/drawing/2014/main" id="{10370EE2-76CB-4763-8531-D42D67AD65D9}"/>
              </a:ext>
            </a:extLst>
          </p:cNvPr>
          <p:cNvSpPr txBox="1"/>
          <p:nvPr/>
        </p:nvSpPr>
        <p:spPr>
          <a:xfrm>
            <a:off x="369581" y="5922786"/>
            <a:ext cx="78365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baseline="0" noProof="0" dirty="0">
                <a:ln>
                  <a:noFill/>
                </a:ln>
                <a:effectLst/>
                <a:uLnTx/>
                <a:uFillTx/>
                <a:latin typeface="Trebuchet MS"/>
                <a:ea typeface="+mn-ea"/>
                <a:cs typeface="+mn-cs"/>
              </a:rPr>
              <a:t>, liquid nitrogen.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 Myers Squibb Company. 2019.</a:t>
            </a:r>
          </a:p>
        </p:txBody>
      </p:sp>
      <p:sp>
        <p:nvSpPr>
          <p:cNvPr id="10" name="Content Placeholder 2">
            <a:extLst>
              <a:ext uri="{FF2B5EF4-FFF2-40B4-BE49-F238E27FC236}">
                <a16:creationId xmlns:a16="http://schemas.microsoft.com/office/drawing/2014/main" id="{1742DB9A-6580-4555-8641-B6A48BAEF5B5}"/>
              </a:ext>
            </a:extLst>
          </p:cNvPr>
          <p:cNvSpPr txBox="1">
            <a:spLocks/>
          </p:cNvSpPr>
          <p:nvPr/>
        </p:nvSpPr>
        <p:spPr>
          <a:xfrm>
            <a:off x="1283068" y="3254434"/>
            <a:ext cx="7301401" cy="1161143"/>
          </a:xfrm>
          <a:prstGeom prst="rect">
            <a:avLst/>
          </a:prstGeom>
        </p:spPr>
        <p:txBody>
          <a:bodyPr vert="horz" lIns="0" tIns="0" rIns="0" bIns="0" spcCol="301752" rtlCol="0" anchor="t">
            <a:norm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33D6F1"/>
              </a:buClr>
              <a:buSzTx/>
              <a:buFont typeface="Trebuchet MS" panose="020B0603020202020204" pitchFamily="34" charset="0"/>
              <a:buNone/>
              <a:tabLst/>
              <a:defRPr/>
            </a:pPr>
            <a:r>
              <a:rPr kumimoji="0" lang="en-US" sz="1800" b="1" i="0" u="none" strike="noStrike" kern="1200" cap="none" spc="0" normalizeH="0" baseline="0" noProof="0" dirty="0">
                <a:ln>
                  <a:noFill/>
                </a:ln>
                <a:solidFill>
                  <a:schemeClr val="bg2">
                    <a:lumMod val="75000"/>
                  </a:schemeClr>
                </a:solidFill>
                <a:effectLst/>
                <a:uLnTx/>
                <a:uFillTx/>
                <a:latin typeface="Trebuchet MS"/>
                <a:ea typeface="+mn-ea"/>
                <a:cs typeface="+mn-cs"/>
              </a:rPr>
              <a:t>STOP AND CHECK PRODUCT: </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Verify that the removal of </a:t>
            </a:r>
            <a:r>
              <a:rPr kumimoji="0" lang="en-US" sz="18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from the LN</a:t>
            </a:r>
            <a:r>
              <a:rPr kumimoji="0" lang="en-US" sz="1800" b="0" i="0" u="none" strike="noStrike" kern="1200" cap="none" spc="0" normalizeH="0" baseline="-25000" noProof="0" dirty="0">
                <a:ln>
                  <a:noFill/>
                </a:ln>
                <a:solidFill>
                  <a:srgbClr val="595454"/>
                </a:solidFill>
                <a:effectLst/>
                <a:uLnTx/>
                <a:uFillTx/>
                <a:latin typeface="Trebuchet MS"/>
                <a:ea typeface="+mn-ea"/>
                <a:cs typeface="+mn-cs"/>
              </a:rPr>
              <a:t>2</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dry shipper is prior to the expiration date and time on the shipping label, and the expiration date and time on the shipping label are after the planned date for removal of </a:t>
            </a:r>
            <a:r>
              <a:rPr kumimoji="0" lang="en-US" sz="18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from the shipper.</a:t>
            </a:r>
          </a:p>
        </p:txBody>
      </p:sp>
      <p:grpSp>
        <p:nvGrpSpPr>
          <p:cNvPr id="16" name="Group 15">
            <a:extLst>
              <a:ext uri="{FF2B5EF4-FFF2-40B4-BE49-F238E27FC236}">
                <a16:creationId xmlns:a16="http://schemas.microsoft.com/office/drawing/2014/main" id="{3FE415C8-163F-4FBF-BA90-EB908E4E647B}"/>
              </a:ext>
            </a:extLst>
          </p:cNvPr>
          <p:cNvGrpSpPr/>
          <p:nvPr/>
        </p:nvGrpSpPr>
        <p:grpSpPr>
          <a:xfrm>
            <a:off x="247932" y="3214911"/>
            <a:ext cx="914400" cy="914400"/>
            <a:chOff x="365760" y="2971799"/>
            <a:chExt cx="914400" cy="914400"/>
          </a:xfrm>
        </p:grpSpPr>
        <p:grpSp>
          <p:nvGrpSpPr>
            <p:cNvPr id="17" name="Group 16">
              <a:extLst>
                <a:ext uri="{FF2B5EF4-FFF2-40B4-BE49-F238E27FC236}">
                  <a16:creationId xmlns:a16="http://schemas.microsoft.com/office/drawing/2014/main" id="{0EC1FF75-E547-454C-8B77-6E9C9201F92B}"/>
                </a:ext>
              </a:extLst>
            </p:cNvPr>
            <p:cNvGrpSpPr/>
            <p:nvPr/>
          </p:nvGrpSpPr>
          <p:grpSpPr>
            <a:xfrm>
              <a:off x="365760" y="2971799"/>
              <a:ext cx="914400" cy="914400"/>
              <a:chOff x="365760" y="2971799"/>
              <a:chExt cx="914400" cy="914400"/>
            </a:xfrm>
          </p:grpSpPr>
          <p:pic>
            <p:nvPicPr>
              <p:cNvPr id="19" name="Graphic 18" descr="Clipboard">
                <a:extLst>
                  <a:ext uri="{FF2B5EF4-FFF2-40B4-BE49-F238E27FC236}">
                    <a16:creationId xmlns:a16="http://schemas.microsoft.com/office/drawing/2014/main" id="{4889104A-BAAA-48CB-B0AA-A163EB7D126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60" y="2971799"/>
                <a:ext cx="914400" cy="914400"/>
              </a:xfrm>
              <a:prstGeom prst="rect">
                <a:avLst/>
              </a:prstGeom>
            </p:spPr>
          </p:pic>
          <p:sp>
            <p:nvSpPr>
              <p:cNvPr id="20" name="TextBox 19">
                <a:extLst>
                  <a:ext uri="{FF2B5EF4-FFF2-40B4-BE49-F238E27FC236}">
                    <a16:creationId xmlns:a16="http://schemas.microsoft.com/office/drawing/2014/main" id="{22B1ADE0-BF6B-4442-8C2D-2BBDED8F36DB}"/>
                  </a:ext>
                </a:extLst>
              </p:cNvPr>
              <p:cNvSpPr txBox="1"/>
              <p:nvPr/>
            </p:nvSpPr>
            <p:spPr>
              <a:xfrm>
                <a:off x="548270" y="3378013"/>
                <a:ext cx="549380"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900" b="1" i="0" u="none" strike="noStrike" kern="1200" cap="none" spc="0" normalizeH="0" baseline="0" noProof="0" dirty="0">
                    <a:ln>
                      <a:noFill/>
                    </a:ln>
                    <a:solidFill>
                      <a:srgbClr val="595454"/>
                    </a:solidFill>
                    <a:effectLst/>
                    <a:uLnTx/>
                    <a:uFillTx/>
                    <a:latin typeface="Trebuchet MS"/>
                    <a:ea typeface="+mn-ea"/>
                    <a:cs typeface="+mn-cs"/>
                  </a:rPr>
                  <a:t>PRODUCT</a:t>
                </a:r>
              </a:p>
            </p:txBody>
          </p:sp>
        </p:grpSp>
        <p:pic>
          <p:nvPicPr>
            <p:cNvPr id="18" name="Graphic 17" descr="Checkmark">
              <a:extLst>
                <a:ext uri="{FF2B5EF4-FFF2-40B4-BE49-F238E27FC236}">
                  <a16:creationId xmlns:a16="http://schemas.microsoft.com/office/drawing/2014/main" id="{99A7DB87-F0DA-40AB-A3D5-D1DC02D299E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899" y="3519012"/>
              <a:ext cx="264869" cy="264869"/>
            </a:xfrm>
            <a:prstGeom prst="rect">
              <a:avLst/>
            </a:prstGeom>
          </p:spPr>
        </p:pic>
      </p:grpSp>
      <p:sp>
        <p:nvSpPr>
          <p:cNvPr id="21" name="Rectangle 20">
            <a:extLst>
              <a:ext uri="{FF2B5EF4-FFF2-40B4-BE49-F238E27FC236}">
                <a16:creationId xmlns:a16="http://schemas.microsoft.com/office/drawing/2014/main" id="{B9296B59-E0D7-437A-AAB7-943FA11DD2E2}"/>
              </a:ext>
            </a:extLst>
          </p:cNvPr>
          <p:cNvSpPr/>
          <p:nvPr/>
        </p:nvSpPr>
        <p:spPr>
          <a:xfrm>
            <a:off x="365759" y="5508278"/>
            <a:ext cx="1060704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*Sites may also have an option for on-site storage. BMS qualification is required.</a:t>
            </a:r>
          </a:p>
        </p:txBody>
      </p:sp>
      <p:pic>
        <p:nvPicPr>
          <p:cNvPr id="2" name="Picture 1" descr="A sign on the screen&#10;&#10;Description automatically generated">
            <a:extLst>
              <a:ext uri="{FF2B5EF4-FFF2-40B4-BE49-F238E27FC236}">
                <a16:creationId xmlns:a16="http://schemas.microsoft.com/office/drawing/2014/main" id="{ACCFCEEC-EB06-4EFC-B1DB-72F8D51C9FBF}"/>
              </a:ext>
            </a:extLst>
          </p:cNvPr>
          <p:cNvPicPr>
            <a:picLocks noChangeAspect="1"/>
          </p:cNvPicPr>
          <p:nvPr/>
        </p:nvPicPr>
        <p:blipFill>
          <a:blip r:embed="rId7"/>
          <a:stretch>
            <a:fillRect/>
          </a:stretch>
        </p:blipFill>
        <p:spPr>
          <a:xfrm>
            <a:off x="9163136" y="822960"/>
            <a:ext cx="2456452" cy="4085602"/>
          </a:xfrm>
          <a:prstGeom prst="rect">
            <a:avLst/>
          </a:prstGeom>
        </p:spPr>
      </p:pic>
      <p:pic>
        <p:nvPicPr>
          <p:cNvPr id="15" name="Graphic 14" descr="House with solid fill">
            <a:hlinkClick r:id="rId8" action="ppaction://hlinksldjump"/>
            <a:extLst>
              <a:ext uri="{FF2B5EF4-FFF2-40B4-BE49-F238E27FC236}">
                <a16:creationId xmlns:a16="http://schemas.microsoft.com/office/drawing/2014/main" id="{B6594B4D-4A1D-400B-9CE1-CD934E656B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2511" y="5032618"/>
            <a:ext cx="522642" cy="522642"/>
          </a:xfrm>
          <a:prstGeom prst="rect">
            <a:avLst/>
          </a:prstGeom>
        </p:spPr>
      </p:pic>
      <p:sp>
        <p:nvSpPr>
          <p:cNvPr id="22" name="TextBox 21">
            <a:extLst>
              <a:ext uri="{FF2B5EF4-FFF2-40B4-BE49-F238E27FC236}">
                <a16:creationId xmlns:a16="http://schemas.microsoft.com/office/drawing/2014/main" id="{69A80420-2869-4DF7-8AED-9BB4AE182F5E}"/>
              </a:ext>
            </a:extLst>
          </p:cNvPr>
          <p:cNvSpPr txBox="1"/>
          <p:nvPr/>
        </p:nvSpPr>
        <p:spPr>
          <a:xfrm>
            <a:off x="8715385" y="5187084"/>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2b</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23" name="Arrow: Right 22">
            <a:hlinkClick r:id="rId11" action="ppaction://hlinksldjump"/>
            <a:extLst>
              <a:ext uri="{FF2B5EF4-FFF2-40B4-BE49-F238E27FC236}">
                <a16:creationId xmlns:a16="http://schemas.microsoft.com/office/drawing/2014/main" id="{FD1A9545-00C4-4CBB-BBBD-38FA0498B21C}"/>
              </a:ext>
            </a:extLst>
          </p:cNvPr>
          <p:cNvSpPr/>
          <p:nvPr/>
        </p:nvSpPr>
        <p:spPr>
          <a:xfrm>
            <a:off x="11332043" y="5634762"/>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Tree>
    <p:extLst>
      <p:ext uri="{BB962C8B-B14F-4D97-AF65-F5344CB8AC3E}">
        <p14:creationId xmlns:p14="http://schemas.microsoft.com/office/powerpoint/2010/main" val="33562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EEDF-FF22-496C-A54D-5125472956A2}"/>
              </a:ext>
            </a:extLst>
          </p:cNvPr>
          <p:cNvSpPr>
            <a:spLocks noGrp="1"/>
          </p:cNvSpPr>
          <p:nvPr>
            <p:ph type="title"/>
          </p:nvPr>
        </p:nvSpPr>
        <p:spPr/>
        <p:txBody>
          <a:bodyPr/>
          <a:lstStyle/>
          <a:p>
            <a:r>
              <a:rPr lang="en-US" dirty="0"/>
              <a:t>Preparing for Administration</a:t>
            </a:r>
          </a:p>
        </p:txBody>
      </p:sp>
      <p:sp>
        <p:nvSpPr>
          <p:cNvPr id="6" name="Subtitle 5">
            <a:extLst>
              <a:ext uri="{FF2B5EF4-FFF2-40B4-BE49-F238E27FC236}">
                <a16:creationId xmlns:a16="http://schemas.microsoft.com/office/drawing/2014/main" id="{E0927EC0-A187-42EA-A153-BDA6766EFDA8}"/>
              </a:ext>
            </a:extLst>
          </p:cNvPr>
          <p:cNvSpPr>
            <a:spLocks noGrp="1"/>
          </p:cNvSpPr>
          <p:nvPr>
            <p:ph type="subTitle" idx="1"/>
          </p:nvPr>
        </p:nvSpPr>
        <p:spPr/>
        <p:txBody>
          <a:bodyPr/>
          <a:lstStyle/>
          <a:p>
            <a:r>
              <a:rPr lang="en-US" dirty="0"/>
              <a:t>SECTION 3</a:t>
            </a:r>
          </a:p>
        </p:txBody>
      </p:sp>
      <p:pic>
        <p:nvPicPr>
          <p:cNvPr id="7" name="Graphic 6" descr="House with solid fill">
            <a:hlinkClick r:id="rId3" action="ppaction://hlinksldjump"/>
            <a:extLst>
              <a:ext uri="{FF2B5EF4-FFF2-40B4-BE49-F238E27FC236}">
                <a16:creationId xmlns:a16="http://schemas.microsoft.com/office/drawing/2014/main" id="{970F5AC7-F491-4630-89F1-10458DD33B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8" name="Slide Number Placeholder 3">
            <a:extLst>
              <a:ext uri="{FF2B5EF4-FFF2-40B4-BE49-F238E27FC236}">
                <a16:creationId xmlns:a16="http://schemas.microsoft.com/office/drawing/2014/main" id="{D7464BE3-C6C5-438D-AA6D-E14F7B079CDD}"/>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8669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Lymphodepleting chemotherapy</a:t>
            </a:r>
          </a:p>
        </p:txBody>
      </p:sp>
      <p:sp>
        <p:nvSpPr>
          <p:cNvPr id="5" name="Content Placeholder 4">
            <a:extLst>
              <a:ext uri="{FF2B5EF4-FFF2-40B4-BE49-F238E27FC236}">
                <a16:creationId xmlns:a16="http://schemas.microsoft.com/office/drawing/2014/main" id="{4E0CB80D-B512-4714-9EAC-14D82F6520B4}"/>
              </a:ext>
            </a:extLst>
          </p:cNvPr>
          <p:cNvSpPr>
            <a:spLocks noGrp="1"/>
          </p:cNvSpPr>
          <p:nvPr>
            <p:ph idx="1"/>
          </p:nvPr>
        </p:nvSpPr>
        <p:spPr>
          <a:xfrm>
            <a:off x="365760" y="1231582"/>
            <a:ext cx="11460480" cy="4241410"/>
          </a:xfrm>
        </p:spPr>
        <p:txBody>
          <a:bodyPr/>
          <a:lstStyle/>
          <a:p>
            <a:pPr marL="285750" indent="-285750">
              <a:spcAft>
                <a:spcPts val="600"/>
              </a:spcAft>
              <a:buClr>
                <a:srgbClr val="FFAC25"/>
              </a:buClr>
              <a:buFont typeface="Arial" panose="020B0604020202020204" pitchFamily="34" charset="0"/>
              <a:buChar char="•"/>
            </a:pPr>
            <a:r>
              <a:rPr lang="en-US" dirty="0"/>
              <a:t>Confirm the availability of </a:t>
            </a:r>
            <a:r>
              <a:rPr lang="en-US" dirty="0" err="1"/>
              <a:t>liso-cel</a:t>
            </a:r>
            <a:r>
              <a:rPr lang="en-US" dirty="0"/>
              <a:t> before starting lymphodepleting chemotherapy</a:t>
            </a:r>
          </a:p>
          <a:p>
            <a:pPr marL="285750" indent="-285750">
              <a:spcAft>
                <a:spcPts val="600"/>
              </a:spcAft>
              <a:buClr>
                <a:srgbClr val="FFAC25"/>
              </a:buClr>
              <a:buFont typeface="Arial" panose="020B0604020202020204" pitchFamily="34" charset="0"/>
              <a:buChar char="•"/>
            </a:pPr>
            <a:r>
              <a:rPr lang="en-US" dirty="0"/>
              <a:t>Administer the lymphodepleting chemotherapy regimen before infusion of </a:t>
            </a:r>
            <a:r>
              <a:rPr lang="en-US" dirty="0" err="1"/>
              <a:t>liso-cel</a:t>
            </a:r>
            <a:r>
              <a:rPr lang="en-US" dirty="0"/>
              <a:t>: fludarabine </a:t>
            </a:r>
            <a:br>
              <a:rPr lang="en-US" dirty="0"/>
            </a:br>
            <a:r>
              <a:rPr lang="en-US" dirty="0"/>
              <a:t>30 mg/m</a:t>
            </a:r>
            <a:r>
              <a:rPr lang="en-US" baseline="30000" dirty="0"/>
              <a:t>2</a:t>
            </a:r>
            <a:r>
              <a:rPr lang="en-US" dirty="0"/>
              <a:t>/day IV and cyclophosphamide 300 mg/m</a:t>
            </a:r>
            <a:r>
              <a:rPr lang="en-US" baseline="30000" dirty="0"/>
              <a:t>2</a:t>
            </a:r>
            <a:r>
              <a:rPr lang="en-US" dirty="0"/>
              <a:t>/day IV for 3 days</a:t>
            </a:r>
          </a:p>
          <a:p>
            <a:pPr marL="285750" indent="-285750">
              <a:spcAft>
                <a:spcPts val="600"/>
              </a:spcAft>
              <a:buClr>
                <a:srgbClr val="FFAC25"/>
              </a:buClr>
              <a:buFont typeface="Arial" panose="020B0604020202020204" pitchFamily="34" charset="0"/>
              <a:buChar char="•"/>
            </a:pPr>
            <a:r>
              <a:rPr lang="en-US" dirty="0"/>
              <a:t>See full prescribing information for fludarabine and cyclophosphamide, including for information on dose adjustment in renal impairment</a:t>
            </a:r>
          </a:p>
          <a:p>
            <a:pPr marL="285750" indent="-285750">
              <a:spcAft>
                <a:spcPts val="600"/>
              </a:spcAft>
              <a:buClr>
                <a:srgbClr val="FFAC25"/>
              </a:buClr>
              <a:buFont typeface="Arial" panose="020B0604020202020204" pitchFamily="34" charset="0"/>
              <a:buChar char="•"/>
            </a:pPr>
            <a:r>
              <a:rPr lang="en-US" dirty="0"/>
              <a:t>Infuse </a:t>
            </a:r>
            <a:r>
              <a:rPr lang="en-US" dirty="0" err="1"/>
              <a:t>liso-cel</a:t>
            </a:r>
            <a:r>
              <a:rPr lang="en-US" dirty="0"/>
              <a:t> </a:t>
            </a:r>
            <a:r>
              <a:rPr lang="en-US" b="1" dirty="0"/>
              <a:t>2 to 7 days </a:t>
            </a:r>
            <a:r>
              <a:rPr lang="en-US" dirty="0"/>
              <a:t>after completion of lymphodepleting chemotherapy</a:t>
            </a:r>
          </a:p>
          <a:p>
            <a:pPr marL="285750" indent="-285750">
              <a:spcAft>
                <a:spcPts val="600"/>
              </a:spcAft>
              <a:buClr>
                <a:srgbClr val="FFAC25"/>
              </a:buClr>
              <a:buFont typeface="Arial" panose="020B0604020202020204" pitchFamily="34" charset="0"/>
              <a:buChar char="•"/>
            </a:pPr>
            <a:r>
              <a:rPr lang="en-US" dirty="0"/>
              <a:t>Delay the infusion of </a:t>
            </a:r>
            <a:r>
              <a:rPr lang="en-US" dirty="0" err="1"/>
              <a:t>liso-cel</a:t>
            </a:r>
            <a:r>
              <a:rPr lang="en-US" dirty="0"/>
              <a:t> if the patient has unresolved serious adverse events from preceding chemotherapies, active uncontrolled infection, or active graft-versus-host disease (GVHD)</a:t>
            </a:r>
          </a:p>
          <a:p>
            <a:pPr marL="285750" indent="-285750">
              <a:spcAft>
                <a:spcPts val="600"/>
              </a:spcAft>
              <a:buClr>
                <a:srgbClr val="FFAC25"/>
              </a:buClr>
              <a:buFont typeface="Arial" panose="020B0604020202020204" pitchFamily="34" charset="0"/>
              <a:buChar char="•"/>
            </a:pPr>
            <a:r>
              <a:rPr lang="en-US" sz="2000" dirty="0"/>
              <a:t>Vaccination with live virus vaccines is not recommended for at least 6 weeks prior to the start of lymphodepleting chemotherapy, during </a:t>
            </a:r>
            <a:r>
              <a:rPr lang="en-US" sz="2000" dirty="0" err="1"/>
              <a:t>liso-cel</a:t>
            </a:r>
            <a:r>
              <a:rPr lang="en-US" sz="2000" dirty="0"/>
              <a:t> treatment, and until immune recovery following treatment with </a:t>
            </a:r>
            <a:r>
              <a:rPr lang="en-US" sz="2000" dirty="0" err="1"/>
              <a:t>liso-cel</a:t>
            </a:r>
            <a:endParaRPr lang="en-US" sz="2000" dirty="0"/>
          </a:p>
        </p:txBody>
      </p:sp>
      <p:sp>
        <p:nvSpPr>
          <p:cNvPr id="22" name="TextBox 21">
            <a:extLst>
              <a:ext uri="{FF2B5EF4-FFF2-40B4-BE49-F238E27FC236}">
                <a16:creationId xmlns:a16="http://schemas.microsoft.com/office/drawing/2014/main" id="{106372C7-24E2-4852-814E-2A040AF6E5A1}"/>
              </a:ext>
            </a:extLst>
          </p:cNvPr>
          <p:cNvSpPr txBox="1"/>
          <p:nvPr/>
        </p:nvSpPr>
        <p:spPr>
          <a:xfrm>
            <a:off x="365760" y="6109862"/>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6" name="Slide Number Placeholder 3">
            <a:extLst>
              <a:ext uri="{FF2B5EF4-FFF2-40B4-BE49-F238E27FC236}">
                <a16:creationId xmlns:a16="http://schemas.microsoft.com/office/drawing/2014/main" id="{4CCE2002-8DB8-4D1F-8111-18FF2ACE27EF}"/>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124ADB8D-522B-4B48-BCBD-A4085310D3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5797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lstStyle/>
          <a:p>
            <a:r>
              <a:rPr lang="en-US" dirty="0"/>
              <a:t>Pre-treatment considerations</a:t>
            </a:r>
          </a:p>
        </p:txBody>
      </p:sp>
      <p:sp>
        <p:nvSpPr>
          <p:cNvPr id="4" name="Content Placeholder 3">
            <a:extLst>
              <a:ext uri="{FF2B5EF4-FFF2-40B4-BE49-F238E27FC236}">
                <a16:creationId xmlns:a16="http://schemas.microsoft.com/office/drawing/2014/main" id="{F0176567-2CE4-4931-855C-510A2EC9A18C}"/>
              </a:ext>
            </a:extLst>
          </p:cNvPr>
          <p:cNvSpPr>
            <a:spLocks noGrp="1"/>
          </p:cNvSpPr>
          <p:nvPr>
            <p:ph idx="1"/>
          </p:nvPr>
        </p:nvSpPr>
        <p:spPr>
          <a:xfrm>
            <a:off x="365760" y="1305549"/>
            <a:ext cx="8305799" cy="461665"/>
          </a:xfrm>
        </p:spPr>
        <p:txBody>
          <a:bodyPr>
            <a:noAutofit/>
          </a:bodyPr>
          <a:lstStyle/>
          <a:p>
            <a:pPr marL="0" indent="0">
              <a:buNone/>
            </a:pPr>
            <a:r>
              <a:rPr lang="en-US" b="1" dirty="0"/>
              <a:t>Before you begin treatment with </a:t>
            </a:r>
            <a:r>
              <a:rPr lang="en-US" b="1" dirty="0" err="1"/>
              <a:t>liso-cel</a:t>
            </a:r>
            <a:r>
              <a:rPr lang="en-US" b="1" dirty="0"/>
              <a:t>:</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65760" y="5929242"/>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CRS, cytokine release syndrome; HIV, human immunodeficiency virus.</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21" name="Slide Number Placeholder 3">
            <a:extLst>
              <a:ext uri="{FF2B5EF4-FFF2-40B4-BE49-F238E27FC236}">
                <a16:creationId xmlns:a16="http://schemas.microsoft.com/office/drawing/2014/main" id="{52D10B56-295D-4191-8ACB-57A6A64EEB04}"/>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93B39BCD-56A9-4334-9037-550ED4A243D2}"/>
              </a:ext>
            </a:extLst>
          </p:cNvPr>
          <p:cNvSpPr/>
          <p:nvPr/>
        </p:nvSpPr>
        <p:spPr>
          <a:xfrm>
            <a:off x="365760" y="1844431"/>
            <a:ext cx="11140440" cy="332398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200"/>
              </a:spcAft>
              <a:buClr>
                <a:srgbClr val="FFAC25"/>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Ensure that a minimum of 2 doses of tocilizumab are available for each patient for infusion within 2 hours after </a:t>
            </a:r>
            <a:r>
              <a:rPr kumimoji="0" lang="en-US" sz="2000" b="1"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1" i="0" u="none" strike="noStrike" kern="1200" cap="none" spc="0" normalizeH="0" baseline="0" noProof="0" dirty="0">
                <a:ln>
                  <a:noFill/>
                </a:ln>
                <a:solidFill>
                  <a:srgbClr val="595454"/>
                </a:solidFill>
                <a:effectLst/>
                <a:uLnTx/>
                <a:uFillTx/>
                <a:latin typeface="Trebuchet MS"/>
                <a:ea typeface="+mn-ea"/>
                <a:cs typeface="+mn-cs"/>
              </a:rPr>
              <a:t> infusion, if needed for treatment of CRS</a:t>
            </a:r>
          </a:p>
          <a:p>
            <a:pPr marL="285750" marR="0" lvl="0" indent="-285750" algn="l" defTabSz="914400" rtl="0" eaLnBrk="1" fontAlgn="auto" latinLnBrk="0" hangingPunct="1">
              <a:lnSpc>
                <a:spcPct val="100000"/>
              </a:lnSpc>
              <a:spcBef>
                <a:spcPts val="0"/>
              </a:spcBef>
              <a:spcAft>
                <a:spcPts val="1200"/>
              </a:spcAft>
              <a:buClr>
                <a:srgbClr val="FFAC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Monitor patients for signs and symptoms of infection before and after </a:t>
            </a:r>
            <a:r>
              <a:rPr kumimoji="0" lang="en-US" sz="20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0" i="0" u="none" strike="noStrike" kern="1200" cap="none" spc="0" normalizeH="0" baseline="0" noProof="0" dirty="0">
                <a:ln>
                  <a:noFill/>
                </a:ln>
                <a:solidFill>
                  <a:srgbClr val="595454"/>
                </a:solidFill>
                <a:effectLst/>
                <a:uLnTx/>
                <a:uFillTx/>
                <a:latin typeface="Trebuchet MS"/>
                <a:ea typeface="+mn-ea"/>
                <a:cs typeface="+mn-cs"/>
              </a:rPr>
              <a:t> administration and treat appropriately. Administer prophylactic antimicrobials according to standard institutional guidelines. Avoid administration of </a:t>
            </a:r>
            <a:r>
              <a:rPr kumimoji="0" lang="en-US" sz="20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0" i="0" u="none" strike="noStrike" kern="1200" cap="none" spc="0" normalizeH="0" baseline="0" noProof="0" dirty="0">
                <a:ln>
                  <a:noFill/>
                </a:ln>
                <a:solidFill>
                  <a:srgbClr val="595454"/>
                </a:solidFill>
                <a:effectLst/>
                <a:uLnTx/>
                <a:uFillTx/>
                <a:latin typeface="Trebuchet MS"/>
                <a:ea typeface="+mn-ea"/>
                <a:cs typeface="+mn-cs"/>
              </a:rPr>
              <a:t> in patients with clinically significant active systemic infections</a:t>
            </a:r>
          </a:p>
          <a:p>
            <a:pPr marL="285750" marR="0" lvl="0" indent="-285750" algn="l" defTabSz="914400" rtl="0" eaLnBrk="1" fontAlgn="auto" latinLnBrk="0" hangingPunct="1">
              <a:lnSpc>
                <a:spcPct val="100000"/>
              </a:lnSpc>
              <a:spcBef>
                <a:spcPts val="0"/>
              </a:spcBef>
              <a:spcAft>
                <a:spcPts val="1200"/>
              </a:spcAft>
              <a:buClr>
                <a:srgbClr val="FFAC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Monitor complete blood counts prior to and after </a:t>
            </a:r>
            <a:r>
              <a:rPr kumimoji="0" lang="en-US" sz="20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0" i="0" u="none" strike="noStrike" kern="1200" cap="none" spc="0" normalizeH="0" baseline="0" noProof="0" dirty="0">
                <a:ln>
                  <a:noFill/>
                </a:ln>
                <a:solidFill>
                  <a:srgbClr val="595454"/>
                </a:solidFill>
                <a:effectLst/>
                <a:uLnTx/>
                <a:uFillTx/>
                <a:latin typeface="Trebuchet MS"/>
                <a:ea typeface="+mn-ea"/>
                <a:cs typeface="+mn-cs"/>
              </a:rPr>
              <a:t> administration</a:t>
            </a:r>
          </a:p>
          <a:p>
            <a:pPr marL="285750" marR="0" lvl="0" indent="-285750" algn="l" defTabSz="914400" rtl="0" eaLnBrk="1" fontAlgn="auto" latinLnBrk="0" hangingPunct="1">
              <a:lnSpc>
                <a:spcPct val="100000"/>
              </a:lnSpc>
              <a:spcBef>
                <a:spcPts val="0"/>
              </a:spcBef>
              <a:spcAft>
                <a:spcPts val="1200"/>
              </a:spcAft>
              <a:buClr>
                <a:srgbClr val="FFAC2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Note that </a:t>
            </a:r>
            <a:r>
              <a:rPr kumimoji="0" lang="en-US" sz="20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0" i="0" u="none" strike="noStrike" kern="1200" cap="none" spc="0" normalizeH="0" baseline="0" noProof="0" dirty="0">
                <a:ln>
                  <a:noFill/>
                </a:ln>
                <a:solidFill>
                  <a:srgbClr val="595454"/>
                </a:solidFill>
                <a:effectLst/>
                <a:uLnTx/>
                <a:uFillTx/>
                <a:latin typeface="Trebuchet MS"/>
                <a:ea typeface="+mn-ea"/>
                <a:cs typeface="+mn-cs"/>
              </a:rPr>
              <a:t> may cause a false-positive HIV test result by some commercial HIV nucleic acid tests</a:t>
            </a:r>
          </a:p>
        </p:txBody>
      </p:sp>
      <p:pic>
        <p:nvPicPr>
          <p:cNvPr id="8" name="Graphic 7" descr="House with solid fill">
            <a:hlinkClick r:id="rId3" action="ppaction://hlinksldjump"/>
            <a:extLst>
              <a:ext uri="{FF2B5EF4-FFF2-40B4-BE49-F238E27FC236}">
                <a16:creationId xmlns:a16="http://schemas.microsoft.com/office/drawing/2014/main" id="{D9D2B7FD-4815-438B-94E0-C5C6A24329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21575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Pre-medication on infusion day</a:t>
            </a:r>
          </a:p>
        </p:txBody>
      </p:sp>
      <p:sp>
        <p:nvSpPr>
          <p:cNvPr id="5" name="Content Placeholder 4">
            <a:extLst>
              <a:ext uri="{FF2B5EF4-FFF2-40B4-BE49-F238E27FC236}">
                <a16:creationId xmlns:a16="http://schemas.microsoft.com/office/drawing/2014/main" id="{4E0CB80D-B512-4714-9EAC-14D82F6520B4}"/>
              </a:ext>
            </a:extLst>
          </p:cNvPr>
          <p:cNvSpPr>
            <a:spLocks noGrp="1"/>
          </p:cNvSpPr>
          <p:nvPr>
            <p:ph idx="1"/>
          </p:nvPr>
        </p:nvSpPr>
        <p:spPr>
          <a:xfrm>
            <a:off x="365760" y="1106242"/>
            <a:ext cx="11460480" cy="4858460"/>
          </a:xfrm>
        </p:spPr>
        <p:txBody>
          <a:bodyPr/>
          <a:lstStyle/>
          <a:p>
            <a:pPr marL="0" indent="0">
              <a:spcAft>
                <a:spcPts val="600"/>
              </a:spcAft>
              <a:buClr>
                <a:schemeClr val="accent2"/>
              </a:buClr>
              <a:buNone/>
            </a:pPr>
            <a:r>
              <a:rPr lang="en-US" b="1" dirty="0"/>
              <a:t>Premedication           </a:t>
            </a:r>
          </a:p>
          <a:p>
            <a:pPr>
              <a:spcAft>
                <a:spcPts val="600"/>
              </a:spcAft>
              <a:buClr>
                <a:srgbClr val="FFAC25"/>
              </a:buClr>
            </a:pPr>
            <a:r>
              <a:rPr lang="en-US" dirty="0"/>
              <a:t>Premedicate your patient with acetaminophen (650 mg orally) and diphenhydramine (25-50 mg IV or orally), or another H1-antihistamine 30 to 60 minutes prior to treatment with </a:t>
            </a:r>
            <a:r>
              <a:rPr lang="en-US" dirty="0" err="1"/>
              <a:t>liso-cel</a:t>
            </a:r>
            <a:endParaRPr lang="en-US" dirty="0"/>
          </a:p>
          <a:p>
            <a:pPr marL="0" indent="0">
              <a:buNone/>
            </a:pPr>
            <a:r>
              <a:rPr lang="en-US" b="1" dirty="0"/>
              <a:t>Notification</a:t>
            </a:r>
          </a:p>
          <a:p>
            <a:pPr>
              <a:buClr>
                <a:srgbClr val="FFAC25"/>
              </a:buClr>
            </a:pPr>
            <a:r>
              <a:rPr lang="en-US" dirty="0"/>
              <a:t>Once the patient is prepared, the staff responsible for preparing </a:t>
            </a:r>
            <a:r>
              <a:rPr lang="en-US" dirty="0" err="1"/>
              <a:t>liso-cel</a:t>
            </a:r>
            <a:r>
              <a:rPr lang="en-US" dirty="0"/>
              <a:t> should be notified to start product thaw</a:t>
            </a:r>
          </a:p>
          <a:p>
            <a:pPr marL="0" indent="0">
              <a:spcAft>
                <a:spcPts val="600"/>
              </a:spcAft>
              <a:buClr>
                <a:schemeClr val="accent2"/>
              </a:buClr>
              <a:buNone/>
            </a:pPr>
            <a:endParaRPr lang="en-US" dirty="0"/>
          </a:p>
          <a:p>
            <a:pPr marL="0" indent="0">
              <a:buClr>
                <a:srgbClr val="71BF49"/>
              </a:buClr>
              <a:buNone/>
            </a:pPr>
            <a:endParaRPr lang="en-US" sz="1400" dirty="0">
              <a:solidFill>
                <a:schemeClr val="tx1">
                  <a:lumMod val="65000"/>
                  <a:lumOff val="35000"/>
                </a:schemeClr>
              </a:solidFill>
            </a:endParaRPr>
          </a:p>
        </p:txBody>
      </p:sp>
      <p:sp>
        <p:nvSpPr>
          <p:cNvPr id="22" name="TextBox 21">
            <a:extLst>
              <a:ext uri="{FF2B5EF4-FFF2-40B4-BE49-F238E27FC236}">
                <a16:creationId xmlns:a16="http://schemas.microsoft.com/office/drawing/2014/main" id="{106372C7-24E2-4852-814E-2A040AF6E5A1}"/>
              </a:ext>
            </a:extLst>
          </p:cNvPr>
          <p:cNvSpPr txBox="1"/>
          <p:nvPr/>
        </p:nvSpPr>
        <p:spPr>
          <a:xfrm>
            <a:off x="365760" y="5915797"/>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IV, intravenous.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6" name="Slide Number Placeholder 3">
            <a:extLst>
              <a:ext uri="{FF2B5EF4-FFF2-40B4-BE49-F238E27FC236}">
                <a16:creationId xmlns:a16="http://schemas.microsoft.com/office/drawing/2014/main" id="{E689088F-FEB7-4A28-B3D7-38C039341C10}"/>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grpSp>
        <p:nvGrpSpPr>
          <p:cNvPr id="7" name="Group 6">
            <a:extLst>
              <a:ext uri="{FF2B5EF4-FFF2-40B4-BE49-F238E27FC236}">
                <a16:creationId xmlns:a16="http://schemas.microsoft.com/office/drawing/2014/main" id="{8143BDF8-F8C0-4834-8C5E-9BCDE482E20B}"/>
              </a:ext>
            </a:extLst>
          </p:cNvPr>
          <p:cNvGrpSpPr/>
          <p:nvPr/>
        </p:nvGrpSpPr>
        <p:grpSpPr>
          <a:xfrm>
            <a:off x="2251363" y="3928491"/>
            <a:ext cx="7689273" cy="1075616"/>
            <a:chOff x="2216727" y="3898074"/>
            <a:chExt cx="7689273" cy="1075616"/>
          </a:xfrm>
        </p:grpSpPr>
        <p:sp>
          <p:nvSpPr>
            <p:cNvPr id="8" name="Rectangle 7">
              <a:extLst>
                <a:ext uri="{FF2B5EF4-FFF2-40B4-BE49-F238E27FC236}">
                  <a16:creationId xmlns:a16="http://schemas.microsoft.com/office/drawing/2014/main" id="{4F2CF119-2145-42BA-9F83-2D219D9497D5}"/>
                </a:ext>
              </a:extLst>
            </p:cNvPr>
            <p:cNvSpPr/>
            <p:nvPr/>
          </p:nvSpPr>
          <p:spPr>
            <a:xfrm>
              <a:off x="2216727" y="3898074"/>
              <a:ext cx="7689273" cy="1075616"/>
            </a:xfrm>
            <a:prstGeom prst="rect">
              <a:avLst/>
            </a:prstGeom>
            <a:solidFill>
              <a:schemeClr val="accent2">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Content Placeholder 1">
              <a:extLst>
                <a:ext uri="{FF2B5EF4-FFF2-40B4-BE49-F238E27FC236}">
                  <a16:creationId xmlns:a16="http://schemas.microsoft.com/office/drawing/2014/main" id="{F2722A8E-B5D5-463D-82E3-979A0DBEF041}"/>
                </a:ext>
              </a:extLst>
            </p:cNvPr>
            <p:cNvSpPr txBox="1">
              <a:spLocks/>
            </p:cNvSpPr>
            <p:nvPr/>
          </p:nvSpPr>
          <p:spPr>
            <a:xfrm>
              <a:off x="2556163" y="4112535"/>
              <a:ext cx="7123833" cy="658926"/>
            </a:xfrm>
            <a:prstGeom prst="rect">
              <a:avLst/>
            </a:prstGeom>
          </p:spPr>
          <p:txBody>
            <a:bodyPr vert="horz" lIns="91440" tIns="45720" rIns="91440" bIns="45720" rtlCol="0">
              <a:norm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200" kern="1200">
                  <a:solidFill>
                    <a:schemeClr val="tx1"/>
                  </a:solidFill>
                  <a:latin typeface="Arial" panose="020B0604020202020204" pitchFamily="34" charset="0"/>
                  <a:ea typeface="+mn-ea"/>
                  <a:cs typeface="Arial" panose="020B0604020202020204" pitchFamily="34" charset="0"/>
                </a:defRPr>
              </a:lvl2pPr>
              <a:lvl3pPr marL="1028700" indent="-1143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87488" indent="-1158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946275" indent="-1174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Avoid prophylactic use of systemic corticosteroids as they may interfere with the activity of </a:t>
              </a:r>
              <a:r>
                <a:rPr kumimoji="0" lang="en-US" sz="2000" b="0" i="0" u="none" strike="noStrike" kern="1200" cap="none" spc="0" normalizeH="0" baseline="0" noProof="0" dirty="0" err="1">
                  <a:ln>
                    <a:noFill/>
                  </a:ln>
                  <a:solidFill>
                    <a:srgbClr val="595454"/>
                  </a:solidFill>
                  <a:effectLst/>
                  <a:uLnTx/>
                  <a:uFillTx/>
                  <a:latin typeface="Trebuchet MS" panose="020B0703020202090204" pitchFamily="34" charset="0"/>
                  <a:ea typeface="+mn-ea"/>
                  <a:cs typeface="Arial" panose="020B0604020202020204" pitchFamily="34" charset="0"/>
                </a:rPr>
                <a:t>liso-cel</a:t>
              </a:r>
              <a:endParaRPr kumimoji="0" lang="en-US" sz="20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endParaRPr>
            </a:p>
          </p:txBody>
        </p:sp>
      </p:grpSp>
      <p:pic>
        <p:nvPicPr>
          <p:cNvPr id="11" name="Graphic 10" descr="House with solid fill">
            <a:hlinkClick r:id="rId3" action="ppaction://hlinksldjump"/>
            <a:extLst>
              <a:ext uri="{FF2B5EF4-FFF2-40B4-BE49-F238E27FC236}">
                <a16:creationId xmlns:a16="http://schemas.microsoft.com/office/drawing/2014/main" id="{04C660BB-C4C1-4559-9B29-2C8AF57416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14300" y="4652958"/>
            <a:ext cx="522642" cy="522642"/>
          </a:xfrm>
          <a:prstGeom prst="rect">
            <a:avLst/>
          </a:prstGeom>
        </p:spPr>
      </p:pic>
      <p:sp>
        <p:nvSpPr>
          <p:cNvPr id="12" name="TextBox 11">
            <a:extLst>
              <a:ext uri="{FF2B5EF4-FFF2-40B4-BE49-F238E27FC236}">
                <a16:creationId xmlns:a16="http://schemas.microsoft.com/office/drawing/2014/main" id="{EBD91D98-66E7-444B-82D5-BA89B5A9CB22}"/>
              </a:ext>
            </a:extLst>
          </p:cNvPr>
          <p:cNvSpPr txBox="1"/>
          <p:nvPr/>
        </p:nvSpPr>
        <p:spPr>
          <a:xfrm>
            <a:off x="8361937" y="5229116"/>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3</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13" name="Arrow: Right 12">
            <a:hlinkClick r:id="rId6" action="ppaction://hlinksldjump"/>
            <a:extLst>
              <a:ext uri="{FF2B5EF4-FFF2-40B4-BE49-F238E27FC236}">
                <a16:creationId xmlns:a16="http://schemas.microsoft.com/office/drawing/2014/main" id="{9387AA0F-FA05-4410-8A95-804CA3AE7492}"/>
              </a:ext>
            </a:extLst>
          </p:cNvPr>
          <p:cNvSpPr/>
          <p:nvPr/>
        </p:nvSpPr>
        <p:spPr>
          <a:xfrm>
            <a:off x="11583833" y="5666111"/>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14" name="Arrow: Right 13">
            <a:hlinkClick r:id="rId7" action="ppaction://hlinksldjump"/>
            <a:extLst>
              <a:ext uri="{FF2B5EF4-FFF2-40B4-BE49-F238E27FC236}">
                <a16:creationId xmlns:a16="http://schemas.microsoft.com/office/drawing/2014/main" id="{E03DF931-6E5A-4161-AFA4-8A6FAF4951C8}"/>
              </a:ext>
            </a:extLst>
          </p:cNvPr>
          <p:cNvSpPr/>
          <p:nvPr/>
        </p:nvSpPr>
        <p:spPr>
          <a:xfrm>
            <a:off x="11583833" y="5215076"/>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sp>
        <p:nvSpPr>
          <p:cNvPr id="15" name="TextBox 14">
            <a:extLst>
              <a:ext uri="{FF2B5EF4-FFF2-40B4-BE49-F238E27FC236}">
                <a16:creationId xmlns:a16="http://schemas.microsoft.com/office/drawing/2014/main" id="{8BB46009-1949-4F7C-8CF5-037E45C7A99F}"/>
              </a:ext>
            </a:extLst>
          </p:cNvPr>
          <p:cNvSpPr txBox="1"/>
          <p:nvPr/>
        </p:nvSpPr>
        <p:spPr>
          <a:xfrm>
            <a:off x="10875011" y="5363289"/>
            <a:ext cx="673944" cy="254295"/>
          </a:xfrm>
          <a:prstGeom prst="rect">
            <a:avLst/>
          </a:prstGeom>
          <a:noFill/>
        </p:spPr>
        <p:txBody>
          <a:bodyPr wrap="square" lIns="0" tIns="0" rIns="0" bIns="0" rtlCol="0">
            <a:noAutofit/>
          </a:bodyPr>
          <a:lstStyle/>
          <a:p>
            <a:pPr algn="ctr">
              <a:lnSpc>
                <a:spcPct val="100000"/>
              </a:lnSpc>
              <a:spcBef>
                <a:spcPts val="1200"/>
              </a:spcBef>
              <a:buSzPct val="100000"/>
            </a:pPr>
            <a:r>
              <a:rPr lang="en-US" sz="800" dirty="0"/>
              <a:t>For Thawing</a:t>
            </a:r>
          </a:p>
        </p:txBody>
      </p:sp>
      <p:sp>
        <p:nvSpPr>
          <p:cNvPr id="16" name="TextBox 15">
            <a:extLst>
              <a:ext uri="{FF2B5EF4-FFF2-40B4-BE49-F238E27FC236}">
                <a16:creationId xmlns:a16="http://schemas.microsoft.com/office/drawing/2014/main" id="{6CD0C4BD-699F-48E4-AFB9-27F44D88D55E}"/>
              </a:ext>
            </a:extLst>
          </p:cNvPr>
          <p:cNvSpPr txBox="1"/>
          <p:nvPr/>
        </p:nvSpPr>
        <p:spPr>
          <a:xfrm>
            <a:off x="10888933" y="5735787"/>
            <a:ext cx="673944" cy="254295"/>
          </a:xfrm>
          <a:prstGeom prst="rect">
            <a:avLst/>
          </a:prstGeom>
          <a:noFill/>
        </p:spPr>
        <p:txBody>
          <a:bodyPr wrap="square" lIns="0" tIns="0" rIns="0" bIns="0" rtlCol="0">
            <a:noAutofit/>
          </a:bodyPr>
          <a:lstStyle/>
          <a:p>
            <a:pPr algn="ctr">
              <a:lnSpc>
                <a:spcPct val="100000"/>
              </a:lnSpc>
              <a:spcBef>
                <a:spcPts val="1200"/>
              </a:spcBef>
              <a:buSzPct val="100000"/>
            </a:pPr>
            <a:r>
              <a:rPr lang="en-US" sz="800" dirty="0"/>
              <a:t>For Product Admin</a:t>
            </a:r>
          </a:p>
        </p:txBody>
      </p:sp>
    </p:spTree>
    <p:extLst>
      <p:ext uri="{BB962C8B-B14F-4D97-AF65-F5344CB8AC3E}">
        <p14:creationId xmlns:p14="http://schemas.microsoft.com/office/powerpoint/2010/main" val="34459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FDC256A4-D99F-405F-844A-9B23F68C4EA7}"/>
              </a:ext>
            </a:extLst>
          </p:cNvPr>
          <p:cNvSpPr>
            <a:spLocks noGrp="1"/>
          </p:cNvSpPr>
          <p:nvPr>
            <p:ph type="subTitle" idx="1"/>
          </p:nvPr>
        </p:nvSpPr>
        <p:spPr/>
        <p:txBody>
          <a:bodyPr/>
          <a:lstStyle/>
          <a:p>
            <a:r>
              <a:rPr lang="en-US" dirty="0"/>
              <a:t>SECTION 4</a:t>
            </a:r>
          </a:p>
        </p:txBody>
      </p:sp>
      <p:sp>
        <p:nvSpPr>
          <p:cNvPr id="11" name="Title 10">
            <a:extLst>
              <a:ext uri="{FF2B5EF4-FFF2-40B4-BE49-F238E27FC236}">
                <a16:creationId xmlns:a16="http://schemas.microsoft.com/office/drawing/2014/main" id="{3CB24DF7-14FF-4101-AE6C-F4B8941A6C40}"/>
              </a:ext>
            </a:extLst>
          </p:cNvPr>
          <p:cNvSpPr>
            <a:spLocks noGrp="1"/>
          </p:cNvSpPr>
          <p:nvPr>
            <p:ph type="title"/>
          </p:nvPr>
        </p:nvSpPr>
        <p:spPr/>
        <p:txBody>
          <a:bodyPr/>
          <a:lstStyle/>
          <a:p>
            <a:r>
              <a:rPr lang="en-US" dirty="0"/>
              <a:t>Thawing</a:t>
            </a:r>
          </a:p>
        </p:txBody>
      </p:sp>
      <p:sp>
        <p:nvSpPr>
          <p:cNvPr id="4" name="Slide Number Placeholder 3">
            <a:extLst>
              <a:ext uri="{FF2B5EF4-FFF2-40B4-BE49-F238E27FC236}">
                <a16:creationId xmlns:a16="http://schemas.microsoft.com/office/drawing/2014/main" id="{95BD07BB-D823-482A-8C04-EFEFF2657C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dirty="0">
              <a:ln>
                <a:noFill/>
              </a:ln>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46CA62A7-FB35-413B-B10F-70DC927F97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41713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Preparation for thaw</a:t>
            </a:r>
          </a:p>
        </p:txBody>
      </p:sp>
      <p:grpSp>
        <p:nvGrpSpPr>
          <p:cNvPr id="45" name="Group 44">
            <a:extLst>
              <a:ext uri="{FF2B5EF4-FFF2-40B4-BE49-F238E27FC236}">
                <a16:creationId xmlns:a16="http://schemas.microsoft.com/office/drawing/2014/main" id="{71016822-175F-4498-84A8-BFF97E496FC7}"/>
              </a:ext>
            </a:extLst>
          </p:cNvPr>
          <p:cNvGrpSpPr/>
          <p:nvPr/>
        </p:nvGrpSpPr>
        <p:grpSpPr>
          <a:xfrm>
            <a:off x="2166142" y="2450513"/>
            <a:ext cx="9547854" cy="2173169"/>
            <a:chOff x="7593950" y="2882045"/>
            <a:chExt cx="9568211" cy="1951989"/>
          </a:xfrm>
        </p:grpSpPr>
        <p:pic>
          <p:nvPicPr>
            <p:cNvPr id="9" name="Picture 8">
              <a:extLst>
                <a:ext uri="{FF2B5EF4-FFF2-40B4-BE49-F238E27FC236}">
                  <a16:creationId xmlns:a16="http://schemas.microsoft.com/office/drawing/2014/main" id="{5F78E2B1-9610-4E7C-9C4D-A8854D49A7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7641" y="3035535"/>
              <a:ext cx="646912" cy="1019398"/>
            </a:xfrm>
            <a:prstGeom prst="rect">
              <a:avLst/>
            </a:prstGeom>
          </p:spPr>
        </p:pic>
        <p:pic>
          <p:nvPicPr>
            <p:cNvPr id="17" name="Picture 16">
              <a:extLst>
                <a:ext uri="{FF2B5EF4-FFF2-40B4-BE49-F238E27FC236}">
                  <a16:creationId xmlns:a16="http://schemas.microsoft.com/office/drawing/2014/main" id="{7924A102-740F-4F74-8314-3E0241B0FB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5561" y="3205511"/>
              <a:ext cx="646912" cy="1019398"/>
            </a:xfrm>
            <a:prstGeom prst="rect">
              <a:avLst/>
            </a:prstGeom>
          </p:spPr>
        </p:pic>
        <p:pic>
          <p:nvPicPr>
            <p:cNvPr id="20" name="Picture 19">
              <a:extLst>
                <a:ext uri="{FF2B5EF4-FFF2-40B4-BE49-F238E27FC236}">
                  <a16:creationId xmlns:a16="http://schemas.microsoft.com/office/drawing/2014/main" id="{B0A839D9-903A-45A2-95A2-CBAC8DA66F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9121675" y="3137617"/>
              <a:ext cx="1249641" cy="738498"/>
            </a:xfrm>
            <a:prstGeom prst="rect">
              <a:avLst/>
            </a:prstGeom>
          </p:spPr>
        </p:pic>
        <p:pic>
          <p:nvPicPr>
            <p:cNvPr id="11" name="Picture 10">
              <a:extLst>
                <a:ext uri="{FF2B5EF4-FFF2-40B4-BE49-F238E27FC236}">
                  <a16:creationId xmlns:a16="http://schemas.microsoft.com/office/drawing/2014/main" id="{6A439BF4-1D13-405C-A895-9AF1A84A02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853755" y="3250373"/>
              <a:ext cx="1249641" cy="738498"/>
            </a:xfrm>
            <a:prstGeom prst="rect">
              <a:avLst/>
            </a:prstGeom>
          </p:spPr>
        </p:pic>
        <p:pic>
          <p:nvPicPr>
            <p:cNvPr id="13" name="Picture 12">
              <a:extLst>
                <a:ext uri="{FF2B5EF4-FFF2-40B4-BE49-F238E27FC236}">
                  <a16:creationId xmlns:a16="http://schemas.microsoft.com/office/drawing/2014/main" id="{330D8835-8281-4041-9244-037857BE8D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87589" y="2990855"/>
              <a:ext cx="759469" cy="1342183"/>
            </a:xfrm>
            <a:prstGeom prst="rect">
              <a:avLst/>
            </a:prstGeom>
          </p:spPr>
        </p:pic>
        <p:grpSp>
          <p:nvGrpSpPr>
            <p:cNvPr id="21" name="Group 20">
              <a:extLst>
                <a:ext uri="{FF2B5EF4-FFF2-40B4-BE49-F238E27FC236}">
                  <a16:creationId xmlns:a16="http://schemas.microsoft.com/office/drawing/2014/main" id="{56337CCC-AEFB-4BF2-A3F1-DA9AF946A44F}"/>
                </a:ext>
              </a:extLst>
            </p:cNvPr>
            <p:cNvGrpSpPr/>
            <p:nvPr/>
          </p:nvGrpSpPr>
          <p:grpSpPr>
            <a:xfrm>
              <a:off x="12026399" y="3047065"/>
              <a:ext cx="967902" cy="717012"/>
              <a:chOff x="11991832" y="3280542"/>
              <a:chExt cx="967902" cy="717012"/>
            </a:xfrm>
          </p:grpSpPr>
          <p:pic>
            <p:nvPicPr>
              <p:cNvPr id="16" name="Picture 15">
                <a:extLst>
                  <a:ext uri="{FF2B5EF4-FFF2-40B4-BE49-F238E27FC236}">
                    <a16:creationId xmlns:a16="http://schemas.microsoft.com/office/drawing/2014/main" id="{5B76495F-3D7B-4D73-B0F8-C8CC67FED31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t="10717" r="52378"/>
              <a:stretch/>
            </p:blipFill>
            <p:spPr>
              <a:xfrm>
                <a:off x="11991832" y="3280544"/>
                <a:ext cx="322569" cy="717010"/>
              </a:xfrm>
              <a:prstGeom prst="rect">
                <a:avLst/>
              </a:prstGeom>
            </p:spPr>
          </p:pic>
          <p:pic>
            <p:nvPicPr>
              <p:cNvPr id="25" name="Picture 24">
                <a:extLst>
                  <a:ext uri="{FF2B5EF4-FFF2-40B4-BE49-F238E27FC236}">
                    <a16:creationId xmlns:a16="http://schemas.microsoft.com/office/drawing/2014/main" id="{8E3DC39D-C46C-4303-9ADE-92BD2D4DA81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t="10717" r="52378"/>
              <a:stretch/>
            </p:blipFill>
            <p:spPr>
              <a:xfrm>
                <a:off x="12258521" y="3280542"/>
                <a:ext cx="322569" cy="717010"/>
              </a:xfrm>
              <a:prstGeom prst="rect">
                <a:avLst/>
              </a:prstGeom>
            </p:spPr>
          </p:pic>
          <p:pic>
            <p:nvPicPr>
              <p:cNvPr id="19" name="Picture 18">
                <a:extLst>
                  <a:ext uri="{FF2B5EF4-FFF2-40B4-BE49-F238E27FC236}">
                    <a16:creationId xmlns:a16="http://schemas.microsoft.com/office/drawing/2014/main" id="{960DF0FF-8ECB-4745-9425-22A241B5638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685954" y="3319201"/>
                <a:ext cx="94628" cy="660680"/>
              </a:xfrm>
              <a:prstGeom prst="rect">
                <a:avLst/>
              </a:prstGeom>
            </p:spPr>
          </p:pic>
          <p:pic>
            <p:nvPicPr>
              <p:cNvPr id="28" name="Picture 27">
                <a:extLst>
                  <a:ext uri="{FF2B5EF4-FFF2-40B4-BE49-F238E27FC236}">
                    <a16:creationId xmlns:a16="http://schemas.microsoft.com/office/drawing/2014/main" id="{A3E8D981-4011-476C-B543-CED32FA6EF4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865106" y="3319201"/>
                <a:ext cx="94628" cy="660680"/>
              </a:xfrm>
              <a:prstGeom prst="rect">
                <a:avLst/>
              </a:prstGeom>
            </p:spPr>
          </p:pic>
        </p:grpSp>
        <p:pic>
          <p:nvPicPr>
            <p:cNvPr id="23" name="Picture 22">
              <a:extLst>
                <a:ext uri="{FF2B5EF4-FFF2-40B4-BE49-F238E27FC236}">
                  <a16:creationId xmlns:a16="http://schemas.microsoft.com/office/drawing/2014/main" id="{A84C3C82-4312-493E-ADA4-C481B80B27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544639" y="3085421"/>
              <a:ext cx="564915" cy="1019398"/>
            </a:xfrm>
            <a:prstGeom prst="rect">
              <a:avLst/>
            </a:prstGeom>
          </p:spPr>
        </p:pic>
        <p:pic>
          <p:nvPicPr>
            <p:cNvPr id="26" name="Picture 25">
              <a:extLst>
                <a:ext uri="{FF2B5EF4-FFF2-40B4-BE49-F238E27FC236}">
                  <a16:creationId xmlns:a16="http://schemas.microsoft.com/office/drawing/2014/main" id="{E5A09F0B-55DF-430B-896A-5404DF52AB1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701893" y="3214367"/>
              <a:ext cx="609898" cy="562919"/>
            </a:xfrm>
            <a:prstGeom prst="rect">
              <a:avLst/>
            </a:prstGeom>
          </p:spPr>
        </p:pic>
        <p:pic>
          <p:nvPicPr>
            <p:cNvPr id="34" name="Picture 33">
              <a:extLst>
                <a:ext uri="{FF2B5EF4-FFF2-40B4-BE49-F238E27FC236}">
                  <a16:creationId xmlns:a16="http://schemas.microsoft.com/office/drawing/2014/main" id="{495909C0-B597-452B-B686-76A23984A09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872754" y="3348747"/>
              <a:ext cx="609898" cy="562919"/>
            </a:xfrm>
            <a:prstGeom prst="rect">
              <a:avLst/>
            </a:prstGeom>
          </p:spPr>
        </p:pic>
        <p:pic>
          <p:nvPicPr>
            <p:cNvPr id="36" name="Picture 35">
              <a:extLst>
                <a:ext uri="{FF2B5EF4-FFF2-40B4-BE49-F238E27FC236}">
                  <a16:creationId xmlns:a16="http://schemas.microsoft.com/office/drawing/2014/main" id="{6E5A9552-F16B-4BDA-AE8F-8186283F03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6069393" y="3092528"/>
              <a:ext cx="840886" cy="1013374"/>
            </a:xfrm>
            <a:prstGeom prst="rect">
              <a:avLst/>
            </a:prstGeom>
          </p:spPr>
        </p:pic>
        <p:sp>
          <p:nvSpPr>
            <p:cNvPr id="38" name="TextBox 37">
              <a:extLst>
                <a:ext uri="{FF2B5EF4-FFF2-40B4-BE49-F238E27FC236}">
                  <a16:creationId xmlns:a16="http://schemas.microsoft.com/office/drawing/2014/main" id="{216016B2-AC26-4962-BCC2-849C479798AC}"/>
                </a:ext>
              </a:extLst>
            </p:cNvPr>
            <p:cNvSpPr txBox="1"/>
            <p:nvPr/>
          </p:nvSpPr>
          <p:spPr>
            <a:xfrm>
              <a:off x="7593950" y="4251916"/>
              <a:ext cx="1391568" cy="3046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595454"/>
                  </a:solidFill>
                  <a:effectLst/>
                  <a:uLnTx/>
                  <a:uFillTx/>
                  <a:latin typeface="Trebuchet MS"/>
                  <a:ea typeface="+mn-ea"/>
                  <a:cs typeface="+mn-cs"/>
                </a:rPr>
                <a:t>Cryogloves</a:t>
              </a:r>
              <a:endParaRPr kumimoji="0" lang="en-US" sz="12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D0B44408-4873-480C-A640-E16C55021660}"/>
                </a:ext>
              </a:extLst>
            </p:cNvPr>
            <p:cNvSpPr txBox="1"/>
            <p:nvPr/>
          </p:nvSpPr>
          <p:spPr>
            <a:xfrm>
              <a:off x="8883168" y="4271450"/>
              <a:ext cx="1391568" cy="507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Protective </a:t>
              </a:r>
              <a:br>
                <a:rPr kumimoji="0" lang="en-US" sz="1200" b="1" i="0" u="none" strike="noStrike" kern="1200" cap="none" spc="0" normalizeH="0" baseline="0" noProof="0" dirty="0">
                  <a:ln>
                    <a:noFill/>
                  </a:ln>
                  <a:solidFill>
                    <a:srgbClr val="595454"/>
                  </a:solidFill>
                  <a:effectLst/>
                  <a:uLnTx/>
                  <a:uFillTx/>
                  <a:latin typeface="Trebuchet MS"/>
                  <a:ea typeface="+mn-ea"/>
                  <a:cs typeface="+mn-cs"/>
                </a:rPr>
              </a:br>
              <a:r>
                <a:rPr kumimoji="0" lang="en-US" sz="1200" b="1" i="0" u="none" strike="noStrike" kern="1200" cap="none" spc="0" normalizeH="0" baseline="0" noProof="0" dirty="0">
                  <a:ln>
                    <a:noFill/>
                  </a:ln>
                  <a:solidFill>
                    <a:srgbClr val="595454"/>
                  </a:solidFill>
                  <a:effectLst/>
                  <a:uLnTx/>
                  <a:uFillTx/>
                  <a:latin typeface="Trebuchet MS"/>
                  <a:ea typeface="+mn-ea"/>
                  <a:cs typeface="+mn-cs"/>
                </a:rPr>
                <a:t>barrier pads</a:t>
              </a:r>
            </a:p>
          </p:txBody>
        </p:sp>
        <p:sp>
          <p:nvSpPr>
            <p:cNvPr id="40" name="TextBox 39">
              <a:extLst>
                <a:ext uri="{FF2B5EF4-FFF2-40B4-BE49-F238E27FC236}">
                  <a16:creationId xmlns:a16="http://schemas.microsoft.com/office/drawing/2014/main" id="{A02FB37E-26F3-471C-840C-AE83EF6A9770}"/>
                </a:ext>
              </a:extLst>
            </p:cNvPr>
            <p:cNvSpPr txBox="1"/>
            <p:nvPr/>
          </p:nvSpPr>
          <p:spPr>
            <a:xfrm>
              <a:off x="10267405" y="4326203"/>
              <a:ext cx="139156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Normal saline</a:t>
              </a:r>
            </a:p>
          </p:txBody>
        </p:sp>
        <p:sp>
          <p:nvSpPr>
            <p:cNvPr id="41" name="TextBox 40">
              <a:extLst>
                <a:ext uri="{FF2B5EF4-FFF2-40B4-BE49-F238E27FC236}">
                  <a16:creationId xmlns:a16="http://schemas.microsoft.com/office/drawing/2014/main" id="{34710173-6477-42E5-BE1C-2E80E6B3C57E}"/>
                </a:ext>
              </a:extLst>
            </p:cNvPr>
            <p:cNvSpPr txBox="1"/>
            <p:nvPr/>
          </p:nvSpPr>
          <p:spPr>
            <a:xfrm>
              <a:off x="11502443" y="3951489"/>
              <a:ext cx="2037397" cy="736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1, 3, and 5 mL </a:t>
              </a:r>
              <a:br>
                <a:rPr kumimoji="0" lang="en-US" sz="1200" b="1" i="0" u="none" strike="noStrike" kern="1200" cap="none" spc="0" normalizeH="0" baseline="0" noProof="0" dirty="0">
                  <a:ln>
                    <a:noFill/>
                  </a:ln>
                  <a:solidFill>
                    <a:srgbClr val="595454"/>
                  </a:solidFill>
                  <a:effectLst/>
                  <a:uLnTx/>
                  <a:uFillTx/>
                  <a:latin typeface="Trebuchet MS"/>
                  <a:ea typeface="+mn-ea"/>
                  <a:cs typeface="+mn-cs"/>
                </a:rPr>
              </a:br>
              <a:r>
                <a:rPr kumimoji="0" lang="en-US" sz="1200" b="1" i="0" u="none" strike="noStrike" kern="1200" cap="none" spc="0" normalizeH="0" baseline="0" noProof="0" dirty="0" err="1">
                  <a:ln>
                    <a:noFill/>
                  </a:ln>
                  <a:solidFill>
                    <a:srgbClr val="595454"/>
                  </a:solidFill>
                  <a:effectLst/>
                  <a:uLnTx/>
                  <a:uFillTx/>
                  <a:latin typeface="Trebuchet MS"/>
                  <a:ea typeface="+mn-ea"/>
                  <a:cs typeface="+mn-cs"/>
                </a:rPr>
                <a:t>Luer</a:t>
              </a:r>
              <a:r>
                <a:rPr kumimoji="0" lang="en-US" sz="1200" b="1" i="0" u="none" strike="noStrike" kern="1200" cap="none" spc="0" normalizeH="0" baseline="0" noProof="0" dirty="0">
                  <a:ln>
                    <a:noFill/>
                  </a:ln>
                  <a:solidFill>
                    <a:srgbClr val="595454"/>
                  </a:solidFill>
                  <a:effectLst/>
                  <a:uLnTx/>
                  <a:uFillTx/>
                  <a:latin typeface="Trebuchet MS"/>
                  <a:ea typeface="+mn-ea"/>
                  <a:cs typeface="+mn-cs"/>
                </a:rPr>
                <a:t>-lock tip syringes; </a:t>
              </a:r>
              <a:br>
                <a:rPr kumimoji="0" lang="en-US" sz="1200" b="1" i="0" u="none" strike="noStrike" kern="1200" cap="none" spc="0" normalizeH="0" baseline="0" noProof="0" dirty="0">
                  <a:ln>
                    <a:noFill/>
                  </a:ln>
                  <a:solidFill>
                    <a:srgbClr val="595454"/>
                  </a:solidFill>
                  <a:effectLst/>
                  <a:uLnTx/>
                  <a:uFillTx/>
                  <a:latin typeface="Trebuchet MS"/>
                  <a:ea typeface="+mn-ea"/>
                  <a:cs typeface="+mn-cs"/>
                </a:rPr>
              </a:br>
              <a:r>
                <a:rPr kumimoji="0" lang="en-US" sz="1200" b="1" i="0" u="none" strike="noStrike" kern="1200" cap="none" spc="0" normalizeH="0" baseline="0" noProof="0" dirty="0">
                  <a:ln>
                    <a:noFill/>
                  </a:ln>
                  <a:solidFill>
                    <a:srgbClr val="595454"/>
                  </a:solidFill>
                  <a:effectLst/>
                  <a:uLnTx/>
                  <a:uFillTx/>
                  <a:latin typeface="Trebuchet MS"/>
                  <a:ea typeface="+mn-ea"/>
                  <a:cs typeface="+mn-cs"/>
                </a:rPr>
                <a:t>20-gauge 1- to 1.5-inch needles for each vial</a:t>
              </a:r>
            </a:p>
          </p:txBody>
        </p:sp>
        <p:sp>
          <p:nvSpPr>
            <p:cNvPr id="42" name="TextBox 41">
              <a:extLst>
                <a:ext uri="{FF2B5EF4-FFF2-40B4-BE49-F238E27FC236}">
                  <a16:creationId xmlns:a16="http://schemas.microsoft.com/office/drawing/2014/main" id="{F0D7A22E-091F-4571-951B-A06F93DB500A}"/>
                </a:ext>
              </a:extLst>
            </p:cNvPr>
            <p:cNvSpPr txBox="1"/>
            <p:nvPr/>
          </p:nvSpPr>
          <p:spPr>
            <a:xfrm>
              <a:off x="13244132" y="4190948"/>
              <a:ext cx="1265062" cy="3046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Scissors</a:t>
              </a:r>
            </a:p>
          </p:txBody>
        </p:sp>
        <p:sp>
          <p:nvSpPr>
            <p:cNvPr id="43" name="TextBox 42">
              <a:extLst>
                <a:ext uri="{FF2B5EF4-FFF2-40B4-BE49-F238E27FC236}">
                  <a16:creationId xmlns:a16="http://schemas.microsoft.com/office/drawing/2014/main" id="{FC01A5AD-35E1-41DD-A408-18559CC9DA1F}"/>
                </a:ext>
              </a:extLst>
            </p:cNvPr>
            <p:cNvSpPr txBox="1"/>
            <p:nvPr/>
          </p:nvSpPr>
          <p:spPr>
            <a:xfrm>
              <a:off x="14482172" y="4019265"/>
              <a:ext cx="126506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Alcohol swabs</a:t>
              </a:r>
            </a:p>
          </p:txBody>
        </p:sp>
        <p:sp>
          <p:nvSpPr>
            <p:cNvPr id="44" name="TextBox 43">
              <a:extLst>
                <a:ext uri="{FF2B5EF4-FFF2-40B4-BE49-F238E27FC236}">
                  <a16:creationId xmlns:a16="http://schemas.microsoft.com/office/drawing/2014/main" id="{99955E03-2E1D-43C9-9733-90BC0AE23799}"/>
                </a:ext>
              </a:extLst>
            </p:cNvPr>
            <p:cNvSpPr txBox="1"/>
            <p:nvPr/>
          </p:nvSpPr>
          <p:spPr>
            <a:xfrm>
              <a:off x="15897099" y="4168067"/>
              <a:ext cx="126506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Intravenous (IV) tubing</a:t>
              </a:r>
            </a:p>
          </p:txBody>
        </p:sp>
      </p:grpSp>
      <p:sp>
        <p:nvSpPr>
          <p:cNvPr id="46" name="TextBox 45">
            <a:extLst>
              <a:ext uri="{FF2B5EF4-FFF2-40B4-BE49-F238E27FC236}">
                <a16:creationId xmlns:a16="http://schemas.microsoft.com/office/drawing/2014/main" id="{9FA75E3C-E668-4536-8C7A-C040A7A035D8}"/>
              </a:ext>
            </a:extLst>
          </p:cNvPr>
          <p:cNvSpPr txBox="1"/>
          <p:nvPr/>
        </p:nvSpPr>
        <p:spPr>
          <a:xfrm>
            <a:off x="365760" y="5922831"/>
            <a:ext cx="78365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baseline="0" noProof="0" dirty="0">
                <a:ln>
                  <a:noFill/>
                </a:ln>
                <a:effectLst/>
                <a:uLnTx/>
                <a:uFillTx/>
                <a:latin typeface="Trebuchet MS"/>
                <a:ea typeface="+mn-ea"/>
                <a:cs typeface="+mn-cs"/>
              </a:rPr>
              <a:t>, liquid nitrogen.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 Myers Squibb Company. 2019.</a:t>
            </a:r>
          </a:p>
        </p:txBody>
      </p:sp>
      <p:sp>
        <p:nvSpPr>
          <p:cNvPr id="35" name="Slide Number Placeholder 3">
            <a:extLst>
              <a:ext uri="{FF2B5EF4-FFF2-40B4-BE49-F238E27FC236}">
                <a16:creationId xmlns:a16="http://schemas.microsoft.com/office/drawing/2014/main" id="{E446C37C-24BC-4BEC-B9DE-F0A3257C5A94}"/>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47" name="TextBox 46">
            <a:extLst>
              <a:ext uri="{FF2B5EF4-FFF2-40B4-BE49-F238E27FC236}">
                <a16:creationId xmlns:a16="http://schemas.microsoft.com/office/drawing/2014/main" id="{BD5B6AC1-301E-4FAE-9D61-65756B6A3FC2}"/>
              </a:ext>
            </a:extLst>
          </p:cNvPr>
          <p:cNvSpPr txBox="1"/>
          <p:nvPr/>
        </p:nvSpPr>
        <p:spPr>
          <a:xfrm>
            <a:off x="983098" y="5371218"/>
            <a:ext cx="819149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sp>
        <p:nvSpPr>
          <p:cNvPr id="5" name="Content Placeholder 4">
            <a:extLst>
              <a:ext uri="{FF2B5EF4-FFF2-40B4-BE49-F238E27FC236}">
                <a16:creationId xmlns:a16="http://schemas.microsoft.com/office/drawing/2014/main" id="{1F8E7096-1D36-47E1-A875-80A8C0DD5C0B}"/>
              </a:ext>
            </a:extLst>
          </p:cNvPr>
          <p:cNvSpPr>
            <a:spLocks noGrp="1"/>
          </p:cNvSpPr>
          <p:nvPr>
            <p:ph idx="1"/>
          </p:nvPr>
        </p:nvSpPr>
        <p:spPr>
          <a:xfrm>
            <a:off x="365760" y="1554480"/>
            <a:ext cx="11460480" cy="565373"/>
          </a:xfrm>
        </p:spPr>
        <p:txBody>
          <a:bodyPr/>
          <a:lstStyle/>
          <a:p>
            <a:pPr marL="0" indent="0">
              <a:buNone/>
            </a:pPr>
            <a:r>
              <a:rPr lang="en-US" b="1" dirty="0"/>
              <a:t>Assemble the following supplies prior to retrieving </a:t>
            </a:r>
            <a:r>
              <a:rPr lang="en-US" b="1" dirty="0" err="1"/>
              <a:t>liso-cel</a:t>
            </a:r>
            <a:r>
              <a:rPr lang="en-US" b="1" dirty="0"/>
              <a:t> from vapor-phase LN</a:t>
            </a:r>
            <a:r>
              <a:rPr lang="en-US" b="1" baseline="-25000" dirty="0"/>
              <a:t>2</a:t>
            </a:r>
            <a:r>
              <a:rPr lang="en-US" b="1" dirty="0"/>
              <a:t> storage (materials not provided):</a:t>
            </a:r>
            <a:endParaRPr lang="en-US" dirty="0"/>
          </a:p>
        </p:txBody>
      </p:sp>
      <p:pic>
        <p:nvPicPr>
          <p:cNvPr id="53" name="Graphic 52" descr="Warning">
            <a:extLst>
              <a:ext uri="{FF2B5EF4-FFF2-40B4-BE49-F238E27FC236}">
                <a16:creationId xmlns:a16="http://schemas.microsoft.com/office/drawing/2014/main" id="{D69D6665-DD60-430A-96B3-25758A6A201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5760" y="5303520"/>
            <a:ext cx="426575" cy="426575"/>
          </a:xfrm>
          <a:prstGeom prst="rect">
            <a:avLst/>
          </a:prstGeom>
        </p:spPr>
      </p:pic>
      <p:cxnSp>
        <p:nvCxnSpPr>
          <p:cNvPr id="54" name="Straight Connector 53">
            <a:extLst>
              <a:ext uri="{FF2B5EF4-FFF2-40B4-BE49-F238E27FC236}">
                <a16:creationId xmlns:a16="http://schemas.microsoft.com/office/drawing/2014/main" id="{A2B460C9-B2EF-42C8-A29D-0B263245B2BC}"/>
              </a:ext>
            </a:extLst>
          </p:cNvPr>
          <p:cNvCxnSpPr>
            <a:cxnSpLocks/>
          </p:cNvCxnSpPr>
          <p:nvPr/>
        </p:nvCxnSpPr>
        <p:spPr>
          <a:xfrm>
            <a:off x="887716" y="5196822"/>
            <a:ext cx="0" cy="639973"/>
          </a:xfrm>
          <a:prstGeom prst="line">
            <a:avLst/>
          </a:prstGeom>
          <a:ln>
            <a:solidFill>
              <a:srgbClr val="DF603A"/>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809F1FC5-ABE6-4217-9E47-FB2E2DB94D6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20187" y="2676934"/>
            <a:ext cx="672516" cy="993852"/>
          </a:xfrm>
          <a:prstGeom prst="rect">
            <a:avLst/>
          </a:prstGeom>
        </p:spPr>
      </p:pic>
      <p:sp>
        <p:nvSpPr>
          <p:cNvPr id="32" name="TextBox 31">
            <a:extLst>
              <a:ext uri="{FF2B5EF4-FFF2-40B4-BE49-F238E27FC236}">
                <a16:creationId xmlns:a16="http://schemas.microsoft.com/office/drawing/2014/main" id="{A078C8B9-99DC-4F10-B04F-D137377B5246}"/>
              </a:ext>
            </a:extLst>
          </p:cNvPr>
          <p:cNvSpPr txBox="1"/>
          <p:nvPr/>
        </p:nvSpPr>
        <p:spPr>
          <a:xfrm>
            <a:off x="691083" y="3804478"/>
            <a:ext cx="1530725"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Insulated </a:t>
            </a:r>
            <a:br>
              <a:rPr kumimoji="0" lang="en-US" sz="1200" b="1" i="0" u="none" strike="noStrike" kern="1200" cap="none" spc="0" normalizeH="0" baseline="0" noProof="0" dirty="0">
                <a:ln>
                  <a:noFill/>
                </a:ln>
                <a:solidFill>
                  <a:srgbClr val="595454"/>
                </a:solidFill>
                <a:effectLst/>
                <a:uLnTx/>
                <a:uFillTx/>
                <a:latin typeface="Trebuchet MS"/>
                <a:ea typeface="+mn-ea"/>
                <a:cs typeface="+mn-cs"/>
              </a:rPr>
            </a:br>
            <a:r>
              <a:rPr kumimoji="0" lang="en-US" sz="1200" b="1" i="0" u="none" strike="noStrike" kern="1200" cap="none" spc="0" normalizeH="0" baseline="0" noProof="0" dirty="0">
                <a:ln>
                  <a:noFill/>
                </a:ln>
                <a:solidFill>
                  <a:srgbClr val="595454"/>
                </a:solidFill>
                <a:effectLst/>
                <a:uLnTx/>
                <a:uFillTx/>
                <a:latin typeface="Trebuchet MS"/>
                <a:ea typeface="+mn-ea"/>
                <a:cs typeface="+mn-cs"/>
              </a:rPr>
              <a:t>product carrier</a:t>
            </a:r>
          </a:p>
        </p:txBody>
      </p:sp>
      <p:pic>
        <p:nvPicPr>
          <p:cNvPr id="33" name="Graphic 32" descr="House with solid fill">
            <a:hlinkClick r:id="rId14" action="ppaction://hlinksldjump"/>
            <a:extLst>
              <a:ext uri="{FF2B5EF4-FFF2-40B4-BE49-F238E27FC236}">
                <a16:creationId xmlns:a16="http://schemas.microsoft.com/office/drawing/2014/main" id="{93428E4E-C2DA-4911-9AC2-EE28DB9D9D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53746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Preparation for thaw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0480" cy="3663696"/>
          </a:xfrm>
        </p:spPr>
        <p:txBody>
          <a:bodyPr/>
          <a:lstStyle/>
          <a:p>
            <a:pPr marL="0" indent="0">
              <a:spcAft>
                <a:spcPts val="1000"/>
              </a:spcAft>
              <a:buNone/>
            </a:pPr>
            <a:r>
              <a:rPr lang="en-US" b="1" dirty="0"/>
              <a:t>Assemble the following supplies prior to retrieving </a:t>
            </a:r>
            <a:r>
              <a:rPr lang="en-US" b="1" dirty="0" err="1"/>
              <a:t>liso-cel</a:t>
            </a:r>
            <a:r>
              <a:rPr lang="en-US" b="1" dirty="0"/>
              <a:t> from vapor-phase LN</a:t>
            </a:r>
            <a:r>
              <a:rPr lang="en-US" b="1" baseline="-25000" dirty="0"/>
              <a:t>2</a:t>
            </a:r>
            <a:r>
              <a:rPr lang="en-US" b="1" dirty="0"/>
              <a:t> </a:t>
            </a:r>
            <a:br>
              <a:rPr lang="en-US" b="1" dirty="0"/>
            </a:br>
            <a:r>
              <a:rPr lang="en-US" b="1" dirty="0"/>
              <a:t>storage (continued):</a:t>
            </a:r>
          </a:p>
          <a:p>
            <a:pPr>
              <a:buClr>
                <a:srgbClr val="DF603A"/>
              </a:buClr>
            </a:pPr>
            <a:r>
              <a:rPr lang="en-US" dirty="0"/>
              <a:t>Manufacturer-provided syringe labels (affixed to RFI Certificate)</a:t>
            </a:r>
          </a:p>
          <a:p>
            <a:pPr marL="571500" indent="-342900">
              <a:buClr>
                <a:srgbClr val="DF603A"/>
              </a:buClr>
              <a:buFont typeface="Wingdings" panose="05000000000000000000" pitchFamily="2" charset="2"/>
              <a:buChar char="Ø"/>
            </a:pPr>
            <a:r>
              <a:rPr lang="en-US" dirty="0"/>
              <a:t>Confirm the patient’s identity with the patient identifiers on the RFI Certificate </a:t>
            </a:r>
          </a:p>
          <a:p>
            <a:pPr marL="571500" indent="-342900">
              <a:buClr>
                <a:srgbClr val="DF603A"/>
              </a:buClr>
              <a:buFont typeface="Wingdings" panose="05000000000000000000" pitchFamily="2" charset="2"/>
              <a:buChar char="Ø"/>
            </a:pPr>
            <a:r>
              <a:rPr lang="en-US" dirty="0"/>
              <a:t>For information on the number of vials and required volumes, see the RFI Certificate on the inside lid of the shipper. The number of syringes required to complete the dose is indicated on the RFI Certificate and should be communicated to the site’s nursing staff in advance</a:t>
            </a:r>
          </a:p>
        </p:txBody>
      </p:sp>
      <p:sp>
        <p:nvSpPr>
          <p:cNvPr id="20" name="TextBox 19">
            <a:extLst>
              <a:ext uri="{FF2B5EF4-FFF2-40B4-BE49-F238E27FC236}">
                <a16:creationId xmlns:a16="http://schemas.microsoft.com/office/drawing/2014/main" id="{94183500-B1E6-DA4A-AEC2-E5AC19714E6B}"/>
              </a:ext>
            </a:extLst>
          </p:cNvPr>
          <p:cNvSpPr txBox="1"/>
          <p:nvPr/>
        </p:nvSpPr>
        <p:spPr>
          <a:xfrm>
            <a:off x="964455" y="5089020"/>
            <a:ext cx="819149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sp>
        <p:nvSpPr>
          <p:cNvPr id="12" name="TextBox 11">
            <a:extLst>
              <a:ext uri="{FF2B5EF4-FFF2-40B4-BE49-F238E27FC236}">
                <a16:creationId xmlns:a16="http://schemas.microsoft.com/office/drawing/2014/main" id="{3339C332-F555-4348-B71F-9353D39EFA54}"/>
              </a:ext>
            </a:extLst>
          </p:cNvPr>
          <p:cNvSpPr txBox="1"/>
          <p:nvPr/>
        </p:nvSpPr>
        <p:spPr>
          <a:xfrm>
            <a:off x="964455" y="4781637"/>
            <a:ext cx="10745317"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Ensure that 2 doses of tocilizumab and emergency equipment are available prior to infusion and during the recovery period.</a:t>
            </a:r>
            <a:endPar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p:txBody>
      </p:sp>
      <p:pic>
        <p:nvPicPr>
          <p:cNvPr id="11" name="Graphic 10" descr="Warning">
            <a:extLst>
              <a:ext uri="{FF2B5EF4-FFF2-40B4-BE49-F238E27FC236}">
                <a16:creationId xmlns:a16="http://schemas.microsoft.com/office/drawing/2014/main" id="{D14DF25B-DE7F-42B7-9F35-5C53445936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17" y="4869040"/>
            <a:ext cx="426575" cy="426575"/>
          </a:xfrm>
          <a:prstGeom prst="rect">
            <a:avLst/>
          </a:prstGeom>
        </p:spPr>
      </p:pic>
      <p:cxnSp>
        <p:nvCxnSpPr>
          <p:cNvPr id="13" name="Straight Connector 12">
            <a:extLst>
              <a:ext uri="{FF2B5EF4-FFF2-40B4-BE49-F238E27FC236}">
                <a16:creationId xmlns:a16="http://schemas.microsoft.com/office/drawing/2014/main" id="{2FC3E7D9-FB26-4408-91CB-7C60FC37B57C}"/>
              </a:ext>
            </a:extLst>
          </p:cNvPr>
          <p:cNvCxnSpPr>
            <a:cxnSpLocks/>
          </p:cNvCxnSpPr>
          <p:nvPr/>
        </p:nvCxnSpPr>
        <p:spPr>
          <a:xfrm>
            <a:off x="869073" y="4762342"/>
            <a:ext cx="0" cy="639973"/>
          </a:xfrm>
          <a:prstGeom prst="line">
            <a:avLst/>
          </a:prstGeom>
          <a:ln>
            <a:solidFill>
              <a:srgbClr val="DF603A"/>
            </a:solidFill>
          </a:ln>
        </p:spPr>
        <p:style>
          <a:lnRef idx="1">
            <a:schemeClr val="accent1"/>
          </a:lnRef>
          <a:fillRef idx="0">
            <a:schemeClr val="accent1"/>
          </a:fillRef>
          <a:effectRef idx="0">
            <a:schemeClr val="accent1"/>
          </a:effectRef>
          <a:fontRef idx="minor">
            <a:schemeClr val="tx1"/>
          </a:fontRef>
        </p:style>
      </p:cxnSp>
      <p:pic>
        <p:nvPicPr>
          <p:cNvPr id="9" name="Graphic 8" descr="House with solid fill">
            <a:hlinkClick r:id="rId5" action="ppaction://hlinksldjump"/>
            <a:extLst>
              <a:ext uri="{FF2B5EF4-FFF2-40B4-BE49-F238E27FC236}">
                <a16:creationId xmlns:a16="http://schemas.microsoft.com/office/drawing/2014/main" id="{1897616E-EE78-43B7-A1AB-D2F6BFBB59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
        <p:nvSpPr>
          <p:cNvPr id="10" name="TextBox 9">
            <a:extLst>
              <a:ext uri="{FF2B5EF4-FFF2-40B4-BE49-F238E27FC236}">
                <a16:creationId xmlns:a16="http://schemas.microsoft.com/office/drawing/2014/main" id="{8418D0C7-3662-437E-A925-7CFFD3CD4396}"/>
              </a:ext>
            </a:extLst>
          </p:cNvPr>
          <p:cNvSpPr txBox="1"/>
          <p:nvPr/>
        </p:nvSpPr>
        <p:spPr>
          <a:xfrm>
            <a:off x="365759" y="6092611"/>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baseline="0" noProof="0" dirty="0">
                <a:ln>
                  <a:noFill/>
                </a:ln>
                <a:effectLst/>
                <a:uLnTx/>
                <a:uFillTx/>
                <a:latin typeface="Trebuchet MS"/>
                <a:ea typeface="+mn-ea"/>
                <a:cs typeface="+mn-cs"/>
              </a:rPr>
              <a:t>, liquid nitrogen; RFI, Release for Infusion.</a:t>
            </a:r>
          </a:p>
        </p:txBody>
      </p:sp>
    </p:spTree>
    <p:extLst>
      <p:ext uri="{BB962C8B-B14F-4D97-AF65-F5344CB8AC3E}">
        <p14:creationId xmlns:p14="http://schemas.microsoft.com/office/powerpoint/2010/main" val="40348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3 options for location of thawing</a:t>
            </a:r>
          </a:p>
        </p:txBody>
      </p:sp>
      <p:sp>
        <p:nvSpPr>
          <p:cNvPr id="12" name="Rectangle 11">
            <a:extLst>
              <a:ext uri="{FF2B5EF4-FFF2-40B4-BE49-F238E27FC236}">
                <a16:creationId xmlns:a16="http://schemas.microsoft.com/office/drawing/2014/main" id="{57043D19-B7C7-4757-9B03-AEB62927DCD2}"/>
              </a:ext>
            </a:extLst>
          </p:cNvPr>
          <p:cNvSpPr/>
          <p:nvPr/>
        </p:nvSpPr>
        <p:spPr>
          <a:xfrm>
            <a:off x="4293297" y="1800582"/>
            <a:ext cx="3440536" cy="3087939"/>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E87D1E61-F966-4AC2-A9AE-013F63330B31}"/>
              </a:ext>
            </a:extLst>
          </p:cNvPr>
          <p:cNvSpPr/>
          <p:nvPr/>
        </p:nvSpPr>
        <p:spPr>
          <a:xfrm>
            <a:off x="8132802" y="1800582"/>
            <a:ext cx="3419856" cy="3087939"/>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796D30CE-B5DD-4529-ABB1-5287220736C0}"/>
              </a:ext>
            </a:extLst>
          </p:cNvPr>
          <p:cNvSpPr/>
          <p:nvPr/>
        </p:nvSpPr>
        <p:spPr>
          <a:xfrm>
            <a:off x="487124" y="1800582"/>
            <a:ext cx="3419856" cy="3087939"/>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8" name="Text Placeholder 2">
            <a:extLst>
              <a:ext uri="{FF2B5EF4-FFF2-40B4-BE49-F238E27FC236}">
                <a16:creationId xmlns:a16="http://schemas.microsoft.com/office/drawing/2014/main" id="{6B33EA4B-2E7C-444B-997F-D8E9A75A1E69}"/>
              </a:ext>
            </a:extLst>
          </p:cNvPr>
          <p:cNvSpPr txBox="1">
            <a:spLocks/>
          </p:cNvSpPr>
          <p:nvPr/>
        </p:nvSpPr>
        <p:spPr>
          <a:xfrm>
            <a:off x="487124" y="2051520"/>
            <a:ext cx="3419856" cy="2519265"/>
          </a:xfrm>
          <a:prstGeom prst="rect">
            <a:avLst/>
          </a:prstGeom>
        </p:spPr>
        <p:txBody>
          <a:bodyPr>
            <a:noAutofit/>
          </a:bodyPr>
          <a:lstStyle>
            <a:lvl1pPr marL="287338" indent="-287338" algn="l" defTabSz="914400" rtl="0" eaLnBrk="1" latinLnBrk="0" hangingPunct="1">
              <a:lnSpc>
                <a:spcPct val="90000"/>
              </a:lnSpc>
              <a:spcBef>
                <a:spcPts val="1200"/>
              </a:spcBef>
              <a:buClr>
                <a:schemeClr val="accent6"/>
              </a:buClr>
              <a:buFont typeface="Wingdings" panose="05000000000000000000" pitchFamily="2" charset="2"/>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7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Thaw the vial(s) and prepare the dose in the syringe(s), in the cell therapy lab</a:t>
            </a:r>
          </a:p>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Transport the syringe(s) to bedside in an insulated room temperature carrier with a protective barrier pad inside</a:t>
            </a:r>
          </a:p>
        </p:txBody>
      </p:sp>
      <p:sp>
        <p:nvSpPr>
          <p:cNvPr id="19" name="Text Placeholder 1">
            <a:extLst>
              <a:ext uri="{FF2B5EF4-FFF2-40B4-BE49-F238E27FC236}">
                <a16:creationId xmlns:a16="http://schemas.microsoft.com/office/drawing/2014/main" id="{16EDF753-56CE-43ED-973E-C28C149C9DA8}"/>
              </a:ext>
            </a:extLst>
          </p:cNvPr>
          <p:cNvSpPr txBox="1">
            <a:spLocks/>
          </p:cNvSpPr>
          <p:nvPr/>
        </p:nvSpPr>
        <p:spPr>
          <a:xfrm>
            <a:off x="8132802" y="2051520"/>
            <a:ext cx="3419856" cy="1971940"/>
          </a:xfrm>
          <a:prstGeom prst="rect">
            <a:avLst/>
          </a:prstGeom>
        </p:spPr>
        <p:txBody>
          <a:bodyPr>
            <a:normAutofit/>
          </a:bodyPr>
          <a:lstStyle>
            <a:lvl1pPr marL="287338" indent="-287338" algn="l" defTabSz="914400" rtl="0" eaLnBrk="1" latinLnBrk="0" hangingPunct="1">
              <a:lnSpc>
                <a:spcPct val="90000"/>
              </a:lnSpc>
              <a:spcBef>
                <a:spcPts val="1200"/>
              </a:spcBef>
              <a:buClr>
                <a:schemeClr val="accent6"/>
              </a:buClr>
              <a:buFont typeface="Wingdings" panose="05000000000000000000" pitchFamily="2" charset="2"/>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7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Transport the LN</a:t>
            </a:r>
            <a:r>
              <a:rPr kumimoji="0" lang="en-US" sz="1800" b="0" i="0" u="none" strike="noStrike" kern="1200" cap="none" spc="0" normalizeH="0" baseline="-25000" noProof="0" dirty="0">
                <a:ln>
                  <a:noFill/>
                </a:ln>
                <a:solidFill>
                  <a:srgbClr val="595454"/>
                </a:solidFill>
                <a:effectLst/>
                <a:uLnTx/>
                <a:uFillTx/>
                <a:latin typeface="Trebuchet MS"/>
                <a:ea typeface="+mn-ea"/>
                <a:cs typeface="+mn-cs"/>
              </a:rPr>
              <a:t>2</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shipper directly to the infusion area</a:t>
            </a:r>
          </a:p>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Thaw the vial(s) and prepare the dose in the syringe(s) at bedside</a:t>
            </a:r>
          </a:p>
          <a:p>
            <a:pPr marL="287338" marR="0" lvl="0" indent="-287338" algn="l" defTabSz="914400" rtl="0" eaLnBrk="1" fontAlgn="auto" latinLnBrk="0" hangingPunct="1">
              <a:lnSpc>
                <a:spcPct val="90000"/>
              </a:lnSpc>
              <a:spcBef>
                <a:spcPts val="1200"/>
              </a:spcBef>
              <a:spcAft>
                <a:spcPts val="0"/>
              </a:spcAft>
              <a:buClr>
                <a:srgbClr val="FDA97D"/>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0" name="Text Placeholder 7">
            <a:extLst>
              <a:ext uri="{FF2B5EF4-FFF2-40B4-BE49-F238E27FC236}">
                <a16:creationId xmlns:a16="http://schemas.microsoft.com/office/drawing/2014/main" id="{4EFE3365-451B-4643-B656-DD733E8B6866}"/>
              </a:ext>
            </a:extLst>
          </p:cNvPr>
          <p:cNvSpPr txBox="1">
            <a:spLocks/>
          </p:cNvSpPr>
          <p:nvPr/>
        </p:nvSpPr>
        <p:spPr>
          <a:xfrm>
            <a:off x="4312607" y="2051521"/>
            <a:ext cx="3421226" cy="2019998"/>
          </a:xfrm>
          <a:prstGeom prst="rect">
            <a:avLst/>
          </a:prstGeom>
        </p:spPr>
        <p:txBody>
          <a:bodyPr>
            <a:noAutofit/>
          </a:bodyPr>
          <a:lstStyle>
            <a:lvl1pPr marL="287338" indent="-287338" algn="l" defTabSz="914400" rtl="0" eaLnBrk="1" latinLnBrk="0" hangingPunct="1">
              <a:lnSpc>
                <a:spcPct val="90000"/>
              </a:lnSpc>
              <a:spcBef>
                <a:spcPts val="1200"/>
              </a:spcBef>
              <a:buClr>
                <a:schemeClr val="accent6"/>
              </a:buClr>
              <a:buFont typeface="Wingdings" panose="05000000000000000000" pitchFamily="2" charset="2"/>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7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Thaw vial(s) during transport to bedside in an insulated room temperature product carrier with a protective barrier pad inside</a:t>
            </a:r>
          </a:p>
          <a:p>
            <a:pPr marL="287338" marR="0" lvl="0" indent="-287338" algn="l" defTabSz="914400" rtl="0" eaLnBrk="1" fontAlgn="auto" latinLnBrk="0" hangingPunct="1">
              <a:lnSpc>
                <a:spcPct val="90000"/>
              </a:lnSpc>
              <a:spcBef>
                <a:spcPts val="1200"/>
              </a:spcBef>
              <a:spcAft>
                <a:spcPts val="0"/>
              </a:spcAft>
              <a:buClr>
                <a:srgbClr val="DF603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Prepare the dose in the syringe(s)</a:t>
            </a:r>
            <a:r>
              <a:rPr kumimoji="0" lang="en-US" sz="1800" b="1" i="0" u="none" strike="noStrike" kern="1200" cap="none" spc="0" normalizeH="0" baseline="0" noProof="0" dirty="0">
                <a:ln>
                  <a:noFill/>
                </a:ln>
                <a:solidFill>
                  <a:srgbClr val="595454"/>
                </a:solidFill>
                <a:effectLst/>
                <a:uLnTx/>
                <a:uFillTx/>
                <a:latin typeface="Trebuchet MS"/>
                <a:ea typeface="+mn-ea"/>
                <a:cs typeface="+mn-cs"/>
              </a:rPr>
              <a:t> </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at bedside</a:t>
            </a:r>
          </a:p>
          <a:p>
            <a:pPr marL="287338" marR="0" lvl="0" indent="-287338" algn="l" defTabSz="914400" rtl="0" eaLnBrk="1" fontAlgn="auto" latinLnBrk="0" hangingPunct="1">
              <a:lnSpc>
                <a:spcPct val="90000"/>
              </a:lnSpc>
              <a:spcBef>
                <a:spcPts val="1200"/>
              </a:spcBef>
              <a:spcAft>
                <a:spcPts val="0"/>
              </a:spcAft>
              <a:buClr>
                <a:srgbClr val="FDA97D"/>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04FC159B-D0CE-4EDA-B9A0-7057F8A3BF68}"/>
              </a:ext>
            </a:extLst>
          </p:cNvPr>
          <p:cNvSpPr/>
          <p:nvPr/>
        </p:nvSpPr>
        <p:spPr>
          <a:xfrm>
            <a:off x="4293297" y="1484894"/>
            <a:ext cx="3440536" cy="488546"/>
          </a:xfrm>
          <a:prstGeom prst="rect">
            <a:avLst/>
          </a:prstGeom>
          <a:solidFill>
            <a:srgbClr val="DF603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During Transport to Bedside</a:t>
            </a:r>
          </a:p>
        </p:txBody>
      </p:sp>
      <p:sp>
        <p:nvSpPr>
          <p:cNvPr id="22" name="Rectangle 21">
            <a:extLst>
              <a:ext uri="{FF2B5EF4-FFF2-40B4-BE49-F238E27FC236}">
                <a16:creationId xmlns:a16="http://schemas.microsoft.com/office/drawing/2014/main" id="{69A54B14-9E6F-4F4F-9C37-03D24BB69595}"/>
              </a:ext>
            </a:extLst>
          </p:cNvPr>
          <p:cNvSpPr/>
          <p:nvPr/>
        </p:nvSpPr>
        <p:spPr>
          <a:xfrm>
            <a:off x="487124" y="1495783"/>
            <a:ext cx="3419856" cy="488546"/>
          </a:xfrm>
          <a:prstGeom prst="rect">
            <a:avLst/>
          </a:prstGeom>
          <a:solidFill>
            <a:srgbClr val="DF603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In Cell Therapy Lab/Pharmacy</a:t>
            </a:r>
          </a:p>
        </p:txBody>
      </p:sp>
      <p:sp>
        <p:nvSpPr>
          <p:cNvPr id="23" name="Rectangle 22">
            <a:extLst>
              <a:ext uri="{FF2B5EF4-FFF2-40B4-BE49-F238E27FC236}">
                <a16:creationId xmlns:a16="http://schemas.microsoft.com/office/drawing/2014/main" id="{F4FE2D60-401C-4948-8EAA-1F7CD887CDA3}"/>
              </a:ext>
            </a:extLst>
          </p:cNvPr>
          <p:cNvSpPr/>
          <p:nvPr/>
        </p:nvSpPr>
        <p:spPr>
          <a:xfrm>
            <a:off x="8132802" y="1495782"/>
            <a:ext cx="3419856" cy="488546"/>
          </a:xfrm>
          <a:prstGeom prst="rect">
            <a:avLst/>
          </a:prstGeom>
          <a:solidFill>
            <a:srgbClr val="DF603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At Bedside</a:t>
            </a:r>
          </a:p>
        </p:txBody>
      </p:sp>
      <p:sp>
        <p:nvSpPr>
          <p:cNvPr id="5" name="Rectangle 4">
            <a:extLst>
              <a:ext uri="{FF2B5EF4-FFF2-40B4-BE49-F238E27FC236}">
                <a16:creationId xmlns:a16="http://schemas.microsoft.com/office/drawing/2014/main" id="{26953943-6D78-4E3E-92AC-13F909307310}"/>
              </a:ext>
            </a:extLst>
          </p:cNvPr>
          <p:cNvSpPr/>
          <p:nvPr/>
        </p:nvSpPr>
        <p:spPr>
          <a:xfrm>
            <a:off x="2233152" y="5330931"/>
            <a:ext cx="86168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pic>
        <p:nvPicPr>
          <p:cNvPr id="25" name="Graphic 24" descr="Warning">
            <a:extLst>
              <a:ext uri="{FF2B5EF4-FFF2-40B4-BE49-F238E27FC236}">
                <a16:creationId xmlns:a16="http://schemas.microsoft.com/office/drawing/2014/main" id="{9EC34A9D-96EF-421B-9763-6EEF3DBAAC6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1051" y="5250313"/>
            <a:ext cx="469233" cy="469233"/>
          </a:xfrm>
          <a:prstGeom prst="rect">
            <a:avLst/>
          </a:prstGeom>
        </p:spPr>
      </p:pic>
      <p:cxnSp>
        <p:nvCxnSpPr>
          <p:cNvPr id="26" name="Straight Connector 25">
            <a:extLst>
              <a:ext uri="{FF2B5EF4-FFF2-40B4-BE49-F238E27FC236}">
                <a16:creationId xmlns:a16="http://schemas.microsoft.com/office/drawing/2014/main" id="{2B2817E4-C067-4ECE-8D67-74E5EAE6D94E}"/>
              </a:ext>
            </a:extLst>
          </p:cNvPr>
          <p:cNvCxnSpPr>
            <a:cxnSpLocks/>
          </p:cNvCxnSpPr>
          <p:nvPr/>
        </p:nvCxnSpPr>
        <p:spPr>
          <a:xfrm>
            <a:off x="2096718" y="5179548"/>
            <a:ext cx="0" cy="663705"/>
          </a:xfrm>
          <a:prstGeom prst="line">
            <a:avLst/>
          </a:prstGeom>
          <a:ln>
            <a:solidFill>
              <a:srgbClr val="DF603A"/>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1869C8E-6F6E-41CE-8E3F-4FD3D47F4CD5}"/>
              </a:ext>
            </a:extLst>
          </p:cNvPr>
          <p:cNvSpPr txBox="1"/>
          <p:nvPr/>
        </p:nvSpPr>
        <p:spPr>
          <a:xfrm>
            <a:off x="365760" y="5924126"/>
            <a:ext cx="68489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baseline="0" noProof="0" dirty="0">
                <a:ln>
                  <a:noFill/>
                </a:ln>
                <a:effectLst/>
                <a:uLnTx/>
                <a:uFillTx/>
                <a:latin typeface="Trebuchet MS"/>
                <a:ea typeface="+mn-ea"/>
                <a:cs typeface="+mn-cs"/>
              </a:rPr>
              <a:t>, liquid nitrogen.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 Myers Squibb Company. 2019.</a:t>
            </a:r>
          </a:p>
        </p:txBody>
      </p:sp>
      <p:sp>
        <p:nvSpPr>
          <p:cNvPr id="17" name="Slide Number Placeholder 3">
            <a:extLst>
              <a:ext uri="{FF2B5EF4-FFF2-40B4-BE49-F238E27FC236}">
                <a16:creationId xmlns:a16="http://schemas.microsoft.com/office/drawing/2014/main" id="{7B2CEC50-2475-4231-85A5-D408D507BB71}"/>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24" name="Graphic 23" descr="House with solid fill">
            <a:hlinkClick r:id="rId5" action="ppaction://hlinksldjump"/>
            <a:extLst>
              <a:ext uri="{FF2B5EF4-FFF2-40B4-BE49-F238E27FC236}">
                <a16:creationId xmlns:a16="http://schemas.microsoft.com/office/drawing/2014/main" id="{6EB80BF4-38AB-4439-BB2D-EEB3F5CA9B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42175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365760" y="365760"/>
            <a:ext cx="6697522" cy="681958"/>
          </a:xfrm>
        </p:spPr>
        <p:txBody>
          <a:bodyPr/>
          <a:lstStyle/>
          <a:p>
            <a:r>
              <a:rPr lang="en-US" dirty="0"/>
              <a:t>Thawing procedure</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423675"/>
            <a:ext cx="6806565" cy="4273114"/>
          </a:xfrm>
        </p:spPr>
        <p:txBody>
          <a:bodyPr/>
          <a:lstStyle/>
          <a:p>
            <a:pPr>
              <a:buClr>
                <a:srgbClr val="DF603A"/>
              </a:buClr>
            </a:pPr>
            <a:r>
              <a:rPr lang="en-US" sz="1800" dirty="0"/>
              <a:t>Confirm the infusion time in advance and adjust the start time of </a:t>
            </a:r>
            <a:r>
              <a:rPr lang="en-US" sz="1800" dirty="0" err="1"/>
              <a:t>liso-cel</a:t>
            </a:r>
            <a:r>
              <a:rPr lang="en-US" sz="1800" dirty="0"/>
              <a:t> thaw such that it will be available for infusion when the patient is ready</a:t>
            </a:r>
          </a:p>
          <a:p>
            <a:pPr>
              <a:buClr>
                <a:srgbClr val="DF603A"/>
              </a:buClr>
            </a:pPr>
            <a:r>
              <a:rPr lang="en-US" sz="1800" dirty="0"/>
              <a:t>Confirm the patient’s identity with the patient identifiers on the outer carton and on the syringe labels</a:t>
            </a:r>
          </a:p>
          <a:p>
            <a:pPr>
              <a:buClr>
                <a:srgbClr val="DF603A"/>
              </a:buClr>
            </a:pPr>
            <a:r>
              <a:rPr lang="en-US" sz="1800" dirty="0"/>
              <a:t>Remove the vial box from frozen storage </a:t>
            </a:r>
          </a:p>
          <a:p>
            <a:pPr>
              <a:buClr>
                <a:srgbClr val="DF603A"/>
              </a:buClr>
            </a:pPr>
            <a:r>
              <a:rPr lang="en-US" sz="1800" dirty="0"/>
              <a:t>Initiate thaw of CD8 and CD4 vials after site staff confirms patient is ready for infusion </a:t>
            </a:r>
          </a:p>
          <a:p>
            <a:pPr>
              <a:buClr>
                <a:srgbClr val="DF603A"/>
              </a:buClr>
            </a:pPr>
            <a:r>
              <a:rPr lang="en-US" sz="1800" dirty="0"/>
              <a:t>Immediately open the vial box and remove the CD8 component carton and CD4 component carton from the outer carton</a:t>
            </a:r>
          </a:p>
          <a:p>
            <a:pPr>
              <a:buClr>
                <a:srgbClr val="DF603A"/>
              </a:buClr>
            </a:pPr>
            <a:r>
              <a:rPr lang="en-US" sz="1800" dirty="0"/>
              <a:t>Once the vials are removed from frozen storage, the thaw must be carried out to completion and administered within 2 hours</a:t>
            </a:r>
          </a:p>
        </p:txBody>
      </p:sp>
      <p:sp>
        <p:nvSpPr>
          <p:cNvPr id="5" name="TextBox 4">
            <a:extLst>
              <a:ext uri="{FF2B5EF4-FFF2-40B4-BE49-F238E27FC236}">
                <a16:creationId xmlns:a16="http://schemas.microsoft.com/office/drawing/2014/main" id="{F3529F3C-AD27-4DD4-B2CC-F2A9C6273FA6}"/>
              </a:ext>
            </a:extLst>
          </p:cNvPr>
          <p:cNvSpPr txBox="1"/>
          <p:nvPr/>
        </p:nvSpPr>
        <p:spPr>
          <a:xfrm>
            <a:off x="317131" y="6102690"/>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7F640F34-C01B-447F-A503-03E661850499}"/>
              </a:ext>
            </a:extLst>
          </p:cNvPr>
          <p:cNvPicPr>
            <a:picLocks noChangeAspect="1"/>
          </p:cNvPicPr>
          <p:nvPr/>
        </p:nvPicPr>
        <p:blipFill>
          <a:blip r:embed="rId3"/>
          <a:stretch>
            <a:fillRect/>
          </a:stretch>
        </p:blipFill>
        <p:spPr>
          <a:xfrm>
            <a:off x="7571389" y="4278941"/>
            <a:ext cx="1577283" cy="165614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E39B4EB-AD44-464D-8950-A09C3FFA8C18}"/>
              </a:ext>
            </a:extLst>
          </p:cNvPr>
          <p:cNvPicPr>
            <a:picLocks noChangeAspect="1"/>
          </p:cNvPicPr>
          <p:nvPr/>
        </p:nvPicPr>
        <p:blipFill>
          <a:blip r:embed="rId4"/>
          <a:stretch>
            <a:fillRect/>
          </a:stretch>
        </p:blipFill>
        <p:spPr>
          <a:xfrm>
            <a:off x="9672034" y="4268667"/>
            <a:ext cx="1577283" cy="1656147"/>
          </a:xfrm>
          <a:prstGeom prst="rect">
            <a:avLst/>
          </a:prstGeom>
        </p:spPr>
      </p:pic>
      <p:pic>
        <p:nvPicPr>
          <p:cNvPr id="10" name="Picture 9" descr="A close up of a box&#10;&#10;Description automatically generated">
            <a:extLst>
              <a:ext uri="{FF2B5EF4-FFF2-40B4-BE49-F238E27FC236}">
                <a16:creationId xmlns:a16="http://schemas.microsoft.com/office/drawing/2014/main" id="{D510DC15-6BB3-4D8A-9478-9B1E5C1D94DC}"/>
              </a:ext>
            </a:extLst>
          </p:cNvPr>
          <p:cNvPicPr>
            <a:picLocks noChangeAspect="1"/>
          </p:cNvPicPr>
          <p:nvPr/>
        </p:nvPicPr>
        <p:blipFill>
          <a:blip r:embed="rId5"/>
          <a:stretch>
            <a:fillRect/>
          </a:stretch>
        </p:blipFill>
        <p:spPr>
          <a:xfrm>
            <a:off x="7976459" y="925829"/>
            <a:ext cx="3099619" cy="3196634"/>
          </a:xfrm>
          <a:prstGeom prst="rect">
            <a:avLst/>
          </a:prstGeom>
        </p:spPr>
      </p:pic>
      <p:pic>
        <p:nvPicPr>
          <p:cNvPr id="11" name="Graphic 10" descr="House with solid fill">
            <a:hlinkClick r:id="rId6" action="ppaction://hlinksldjump"/>
            <a:extLst>
              <a:ext uri="{FF2B5EF4-FFF2-40B4-BE49-F238E27FC236}">
                <a16:creationId xmlns:a16="http://schemas.microsoft.com/office/drawing/2014/main" id="{8237FC6A-AEB6-4ACE-9284-435E28CDA8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08922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4C22-B4DA-4418-A8D6-1CB83A86FA21}"/>
              </a:ext>
            </a:extLst>
          </p:cNvPr>
          <p:cNvSpPr>
            <a:spLocks noGrp="1"/>
          </p:cNvSpPr>
          <p:nvPr>
            <p:ph type="title"/>
          </p:nvPr>
        </p:nvSpPr>
        <p:spPr/>
        <p:txBody>
          <a:bodyPr/>
          <a:lstStyle/>
          <a:p>
            <a:r>
              <a:rPr lang="en-US" dirty="0"/>
              <a:t>Index</a:t>
            </a:r>
          </a:p>
        </p:txBody>
      </p:sp>
      <p:sp>
        <p:nvSpPr>
          <p:cNvPr id="3" name="Content Placeholder 2">
            <a:extLst>
              <a:ext uri="{FF2B5EF4-FFF2-40B4-BE49-F238E27FC236}">
                <a16:creationId xmlns:a16="http://schemas.microsoft.com/office/drawing/2014/main" id="{05072112-4604-4A74-8C4B-4B94AA9BA60E}"/>
              </a:ext>
            </a:extLst>
          </p:cNvPr>
          <p:cNvSpPr>
            <a:spLocks noGrp="1"/>
          </p:cNvSpPr>
          <p:nvPr>
            <p:ph idx="1"/>
          </p:nvPr>
        </p:nvSpPr>
        <p:spPr>
          <a:xfrm>
            <a:off x="1028698" y="3939989"/>
            <a:ext cx="10134602" cy="2038910"/>
          </a:xfrm>
        </p:spPr>
        <p:txBody>
          <a:bodyPr/>
          <a:lstStyle/>
          <a:p>
            <a:r>
              <a:rPr lang="en-US" dirty="0"/>
              <a:t>All contents from this slide deck will be sent to the site quality coordinator and housed on the BMS CAR T Treatment Site Repository</a:t>
            </a:r>
          </a:p>
          <a:p>
            <a:r>
              <a:rPr lang="en-US" dirty="0"/>
              <a:t>The USPI also includes full product preparation and administration information in section 2.0</a:t>
            </a:r>
          </a:p>
          <a:p>
            <a:endParaRPr lang="en-US" dirty="0"/>
          </a:p>
        </p:txBody>
      </p:sp>
      <p:graphicFrame>
        <p:nvGraphicFramePr>
          <p:cNvPr id="5" name="Table 5">
            <a:extLst>
              <a:ext uri="{FF2B5EF4-FFF2-40B4-BE49-F238E27FC236}">
                <a16:creationId xmlns:a16="http://schemas.microsoft.com/office/drawing/2014/main" id="{8BCA6450-68C1-479C-A7E5-7F339D8844E7}"/>
              </a:ext>
            </a:extLst>
          </p:cNvPr>
          <p:cNvGraphicFramePr>
            <a:graphicFrameLocks noGrp="1"/>
          </p:cNvGraphicFramePr>
          <p:nvPr/>
        </p:nvGraphicFramePr>
        <p:xfrm>
          <a:off x="871817" y="1344954"/>
          <a:ext cx="10448365" cy="2255520"/>
        </p:xfrm>
        <a:graphic>
          <a:graphicData uri="http://schemas.openxmlformats.org/drawingml/2006/table">
            <a:tbl>
              <a:tblPr firstRow="1" bandRow="1">
                <a:tableStyleId>{5940675A-B579-460E-94D1-54222C63F5DA}</a:tableStyleId>
              </a:tblPr>
              <a:tblGrid>
                <a:gridCol w="4483020">
                  <a:extLst>
                    <a:ext uri="{9D8B030D-6E8A-4147-A177-3AD203B41FA5}">
                      <a16:colId xmlns:a16="http://schemas.microsoft.com/office/drawing/2014/main" val="1710739174"/>
                    </a:ext>
                  </a:extLst>
                </a:gridCol>
                <a:gridCol w="5965345">
                  <a:extLst>
                    <a:ext uri="{9D8B030D-6E8A-4147-A177-3AD203B41FA5}">
                      <a16:colId xmlns:a16="http://schemas.microsoft.com/office/drawing/2014/main" val="4239529704"/>
                    </a:ext>
                  </a:extLst>
                </a:gridCol>
              </a:tblGrid>
              <a:tr h="370840">
                <a:tc>
                  <a:txBody>
                    <a:bodyPr/>
                    <a:lstStyle/>
                    <a:p>
                      <a:pPr algn="ctr"/>
                      <a:r>
                        <a:rPr lang="en-US" sz="2400" b="1" dirty="0"/>
                        <a:t>Role</a:t>
                      </a:r>
                    </a:p>
                  </a:txBody>
                  <a:tcPr anchor="ctr">
                    <a:solidFill>
                      <a:schemeClr val="bg2"/>
                    </a:solidFill>
                  </a:tcPr>
                </a:tc>
                <a:tc>
                  <a:txBody>
                    <a:bodyPr/>
                    <a:lstStyle/>
                    <a:p>
                      <a:pPr algn="ctr"/>
                      <a:r>
                        <a:rPr lang="en-US" sz="2400" b="1" dirty="0"/>
                        <a:t>Sections to Review</a:t>
                      </a:r>
                    </a:p>
                  </a:txBody>
                  <a:tcPr anchor="ctr">
                    <a:solidFill>
                      <a:schemeClr val="bg2"/>
                    </a:solidFill>
                  </a:tcPr>
                </a:tc>
                <a:extLst>
                  <a:ext uri="{0D108BD9-81ED-4DB2-BD59-A6C34878D82A}">
                    <a16:rowId xmlns:a16="http://schemas.microsoft.com/office/drawing/2014/main" val="4251391041"/>
                  </a:ext>
                </a:extLst>
              </a:tr>
              <a:tr h="370840">
                <a:tc>
                  <a:txBody>
                    <a:bodyPr/>
                    <a:lstStyle/>
                    <a:p>
                      <a:r>
                        <a:rPr lang="en-US" dirty="0"/>
                        <a:t>If you are preparing the product</a:t>
                      </a:r>
                    </a:p>
                  </a:txBody>
                  <a:tcPr anchor="ctr"/>
                </a:tc>
                <a:tc>
                  <a:txBody>
                    <a:bodyPr/>
                    <a:lstStyle/>
                    <a:p>
                      <a:r>
                        <a:rPr lang="en-US" dirty="0"/>
                        <a:t>Please review </a:t>
                      </a:r>
                      <a:r>
                        <a:rPr lang="en-US" dirty="0">
                          <a:solidFill>
                            <a:srgbClr val="BE2BBB"/>
                          </a:solidFill>
                        </a:rPr>
                        <a:t>Sections 1, 2a, 2b, 3, 4, </a:t>
                      </a:r>
                      <a:r>
                        <a:rPr lang="en-US" dirty="0"/>
                        <a:t>and </a:t>
                      </a:r>
                      <a:r>
                        <a:rPr lang="en-US" dirty="0">
                          <a:solidFill>
                            <a:srgbClr val="BE2BBB"/>
                          </a:solidFill>
                        </a:rPr>
                        <a:t>5</a:t>
                      </a:r>
                    </a:p>
                  </a:txBody>
                  <a:tcPr anchor="ctr"/>
                </a:tc>
                <a:extLst>
                  <a:ext uri="{0D108BD9-81ED-4DB2-BD59-A6C34878D82A}">
                    <a16:rowId xmlns:a16="http://schemas.microsoft.com/office/drawing/2014/main" val="3860186951"/>
                  </a:ext>
                </a:extLst>
              </a:tr>
              <a:tr h="370840">
                <a:tc>
                  <a:txBody>
                    <a:bodyPr/>
                    <a:lstStyle/>
                    <a:p>
                      <a:r>
                        <a:rPr lang="en-US" dirty="0"/>
                        <a:t>If you are administering product </a:t>
                      </a:r>
                    </a:p>
                  </a:txBody>
                  <a:tcPr anchor="ctr"/>
                </a:tc>
                <a:tc>
                  <a:txBody>
                    <a:bodyPr/>
                    <a:lstStyle/>
                    <a:p>
                      <a:r>
                        <a:rPr lang="en-US" dirty="0"/>
                        <a:t>Please review </a:t>
                      </a:r>
                      <a:r>
                        <a:rPr lang="en-US" dirty="0">
                          <a:solidFill>
                            <a:srgbClr val="BE2BBB"/>
                          </a:solidFill>
                        </a:rPr>
                        <a:t>Sections 1, 2a, 3, 6, </a:t>
                      </a:r>
                      <a:r>
                        <a:rPr lang="en-US" dirty="0"/>
                        <a:t>and </a:t>
                      </a:r>
                      <a:r>
                        <a:rPr lang="en-US" dirty="0">
                          <a:solidFill>
                            <a:srgbClr val="BE2BBB"/>
                          </a:solidFill>
                        </a:rPr>
                        <a:t>7</a:t>
                      </a:r>
                    </a:p>
                  </a:txBody>
                  <a:tcPr anchor="ctr"/>
                </a:tc>
                <a:extLst>
                  <a:ext uri="{0D108BD9-81ED-4DB2-BD59-A6C34878D82A}">
                    <a16:rowId xmlns:a16="http://schemas.microsoft.com/office/drawing/2014/main" val="129344061"/>
                  </a:ext>
                </a:extLst>
              </a:tr>
              <a:tr h="370840">
                <a:tc>
                  <a:txBody>
                    <a:bodyPr/>
                    <a:lstStyle/>
                    <a:p>
                      <a:r>
                        <a:rPr lang="en-US" dirty="0"/>
                        <a:t>If you are responsible for the creation of SOPs for product handling and administration</a:t>
                      </a:r>
                    </a:p>
                  </a:txBody>
                  <a:tcPr anchor="ctr"/>
                </a:tc>
                <a:tc>
                  <a:txBody>
                    <a:bodyPr/>
                    <a:lstStyle/>
                    <a:p>
                      <a:r>
                        <a:rPr lang="en-US" dirty="0"/>
                        <a:t>Please review </a:t>
                      </a:r>
                      <a:r>
                        <a:rPr lang="en-US" u="none" dirty="0">
                          <a:solidFill>
                            <a:srgbClr val="BE2BBB"/>
                          </a:solidFill>
                        </a:rPr>
                        <a:t>All</a:t>
                      </a:r>
                      <a:r>
                        <a:rPr lang="en-US" dirty="0">
                          <a:solidFill>
                            <a:srgbClr val="BE2BBB"/>
                          </a:solidFill>
                        </a:rPr>
                        <a:t> Sections</a:t>
                      </a:r>
                    </a:p>
                  </a:txBody>
                  <a:tcPr anchor="ctr"/>
                </a:tc>
                <a:extLst>
                  <a:ext uri="{0D108BD9-81ED-4DB2-BD59-A6C34878D82A}">
                    <a16:rowId xmlns:a16="http://schemas.microsoft.com/office/drawing/2014/main" val="530610963"/>
                  </a:ext>
                </a:extLst>
              </a:tr>
            </a:tbl>
          </a:graphicData>
        </a:graphic>
      </p:graphicFrame>
      <p:pic>
        <p:nvPicPr>
          <p:cNvPr id="6" name="Graphic 5" descr="House with solid fill">
            <a:hlinkClick r:id="rId3" action="ppaction://hlinksldjump"/>
            <a:extLst>
              <a:ext uri="{FF2B5EF4-FFF2-40B4-BE49-F238E27FC236}">
                <a16:creationId xmlns:a16="http://schemas.microsoft.com/office/drawing/2014/main" id="{D80F03A3-FAEA-4A00-B613-CBB42CB4EF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7" name="Slide Number Placeholder 3">
            <a:extLst>
              <a:ext uri="{FF2B5EF4-FFF2-40B4-BE49-F238E27FC236}">
                <a16:creationId xmlns:a16="http://schemas.microsoft.com/office/drawing/2014/main" id="{8B93DDB9-44CD-4694-9732-4689300766A5}"/>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C1CC7442-EC9D-45D2-AC18-38E3DE435CDA}"/>
              </a:ext>
            </a:extLst>
          </p:cNvPr>
          <p:cNvSpPr txBox="1"/>
          <p:nvPr/>
        </p:nvSpPr>
        <p:spPr>
          <a:xfrm>
            <a:off x="371201" y="6127883"/>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chimeric antigen receptor</a:t>
            </a:r>
            <a:r>
              <a:rPr lang="en-US" sz="1100" dirty="0">
                <a:latin typeface="Trebuchet MS"/>
              </a:rPr>
              <a:t>; SOP, standard operating procedure; USPI, United States Prescribing Information.</a:t>
            </a:r>
            <a:endParaRPr kumimoji="0" lang="en-US" sz="1100" b="0" i="0" u="none" strike="noStrike" kern="1200" cap="none" spc="0" normalizeH="0" baseline="0" noProof="0" dirty="0">
              <a:ln>
                <a:noFill/>
              </a:ln>
              <a:effectLst/>
              <a:uLnTx/>
              <a:uFillTx/>
              <a:latin typeface="Trebuchet MS"/>
              <a:ea typeface="+mn-ea"/>
              <a:cs typeface="+mn-cs"/>
            </a:endParaRPr>
          </a:p>
        </p:txBody>
      </p:sp>
    </p:spTree>
    <p:extLst>
      <p:ext uri="{BB962C8B-B14F-4D97-AF65-F5344CB8AC3E}">
        <p14:creationId xmlns:p14="http://schemas.microsoft.com/office/powerpoint/2010/main" val="103717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Thawing procedure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1116" cy="3663696"/>
          </a:xfrm>
        </p:spPr>
        <p:txBody>
          <a:bodyPr/>
          <a:lstStyle/>
          <a:p>
            <a:pPr marL="0" indent="0">
              <a:buNone/>
            </a:pPr>
            <a:r>
              <a:rPr lang="en-US" b="1" dirty="0"/>
              <a:t>COI verification check—product thawing preparation</a:t>
            </a:r>
            <a:r>
              <a:rPr lang="en-US" dirty="0"/>
              <a:t> </a:t>
            </a:r>
          </a:p>
          <a:p>
            <a:pPr marL="0" indent="0">
              <a:buNone/>
            </a:pPr>
            <a:r>
              <a:rPr lang="en-US" dirty="0"/>
              <a:t>Two site staff must verify that the following patient information listed on the product RFI Certificate* matches the information listed on the carton labels and vial labels</a:t>
            </a:r>
          </a:p>
          <a:p>
            <a:pPr marL="171450" lvl="0" indent="-171450">
              <a:buClr>
                <a:srgbClr val="DF603A"/>
              </a:buClr>
            </a:pPr>
            <a:r>
              <a:rPr lang="en-US" dirty="0"/>
              <a:t>JOIN ID</a:t>
            </a:r>
          </a:p>
          <a:p>
            <a:pPr marL="171450" lvl="0" indent="-171450">
              <a:buClr>
                <a:srgbClr val="DF603A"/>
              </a:buClr>
            </a:pPr>
            <a:r>
              <a:rPr lang="en-US" dirty="0"/>
              <a:t>Patient first and last name</a:t>
            </a:r>
          </a:p>
          <a:p>
            <a:pPr marL="171450" lvl="0" indent="-171450">
              <a:buClr>
                <a:srgbClr val="DF603A"/>
              </a:buClr>
            </a:pPr>
            <a:r>
              <a:rPr lang="en-US" dirty="0"/>
              <a:t>Patient date of birth</a:t>
            </a:r>
          </a:p>
          <a:p>
            <a:pPr marL="0" indent="0">
              <a:spcBef>
                <a:spcPts val="2000"/>
              </a:spcBef>
              <a:buNone/>
            </a:pPr>
            <a:r>
              <a:rPr lang="en-US" sz="1800" dirty="0"/>
              <a:t>*Patient information listed on the carton labels will need to be verified against the patient medical records.</a:t>
            </a:r>
          </a:p>
        </p:txBody>
      </p:sp>
      <p:sp>
        <p:nvSpPr>
          <p:cNvPr id="12" name="TextBox 11">
            <a:extLst>
              <a:ext uri="{FF2B5EF4-FFF2-40B4-BE49-F238E27FC236}">
                <a16:creationId xmlns:a16="http://schemas.microsoft.com/office/drawing/2014/main" id="{5FA4C141-203B-437A-9708-9AEEFAA9937B}"/>
              </a:ext>
            </a:extLst>
          </p:cNvPr>
          <p:cNvSpPr txBox="1"/>
          <p:nvPr/>
        </p:nvSpPr>
        <p:spPr>
          <a:xfrm>
            <a:off x="964455" y="4913050"/>
            <a:ext cx="719690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pic>
        <p:nvPicPr>
          <p:cNvPr id="13" name="Graphic 12" descr="Warning">
            <a:extLst>
              <a:ext uri="{FF2B5EF4-FFF2-40B4-BE49-F238E27FC236}">
                <a16:creationId xmlns:a16="http://schemas.microsoft.com/office/drawing/2014/main" id="{67A11995-6DDA-4028-AB44-2FF4E8DFA1A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17" y="4869040"/>
            <a:ext cx="426575" cy="426575"/>
          </a:xfrm>
          <a:prstGeom prst="rect">
            <a:avLst/>
          </a:prstGeom>
        </p:spPr>
      </p:pic>
      <p:cxnSp>
        <p:nvCxnSpPr>
          <p:cNvPr id="14" name="Straight Connector 13">
            <a:extLst>
              <a:ext uri="{FF2B5EF4-FFF2-40B4-BE49-F238E27FC236}">
                <a16:creationId xmlns:a16="http://schemas.microsoft.com/office/drawing/2014/main" id="{74956C49-F1D4-4572-BB8A-53E4474ECF8F}"/>
              </a:ext>
            </a:extLst>
          </p:cNvPr>
          <p:cNvCxnSpPr>
            <a:cxnSpLocks/>
          </p:cNvCxnSpPr>
          <p:nvPr/>
        </p:nvCxnSpPr>
        <p:spPr>
          <a:xfrm>
            <a:off x="869073" y="4762342"/>
            <a:ext cx="0" cy="639973"/>
          </a:xfrm>
          <a:prstGeom prst="line">
            <a:avLst/>
          </a:prstGeom>
          <a:ln>
            <a:solidFill>
              <a:srgbClr val="DF603A"/>
            </a:solidFill>
          </a:ln>
        </p:spPr>
        <p:style>
          <a:lnRef idx="1">
            <a:schemeClr val="accent1"/>
          </a:lnRef>
          <a:fillRef idx="0">
            <a:schemeClr val="accent1"/>
          </a:fillRef>
          <a:effectRef idx="0">
            <a:schemeClr val="accent1"/>
          </a:effectRef>
          <a:fontRef idx="minor">
            <a:schemeClr val="tx1"/>
          </a:fontRef>
        </p:style>
      </p:cxnSp>
      <p:pic>
        <p:nvPicPr>
          <p:cNvPr id="8" name="Graphic 7" descr="House with solid fill">
            <a:hlinkClick r:id="rId5" action="ppaction://hlinksldjump"/>
            <a:extLst>
              <a:ext uri="{FF2B5EF4-FFF2-40B4-BE49-F238E27FC236}">
                <a16:creationId xmlns:a16="http://schemas.microsoft.com/office/drawing/2014/main" id="{A4AA2690-3CFC-4F28-8091-BF4F51F419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
        <p:nvSpPr>
          <p:cNvPr id="9" name="TextBox 8">
            <a:extLst>
              <a:ext uri="{FF2B5EF4-FFF2-40B4-BE49-F238E27FC236}">
                <a16:creationId xmlns:a16="http://schemas.microsoft.com/office/drawing/2014/main" id="{02AF9BAA-9EEE-4597-9681-2CB5C6EB150F}"/>
              </a:ext>
            </a:extLst>
          </p:cNvPr>
          <p:cNvSpPr txBox="1"/>
          <p:nvPr/>
        </p:nvSpPr>
        <p:spPr>
          <a:xfrm>
            <a:off x="365759" y="6092611"/>
            <a:ext cx="73219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COI, Chain of Identity; RFI, Release for Infusion.</a:t>
            </a:r>
          </a:p>
        </p:txBody>
      </p:sp>
      <p:pic>
        <p:nvPicPr>
          <p:cNvPr id="3" name="Graphic 2" descr="Clipboard">
            <a:extLst>
              <a:ext uri="{FF2B5EF4-FFF2-40B4-BE49-F238E27FC236}">
                <a16:creationId xmlns:a16="http://schemas.microsoft.com/office/drawing/2014/main" id="{1DB9DE5F-512A-DEE4-FA58-96CED3189A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1178" y="849506"/>
            <a:ext cx="914400" cy="914400"/>
          </a:xfrm>
          <a:prstGeom prst="rect">
            <a:avLst/>
          </a:prstGeom>
        </p:spPr>
      </p:pic>
      <p:sp>
        <p:nvSpPr>
          <p:cNvPr id="4" name="TextBox 3">
            <a:extLst>
              <a:ext uri="{FF2B5EF4-FFF2-40B4-BE49-F238E27FC236}">
                <a16:creationId xmlns:a16="http://schemas.microsoft.com/office/drawing/2014/main" id="{F19D3D9C-11E7-AEA7-CB62-4644FF80A43C}"/>
              </a:ext>
            </a:extLst>
          </p:cNvPr>
          <p:cNvSpPr txBox="1"/>
          <p:nvPr/>
        </p:nvSpPr>
        <p:spPr>
          <a:xfrm>
            <a:off x="10113688" y="1096897"/>
            <a:ext cx="549380"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COI</a:t>
            </a:r>
          </a:p>
        </p:txBody>
      </p:sp>
      <p:pic>
        <p:nvPicPr>
          <p:cNvPr id="5" name="Graphic 4" descr="Checkmark">
            <a:extLst>
              <a:ext uri="{FF2B5EF4-FFF2-40B4-BE49-F238E27FC236}">
                <a16:creationId xmlns:a16="http://schemas.microsoft.com/office/drawing/2014/main" id="{3DE9DF29-775D-3362-DA3E-63DCC44FDF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89550" y="1403416"/>
            <a:ext cx="264869" cy="264869"/>
          </a:xfrm>
          <a:prstGeom prst="rect">
            <a:avLst/>
          </a:prstGeom>
        </p:spPr>
      </p:pic>
      <p:sp>
        <p:nvSpPr>
          <p:cNvPr id="10" name="TextBox 9">
            <a:extLst>
              <a:ext uri="{FF2B5EF4-FFF2-40B4-BE49-F238E27FC236}">
                <a16:creationId xmlns:a16="http://schemas.microsoft.com/office/drawing/2014/main" id="{B64CA512-E2A5-F77A-8FB8-0B377C599CAB}"/>
              </a:ext>
            </a:extLst>
          </p:cNvPr>
          <p:cNvSpPr txBox="1"/>
          <p:nvPr/>
        </p:nvSpPr>
        <p:spPr>
          <a:xfrm>
            <a:off x="10400815" y="1329910"/>
            <a:ext cx="200329"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2</a:t>
            </a:r>
          </a:p>
        </p:txBody>
      </p:sp>
    </p:spTree>
    <p:extLst>
      <p:ext uri="{BB962C8B-B14F-4D97-AF65-F5344CB8AC3E}">
        <p14:creationId xmlns:p14="http://schemas.microsoft.com/office/powerpoint/2010/main" val="4582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Thawing procedure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114769"/>
            <a:ext cx="8236839" cy="3810127"/>
          </a:xfrm>
        </p:spPr>
        <p:txBody>
          <a:bodyPr/>
          <a:lstStyle/>
          <a:p>
            <a:pPr lvl="0">
              <a:buClr>
                <a:srgbClr val="DF603A"/>
              </a:buClr>
            </a:pPr>
            <a:r>
              <a:rPr lang="en-US" dirty="0"/>
              <a:t>Confirm the patient’s identity with the patient identifiers on the inner carton</a:t>
            </a:r>
          </a:p>
          <a:p>
            <a:pPr lvl="0">
              <a:buClr>
                <a:srgbClr val="DF603A"/>
              </a:buClr>
            </a:pPr>
            <a:r>
              <a:rPr lang="en-US" dirty="0"/>
              <a:t>Open each inner carton and visually inspect the vial(s) for damage. </a:t>
            </a:r>
            <a:br>
              <a:rPr lang="en-US" dirty="0"/>
            </a:br>
            <a:r>
              <a:rPr lang="en-US" dirty="0"/>
              <a:t>If the vials are damaged, contact Bristol Myers Squibb at </a:t>
            </a:r>
            <a:br>
              <a:rPr lang="en-US" dirty="0"/>
            </a:br>
            <a:r>
              <a:rPr lang="en-US" dirty="0"/>
              <a:t>1-888-805-4555</a:t>
            </a:r>
          </a:p>
          <a:p>
            <a:pPr lvl="0">
              <a:buClr>
                <a:srgbClr val="DF603A"/>
              </a:buClr>
            </a:pPr>
            <a:r>
              <a:rPr lang="en-US" dirty="0"/>
              <a:t>Confirm the patient’s identity with the patient identifiers on the vials</a:t>
            </a:r>
          </a:p>
          <a:p>
            <a:pPr lvl="0">
              <a:buClr>
                <a:srgbClr val="DF603A"/>
              </a:buClr>
            </a:pPr>
            <a:r>
              <a:rPr lang="en-US" dirty="0"/>
              <a:t>Carefully remove the vials from the cartons, place vials on a protective barrier pad, and thaw at room temperature until there is no visible ice in the vials. Thaw all of the vials at the same time. </a:t>
            </a:r>
            <a:r>
              <a:rPr lang="en-US" b="1" dirty="0"/>
              <a:t>Keep the CD8 and CD4 components separate</a:t>
            </a:r>
            <a:r>
              <a:rPr lang="en-US" dirty="0"/>
              <a:t> </a:t>
            </a:r>
          </a:p>
        </p:txBody>
      </p:sp>
      <p:sp>
        <p:nvSpPr>
          <p:cNvPr id="17" name="TextBox 16">
            <a:extLst>
              <a:ext uri="{FF2B5EF4-FFF2-40B4-BE49-F238E27FC236}">
                <a16:creationId xmlns:a16="http://schemas.microsoft.com/office/drawing/2014/main" id="{994E52EB-EDA6-43E1-88EC-70235E06F239}"/>
              </a:ext>
            </a:extLst>
          </p:cNvPr>
          <p:cNvSpPr txBox="1"/>
          <p:nvPr/>
        </p:nvSpPr>
        <p:spPr>
          <a:xfrm>
            <a:off x="964456" y="4985204"/>
            <a:ext cx="7175773"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The total time from removal from frozen storage to patient administration should not exceed 2 hours as indicated by the time entered on the syringe label.</a:t>
            </a:r>
          </a:p>
        </p:txBody>
      </p:sp>
      <p:pic>
        <p:nvPicPr>
          <p:cNvPr id="18" name="Graphic 17" descr="Warning">
            <a:extLst>
              <a:ext uri="{FF2B5EF4-FFF2-40B4-BE49-F238E27FC236}">
                <a16:creationId xmlns:a16="http://schemas.microsoft.com/office/drawing/2014/main" id="{B27F2588-263E-4E2F-80B6-F5377209818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17" y="5064305"/>
            <a:ext cx="426575" cy="426575"/>
          </a:xfrm>
          <a:prstGeom prst="rect">
            <a:avLst/>
          </a:prstGeom>
        </p:spPr>
      </p:pic>
      <p:cxnSp>
        <p:nvCxnSpPr>
          <p:cNvPr id="19" name="Straight Connector 18">
            <a:extLst>
              <a:ext uri="{FF2B5EF4-FFF2-40B4-BE49-F238E27FC236}">
                <a16:creationId xmlns:a16="http://schemas.microsoft.com/office/drawing/2014/main" id="{2D2744C4-9DED-4FEB-917C-DE88B70F872E}"/>
              </a:ext>
            </a:extLst>
          </p:cNvPr>
          <p:cNvCxnSpPr>
            <a:cxnSpLocks/>
          </p:cNvCxnSpPr>
          <p:nvPr/>
        </p:nvCxnSpPr>
        <p:spPr>
          <a:xfrm>
            <a:off x="869073" y="4957607"/>
            <a:ext cx="0" cy="639973"/>
          </a:xfrm>
          <a:prstGeom prst="line">
            <a:avLst/>
          </a:prstGeom>
          <a:ln>
            <a:solidFill>
              <a:srgbClr val="DF603A"/>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7F07000-1F5B-4CD8-9F92-4488E63398CC}"/>
              </a:ext>
            </a:extLst>
          </p:cNvPr>
          <p:cNvSpPr txBox="1"/>
          <p:nvPr/>
        </p:nvSpPr>
        <p:spPr>
          <a:xfrm>
            <a:off x="271756" y="6085887"/>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842638FF-EACE-48DE-8D18-5F653AC5BBA8}"/>
              </a:ext>
            </a:extLst>
          </p:cNvPr>
          <p:cNvPicPr>
            <a:picLocks noChangeAspect="1"/>
          </p:cNvPicPr>
          <p:nvPr/>
        </p:nvPicPr>
        <p:blipFill rotWithShape="1">
          <a:blip r:embed="rId5"/>
          <a:srcRect l="20738" t="10694" r="-12703" b="30484"/>
          <a:stretch/>
        </p:blipFill>
        <p:spPr>
          <a:xfrm>
            <a:off x="8947356" y="1563809"/>
            <a:ext cx="2837797" cy="3077438"/>
          </a:xfrm>
          <a:prstGeom prst="rect">
            <a:avLst/>
          </a:prstGeom>
          <a:ln>
            <a:solidFill>
              <a:srgbClr val="FDA97D"/>
            </a:solidFill>
          </a:ln>
        </p:spPr>
      </p:pic>
      <p:pic>
        <p:nvPicPr>
          <p:cNvPr id="21" name="Graphic 20" descr="House with solid fill">
            <a:hlinkClick r:id="rId6" action="ppaction://hlinksldjump"/>
            <a:extLst>
              <a:ext uri="{FF2B5EF4-FFF2-40B4-BE49-F238E27FC236}">
                <a16:creationId xmlns:a16="http://schemas.microsoft.com/office/drawing/2014/main" id="{64AEB34B-A719-4A6A-A1F5-827BCF5B5F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62511" y="5032618"/>
            <a:ext cx="522642" cy="522642"/>
          </a:xfrm>
          <a:prstGeom prst="rect">
            <a:avLst/>
          </a:prstGeom>
        </p:spPr>
      </p:pic>
      <p:sp>
        <p:nvSpPr>
          <p:cNvPr id="22" name="TextBox 21">
            <a:extLst>
              <a:ext uri="{FF2B5EF4-FFF2-40B4-BE49-F238E27FC236}">
                <a16:creationId xmlns:a16="http://schemas.microsoft.com/office/drawing/2014/main" id="{83A9C0FC-1674-48A7-8BDE-D99EFFA01DA4}"/>
              </a:ext>
            </a:extLst>
          </p:cNvPr>
          <p:cNvSpPr txBox="1"/>
          <p:nvPr/>
        </p:nvSpPr>
        <p:spPr>
          <a:xfrm>
            <a:off x="8715385" y="5187084"/>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4</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23" name="Arrow: Right 22">
            <a:hlinkClick r:id="rId9" action="ppaction://hlinksldjump"/>
            <a:extLst>
              <a:ext uri="{FF2B5EF4-FFF2-40B4-BE49-F238E27FC236}">
                <a16:creationId xmlns:a16="http://schemas.microsoft.com/office/drawing/2014/main" id="{783866D4-0C62-4AA6-8A76-0DC987F3C77D}"/>
              </a:ext>
            </a:extLst>
          </p:cNvPr>
          <p:cNvSpPr/>
          <p:nvPr/>
        </p:nvSpPr>
        <p:spPr>
          <a:xfrm>
            <a:off x="11332043" y="5634762"/>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Tree>
    <p:extLst>
      <p:ext uri="{BB962C8B-B14F-4D97-AF65-F5344CB8AC3E}">
        <p14:creationId xmlns:p14="http://schemas.microsoft.com/office/powerpoint/2010/main" val="141088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235BA7E-9740-4C96-8958-41511AEC94E1}"/>
              </a:ext>
            </a:extLst>
          </p:cNvPr>
          <p:cNvSpPr>
            <a:spLocks noGrp="1"/>
          </p:cNvSpPr>
          <p:nvPr>
            <p:ph type="subTitle" idx="1"/>
          </p:nvPr>
        </p:nvSpPr>
        <p:spPr/>
        <p:txBody>
          <a:bodyPr/>
          <a:lstStyle/>
          <a:p>
            <a:r>
              <a:rPr lang="en-US" dirty="0"/>
              <a:t>SECTION 5</a:t>
            </a:r>
          </a:p>
        </p:txBody>
      </p:sp>
      <p:sp>
        <p:nvSpPr>
          <p:cNvPr id="2" name="Title 1">
            <a:extLst>
              <a:ext uri="{FF2B5EF4-FFF2-40B4-BE49-F238E27FC236}">
                <a16:creationId xmlns:a16="http://schemas.microsoft.com/office/drawing/2014/main" id="{361F92AA-49D7-457A-B027-A9CCB6D25ED1}"/>
              </a:ext>
            </a:extLst>
          </p:cNvPr>
          <p:cNvSpPr>
            <a:spLocks noGrp="1"/>
          </p:cNvSpPr>
          <p:nvPr>
            <p:ph type="title"/>
          </p:nvPr>
        </p:nvSpPr>
        <p:spPr/>
        <p:txBody>
          <a:bodyPr/>
          <a:lstStyle/>
          <a:p>
            <a:r>
              <a:rPr lang="en-US" dirty="0"/>
              <a:t>Dose Preparation</a:t>
            </a:r>
          </a:p>
        </p:txBody>
      </p:sp>
      <p:sp>
        <p:nvSpPr>
          <p:cNvPr id="4" name="Slide Number Placeholder 3">
            <a:extLst>
              <a:ext uri="{FF2B5EF4-FFF2-40B4-BE49-F238E27FC236}">
                <a16:creationId xmlns:a16="http://schemas.microsoft.com/office/drawing/2014/main" id="{9F42F526-779E-4861-AF0E-77C11C6DCF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1" i="0" u="none" strike="noStrike" kern="1200" cap="none" spc="0" normalizeH="0" baseline="0" noProof="0" dirty="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FA74E5B7-10CE-4658-B0A6-C7B11A950E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32466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Dose preparation: Introduction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58" y="1405719"/>
            <a:ext cx="11140433" cy="2990439"/>
          </a:xfrm>
        </p:spPr>
        <p:txBody>
          <a:bodyPr/>
          <a:lstStyle/>
          <a:p>
            <a:pPr marL="0" indent="0">
              <a:buNone/>
            </a:pPr>
            <a:r>
              <a:rPr lang="en-US" b="1" dirty="0"/>
              <a:t>Prepare </a:t>
            </a:r>
            <a:r>
              <a:rPr lang="en-US" b="1" dirty="0" err="1"/>
              <a:t>liso-cel</a:t>
            </a:r>
            <a:r>
              <a:rPr lang="en-US" b="1" dirty="0"/>
              <a:t> using sterile technique.</a:t>
            </a:r>
          </a:p>
          <a:p>
            <a:pPr>
              <a:buClr>
                <a:srgbClr val="138967"/>
              </a:buClr>
            </a:pPr>
            <a:r>
              <a:rPr lang="en-US" dirty="0"/>
              <a:t>Based on the concentration of CAR-positive viable T cells for each component, more than one vial of each of the CD8 and CD4 components may be required to complete a dose. A separate syringe will be prepared for each CD8 or CD4 component vial received</a:t>
            </a:r>
          </a:p>
          <a:p>
            <a:pPr lvl="1">
              <a:buClr>
                <a:srgbClr val="138967"/>
              </a:buClr>
            </a:pPr>
            <a:r>
              <a:rPr lang="en-US" dirty="0"/>
              <a:t>Note: The volume to be drawn up and infused may differ for each component as indicated on the RFI Certificate. Do NOT draw up excess volume into the syringe.</a:t>
            </a:r>
          </a:p>
        </p:txBody>
      </p:sp>
      <p:sp>
        <p:nvSpPr>
          <p:cNvPr id="15" name="TextBox 14">
            <a:extLst>
              <a:ext uri="{FF2B5EF4-FFF2-40B4-BE49-F238E27FC236}">
                <a16:creationId xmlns:a16="http://schemas.microsoft.com/office/drawing/2014/main" id="{6C970F31-F4D9-134B-82B6-D1B302657426}"/>
              </a:ext>
            </a:extLst>
          </p:cNvPr>
          <p:cNvSpPr txBox="1"/>
          <p:nvPr/>
        </p:nvSpPr>
        <p:spPr>
          <a:xfrm>
            <a:off x="1088921" y="4929061"/>
            <a:ext cx="10041037"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Each vial is a single-use vial. Once a needle has been inserted into the port of the vial and then withdrawn, the vial is considered used. Multiple doses of cells should not be withdrawn from 1 vial. </a:t>
            </a:r>
          </a:p>
        </p:txBody>
      </p:sp>
      <p:pic>
        <p:nvPicPr>
          <p:cNvPr id="19" name="Graphic 18" descr="Warning">
            <a:extLst>
              <a:ext uri="{FF2B5EF4-FFF2-40B4-BE49-F238E27FC236}">
                <a16:creationId xmlns:a16="http://schemas.microsoft.com/office/drawing/2014/main" id="{BC0166DD-AFBD-490D-BDC7-48794EDD22B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58" y="4975610"/>
            <a:ext cx="426575" cy="426575"/>
          </a:xfrm>
          <a:prstGeom prst="rect">
            <a:avLst/>
          </a:prstGeom>
        </p:spPr>
      </p:pic>
      <p:cxnSp>
        <p:nvCxnSpPr>
          <p:cNvPr id="21" name="Straight Connector 20">
            <a:extLst>
              <a:ext uri="{FF2B5EF4-FFF2-40B4-BE49-F238E27FC236}">
                <a16:creationId xmlns:a16="http://schemas.microsoft.com/office/drawing/2014/main" id="{AD9B3E36-DDBF-43EA-93F4-C4EA719BAE84}"/>
              </a:ext>
            </a:extLst>
          </p:cNvPr>
          <p:cNvCxnSpPr>
            <a:cxnSpLocks/>
          </p:cNvCxnSpPr>
          <p:nvPr/>
        </p:nvCxnSpPr>
        <p:spPr>
          <a:xfrm>
            <a:off x="887714" y="4868912"/>
            <a:ext cx="0" cy="639973"/>
          </a:xfrm>
          <a:prstGeom prst="line">
            <a:avLst/>
          </a:prstGeom>
          <a:ln>
            <a:solidFill>
              <a:srgbClr val="13896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006EBB-710F-40E7-B5A8-041D00944B5F}"/>
              </a:ext>
            </a:extLst>
          </p:cNvPr>
          <p:cNvSpPr txBox="1"/>
          <p:nvPr/>
        </p:nvSpPr>
        <p:spPr>
          <a:xfrm>
            <a:off x="365758" y="5927207"/>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RFI, Release for Infusion.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9" name="Graphic 8" descr="House with solid fill">
            <a:hlinkClick r:id="rId5" action="ppaction://hlinksldjump"/>
            <a:extLst>
              <a:ext uri="{FF2B5EF4-FFF2-40B4-BE49-F238E27FC236}">
                <a16:creationId xmlns:a16="http://schemas.microsoft.com/office/drawing/2014/main" id="{8303690F-01B9-4E8C-9E65-D4AFAA6D11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52666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Dose preparation: Introduction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58" y="1345321"/>
            <a:ext cx="7978139" cy="3541466"/>
          </a:xfrm>
        </p:spPr>
        <p:txBody>
          <a:bodyPr/>
          <a:lstStyle/>
          <a:p>
            <a:pPr>
              <a:buClr>
                <a:srgbClr val="138967"/>
              </a:buClr>
            </a:pPr>
            <a:r>
              <a:rPr lang="en-US" dirty="0"/>
              <a:t>Each vial contains 5 mL with a total extractable volume of 4.6 mL of CD8 or CD4 cells. The RFI Certificate indicates the volume of cells to be drawn up into each syringe. Use the smallest </a:t>
            </a:r>
            <a:r>
              <a:rPr lang="en-US" dirty="0" err="1"/>
              <a:t>Luer</a:t>
            </a:r>
            <a:r>
              <a:rPr lang="en-US" dirty="0"/>
              <a:t>-lock tip syringe necessary (1, 3, or 5 mL) to draw up the specified volume from each vial. A 5 mL syringe should not be used for volumes less than 3 mL</a:t>
            </a:r>
          </a:p>
          <a:p>
            <a:pPr>
              <a:buClr>
                <a:srgbClr val="138967"/>
              </a:buClr>
            </a:pPr>
            <a:r>
              <a:rPr lang="en-US" b="1" dirty="0"/>
              <a:t>Prepare the syringe(s) of the CD8 component first. </a:t>
            </a:r>
            <a:r>
              <a:rPr lang="en-US" dirty="0"/>
              <a:t>Affix the CD8 syringe labels to the syringe(s) prior to pulling the required volume into the syringe(s). On the syringe label, fill in Expiration Day/Time with the day and time depicting 2 hours from start of thaw</a:t>
            </a:r>
          </a:p>
        </p:txBody>
      </p:sp>
      <p:sp>
        <p:nvSpPr>
          <p:cNvPr id="3" name="TextBox 2">
            <a:extLst>
              <a:ext uri="{FF2B5EF4-FFF2-40B4-BE49-F238E27FC236}">
                <a16:creationId xmlns:a16="http://schemas.microsoft.com/office/drawing/2014/main" id="{E90D521F-C819-45D2-8C16-1A2740D37FD1}"/>
              </a:ext>
            </a:extLst>
          </p:cNvPr>
          <p:cNvSpPr txBox="1"/>
          <p:nvPr/>
        </p:nvSpPr>
        <p:spPr>
          <a:xfrm>
            <a:off x="983096" y="4826146"/>
            <a:ext cx="10321190"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It is important to confirm that the volume drawn up for each component matches the volume specified in the respective RFI Certificate. Do NOT draw up excess volume into the syringe. The RFI Certificate will contain a worksheet for the site to independently calculate and verify the total volume to be dosed.</a:t>
            </a:r>
          </a:p>
        </p:txBody>
      </p:sp>
      <p:pic>
        <p:nvPicPr>
          <p:cNvPr id="4" name="Graphic 3" descr="Warning">
            <a:extLst>
              <a:ext uri="{FF2B5EF4-FFF2-40B4-BE49-F238E27FC236}">
                <a16:creationId xmlns:a16="http://schemas.microsoft.com/office/drawing/2014/main" id="{D88C2601-0D82-4106-A056-11E1DE80A3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58" y="5032475"/>
            <a:ext cx="426575" cy="426575"/>
          </a:xfrm>
          <a:prstGeom prst="rect">
            <a:avLst/>
          </a:prstGeom>
        </p:spPr>
      </p:pic>
      <p:cxnSp>
        <p:nvCxnSpPr>
          <p:cNvPr id="13" name="Straight Connector 12">
            <a:extLst>
              <a:ext uri="{FF2B5EF4-FFF2-40B4-BE49-F238E27FC236}">
                <a16:creationId xmlns:a16="http://schemas.microsoft.com/office/drawing/2014/main" id="{87EBFE38-90D6-44F1-B0F3-5AB8208D2E6C}"/>
              </a:ext>
            </a:extLst>
          </p:cNvPr>
          <p:cNvCxnSpPr>
            <a:cxnSpLocks/>
          </p:cNvCxnSpPr>
          <p:nvPr/>
        </p:nvCxnSpPr>
        <p:spPr>
          <a:xfrm>
            <a:off x="887714" y="4925777"/>
            <a:ext cx="0" cy="639973"/>
          </a:xfrm>
          <a:prstGeom prst="line">
            <a:avLst/>
          </a:prstGeom>
          <a:ln>
            <a:solidFill>
              <a:srgbClr val="13896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48AE9BA-2842-4A15-BB15-6F158028CF2A}"/>
              </a:ext>
            </a:extLst>
          </p:cNvPr>
          <p:cNvPicPr>
            <a:picLocks noChangeAspect="1"/>
          </p:cNvPicPr>
          <p:nvPr/>
        </p:nvPicPr>
        <p:blipFill rotWithShape="1">
          <a:blip r:embed="rId5"/>
          <a:srcRect l="28977" t="-3361" r="-3147" b="9918"/>
          <a:stretch/>
        </p:blipFill>
        <p:spPr>
          <a:xfrm>
            <a:off x="8602613" y="1405719"/>
            <a:ext cx="3223627" cy="3124528"/>
          </a:xfrm>
          <a:prstGeom prst="rect">
            <a:avLst/>
          </a:prstGeom>
          <a:ln>
            <a:solidFill>
              <a:schemeClr val="accent3">
                <a:lumMod val="50000"/>
              </a:schemeClr>
            </a:solidFill>
          </a:ln>
        </p:spPr>
      </p:pic>
      <p:pic>
        <p:nvPicPr>
          <p:cNvPr id="10" name="Graphic 9" descr="House with solid fill">
            <a:hlinkClick r:id="rId6" action="ppaction://hlinksldjump"/>
            <a:extLst>
              <a:ext uri="{FF2B5EF4-FFF2-40B4-BE49-F238E27FC236}">
                <a16:creationId xmlns:a16="http://schemas.microsoft.com/office/drawing/2014/main" id="{AAAFAFCA-7D53-4B5C-B31A-74B8A58F3E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
        <p:nvSpPr>
          <p:cNvPr id="11" name="TextBox 10">
            <a:extLst>
              <a:ext uri="{FF2B5EF4-FFF2-40B4-BE49-F238E27FC236}">
                <a16:creationId xmlns:a16="http://schemas.microsoft.com/office/drawing/2014/main" id="{54B1EC6E-6AFB-4543-8268-1B275E52DC7E}"/>
              </a:ext>
            </a:extLst>
          </p:cNvPr>
          <p:cNvSpPr txBox="1"/>
          <p:nvPr/>
        </p:nvSpPr>
        <p:spPr>
          <a:xfrm>
            <a:off x="363332" y="5931270"/>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RFI, Release for Infusion.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Tree>
    <p:extLst>
      <p:ext uri="{BB962C8B-B14F-4D97-AF65-F5344CB8AC3E}">
        <p14:creationId xmlns:p14="http://schemas.microsoft.com/office/powerpoint/2010/main" val="3303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Dose preparation: Product resuspension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427349"/>
            <a:ext cx="7128117" cy="3373122"/>
          </a:xfrm>
        </p:spPr>
        <p:txBody>
          <a:bodyPr/>
          <a:lstStyle/>
          <a:p>
            <a:pPr>
              <a:buClr>
                <a:srgbClr val="138967"/>
              </a:buClr>
            </a:pPr>
            <a:r>
              <a:rPr lang="en-US" b="1" dirty="0"/>
              <a:t>Invert and inspect: </a:t>
            </a:r>
            <a:r>
              <a:rPr lang="en-US" dirty="0"/>
              <a:t>Hold the thawed vial(s) upright and gently invert the vial(s) 5 times to mix the cell product until cells appear to be evenly resuspended</a:t>
            </a:r>
          </a:p>
          <a:p>
            <a:pPr>
              <a:buClr>
                <a:srgbClr val="138967"/>
              </a:buClr>
            </a:pPr>
            <a:r>
              <a:rPr lang="en-US" dirty="0"/>
              <a:t>If clumping is apparent, continue to invert the vial(s) until clumps have dispersed</a:t>
            </a:r>
          </a:p>
          <a:p>
            <a:pPr>
              <a:buClr>
                <a:srgbClr val="138967"/>
              </a:buClr>
            </a:pPr>
            <a:r>
              <a:rPr lang="en-US" dirty="0"/>
              <a:t>Visually inspect for damage or leaks. The liquid in the vials should be slightly opaque to opaque, colorless to yellow, or brownish-yellow</a:t>
            </a:r>
          </a:p>
        </p:txBody>
      </p:sp>
      <p:pic>
        <p:nvPicPr>
          <p:cNvPr id="12" name="Picture 11" descr="A close up of a logo&#10;&#10;Description automatically generated">
            <a:extLst>
              <a:ext uri="{FF2B5EF4-FFF2-40B4-BE49-F238E27FC236}">
                <a16:creationId xmlns:a16="http://schemas.microsoft.com/office/drawing/2014/main" id="{ECEF9AA8-A3A2-AA4C-8DF7-348D13CAA389}"/>
              </a:ext>
            </a:extLst>
          </p:cNvPr>
          <p:cNvPicPr>
            <a:picLocks noChangeAspect="1"/>
          </p:cNvPicPr>
          <p:nvPr/>
        </p:nvPicPr>
        <p:blipFill>
          <a:blip r:embed="rId3"/>
          <a:stretch>
            <a:fillRect/>
          </a:stretch>
        </p:blipFill>
        <p:spPr>
          <a:xfrm>
            <a:off x="7727355" y="1570860"/>
            <a:ext cx="1460501" cy="3098801"/>
          </a:xfrm>
          <a:prstGeom prst="rect">
            <a:avLst/>
          </a:prstGeom>
        </p:spPr>
      </p:pic>
      <p:pic>
        <p:nvPicPr>
          <p:cNvPr id="13" name="Picture 12" descr="A close up of a computer&#10;&#10;Description automatically generated">
            <a:extLst>
              <a:ext uri="{FF2B5EF4-FFF2-40B4-BE49-F238E27FC236}">
                <a16:creationId xmlns:a16="http://schemas.microsoft.com/office/drawing/2014/main" id="{AC32660A-705F-5841-AA9E-F2C1D0F697A1}"/>
              </a:ext>
            </a:extLst>
          </p:cNvPr>
          <p:cNvPicPr>
            <a:picLocks noChangeAspect="1"/>
          </p:cNvPicPr>
          <p:nvPr/>
        </p:nvPicPr>
        <p:blipFill>
          <a:blip r:embed="rId4"/>
          <a:stretch>
            <a:fillRect/>
          </a:stretch>
        </p:blipFill>
        <p:spPr>
          <a:xfrm>
            <a:off x="10318810" y="1570860"/>
            <a:ext cx="1460500" cy="3086100"/>
          </a:xfrm>
          <a:prstGeom prst="rect">
            <a:avLst/>
          </a:prstGeom>
        </p:spPr>
      </p:pic>
      <p:sp>
        <p:nvSpPr>
          <p:cNvPr id="3" name="TextBox 2">
            <a:extLst>
              <a:ext uri="{FF2B5EF4-FFF2-40B4-BE49-F238E27FC236}">
                <a16:creationId xmlns:a16="http://schemas.microsoft.com/office/drawing/2014/main" id="{0E2B68FE-F7C9-48C2-A9D4-E2F70E937DC1}"/>
              </a:ext>
            </a:extLst>
          </p:cNvPr>
          <p:cNvSpPr txBox="1"/>
          <p:nvPr/>
        </p:nvSpPr>
        <p:spPr>
          <a:xfrm>
            <a:off x="365760" y="6105610"/>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grpSp>
        <p:nvGrpSpPr>
          <p:cNvPr id="8" name="Group 7">
            <a:extLst>
              <a:ext uri="{FF2B5EF4-FFF2-40B4-BE49-F238E27FC236}">
                <a16:creationId xmlns:a16="http://schemas.microsoft.com/office/drawing/2014/main" id="{4ED8EEC3-59DB-4846-B241-43B7B1360C8E}"/>
              </a:ext>
            </a:extLst>
          </p:cNvPr>
          <p:cNvGrpSpPr/>
          <p:nvPr/>
        </p:nvGrpSpPr>
        <p:grpSpPr>
          <a:xfrm>
            <a:off x="365760" y="4440304"/>
            <a:ext cx="7000845" cy="1022782"/>
            <a:chOff x="2216727" y="5108028"/>
            <a:chExt cx="7000845" cy="1022782"/>
          </a:xfrm>
          <a:solidFill>
            <a:srgbClr val="138967"/>
          </a:solidFill>
        </p:grpSpPr>
        <p:sp>
          <p:nvSpPr>
            <p:cNvPr id="9" name="Rectangle 8">
              <a:extLst>
                <a:ext uri="{FF2B5EF4-FFF2-40B4-BE49-F238E27FC236}">
                  <a16:creationId xmlns:a16="http://schemas.microsoft.com/office/drawing/2014/main" id="{4F02730E-DC28-4758-9E91-28539878C8AD}"/>
                </a:ext>
              </a:extLst>
            </p:cNvPr>
            <p:cNvSpPr/>
            <p:nvPr/>
          </p:nvSpPr>
          <p:spPr>
            <a:xfrm>
              <a:off x="2216727" y="5108028"/>
              <a:ext cx="7000845" cy="10227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10" name="Content Placeholder 1">
              <a:extLst>
                <a:ext uri="{FF2B5EF4-FFF2-40B4-BE49-F238E27FC236}">
                  <a16:creationId xmlns:a16="http://schemas.microsoft.com/office/drawing/2014/main" id="{85505329-AFE9-4159-95B2-CB091CAAEA20}"/>
                </a:ext>
              </a:extLst>
            </p:cNvPr>
            <p:cNvSpPr txBox="1">
              <a:spLocks/>
            </p:cNvSpPr>
            <p:nvPr/>
          </p:nvSpPr>
          <p:spPr>
            <a:xfrm>
              <a:off x="2374860" y="5289956"/>
              <a:ext cx="6684579" cy="658926"/>
            </a:xfrm>
            <a:prstGeom prst="rect">
              <a:avLst/>
            </a:prstGeom>
            <a:grpFill/>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200" kern="1200">
                  <a:solidFill>
                    <a:schemeClr val="tx1"/>
                  </a:solidFill>
                  <a:latin typeface="Arial" panose="020B0604020202020204" pitchFamily="34" charset="0"/>
                  <a:ea typeface="+mn-ea"/>
                  <a:cs typeface="Arial" panose="020B0604020202020204" pitchFamily="34" charset="0"/>
                </a:defRPr>
              </a:lvl2pPr>
              <a:lvl3pPr marL="1028700" indent="-1143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87488" indent="-1158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946275" indent="-1174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Note: </a:t>
              </a:r>
              <a:r>
                <a:rPr kumimoji="0" lang="en-US" sz="16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If there is any evidence of damage, leakage, or unresolved clumping, or any questions about the appearance of the product, stop and call Bristol Myers Squibb at 1-888-805-4555 immediately</a:t>
              </a:r>
              <a:r>
                <a:rPr kumimoji="0" lang="en-US" sz="18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a:t>
              </a:r>
            </a:p>
          </p:txBody>
        </p:sp>
      </p:grpSp>
      <p:pic>
        <p:nvPicPr>
          <p:cNvPr id="11" name="Picture 10" descr="Icon&#10;&#10;Description automatically generated">
            <a:extLst>
              <a:ext uri="{FF2B5EF4-FFF2-40B4-BE49-F238E27FC236}">
                <a16:creationId xmlns:a16="http://schemas.microsoft.com/office/drawing/2014/main" id="{4B6C5ABC-E560-4B1F-B1F3-7FC1DCF26A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127" y="2700758"/>
            <a:ext cx="962025" cy="685800"/>
          </a:xfrm>
          <a:prstGeom prst="rect">
            <a:avLst/>
          </a:prstGeom>
        </p:spPr>
      </p:pic>
      <p:pic>
        <p:nvPicPr>
          <p:cNvPr id="14" name="Graphic 13" descr="House with solid fill">
            <a:hlinkClick r:id="rId6" action="ppaction://hlinksldjump"/>
            <a:extLst>
              <a:ext uri="{FF2B5EF4-FFF2-40B4-BE49-F238E27FC236}">
                <a16:creationId xmlns:a16="http://schemas.microsoft.com/office/drawing/2014/main" id="{7DA4A7AA-0D0D-45A4-840D-BFCBA1E6CA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4001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arT_Slide-ID54_Breyanzi" descr="CarT_Slide-ID54_Breyanzi mp4&#10;">
            <a:hlinkClick r:id="" action="ppaction://media"/>
            <a:extLst>
              <a:ext uri="{FF2B5EF4-FFF2-40B4-BE49-F238E27FC236}">
                <a16:creationId xmlns:a16="http://schemas.microsoft.com/office/drawing/2014/main" id="{8955E0F2-26E4-0B4E-83F1-78FCA326E5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28" r="-339"/>
          <a:stretch/>
        </p:blipFill>
        <p:spPr>
          <a:xfrm>
            <a:off x="1573143" y="237766"/>
            <a:ext cx="10348478" cy="5687237"/>
          </a:xfrm>
          <a:prstGeom prst="rect">
            <a:avLst/>
          </a:prstGeom>
        </p:spPr>
      </p:pic>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Dose preparation: Vial preparation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59" y="1557339"/>
            <a:ext cx="6593306" cy="5043846"/>
          </a:xfrm>
        </p:spPr>
        <p:txBody>
          <a:bodyPr/>
          <a:lstStyle/>
          <a:p>
            <a:pPr marL="176213" indent="-176213">
              <a:lnSpc>
                <a:spcPct val="90000"/>
              </a:lnSpc>
              <a:spcBef>
                <a:spcPts val="1000"/>
              </a:spcBef>
              <a:buClr>
                <a:srgbClr val="138967"/>
              </a:buClr>
              <a:buFont typeface="Arial" panose="020B0604020202020204" pitchFamily="34" charset="0"/>
              <a:buChar char="•"/>
              <a:defRPr/>
            </a:pPr>
            <a:r>
              <a:rPr lang="en-US" sz="1800" dirty="0">
                <a:solidFill>
                  <a:srgbClr val="595454"/>
                </a:solidFill>
                <a:latin typeface="Trebuchet MS" panose="020B0703020202090204" pitchFamily="34" charset="0"/>
                <a:cs typeface="Arial" panose="020B0604020202020204" pitchFamily="34" charset="0"/>
              </a:rPr>
              <a:t>Remove the </a:t>
            </a:r>
            <a:r>
              <a:rPr lang="en-US" sz="1800" dirty="0" err="1">
                <a:solidFill>
                  <a:srgbClr val="595454"/>
                </a:solidFill>
                <a:latin typeface="Trebuchet MS" panose="020B0703020202090204" pitchFamily="34" charset="0"/>
                <a:cs typeface="Arial" panose="020B0604020202020204" pitchFamily="34" charset="0"/>
              </a:rPr>
              <a:t>polyaluminum</a:t>
            </a:r>
            <a:r>
              <a:rPr lang="en-US" sz="1800" dirty="0">
                <a:solidFill>
                  <a:srgbClr val="595454"/>
                </a:solidFill>
                <a:latin typeface="Trebuchet MS" panose="020B0703020202090204" pitchFamily="34" charset="0"/>
                <a:cs typeface="Arial" panose="020B0604020202020204" pitchFamily="34" charset="0"/>
              </a:rPr>
              <a:t> cover (if present) from the </a:t>
            </a:r>
            <a:br>
              <a:rPr lang="en-US" sz="1800" dirty="0">
                <a:solidFill>
                  <a:srgbClr val="595454"/>
                </a:solidFill>
                <a:latin typeface="Trebuchet MS" panose="020B0703020202090204" pitchFamily="34" charset="0"/>
                <a:cs typeface="Arial" panose="020B0604020202020204" pitchFamily="34" charset="0"/>
              </a:rPr>
            </a:br>
            <a:r>
              <a:rPr lang="en-US" sz="1800" dirty="0">
                <a:solidFill>
                  <a:srgbClr val="595454"/>
                </a:solidFill>
                <a:latin typeface="Trebuchet MS" panose="020B0703020202090204" pitchFamily="34" charset="0"/>
                <a:cs typeface="Arial" panose="020B0604020202020204" pitchFamily="34" charset="0"/>
              </a:rPr>
              <a:t>bottom of the vial and swab the septum with an alcohol wipe</a:t>
            </a:r>
          </a:p>
          <a:p>
            <a:pPr lvl="0" indent="228600">
              <a:lnSpc>
                <a:spcPct val="90000"/>
              </a:lnSpc>
              <a:spcBef>
                <a:spcPts val="1000"/>
              </a:spcBef>
              <a:buClr>
                <a:srgbClr val="138967"/>
              </a:buClr>
              <a:buFont typeface="System Font Regular"/>
              <a:buChar char="–"/>
              <a:defRPr/>
            </a:pPr>
            <a:r>
              <a:rPr lang="en-US" sz="1800" dirty="0">
                <a:solidFill>
                  <a:srgbClr val="595454"/>
                </a:solidFill>
                <a:latin typeface="Trebuchet MS" panose="020B0703020202090204" pitchFamily="34" charset="0"/>
                <a:cs typeface="Arial" panose="020B0604020202020204" pitchFamily="34" charset="0"/>
              </a:rPr>
              <a:t>If there is no cover, you will still need to swab the septum</a:t>
            </a:r>
          </a:p>
          <a:p>
            <a:pPr lvl="1">
              <a:lnSpc>
                <a:spcPct val="90000"/>
              </a:lnSpc>
              <a:spcBef>
                <a:spcPts val="1000"/>
              </a:spcBef>
              <a:buClr>
                <a:srgbClr val="138967"/>
              </a:buClr>
              <a:buFont typeface="System Font Regular"/>
              <a:buChar char="–"/>
              <a:defRPr/>
            </a:pPr>
            <a:r>
              <a:rPr lang="en-US" sz="1800" dirty="0">
                <a:latin typeface="Trebuchet MS" panose="020B0703020202090204" pitchFamily="34" charset="0"/>
              </a:rPr>
              <a:t>The absence of the </a:t>
            </a:r>
            <a:r>
              <a:rPr lang="en-US" sz="1800" dirty="0" err="1">
                <a:latin typeface="Trebuchet MS" panose="020B0703020202090204" pitchFamily="34" charset="0"/>
              </a:rPr>
              <a:t>polyaluminum</a:t>
            </a:r>
            <a:r>
              <a:rPr lang="en-US" sz="1800" dirty="0">
                <a:latin typeface="Trebuchet MS" panose="020B0703020202090204" pitchFamily="34" charset="0"/>
              </a:rPr>
              <a:t> cover does not impact the sterility of the vial</a:t>
            </a:r>
          </a:p>
          <a:p>
            <a:pPr lvl="1">
              <a:lnSpc>
                <a:spcPct val="90000"/>
              </a:lnSpc>
              <a:spcBef>
                <a:spcPts val="1000"/>
              </a:spcBef>
              <a:buClr>
                <a:srgbClr val="138967"/>
              </a:buClr>
              <a:buFont typeface="System Font Regular"/>
              <a:buChar char="–"/>
              <a:defRPr/>
            </a:pPr>
            <a:r>
              <a:rPr lang="en-US" sz="1800" dirty="0">
                <a:solidFill>
                  <a:srgbClr val="595454"/>
                </a:solidFill>
                <a:latin typeface="Trebuchet MS" panose="020B0703020202090204" pitchFamily="34" charset="0"/>
                <a:cs typeface="Arial" panose="020B0604020202020204" pitchFamily="34" charset="0"/>
              </a:rPr>
              <a:t>Allow to air dry before proceeding</a:t>
            </a:r>
          </a:p>
          <a:p>
            <a:pPr marL="176213" lvl="0" indent="-176213">
              <a:lnSpc>
                <a:spcPct val="90000"/>
              </a:lnSpc>
              <a:spcBef>
                <a:spcPts val="1000"/>
              </a:spcBef>
              <a:buClr>
                <a:srgbClr val="138967"/>
              </a:buClr>
              <a:buFont typeface="Arial" panose="020B0604020202020204" pitchFamily="34" charset="0"/>
              <a:buChar char="•"/>
              <a:defRPr/>
            </a:pPr>
            <a:r>
              <a:rPr lang="en-US" sz="1800" dirty="0">
                <a:solidFill>
                  <a:srgbClr val="595454"/>
                </a:solidFill>
                <a:latin typeface="Trebuchet MS" panose="020B0703020202090204" pitchFamily="34" charset="0"/>
                <a:cs typeface="Arial" panose="020B0604020202020204" pitchFamily="34" charset="0"/>
              </a:rPr>
              <a:t>Cut seal: There are 2 lines: 1 with a filter (A), and one </a:t>
            </a:r>
            <a:br>
              <a:rPr lang="en-US" sz="1800" dirty="0">
                <a:solidFill>
                  <a:srgbClr val="595454"/>
                </a:solidFill>
                <a:latin typeface="Trebuchet MS" panose="020B0703020202090204" pitchFamily="34" charset="0"/>
                <a:cs typeface="Arial" panose="020B0604020202020204" pitchFamily="34" charset="0"/>
              </a:rPr>
            </a:br>
            <a:r>
              <a:rPr lang="en-US" sz="1800" dirty="0">
                <a:solidFill>
                  <a:srgbClr val="595454"/>
                </a:solidFill>
                <a:latin typeface="Trebuchet MS" panose="020B0703020202090204" pitchFamily="34" charset="0"/>
                <a:cs typeface="Arial" panose="020B0604020202020204" pitchFamily="34" charset="0"/>
              </a:rPr>
              <a:t>with no filter (B). Cut ONLY the tubing that has a filter. </a:t>
            </a:r>
            <a:br>
              <a:rPr lang="en-US" sz="1800" dirty="0">
                <a:solidFill>
                  <a:srgbClr val="595454"/>
                </a:solidFill>
                <a:latin typeface="Trebuchet MS" panose="020B0703020202090204" pitchFamily="34" charset="0"/>
                <a:cs typeface="Arial" panose="020B0604020202020204" pitchFamily="34" charset="0"/>
              </a:rPr>
            </a:br>
            <a:r>
              <a:rPr lang="en-US" sz="1800" dirty="0">
                <a:solidFill>
                  <a:srgbClr val="595454"/>
                </a:solidFill>
                <a:latin typeface="Trebuchet MS" panose="020B0703020202090204" pitchFamily="34" charset="0"/>
                <a:cs typeface="Arial" panose="020B0604020202020204" pitchFamily="34" charset="0"/>
              </a:rPr>
              <a:t>DO NOT cut line B that has no filter. </a:t>
            </a:r>
          </a:p>
          <a:p>
            <a:pPr marL="176213" lvl="0" indent="-176213">
              <a:lnSpc>
                <a:spcPct val="90000"/>
              </a:lnSpc>
              <a:spcBef>
                <a:spcPts val="1000"/>
              </a:spcBef>
              <a:buClr>
                <a:srgbClr val="138967"/>
              </a:buClr>
              <a:buFont typeface="Arial" panose="020B0604020202020204" pitchFamily="34" charset="0"/>
              <a:buChar char="•"/>
              <a:defRPr/>
            </a:pPr>
            <a:r>
              <a:rPr lang="en-US" sz="1800" dirty="0">
                <a:solidFill>
                  <a:srgbClr val="595454"/>
                </a:solidFill>
                <a:latin typeface="Trebuchet MS" panose="020B0703020202090204" pitchFamily="34" charset="0"/>
                <a:cs typeface="Arial" panose="020B0604020202020204" pitchFamily="34" charset="0"/>
              </a:rPr>
              <a:t>It is important to keep the vial(s) upright and cut the </a:t>
            </a:r>
            <a:br>
              <a:rPr lang="en-US" sz="1800" dirty="0">
                <a:solidFill>
                  <a:srgbClr val="595454"/>
                </a:solidFill>
                <a:latin typeface="Trebuchet MS" panose="020B0703020202090204" pitchFamily="34" charset="0"/>
                <a:cs typeface="Arial" panose="020B0604020202020204" pitchFamily="34" charset="0"/>
              </a:rPr>
            </a:br>
            <a:r>
              <a:rPr lang="en-US" sz="1800" dirty="0">
                <a:solidFill>
                  <a:srgbClr val="595454"/>
                </a:solidFill>
                <a:latin typeface="Trebuchet MS" panose="020B0703020202090204" pitchFamily="34" charset="0"/>
                <a:cs typeface="Arial" panose="020B0604020202020204" pitchFamily="34" charset="0"/>
              </a:rPr>
              <a:t>seal on the tubing line on the top of the vial immediately above the filter to open the air vent on the vial</a:t>
            </a:r>
            <a:endParaRPr lang="en-US" sz="1800" baseline="30000" dirty="0">
              <a:solidFill>
                <a:srgbClr val="595454"/>
              </a:solidFill>
              <a:latin typeface="Trebuchet MS" panose="020B070302020209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D73295-9FE2-E443-9D09-5A0E8E71812F}"/>
              </a:ext>
            </a:extLst>
          </p:cNvPr>
          <p:cNvSpPr txBox="1"/>
          <p:nvPr/>
        </p:nvSpPr>
        <p:spPr>
          <a:xfrm>
            <a:off x="964424" y="5291449"/>
            <a:ext cx="599464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Be careful to select the correct tubing line, with the filter. </a:t>
            </a:r>
            <a:b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Cut ONLY the tubing </a:t>
            </a:r>
            <a:r>
              <a:rPr kumimoji="0" lang="en-US" sz="1400" b="0" i="0" u="sng"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with</a:t>
            </a:r>
            <a:r>
              <a:rPr kumimoji="0" lang="en-US" sz="14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 filter.</a:t>
            </a:r>
          </a:p>
        </p:txBody>
      </p:sp>
      <p:sp>
        <p:nvSpPr>
          <p:cNvPr id="4" name="TextBox 3">
            <a:extLst>
              <a:ext uri="{FF2B5EF4-FFF2-40B4-BE49-F238E27FC236}">
                <a16:creationId xmlns:a16="http://schemas.microsoft.com/office/drawing/2014/main" id="{15FC61DB-EAFC-3A4B-91B8-8B6ED81BD906}"/>
              </a:ext>
            </a:extLst>
          </p:cNvPr>
          <p:cNvSpPr txBox="1"/>
          <p:nvPr/>
        </p:nvSpPr>
        <p:spPr>
          <a:xfrm>
            <a:off x="-103695" y="650449"/>
            <a:ext cx="0" cy="0"/>
          </a:xfrm>
          <a:prstGeom prst="rect">
            <a:avLst/>
          </a:prstGeom>
          <a:noFill/>
        </p:spPr>
        <p:txBody>
          <a:bodyPr wrap="none" lIns="0" tIns="0" rIns="0" bIns="0" rtlCol="0">
            <a:noAutofit/>
          </a:bodyPr>
          <a:lstStyle/>
          <a:p>
            <a:pPr marL="228600" marR="0" lvl="0" indent="-228600" algn="l" defTabSz="914400" rtl="0" eaLnBrk="1" fontAlgn="auto" latinLnBrk="0" hangingPunct="1">
              <a:lnSpc>
                <a:spcPct val="100000"/>
              </a:lnSpc>
              <a:spcBef>
                <a:spcPts val="1200"/>
              </a:spcBef>
              <a:spcAft>
                <a:spcPts val="0"/>
              </a:spcAft>
              <a:buClrTx/>
              <a:buSzPct val="100000"/>
              <a:buFont typeface="Trebuchet MS"/>
              <a:buChar char="•"/>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4" name="Graphic 13" descr="Warning">
            <a:extLst>
              <a:ext uri="{FF2B5EF4-FFF2-40B4-BE49-F238E27FC236}">
                <a16:creationId xmlns:a16="http://schemas.microsoft.com/office/drawing/2014/main" id="{71ED8E6B-8646-4669-ACF6-7726E9BBA00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758" y="5348056"/>
            <a:ext cx="426575" cy="426575"/>
          </a:xfrm>
          <a:prstGeom prst="rect">
            <a:avLst/>
          </a:prstGeom>
        </p:spPr>
      </p:pic>
      <p:cxnSp>
        <p:nvCxnSpPr>
          <p:cNvPr id="15" name="Straight Connector 14">
            <a:extLst>
              <a:ext uri="{FF2B5EF4-FFF2-40B4-BE49-F238E27FC236}">
                <a16:creationId xmlns:a16="http://schemas.microsoft.com/office/drawing/2014/main" id="{FB850951-C06B-47A5-9951-E05C93768FE8}"/>
              </a:ext>
            </a:extLst>
          </p:cNvPr>
          <p:cNvCxnSpPr>
            <a:cxnSpLocks/>
          </p:cNvCxnSpPr>
          <p:nvPr/>
        </p:nvCxnSpPr>
        <p:spPr>
          <a:xfrm>
            <a:off x="887714" y="5241358"/>
            <a:ext cx="0" cy="639973"/>
          </a:xfrm>
          <a:prstGeom prst="line">
            <a:avLst/>
          </a:prstGeom>
          <a:ln>
            <a:solidFill>
              <a:srgbClr val="13896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7E6743D-EBF0-464D-AB60-017076D90352}"/>
              </a:ext>
            </a:extLst>
          </p:cNvPr>
          <p:cNvSpPr txBox="1"/>
          <p:nvPr/>
        </p:nvSpPr>
        <p:spPr>
          <a:xfrm>
            <a:off x="365758" y="6091410"/>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11" name="Graphic 10" descr="House with solid fill">
            <a:hlinkClick r:id="rId8" action="ppaction://hlinksldjump"/>
            <a:extLst>
              <a:ext uri="{FF2B5EF4-FFF2-40B4-BE49-F238E27FC236}">
                <a16:creationId xmlns:a16="http://schemas.microsoft.com/office/drawing/2014/main" id="{747FDB35-54C8-40C8-8C46-17D140BCA7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07788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arT_Slide-ID55_Breyanzi-2_v02_A2mp4" descr="CarT_Slide-ID55_Breyanzi-2_v02_A2mp4">
            <a:hlinkClick r:id="" action="ppaction://media"/>
            <a:extLst>
              <a:ext uri="{FF2B5EF4-FFF2-40B4-BE49-F238E27FC236}">
                <a16:creationId xmlns:a16="http://schemas.microsoft.com/office/drawing/2014/main" id="{121E79E7-6003-3347-8038-574F989CB7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3"/>
          <a:stretch/>
        </p:blipFill>
        <p:spPr>
          <a:xfrm>
            <a:off x="1868619" y="393588"/>
            <a:ext cx="10199556" cy="5514693"/>
          </a:xfrm>
          <a:prstGeom prst="rect">
            <a:avLst/>
          </a:prstGeom>
        </p:spPr>
      </p:pic>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365760" y="365760"/>
            <a:ext cx="11460480" cy="658623"/>
          </a:xfrm>
        </p:spPr>
        <p:txBody>
          <a:bodyPr/>
          <a:lstStyle/>
          <a:p>
            <a:r>
              <a:rPr lang="en-US" dirty="0"/>
              <a:t>Dose preparation: Product withdrawal</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59" y="1354455"/>
            <a:ext cx="6635115" cy="3669161"/>
          </a:xfrm>
        </p:spPr>
        <p:txBody>
          <a:bodyPr/>
          <a:lstStyle/>
          <a:p>
            <a:pPr>
              <a:spcBef>
                <a:spcPts val="1000"/>
              </a:spcBef>
              <a:buClr>
                <a:srgbClr val="138967"/>
              </a:buClr>
            </a:pPr>
            <a:r>
              <a:rPr lang="en-US" dirty="0"/>
              <a:t>Using a 20-gauge, 1- to 1.5-inch needle, hold the needle with the opening of the needle tip away from the retrieval port septum</a:t>
            </a:r>
          </a:p>
          <a:p>
            <a:pPr>
              <a:spcBef>
                <a:spcPts val="1000"/>
              </a:spcBef>
              <a:buClr>
                <a:srgbClr val="138967"/>
              </a:buClr>
            </a:pPr>
            <a:r>
              <a:rPr lang="en-US" dirty="0"/>
              <a:t>Insert the needle into the septum at a 45- to 60-degree angle</a:t>
            </a:r>
          </a:p>
          <a:p>
            <a:pPr>
              <a:spcBef>
                <a:spcPts val="1000"/>
              </a:spcBef>
              <a:buClr>
                <a:srgbClr val="138967"/>
              </a:buClr>
            </a:pPr>
            <a:r>
              <a:rPr lang="en-US" dirty="0"/>
              <a:t>As the needle enters the vial increase the angle of the needle to gradually align syringe and vial</a:t>
            </a:r>
          </a:p>
          <a:p>
            <a:pPr>
              <a:spcBef>
                <a:spcPts val="1000"/>
              </a:spcBef>
              <a:buClr>
                <a:srgbClr val="138967"/>
              </a:buClr>
            </a:pPr>
            <a:r>
              <a:rPr lang="en-US" dirty="0"/>
              <a:t>Without drawing air into the syringe, slowly withdraw the target volume (as specified in the RFI Certificate)</a:t>
            </a:r>
          </a:p>
          <a:p>
            <a:pPr>
              <a:spcBef>
                <a:spcPts val="1000"/>
              </a:spcBef>
              <a:buClr>
                <a:srgbClr val="138967"/>
              </a:buClr>
            </a:pPr>
            <a:r>
              <a:rPr lang="en-US" dirty="0"/>
              <a:t>Inspect the syringe for signs of debris before proceeding</a:t>
            </a:r>
          </a:p>
          <a:p>
            <a:pPr marL="457200">
              <a:spcBef>
                <a:spcPts val="0"/>
              </a:spcBef>
              <a:buClr>
                <a:srgbClr val="138967"/>
              </a:buClr>
              <a:buFont typeface="System Font Regular"/>
              <a:buChar char="–"/>
            </a:pPr>
            <a:r>
              <a:rPr lang="en-US" sz="1800" dirty="0"/>
              <a:t>If there are any signs of debris, please call </a:t>
            </a:r>
            <a:br>
              <a:rPr lang="en-US" sz="1800" dirty="0"/>
            </a:br>
            <a:r>
              <a:rPr lang="en-US" sz="1800" dirty="0"/>
              <a:t>1-888-805-4555</a:t>
            </a:r>
          </a:p>
        </p:txBody>
      </p:sp>
      <p:sp>
        <p:nvSpPr>
          <p:cNvPr id="3" name="TextBox 2">
            <a:extLst>
              <a:ext uri="{FF2B5EF4-FFF2-40B4-BE49-F238E27FC236}">
                <a16:creationId xmlns:a16="http://schemas.microsoft.com/office/drawing/2014/main" id="{7C366ADC-B143-4423-993C-6D77E1A15EF9}"/>
              </a:ext>
            </a:extLst>
          </p:cNvPr>
          <p:cNvSpPr txBox="1"/>
          <p:nvPr/>
        </p:nvSpPr>
        <p:spPr>
          <a:xfrm>
            <a:off x="365759" y="5930053"/>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RFI, Release for Infusion.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9" name="Graphic 8" descr="House with solid fill">
            <a:hlinkClick r:id="rId6" action="ppaction://hlinksldjump"/>
            <a:extLst>
              <a:ext uri="{FF2B5EF4-FFF2-40B4-BE49-F238E27FC236}">
                <a16:creationId xmlns:a16="http://schemas.microsoft.com/office/drawing/2014/main" id="{E9B9BC16-651D-4314-BD02-A309D338E4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68991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rT_Slide-ID55_Breyanzi-2_v02_B2" descr="CarT_Slide-ID55_Breyanzi-2_v02_B2">
            <a:hlinkClick r:id="" action="ppaction://media"/>
            <a:extLst>
              <a:ext uri="{FF2B5EF4-FFF2-40B4-BE49-F238E27FC236}">
                <a16:creationId xmlns:a16="http://schemas.microsoft.com/office/drawing/2014/main" id="{9370D406-A2BB-4B44-9A7C-954C98A0ECF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6214"/>
          <a:stretch/>
        </p:blipFill>
        <p:spPr>
          <a:xfrm>
            <a:off x="6477000" y="261607"/>
            <a:ext cx="5715000" cy="5626227"/>
          </a:xfrm>
          <a:prstGeom prst="rect">
            <a:avLst/>
          </a:prstGeom>
        </p:spPr>
      </p:pic>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a:xfrm>
            <a:off x="365760" y="365760"/>
            <a:ext cx="11460480" cy="658623"/>
          </a:xfrm>
        </p:spPr>
        <p:txBody>
          <a:bodyPr/>
          <a:lstStyle/>
          <a:p>
            <a:r>
              <a:rPr lang="en-US" dirty="0"/>
              <a:t>Dose preparation: Product withdrawal (cont.)</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59" y="1554480"/>
            <a:ext cx="6227545" cy="3373656"/>
          </a:xfrm>
        </p:spPr>
        <p:txBody>
          <a:bodyPr/>
          <a:lstStyle/>
          <a:p>
            <a:pPr>
              <a:buClr>
                <a:srgbClr val="138967"/>
              </a:buClr>
            </a:pPr>
            <a:r>
              <a:rPr lang="en-US" dirty="0"/>
              <a:t>After the CD8 or CD4 cell component volume in the syringe is verified, remove the needle and syringe from vial—while continuing to hold horizontal</a:t>
            </a:r>
            <a:endParaRPr lang="en-US" sz="1800" dirty="0"/>
          </a:p>
          <a:p>
            <a:pPr>
              <a:buClr>
                <a:srgbClr val="138967"/>
              </a:buClr>
            </a:pPr>
            <a:r>
              <a:rPr lang="en-US" dirty="0"/>
              <a:t>Carefully remove the needle from the syringe and cap the syringe</a:t>
            </a:r>
          </a:p>
          <a:p>
            <a:pPr>
              <a:buClr>
                <a:srgbClr val="138967"/>
              </a:buClr>
            </a:pPr>
            <a:r>
              <a:rPr lang="en-US" dirty="0"/>
              <a:t>Continue to keep the vial horizontal to avoid leaking from the septum, and return it to the carton</a:t>
            </a:r>
          </a:p>
          <a:p>
            <a:pPr>
              <a:buClr>
                <a:srgbClr val="138967"/>
              </a:buClr>
            </a:pPr>
            <a:r>
              <a:rPr lang="en-US" dirty="0"/>
              <a:t>Dispose of any unused portion of </a:t>
            </a:r>
            <a:r>
              <a:rPr lang="en-US" dirty="0" err="1"/>
              <a:t>liso-cel</a:t>
            </a:r>
            <a:r>
              <a:rPr lang="en-US" dirty="0"/>
              <a:t> (according to local biosafety guidelines)</a:t>
            </a:r>
          </a:p>
          <a:p>
            <a:pPr>
              <a:buClr>
                <a:srgbClr val="138967"/>
              </a:buClr>
            </a:pPr>
            <a:r>
              <a:rPr lang="en-US" dirty="0"/>
              <a:t>Repeat the process steps for the CD4 component</a:t>
            </a:r>
          </a:p>
        </p:txBody>
      </p:sp>
      <p:sp>
        <p:nvSpPr>
          <p:cNvPr id="4" name="TextBox 3">
            <a:extLst>
              <a:ext uri="{FF2B5EF4-FFF2-40B4-BE49-F238E27FC236}">
                <a16:creationId xmlns:a16="http://schemas.microsoft.com/office/drawing/2014/main" id="{6F86C0D9-55E2-4672-8BB7-EA2B4822A628}"/>
              </a:ext>
            </a:extLst>
          </p:cNvPr>
          <p:cNvSpPr txBox="1"/>
          <p:nvPr/>
        </p:nvSpPr>
        <p:spPr>
          <a:xfrm>
            <a:off x="365759" y="6106073"/>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8" name="Graphic 7" descr="House with solid fill">
            <a:hlinkClick r:id="rId6" action="ppaction://hlinksldjump"/>
            <a:extLst>
              <a:ext uri="{FF2B5EF4-FFF2-40B4-BE49-F238E27FC236}">
                <a16:creationId xmlns:a16="http://schemas.microsoft.com/office/drawing/2014/main" id="{2F0245D0-BEC2-4425-A889-36CE09AE3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10138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Dose preparation: Volume verification and handover</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1116" cy="2417445"/>
          </a:xfrm>
        </p:spPr>
        <p:txBody>
          <a:bodyPr/>
          <a:lstStyle/>
          <a:p>
            <a:pPr>
              <a:buClr>
                <a:srgbClr val="138967"/>
              </a:buClr>
            </a:pPr>
            <a:r>
              <a:rPr lang="en-US" dirty="0"/>
              <a:t>If the dose was not prepared at the bedside, transport the labeled CD8 and CD4 syringes to the bedside by placing with protective barrier pad inside an insulated room-temperature container, and deliver along with the RFI Certificate</a:t>
            </a:r>
          </a:p>
          <a:p>
            <a:pPr lvl="0">
              <a:buClr>
                <a:srgbClr val="138967"/>
              </a:buClr>
            </a:pPr>
            <a:r>
              <a:rPr lang="en-US" dirty="0"/>
              <a:t>The RFI Certificate indicates the correct volume. Confirm syringe label matches the RFI Certificate prior to administration</a:t>
            </a:r>
          </a:p>
        </p:txBody>
      </p:sp>
      <p:sp>
        <p:nvSpPr>
          <p:cNvPr id="16" name="TextBox 15">
            <a:extLst>
              <a:ext uri="{FF2B5EF4-FFF2-40B4-BE49-F238E27FC236}">
                <a16:creationId xmlns:a16="http://schemas.microsoft.com/office/drawing/2014/main" id="{B5155E21-1515-4E3E-8810-49C39A9B463B}"/>
              </a:ext>
            </a:extLst>
          </p:cNvPr>
          <p:cNvSpPr txBox="1"/>
          <p:nvPr/>
        </p:nvSpPr>
        <p:spPr>
          <a:xfrm>
            <a:off x="964455" y="4928438"/>
            <a:ext cx="719690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Note: </a:t>
            </a:r>
            <a:r>
              <a:rPr kumimoji="0" lang="en-US" sz="16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Liso-cel MUST be administered within 2 hours from start of thaw.</a:t>
            </a:r>
          </a:p>
        </p:txBody>
      </p:sp>
      <p:pic>
        <p:nvPicPr>
          <p:cNvPr id="17" name="Graphic 16" descr="Warning">
            <a:extLst>
              <a:ext uri="{FF2B5EF4-FFF2-40B4-BE49-F238E27FC236}">
                <a16:creationId xmlns:a16="http://schemas.microsoft.com/office/drawing/2014/main" id="{CC4CC3D4-FA3F-4B0E-99DC-68D37891F2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117" y="4869040"/>
            <a:ext cx="426575" cy="426575"/>
          </a:xfrm>
          <a:prstGeom prst="rect">
            <a:avLst/>
          </a:prstGeom>
        </p:spPr>
      </p:pic>
      <p:cxnSp>
        <p:nvCxnSpPr>
          <p:cNvPr id="18" name="Straight Connector 17">
            <a:extLst>
              <a:ext uri="{FF2B5EF4-FFF2-40B4-BE49-F238E27FC236}">
                <a16:creationId xmlns:a16="http://schemas.microsoft.com/office/drawing/2014/main" id="{D822298D-FC55-4A6F-9F44-72A2CA8D4AF5}"/>
              </a:ext>
            </a:extLst>
          </p:cNvPr>
          <p:cNvCxnSpPr>
            <a:cxnSpLocks/>
          </p:cNvCxnSpPr>
          <p:nvPr/>
        </p:nvCxnSpPr>
        <p:spPr>
          <a:xfrm>
            <a:off x="869073" y="4762342"/>
            <a:ext cx="0" cy="639973"/>
          </a:xfrm>
          <a:prstGeom prst="line">
            <a:avLst/>
          </a:prstGeom>
          <a:ln>
            <a:solidFill>
              <a:srgbClr val="138967"/>
            </a:solidFill>
          </a:ln>
        </p:spPr>
        <p:style>
          <a:lnRef idx="1">
            <a:schemeClr val="accent1"/>
          </a:lnRef>
          <a:fillRef idx="0">
            <a:schemeClr val="accent1"/>
          </a:fillRef>
          <a:effectRef idx="0">
            <a:schemeClr val="accent1"/>
          </a:effectRef>
          <a:fontRef idx="minor">
            <a:schemeClr val="tx1"/>
          </a:fontRef>
        </p:style>
      </p:cxnSp>
      <p:pic>
        <p:nvPicPr>
          <p:cNvPr id="10" name="Graphic 9" descr="House with solid fill">
            <a:hlinkClick r:id="rId5" action="ppaction://hlinksldjump"/>
            <a:extLst>
              <a:ext uri="{FF2B5EF4-FFF2-40B4-BE49-F238E27FC236}">
                <a16:creationId xmlns:a16="http://schemas.microsoft.com/office/drawing/2014/main" id="{BADDA0E0-A56F-489E-8F71-EA2F0460AA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2511" y="5032618"/>
            <a:ext cx="522642" cy="522642"/>
          </a:xfrm>
          <a:prstGeom prst="rect">
            <a:avLst/>
          </a:prstGeom>
        </p:spPr>
      </p:pic>
      <p:sp>
        <p:nvSpPr>
          <p:cNvPr id="11" name="TextBox 10">
            <a:extLst>
              <a:ext uri="{FF2B5EF4-FFF2-40B4-BE49-F238E27FC236}">
                <a16:creationId xmlns:a16="http://schemas.microsoft.com/office/drawing/2014/main" id="{635A486B-6FF6-41E5-BC4E-86344E47D3EC}"/>
              </a:ext>
            </a:extLst>
          </p:cNvPr>
          <p:cNvSpPr txBox="1"/>
          <p:nvPr/>
        </p:nvSpPr>
        <p:spPr>
          <a:xfrm>
            <a:off x="8715385" y="5187084"/>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5</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12" name="Arrow: Right 11">
            <a:hlinkClick r:id="rId8" action="ppaction://hlinksldjump"/>
            <a:extLst>
              <a:ext uri="{FF2B5EF4-FFF2-40B4-BE49-F238E27FC236}">
                <a16:creationId xmlns:a16="http://schemas.microsoft.com/office/drawing/2014/main" id="{27D5963E-0F3F-4874-AB76-60C1B650FDAB}"/>
              </a:ext>
            </a:extLst>
          </p:cNvPr>
          <p:cNvSpPr/>
          <p:nvPr/>
        </p:nvSpPr>
        <p:spPr>
          <a:xfrm>
            <a:off x="11332043" y="5634762"/>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13" name="TextBox 12">
            <a:extLst>
              <a:ext uri="{FF2B5EF4-FFF2-40B4-BE49-F238E27FC236}">
                <a16:creationId xmlns:a16="http://schemas.microsoft.com/office/drawing/2014/main" id="{84DF2F23-3AE2-4862-B52A-D2F919C71292}"/>
              </a:ext>
            </a:extLst>
          </p:cNvPr>
          <p:cNvSpPr txBox="1"/>
          <p:nvPr/>
        </p:nvSpPr>
        <p:spPr>
          <a:xfrm>
            <a:off x="365760" y="5927941"/>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RFI, Release for Infusion.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Tree>
    <p:extLst>
      <p:ext uri="{BB962C8B-B14F-4D97-AF65-F5344CB8AC3E}">
        <p14:creationId xmlns:p14="http://schemas.microsoft.com/office/powerpoint/2010/main" val="427442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a:xfrm>
            <a:off x="365760" y="365760"/>
            <a:ext cx="11460480" cy="535319"/>
          </a:xfrm>
        </p:spPr>
        <p:txBody>
          <a:bodyPr/>
          <a:lstStyle/>
          <a:p>
            <a:r>
              <a:rPr lang="en-US" dirty="0"/>
              <a:t>About </a:t>
            </a:r>
            <a:r>
              <a:rPr lang="en-US" dirty="0" err="1"/>
              <a:t>liso-cel</a:t>
            </a:r>
            <a:endParaRPr lang="en-US" dirty="0"/>
          </a:p>
        </p:txBody>
      </p:sp>
      <p:sp>
        <p:nvSpPr>
          <p:cNvPr id="4" name="Content Placeholder 3">
            <a:extLst>
              <a:ext uri="{FF2B5EF4-FFF2-40B4-BE49-F238E27FC236}">
                <a16:creationId xmlns:a16="http://schemas.microsoft.com/office/drawing/2014/main" id="{F0176567-2CE4-4931-855C-510A2EC9A18C}"/>
              </a:ext>
            </a:extLst>
          </p:cNvPr>
          <p:cNvSpPr>
            <a:spLocks noGrp="1"/>
          </p:cNvSpPr>
          <p:nvPr>
            <p:ph idx="1"/>
          </p:nvPr>
        </p:nvSpPr>
        <p:spPr>
          <a:xfrm>
            <a:off x="365760" y="1230576"/>
            <a:ext cx="11058985" cy="5014946"/>
          </a:xfrm>
        </p:spPr>
        <p:txBody>
          <a:bodyPr anchor="t" anchorCtr="0">
            <a:noAutofit/>
          </a:bodyPr>
          <a:lstStyle/>
          <a:p>
            <a:pPr marL="0" indent="0">
              <a:lnSpc>
                <a:spcPct val="120000"/>
              </a:lnSpc>
              <a:spcBef>
                <a:spcPts val="300"/>
              </a:spcBef>
              <a:buNone/>
            </a:pPr>
            <a:r>
              <a:rPr lang="en-US" sz="1800" b="1" dirty="0">
                <a:solidFill>
                  <a:srgbClr val="595454"/>
                </a:solidFill>
              </a:rPr>
              <a:t>Indications</a:t>
            </a:r>
          </a:p>
          <a:p>
            <a:pPr marL="0" indent="0">
              <a:lnSpc>
                <a:spcPct val="120000"/>
              </a:lnSpc>
              <a:spcBef>
                <a:spcPts val="300"/>
              </a:spcBef>
              <a:buNone/>
            </a:pPr>
            <a:r>
              <a:rPr lang="en-US" sz="1500" b="1" dirty="0" err="1">
                <a:solidFill>
                  <a:srgbClr val="595454"/>
                </a:solidFill>
              </a:rPr>
              <a:t>Lisocabtagene</a:t>
            </a:r>
            <a:r>
              <a:rPr lang="en-US" sz="1500" b="1" dirty="0">
                <a:solidFill>
                  <a:srgbClr val="595454"/>
                </a:solidFill>
              </a:rPr>
              <a:t> </a:t>
            </a:r>
            <a:r>
              <a:rPr lang="en-US" sz="1500" b="1" dirty="0" err="1">
                <a:solidFill>
                  <a:srgbClr val="595454"/>
                </a:solidFill>
              </a:rPr>
              <a:t>maraleucel</a:t>
            </a:r>
            <a:r>
              <a:rPr lang="en-US" sz="1500" b="1" dirty="0">
                <a:solidFill>
                  <a:srgbClr val="595454"/>
                </a:solidFill>
              </a:rPr>
              <a:t> (liso-cel) </a:t>
            </a:r>
            <a:r>
              <a:rPr lang="en-US" sz="1500" dirty="0">
                <a:solidFill>
                  <a:srgbClr val="595454"/>
                </a:solidFill>
              </a:rPr>
              <a:t>is</a:t>
            </a:r>
            <a:r>
              <a:rPr kumimoji="0" lang="en-US" sz="1500" b="0" i="0" u="none" strike="noStrike" kern="1200" cap="none" spc="0" normalizeH="0" baseline="0" noProof="0" dirty="0">
                <a:ln>
                  <a:noFill/>
                </a:ln>
                <a:solidFill>
                  <a:srgbClr val="595454"/>
                </a:solidFill>
                <a:effectLst/>
                <a:uLnTx/>
                <a:uFillTx/>
                <a:latin typeface="Trebuchet MS"/>
                <a:ea typeface="+mn-ea"/>
                <a:cs typeface="+mn-cs"/>
              </a:rPr>
              <a:t> a CD19-directed genetically modified autologous T cell immunotherapy </a:t>
            </a:r>
            <a:r>
              <a:rPr lang="en-US" sz="1500" dirty="0">
                <a:solidFill>
                  <a:srgbClr val="595454"/>
                </a:solidFill>
              </a:rPr>
              <a:t>indicated for the treatment of:</a:t>
            </a:r>
          </a:p>
          <a:p>
            <a:pPr>
              <a:lnSpc>
                <a:spcPct val="120000"/>
              </a:lnSpc>
              <a:spcBef>
                <a:spcPts val="300"/>
              </a:spcBef>
              <a:buClr>
                <a:schemeClr val="accent6"/>
              </a:buClr>
            </a:pPr>
            <a:r>
              <a:rPr lang="en-US" sz="1500" dirty="0">
                <a:solidFill>
                  <a:srgbClr val="595454"/>
                </a:solidFill>
              </a:rPr>
              <a:t>adult patients with large B-cell lymphoma (LBCL), including diffuse large B-cell lymphoma (DLBCL) not otherwise specified (including DLBCL arising from indolent lymphoma), high-grade B-cell lymphoma, primary mediastinal large B-cell lymphoma, and follicular lymphoma grade 3B who have:</a:t>
            </a:r>
          </a:p>
          <a:p>
            <a:pPr lvl="1">
              <a:lnSpc>
                <a:spcPct val="120000"/>
              </a:lnSpc>
              <a:spcBef>
                <a:spcPts val="300"/>
              </a:spcBef>
              <a:buClr>
                <a:schemeClr val="accent6"/>
              </a:buClr>
              <a:buFont typeface="Trebuchet MS" panose="020B0603020202020204" pitchFamily="34" charset="0"/>
              <a:buChar char="―"/>
            </a:pPr>
            <a:r>
              <a:rPr lang="en-US" sz="1500" dirty="0">
                <a:solidFill>
                  <a:srgbClr val="595454"/>
                </a:solidFill>
              </a:rPr>
              <a:t>refractory disease to first-line chemoimmunotherapy or relapse within 12 months of first-line chemoimmunotherapy; or</a:t>
            </a:r>
          </a:p>
          <a:p>
            <a:pPr lvl="1">
              <a:lnSpc>
                <a:spcPct val="120000"/>
              </a:lnSpc>
              <a:spcBef>
                <a:spcPts val="300"/>
              </a:spcBef>
              <a:buClr>
                <a:schemeClr val="accent6"/>
              </a:buClr>
              <a:buFont typeface="Trebuchet MS" panose="020B0603020202020204" pitchFamily="34" charset="0"/>
              <a:buChar char="―"/>
            </a:pPr>
            <a:r>
              <a:rPr lang="en-US" sz="1500" dirty="0">
                <a:solidFill>
                  <a:srgbClr val="595454"/>
                </a:solidFill>
              </a:rPr>
              <a:t>refractory disease to first-line chemoimmunotherapy or relapse after first-line chemoimmunotherapy and are not eligible for hematopoietic stem cell transplantation (HSCT) due to comorbidities or age; or</a:t>
            </a:r>
          </a:p>
          <a:p>
            <a:pPr lvl="1">
              <a:lnSpc>
                <a:spcPct val="120000"/>
              </a:lnSpc>
              <a:spcBef>
                <a:spcPts val="300"/>
              </a:spcBef>
              <a:buClr>
                <a:schemeClr val="accent6"/>
              </a:buClr>
              <a:buFont typeface="Trebuchet MS" panose="020B0603020202020204" pitchFamily="34" charset="0"/>
              <a:buChar char="―"/>
            </a:pPr>
            <a:r>
              <a:rPr lang="en-US" sz="1500" dirty="0">
                <a:solidFill>
                  <a:srgbClr val="595454"/>
                </a:solidFill>
              </a:rPr>
              <a:t>relapsed or refractory disease after two or more lines of systemic therapy.</a:t>
            </a:r>
          </a:p>
          <a:p>
            <a:pPr marL="0" indent="0">
              <a:lnSpc>
                <a:spcPct val="120000"/>
              </a:lnSpc>
              <a:spcBef>
                <a:spcPts val="300"/>
              </a:spcBef>
              <a:buNone/>
            </a:pPr>
            <a:r>
              <a:rPr lang="en-US" sz="1500" u="sng" dirty="0">
                <a:solidFill>
                  <a:srgbClr val="595454"/>
                </a:solidFill>
              </a:rPr>
              <a:t>Limitations of Use: </a:t>
            </a:r>
            <a:r>
              <a:rPr lang="en-US" sz="1500" dirty="0">
                <a:solidFill>
                  <a:srgbClr val="595454"/>
                </a:solidFill>
              </a:rPr>
              <a:t>Liso-cel is not indicated for the treatment of patients with primary central </a:t>
            </a:r>
            <a:r>
              <a:rPr lang="en-US" sz="1500" dirty="0"/>
              <a:t>nervous system lymphoma.</a:t>
            </a:r>
          </a:p>
          <a:p>
            <a:pPr marL="0" indent="0">
              <a:lnSpc>
                <a:spcPct val="120000"/>
              </a:lnSpc>
              <a:spcBef>
                <a:spcPts val="300"/>
              </a:spcBef>
              <a:buNone/>
            </a:pPr>
            <a:endParaRPr lang="en-US" sz="1500" dirty="0"/>
          </a:p>
          <a:p>
            <a:pPr marL="0" indent="0">
              <a:lnSpc>
                <a:spcPct val="120000"/>
              </a:lnSpc>
              <a:spcBef>
                <a:spcPts val="300"/>
              </a:spcBef>
              <a:buNone/>
            </a:pPr>
            <a:r>
              <a:rPr lang="en-US" sz="1500" b="1" i="1" dirty="0">
                <a:solidFill>
                  <a:schemeClr val="accent6">
                    <a:lumMod val="75000"/>
                  </a:schemeClr>
                </a:solidFill>
              </a:rPr>
              <a:t>Note</a:t>
            </a:r>
            <a:r>
              <a:rPr lang="en-US" sz="1500" b="1" dirty="0">
                <a:solidFill>
                  <a:schemeClr val="accent6">
                    <a:lumMod val="75000"/>
                  </a:schemeClr>
                </a:solidFill>
              </a:rPr>
              <a:t>: Additional indications are included on the following slide</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65760" y="6114717"/>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p>
        </p:txBody>
      </p:sp>
      <p:pic>
        <p:nvPicPr>
          <p:cNvPr id="15" name="Graphic 14" descr="House with solid fill">
            <a:hlinkClick r:id="rId3" action="ppaction://hlinksldjump"/>
            <a:extLst>
              <a:ext uri="{FF2B5EF4-FFF2-40B4-BE49-F238E27FC236}">
                <a16:creationId xmlns:a16="http://schemas.microsoft.com/office/drawing/2014/main" id="{42ACE9E2-047B-4788-B1B3-45169C9F1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11" name="Slide Number Placeholder 3">
            <a:extLst>
              <a:ext uri="{FF2B5EF4-FFF2-40B4-BE49-F238E27FC236}">
                <a16:creationId xmlns:a16="http://schemas.microsoft.com/office/drawing/2014/main" id="{3D3465F8-F424-4EA3-952D-C40F7F6CE702}"/>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0B8A6040-5AFF-283F-12D8-E44B919FBC8F}"/>
              </a:ext>
            </a:extLst>
          </p:cNvPr>
          <p:cNvSpPr/>
          <p:nvPr/>
        </p:nvSpPr>
        <p:spPr>
          <a:xfrm>
            <a:off x="9017540" y="2645982"/>
            <a:ext cx="3077183" cy="995144"/>
          </a:xfrm>
          <a:prstGeom prst="rect">
            <a:avLst/>
          </a:prstGeom>
        </p:spPr>
        <p:txBody>
          <a:bodyPr wrap="square"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1531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235BA7E-9740-4C96-8958-41511AEC94E1}"/>
              </a:ext>
            </a:extLst>
          </p:cNvPr>
          <p:cNvSpPr>
            <a:spLocks noGrp="1"/>
          </p:cNvSpPr>
          <p:nvPr>
            <p:ph type="subTitle" idx="1"/>
          </p:nvPr>
        </p:nvSpPr>
        <p:spPr/>
        <p:txBody>
          <a:bodyPr/>
          <a:lstStyle/>
          <a:p>
            <a:r>
              <a:rPr lang="en-US" dirty="0"/>
              <a:t>SECTION 6</a:t>
            </a:r>
          </a:p>
        </p:txBody>
      </p:sp>
      <p:sp>
        <p:nvSpPr>
          <p:cNvPr id="2" name="Title 1">
            <a:extLst>
              <a:ext uri="{FF2B5EF4-FFF2-40B4-BE49-F238E27FC236}">
                <a16:creationId xmlns:a16="http://schemas.microsoft.com/office/drawing/2014/main" id="{361F92AA-49D7-457A-B027-A9CCB6D25ED1}"/>
              </a:ext>
            </a:extLst>
          </p:cNvPr>
          <p:cNvSpPr>
            <a:spLocks noGrp="1"/>
          </p:cNvSpPr>
          <p:nvPr>
            <p:ph type="title"/>
          </p:nvPr>
        </p:nvSpPr>
        <p:spPr/>
        <p:txBody>
          <a:bodyPr/>
          <a:lstStyle/>
          <a:p>
            <a:r>
              <a:rPr lang="en-US" dirty="0"/>
              <a:t>Administration</a:t>
            </a:r>
          </a:p>
        </p:txBody>
      </p:sp>
      <p:sp>
        <p:nvSpPr>
          <p:cNvPr id="4" name="Slide Number Placeholder 3">
            <a:extLst>
              <a:ext uri="{FF2B5EF4-FFF2-40B4-BE49-F238E27FC236}">
                <a16:creationId xmlns:a16="http://schemas.microsoft.com/office/drawing/2014/main" id="{9F42F526-779E-4861-AF0E-77C11C6DCF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1" i="0" u="none" strike="noStrike" kern="1200" cap="none" spc="0" normalizeH="0" baseline="0" noProof="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E4A5D057-3B36-4C9D-9951-0B445D6011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32923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Prior to administration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1116" cy="3663696"/>
          </a:xfrm>
        </p:spPr>
        <p:txBody>
          <a:bodyPr/>
          <a:lstStyle/>
          <a:p>
            <a:pPr marL="0" indent="0">
              <a:buNone/>
            </a:pPr>
            <a:r>
              <a:rPr lang="en-US" b="1" dirty="0"/>
              <a:t>COI verification check—infusion</a:t>
            </a:r>
            <a:endParaRPr lang="en-US" dirty="0"/>
          </a:p>
          <a:p>
            <a:pPr>
              <a:buClr>
                <a:schemeClr val="bg2">
                  <a:lumMod val="50000"/>
                </a:schemeClr>
              </a:buClr>
            </a:pPr>
            <a:r>
              <a:rPr lang="en-US" dirty="0"/>
              <a:t>Two site staff must verify that the following patient information listed on the product RFI matches the information listed on the syringe</a:t>
            </a:r>
            <a:r>
              <a:rPr lang="en-US" baseline="30000" dirty="0"/>
              <a:t> </a:t>
            </a:r>
            <a:r>
              <a:rPr lang="en-US" dirty="0"/>
              <a:t>labels</a:t>
            </a:r>
          </a:p>
          <a:p>
            <a:pPr marL="400050" lvl="1" indent="-171450">
              <a:buClr>
                <a:schemeClr val="bg2">
                  <a:lumMod val="50000"/>
                </a:schemeClr>
              </a:buClr>
            </a:pPr>
            <a:r>
              <a:rPr lang="en-US" dirty="0"/>
              <a:t>JOIN ID</a:t>
            </a:r>
          </a:p>
          <a:p>
            <a:pPr marL="400050" lvl="1" indent="-171450">
              <a:buClr>
                <a:schemeClr val="bg2">
                  <a:lumMod val="50000"/>
                </a:schemeClr>
              </a:buClr>
            </a:pPr>
            <a:r>
              <a:rPr lang="en-US" dirty="0"/>
              <a:t>Patient first and last name</a:t>
            </a:r>
          </a:p>
          <a:p>
            <a:pPr marL="400050" lvl="1" indent="-171450">
              <a:buClr>
                <a:schemeClr val="bg2">
                  <a:lumMod val="50000"/>
                </a:schemeClr>
              </a:buClr>
            </a:pPr>
            <a:r>
              <a:rPr lang="en-US" dirty="0"/>
              <a:t>Patient date of birth</a:t>
            </a:r>
          </a:p>
          <a:p>
            <a:pPr marL="171450" indent="-171450">
              <a:buClr>
                <a:schemeClr val="bg2">
                  <a:lumMod val="50000"/>
                </a:schemeClr>
              </a:buClr>
            </a:pPr>
            <a:r>
              <a:rPr lang="en-US" dirty="0"/>
              <a:t>Site staff to verify patient information on product labels against patient medical record and verbally with the patient prior to infusion</a:t>
            </a:r>
          </a:p>
        </p:txBody>
      </p:sp>
      <p:pic>
        <p:nvPicPr>
          <p:cNvPr id="5" name="Graphic 4" descr="House with solid fill">
            <a:hlinkClick r:id="rId3" action="ppaction://hlinksldjump"/>
            <a:extLst>
              <a:ext uri="{FF2B5EF4-FFF2-40B4-BE49-F238E27FC236}">
                <a16:creationId xmlns:a16="http://schemas.microsoft.com/office/drawing/2014/main" id="{4F286C51-03D3-4C72-A4BA-94DE83C1B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8" name="TextBox 7">
            <a:extLst>
              <a:ext uri="{FF2B5EF4-FFF2-40B4-BE49-F238E27FC236}">
                <a16:creationId xmlns:a16="http://schemas.microsoft.com/office/drawing/2014/main" id="{06CCB2FE-76EE-4785-A123-9428F463A04C}"/>
              </a:ext>
            </a:extLst>
          </p:cNvPr>
          <p:cNvSpPr txBox="1"/>
          <p:nvPr/>
        </p:nvSpPr>
        <p:spPr>
          <a:xfrm>
            <a:off x="365760" y="6086935"/>
            <a:ext cx="57302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COI, Chain of Identity; RFI, Release for Infusion.</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3" name="Graphic 2" descr="Clipboard">
            <a:extLst>
              <a:ext uri="{FF2B5EF4-FFF2-40B4-BE49-F238E27FC236}">
                <a16:creationId xmlns:a16="http://schemas.microsoft.com/office/drawing/2014/main" id="{9CE6C574-68C8-D328-C4F5-B6CB893420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1178" y="849506"/>
            <a:ext cx="914400" cy="914400"/>
          </a:xfrm>
          <a:prstGeom prst="rect">
            <a:avLst/>
          </a:prstGeom>
        </p:spPr>
      </p:pic>
      <p:sp>
        <p:nvSpPr>
          <p:cNvPr id="4" name="TextBox 3">
            <a:extLst>
              <a:ext uri="{FF2B5EF4-FFF2-40B4-BE49-F238E27FC236}">
                <a16:creationId xmlns:a16="http://schemas.microsoft.com/office/drawing/2014/main" id="{8C05FC23-7879-24DC-A1A6-AD8B1B241994}"/>
              </a:ext>
            </a:extLst>
          </p:cNvPr>
          <p:cNvSpPr txBox="1"/>
          <p:nvPr/>
        </p:nvSpPr>
        <p:spPr>
          <a:xfrm>
            <a:off x="10113688" y="1096897"/>
            <a:ext cx="549380"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COI</a:t>
            </a:r>
          </a:p>
        </p:txBody>
      </p:sp>
      <p:pic>
        <p:nvPicPr>
          <p:cNvPr id="9" name="Graphic 8" descr="Checkmark">
            <a:extLst>
              <a:ext uri="{FF2B5EF4-FFF2-40B4-BE49-F238E27FC236}">
                <a16:creationId xmlns:a16="http://schemas.microsoft.com/office/drawing/2014/main" id="{CEE5E446-BF37-A725-FF81-0BB8D44087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89550" y="1403416"/>
            <a:ext cx="264869" cy="264869"/>
          </a:xfrm>
          <a:prstGeom prst="rect">
            <a:avLst/>
          </a:prstGeom>
        </p:spPr>
      </p:pic>
      <p:sp>
        <p:nvSpPr>
          <p:cNvPr id="10" name="TextBox 9">
            <a:extLst>
              <a:ext uri="{FF2B5EF4-FFF2-40B4-BE49-F238E27FC236}">
                <a16:creationId xmlns:a16="http://schemas.microsoft.com/office/drawing/2014/main" id="{F9099371-2CAB-50F2-AFAE-08349040CEE9}"/>
              </a:ext>
            </a:extLst>
          </p:cNvPr>
          <p:cNvSpPr txBox="1"/>
          <p:nvPr/>
        </p:nvSpPr>
        <p:spPr>
          <a:xfrm>
            <a:off x="10400815" y="1329910"/>
            <a:ext cx="200329" cy="2989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3</a:t>
            </a:r>
          </a:p>
        </p:txBody>
      </p:sp>
    </p:spTree>
    <p:extLst>
      <p:ext uri="{BB962C8B-B14F-4D97-AF65-F5344CB8AC3E}">
        <p14:creationId xmlns:p14="http://schemas.microsoft.com/office/powerpoint/2010/main" val="23753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0626-446D-4FD3-8798-18B68024B6BD}"/>
              </a:ext>
            </a:extLst>
          </p:cNvPr>
          <p:cNvSpPr>
            <a:spLocks noGrp="1"/>
          </p:cNvSpPr>
          <p:nvPr>
            <p:ph type="title"/>
          </p:nvPr>
        </p:nvSpPr>
        <p:spPr/>
        <p:txBody>
          <a:bodyPr/>
          <a:lstStyle/>
          <a:p>
            <a:r>
              <a:rPr lang="en-US" dirty="0"/>
              <a:t>Preparation for administration</a:t>
            </a:r>
          </a:p>
        </p:txBody>
      </p:sp>
      <p:sp>
        <p:nvSpPr>
          <p:cNvPr id="3" name="Content Placeholder 2">
            <a:extLst>
              <a:ext uri="{FF2B5EF4-FFF2-40B4-BE49-F238E27FC236}">
                <a16:creationId xmlns:a16="http://schemas.microsoft.com/office/drawing/2014/main" id="{756B8D4A-94F6-44B0-8FC6-3CC29EBAC90C}"/>
              </a:ext>
            </a:extLst>
          </p:cNvPr>
          <p:cNvSpPr>
            <a:spLocks noGrp="1"/>
          </p:cNvSpPr>
          <p:nvPr>
            <p:ph idx="1"/>
          </p:nvPr>
        </p:nvSpPr>
        <p:spPr>
          <a:xfrm>
            <a:off x="365760" y="1554480"/>
            <a:ext cx="6320790" cy="4199875"/>
          </a:xfrm>
        </p:spPr>
        <p:txBody>
          <a:bodyPr anchor="t"/>
          <a:lstStyle/>
          <a:p>
            <a:pPr>
              <a:buClr>
                <a:srgbClr val="772A28"/>
              </a:buClr>
            </a:pPr>
            <a:r>
              <a:rPr lang="en-US" dirty="0"/>
              <a:t>Start an IV of 0.9% NaCl (normal saline) to flush all the infusion tubing prior to and after each CD8 and CD4 CAR T cell therapy infusion</a:t>
            </a:r>
            <a:r>
              <a:rPr lang="en-US" baseline="30000" dirty="0"/>
              <a:t>1</a:t>
            </a:r>
          </a:p>
          <a:p>
            <a:pPr>
              <a:buClr>
                <a:srgbClr val="772A28"/>
              </a:buClr>
            </a:pPr>
            <a:r>
              <a:rPr lang="en-US" dirty="0"/>
              <a:t>Other IV fluids and medications should not be administered during </a:t>
            </a:r>
            <a:r>
              <a:rPr lang="en-US" dirty="0" err="1"/>
              <a:t>liso-cel</a:t>
            </a:r>
            <a:r>
              <a:rPr lang="en-US" dirty="0"/>
              <a:t> administration</a:t>
            </a:r>
            <a:r>
              <a:rPr lang="en-US" baseline="30000" dirty="0"/>
              <a:t>2</a:t>
            </a:r>
            <a:r>
              <a:rPr lang="en-US" dirty="0"/>
              <a:t> </a:t>
            </a:r>
          </a:p>
          <a:p>
            <a:pPr>
              <a:buClr>
                <a:srgbClr val="772A28"/>
              </a:buClr>
            </a:pPr>
            <a:r>
              <a:rPr lang="en-US" dirty="0"/>
              <a:t>The IV can be either a peripheral line or central line</a:t>
            </a:r>
            <a:r>
              <a:rPr lang="en-US" baseline="30000" dirty="0"/>
              <a:t>2</a:t>
            </a:r>
          </a:p>
          <a:p>
            <a:pPr>
              <a:buClr>
                <a:srgbClr val="772A28"/>
              </a:buClr>
            </a:pPr>
            <a:r>
              <a:rPr lang="en-US" dirty="0"/>
              <a:t>Important: Do NOT use a </a:t>
            </a:r>
            <a:r>
              <a:rPr lang="en-US" dirty="0" err="1"/>
              <a:t>leukodepleting</a:t>
            </a:r>
            <a:r>
              <a:rPr lang="en-US" dirty="0"/>
              <a:t> filter</a:t>
            </a:r>
            <a:r>
              <a:rPr lang="en-US" baseline="30000" dirty="0"/>
              <a:t>1</a:t>
            </a:r>
          </a:p>
        </p:txBody>
      </p:sp>
      <p:sp>
        <p:nvSpPr>
          <p:cNvPr id="4" name="Slide Number Placeholder 3">
            <a:extLst>
              <a:ext uri="{FF2B5EF4-FFF2-40B4-BE49-F238E27FC236}">
                <a16:creationId xmlns:a16="http://schemas.microsoft.com/office/drawing/2014/main" id="{82CFB98E-DACA-4EAC-BD74-339E986B2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5" name="Picture 4" descr="Neutron | Needlefree Catheter Patency Device">
            <a:extLst>
              <a:ext uri="{FF2B5EF4-FFF2-40B4-BE49-F238E27FC236}">
                <a16:creationId xmlns:a16="http://schemas.microsoft.com/office/drawing/2014/main" id="{7B6FC890-5D47-406E-8EC9-B1EF19B38E39}"/>
              </a:ext>
            </a:extLst>
          </p:cNvPr>
          <p:cNvPicPr/>
          <p:nvPr/>
        </p:nvPicPr>
        <p:blipFill rotWithShape="1">
          <a:blip r:embed="rId3" cstate="print">
            <a:extLst>
              <a:ext uri="{28A0092B-C50C-407E-A947-70E740481C1C}">
                <a14:useLocalDpi xmlns:a14="http://schemas.microsoft.com/office/drawing/2010/main" val="0"/>
              </a:ext>
            </a:extLst>
          </a:blip>
          <a:srcRect l="35719"/>
          <a:stretch/>
        </p:blipFill>
        <p:spPr bwMode="auto">
          <a:xfrm>
            <a:off x="7255520" y="1554480"/>
            <a:ext cx="3924839" cy="2467313"/>
          </a:xfrm>
          <a:prstGeom prst="rect">
            <a:avLst/>
          </a:prstGeom>
          <a:noFill/>
          <a:ln>
            <a:noFill/>
          </a:ln>
          <a:effectLst>
            <a:outerShdw blurRad="63500" dist="63500" dir="5400000" algn="ctr" rotWithShape="0">
              <a:schemeClr val="bg1"/>
            </a:outerShdw>
            <a:softEdge rad="63500"/>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8C90336-8D61-4705-AE87-D24F0726BF76}"/>
              </a:ext>
            </a:extLst>
          </p:cNvPr>
          <p:cNvSpPr txBox="1"/>
          <p:nvPr/>
        </p:nvSpPr>
        <p:spPr>
          <a:xfrm>
            <a:off x="365760" y="5754355"/>
            <a:ext cx="7315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chimeric antigen receptor; IV, intravenous.</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References: 1. </a:t>
            </a:r>
            <a:r>
              <a:rPr lang="en-US" sz="1100" dirty="0" err="1">
                <a:latin typeface="Trebuchet MS"/>
              </a:rPr>
              <a:t>Breyanzi</a:t>
            </a:r>
            <a:r>
              <a:rPr lang="en-US" sz="1100" dirty="0">
                <a:latin typeface="Trebuchet MS"/>
              </a:rPr>
              <a:t> [prescribing information]. Bristol Myers Squibb Company. 2024. </a:t>
            </a:r>
            <a:r>
              <a:rPr kumimoji="0" lang="en-US" sz="1100" b="1" i="0" u="none" strike="noStrike" kern="1200" cap="none" spc="0" normalizeH="0" baseline="0" noProof="0" dirty="0">
                <a:ln>
                  <a:noFill/>
                </a:ln>
                <a:effectLst/>
                <a:uLnTx/>
                <a:uFillTx/>
                <a:latin typeface="Trebuchet MS"/>
                <a:ea typeface="+mn-ea"/>
                <a:cs typeface="+mn-cs"/>
              </a:rPr>
              <a:t>2.</a:t>
            </a:r>
            <a:r>
              <a:rPr kumimoji="0" lang="en-US" sz="1100" b="0" i="0" u="none" strike="noStrike" kern="1200" cap="none" spc="0" normalizeH="0" baseline="0" noProof="0" dirty="0">
                <a:ln>
                  <a:noFill/>
                </a:ln>
                <a:effectLst/>
                <a:uLnTx/>
                <a:uFillTx/>
                <a:latin typeface="Trebuchet MS"/>
                <a:ea typeface="+mn-ea"/>
                <a:cs typeface="+mn-cs"/>
              </a:rPr>
              <a:t> Data on file. Juno Therapeutics, A Bristol-Myers Squibb Company. 2019.</a:t>
            </a:r>
          </a:p>
        </p:txBody>
      </p:sp>
      <p:pic>
        <p:nvPicPr>
          <p:cNvPr id="7" name="Graphic 6" descr="House with solid fill">
            <a:hlinkClick r:id="rId4" action="ppaction://hlinksldjump"/>
            <a:extLst>
              <a:ext uri="{FF2B5EF4-FFF2-40B4-BE49-F238E27FC236}">
                <a16:creationId xmlns:a16="http://schemas.microsoft.com/office/drawing/2014/main" id="{91B735D2-CDCE-4A9E-9F7E-FE7A4FB4C6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6026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CD8 administration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183250"/>
            <a:ext cx="8631301" cy="3008797"/>
          </a:xfrm>
        </p:spPr>
        <p:txBody>
          <a:bodyPr/>
          <a:lstStyle/>
          <a:p>
            <a:pPr>
              <a:spcBef>
                <a:spcPts val="1000"/>
              </a:spcBef>
              <a:buClr>
                <a:srgbClr val="772A28"/>
              </a:buClr>
            </a:pPr>
            <a:r>
              <a:rPr lang="en-US" sz="1800" dirty="0"/>
              <a:t>Prior to administration of </a:t>
            </a:r>
            <a:r>
              <a:rPr lang="en-US" sz="1800" dirty="0" err="1"/>
              <a:t>liso-cel</a:t>
            </a:r>
            <a:r>
              <a:rPr lang="en-US" sz="1800" dirty="0"/>
              <a:t>, prepare the patient by starting an IV of normal saline to flush all infusion tubing </a:t>
            </a:r>
          </a:p>
          <a:p>
            <a:pPr>
              <a:spcBef>
                <a:spcPts val="1000"/>
              </a:spcBef>
              <a:buClr>
                <a:srgbClr val="772A28"/>
              </a:buClr>
            </a:pPr>
            <a:r>
              <a:rPr lang="en-US" sz="1800" dirty="0"/>
              <a:t>Administer the entire volume of the CD8 component intravenously at an infusion rate of approximately 0.5 mL/minute, using the closest port or Y-arm</a:t>
            </a:r>
          </a:p>
          <a:p>
            <a:pPr lvl="1">
              <a:spcBef>
                <a:spcPts val="1000"/>
              </a:spcBef>
              <a:buClr>
                <a:srgbClr val="772A28"/>
              </a:buClr>
            </a:pPr>
            <a:r>
              <a:rPr lang="en-US" sz="1800" dirty="0"/>
              <a:t>If more than one syringe is required for a full cell dose of the CD8 component, administer the volume in each syringe consecutively without any time between administering the contents of the syringes (unless there is a clinical reason [</a:t>
            </a:r>
            <a:r>
              <a:rPr lang="en-US" sz="1800" dirty="0" err="1"/>
              <a:t>eg</a:t>
            </a:r>
            <a:r>
              <a:rPr lang="en-US" sz="1800" dirty="0"/>
              <a:t>, infusion reaction] to hold the dose).</a:t>
            </a:r>
          </a:p>
          <a:p>
            <a:pPr>
              <a:spcBef>
                <a:spcPts val="1000"/>
              </a:spcBef>
              <a:buClr>
                <a:srgbClr val="772A28"/>
              </a:buClr>
            </a:pPr>
            <a:r>
              <a:rPr lang="en-US" sz="1800" dirty="0"/>
              <a:t>After administration, flush the tubing with normal saline, using enough volume to clear the tubing and the length of the IV catheter</a:t>
            </a:r>
          </a:p>
        </p:txBody>
      </p:sp>
      <p:pic>
        <p:nvPicPr>
          <p:cNvPr id="11" name="Picture 10" descr="A picture containing drawing&#10;&#10;Description automatically generated">
            <a:extLst>
              <a:ext uri="{FF2B5EF4-FFF2-40B4-BE49-F238E27FC236}">
                <a16:creationId xmlns:a16="http://schemas.microsoft.com/office/drawing/2014/main" id="{330B1E01-B1B1-4442-9AC5-43F36B2F2E4D}"/>
              </a:ext>
            </a:extLst>
          </p:cNvPr>
          <p:cNvPicPr>
            <a:picLocks noChangeAspect="1"/>
          </p:cNvPicPr>
          <p:nvPr/>
        </p:nvPicPr>
        <p:blipFill>
          <a:blip r:embed="rId3"/>
          <a:stretch>
            <a:fillRect/>
          </a:stretch>
        </p:blipFill>
        <p:spPr>
          <a:xfrm>
            <a:off x="9072376" y="1924334"/>
            <a:ext cx="3119624" cy="3814758"/>
          </a:xfrm>
          <a:prstGeom prst="rect">
            <a:avLst/>
          </a:prstGeom>
        </p:spPr>
      </p:pic>
      <p:sp>
        <p:nvSpPr>
          <p:cNvPr id="3" name="TextBox 2">
            <a:extLst>
              <a:ext uri="{FF2B5EF4-FFF2-40B4-BE49-F238E27FC236}">
                <a16:creationId xmlns:a16="http://schemas.microsoft.com/office/drawing/2014/main" id="{39CB7187-73A6-4E74-94ED-82B0E0B38200}"/>
              </a:ext>
            </a:extLst>
          </p:cNvPr>
          <p:cNvSpPr txBox="1"/>
          <p:nvPr/>
        </p:nvSpPr>
        <p:spPr>
          <a:xfrm>
            <a:off x="365760" y="5929666"/>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IV, intravenous.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15" name="Content Placeholder 1">
            <a:extLst>
              <a:ext uri="{FF2B5EF4-FFF2-40B4-BE49-F238E27FC236}">
                <a16:creationId xmlns:a16="http://schemas.microsoft.com/office/drawing/2014/main" id="{8EFFBE8A-2339-4409-BF36-CF093578F394}"/>
              </a:ext>
            </a:extLst>
          </p:cNvPr>
          <p:cNvSpPr txBox="1">
            <a:spLocks/>
          </p:cNvSpPr>
          <p:nvPr/>
        </p:nvSpPr>
        <p:spPr>
          <a:xfrm>
            <a:off x="983098" y="4572158"/>
            <a:ext cx="7918587" cy="383697"/>
          </a:xfrm>
          <a:prstGeom prst="rect">
            <a:avLst/>
          </a:prstGeom>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200" kern="1200">
                <a:solidFill>
                  <a:schemeClr val="tx1"/>
                </a:solidFill>
                <a:latin typeface="Arial" panose="020B0604020202020204" pitchFamily="34" charset="0"/>
                <a:ea typeface="+mn-ea"/>
                <a:cs typeface="Arial" panose="020B0604020202020204" pitchFamily="34" charset="0"/>
              </a:defRPr>
            </a:lvl2pPr>
            <a:lvl3pPr marL="1028700" indent="-1143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87488" indent="-1158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946275" indent="-1174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marR="0" lvl="0" indent="-176213" algn="l" defTabSz="914400" rtl="0" eaLnBrk="1" fontAlgn="auto" latinLnBrk="0" hangingPunct="1">
              <a:lnSpc>
                <a:spcPct val="90000"/>
              </a:lnSpc>
              <a:spcBef>
                <a:spcPts val="600"/>
              </a:spcBef>
              <a:spcAft>
                <a:spcPts val="0"/>
              </a:spcAft>
              <a:buClr>
                <a:srgbClr val="772A28"/>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Administration times vary but infusion usually takes less than 15 minutes for each component (CD8 and CD4)</a:t>
            </a:r>
          </a:p>
          <a:p>
            <a:pPr marL="176213" marR="0" lvl="0" indent="-176213" algn="l" defTabSz="914400" rtl="0" eaLnBrk="1" fontAlgn="auto" latinLnBrk="0" hangingPunct="1">
              <a:lnSpc>
                <a:spcPct val="90000"/>
              </a:lnSpc>
              <a:spcBef>
                <a:spcPts val="600"/>
              </a:spcBef>
              <a:spcAft>
                <a:spcPts val="0"/>
              </a:spcAft>
              <a:buClr>
                <a:srgbClr val="772A28"/>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Note: Liso-cel MUST be administered within 2 hours from start of thaw.</a:t>
            </a:r>
          </a:p>
          <a:p>
            <a:pPr marL="176213" marR="0" lvl="0" indent="-176213" algn="l" defTabSz="914400" rtl="0" eaLnBrk="1" fontAlgn="auto" latinLnBrk="0" hangingPunct="1">
              <a:lnSpc>
                <a:spcPct val="90000"/>
              </a:lnSpc>
              <a:spcBef>
                <a:spcPts val="600"/>
              </a:spcBef>
              <a:spcAft>
                <a:spcPts val="0"/>
              </a:spcAft>
              <a:buClr>
                <a:srgbClr val="772A28"/>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Do NOT use a leukocyte depleting filter for administration.</a:t>
            </a:r>
          </a:p>
        </p:txBody>
      </p:sp>
      <p:pic>
        <p:nvPicPr>
          <p:cNvPr id="16" name="Graphic 15" descr="Warning">
            <a:extLst>
              <a:ext uri="{FF2B5EF4-FFF2-40B4-BE49-F238E27FC236}">
                <a16:creationId xmlns:a16="http://schemas.microsoft.com/office/drawing/2014/main" id="{2B41D26F-1A80-4CFA-8809-9489C46030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760" y="4895568"/>
            <a:ext cx="426575" cy="426575"/>
          </a:xfrm>
          <a:prstGeom prst="rect">
            <a:avLst/>
          </a:prstGeom>
        </p:spPr>
      </p:pic>
      <p:cxnSp>
        <p:nvCxnSpPr>
          <p:cNvPr id="17" name="Straight Connector 16">
            <a:extLst>
              <a:ext uri="{FF2B5EF4-FFF2-40B4-BE49-F238E27FC236}">
                <a16:creationId xmlns:a16="http://schemas.microsoft.com/office/drawing/2014/main" id="{632892DD-38A5-4DFE-A54E-97088A7A6138}"/>
              </a:ext>
            </a:extLst>
          </p:cNvPr>
          <p:cNvCxnSpPr>
            <a:cxnSpLocks/>
          </p:cNvCxnSpPr>
          <p:nvPr/>
        </p:nvCxnSpPr>
        <p:spPr>
          <a:xfrm>
            <a:off x="887716" y="4542014"/>
            <a:ext cx="0" cy="1136790"/>
          </a:xfrm>
          <a:prstGeom prst="line">
            <a:avLst/>
          </a:prstGeom>
          <a:ln>
            <a:solidFill>
              <a:srgbClr val="772A28"/>
            </a:solidFill>
          </a:ln>
        </p:spPr>
        <p:style>
          <a:lnRef idx="1">
            <a:schemeClr val="accent1"/>
          </a:lnRef>
          <a:fillRef idx="0">
            <a:schemeClr val="accent1"/>
          </a:fillRef>
          <a:effectRef idx="0">
            <a:schemeClr val="accent1"/>
          </a:effectRef>
          <a:fontRef idx="minor">
            <a:schemeClr val="tx1"/>
          </a:fontRef>
        </p:style>
      </p:cxnSp>
      <p:pic>
        <p:nvPicPr>
          <p:cNvPr id="10" name="Graphic 9" descr="House with solid fill">
            <a:hlinkClick r:id="rId6" action="ppaction://hlinksldjump"/>
            <a:extLst>
              <a:ext uri="{FF2B5EF4-FFF2-40B4-BE49-F238E27FC236}">
                <a16:creationId xmlns:a16="http://schemas.microsoft.com/office/drawing/2014/main" id="{5BA8B427-1397-49E7-83DC-DBDC05A9B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409763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419B65-D2DE-6448-BECB-25F68CDFD0E4}"/>
              </a:ext>
            </a:extLst>
          </p:cNvPr>
          <p:cNvSpPr/>
          <p:nvPr/>
        </p:nvSpPr>
        <p:spPr>
          <a:xfrm>
            <a:off x="1002370" y="3322320"/>
            <a:ext cx="10187261" cy="1370535"/>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dirty="0"/>
              <a:t>CD4 administration</a:t>
            </a:r>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0480" cy="1493520"/>
          </a:xfrm>
        </p:spPr>
        <p:txBody>
          <a:bodyPr/>
          <a:lstStyle/>
          <a:p>
            <a:pPr>
              <a:buClr>
                <a:srgbClr val="772A28"/>
              </a:buClr>
            </a:pPr>
            <a:r>
              <a:rPr lang="en-US" dirty="0"/>
              <a:t>Administer CD4 after CD8—use the same steps described for CD8</a:t>
            </a:r>
          </a:p>
          <a:p>
            <a:pPr>
              <a:buClr>
                <a:srgbClr val="772A28"/>
              </a:buClr>
            </a:pPr>
            <a:r>
              <a:rPr lang="en-US" b="1" dirty="0"/>
              <a:t>Flush tubing: </a:t>
            </a:r>
            <a:r>
              <a:rPr lang="en-US" dirty="0"/>
              <a:t>Use normal saline to flush all the infusion tubing prior to and after each </a:t>
            </a:r>
            <a:br>
              <a:rPr lang="en-US" dirty="0"/>
            </a:br>
            <a:r>
              <a:rPr lang="en-US" dirty="0"/>
              <a:t>CD8 and CD4 component administration</a:t>
            </a:r>
          </a:p>
        </p:txBody>
      </p:sp>
      <p:sp>
        <p:nvSpPr>
          <p:cNvPr id="9" name="Content Placeholder 1">
            <a:extLst>
              <a:ext uri="{FF2B5EF4-FFF2-40B4-BE49-F238E27FC236}">
                <a16:creationId xmlns:a16="http://schemas.microsoft.com/office/drawing/2014/main" id="{6F910301-1FA2-42E0-A640-43C1452850BA}"/>
              </a:ext>
            </a:extLst>
          </p:cNvPr>
          <p:cNvSpPr txBox="1">
            <a:spLocks/>
          </p:cNvSpPr>
          <p:nvPr/>
        </p:nvSpPr>
        <p:spPr>
          <a:xfrm>
            <a:off x="1270697" y="3466437"/>
            <a:ext cx="9650606" cy="1158113"/>
          </a:xfrm>
          <a:prstGeom prst="rect">
            <a:avLst/>
          </a:prstGeom>
        </p:spPr>
        <p:txBody>
          <a:bodyPr vert="horz" lIns="91440" tIns="45720" rIns="91440" bIns="45720" rtlCol="0">
            <a:no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200" kern="1200">
                <a:solidFill>
                  <a:schemeClr val="tx1"/>
                </a:solidFill>
                <a:latin typeface="Arial" panose="020B0604020202020204" pitchFamily="34" charset="0"/>
                <a:ea typeface="+mn-ea"/>
                <a:cs typeface="Arial" panose="020B0604020202020204" pitchFamily="34" charset="0"/>
              </a:defRPr>
            </a:lvl2pPr>
            <a:lvl3pPr marL="1028700" indent="-1143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487488" indent="-1158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1946275" indent="-1174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Dispose: </a:t>
            </a:r>
            <a:r>
              <a:rPr kumimoji="0" lang="en-US" sz="1800" b="0" i="0" u="none" strike="noStrike" kern="1200" cap="none" spc="0" normalizeH="0" baseline="0" noProof="0" dirty="0">
                <a:ln>
                  <a:noFill/>
                </a:ln>
                <a:solidFill>
                  <a:srgbClr val="595454"/>
                </a:solidFill>
                <a:effectLst/>
                <a:uLnTx/>
                <a:uFillTx/>
                <a:latin typeface="Trebuchet MS" panose="020B0703020202090204" pitchFamily="34" charset="0"/>
                <a:ea typeface="+mn-ea"/>
                <a:cs typeface="Arial" panose="020B0604020202020204" pitchFamily="34" charset="0"/>
              </a:rPr>
              <a:t>Liso-cel contains human blood cells that are genetically modified with replication incompetent, self-inactivating lentiviral vector. Follow universal precautions and local biosafety guidelines applicable for handling and disposal of such products to avoid potential transmission of infectious diseases.</a:t>
            </a:r>
          </a:p>
        </p:txBody>
      </p:sp>
      <p:sp>
        <p:nvSpPr>
          <p:cNvPr id="10" name="TextBox 9">
            <a:extLst>
              <a:ext uri="{FF2B5EF4-FFF2-40B4-BE49-F238E27FC236}">
                <a16:creationId xmlns:a16="http://schemas.microsoft.com/office/drawing/2014/main" id="{A691FF10-08BA-4EA3-8E70-E467A341CB75}"/>
              </a:ext>
            </a:extLst>
          </p:cNvPr>
          <p:cNvSpPr txBox="1"/>
          <p:nvPr/>
        </p:nvSpPr>
        <p:spPr>
          <a:xfrm>
            <a:off x="365760" y="6091209"/>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11" name="Graphic 10" descr="House with solid fill">
            <a:hlinkClick r:id="rId3" action="ppaction://hlinksldjump"/>
            <a:extLst>
              <a:ext uri="{FF2B5EF4-FFF2-40B4-BE49-F238E27FC236}">
                <a16:creationId xmlns:a16="http://schemas.microsoft.com/office/drawing/2014/main" id="{6DE64FAD-2BAE-428C-9E49-E22A5E0726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2511" y="5032618"/>
            <a:ext cx="522642" cy="522642"/>
          </a:xfrm>
          <a:prstGeom prst="rect">
            <a:avLst/>
          </a:prstGeom>
        </p:spPr>
      </p:pic>
      <p:sp>
        <p:nvSpPr>
          <p:cNvPr id="12" name="TextBox 11">
            <a:extLst>
              <a:ext uri="{FF2B5EF4-FFF2-40B4-BE49-F238E27FC236}">
                <a16:creationId xmlns:a16="http://schemas.microsoft.com/office/drawing/2014/main" id="{A4046AAE-E39E-48AC-A6D3-1CB0AB1F1C80}"/>
              </a:ext>
            </a:extLst>
          </p:cNvPr>
          <p:cNvSpPr txBox="1"/>
          <p:nvPr/>
        </p:nvSpPr>
        <p:spPr>
          <a:xfrm>
            <a:off x="8715385" y="5187084"/>
            <a:ext cx="2506040" cy="522642"/>
          </a:xfrm>
          <a:prstGeom prst="rect">
            <a:avLst/>
          </a:prstGeom>
          <a:noFill/>
        </p:spPr>
        <p:txBody>
          <a:bodyPr wrap="square" lIns="0" tIns="0" rIns="0" bIns="0" rtlCol="0">
            <a:noAutofit/>
          </a:bodyPr>
          <a:lstStyle/>
          <a:p>
            <a:pPr algn="ctr">
              <a:lnSpc>
                <a:spcPct val="100000"/>
              </a:lnSpc>
              <a:spcBef>
                <a:spcPts val="400"/>
              </a:spcBef>
              <a:buSzPct val="100000"/>
            </a:pPr>
            <a:r>
              <a:rPr lang="en-US" sz="1200" b="1" dirty="0"/>
              <a:t>This is the end of </a:t>
            </a:r>
            <a:r>
              <a:rPr lang="en-US" sz="1200" b="1" u="sng" dirty="0"/>
              <a:t>Section 6</a:t>
            </a:r>
            <a:r>
              <a:rPr lang="en-US" sz="1200" b="1" dirty="0"/>
              <a:t>.</a:t>
            </a:r>
          </a:p>
          <a:p>
            <a:pPr algn="ctr">
              <a:lnSpc>
                <a:spcPct val="100000"/>
              </a:lnSpc>
              <a:spcBef>
                <a:spcPts val="400"/>
              </a:spcBef>
              <a:buSzPct val="100000"/>
            </a:pPr>
            <a:r>
              <a:rPr lang="en-US" sz="1200" b="1" dirty="0"/>
              <a:t>Click HOME icon to return to Table of Contents or ARROW to proceed to next section.</a:t>
            </a:r>
          </a:p>
        </p:txBody>
      </p:sp>
      <p:sp>
        <p:nvSpPr>
          <p:cNvPr id="13" name="Arrow: Right 12">
            <a:hlinkClick r:id="rId6" action="ppaction://hlinksldjump"/>
            <a:extLst>
              <a:ext uri="{FF2B5EF4-FFF2-40B4-BE49-F238E27FC236}">
                <a16:creationId xmlns:a16="http://schemas.microsoft.com/office/drawing/2014/main" id="{C17EB038-561A-48B6-8EB5-618672EF4263}"/>
              </a:ext>
            </a:extLst>
          </p:cNvPr>
          <p:cNvSpPr/>
          <p:nvPr/>
        </p:nvSpPr>
        <p:spPr>
          <a:xfrm>
            <a:off x="11332043" y="5634762"/>
            <a:ext cx="383577" cy="389636"/>
          </a:xfrm>
          <a:prstGeom prst="rightArrow">
            <a:avLst/>
          </a:prstGeom>
          <a:solidFill>
            <a:schemeClr val="bg1">
              <a:lumMod val="8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Tree>
    <p:extLst>
      <p:ext uri="{BB962C8B-B14F-4D97-AF65-F5344CB8AC3E}">
        <p14:creationId xmlns:p14="http://schemas.microsoft.com/office/powerpoint/2010/main" val="286377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A2FB9B5-DFB8-421B-9A5A-8EA330FD0BE3}"/>
              </a:ext>
            </a:extLst>
          </p:cNvPr>
          <p:cNvSpPr>
            <a:spLocks noGrp="1"/>
          </p:cNvSpPr>
          <p:nvPr>
            <p:ph type="subTitle" idx="1"/>
          </p:nvPr>
        </p:nvSpPr>
        <p:spPr/>
        <p:txBody>
          <a:bodyPr/>
          <a:lstStyle/>
          <a:p>
            <a:r>
              <a:rPr lang="en-US" dirty="0"/>
              <a:t>SECTION 7</a:t>
            </a:r>
          </a:p>
        </p:txBody>
      </p:sp>
      <p:sp>
        <p:nvSpPr>
          <p:cNvPr id="2" name="Title 1">
            <a:extLst>
              <a:ext uri="{FF2B5EF4-FFF2-40B4-BE49-F238E27FC236}">
                <a16:creationId xmlns:a16="http://schemas.microsoft.com/office/drawing/2014/main" id="{8910C873-04EF-4B8A-B840-01664C72EDC6}"/>
              </a:ext>
            </a:extLst>
          </p:cNvPr>
          <p:cNvSpPr>
            <a:spLocks noGrp="1"/>
          </p:cNvSpPr>
          <p:nvPr>
            <p:ph type="title"/>
          </p:nvPr>
        </p:nvSpPr>
        <p:spPr/>
        <p:txBody>
          <a:bodyPr/>
          <a:lstStyle/>
          <a:p>
            <a:r>
              <a:rPr lang="en-US" dirty="0"/>
              <a:t>Post-infusion</a:t>
            </a:r>
            <a:br>
              <a:rPr lang="en-US" dirty="0"/>
            </a:br>
            <a:endParaRPr lang="en-US" dirty="0"/>
          </a:p>
        </p:txBody>
      </p:sp>
      <p:sp>
        <p:nvSpPr>
          <p:cNvPr id="4" name="Slide Number Placeholder 3">
            <a:extLst>
              <a:ext uri="{FF2B5EF4-FFF2-40B4-BE49-F238E27FC236}">
                <a16:creationId xmlns:a16="http://schemas.microsoft.com/office/drawing/2014/main" id="{5F5DA9EB-315C-47BB-8407-B905713673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1" i="0" u="none" strike="noStrike" kern="1200" cap="none" spc="0" normalizeH="0" baseline="0" noProof="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84FCAA96-3A8C-4F01-A0FD-094167841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98288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Monitoring post-infusion</a:t>
            </a:r>
            <a:endParaRPr lang="en-US" baseline="30000" dirty="0"/>
          </a:p>
        </p:txBody>
      </p:sp>
      <p:sp>
        <p:nvSpPr>
          <p:cNvPr id="11" name="Content Placeholder 6">
            <a:extLst>
              <a:ext uri="{FF2B5EF4-FFF2-40B4-BE49-F238E27FC236}">
                <a16:creationId xmlns:a16="http://schemas.microsoft.com/office/drawing/2014/main" id="{448759D0-3DE2-4BF2-8645-A869681CBA10}"/>
              </a:ext>
            </a:extLst>
          </p:cNvPr>
          <p:cNvSpPr txBox="1">
            <a:spLocks/>
          </p:cNvSpPr>
          <p:nvPr/>
        </p:nvSpPr>
        <p:spPr>
          <a:xfrm>
            <a:off x="365759" y="1119116"/>
            <a:ext cx="11328935" cy="5089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Allergic reactions may occur with the infusion of </a:t>
            </a:r>
            <a:r>
              <a:rPr kumimoji="0" lang="en-US" sz="18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Serious hypersensitivity reactions, including anaphylaxis, may be due to dimethyl sulfoxide (DMSO).  Manage allergic reactions according to standard institutional guidelines</a:t>
            </a:r>
          </a:p>
          <a:p>
            <a:pPr marL="285750" marR="0" lvl="0" indent="-28575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In </a:t>
            </a:r>
            <a:r>
              <a:rPr lang="en-US" sz="1800" dirty="0">
                <a:solidFill>
                  <a:srgbClr val="595454"/>
                </a:solidFill>
                <a:latin typeface="Trebuchet MS"/>
              </a:rPr>
              <a:t>the TRANSCEND-NHL-001 clinical trial</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the following guidelines were used:</a:t>
            </a:r>
          </a:p>
          <a:p>
            <a:pPr marL="685800" marR="0" lvl="1" indent="-228600" algn="l" defTabSz="914400" rtl="0" eaLnBrk="1" fontAlgn="auto" latinLnBrk="0" hangingPunct="1">
              <a:lnSpc>
                <a:spcPct val="100000"/>
              </a:lnSpc>
              <a:spcBef>
                <a:spcPts val="500"/>
              </a:spcBef>
              <a:spcAft>
                <a:spcPts val="0"/>
              </a:spcAft>
              <a:buClr>
                <a:srgbClr val="FFAC25"/>
              </a:buClr>
              <a:buSzTx/>
              <a:buFont typeface="Trebuchet MS" panose="020B0603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Vital signs (temperature, respiratory rate, heart rate, blood pressure, and SaO2 by pulse oximetry) were measured within 15 minutes prior to, during, and within approximately 15 minutes after each IV administration, and then approximately every 15 minutes thereafter for the first hour, and hourly for the next 2 hours</a:t>
            </a:r>
          </a:p>
          <a:p>
            <a:pPr marL="685800" marR="0" lvl="1" indent="-228600" algn="l" defTabSz="914400" rtl="0" eaLnBrk="1" fontAlgn="auto" latinLnBrk="0" hangingPunct="1">
              <a:lnSpc>
                <a:spcPct val="100000"/>
              </a:lnSpc>
              <a:spcBef>
                <a:spcPts val="500"/>
              </a:spcBef>
              <a:spcAft>
                <a:spcPts val="0"/>
              </a:spcAft>
              <a:buClr>
                <a:srgbClr val="FFAC25"/>
              </a:buClr>
              <a:buSzTx/>
              <a:buFont typeface="Trebuchet MS" panose="020B0603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If the patient’s vital signs were not stable 4 hours following the final IV administration, vital signs were monitored as clinically indicated until stable</a:t>
            </a:r>
          </a:p>
          <a:p>
            <a:pPr marL="285750" marR="0" lvl="0" indent="-28575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Continue to monitor CBC and watch for signs and symptoms of hypersensitivity reactions, serious infections, febrile neutropenia, </a:t>
            </a:r>
            <a:r>
              <a:rPr kumimoji="0" lang="en-US" sz="1800" b="0" i="0" u="none" strike="noStrike" kern="1200" cap="none" spc="0" normalizeH="0" baseline="0" noProof="0" dirty="0" err="1">
                <a:ln>
                  <a:noFill/>
                </a:ln>
                <a:solidFill>
                  <a:srgbClr val="595454"/>
                </a:solidFill>
                <a:effectLst/>
                <a:uLnTx/>
                <a:uFillTx/>
                <a:latin typeface="Trebuchet MS"/>
                <a:ea typeface="+mn-ea"/>
                <a:cs typeface="+mn-cs"/>
              </a:rPr>
              <a:t>cytopenias</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B-cell aplasia and hypogammaglobulinemia</a:t>
            </a:r>
          </a:p>
        </p:txBody>
      </p:sp>
      <p:sp>
        <p:nvSpPr>
          <p:cNvPr id="9" name="TextBox 8">
            <a:extLst>
              <a:ext uri="{FF2B5EF4-FFF2-40B4-BE49-F238E27FC236}">
                <a16:creationId xmlns:a16="http://schemas.microsoft.com/office/drawing/2014/main" id="{7434597C-7DC2-4FF6-BA4A-B5A590F315A9}"/>
              </a:ext>
            </a:extLst>
          </p:cNvPr>
          <p:cNvSpPr txBox="1"/>
          <p:nvPr/>
        </p:nvSpPr>
        <p:spPr>
          <a:xfrm>
            <a:off x="365760" y="5754205"/>
            <a:ext cx="7315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CBC, complete blood count; IV, intravenous.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References: 1. </a:t>
            </a:r>
            <a:r>
              <a:rPr lang="en-US" sz="1100" dirty="0" err="1">
                <a:latin typeface="Trebuchet MS"/>
              </a:rPr>
              <a:t>Breyanzi</a:t>
            </a:r>
            <a:r>
              <a:rPr lang="en-US" sz="1100" dirty="0">
                <a:latin typeface="Trebuchet MS"/>
              </a:rPr>
              <a:t> [prescribing information]. Bristol Myers Squibb Company. 2024. </a:t>
            </a:r>
            <a:r>
              <a:rPr kumimoji="0" lang="en-US" sz="1100" b="1" i="0" u="none" strike="noStrike" kern="1200" cap="none" spc="0" normalizeH="0" baseline="0" noProof="0" dirty="0">
                <a:ln>
                  <a:noFill/>
                </a:ln>
                <a:effectLst/>
                <a:uLnTx/>
                <a:uFillTx/>
                <a:latin typeface="Trebuchet MS"/>
                <a:ea typeface="+mn-ea"/>
                <a:cs typeface="+mn-cs"/>
              </a:rPr>
              <a:t>2.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Bristol-Myers Squibb Company. 2019.</a:t>
            </a:r>
          </a:p>
        </p:txBody>
      </p:sp>
      <p:sp>
        <p:nvSpPr>
          <p:cNvPr id="6" name="Slide Number Placeholder 3">
            <a:extLst>
              <a:ext uri="{FF2B5EF4-FFF2-40B4-BE49-F238E27FC236}">
                <a16:creationId xmlns:a16="http://schemas.microsoft.com/office/drawing/2014/main" id="{603565A4-C6AA-46CD-A25B-F6D29F4B81D5}"/>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B30BB17C-38BA-4513-899C-44A7776F3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100445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Monitoring post-infusion (cont.)</a:t>
            </a:r>
          </a:p>
        </p:txBody>
      </p:sp>
      <p:sp>
        <p:nvSpPr>
          <p:cNvPr id="11" name="Content Placeholder 6">
            <a:extLst>
              <a:ext uri="{FF2B5EF4-FFF2-40B4-BE49-F238E27FC236}">
                <a16:creationId xmlns:a16="http://schemas.microsoft.com/office/drawing/2014/main" id="{448759D0-3DE2-4BF2-8645-A869681CBA10}"/>
              </a:ext>
            </a:extLst>
          </p:cNvPr>
          <p:cNvSpPr txBox="1">
            <a:spLocks/>
          </p:cNvSpPr>
          <p:nvPr/>
        </p:nvSpPr>
        <p:spPr>
          <a:xfrm>
            <a:off x="365760" y="1280160"/>
            <a:ext cx="11460479" cy="47829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Monitor patients daily at a certified healthcare facility during the first week, following infusion for signs and symptoms of CRS and neurologic toxicities</a:t>
            </a:r>
          </a:p>
          <a:p>
            <a:pPr marL="685800" marR="0" lvl="1" indent="-228600" algn="l" defTabSz="914400" rtl="0" eaLnBrk="1" fontAlgn="auto" latinLnBrk="0" hangingPunct="1">
              <a:lnSpc>
                <a:spcPct val="100000"/>
              </a:lnSpc>
              <a:spcBef>
                <a:spcPts val="500"/>
              </a:spcBef>
              <a:spcAft>
                <a:spcPts val="0"/>
              </a:spcAft>
              <a:buClr>
                <a:srgbClr val="FFAC25"/>
              </a:buClr>
              <a:buSzTx/>
              <a:buFont typeface="Trebuchet MS" panose="020B0603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Refer to the CRS and NT algorithms on the following slides for grading and management</a:t>
            </a:r>
          </a:p>
          <a:p>
            <a:pPr marL="685800" marR="0" lvl="1" indent="-228600" algn="l" defTabSz="914400" rtl="0" eaLnBrk="1" fontAlgn="auto" latinLnBrk="0" hangingPunct="1">
              <a:lnSpc>
                <a:spcPct val="100000"/>
              </a:lnSpc>
              <a:spcBef>
                <a:spcPts val="500"/>
              </a:spcBef>
              <a:spcAft>
                <a:spcPts val="0"/>
              </a:spcAft>
              <a:buClr>
                <a:srgbClr val="FFAC25"/>
              </a:buClr>
              <a:buSzTx/>
              <a:buFont typeface="Trebuchet MS" panose="020B0603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Accurate grading is imperative for appropriate management</a:t>
            </a:r>
          </a:p>
          <a:p>
            <a:pPr marL="685800" marR="0" lvl="1" indent="-228600" algn="l" defTabSz="914400" rtl="0" eaLnBrk="1" fontAlgn="auto" latinLnBrk="0" hangingPunct="1">
              <a:lnSpc>
                <a:spcPct val="100000"/>
              </a:lnSpc>
              <a:spcBef>
                <a:spcPts val="500"/>
              </a:spcBef>
              <a:spcAft>
                <a:spcPts val="0"/>
              </a:spcAft>
              <a:buClr>
                <a:srgbClr val="FFAC25"/>
              </a:buClr>
              <a:buSzTx/>
              <a:buFont typeface="Trebuchet MS" panose="020B0603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Fever may be associated with other adverse events and should be monitored and treated appropriately</a:t>
            </a:r>
          </a:p>
          <a:p>
            <a:pPr marL="228600" marR="0" lvl="0" indent="-22860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Instruct patients to remain within proximity of the certified healthcare facility for at least 4 weeks following infusion</a:t>
            </a:r>
          </a:p>
          <a:p>
            <a:pPr marL="228600" marR="0" lvl="0" indent="-22860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Advise patients to refrain from driving and engaging in hazardous occupations or activities, such as operating heavy or potentially dangerous machines for at least 8 weeks after </a:t>
            </a:r>
            <a:r>
              <a:rPr kumimoji="0" lang="en-US" sz="18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800" b="0" i="0" u="none" strike="noStrike" kern="1200" cap="none" spc="0" normalizeH="0" baseline="0" noProof="0" dirty="0">
                <a:ln>
                  <a:noFill/>
                </a:ln>
                <a:solidFill>
                  <a:srgbClr val="595454"/>
                </a:solidFill>
                <a:effectLst/>
                <a:uLnTx/>
                <a:uFillTx/>
                <a:latin typeface="Trebuchet MS"/>
                <a:ea typeface="+mn-ea"/>
                <a:cs typeface="+mn-cs"/>
              </a:rPr>
              <a:t> administration</a:t>
            </a:r>
            <a:endParaRPr kumimoji="0" lang="en-US" sz="1800" b="0" i="0" u="none" strike="noStrike" kern="1200" cap="none" spc="0" normalizeH="0" baseline="30000" noProof="0" dirty="0">
              <a:ln>
                <a:noFill/>
              </a:ln>
              <a:solidFill>
                <a:srgbClr val="595454"/>
              </a:solidFill>
              <a:effectLst/>
              <a:uLnTx/>
              <a:uFillTx/>
              <a:latin typeface="Trebuchet MS"/>
              <a:ea typeface="+mn-ea"/>
              <a:cs typeface="+mn-cs"/>
            </a:endParaRPr>
          </a:p>
          <a:p>
            <a:pPr marL="228600" marR="0" lvl="0" indent="-228600" algn="l" defTabSz="914400" rtl="0" eaLnBrk="1" fontAlgn="auto" latinLnBrk="0" hangingPunct="1">
              <a:lnSpc>
                <a:spcPct val="100000"/>
              </a:lnSpc>
              <a:spcBef>
                <a:spcPts val="1000"/>
              </a:spcBef>
              <a:spcAft>
                <a:spcPts val="0"/>
              </a:spcAft>
              <a:buClr>
                <a:srgbClr val="FFAC2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Ensure that the patient has adequate caregiver support at home to help monitor for adverse reactions</a:t>
            </a:r>
            <a:endParaRPr kumimoji="0" lang="en-US" sz="1800" b="0" i="0" u="none" strike="noStrike" kern="1200" cap="none" spc="0" normalizeH="0" baseline="30000" noProof="0" dirty="0">
              <a:ln>
                <a:noFill/>
              </a:ln>
              <a:solidFill>
                <a:srgbClr val="595454"/>
              </a:solidFill>
              <a:effectLst/>
              <a:uLnTx/>
              <a:uFillTx/>
              <a:latin typeface="Trebuchet MS"/>
              <a:ea typeface="+mn-ea"/>
              <a:cs typeface="+mn-cs"/>
            </a:endParaRPr>
          </a:p>
        </p:txBody>
      </p:sp>
      <p:sp>
        <p:nvSpPr>
          <p:cNvPr id="5" name="Slide Number Placeholder 3">
            <a:extLst>
              <a:ext uri="{FF2B5EF4-FFF2-40B4-BE49-F238E27FC236}">
                <a16:creationId xmlns:a16="http://schemas.microsoft.com/office/drawing/2014/main" id="{1F1F6A99-638C-40D9-A12C-B958A625B427}"/>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5BEC5C5E-DF90-407F-B545-9B2F77CF25DF}"/>
              </a:ext>
            </a:extLst>
          </p:cNvPr>
          <p:cNvSpPr txBox="1"/>
          <p:nvPr/>
        </p:nvSpPr>
        <p:spPr>
          <a:xfrm>
            <a:off x="365759" y="5928496"/>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CRS, cytokine release syndrome; NT, neurologic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CD012874-83C1-43B9-A4C9-55EBC8CC5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409899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97DC-1171-9E7D-90F6-EDBF199DD84B}"/>
              </a:ext>
            </a:extLst>
          </p:cNvPr>
          <p:cNvSpPr>
            <a:spLocks noGrp="1"/>
          </p:cNvSpPr>
          <p:nvPr>
            <p:ph type="title"/>
          </p:nvPr>
        </p:nvSpPr>
        <p:spPr/>
        <p:txBody>
          <a:bodyPr/>
          <a:lstStyle/>
          <a:p>
            <a:r>
              <a:rPr lang="en-US" dirty="0"/>
              <a:t>Monitoring post-infusion (cont.)</a:t>
            </a:r>
          </a:p>
        </p:txBody>
      </p:sp>
      <p:sp>
        <p:nvSpPr>
          <p:cNvPr id="3" name="Content Placeholder 2">
            <a:extLst>
              <a:ext uri="{FF2B5EF4-FFF2-40B4-BE49-F238E27FC236}">
                <a16:creationId xmlns:a16="http://schemas.microsoft.com/office/drawing/2014/main" id="{16B79E5F-18F4-0851-437F-01B4AA0866E1}"/>
              </a:ext>
            </a:extLst>
          </p:cNvPr>
          <p:cNvSpPr>
            <a:spLocks noGrp="1"/>
          </p:cNvSpPr>
          <p:nvPr>
            <p:ph idx="1"/>
          </p:nvPr>
        </p:nvSpPr>
        <p:spPr>
          <a:xfrm>
            <a:off x="365760" y="1554480"/>
            <a:ext cx="11460480" cy="4572000"/>
          </a:xfrm>
        </p:spPr>
        <p:txBody>
          <a:bodyPr/>
          <a:lstStyle/>
          <a:p>
            <a:pPr>
              <a:buClr>
                <a:srgbClr val="FFAC25"/>
              </a:buCl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Patients treated with </a:t>
            </a:r>
            <a:r>
              <a:rPr kumimoji="0" lang="en-US" sz="20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2000" b="0" i="0" u="none" strike="noStrike" kern="1200" cap="none" spc="0" normalizeH="0" baseline="0" noProof="0" dirty="0">
                <a:ln>
                  <a:noFill/>
                </a:ln>
                <a:solidFill>
                  <a:srgbClr val="595454"/>
                </a:solidFill>
                <a:effectLst/>
                <a:uLnTx/>
                <a:uFillTx/>
                <a:latin typeface="Trebuchet MS"/>
                <a:ea typeface="+mn-ea"/>
                <a:cs typeface="+mn-cs"/>
              </a:rPr>
              <a:t> may develop secondary malignancies</a:t>
            </a:r>
          </a:p>
          <a:p>
            <a:pPr lvl="1">
              <a:buClr>
                <a:srgbClr val="FFAC25"/>
              </a:buClr>
            </a:pPr>
            <a:r>
              <a:rPr kumimoji="0" lang="en-US" b="0" i="0" u="none" strike="noStrike" kern="1200" cap="none" spc="0" normalizeH="0" baseline="0" noProof="0" dirty="0">
                <a:ln>
                  <a:noFill/>
                </a:ln>
                <a:solidFill>
                  <a:srgbClr val="595454"/>
                </a:solidFill>
                <a:effectLst/>
                <a:uLnTx/>
                <a:uFillTx/>
                <a:latin typeface="Trebuchet MS"/>
                <a:ea typeface="+mn-ea"/>
                <a:cs typeface="+mn-cs"/>
              </a:rPr>
              <a:t>T cell malignancies have occurred following treatment of hematologic malignancies with BCMA- and CD19-directed genetically modified autologous T cell immunotherapies, including </a:t>
            </a:r>
            <a:r>
              <a:rPr kumimoji="0" lang="en-US"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b="0" i="0" u="none" strike="noStrike" kern="1200" cap="none" spc="0" normalizeH="0" baseline="0" noProof="0" dirty="0">
                <a:ln>
                  <a:noFill/>
                </a:ln>
                <a:solidFill>
                  <a:srgbClr val="595454"/>
                </a:solidFill>
                <a:effectLst/>
                <a:uLnTx/>
                <a:uFillTx/>
                <a:latin typeface="Trebuchet MS"/>
                <a:ea typeface="+mn-ea"/>
                <a:cs typeface="+mn-cs"/>
              </a:rPr>
              <a:t> </a:t>
            </a:r>
          </a:p>
          <a:p>
            <a:pPr>
              <a:buClr>
                <a:srgbClr val="FFAC25"/>
              </a:buCl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Mature T cell malignancies, including CAR-positive tumors, may present as soon as weeks following infusion, and may include fatal outcomes</a:t>
            </a:r>
          </a:p>
          <a:p>
            <a:pPr>
              <a:buClr>
                <a:srgbClr val="FFAC25"/>
              </a:buCl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Monitor lifelong for secondary malignancies. In the event that a secondary malignancy occurs, contact Bristol Myers Squibb at 1-888-805-4555 for reporting and to obtain instructions on collection of patient samples for testing</a:t>
            </a:r>
          </a:p>
          <a:p>
            <a:endParaRPr lang="en-US" dirty="0"/>
          </a:p>
        </p:txBody>
      </p:sp>
      <p:sp>
        <p:nvSpPr>
          <p:cNvPr id="4" name="Slide Number Placeholder 3">
            <a:extLst>
              <a:ext uri="{FF2B5EF4-FFF2-40B4-BE49-F238E27FC236}">
                <a16:creationId xmlns:a16="http://schemas.microsoft.com/office/drawing/2014/main" id="{EEFC9C7B-3BFE-BF13-0D26-F08B084A4B27}"/>
              </a:ext>
            </a:extLst>
          </p:cNvPr>
          <p:cNvSpPr>
            <a:spLocks noGrp="1"/>
          </p:cNvSpPr>
          <p:nvPr>
            <p:ph type="sldNum" sz="quarter" idx="12"/>
          </p:nvPr>
        </p:nvSpPr>
        <p:spPr/>
        <p:txBody>
          <a:bodyPr/>
          <a:lstStyle/>
          <a:p>
            <a:fld id="{B58DE5F1-E0F9-4CCA-92B7-7A6FC4DFEE14}" type="slidenum">
              <a:rPr lang="en-US" smtClean="0"/>
              <a:t>58</a:t>
            </a:fld>
            <a:endParaRPr lang="en-US"/>
          </a:p>
        </p:txBody>
      </p:sp>
      <p:sp>
        <p:nvSpPr>
          <p:cNvPr id="5" name="TextBox 4">
            <a:extLst>
              <a:ext uri="{FF2B5EF4-FFF2-40B4-BE49-F238E27FC236}">
                <a16:creationId xmlns:a16="http://schemas.microsoft.com/office/drawing/2014/main" id="{9C61D524-B8D5-13DB-03CE-860E5F39376B}"/>
              </a:ext>
            </a:extLst>
          </p:cNvPr>
          <p:cNvSpPr txBox="1"/>
          <p:nvPr/>
        </p:nvSpPr>
        <p:spPr>
          <a:xfrm>
            <a:off x="365759" y="5928496"/>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rebuchet MS"/>
              </a:rPr>
              <a:t>BCMA, B-cell maturation antigen; </a:t>
            </a:r>
            <a:r>
              <a:rPr kumimoji="0" lang="en-US" sz="1100" b="0" i="0" u="none" strike="noStrike" kern="1200" cap="none" spc="0" normalizeH="0" baseline="0" noProof="0" dirty="0">
                <a:ln>
                  <a:noFill/>
                </a:ln>
                <a:effectLst/>
                <a:uLnTx/>
                <a:uFillTx/>
                <a:latin typeface="Trebuchet MS"/>
                <a:ea typeface="+mn-ea"/>
                <a:cs typeface="+mn-cs"/>
              </a:rPr>
              <a:t>CAR, chimeric antigen receptor.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Tree>
    <p:extLst>
      <p:ext uri="{BB962C8B-B14F-4D97-AF65-F5344CB8AC3E}">
        <p14:creationId xmlns:p14="http://schemas.microsoft.com/office/powerpoint/2010/main" val="40194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Infusion reactions</a:t>
            </a:r>
          </a:p>
        </p:txBody>
      </p:sp>
      <p:sp>
        <p:nvSpPr>
          <p:cNvPr id="4" name="Content Placeholder 3">
            <a:extLst>
              <a:ext uri="{FF2B5EF4-FFF2-40B4-BE49-F238E27FC236}">
                <a16:creationId xmlns:a16="http://schemas.microsoft.com/office/drawing/2014/main" id="{6E4FB713-8AF7-4BDF-9C6F-A73CAB02B30C}"/>
              </a:ext>
            </a:extLst>
          </p:cNvPr>
          <p:cNvSpPr>
            <a:spLocks noGrp="1"/>
          </p:cNvSpPr>
          <p:nvPr>
            <p:ph idx="1"/>
          </p:nvPr>
        </p:nvSpPr>
        <p:spPr>
          <a:xfrm>
            <a:off x="365760" y="1166621"/>
            <a:ext cx="11460480" cy="343688"/>
          </a:xfrm>
        </p:spPr>
        <p:txBody>
          <a:bodyPr/>
          <a:lstStyle/>
          <a:p>
            <a:pPr marL="0" indent="0">
              <a:buNone/>
            </a:pPr>
            <a:r>
              <a:rPr lang="en-US" sz="1800" dirty="0"/>
              <a:t>The following guidelines were used to treat infusion reactions in the TRANSCEND clinical trial:</a:t>
            </a:r>
            <a:endParaRPr lang="en-US" sz="1400" dirty="0"/>
          </a:p>
        </p:txBody>
      </p:sp>
      <p:graphicFrame>
        <p:nvGraphicFramePr>
          <p:cNvPr id="5" name="Table 3">
            <a:extLst>
              <a:ext uri="{FF2B5EF4-FFF2-40B4-BE49-F238E27FC236}">
                <a16:creationId xmlns:a16="http://schemas.microsoft.com/office/drawing/2014/main" id="{3EC69642-3105-4904-B588-15659F9BBB68}"/>
              </a:ext>
            </a:extLst>
          </p:cNvPr>
          <p:cNvGraphicFramePr>
            <a:graphicFrameLocks noGrp="1"/>
          </p:cNvGraphicFramePr>
          <p:nvPr>
            <p:extLst>
              <p:ext uri="{D42A27DB-BD31-4B8C-83A1-F6EECF244321}">
                <p14:modId xmlns:p14="http://schemas.microsoft.com/office/powerpoint/2010/main" val="181471813"/>
              </p:ext>
            </p:extLst>
          </p:nvPr>
        </p:nvGraphicFramePr>
        <p:xfrm>
          <a:off x="365760" y="1702055"/>
          <a:ext cx="11206130" cy="3740728"/>
        </p:xfrm>
        <a:graphic>
          <a:graphicData uri="http://schemas.openxmlformats.org/drawingml/2006/table">
            <a:tbl>
              <a:tblPr firstRow="1" bandRow="1">
                <a:tableStyleId>{5C22544A-7EE6-4342-B048-85BDC9FD1C3A}</a:tableStyleId>
              </a:tblPr>
              <a:tblGrid>
                <a:gridCol w="1521942">
                  <a:extLst>
                    <a:ext uri="{9D8B030D-6E8A-4147-A177-3AD203B41FA5}">
                      <a16:colId xmlns:a16="http://schemas.microsoft.com/office/drawing/2014/main" val="761168960"/>
                    </a:ext>
                  </a:extLst>
                </a:gridCol>
                <a:gridCol w="9684188">
                  <a:extLst>
                    <a:ext uri="{9D8B030D-6E8A-4147-A177-3AD203B41FA5}">
                      <a16:colId xmlns:a16="http://schemas.microsoft.com/office/drawing/2014/main" val="4133624548"/>
                    </a:ext>
                  </a:extLst>
                </a:gridCol>
              </a:tblGrid>
              <a:tr h="349494">
                <a:tc>
                  <a:txBody>
                    <a:bodyPr/>
                    <a:lstStyle/>
                    <a:p>
                      <a:pPr algn="ctr"/>
                      <a:r>
                        <a:rPr lang="en-US" sz="1800" dirty="0">
                          <a:solidFill>
                            <a:schemeClr val="tx1"/>
                          </a:solidFill>
                        </a:rPr>
                        <a:t>Grade</a:t>
                      </a:r>
                    </a:p>
                  </a:txBody>
                  <a:tcPr marL="83127" marR="83127" marT="41564" marB="41564">
                    <a:solidFill>
                      <a:srgbClr val="FFAC25"/>
                    </a:solidFill>
                  </a:tcPr>
                </a:tc>
                <a:tc>
                  <a:txBody>
                    <a:bodyPr/>
                    <a:lstStyle/>
                    <a:p>
                      <a:pPr algn="ctr"/>
                      <a:r>
                        <a:rPr lang="en-US" sz="1800" dirty="0">
                          <a:solidFill>
                            <a:schemeClr val="tx1"/>
                          </a:solidFill>
                        </a:rPr>
                        <a:t>Guideline</a:t>
                      </a:r>
                    </a:p>
                  </a:txBody>
                  <a:tcPr marL="83127" marR="83127" marT="41564" marB="41564">
                    <a:solidFill>
                      <a:srgbClr val="FFAC25"/>
                    </a:solidFill>
                  </a:tcPr>
                </a:tc>
                <a:extLst>
                  <a:ext uri="{0D108BD9-81ED-4DB2-BD59-A6C34878D82A}">
                    <a16:rowId xmlns:a16="http://schemas.microsoft.com/office/drawing/2014/main" val="1559588626"/>
                  </a:ext>
                </a:extLst>
              </a:tr>
              <a:tr h="567928">
                <a:tc>
                  <a:txBody>
                    <a:bodyPr/>
                    <a:lstStyle/>
                    <a:p>
                      <a:r>
                        <a:rPr lang="en-US" sz="1800" dirty="0">
                          <a:solidFill>
                            <a:schemeClr val="tx1"/>
                          </a:solidFill>
                        </a:rPr>
                        <a:t>Grade 1</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spcAft>
                          <a:spcPts val="600"/>
                        </a:spcAft>
                      </a:pPr>
                      <a:r>
                        <a:rPr lang="en-US" sz="1800" dirty="0">
                          <a:solidFill>
                            <a:schemeClr val="tx1"/>
                          </a:solidFill>
                        </a:rPr>
                        <a:t>Administer symptomatic treatment; continue </a:t>
                      </a:r>
                      <a:r>
                        <a:rPr lang="en-US" sz="1800" dirty="0" err="1">
                          <a:solidFill>
                            <a:schemeClr val="tx1"/>
                          </a:solidFill>
                        </a:rPr>
                        <a:t>liso-cel</a:t>
                      </a:r>
                      <a:r>
                        <a:rPr lang="en-US" sz="1800" dirty="0">
                          <a:solidFill>
                            <a:schemeClr val="tx1"/>
                          </a:solidFill>
                        </a:rPr>
                        <a:t> administration of both CD8+ and CD4+ components at the same dose and rate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660182"/>
                  </a:ext>
                </a:extLst>
              </a:tr>
              <a:tr h="567928">
                <a:tc>
                  <a:txBody>
                    <a:bodyPr/>
                    <a:lstStyle/>
                    <a:p>
                      <a:pPr>
                        <a:spcAft>
                          <a:spcPts val="600"/>
                        </a:spcAft>
                      </a:pPr>
                      <a:r>
                        <a:rPr lang="en-US" sz="1800" dirty="0">
                          <a:solidFill>
                            <a:schemeClr val="tx1"/>
                          </a:solidFill>
                        </a:rPr>
                        <a:t>Grade 2</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800" dirty="0">
                          <a:solidFill>
                            <a:schemeClr val="tx1"/>
                          </a:solidFill>
                        </a:rPr>
                        <a:t>Stop administration (if applicable) of </a:t>
                      </a:r>
                      <a:r>
                        <a:rPr lang="en-US" sz="1800" dirty="0" err="1">
                          <a:solidFill>
                            <a:schemeClr val="tx1"/>
                          </a:solidFill>
                        </a:rPr>
                        <a:t>liso-cel</a:t>
                      </a:r>
                      <a:r>
                        <a:rPr lang="en-US" sz="1800" dirty="0">
                          <a:solidFill>
                            <a:schemeClr val="tx1"/>
                          </a:solidFill>
                        </a:rPr>
                        <a:t>; administer symptomatic treatment; resume </a:t>
                      </a:r>
                      <a:r>
                        <a:rPr lang="en-US" sz="1800" dirty="0" err="1">
                          <a:solidFill>
                            <a:schemeClr val="tx1"/>
                          </a:solidFill>
                        </a:rPr>
                        <a:t>liso-cel</a:t>
                      </a:r>
                      <a:r>
                        <a:rPr lang="en-US" sz="1800" dirty="0">
                          <a:solidFill>
                            <a:schemeClr val="tx1"/>
                          </a:solidFill>
                        </a:rPr>
                        <a:t> administration of both CD8+ and CD4+ components at a reduced rate only after symptoms resolve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7307389"/>
                  </a:ext>
                </a:extLst>
              </a:tr>
              <a:tr h="567928">
                <a:tc>
                  <a:txBody>
                    <a:bodyPr/>
                    <a:lstStyle/>
                    <a:p>
                      <a:pPr>
                        <a:spcAft>
                          <a:spcPts val="600"/>
                        </a:spcAft>
                      </a:pPr>
                      <a:r>
                        <a:rPr lang="en-US" sz="1800" dirty="0">
                          <a:solidFill>
                            <a:schemeClr val="tx1"/>
                          </a:solidFill>
                        </a:rPr>
                        <a:t>Grade 3</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800" dirty="0">
                          <a:solidFill>
                            <a:schemeClr val="tx1"/>
                          </a:solidFill>
                        </a:rPr>
                        <a:t>Stop administration (if applicable) of </a:t>
                      </a:r>
                      <a:r>
                        <a:rPr lang="en-US" sz="1800" dirty="0" err="1">
                          <a:solidFill>
                            <a:schemeClr val="tx1"/>
                          </a:solidFill>
                        </a:rPr>
                        <a:t>liso-cel</a:t>
                      </a:r>
                      <a:r>
                        <a:rPr lang="en-US" sz="1800" dirty="0">
                          <a:solidFill>
                            <a:schemeClr val="tx1"/>
                          </a:solidFill>
                        </a:rPr>
                        <a:t>, administer symptomatic treatment, and resume </a:t>
                      </a:r>
                      <a:r>
                        <a:rPr lang="en-US" sz="1800" dirty="0" err="1">
                          <a:solidFill>
                            <a:schemeClr val="tx1"/>
                          </a:solidFill>
                        </a:rPr>
                        <a:t>liso-cel</a:t>
                      </a:r>
                      <a:r>
                        <a:rPr lang="en-US" sz="1800" dirty="0">
                          <a:solidFill>
                            <a:schemeClr val="tx1"/>
                          </a:solidFill>
                        </a:rPr>
                        <a:t> administration of both CD8+ and CD4+ components at a reduced rate of administration only after symptoms resolve. If Grade 3 reaction recurs, discontinue </a:t>
                      </a:r>
                      <a:r>
                        <a:rPr lang="en-US" sz="1800" dirty="0" err="1">
                          <a:solidFill>
                            <a:schemeClr val="tx1"/>
                          </a:solidFill>
                        </a:rPr>
                        <a:t>liso-cel</a:t>
                      </a:r>
                      <a:r>
                        <a:rPr lang="en-US" sz="1800" dirty="0">
                          <a:solidFill>
                            <a:schemeClr val="tx1"/>
                          </a:solidFill>
                        </a:rPr>
                        <a:t>; no further CD8+ or CD4+ components of </a:t>
                      </a:r>
                      <a:r>
                        <a:rPr lang="en-US" sz="1800" dirty="0" err="1">
                          <a:solidFill>
                            <a:schemeClr val="tx1"/>
                          </a:solidFill>
                        </a:rPr>
                        <a:t>liso-cel</a:t>
                      </a:r>
                      <a:r>
                        <a:rPr lang="en-US" sz="1800" dirty="0">
                          <a:solidFill>
                            <a:schemeClr val="tx1"/>
                          </a:solidFill>
                        </a:rPr>
                        <a:t> should be administered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8470960"/>
                  </a:ext>
                </a:extLst>
              </a:tr>
              <a:tr h="567928">
                <a:tc>
                  <a:txBody>
                    <a:bodyPr/>
                    <a:lstStyle/>
                    <a:p>
                      <a:pPr>
                        <a:spcAft>
                          <a:spcPts val="600"/>
                        </a:spcAft>
                      </a:pPr>
                      <a:r>
                        <a:rPr lang="en-US" sz="1800" dirty="0">
                          <a:solidFill>
                            <a:schemeClr val="tx1"/>
                          </a:solidFill>
                        </a:rPr>
                        <a:t>Grade 4</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800" dirty="0">
                          <a:solidFill>
                            <a:schemeClr val="tx1"/>
                          </a:solidFill>
                        </a:rPr>
                        <a:t>Discontinue administration (if applicable) of </a:t>
                      </a:r>
                      <a:r>
                        <a:rPr lang="en-US" sz="1800" dirty="0" err="1">
                          <a:solidFill>
                            <a:schemeClr val="tx1"/>
                          </a:solidFill>
                        </a:rPr>
                        <a:t>liso-cel</a:t>
                      </a:r>
                      <a:r>
                        <a:rPr lang="en-US" sz="1800" dirty="0">
                          <a:solidFill>
                            <a:schemeClr val="tx1"/>
                          </a:solidFill>
                        </a:rPr>
                        <a:t> and administer symptomatic treatment as necessary; no further CD8+ or CD4+ components of </a:t>
                      </a:r>
                      <a:r>
                        <a:rPr lang="en-US" sz="1800" dirty="0" err="1">
                          <a:solidFill>
                            <a:schemeClr val="tx1"/>
                          </a:solidFill>
                        </a:rPr>
                        <a:t>liso-cel</a:t>
                      </a:r>
                      <a:r>
                        <a:rPr lang="en-US" sz="1800" dirty="0">
                          <a:solidFill>
                            <a:schemeClr val="tx1"/>
                          </a:solidFill>
                        </a:rPr>
                        <a:t> should be administered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7045563"/>
                  </a:ext>
                </a:extLst>
              </a:tr>
            </a:tbl>
          </a:graphicData>
        </a:graphic>
      </p:graphicFrame>
      <p:sp>
        <p:nvSpPr>
          <p:cNvPr id="7" name="TextBox 6">
            <a:extLst>
              <a:ext uri="{FF2B5EF4-FFF2-40B4-BE49-F238E27FC236}">
                <a16:creationId xmlns:a16="http://schemas.microsoft.com/office/drawing/2014/main" id="{95816576-5967-4636-AFA3-EAB8D5BD8727}"/>
              </a:ext>
            </a:extLst>
          </p:cNvPr>
          <p:cNvSpPr txBox="1"/>
          <p:nvPr/>
        </p:nvSpPr>
        <p:spPr>
          <a:xfrm>
            <a:off x="375808" y="6091106"/>
            <a:ext cx="78365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Bristol-Myers Squibb Company. 2019.</a:t>
            </a:r>
          </a:p>
        </p:txBody>
      </p:sp>
      <p:sp>
        <p:nvSpPr>
          <p:cNvPr id="6" name="Slide Number Placeholder 3">
            <a:extLst>
              <a:ext uri="{FF2B5EF4-FFF2-40B4-BE49-F238E27FC236}">
                <a16:creationId xmlns:a16="http://schemas.microsoft.com/office/drawing/2014/main" id="{BD8BB227-6593-4DEA-B030-B612DDA3B668}"/>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8" name="Graphic 7" descr="House with solid fill">
            <a:hlinkClick r:id="rId3" action="ppaction://hlinksldjump"/>
            <a:extLst>
              <a:ext uri="{FF2B5EF4-FFF2-40B4-BE49-F238E27FC236}">
                <a16:creationId xmlns:a16="http://schemas.microsoft.com/office/drawing/2014/main" id="{FE0ED4F5-4A9F-411F-BD84-8AC108DE21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7985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lstStyle/>
          <a:p>
            <a:r>
              <a:rPr lang="en-US" dirty="0"/>
              <a:t>About liso-cel </a:t>
            </a:r>
            <a:r>
              <a:rPr lang="en-US" i="1" dirty="0"/>
              <a:t>(continued)</a:t>
            </a:r>
          </a:p>
        </p:txBody>
      </p:sp>
      <p:sp>
        <p:nvSpPr>
          <p:cNvPr id="4" name="Content Placeholder 3">
            <a:extLst>
              <a:ext uri="{FF2B5EF4-FFF2-40B4-BE49-F238E27FC236}">
                <a16:creationId xmlns:a16="http://schemas.microsoft.com/office/drawing/2014/main" id="{F0176567-2CE4-4931-855C-510A2EC9A18C}"/>
              </a:ext>
            </a:extLst>
          </p:cNvPr>
          <p:cNvSpPr>
            <a:spLocks noGrp="1"/>
          </p:cNvSpPr>
          <p:nvPr>
            <p:ph idx="1"/>
          </p:nvPr>
        </p:nvSpPr>
        <p:spPr>
          <a:xfrm>
            <a:off x="366429" y="1230576"/>
            <a:ext cx="11139154" cy="4372665"/>
          </a:xfrm>
        </p:spPr>
        <p:txBody>
          <a:bodyPr anchor="t" anchorCtr="0">
            <a:noAutofit/>
          </a:bodyPr>
          <a:lstStyle/>
          <a:p>
            <a:pPr marL="0" indent="0">
              <a:lnSpc>
                <a:spcPct val="120000"/>
              </a:lnSpc>
              <a:spcBef>
                <a:spcPts val="300"/>
              </a:spcBef>
              <a:buNone/>
            </a:pPr>
            <a:r>
              <a:rPr lang="en-US" sz="1800" b="1" dirty="0">
                <a:solidFill>
                  <a:srgbClr val="595454"/>
                </a:solidFill>
              </a:rPr>
              <a:t>Indications </a:t>
            </a:r>
          </a:p>
          <a:p>
            <a:pPr marL="0" indent="0">
              <a:lnSpc>
                <a:spcPct val="120000"/>
              </a:lnSpc>
              <a:spcBef>
                <a:spcPts val="300"/>
              </a:spcBef>
              <a:buNone/>
            </a:pPr>
            <a:r>
              <a:rPr lang="en-US" sz="1500" b="1" dirty="0" err="1">
                <a:solidFill>
                  <a:srgbClr val="595454"/>
                </a:solidFill>
              </a:rPr>
              <a:t>Lisocabtagene</a:t>
            </a:r>
            <a:r>
              <a:rPr lang="en-US" sz="1500" b="1" dirty="0">
                <a:solidFill>
                  <a:srgbClr val="595454"/>
                </a:solidFill>
              </a:rPr>
              <a:t> </a:t>
            </a:r>
            <a:r>
              <a:rPr lang="en-US" sz="1500" b="1" dirty="0" err="1">
                <a:solidFill>
                  <a:srgbClr val="595454"/>
                </a:solidFill>
              </a:rPr>
              <a:t>maraleucel</a:t>
            </a:r>
            <a:r>
              <a:rPr lang="en-US" sz="1500" b="1" dirty="0">
                <a:solidFill>
                  <a:srgbClr val="595454"/>
                </a:solidFill>
              </a:rPr>
              <a:t> (liso-cel) </a:t>
            </a:r>
            <a:r>
              <a:rPr lang="en-US" sz="1500" dirty="0">
                <a:solidFill>
                  <a:srgbClr val="595454"/>
                </a:solidFill>
              </a:rPr>
              <a:t>is</a:t>
            </a:r>
            <a:r>
              <a:rPr kumimoji="0" lang="en-US" sz="1500" b="0" i="0" u="none" strike="noStrike" kern="1200" cap="none" spc="0" normalizeH="0" baseline="0" noProof="0" dirty="0">
                <a:ln>
                  <a:noFill/>
                </a:ln>
                <a:solidFill>
                  <a:srgbClr val="595454"/>
                </a:solidFill>
                <a:effectLst/>
                <a:uLnTx/>
                <a:uFillTx/>
                <a:latin typeface="Trebuchet MS"/>
                <a:ea typeface="+mn-ea"/>
                <a:cs typeface="+mn-cs"/>
              </a:rPr>
              <a:t> a CD19-directed genetically modified autologous T cell immunotherapy </a:t>
            </a:r>
            <a:r>
              <a:rPr lang="en-US" sz="1500" dirty="0">
                <a:solidFill>
                  <a:srgbClr val="595454"/>
                </a:solidFill>
              </a:rPr>
              <a:t>indicated for the treatment of:</a:t>
            </a:r>
          </a:p>
          <a:p>
            <a:pPr>
              <a:lnSpc>
                <a:spcPct val="120000"/>
              </a:lnSpc>
              <a:spcBef>
                <a:spcPts val="300"/>
              </a:spcBef>
              <a:buClr>
                <a:schemeClr val="accent6"/>
              </a:buClr>
            </a:pPr>
            <a:r>
              <a:rPr lang="en-US" sz="1500" dirty="0">
                <a:solidFill>
                  <a:srgbClr val="595454"/>
                </a:solidFill>
              </a:rPr>
              <a:t>Adult patients with relapsed or refractory chronic lymphocytic leukemia (CLL) or small lymphocytic lymphoma (SLL) who have received at least 2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a:t>
            </a:r>
          </a:p>
          <a:p>
            <a:pPr>
              <a:lnSpc>
                <a:spcPct val="120000"/>
              </a:lnSpc>
              <a:spcBef>
                <a:spcPts val="300"/>
              </a:spcBef>
              <a:buClr>
                <a:schemeClr val="accent6"/>
              </a:buClr>
            </a:pPr>
            <a:r>
              <a:rPr lang="en-US" sz="1500" dirty="0">
                <a:solidFill>
                  <a:srgbClr val="595454"/>
                </a:solidFill>
              </a:rPr>
              <a:t>Adult patients with relapsed or refractory follicular lymphoma (FL) who have received 2 or more prior lines of systemic therapy. This indication is approved under accelerated approval based on response rate and duration of response. Continued approval for this indication may be contingent upon verification and description of clinical benefit in confirmatory trial(s) </a:t>
            </a:r>
          </a:p>
          <a:p>
            <a:pPr>
              <a:lnSpc>
                <a:spcPct val="120000"/>
              </a:lnSpc>
              <a:spcBef>
                <a:spcPts val="300"/>
              </a:spcBef>
              <a:buClr>
                <a:schemeClr val="accent6"/>
              </a:buClr>
            </a:pPr>
            <a:r>
              <a:rPr lang="en-US" sz="1500" dirty="0">
                <a:solidFill>
                  <a:srgbClr val="595454"/>
                </a:solidFill>
              </a:rPr>
              <a:t>Adult patients with relapsed or refractory mantle cell lymphoma (MCL) who have received at least 2 prior lines of systemic therapy, including a Bruton tyrosine kinase (BTK) inhibitor </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49496" y="6089289"/>
            <a:ext cx="7315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p>
        </p:txBody>
      </p:sp>
      <p:pic>
        <p:nvPicPr>
          <p:cNvPr id="15" name="Graphic 14" descr="House with solid fill">
            <a:hlinkClick r:id="rId3" action="ppaction://hlinksldjump"/>
            <a:extLst>
              <a:ext uri="{FF2B5EF4-FFF2-40B4-BE49-F238E27FC236}">
                <a16:creationId xmlns:a16="http://schemas.microsoft.com/office/drawing/2014/main" id="{42ACE9E2-047B-4788-B1B3-45169C9F1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11" name="Slide Number Placeholder 3">
            <a:extLst>
              <a:ext uri="{FF2B5EF4-FFF2-40B4-BE49-F238E27FC236}">
                <a16:creationId xmlns:a16="http://schemas.microsoft.com/office/drawing/2014/main" id="{3D3465F8-F424-4EA3-952D-C40F7F6CE702}"/>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07544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Monitoring cytokine release syndrome</a:t>
            </a:r>
          </a:p>
        </p:txBody>
      </p:sp>
      <p:sp>
        <p:nvSpPr>
          <p:cNvPr id="3" name="Content Placeholder 2">
            <a:extLst>
              <a:ext uri="{FF2B5EF4-FFF2-40B4-BE49-F238E27FC236}">
                <a16:creationId xmlns:a16="http://schemas.microsoft.com/office/drawing/2014/main" id="{9D982E9C-AEEE-40BC-92D8-B7B0F28F80D6}"/>
              </a:ext>
            </a:extLst>
          </p:cNvPr>
          <p:cNvSpPr>
            <a:spLocks noGrp="1"/>
          </p:cNvSpPr>
          <p:nvPr>
            <p:ph idx="1"/>
          </p:nvPr>
        </p:nvSpPr>
        <p:spPr>
          <a:xfrm>
            <a:off x="365760" y="1177831"/>
            <a:ext cx="11460480" cy="4002258"/>
          </a:xfrm>
        </p:spPr>
        <p:txBody>
          <a:bodyPr/>
          <a:lstStyle/>
          <a:p>
            <a:pPr marL="0" indent="0">
              <a:spcAft>
                <a:spcPts val="600"/>
              </a:spcAft>
              <a:buNone/>
            </a:pPr>
            <a:r>
              <a:rPr lang="en-US" b="1" dirty="0">
                <a:solidFill>
                  <a:srgbClr val="FFAC25"/>
                </a:solidFill>
              </a:rPr>
              <a:t>Monitor for signs and symptoms of CRS. CRS may be life-threatening or fatal. Identify CRS based on clinical presentation</a:t>
            </a:r>
          </a:p>
          <a:p>
            <a:pPr>
              <a:spcBef>
                <a:spcPts val="600"/>
              </a:spcBef>
              <a:buClr>
                <a:srgbClr val="FFAC25"/>
              </a:buClr>
            </a:pPr>
            <a:r>
              <a:rPr lang="en-US" sz="1800" dirty="0"/>
              <a:t>Evaluate for and treat other causes of fever, hypoxia, and hypotension</a:t>
            </a:r>
          </a:p>
          <a:p>
            <a:pPr>
              <a:spcBef>
                <a:spcPts val="600"/>
              </a:spcBef>
              <a:buClr>
                <a:srgbClr val="FFAC25"/>
              </a:buClr>
            </a:pPr>
            <a:r>
              <a:rPr lang="en-US" sz="1800" dirty="0"/>
              <a:t>If CRS is suspected, manage according to the recommendations on the following slides</a:t>
            </a:r>
          </a:p>
          <a:p>
            <a:pPr>
              <a:spcBef>
                <a:spcPts val="600"/>
              </a:spcBef>
              <a:buClr>
                <a:srgbClr val="FFAC25"/>
              </a:buClr>
            </a:pPr>
            <a:r>
              <a:rPr lang="en-US" sz="1800" dirty="0"/>
              <a:t>Patients who experience Grade 2 or higher CRS (e.g., hypotension not responsive to fluids, or hypoxia requiring supplemental oxygenation) should be monitored with continuous cardiac telemetry and pulse oximetry</a:t>
            </a:r>
          </a:p>
          <a:p>
            <a:pPr>
              <a:spcBef>
                <a:spcPts val="600"/>
              </a:spcBef>
              <a:buClr>
                <a:srgbClr val="FFAC25"/>
              </a:buClr>
            </a:pPr>
            <a:r>
              <a:rPr lang="en-US" sz="1800" dirty="0"/>
              <a:t>For patients experiencing severe CRS, consider performing an echocardiogram to assess cardiac function. </a:t>
            </a:r>
            <a:br>
              <a:rPr lang="en-US" sz="1800" dirty="0"/>
            </a:br>
            <a:r>
              <a:rPr lang="en-US" sz="1800" dirty="0"/>
              <a:t>For severe or life-threatening CRS, consider intensive-care supportive therapy</a:t>
            </a:r>
          </a:p>
          <a:p>
            <a:pPr>
              <a:spcBef>
                <a:spcPts val="600"/>
              </a:spcBef>
              <a:buClr>
                <a:srgbClr val="FFAC25"/>
              </a:buClr>
            </a:pPr>
            <a:r>
              <a:rPr lang="en-US" sz="1800" dirty="0"/>
              <a:t>If concurrent NT is suspected during CRS, administer:</a:t>
            </a:r>
          </a:p>
          <a:p>
            <a:pPr lvl="1">
              <a:spcBef>
                <a:spcPts val="300"/>
              </a:spcBef>
              <a:buClr>
                <a:srgbClr val="FFAC25"/>
              </a:buClr>
            </a:pPr>
            <a:r>
              <a:rPr lang="en-US" sz="1800" dirty="0"/>
              <a:t>Corticosteroids according to the more aggressive intervention based on the CRS and NT grades on slides 58-59 and 61-62</a:t>
            </a:r>
          </a:p>
          <a:p>
            <a:pPr lvl="1">
              <a:spcBef>
                <a:spcPts val="300"/>
              </a:spcBef>
              <a:buClr>
                <a:srgbClr val="FFAC25"/>
              </a:buClr>
            </a:pPr>
            <a:r>
              <a:rPr lang="en-US" sz="1800" dirty="0"/>
              <a:t>Tocilizumab according to the CRS grade in slides 58-59</a:t>
            </a:r>
          </a:p>
          <a:p>
            <a:pPr lvl="1">
              <a:spcBef>
                <a:spcPts val="300"/>
              </a:spcBef>
              <a:buClr>
                <a:srgbClr val="FFAC25"/>
              </a:buClr>
            </a:pPr>
            <a:r>
              <a:rPr lang="en-US" sz="1800" dirty="0"/>
              <a:t>Antiseizure medication according to the neurologic toxicity in slides 61-62</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54874" y="5924295"/>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CRS, cytokine release syndrome; NT, neurologic toxicity.</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5" name="Slide Number Placeholder 3">
            <a:extLst>
              <a:ext uri="{FF2B5EF4-FFF2-40B4-BE49-F238E27FC236}">
                <a16:creationId xmlns:a16="http://schemas.microsoft.com/office/drawing/2014/main" id="{6A7BF832-F7D8-4C28-8023-3F45B4BE804B}"/>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9B130C7F-F0E5-474D-8E25-FD9A8ABD23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21419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Cytokine Release Syndrome (CRS) grading and management</a:t>
            </a:r>
          </a:p>
        </p:txBody>
      </p:sp>
      <p:graphicFrame>
        <p:nvGraphicFramePr>
          <p:cNvPr id="15" name="Table 3">
            <a:extLst>
              <a:ext uri="{FF2B5EF4-FFF2-40B4-BE49-F238E27FC236}">
                <a16:creationId xmlns:a16="http://schemas.microsoft.com/office/drawing/2014/main" id="{7BC54DF3-6589-4665-84BA-891D7D3F33D1}"/>
              </a:ext>
            </a:extLst>
          </p:cNvPr>
          <p:cNvGraphicFramePr>
            <a:graphicFrameLocks noGrp="1"/>
          </p:cNvGraphicFramePr>
          <p:nvPr>
            <p:extLst>
              <p:ext uri="{D42A27DB-BD31-4B8C-83A1-F6EECF244321}">
                <p14:modId xmlns:p14="http://schemas.microsoft.com/office/powerpoint/2010/main" val="493477108"/>
              </p:ext>
            </p:extLst>
          </p:nvPr>
        </p:nvGraphicFramePr>
        <p:xfrm>
          <a:off x="365758" y="956232"/>
          <a:ext cx="11460481" cy="4487053"/>
        </p:xfrm>
        <a:graphic>
          <a:graphicData uri="http://schemas.openxmlformats.org/drawingml/2006/table">
            <a:tbl>
              <a:tblPr firstRow="1" bandRow="1">
                <a:tableStyleId>{5C22544A-7EE6-4342-B048-85BDC9FD1C3A}</a:tableStyleId>
              </a:tblPr>
              <a:tblGrid>
                <a:gridCol w="2309201">
                  <a:extLst>
                    <a:ext uri="{9D8B030D-6E8A-4147-A177-3AD203B41FA5}">
                      <a16:colId xmlns:a16="http://schemas.microsoft.com/office/drawing/2014/main" val="761168960"/>
                    </a:ext>
                  </a:extLst>
                </a:gridCol>
                <a:gridCol w="4575640">
                  <a:extLst>
                    <a:ext uri="{9D8B030D-6E8A-4147-A177-3AD203B41FA5}">
                      <a16:colId xmlns:a16="http://schemas.microsoft.com/office/drawing/2014/main" val="3007477155"/>
                    </a:ext>
                  </a:extLst>
                </a:gridCol>
                <a:gridCol w="4575640">
                  <a:extLst>
                    <a:ext uri="{9D8B030D-6E8A-4147-A177-3AD203B41FA5}">
                      <a16:colId xmlns:a16="http://schemas.microsoft.com/office/drawing/2014/main" val="2862439056"/>
                    </a:ext>
                  </a:extLst>
                </a:gridCol>
              </a:tblGrid>
              <a:tr h="315865">
                <a:tc>
                  <a:txBody>
                    <a:bodyPr/>
                    <a:lstStyle/>
                    <a:p>
                      <a:pPr algn="ctr">
                        <a:lnSpc>
                          <a:spcPct val="95000"/>
                        </a:lnSpc>
                      </a:pPr>
                      <a:r>
                        <a:rPr lang="en-US" sz="1400" dirty="0"/>
                        <a:t>CRS </a:t>
                      </a:r>
                      <a:r>
                        <a:rPr lang="en-US" sz="1400" dirty="0" err="1"/>
                        <a:t>Grade</a:t>
                      </a:r>
                      <a:r>
                        <a:rPr lang="en-US" sz="1400" baseline="30000" dirty="0" err="1"/>
                        <a:t>a</a:t>
                      </a:r>
                      <a:endParaRPr lang="en-US" sz="1400" baseline="30000" dirty="0"/>
                    </a:p>
                  </a:txBody>
                  <a:tcPr marL="83127" marR="83127" marT="41564" marB="41564">
                    <a:solidFill>
                      <a:srgbClr val="FFAC25"/>
                    </a:solidFill>
                  </a:tcPr>
                </a:tc>
                <a:tc>
                  <a:txBody>
                    <a:bodyPr/>
                    <a:lstStyle/>
                    <a:p>
                      <a:pPr algn="ctr">
                        <a:lnSpc>
                          <a:spcPct val="95000"/>
                        </a:lnSpc>
                      </a:pPr>
                      <a:r>
                        <a:rPr lang="en-US" sz="1400" dirty="0"/>
                        <a:t>Tocilizumab</a:t>
                      </a:r>
                    </a:p>
                  </a:txBody>
                  <a:tcPr marL="83127" marR="83127" marT="41564" marB="41564">
                    <a:solidFill>
                      <a:srgbClr val="FFAC25"/>
                    </a:solidFill>
                  </a:tcPr>
                </a:tc>
                <a:tc>
                  <a:txBody>
                    <a:bodyPr/>
                    <a:lstStyle/>
                    <a:p>
                      <a:pPr algn="ctr">
                        <a:lnSpc>
                          <a:spcPct val="95000"/>
                        </a:lnSpc>
                      </a:pPr>
                      <a:r>
                        <a:rPr lang="en-US" sz="1400" dirty="0" err="1"/>
                        <a:t>Corticosteroids</a:t>
                      </a:r>
                      <a:r>
                        <a:rPr lang="en-US" sz="1400" baseline="30000" dirty="0" err="1"/>
                        <a:t>b</a:t>
                      </a:r>
                      <a:endParaRPr lang="en-US" sz="1400" baseline="30000" dirty="0"/>
                    </a:p>
                  </a:txBody>
                  <a:tcPr marL="83127" marR="83127" marT="41564" marB="41564">
                    <a:solidFill>
                      <a:srgbClr val="FFAC25"/>
                    </a:solidFill>
                  </a:tcPr>
                </a:tc>
                <a:extLst>
                  <a:ext uri="{0D108BD9-81ED-4DB2-BD59-A6C34878D82A}">
                    <a16:rowId xmlns:a16="http://schemas.microsoft.com/office/drawing/2014/main" val="1559588626"/>
                  </a:ext>
                </a:extLst>
              </a:tr>
              <a:tr h="249434">
                <a:tc gridSpan="3">
                  <a:txBody>
                    <a:bodyPr/>
                    <a:lstStyle/>
                    <a:p>
                      <a:pPr>
                        <a:lnSpc>
                          <a:spcPct val="95000"/>
                        </a:lnSpc>
                      </a:pPr>
                      <a:r>
                        <a:rPr lang="en-US" sz="1400" b="1" dirty="0">
                          <a:solidFill>
                            <a:schemeClr val="tx1"/>
                          </a:solidFill>
                        </a:rPr>
                        <a:t>Grade 1</a:t>
                      </a:r>
                    </a:p>
                  </a:txBody>
                  <a:tcPr marL="83127" marR="83127" marT="36576" marB="36576">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sz="1600" b="1" dirty="0">
                        <a:solidFill>
                          <a:schemeClr val="tx1"/>
                        </a:solidFill>
                      </a:endParaRPr>
                    </a:p>
                  </a:txBody>
                  <a:tcPr marL="83127" marR="83127" marT="41564" marB="41564">
                    <a:lnB w="12700" cap="flat" cmpd="sng" algn="ctr">
                      <a:solidFill>
                        <a:schemeClr val="bg1">
                          <a:lumMod val="85000"/>
                        </a:schemeClr>
                      </a:solidFill>
                      <a:prstDash val="solid"/>
                      <a:round/>
                      <a:headEnd type="none" w="med" len="med"/>
                      <a:tailEnd type="none" w="med" len="med"/>
                    </a:lnB>
                    <a:solidFill>
                      <a:srgbClr val="DAC5C5"/>
                    </a:solidFill>
                  </a:tcPr>
                </a:tc>
                <a:extLst>
                  <a:ext uri="{0D108BD9-81ED-4DB2-BD59-A6C34878D82A}">
                    <a16:rowId xmlns:a16="http://schemas.microsoft.com/office/drawing/2014/main" val="96613609"/>
                  </a:ext>
                </a:extLst>
              </a:tr>
              <a:tr h="679532">
                <a:tc>
                  <a:txBody>
                    <a:bodyPr/>
                    <a:lstStyle/>
                    <a:p>
                      <a:pPr>
                        <a:lnSpc>
                          <a:spcPct val="95000"/>
                        </a:lnSpc>
                      </a:pPr>
                      <a:r>
                        <a:rPr lang="en-US" sz="1400" dirty="0">
                          <a:solidFill>
                            <a:schemeClr val="tx1"/>
                          </a:solidFill>
                        </a:rPr>
                        <a:t>Fever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nSpc>
                          <a:spcPct val="95000"/>
                        </a:lnSpc>
                        <a:spcAft>
                          <a:spcPts val="600"/>
                        </a:spcAft>
                      </a:pPr>
                      <a:r>
                        <a:rPr lang="en-US" sz="1400" dirty="0">
                          <a:solidFill>
                            <a:schemeClr val="tx1"/>
                          </a:solidFill>
                        </a:rPr>
                        <a:t>If &lt;72 hours after infusion, consider tocilizumab 8 mg/kg IV over 1 hour (not to exceed 800 mg).</a:t>
                      </a:r>
                    </a:p>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If ≥72 hours after infusion, treat symptomatically.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If &lt;72 hours after infusion, consider dexamethasone 10 mg IV every 24 hours.</a:t>
                      </a:r>
                    </a:p>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If ≥72 hours after infusion, treat symptomatically.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660182"/>
                  </a:ext>
                </a:extLst>
              </a:tr>
              <a:tr h="182880">
                <a:tc gridSpan="3">
                  <a:txBody>
                    <a:bodyPr/>
                    <a:lstStyle/>
                    <a:p>
                      <a:pPr>
                        <a:lnSpc>
                          <a:spcPct val="95000"/>
                        </a:lnSpc>
                      </a:pPr>
                      <a:r>
                        <a:rPr lang="en-US" sz="1400" b="1" dirty="0">
                          <a:solidFill>
                            <a:schemeClr val="tx1"/>
                          </a:solidFill>
                        </a:rPr>
                        <a:t>Grade 2</a:t>
                      </a:r>
                    </a:p>
                  </a:txBody>
                  <a:tcPr marL="83127" marR="83127" marT="36576" marB="36576">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sz="1600" b="1" dirty="0">
                        <a:solidFill>
                          <a:schemeClr val="tx1"/>
                        </a:solidFill>
                      </a:endParaRPr>
                    </a:p>
                  </a:txBody>
                  <a:tcPr marL="83127" marR="83127" marT="41564" marB="41564">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DAC5C5"/>
                    </a:solidFill>
                  </a:tcPr>
                </a:tc>
                <a:extLst>
                  <a:ext uri="{0D108BD9-81ED-4DB2-BD59-A6C34878D82A}">
                    <a16:rowId xmlns:a16="http://schemas.microsoft.com/office/drawing/2014/main" val="196320290"/>
                  </a:ext>
                </a:extLst>
              </a:tr>
              <a:tr h="1461635">
                <a:tc rowSpan="2">
                  <a:txBody>
                    <a:bodyPr/>
                    <a:lstStyle/>
                    <a:p>
                      <a:pPr>
                        <a:lnSpc>
                          <a:spcPct val="95000"/>
                        </a:lnSpc>
                        <a:spcAft>
                          <a:spcPts val="600"/>
                        </a:spcAft>
                      </a:pPr>
                      <a:r>
                        <a:rPr lang="en-US" sz="1400" dirty="0">
                          <a:solidFill>
                            <a:schemeClr val="tx1"/>
                          </a:solidFill>
                        </a:rPr>
                        <a:t>Symptoms require and respond to moderate intervention.</a:t>
                      </a:r>
                    </a:p>
                    <a:p>
                      <a:pPr>
                        <a:lnSpc>
                          <a:spcPct val="95000"/>
                        </a:lnSpc>
                      </a:pPr>
                      <a:r>
                        <a:rPr lang="en-US" sz="1400" dirty="0">
                          <a:solidFill>
                            <a:schemeClr val="tx1"/>
                          </a:solidFill>
                        </a:rPr>
                        <a:t>Oxygen requirement &lt;40% FiO</a:t>
                      </a:r>
                      <a:r>
                        <a:rPr lang="en-US" sz="1400" baseline="-25000" dirty="0">
                          <a:solidFill>
                            <a:schemeClr val="tx1"/>
                          </a:solidFill>
                        </a:rPr>
                        <a:t>2</a:t>
                      </a:r>
                      <a:r>
                        <a:rPr lang="en-US" sz="1400" dirty="0">
                          <a:solidFill>
                            <a:schemeClr val="tx1"/>
                          </a:solidFill>
                        </a:rPr>
                        <a:t>, or hypotension responsive to fluids or low dose of one vasopressor, or Grade 2 organ toxicity.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nSpc>
                          <a:spcPct val="95000"/>
                        </a:lnSpc>
                        <a:spcAft>
                          <a:spcPts val="600"/>
                        </a:spcAft>
                      </a:pPr>
                      <a:r>
                        <a:rPr lang="en-US" sz="1400" dirty="0">
                          <a:solidFill>
                            <a:schemeClr val="tx1"/>
                          </a:solidFill>
                        </a:rPr>
                        <a:t>Administer tocilizumab 8 mg/kg IV over 1 hour (not to exceed 800 mg).</a:t>
                      </a:r>
                    </a:p>
                    <a:p>
                      <a:pPr>
                        <a:lnSpc>
                          <a:spcPct val="95000"/>
                        </a:lnSpc>
                        <a:spcAft>
                          <a:spcPts val="600"/>
                        </a:spcAft>
                      </a:pPr>
                      <a:r>
                        <a:rPr lang="en-US" sz="1400" dirty="0">
                          <a:solidFill>
                            <a:schemeClr val="tx1"/>
                          </a:solidFill>
                        </a:rPr>
                        <a:t>Repeat tocilizumab every 8 hours as needed if not responsive to IV fluids or increasing supplemental oxygen.</a:t>
                      </a:r>
                    </a:p>
                    <a:p>
                      <a:pPr>
                        <a:lnSpc>
                          <a:spcPct val="95000"/>
                        </a:lnSpc>
                        <a:spcAft>
                          <a:spcPts val="600"/>
                        </a:spcAft>
                      </a:pPr>
                      <a:r>
                        <a:rPr lang="en-US" sz="1400" dirty="0">
                          <a:solidFill>
                            <a:schemeClr val="tx1"/>
                          </a:solidFill>
                        </a:rPr>
                        <a:t>Limit to a maximum of 3 doses in a 24-hour period; maximum total of 4 doses.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If &lt;72 hours after infusion, administer dexamethasone 10 mg IV every 12 to 24 hours.</a:t>
                      </a:r>
                    </a:p>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If ≥72 hours after infusion, consider dexamethasone 10 mg IV every 12 to 24 hours.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7307389"/>
                  </a:ext>
                </a:extLst>
              </a:tr>
              <a:tr h="1038530">
                <a:tc vMerge="1">
                  <a:txBody>
                    <a:bodyPr/>
                    <a:lstStyle/>
                    <a:p>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nSpc>
                          <a:spcPct val="95000"/>
                        </a:lnSpc>
                        <a:spcAft>
                          <a:spcPts val="600"/>
                        </a:spcAft>
                      </a:pPr>
                      <a:r>
                        <a:rPr lang="en-US" sz="1400" dirty="0">
                          <a:solidFill>
                            <a:schemeClr val="tx1"/>
                          </a:solidFill>
                        </a:rPr>
                        <a:t>If no improvement within 24 hours or rapid progression, repeat tocilizumab and escalate dose and frequency of dexamethasone (10-20 mg IV every 6 to 12 hours).</a:t>
                      </a:r>
                    </a:p>
                    <a:p>
                      <a:pPr marL="0" marR="0" lvl="0" indent="0" algn="l" defTabSz="914400" rtl="0" eaLnBrk="1" fontAlgn="auto" latinLnBrk="0" hangingPunct="1">
                        <a:lnSpc>
                          <a:spcPct val="95000"/>
                        </a:lnSpc>
                        <a:spcBef>
                          <a:spcPts val="0"/>
                        </a:spcBef>
                        <a:spcAft>
                          <a:spcPts val="0"/>
                        </a:spcAft>
                        <a:buClrTx/>
                        <a:buSzTx/>
                        <a:buFontTx/>
                        <a:buNone/>
                        <a:tabLst/>
                        <a:defRPr/>
                      </a:pPr>
                      <a:r>
                        <a:rPr lang="en-US" sz="1400" dirty="0">
                          <a:solidFill>
                            <a:schemeClr val="tx1"/>
                          </a:solidFill>
                        </a:rPr>
                        <a:t>If no improvement or continued rapid progression, maximize dexamethasone, switch to high-dose methylprednisolone 2 mg/kg if needed. After 2 doses of tocilizumab, consider alternative immunosuppressants. Do not exceed 3 doses tocilizumab in 24 hours, or 4 doses in total.</a:t>
                      </a:r>
                      <a:endParaRPr lang="en-US" sz="18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802511"/>
                  </a:ext>
                </a:extLst>
              </a:tr>
            </a:tbl>
          </a:graphicData>
        </a:graphic>
      </p:graphicFrame>
      <p:sp>
        <p:nvSpPr>
          <p:cNvPr id="5" name="TextBox 4">
            <a:extLst>
              <a:ext uri="{FF2B5EF4-FFF2-40B4-BE49-F238E27FC236}">
                <a16:creationId xmlns:a16="http://schemas.microsoft.com/office/drawing/2014/main" id="{9957AFDF-B918-464F-A514-7AE3762E8404}"/>
              </a:ext>
            </a:extLst>
          </p:cNvPr>
          <p:cNvSpPr txBox="1"/>
          <p:nvPr/>
        </p:nvSpPr>
        <p:spPr>
          <a:xfrm>
            <a:off x="365758" y="5586524"/>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err="1">
                <a:ln>
                  <a:noFill/>
                </a:ln>
                <a:effectLst/>
                <a:uLnTx/>
                <a:uFillTx/>
                <a:latin typeface="Trebuchet MS"/>
                <a:ea typeface="+mn-ea"/>
                <a:cs typeface="+mn-cs"/>
              </a:rPr>
              <a:t>a</a:t>
            </a:r>
            <a:r>
              <a:rPr kumimoji="0" lang="en-US" sz="1100" b="0" i="0" u="none" strike="noStrike" kern="1200" cap="none" spc="0" normalizeH="0" baseline="0" noProof="0" dirty="0" err="1">
                <a:ln>
                  <a:noFill/>
                </a:ln>
                <a:effectLst/>
                <a:uLnTx/>
                <a:uFillTx/>
                <a:latin typeface="Trebuchet MS"/>
                <a:ea typeface="+mn-ea"/>
                <a:cs typeface="+mn-cs"/>
              </a:rPr>
              <a:t>Lee</a:t>
            </a:r>
            <a:r>
              <a:rPr kumimoji="0" lang="en-US" sz="1100" b="0" i="0" u="none" strike="noStrike" kern="1200" cap="none" spc="0" normalizeH="0" baseline="0" noProof="0" dirty="0">
                <a:ln>
                  <a:noFill/>
                </a:ln>
                <a:effectLst/>
                <a:uLnTx/>
                <a:uFillTx/>
                <a:latin typeface="Trebuchet MS"/>
                <a:ea typeface="+mn-ea"/>
                <a:cs typeface="+mn-cs"/>
              </a:rPr>
              <a:t> criteria for grading CRS (Lee et al, 2014). </a:t>
            </a:r>
            <a:r>
              <a:rPr kumimoji="0" lang="en-US" sz="1100" b="0" i="0" u="none" strike="noStrike" kern="1200" cap="none" spc="0" normalizeH="0" baseline="30000" noProof="0" dirty="0">
                <a:ln>
                  <a:noFill/>
                </a:ln>
                <a:effectLst/>
                <a:uLnTx/>
                <a:uFillTx/>
                <a:latin typeface="Trebuchet MS"/>
                <a:ea typeface="+mn-ea"/>
                <a:cs typeface="+mn-cs"/>
              </a:rPr>
              <a:t>b </a:t>
            </a:r>
            <a:r>
              <a:rPr kumimoji="0" lang="en-US" sz="1100" b="0" i="0" u="none" strike="noStrike" kern="1200" cap="none" spc="0" normalizeH="0" baseline="0" noProof="0" dirty="0">
                <a:ln>
                  <a:noFill/>
                </a:ln>
                <a:effectLst/>
                <a:uLnTx/>
                <a:uFillTx/>
                <a:latin typeface="Trebuchet MS"/>
                <a:ea typeface="+mn-ea"/>
                <a:cs typeface="+mn-cs"/>
              </a:rPr>
              <a:t>If corticosteroids are initiated, continue corticosteroids for at least 3 doses or until complete resolution of symptoms, and consider corticosteroid taper.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rebuchet MS"/>
              </a:rPr>
              <a:t>FiO</a:t>
            </a:r>
            <a:r>
              <a:rPr lang="en-US" sz="1100" baseline="-25000" dirty="0">
                <a:latin typeface="Trebuchet MS"/>
              </a:rPr>
              <a:t>2</a:t>
            </a:r>
            <a:r>
              <a:rPr lang="en-US" sz="1100" dirty="0">
                <a:latin typeface="Trebuchet MS"/>
              </a:rPr>
              <a:t>, fraction of inspired oxygen; IV, intravenous.</a:t>
            </a:r>
            <a:endParaRPr kumimoji="0" lang="en-US" sz="1100" b="0"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408CE0F1-DC14-44D4-B453-63365DF6D1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608296"/>
            <a:ext cx="522642" cy="522642"/>
          </a:xfrm>
          <a:prstGeom prst="rect">
            <a:avLst/>
          </a:prstGeom>
        </p:spPr>
      </p:pic>
      <p:sp>
        <p:nvSpPr>
          <p:cNvPr id="7" name="Slide Number Placeholder 3">
            <a:extLst>
              <a:ext uri="{FF2B5EF4-FFF2-40B4-BE49-F238E27FC236}">
                <a16:creationId xmlns:a16="http://schemas.microsoft.com/office/drawing/2014/main" id="{DB800824-B6A0-45D7-BEBC-4CF58F75871F}"/>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286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CRS grading and management (cont.)</a:t>
            </a:r>
          </a:p>
        </p:txBody>
      </p:sp>
      <p:graphicFrame>
        <p:nvGraphicFramePr>
          <p:cNvPr id="6" name="Table 3">
            <a:extLst>
              <a:ext uri="{FF2B5EF4-FFF2-40B4-BE49-F238E27FC236}">
                <a16:creationId xmlns:a16="http://schemas.microsoft.com/office/drawing/2014/main" id="{5FE6E37D-E602-4022-95C6-ECC6F489CC7F}"/>
              </a:ext>
            </a:extLst>
          </p:cNvPr>
          <p:cNvGraphicFramePr>
            <a:graphicFrameLocks noGrp="1"/>
          </p:cNvGraphicFramePr>
          <p:nvPr>
            <p:extLst>
              <p:ext uri="{D42A27DB-BD31-4B8C-83A1-F6EECF244321}">
                <p14:modId xmlns:p14="http://schemas.microsoft.com/office/powerpoint/2010/main" val="748319585"/>
              </p:ext>
            </p:extLst>
          </p:nvPr>
        </p:nvGraphicFramePr>
        <p:xfrm>
          <a:off x="365761" y="1280160"/>
          <a:ext cx="11460479" cy="3909200"/>
        </p:xfrm>
        <a:graphic>
          <a:graphicData uri="http://schemas.openxmlformats.org/drawingml/2006/table">
            <a:tbl>
              <a:tblPr firstRow="1" bandRow="1">
                <a:tableStyleId>{5C22544A-7EE6-4342-B048-85BDC9FD1C3A}</a:tableStyleId>
              </a:tblPr>
              <a:tblGrid>
                <a:gridCol w="2777471">
                  <a:extLst>
                    <a:ext uri="{9D8B030D-6E8A-4147-A177-3AD203B41FA5}">
                      <a16:colId xmlns:a16="http://schemas.microsoft.com/office/drawing/2014/main" val="761168960"/>
                    </a:ext>
                  </a:extLst>
                </a:gridCol>
                <a:gridCol w="4341504">
                  <a:extLst>
                    <a:ext uri="{9D8B030D-6E8A-4147-A177-3AD203B41FA5}">
                      <a16:colId xmlns:a16="http://schemas.microsoft.com/office/drawing/2014/main" val="4133624548"/>
                    </a:ext>
                  </a:extLst>
                </a:gridCol>
                <a:gridCol w="4341504">
                  <a:extLst>
                    <a:ext uri="{9D8B030D-6E8A-4147-A177-3AD203B41FA5}">
                      <a16:colId xmlns:a16="http://schemas.microsoft.com/office/drawing/2014/main" val="68551280"/>
                    </a:ext>
                  </a:extLst>
                </a:gridCol>
              </a:tblGrid>
              <a:tr h="270021">
                <a:tc>
                  <a:txBody>
                    <a:bodyPr/>
                    <a:lstStyle/>
                    <a:p>
                      <a:pPr algn="ctr">
                        <a:lnSpc>
                          <a:spcPct val="95000"/>
                        </a:lnSpc>
                      </a:pPr>
                      <a:r>
                        <a:rPr lang="en-US" sz="1400" dirty="0"/>
                        <a:t>CRS </a:t>
                      </a:r>
                      <a:r>
                        <a:rPr lang="en-US" sz="1400" dirty="0" err="1"/>
                        <a:t>Grade</a:t>
                      </a:r>
                      <a:r>
                        <a:rPr lang="en-US" sz="1400" baseline="30000" dirty="0" err="1"/>
                        <a:t>a</a:t>
                      </a:r>
                      <a:endParaRPr lang="en-US" sz="1400" baseline="30000" dirty="0"/>
                    </a:p>
                  </a:txBody>
                  <a:tcPr marL="83127" marR="83127" marT="41564" marB="41564">
                    <a:solidFill>
                      <a:srgbClr val="FFAC25"/>
                    </a:solidFill>
                  </a:tcPr>
                </a:tc>
                <a:tc>
                  <a:txBody>
                    <a:bodyPr/>
                    <a:lstStyle/>
                    <a:p>
                      <a:pPr algn="ctr">
                        <a:lnSpc>
                          <a:spcPct val="95000"/>
                        </a:lnSpc>
                      </a:pPr>
                      <a:r>
                        <a:rPr lang="en-US" sz="1400" dirty="0"/>
                        <a:t>Tocilizumab</a:t>
                      </a:r>
                    </a:p>
                  </a:txBody>
                  <a:tcPr marL="83127" marR="83127" marT="41564" marB="41564">
                    <a:solidFill>
                      <a:srgbClr val="FFAC25"/>
                    </a:solidFill>
                  </a:tcPr>
                </a:tc>
                <a:tc>
                  <a:txBody>
                    <a:bodyPr/>
                    <a:lstStyle/>
                    <a:p>
                      <a:pPr algn="ctr">
                        <a:lnSpc>
                          <a:spcPct val="95000"/>
                        </a:lnSpc>
                      </a:pPr>
                      <a:r>
                        <a:rPr lang="en-US" sz="1400" dirty="0" err="1"/>
                        <a:t>Corticosteroids</a:t>
                      </a:r>
                      <a:r>
                        <a:rPr lang="en-US" sz="1400" baseline="30000" dirty="0" err="1"/>
                        <a:t>b</a:t>
                      </a:r>
                      <a:endParaRPr lang="en-US" sz="1400" baseline="30000" dirty="0"/>
                    </a:p>
                  </a:txBody>
                  <a:tcPr marL="83127" marR="83127" marT="41564" marB="41564">
                    <a:solidFill>
                      <a:srgbClr val="FFAC25"/>
                    </a:solidFill>
                  </a:tcPr>
                </a:tc>
                <a:extLst>
                  <a:ext uri="{0D108BD9-81ED-4DB2-BD59-A6C34878D82A}">
                    <a16:rowId xmlns:a16="http://schemas.microsoft.com/office/drawing/2014/main" val="1559588626"/>
                  </a:ext>
                </a:extLst>
              </a:tr>
              <a:tr h="270021">
                <a:tc gridSpan="3">
                  <a:txBody>
                    <a:bodyPr/>
                    <a:lstStyle/>
                    <a:p>
                      <a:pPr>
                        <a:lnSpc>
                          <a:spcPct val="95000"/>
                        </a:lnSpc>
                      </a:pPr>
                      <a:r>
                        <a:rPr lang="en-US" sz="1400" b="1" dirty="0">
                          <a:solidFill>
                            <a:schemeClr val="tx1"/>
                          </a:solidFill>
                        </a:rPr>
                        <a:t>Grade 3</a:t>
                      </a:r>
                    </a:p>
                  </a:txBody>
                  <a:tcPr marL="83127" marR="83127" marT="36576" marB="41564">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6613609"/>
                  </a:ext>
                </a:extLst>
              </a:tr>
              <a:tr h="471905">
                <a:tc rowSpan="2">
                  <a:txBody>
                    <a:bodyPr/>
                    <a:lstStyle/>
                    <a:p>
                      <a:pPr>
                        <a:lnSpc>
                          <a:spcPct val="95000"/>
                        </a:lnSpc>
                        <a:spcAft>
                          <a:spcPts val="600"/>
                        </a:spcAft>
                      </a:pPr>
                      <a:r>
                        <a:rPr lang="en-US" sz="1400" dirty="0">
                          <a:solidFill>
                            <a:schemeClr val="tx1"/>
                          </a:solidFill>
                        </a:rPr>
                        <a:t>Symptoms require and respond to aggressive intervention.</a:t>
                      </a:r>
                    </a:p>
                    <a:p>
                      <a:pPr>
                        <a:lnSpc>
                          <a:spcPct val="95000"/>
                        </a:lnSpc>
                      </a:pPr>
                      <a:r>
                        <a:rPr lang="en-US" sz="1400" dirty="0">
                          <a:solidFill>
                            <a:schemeClr val="tx1"/>
                          </a:solidFill>
                        </a:rPr>
                        <a:t>Oxygen requirement ≥40% FiO</a:t>
                      </a:r>
                      <a:r>
                        <a:rPr lang="en-US" sz="1400" baseline="-25000" dirty="0">
                          <a:solidFill>
                            <a:schemeClr val="tx1"/>
                          </a:solidFill>
                        </a:rPr>
                        <a:t>2</a:t>
                      </a:r>
                      <a:r>
                        <a:rPr lang="en-US" sz="1400" dirty="0">
                          <a:solidFill>
                            <a:schemeClr val="tx1"/>
                          </a:solidFill>
                        </a:rPr>
                        <a:t>, or hypotension requiring high-dose or multiple vasopressors, or Grade 3 organ toxicity, or Grade 4 transaminitis.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nSpc>
                          <a:spcPct val="95000"/>
                        </a:lnSpc>
                      </a:pPr>
                      <a:r>
                        <a:rPr lang="en-US" sz="1400" dirty="0">
                          <a:solidFill>
                            <a:schemeClr val="tx1"/>
                          </a:solidFill>
                        </a:rPr>
                        <a:t>Per Grade 2.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5000"/>
                        </a:lnSpc>
                        <a:spcBef>
                          <a:spcPts val="0"/>
                        </a:spcBef>
                        <a:spcAft>
                          <a:spcPts val="600"/>
                        </a:spcAft>
                        <a:buClrTx/>
                        <a:buSzTx/>
                        <a:buFontTx/>
                        <a:buNone/>
                        <a:tabLst/>
                        <a:defRPr/>
                      </a:pPr>
                      <a:r>
                        <a:rPr lang="en-US" sz="1400" dirty="0">
                          <a:solidFill>
                            <a:schemeClr val="tx1"/>
                          </a:solidFill>
                        </a:rPr>
                        <a:t>Administer dexamethasone 10 mg IV every 12 hours.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660182"/>
                  </a:ext>
                </a:extLst>
              </a:tr>
              <a:tr h="1137659">
                <a:tc vMerge="1">
                  <a:txBody>
                    <a:bodyPr/>
                    <a:lstStyle/>
                    <a:p>
                      <a:endParaRPr lang="en-US" sz="1500" dirty="0">
                        <a:solidFill>
                          <a:schemeClr val="tx1">
                            <a:lumMod val="65000"/>
                            <a:lumOff val="3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gridSpan="2">
                  <a:txBody>
                    <a:bodyPr/>
                    <a:lstStyle/>
                    <a:p>
                      <a:pPr>
                        <a:lnSpc>
                          <a:spcPct val="95000"/>
                        </a:lnSpc>
                        <a:spcAft>
                          <a:spcPts val="600"/>
                        </a:spcAft>
                      </a:pPr>
                      <a:r>
                        <a:rPr lang="en-US" sz="1400" dirty="0">
                          <a:solidFill>
                            <a:schemeClr val="tx1"/>
                          </a:solidFill>
                        </a:rPr>
                        <a:t>If no improvement within 24 hours or rapid progression of CRS, repeat tocilizumab and escalate dose and frequency of dexamethasone (10-20 mg IV every 6 to 12 hours).</a:t>
                      </a:r>
                    </a:p>
                    <a:p>
                      <a:pPr>
                        <a:lnSpc>
                          <a:spcPct val="95000"/>
                        </a:lnSpc>
                        <a:spcAft>
                          <a:spcPts val="600"/>
                        </a:spcAft>
                      </a:pPr>
                      <a:r>
                        <a:rPr lang="en-US" sz="1400" dirty="0">
                          <a:solidFill>
                            <a:schemeClr val="tx1"/>
                          </a:solidFill>
                        </a:rPr>
                        <a:t>If no improvement or continued rapid progression, maximize dexamethasone, switch to high-dose methylprednisolone 2 mg/kg if needed. After 2 doses of tocilizumab, consider alternative immunosuppressants. Do not exceed 3 doses tocilizumab in 24 hours, or 4 doses in total.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sz="1500" dirty="0">
                        <a:solidFill>
                          <a:schemeClr val="tx1"/>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9742544"/>
                  </a:ext>
                </a:extLst>
              </a:tr>
              <a:tr h="270021">
                <a:tc gridSpan="3">
                  <a:txBody>
                    <a:bodyPr/>
                    <a:lstStyle/>
                    <a:p>
                      <a:pPr>
                        <a:lnSpc>
                          <a:spcPct val="95000"/>
                        </a:lnSpc>
                      </a:pPr>
                      <a:r>
                        <a:rPr lang="en-US" sz="1400" b="1" dirty="0">
                          <a:solidFill>
                            <a:schemeClr val="tx1"/>
                          </a:solidFill>
                        </a:rPr>
                        <a:t>Grade 4</a:t>
                      </a:r>
                    </a:p>
                  </a:txBody>
                  <a:tcPr marL="83127" marR="83127" marT="36576" marB="41564">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lumMod val="60000"/>
                        <a:lumOff val="40000"/>
                      </a:schemeClr>
                    </a:solidFill>
                  </a:tcPr>
                </a:tc>
                <a:tc hMerge="1">
                  <a:txBody>
                    <a:bodyPr/>
                    <a:lstStyle/>
                    <a:p>
                      <a:endParaRPr lang="en-US" sz="1600" dirty="0"/>
                    </a:p>
                  </a:txBody>
                  <a:tcPr>
                    <a:lnT w="12700" cap="flat" cmpd="sng" algn="ctr">
                      <a:solidFill>
                        <a:schemeClr val="bg1">
                          <a:lumMod val="85000"/>
                        </a:schemeClr>
                      </a:solidFill>
                      <a:prstDash val="solid"/>
                      <a:round/>
                      <a:headEnd type="none" w="med" len="med"/>
                      <a:tailEnd type="none" w="med" len="med"/>
                    </a:lnT>
                    <a:solidFill>
                      <a:srgbClr val="71BF49"/>
                    </a:solidFill>
                  </a:tcPr>
                </a:tc>
                <a:tc hMerge="1">
                  <a:txBody>
                    <a:bodyPr/>
                    <a:lstStyle/>
                    <a:p>
                      <a:endParaRPr lang="en-US" sz="1600" dirty="0"/>
                    </a:p>
                  </a:txBody>
                  <a:tcPr>
                    <a:lnT w="12700" cap="flat" cmpd="sng" algn="ctr">
                      <a:solidFill>
                        <a:schemeClr val="bg1">
                          <a:lumMod val="85000"/>
                        </a:schemeClr>
                      </a:solidFill>
                      <a:prstDash val="solid"/>
                      <a:round/>
                      <a:headEnd type="none" w="med" len="med"/>
                      <a:tailEnd type="none" w="med" len="med"/>
                    </a:lnT>
                    <a:solidFill>
                      <a:srgbClr val="71BF49"/>
                    </a:solidFill>
                  </a:tcPr>
                </a:tc>
                <a:extLst>
                  <a:ext uri="{0D108BD9-81ED-4DB2-BD59-A6C34878D82A}">
                    <a16:rowId xmlns:a16="http://schemas.microsoft.com/office/drawing/2014/main" val="196320290"/>
                  </a:ext>
                </a:extLst>
              </a:tr>
              <a:tr h="405501">
                <a:tc rowSpan="2">
                  <a:txBody>
                    <a:bodyPr/>
                    <a:lstStyle/>
                    <a:p>
                      <a:pPr>
                        <a:lnSpc>
                          <a:spcPct val="95000"/>
                        </a:lnSpc>
                        <a:spcAft>
                          <a:spcPts val="600"/>
                        </a:spcAft>
                      </a:pPr>
                      <a:r>
                        <a:rPr lang="en-US" sz="1400" dirty="0">
                          <a:solidFill>
                            <a:schemeClr val="tx1"/>
                          </a:solidFill>
                        </a:rPr>
                        <a:t>Life-threatening symptoms.</a:t>
                      </a:r>
                    </a:p>
                    <a:p>
                      <a:pPr>
                        <a:lnSpc>
                          <a:spcPct val="95000"/>
                        </a:lnSpc>
                      </a:pPr>
                      <a:r>
                        <a:rPr lang="en-US" sz="1400" dirty="0">
                          <a:solidFill>
                            <a:schemeClr val="tx1"/>
                          </a:solidFill>
                        </a:rPr>
                        <a:t>Requirements for ventilator support or continuous </a:t>
                      </a:r>
                      <a:r>
                        <a:rPr lang="en-US" sz="1400" dirty="0" err="1">
                          <a:solidFill>
                            <a:schemeClr val="tx1"/>
                          </a:solidFill>
                        </a:rPr>
                        <a:t>veno</a:t>
                      </a:r>
                      <a:r>
                        <a:rPr lang="en-US" sz="1400" dirty="0">
                          <a:solidFill>
                            <a:schemeClr val="tx1"/>
                          </a:solidFill>
                        </a:rPr>
                        <a:t>-venous hemodialysis (CVVHD) or Grade 4 organ toxicity (excluding transaminitis).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1400" dirty="0">
                          <a:solidFill>
                            <a:schemeClr val="tx1"/>
                          </a:solidFill>
                        </a:rPr>
                        <a:t>Per Grade 2. </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1400" dirty="0">
                          <a:solidFill>
                            <a:schemeClr val="tx1"/>
                          </a:solidFill>
                        </a:rPr>
                        <a:t>Administer dexamethasone 20 mg IV every 6 hours.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7307389"/>
                  </a:ext>
                </a:extLst>
              </a:tr>
              <a:tr h="913056">
                <a:tc vMerge="1">
                  <a:txBody>
                    <a:bodyPr/>
                    <a:lstStyle/>
                    <a:p>
                      <a:endParaRPr lang="en-US" sz="16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lang="en-US" sz="1400" dirty="0">
                          <a:solidFill>
                            <a:schemeClr val="tx1"/>
                          </a:solidFill>
                        </a:rPr>
                        <a:t>If no improvement within 24 hours or rapid progression of CRS, escalate tocilizumab and corticosteroid use. If no improvement or continued rapid progression, maximize dexamethasone, switch to high-dose methylprednisolone 2 mg/kg if needed. After 2 doses of tocilizumab, consider alternative immunosuppressants. Do not exceed 3 doses tocilizumab in 24 hours, or 4 doses in total.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sz="1200"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802511"/>
                  </a:ext>
                </a:extLst>
              </a:tr>
            </a:tbl>
          </a:graphicData>
        </a:graphic>
      </p:graphicFrame>
      <p:sp>
        <p:nvSpPr>
          <p:cNvPr id="3" name="TextBox 2">
            <a:extLst>
              <a:ext uri="{FF2B5EF4-FFF2-40B4-BE49-F238E27FC236}">
                <a16:creationId xmlns:a16="http://schemas.microsoft.com/office/drawing/2014/main" id="{59B39D57-9CD0-4EAD-B4F3-564A6A9631A6}"/>
              </a:ext>
            </a:extLst>
          </p:cNvPr>
          <p:cNvSpPr txBox="1"/>
          <p:nvPr/>
        </p:nvSpPr>
        <p:spPr>
          <a:xfrm>
            <a:off x="365760" y="5577840"/>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err="1">
                <a:ln>
                  <a:noFill/>
                </a:ln>
                <a:effectLst/>
                <a:uLnTx/>
                <a:uFillTx/>
                <a:latin typeface="Trebuchet MS"/>
                <a:ea typeface="+mn-ea"/>
                <a:cs typeface="+mn-cs"/>
              </a:rPr>
              <a:t>a</a:t>
            </a:r>
            <a:r>
              <a:rPr kumimoji="0" lang="en-US" sz="1100" b="0" i="0" u="none" strike="noStrike" kern="1200" cap="none" spc="0" normalizeH="0" baseline="0" noProof="0" dirty="0" err="1">
                <a:ln>
                  <a:noFill/>
                </a:ln>
                <a:effectLst/>
                <a:uLnTx/>
                <a:uFillTx/>
                <a:latin typeface="Trebuchet MS"/>
                <a:ea typeface="+mn-ea"/>
                <a:cs typeface="+mn-cs"/>
              </a:rPr>
              <a:t>Lee</a:t>
            </a:r>
            <a:r>
              <a:rPr kumimoji="0" lang="en-US" sz="1100" b="0" i="0" u="none" strike="noStrike" kern="1200" cap="none" spc="0" normalizeH="0" baseline="0" noProof="0" dirty="0">
                <a:ln>
                  <a:noFill/>
                </a:ln>
                <a:effectLst/>
                <a:uLnTx/>
                <a:uFillTx/>
                <a:latin typeface="Trebuchet MS"/>
                <a:ea typeface="+mn-ea"/>
                <a:cs typeface="+mn-cs"/>
              </a:rPr>
              <a:t> criteria for grading CRS (Lee et al, 2014). </a:t>
            </a:r>
            <a:r>
              <a:rPr kumimoji="0" lang="en-US" sz="1100" b="0" i="0" u="none" strike="noStrike" kern="1200" cap="none" spc="0" normalizeH="0" baseline="30000" noProof="0" dirty="0">
                <a:ln>
                  <a:noFill/>
                </a:ln>
                <a:effectLst/>
                <a:uLnTx/>
                <a:uFillTx/>
                <a:latin typeface="Trebuchet MS"/>
                <a:ea typeface="+mn-ea"/>
                <a:cs typeface="+mn-cs"/>
              </a:rPr>
              <a:t>b </a:t>
            </a:r>
            <a:r>
              <a:rPr kumimoji="0" lang="en-US" sz="1100" b="0" i="0" u="none" strike="noStrike" kern="1200" cap="none" spc="0" normalizeH="0" baseline="0" noProof="0" dirty="0">
                <a:ln>
                  <a:noFill/>
                </a:ln>
                <a:effectLst/>
                <a:uLnTx/>
                <a:uFillTx/>
                <a:latin typeface="Trebuchet MS"/>
                <a:ea typeface="+mn-ea"/>
                <a:cs typeface="+mn-cs"/>
              </a:rPr>
              <a:t>If corticosteroids are initiated, continue corticosteroids for at least 3 doses or until complete resolution of symptoms, and consider corticosteroid taper.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Trebuchet MS"/>
              </a:rPr>
              <a:t>CRS, cytokine release syndrome; FiO</a:t>
            </a:r>
            <a:r>
              <a:rPr lang="en-US" sz="1100" baseline="-25000" dirty="0">
                <a:latin typeface="Trebuchet MS"/>
              </a:rPr>
              <a:t>2</a:t>
            </a:r>
            <a:r>
              <a:rPr lang="en-US" sz="1100" dirty="0">
                <a:latin typeface="Trebuchet MS"/>
              </a:rPr>
              <a:t>, fraction of inspired oxygen; IV, intravenous.</a:t>
            </a:r>
            <a:endParaRPr kumimoji="0" lang="en-US" sz="1100" b="0" i="0" u="none" strike="noStrike" kern="1200" cap="none" spc="0" normalizeH="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5" name="Graphic 4" descr="House with solid fill">
            <a:hlinkClick r:id="rId3" action="ppaction://hlinksldjump"/>
            <a:extLst>
              <a:ext uri="{FF2B5EF4-FFF2-40B4-BE49-F238E27FC236}">
                <a16:creationId xmlns:a16="http://schemas.microsoft.com/office/drawing/2014/main" id="{5DAB9150-3B70-4223-8641-9A9673C08F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7" name="Slide Number Placeholder 3">
            <a:extLst>
              <a:ext uri="{FF2B5EF4-FFF2-40B4-BE49-F238E27FC236}">
                <a16:creationId xmlns:a16="http://schemas.microsoft.com/office/drawing/2014/main" id="{4A2922FF-4C7E-4092-A3B5-443F643991E8}"/>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33502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Monitoring neurologic toxicities</a:t>
            </a:r>
          </a:p>
        </p:txBody>
      </p:sp>
      <p:sp>
        <p:nvSpPr>
          <p:cNvPr id="3" name="Content Placeholder 2">
            <a:extLst>
              <a:ext uri="{FF2B5EF4-FFF2-40B4-BE49-F238E27FC236}">
                <a16:creationId xmlns:a16="http://schemas.microsoft.com/office/drawing/2014/main" id="{F5263B26-BCEC-4598-AF01-1196F245853E}"/>
              </a:ext>
            </a:extLst>
          </p:cNvPr>
          <p:cNvSpPr>
            <a:spLocks noGrp="1"/>
          </p:cNvSpPr>
          <p:nvPr>
            <p:ph idx="1"/>
          </p:nvPr>
        </p:nvSpPr>
        <p:spPr>
          <a:xfrm>
            <a:off x="365760" y="1554480"/>
            <a:ext cx="10988040" cy="4572000"/>
          </a:xfrm>
        </p:spPr>
        <p:txBody>
          <a:bodyPr/>
          <a:lstStyle/>
          <a:p>
            <a:pPr marL="0" indent="0">
              <a:buNone/>
            </a:pPr>
            <a:r>
              <a:rPr lang="en-US" b="1" dirty="0">
                <a:solidFill>
                  <a:srgbClr val="FFAC25"/>
                </a:solidFill>
              </a:rPr>
              <a:t>Monitor patient for signs and symptoms of NTs. NTs may be life-threatening or fatal. </a:t>
            </a:r>
            <a:br>
              <a:rPr lang="en-US" b="1" dirty="0">
                <a:solidFill>
                  <a:srgbClr val="FFAC25"/>
                </a:solidFill>
              </a:rPr>
            </a:br>
            <a:r>
              <a:rPr lang="en-US" b="1" dirty="0">
                <a:solidFill>
                  <a:srgbClr val="FFAC25"/>
                </a:solidFill>
              </a:rPr>
              <a:t>Rule out other causes of neurologic symptoms. Provide intensive care supportive therapy for severe or life-threatening NTs.</a:t>
            </a:r>
          </a:p>
          <a:p>
            <a:pPr>
              <a:buClr>
                <a:srgbClr val="FFAC25"/>
              </a:buClr>
            </a:pPr>
            <a:r>
              <a:rPr lang="en-US" sz="1800" dirty="0"/>
              <a:t>If NT is suspected, manage according to the recommendations on the following slides</a:t>
            </a:r>
          </a:p>
          <a:p>
            <a:pPr>
              <a:buClr>
                <a:srgbClr val="FFAC25"/>
              </a:buClr>
            </a:pPr>
            <a:r>
              <a:rPr lang="en-US" sz="1800" dirty="0"/>
              <a:t>If concurrent CRS is suspected during NT, administer:</a:t>
            </a:r>
          </a:p>
          <a:p>
            <a:pPr lvl="1">
              <a:buClr>
                <a:srgbClr val="FFAC25"/>
              </a:buClr>
            </a:pPr>
            <a:r>
              <a:rPr lang="en-US" sz="1800" dirty="0"/>
              <a:t>Corticosteroids according to the more aggressive intervention based on the CRS and NT grades on slides 62-63 and 65-66</a:t>
            </a:r>
          </a:p>
          <a:p>
            <a:pPr lvl="1">
              <a:buClr>
                <a:srgbClr val="FFAC25"/>
              </a:buClr>
            </a:pPr>
            <a:r>
              <a:rPr lang="en-US" sz="1800" dirty="0"/>
              <a:t>Tocilizumab according to the CRS grade in slides 62-63</a:t>
            </a:r>
          </a:p>
          <a:p>
            <a:pPr lvl="1">
              <a:buClr>
                <a:srgbClr val="FFAC25"/>
              </a:buClr>
            </a:pPr>
            <a:r>
              <a:rPr lang="en-US" sz="1800" dirty="0"/>
              <a:t>Antiseizure medication according to the neurologic toxicity in slides 65-66</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65760" y="5926404"/>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CRS, cytokine release syndrome; NT, neurologic toxicity.</a:t>
            </a:r>
            <a:endParaRPr kumimoji="0" lang="en-US" sz="1100" b="1"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7" name="Graphic 6" descr="House with solid fill">
            <a:hlinkClick r:id="rId3" action="ppaction://hlinksldjump"/>
            <a:extLst>
              <a:ext uri="{FF2B5EF4-FFF2-40B4-BE49-F238E27FC236}">
                <a16:creationId xmlns:a16="http://schemas.microsoft.com/office/drawing/2014/main" id="{41FDBA0F-9C79-4FB7-AC36-CF6ADF5979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8" name="Slide Number Placeholder 3">
            <a:extLst>
              <a:ext uri="{FF2B5EF4-FFF2-40B4-BE49-F238E27FC236}">
                <a16:creationId xmlns:a16="http://schemas.microsoft.com/office/drawing/2014/main" id="{5D95F613-A7A5-4F9D-BAC8-DEA5B4C63E56}"/>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7856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Neurologic toxicities (NT) grading and management</a:t>
            </a:r>
          </a:p>
        </p:txBody>
      </p:sp>
      <p:graphicFrame>
        <p:nvGraphicFramePr>
          <p:cNvPr id="3" name="Table 3">
            <a:extLst>
              <a:ext uri="{FF2B5EF4-FFF2-40B4-BE49-F238E27FC236}">
                <a16:creationId xmlns:a16="http://schemas.microsoft.com/office/drawing/2014/main" id="{AC71A7FF-0FEA-478F-B2E4-0140F5085AA8}"/>
              </a:ext>
            </a:extLst>
          </p:cNvPr>
          <p:cNvGraphicFramePr>
            <a:graphicFrameLocks noGrp="1"/>
          </p:cNvGraphicFramePr>
          <p:nvPr/>
        </p:nvGraphicFramePr>
        <p:xfrm>
          <a:off x="365760" y="1297165"/>
          <a:ext cx="10937838" cy="3581400"/>
        </p:xfrm>
        <a:graphic>
          <a:graphicData uri="http://schemas.openxmlformats.org/drawingml/2006/table">
            <a:tbl>
              <a:tblPr firstRow="1" bandRow="1">
                <a:tableStyleId>{5C22544A-7EE6-4342-B048-85BDC9FD1C3A}</a:tableStyleId>
              </a:tblPr>
              <a:tblGrid>
                <a:gridCol w="1178602">
                  <a:extLst>
                    <a:ext uri="{9D8B030D-6E8A-4147-A177-3AD203B41FA5}">
                      <a16:colId xmlns:a16="http://schemas.microsoft.com/office/drawing/2014/main" val="761168960"/>
                    </a:ext>
                  </a:extLst>
                </a:gridCol>
                <a:gridCol w="9759236">
                  <a:extLst>
                    <a:ext uri="{9D8B030D-6E8A-4147-A177-3AD203B41FA5}">
                      <a16:colId xmlns:a16="http://schemas.microsoft.com/office/drawing/2014/main" val="68551280"/>
                    </a:ext>
                  </a:extLst>
                </a:gridCol>
              </a:tblGrid>
              <a:tr h="219911">
                <a:tc>
                  <a:txBody>
                    <a:bodyPr/>
                    <a:lstStyle/>
                    <a:p>
                      <a:pPr algn="ctr"/>
                      <a:r>
                        <a:rPr lang="en-US" sz="1600" dirty="0"/>
                        <a:t>NT </a:t>
                      </a:r>
                      <a:r>
                        <a:rPr lang="en-US" sz="1600" dirty="0" err="1"/>
                        <a:t>Grade</a:t>
                      </a:r>
                      <a:r>
                        <a:rPr lang="en-US" sz="1600" baseline="30000" dirty="0" err="1"/>
                        <a:t>a</a:t>
                      </a:r>
                      <a:endParaRPr lang="en-US" sz="1600" baseline="30000" dirty="0"/>
                    </a:p>
                  </a:txBody>
                  <a:tcPr>
                    <a:solidFill>
                      <a:srgbClr val="CB7C78"/>
                    </a:solidFill>
                  </a:tcPr>
                </a:tc>
                <a:tc>
                  <a:txBody>
                    <a:bodyPr/>
                    <a:lstStyle/>
                    <a:p>
                      <a:pPr algn="ctr"/>
                      <a:r>
                        <a:rPr lang="en-US" sz="1600" dirty="0"/>
                        <a:t>Corticosteroids and Antiseizure Medication</a:t>
                      </a:r>
                    </a:p>
                  </a:txBody>
                  <a:tcPr>
                    <a:solidFill>
                      <a:srgbClr val="CB7C78"/>
                    </a:solidFill>
                  </a:tcPr>
                </a:tc>
                <a:extLst>
                  <a:ext uri="{0D108BD9-81ED-4DB2-BD59-A6C34878D82A}">
                    <a16:rowId xmlns:a16="http://schemas.microsoft.com/office/drawing/2014/main" val="1559588626"/>
                  </a:ext>
                </a:extLst>
              </a:tr>
              <a:tr h="424002">
                <a:tc>
                  <a:txBody>
                    <a:bodyPr/>
                    <a:lstStyle/>
                    <a:p>
                      <a:r>
                        <a:rPr lang="en-US" sz="1600" b="1" dirty="0">
                          <a:solidFill>
                            <a:srgbClr val="CB7C78"/>
                          </a:solidFill>
                        </a:rPr>
                        <a:t>Grade 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spcAft>
                          <a:spcPts val="600"/>
                        </a:spcAft>
                      </a:pPr>
                      <a:r>
                        <a:rPr lang="en-US" sz="1600" dirty="0">
                          <a:solidFill>
                            <a:schemeClr val="tx1"/>
                          </a:solidFill>
                        </a:rPr>
                        <a:t>Start non-sedating, antiseizure medicines (</a:t>
                      </a:r>
                      <a:r>
                        <a:rPr lang="en-US" sz="1600" dirty="0" err="1">
                          <a:solidFill>
                            <a:schemeClr val="tx1"/>
                          </a:solidFill>
                        </a:rPr>
                        <a:t>eg</a:t>
                      </a:r>
                      <a:r>
                        <a:rPr lang="en-US" sz="1600" dirty="0">
                          <a:solidFill>
                            <a:schemeClr val="tx1"/>
                          </a:solidFill>
                        </a:rPr>
                        <a:t>, levetiracetam) for seizure prophylaxis.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1"/>
                          </a:solidFill>
                        </a:rPr>
                        <a:t>If ≥72 hours after infusion, observe.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If &lt;72 hours after infusion, consider dexamethasone 10 mg IV every 12 to 24 hours for 2-3 days.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660182"/>
                  </a:ext>
                </a:extLst>
              </a:tr>
              <a:tr h="181926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dirty="0">
                          <a:solidFill>
                            <a:srgbClr val="CB7C78"/>
                          </a:solidFill>
                        </a:rPr>
                        <a:t>Grade 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0" i="0" u="none" strike="noStrike" kern="1200" baseline="0" dirty="0">
                          <a:solidFill>
                            <a:schemeClr val="tx1"/>
                          </a:solidFill>
                          <a:latin typeface="+mn-lt"/>
                          <a:ea typeface="+mn-ea"/>
                          <a:cs typeface="+mn-cs"/>
                        </a:rPr>
                        <a:t>Start non-sedating, antiseizure medicines (</a:t>
                      </a:r>
                      <a:r>
                        <a:rPr lang="en-US" sz="1600" b="0" i="0" u="none" strike="noStrike" kern="1200" baseline="0" dirty="0" err="1">
                          <a:solidFill>
                            <a:schemeClr val="tx1"/>
                          </a:solidFill>
                          <a:latin typeface="+mn-lt"/>
                          <a:ea typeface="+mn-ea"/>
                          <a:cs typeface="+mn-cs"/>
                        </a:rPr>
                        <a:t>eg</a:t>
                      </a:r>
                      <a:r>
                        <a:rPr lang="en-US" sz="1600" b="0" i="0" u="none" strike="noStrike" kern="1200" baseline="0" dirty="0">
                          <a:solidFill>
                            <a:schemeClr val="tx1"/>
                          </a:solidFill>
                          <a:latin typeface="+mn-lt"/>
                          <a:ea typeface="+mn-ea"/>
                          <a:cs typeface="+mn-cs"/>
                        </a:rPr>
                        <a:t>, levetiracetam) for seizure prophylaxis.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1"/>
                          </a:solidFill>
                        </a:rPr>
                        <a:t>Dexamethasone 10 mg IV every 12 hours for 2-3 days, or longer for persistent symptoms. Consider taper for a total steroid exposure of &gt;3 days.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1"/>
                          </a:solidFill>
                        </a:rPr>
                        <a:t>If no improvement after 24 hours or worsening of neurologic toxicity, increase the dose and/or frequency of dexamethasone up to a maximum of 20 mg IV every 6 hours.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chemeClr val="tx1"/>
                          </a:solidFill>
                        </a:rPr>
                        <a:t>If no improvement after another 24 hours, rapidly progressing symptoms, or life-threatening complications arise, give methylprednisolone (2 mg/kg loading dose, followed by 2 mg/kg divided 4 times a day; taper within 7 days).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7307389"/>
                  </a:ext>
                </a:extLst>
              </a:tr>
            </a:tbl>
          </a:graphicData>
        </a:graphic>
      </p:graphicFrame>
      <p:sp>
        <p:nvSpPr>
          <p:cNvPr id="5" name="TextBox 4">
            <a:extLst>
              <a:ext uri="{FF2B5EF4-FFF2-40B4-BE49-F238E27FC236}">
                <a16:creationId xmlns:a16="http://schemas.microsoft.com/office/drawing/2014/main" id="{3D3FFCBE-81AD-4785-B35C-EAA62922E66F}"/>
              </a:ext>
            </a:extLst>
          </p:cNvPr>
          <p:cNvSpPr txBox="1"/>
          <p:nvPr/>
        </p:nvSpPr>
        <p:spPr>
          <a:xfrm>
            <a:off x="365760" y="5582607"/>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err="1">
                <a:ln>
                  <a:noFill/>
                </a:ln>
                <a:effectLst/>
                <a:uLnTx/>
                <a:uFillTx/>
                <a:latin typeface="Trebuchet MS"/>
                <a:ea typeface="+mn-ea"/>
                <a:cs typeface="+mn-cs"/>
              </a:rPr>
              <a:t>a</a:t>
            </a:r>
            <a:r>
              <a:rPr kumimoji="0" lang="en-US" sz="1100" b="0" i="0" u="none" strike="noStrike" kern="1200" cap="none" spc="0" normalizeH="0" baseline="0" noProof="0" dirty="0" err="1">
                <a:ln>
                  <a:noFill/>
                </a:ln>
                <a:effectLst/>
                <a:uLnTx/>
                <a:uFillTx/>
                <a:latin typeface="Trebuchet MS"/>
                <a:ea typeface="+mn-ea"/>
                <a:cs typeface="+mn-cs"/>
              </a:rPr>
              <a:t>NCI</a:t>
            </a:r>
            <a:r>
              <a:rPr kumimoji="0" lang="en-US" sz="1100" b="0" i="0" u="none" strike="noStrike" kern="1200" cap="none" spc="0" normalizeH="0" baseline="0" noProof="0" dirty="0">
                <a:ln>
                  <a:noFill/>
                </a:ln>
                <a:effectLst/>
                <a:uLnTx/>
                <a:uFillTx/>
                <a:latin typeface="Trebuchet MS"/>
                <a:ea typeface="+mn-ea"/>
                <a:cs typeface="+mn-cs"/>
              </a:rPr>
              <a:t> CTCAE criteria for grading neurologic toxicities version. 4.03.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IV, intravenous; NT, neurologic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6" name="TextBox 5">
            <a:extLst>
              <a:ext uri="{FF2B5EF4-FFF2-40B4-BE49-F238E27FC236}">
                <a16:creationId xmlns:a16="http://schemas.microsoft.com/office/drawing/2014/main" id="{C2DEAA35-9785-45CC-8DBF-2F9969AB5013}"/>
              </a:ext>
            </a:extLst>
          </p:cNvPr>
          <p:cNvSpPr txBox="1"/>
          <p:nvPr/>
        </p:nvSpPr>
        <p:spPr>
          <a:xfrm>
            <a:off x="8071338" y="5717784"/>
            <a:ext cx="3120537" cy="17819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1200"/>
              </a:spcBef>
              <a:spcAft>
                <a:spcPts val="0"/>
              </a:spcAft>
              <a:buClrTx/>
              <a:buSzPct val="100000"/>
              <a:buFontTx/>
              <a:buNone/>
              <a:tabLst/>
              <a:defRPr/>
            </a:pPr>
            <a:r>
              <a:rPr kumimoji="0" lang="en-US" sz="1200" b="0" i="0" u="none" strike="noStrike" kern="1200" cap="none" spc="0" normalizeH="0" baseline="0" noProof="0" dirty="0">
                <a:ln>
                  <a:noFill/>
                </a:ln>
                <a:solidFill>
                  <a:srgbClr val="CB7C78"/>
                </a:solidFill>
                <a:effectLst/>
                <a:uLnTx/>
                <a:uFillTx/>
                <a:latin typeface="Trebuchet MS"/>
                <a:ea typeface="+mn-ea"/>
                <a:cs typeface="+mn-cs"/>
              </a:rPr>
              <a:t>See next slide for Grades 3 or 4.</a:t>
            </a:r>
          </a:p>
        </p:txBody>
      </p:sp>
      <p:pic>
        <p:nvPicPr>
          <p:cNvPr id="7" name="Graphic 6" descr="House with solid fill">
            <a:hlinkClick r:id="rId3" action="ppaction://hlinksldjump"/>
            <a:extLst>
              <a:ext uri="{FF2B5EF4-FFF2-40B4-BE49-F238E27FC236}">
                <a16:creationId xmlns:a16="http://schemas.microsoft.com/office/drawing/2014/main" id="{FB89D394-B565-435C-B8F5-A24059E955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8" name="Slide Number Placeholder 3">
            <a:extLst>
              <a:ext uri="{FF2B5EF4-FFF2-40B4-BE49-F238E27FC236}">
                <a16:creationId xmlns:a16="http://schemas.microsoft.com/office/drawing/2014/main" id="{54FA8F38-81A7-4DAA-9652-F3FDA71EBAD5}"/>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419871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normAutofit/>
          </a:bodyPr>
          <a:lstStyle/>
          <a:p>
            <a:r>
              <a:rPr lang="en-US" dirty="0"/>
              <a:t>NT grading and management (cont.)</a:t>
            </a:r>
          </a:p>
        </p:txBody>
      </p:sp>
      <p:graphicFrame>
        <p:nvGraphicFramePr>
          <p:cNvPr id="3" name="Table 3">
            <a:extLst>
              <a:ext uri="{FF2B5EF4-FFF2-40B4-BE49-F238E27FC236}">
                <a16:creationId xmlns:a16="http://schemas.microsoft.com/office/drawing/2014/main" id="{AC71A7FF-0FEA-478F-B2E4-0140F5085AA8}"/>
              </a:ext>
            </a:extLst>
          </p:cNvPr>
          <p:cNvGraphicFramePr>
            <a:graphicFrameLocks noGrp="1"/>
          </p:cNvGraphicFramePr>
          <p:nvPr/>
        </p:nvGraphicFramePr>
        <p:xfrm>
          <a:off x="365760" y="1032710"/>
          <a:ext cx="10937838" cy="4475988"/>
        </p:xfrm>
        <a:graphic>
          <a:graphicData uri="http://schemas.openxmlformats.org/drawingml/2006/table">
            <a:tbl>
              <a:tblPr firstRow="1" bandRow="1">
                <a:tableStyleId>{5C22544A-7EE6-4342-B048-85BDC9FD1C3A}</a:tableStyleId>
              </a:tblPr>
              <a:tblGrid>
                <a:gridCol w="1178602">
                  <a:extLst>
                    <a:ext uri="{9D8B030D-6E8A-4147-A177-3AD203B41FA5}">
                      <a16:colId xmlns:a16="http://schemas.microsoft.com/office/drawing/2014/main" val="761168960"/>
                    </a:ext>
                  </a:extLst>
                </a:gridCol>
                <a:gridCol w="9759236">
                  <a:extLst>
                    <a:ext uri="{9D8B030D-6E8A-4147-A177-3AD203B41FA5}">
                      <a16:colId xmlns:a16="http://schemas.microsoft.com/office/drawing/2014/main" val="68551280"/>
                    </a:ext>
                  </a:extLst>
                </a:gridCol>
              </a:tblGrid>
              <a:tr h="219911">
                <a:tc>
                  <a:txBody>
                    <a:bodyPr/>
                    <a:lstStyle/>
                    <a:p>
                      <a:pPr algn="ctr"/>
                      <a:r>
                        <a:rPr lang="en-US" sz="1600" dirty="0"/>
                        <a:t>NT </a:t>
                      </a:r>
                      <a:r>
                        <a:rPr lang="en-US" sz="1600" dirty="0" err="1"/>
                        <a:t>Grade</a:t>
                      </a:r>
                      <a:r>
                        <a:rPr lang="en-US" sz="1600" baseline="30000" dirty="0" err="1"/>
                        <a:t>a</a:t>
                      </a:r>
                      <a:endParaRPr lang="en-US" sz="1600" baseline="30000" dirty="0"/>
                    </a:p>
                  </a:txBody>
                  <a:tcPr>
                    <a:solidFill>
                      <a:srgbClr val="CB7C78"/>
                    </a:solidFill>
                  </a:tcPr>
                </a:tc>
                <a:tc>
                  <a:txBody>
                    <a:bodyPr/>
                    <a:lstStyle/>
                    <a:p>
                      <a:pPr algn="ctr"/>
                      <a:r>
                        <a:rPr lang="en-US" sz="1600" dirty="0"/>
                        <a:t>Corticosteroids and Antiseizure Medication</a:t>
                      </a:r>
                    </a:p>
                  </a:txBody>
                  <a:tcPr>
                    <a:solidFill>
                      <a:srgbClr val="CB7C78"/>
                    </a:solidFill>
                  </a:tcPr>
                </a:tc>
                <a:extLst>
                  <a:ext uri="{0D108BD9-81ED-4DB2-BD59-A6C34878D82A}">
                    <a16:rowId xmlns:a16="http://schemas.microsoft.com/office/drawing/2014/main" val="1559588626"/>
                  </a:ext>
                </a:extLst>
              </a:tr>
              <a:tr h="424002">
                <a:tc>
                  <a:txBody>
                    <a:bodyPr/>
                    <a:lstStyle/>
                    <a:p>
                      <a:r>
                        <a:rPr lang="en-US" sz="1600" b="1" dirty="0">
                          <a:solidFill>
                            <a:srgbClr val="CB7C78"/>
                          </a:solidFill>
                        </a:rPr>
                        <a:t>Grade 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Start non-sedating, antiseizure medicines (</a:t>
                      </a:r>
                      <a:r>
                        <a:rPr lang="en-US" sz="1600" dirty="0" err="1">
                          <a:effectLst/>
                          <a:latin typeface="+mj-lt"/>
                          <a:ea typeface="Times New Roman" panose="02020603050405020304" pitchFamily="18" charset="0"/>
                          <a:cs typeface="Arial" panose="020B0604020202020204" pitchFamily="34" charset="0"/>
                        </a:rPr>
                        <a:t>eg</a:t>
                      </a:r>
                      <a:r>
                        <a:rPr lang="en-US" sz="1600" dirty="0">
                          <a:effectLst/>
                          <a:latin typeface="+mj-lt"/>
                          <a:ea typeface="Times New Roman" panose="02020603050405020304" pitchFamily="18" charset="0"/>
                          <a:cs typeface="Arial" panose="020B0604020202020204" pitchFamily="34" charset="0"/>
                        </a:rPr>
                        <a:t>, levetiracetam) for seizure prophylaxis.</a:t>
                      </a:r>
                    </a:p>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Dexamethasone 10 to 20 mg IV every 8 to 12 hours. Steroids are not recommended for isolated Grade 3 headaches.</a:t>
                      </a:r>
                    </a:p>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If no improvement after 24 hours or worsening of neurologic toxicity, escalate to methylprednisolone (dose and frequency as per Grade 2).</a:t>
                      </a:r>
                    </a:p>
                    <a:p>
                      <a:pPr marL="0" marR="0">
                        <a:lnSpc>
                          <a:spcPct val="106000"/>
                        </a:lnSpc>
                        <a:spcBef>
                          <a:spcPts val="0"/>
                        </a:spcBef>
                        <a:spcAft>
                          <a:spcPts val="600"/>
                        </a:spcAft>
                      </a:pPr>
                      <a:r>
                        <a:rPr lang="en-US" sz="1600" kern="1200" dirty="0">
                          <a:effectLst/>
                          <a:latin typeface="+mj-lt"/>
                          <a:ea typeface="Calibri" panose="020F0502020204030204" pitchFamily="34" charset="0"/>
                          <a:cs typeface="Arial" panose="020B0604020202020204" pitchFamily="34" charset="0"/>
                        </a:rPr>
                        <a:t>If cerebral edema is suspected, consider </a:t>
                      </a:r>
                      <a:r>
                        <a:rPr lang="en-GB" sz="1600" kern="1200" dirty="0">
                          <a:effectLst/>
                          <a:latin typeface="+mj-lt"/>
                          <a:ea typeface="Calibri" panose="020F0502020204030204" pitchFamily="34" charset="0"/>
                          <a:cs typeface="Arial" panose="020B0604020202020204" pitchFamily="34" charset="0"/>
                        </a:rPr>
                        <a:t>hyperventilation and hyperosmolar therapy. </a:t>
                      </a:r>
                      <a:r>
                        <a:rPr lang="en-US" sz="1600" kern="1200" dirty="0">
                          <a:effectLst/>
                          <a:latin typeface="+mj-lt"/>
                          <a:ea typeface="Calibri" panose="020F0502020204030204" pitchFamily="34" charset="0"/>
                          <a:cs typeface="Arial" panose="020B0604020202020204" pitchFamily="34" charset="0"/>
                        </a:rPr>
                        <a:t>Give high-dose </a:t>
                      </a:r>
                      <a:r>
                        <a:rPr lang="en-US" sz="1600" dirty="0">
                          <a:effectLst/>
                          <a:latin typeface="+mj-lt"/>
                          <a:ea typeface="Times New Roman" panose="02020603050405020304" pitchFamily="18" charset="0"/>
                          <a:cs typeface="Arial" panose="020B0604020202020204" pitchFamily="34" charset="0"/>
                        </a:rPr>
                        <a:t>methylprednisolone (1-2 g, repeat every 24 hours if needed; taper as clinically indicated) and</a:t>
                      </a:r>
                      <a:r>
                        <a:rPr lang="en-US" sz="1600" kern="1200" dirty="0">
                          <a:effectLst/>
                          <a:latin typeface="+mj-lt"/>
                          <a:ea typeface="Calibri" panose="020F0502020204030204" pitchFamily="34" charset="0"/>
                          <a:cs typeface="Arial" panose="020B0604020202020204" pitchFamily="34" charset="0"/>
                        </a:rPr>
                        <a:t> cyclophosphamide 1.5 g/m</a:t>
                      </a:r>
                      <a:r>
                        <a:rPr lang="en-US" sz="1600" kern="1200" baseline="30000" dirty="0">
                          <a:effectLst/>
                          <a:latin typeface="+mj-lt"/>
                          <a:ea typeface="Calibri" panose="020F0502020204030204" pitchFamily="34" charset="0"/>
                          <a:cs typeface="Arial" panose="020B0604020202020204" pitchFamily="34" charset="0"/>
                        </a:rPr>
                        <a:t>2</a:t>
                      </a:r>
                      <a:r>
                        <a:rPr lang="en-US" sz="1600" kern="1200" dirty="0">
                          <a:effectLst/>
                          <a:latin typeface="+mj-lt"/>
                          <a:ea typeface="Calibri" panose="020F0502020204030204" pitchFamily="34" charset="0"/>
                          <a:cs typeface="Arial" panose="020B0604020202020204" pitchFamily="34" charset="0"/>
                        </a:rPr>
                        <a:t>.</a:t>
                      </a:r>
                      <a:endParaRPr lang="en-US" sz="1600" dirty="0">
                        <a:effectLst/>
                        <a:latin typeface="+mj-lt"/>
                        <a:ea typeface="Times New Roman" panose="02020603050405020304" pitchFamily="18" charset="0"/>
                        <a:cs typeface="Arial" panose="020B0604020202020204" pitchFamily="34" charset="0"/>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660182"/>
                  </a:ext>
                </a:extLst>
              </a:tr>
              <a:tr h="181926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dirty="0">
                          <a:solidFill>
                            <a:srgbClr val="CB7C78"/>
                          </a:solidFill>
                        </a:rPr>
                        <a:t>Grade 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Start non-sedating, antiseizure medicines (</a:t>
                      </a:r>
                      <a:r>
                        <a:rPr lang="en-US" sz="1600" dirty="0" err="1">
                          <a:effectLst/>
                          <a:latin typeface="+mj-lt"/>
                          <a:ea typeface="Times New Roman" panose="02020603050405020304" pitchFamily="18" charset="0"/>
                          <a:cs typeface="Arial" panose="020B0604020202020204" pitchFamily="34" charset="0"/>
                        </a:rPr>
                        <a:t>eg</a:t>
                      </a:r>
                      <a:r>
                        <a:rPr lang="en-US" sz="1600" dirty="0">
                          <a:effectLst/>
                          <a:latin typeface="+mj-lt"/>
                          <a:ea typeface="Times New Roman" panose="02020603050405020304" pitchFamily="18" charset="0"/>
                          <a:cs typeface="Arial" panose="020B0604020202020204" pitchFamily="34" charset="0"/>
                        </a:rPr>
                        <a:t>, levetiracetam) for seizure prophylaxis.</a:t>
                      </a:r>
                    </a:p>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Dexamethasone 20 mg IV every 6 hours.</a:t>
                      </a:r>
                    </a:p>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If no improvement after 24 hours or worsening of neurologic toxicity, escalate to methylprednisolone (dose and frequency as per Grade 2).</a:t>
                      </a:r>
                    </a:p>
                    <a:p>
                      <a:pPr marL="0" marR="0">
                        <a:spcBef>
                          <a:spcPts val="0"/>
                        </a:spcBef>
                        <a:spcAft>
                          <a:spcPts val="600"/>
                        </a:spcAft>
                      </a:pPr>
                      <a:r>
                        <a:rPr lang="en-US" sz="1600" dirty="0">
                          <a:effectLst/>
                          <a:latin typeface="+mj-lt"/>
                          <a:ea typeface="Times New Roman" panose="02020603050405020304" pitchFamily="18" charset="0"/>
                          <a:cs typeface="Arial" panose="020B0604020202020204" pitchFamily="34" charset="0"/>
                        </a:rPr>
                        <a:t>If cerebral edema is suspected, consider hyperventilation and hyperosmolar therapy. Give high-dose methylprednisolone (1-2 g, repeat every 24 hours if needed; taper as clinically indicated), and cyclophosphamide 1.5 g/m</a:t>
                      </a:r>
                      <a:r>
                        <a:rPr lang="en-US" sz="1600" baseline="30000" dirty="0">
                          <a:effectLst/>
                          <a:latin typeface="+mj-lt"/>
                          <a:ea typeface="Times New Roman" panose="02020603050405020304" pitchFamily="18" charset="0"/>
                          <a:cs typeface="Arial" panose="020B0604020202020204" pitchFamily="34" charset="0"/>
                        </a:rPr>
                        <a:t>2</a:t>
                      </a:r>
                      <a:r>
                        <a:rPr lang="en-US" sz="1600" dirty="0">
                          <a:effectLst/>
                          <a:latin typeface="+mj-lt"/>
                          <a:ea typeface="Times New Roman" panose="02020603050405020304" pitchFamily="18" charset="0"/>
                          <a:cs typeface="Arial" panose="020B0604020202020204" pitchFamily="34" charset="0"/>
                        </a:rPr>
                        <a:t>.</a:t>
                      </a: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7307389"/>
                  </a:ext>
                </a:extLst>
              </a:tr>
            </a:tbl>
          </a:graphicData>
        </a:graphic>
      </p:graphicFrame>
      <p:sp>
        <p:nvSpPr>
          <p:cNvPr id="5" name="TextBox 4">
            <a:extLst>
              <a:ext uri="{FF2B5EF4-FFF2-40B4-BE49-F238E27FC236}">
                <a16:creationId xmlns:a16="http://schemas.microsoft.com/office/drawing/2014/main" id="{3D3FFCBE-81AD-4785-B35C-EAA62922E66F}"/>
              </a:ext>
            </a:extLst>
          </p:cNvPr>
          <p:cNvSpPr txBox="1"/>
          <p:nvPr/>
        </p:nvSpPr>
        <p:spPr>
          <a:xfrm>
            <a:off x="365760" y="5752595"/>
            <a:ext cx="7315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err="1">
                <a:ln>
                  <a:noFill/>
                </a:ln>
                <a:effectLst/>
                <a:uLnTx/>
                <a:uFillTx/>
                <a:latin typeface="Trebuchet MS"/>
                <a:ea typeface="+mn-ea"/>
                <a:cs typeface="+mn-cs"/>
              </a:rPr>
              <a:t>a</a:t>
            </a:r>
            <a:r>
              <a:rPr kumimoji="0" lang="en-US" sz="1100" b="0" i="0" u="none" strike="noStrike" kern="1200" cap="none" spc="0" normalizeH="0" baseline="0" noProof="0" dirty="0" err="1">
                <a:ln>
                  <a:noFill/>
                </a:ln>
                <a:effectLst/>
                <a:uLnTx/>
                <a:uFillTx/>
                <a:latin typeface="Trebuchet MS"/>
                <a:ea typeface="+mn-ea"/>
                <a:cs typeface="+mn-cs"/>
              </a:rPr>
              <a:t>NCI</a:t>
            </a:r>
            <a:r>
              <a:rPr kumimoji="0" lang="en-US" sz="1100" b="0" i="0" u="none" strike="noStrike" kern="1200" cap="none" spc="0" normalizeH="0" baseline="0" noProof="0" dirty="0">
                <a:ln>
                  <a:noFill/>
                </a:ln>
                <a:effectLst/>
                <a:uLnTx/>
                <a:uFillTx/>
                <a:latin typeface="Trebuchet MS"/>
                <a:ea typeface="+mn-ea"/>
                <a:cs typeface="+mn-cs"/>
              </a:rPr>
              <a:t> CTCAE criteria for grading neurologic toxicities version. 4.03.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IV, intravenous; NT, neurologic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38585DF4-3846-4284-B881-2F5069E2B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7" name="Slide Number Placeholder 3">
            <a:extLst>
              <a:ext uri="{FF2B5EF4-FFF2-40B4-BE49-F238E27FC236}">
                <a16:creationId xmlns:a16="http://schemas.microsoft.com/office/drawing/2014/main" id="{848F1589-09A4-48B8-8A2A-027A07037D9E}"/>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50915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90C3-08CA-42DE-B501-1F570B1A31D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AA503E6-0014-40C4-A9C5-224FB310B250}"/>
              </a:ext>
            </a:extLst>
          </p:cNvPr>
          <p:cNvSpPr>
            <a:spLocks noGrp="1"/>
          </p:cNvSpPr>
          <p:nvPr>
            <p:ph idx="1"/>
          </p:nvPr>
        </p:nvSpPr>
        <p:spPr>
          <a:xfrm>
            <a:off x="365760" y="849404"/>
            <a:ext cx="11320272" cy="4798547"/>
          </a:xfrm>
        </p:spPr>
        <p:txBody>
          <a:bodyPr/>
          <a:lstStyle/>
          <a:p>
            <a:pPr marL="274320" indent="-274320">
              <a:spcBef>
                <a:spcPts val="0"/>
              </a:spcBef>
              <a:spcAft>
                <a:spcPts val="600"/>
              </a:spcAft>
            </a:pPr>
            <a:r>
              <a:rPr lang="en-US" sz="1600" dirty="0"/>
              <a:t>Lisocabtagene </a:t>
            </a:r>
            <a:r>
              <a:rPr lang="en-US" sz="1600" dirty="0" err="1"/>
              <a:t>maraleucel</a:t>
            </a:r>
            <a:r>
              <a:rPr lang="en-US" sz="1600" dirty="0"/>
              <a:t> (</a:t>
            </a:r>
            <a:r>
              <a:rPr lang="en-US" sz="1600" dirty="0" err="1"/>
              <a:t>liso-cel</a:t>
            </a:r>
            <a:r>
              <a:rPr lang="en-US" sz="1600" dirty="0"/>
              <a:t>) is a CD19-directed genetically modified autologous T cell immunotherapy. It is administered as a defined composition of CAR-positive viable T cells (consisting of 1:1 CD8 and CD4 components)</a:t>
            </a:r>
          </a:p>
          <a:p>
            <a:pPr marL="274320" indent="-274320">
              <a:spcBef>
                <a:spcPts val="0"/>
              </a:spcBef>
              <a:spcAft>
                <a:spcPts val="600"/>
              </a:spcAft>
              <a:buFont typeface="Arial" panose="020B0604020202020204" pitchFamily="34" charset="0"/>
              <a:buChar char="•"/>
            </a:pPr>
            <a:r>
              <a:rPr lang="en-US" sz="1600" dirty="0" err="1">
                <a:latin typeface="+mj-lt"/>
              </a:rPr>
              <a:t>Liso-cel</a:t>
            </a:r>
            <a:r>
              <a:rPr lang="en-US" sz="1600" dirty="0">
                <a:latin typeface="+mj-lt"/>
              </a:rPr>
              <a:t> is only available through a restricted program under a Risk Evaluation and Mitigation Strategy (REMS)</a:t>
            </a:r>
          </a:p>
          <a:p>
            <a:pPr marL="274320" indent="-274320">
              <a:spcBef>
                <a:spcPts val="0"/>
              </a:spcBef>
              <a:spcAft>
                <a:spcPts val="600"/>
              </a:spcAft>
              <a:buFont typeface="Arial" panose="020B0604020202020204" pitchFamily="34" charset="0"/>
              <a:buChar char="•"/>
            </a:pPr>
            <a:r>
              <a:rPr lang="en-US" sz="1600" dirty="0">
                <a:latin typeface="+mj-lt"/>
              </a:rPr>
              <a:t>Liso-cel treatment sites must become REMS certified and ensure that healthcare providers who prescribe, dispense, or administer </a:t>
            </a:r>
            <a:r>
              <a:rPr lang="en-US" sz="1600" dirty="0" err="1">
                <a:latin typeface="+mj-lt"/>
              </a:rPr>
              <a:t>liso-cel</a:t>
            </a:r>
            <a:r>
              <a:rPr lang="en-US" sz="1600" dirty="0">
                <a:latin typeface="+mj-lt"/>
              </a:rPr>
              <a:t> are trained on the management of CRS and neurologic toxicities and have passed a REMS knowledge assessment</a:t>
            </a:r>
          </a:p>
          <a:p>
            <a:pPr marL="274320" indent="-274320">
              <a:spcBef>
                <a:spcPts val="0"/>
              </a:spcBef>
              <a:spcAft>
                <a:spcPts val="600"/>
              </a:spcAft>
            </a:pPr>
            <a:r>
              <a:rPr lang="en-US" sz="1600" dirty="0"/>
              <a:t>Important chain of identity checkpoints must be performed throughout the treatment journey</a:t>
            </a:r>
          </a:p>
          <a:p>
            <a:pPr marL="274320" indent="-274320">
              <a:spcBef>
                <a:spcPts val="0"/>
              </a:spcBef>
              <a:spcAft>
                <a:spcPts val="600"/>
              </a:spcAft>
            </a:pPr>
            <a:r>
              <a:rPr lang="en-US" sz="1600" dirty="0"/>
              <a:t>The RFI Certificate indicates the volume of cells to be drawn up into each syringe. Use the smallest </a:t>
            </a:r>
            <a:r>
              <a:rPr lang="en-US" sz="1600" dirty="0" err="1"/>
              <a:t>Luer</a:t>
            </a:r>
            <a:r>
              <a:rPr lang="en-US" sz="1600" dirty="0"/>
              <a:t>-lock tip syringe necessary (1, 3, or 5 mL) to draw up the specified volume from each vial. A 5 mL syringe should not be used for volumes less than 3 mL </a:t>
            </a:r>
          </a:p>
          <a:p>
            <a:pPr marL="274320" indent="-274320">
              <a:spcBef>
                <a:spcPts val="0"/>
              </a:spcBef>
              <a:spcAft>
                <a:spcPts val="600"/>
              </a:spcAft>
            </a:pPr>
            <a:r>
              <a:rPr lang="en-US" sz="1600" dirty="0"/>
              <a:t>Once </a:t>
            </a:r>
            <a:r>
              <a:rPr lang="en-US" sz="1600" dirty="0" err="1"/>
              <a:t>liso-cel</a:t>
            </a:r>
            <a:r>
              <a:rPr lang="en-US" sz="1600" dirty="0"/>
              <a:t> has been drawn into syringes, proceed with administration as soon as possible. The total time from removal from frozen storage to patient administration should not exceed 2 hours as indicated by the time entered on the syringe label</a:t>
            </a:r>
          </a:p>
          <a:p>
            <a:pPr marL="274320" indent="-274320">
              <a:spcBef>
                <a:spcPts val="0"/>
              </a:spcBef>
              <a:spcAft>
                <a:spcPts val="600"/>
              </a:spcAft>
            </a:pPr>
            <a:r>
              <a:rPr lang="en-US" sz="1600" dirty="0"/>
              <a:t>Prior to infusion, ensure that 2 doses of tocilizumab per patient and emergency equipment are available prior to infusion and during the recovery period</a:t>
            </a:r>
          </a:p>
          <a:p>
            <a:pPr marL="274320" indent="-274320">
              <a:spcBef>
                <a:spcPts val="0"/>
              </a:spcBef>
              <a:spcAft>
                <a:spcPts val="600"/>
              </a:spcAft>
            </a:pPr>
            <a:r>
              <a:rPr lang="en-US" sz="1600" dirty="0"/>
              <a:t>Monitor patients daily for at least 7 days following liso-cel infusion at a REMS-certified healthcare facility for signs and symptoms of CRS and neurologic toxicities. Instruct patients to remain within proximity of the certified healthcare facility for at least 4 weeks following infusion. Instruct patients to refrain from driving or hazardous activities for at least 8 weeks following infusion</a:t>
            </a:r>
          </a:p>
        </p:txBody>
      </p:sp>
      <p:pic>
        <p:nvPicPr>
          <p:cNvPr id="5" name="Graphic 4" descr="House with solid fill">
            <a:hlinkClick r:id="rId3" action="ppaction://hlinksldjump"/>
            <a:extLst>
              <a:ext uri="{FF2B5EF4-FFF2-40B4-BE49-F238E27FC236}">
                <a16:creationId xmlns:a16="http://schemas.microsoft.com/office/drawing/2014/main" id="{F9F2E82F-40F9-4E82-A130-E37E7F0FA9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6" name="TextBox 5">
            <a:extLst>
              <a:ext uri="{FF2B5EF4-FFF2-40B4-BE49-F238E27FC236}">
                <a16:creationId xmlns:a16="http://schemas.microsoft.com/office/drawing/2014/main" id="{A5078B5B-0C8E-45FF-A455-7CF34EA0D810}"/>
              </a:ext>
            </a:extLst>
          </p:cNvPr>
          <p:cNvSpPr txBox="1"/>
          <p:nvPr/>
        </p:nvSpPr>
        <p:spPr>
          <a:xfrm>
            <a:off x="375808" y="6088628"/>
            <a:ext cx="78365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CAR, chimeric antigen receptor; CRS, cytokine release syndrome.</a:t>
            </a:r>
          </a:p>
        </p:txBody>
      </p:sp>
      <p:sp>
        <p:nvSpPr>
          <p:cNvPr id="8" name="Slide Number Placeholder 3">
            <a:extLst>
              <a:ext uri="{FF2B5EF4-FFF2-40B4-BE49-F238E27FC236}">
                <a16:creationId xmlns:a16="http://schemas.microsoft.com/office/drawing/2014/main" id="{26BCE2F2-2ECD-492A-92CA-E1D085E5E711}"/>
              </a:ext>
            </a:extLst>
          </p:cNvPr>
          <p:cNvSpPr>
            <a:spLocks noGrp="1"/>
          </p:cNvSpPr>
          <p:nvPr>
            <p:ph type="sldNum" sz="quarter" idx="12"/>
          </p:nvPr>
        </p:nvSpPr>
        <p:spPr>
          <a:xfrm>
            <a:off x="11506200" y="6428232"/>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98772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C17D98-A84A-47C3-BDEC-8A5AEE0E683B}"/>
              </a:ext>
            </a:extLst>
          </p:cNvPr>
          <p:cNvSpPr>
            <a:spLocks noGrp="1"/>
          </p:cNvSpPr>
          <p:nvPr>
            <p:ph type="subTitle" idx="1"/>
          </p:nvPr>
        </p:nvSpPr>
        <p:spPr/>
        <p:txBody>
          <a:bodyPr/>
          <a:lstStyle/>
          <a:p>
            <a:r>
              <a:rPr lang="en-US" dirty="0"/>
              <a:t>SECTION 8</a:t>
            </a:r>
          </a:p>
        </p:txBody>
      </p:sp>
      <p:sp>
        <p:nvSpPr>
          <p:cNvPr id="3" name="Title 2">
            <a:extLst>
              <a:ext uri="{FF2B5EF4-FFF2-40B4-BE49-F238E27FC236}">
                <a16:creationId xmlns:a16="http://schemas.microsoft.com/office/drawing/2014/main" id="{1AED9AC9-87B8-4639-A372-96B1F25AACB1}"/>
              </a:ext>
            </a:extLst>
          </p:cNvPr>
          <p:cNvSpPr>
            <a:spLocks noGrp="1"/>
          </p:cNvSpPr>
          <p:nvPr>
            <p:ph type="title"/>
          </p:nvPr>
        </p:nvSpPr>
        <p:spPr/>
        <p:txBody>
          <a:bodyPr/>
          <a:lstStyle/>
          <a:p>
            <a:r>
              <a:rPr lang="en-US" dirty="0"/>
              <a:t>Appendix</a:t>
            </a:r>
          </a:p>
        </p:txBody>
      </p:sp>
      <p:sp>
        <p:nvSpPr>
          <p:cNvPr id="4" name="Slide Number Placeholder 3">
            <a:extLst>
              <a:ext uri="{FF2B5EF4-FFF2-40B4-BE49-F238E27FC236}">
                <a16:creationId xmlns:a16="http://schemas.microsoft.com/office/drawing/2014/main" id="{B25456CC-07E7-49D6-A3F6-6B09AF242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1" i="0" u="none" strike="noStrike" kern="1200" cap="none" spc="0" normalizeH="0" baseline="0" noProof="0">
              <a:ln>
                <a:noFill/>
              </a:ln>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790EAA46-4607-44F2-9D3E-7CD8E4C0E4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7499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2FB9-6C51-1445-BC11-04883C367D48}"/>
              </a:ext>
            </a:extLst>
          </p:cNvPr>
          <p:cNvSpPr>
            <a:spLocks noGrp="1"/>
          </p:cNvSpPr>
          <p:nvPr>
            <p:ph type="title"/>
          </p:nvPr>
        </p:nvSpPr>
        <p:spPr/>
        <p:txBody>
          <a:bodyPr/>
          <a:lstStyle/>
          <a:p>
            <a:r>
              <a:rPr lang="en-US" spc="-10" dirty="0"/>
              <a:t>Returning </a:t>
            </a:r>
            <a:r>
              <a:rPr lang="en-US" dirty="0"/>
              <a:t>the LN</a:t>
            </a:r>
            <a:r>
              <a:rPr lang="en-US" sz="3150" baseline="-13227" dirty="0"/>
              <a:t>2 </a:t>
            </a:r>
            <a:r>
              <a:rPr lang="en-US" spc="-5" dirty="0"/>
              <a:t>dry </a:t>
            </a:r>
            <a:r>
              <a:rPr lang="en-US" spc="-10" dirty="0"/>
              <a:t>vapor</a:t>
            </a:r>
            <a:r>
              <a:rPr lang="en-US" spc="-420" dirty="0"/>
              <a:t> </a:t>
            </a:r>
            <a:r>
              <a:rPr lang="en-US" spc="-10" dirty="0"/>
              <a:t>shipper</a:t>
            </a:r>
            <a:endParaRPr lang="en-US" dirty="0"/>
          </a:p>
        </p:txBody>
      </p:sp>
      <p:sp>
        <p:nvSpPr>
          <p:cNvPr id="6" name="Slide Number Placeholder 3">
            <a:extLst>
              <a:ext uri="{FF2B5EF4-FFF2-40B4-BE49-F238E27FC236}">
                <a16:creationId xmlns:a16="http://schemas.microsoft.com/office/drawing/2014/main" id="{313B8759-F24D-0C45-846F-2C4DC8A173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ontent Placeholder 2">
            <a:extLst>
              <a:ext uri="{FF2B5EF4-FFF2-40B4-BE49-F238E27FC236}">
                <a16:creationId xmlns:a16="http://schemas.microsoft.com/office/drawing/2014/main" id="{EEA01817-94D5-9F47-9C4E-28EE13A1DE07}"/>
              </a:ext>
            </a:extLst>
          </p:cNvPr>
          <p:cNvSpPr>
            <a:spLocks noGrp="1"/>
          </p:cNvSpPr>
          <p:nvPr>
            <p:ph idx="1"/>
          </p:nvPr>
        </p:nvSpPr>
        <p:spPr>
          <a:xfrm>
            <a:off x="365760" y="1554480"/>
            <a:ext cx="11460480" cy="1493520"/>
          </a:xfrm>
        </p:spPr>
        <p:txBody>
          <a:bodyPr>
            <a:noAutofit/>
          </a:bodyPr>
          <a:lstStyle/>
          <a:p>
            <a:pPr marL="384810" indent="-346075">
              <a:spcBef>
                <a:spcPts val="1225"/>
              </a:spcBef>
              <a:buAutoNum type="arabicPeriod"/>
              <a:tabLst>
                <a:tab pos="384175" algn="l"/>
                <a:tab pos="384810" algn="l"/>
              </a:tabLst>
            </a:pPr>
            <a:r>
              <a:rPr lang="en-US" sz="2000" spc="-5" dirty="0">
                <a:solidFill>
                  <a:srgbClr val="595454"/>
                </a:solidFill>
                <a:cs typeface="Trebuchet MS"/>
              </a:rPr>
              <a:t>Load the rack </a:t>
            </a:r>
            <a:r>
              <a:rPr lang="en-US" sz="2000" spc="-10" dirty="0">
                <a:solidFill>
                  <a:srgbClr val="595454"/>
                </a:solidFill>
                <a:cs typeface="Trebuchet MS"/>
              </a:rPr>
              <a:t>into </a:t>
            </a:r>
            <a:r>
              <a:rPr lang="en-US" sz="2000" spc="-5" dirty="0">
                <a:solidFill>
                  <a:srgbClr val="595454"/>
                </a:solidFill>
                <a:cs typeface="Trebuchet MS"/>
              </a:rPr>
              <a:t>the </a:t>
            </a:r>
            <a:r>
              <a:rPr lang="en-US" sz="2000" dirty="0">
                <a:solidFill>
                  <a:srgbClr val="595454"/>
                </a:solidFill>
                <a:cs typeface="Trebuchet MS"/>
              </a:rPr>
              <a:t>inner chamber </a:t>
            </a:r>
            <a:r>
              <a:rPr lang="en-US" sz="2000" spc="-5" dirty="0">
                <a:solidFill>
                  <a:srgbClr val="595454"/>
                </a:solidFill>
                <a:cs typeface="Trebuchet MS"/>
              </a:rPr>
              <a:t>of shipper and close the inner chamber lid</a:t>
            </a:r>
            <a:endParaRPr lang="en-US" sz="2000" dirty="0">
              <a:cs typeface="Trebuchet MS"/>
            </a:endParaRPr>
          </a:p>
          <a:p>
            <a:pPr marL="384175" marR="49530" indent="-346075">
              <a:lnSpc>
                <a:spcPct val="102200"/>
              </a:lnSpc>
              <a:spcBef>
                <a:spcPts val="1080"/>
              </a:spcBef>
              <a:buAutoNum type="arabicPeriod"/>
              <a:tabLst>
                <a:tab pos="383540" algn="l"/>
                <a:tab pos="384175" algn="l"/>
              </a:tabLst>
            </a:pPr>
            <a:r>
              <a:rPr lang="en-US" sz="2000" spc="-25" dirty="0">
                <a:solidFill>
                  <a:srgbClr val="595454"/>
                </a:solidFill>
                <a:cs typeface="Trebuchet MS"/>
              </a:rPr>
              <a:t>Remove </a:t>
            </a:r>
            <a:r>
              <a:rPr lang="en-US" sz="2000" spc="-10" dirty="0">
                <a:solidFill>
                  <a:srgbClr val="595454"/>
                </a:solidFill>
                <a:cs typeface="Trebuchet MS"/>
              </a:rPr>
              <a:t>shipping pouch from </a:t>
            </a:r>
            <a:r>
              <a:rPr lang="en-US" sz="2000" spc="-5" dirty="0">
                <a:solidFill>
                  <a:srgbClr val="595454"/>
                </a:solidFill>
                <a:cs typeface="Trebuchet MS"/>
              </a:rPr>
              <a:t>the pocket </a:t>
            </a:r>
            <a:r>
              <a:rPr lang="en-US" sz="2000" spc="-10" dirty="0">
                <a:solidFill>
                  <a:srgbClr val="595454"/>
                </a:solidFill>
                <a:cs typeface="Trebuchet MS"/>
              </a:rPr>
              <a:t>inside </a:t>
            </a:r>
            <a:r>
              <a:rPr lang="en-US" sz="2000" spc="-5" dirty="0">
                <a:solidFill>
                  <a:srgbClr val="595454"/>
                </a:solidFill>
                <a:cs typeface="Trebuchet MS"/>
              </a:rPr>
              <a:t>the outer shipping </a:t>
            </a:r>
            <a:r>
              <a:rPr lang="en-US" sz="2000" spc="-55" dirty="0">
                <a:solidFill>
                  <a:srgbClr val="595454"/>
                </a:solidFill>
                <a:cs typeface="Trebuchet MS"/>
              </a:rPr>
              <a:t>container and locate the </a:t>
            </a:r>
            <a:r>
              <a:rPr lang="en-US" sz="2000" spc="-10" dirty="0">
                <a:solidFill>
                  <a:srgbClr val="595454"/>
                </a:solidFill>
                <a:cs typeface="Trebuchet MS"/>
              </a:rPr>
              <a:t>“EMPTY”</a:t>
            </a:r>
            <a:r>
              <a:rPr lang="en-US" sz="2000" spc="-65" dirty="0">
                <a:solidFill>
                  <a:srgbClr val="595454"/>
                </a:solidFill>
                <a:cs typeface="Trebuchet MS"/>
              </a:rPr>
              <a:t> </a:t>
            </a:r>
            <a:r>
              <a:rPr lang="en-US" sz="2000" spc="-10" dirty="0">
                <a:solidFill>
                  <a:srgbClr val="595454"/>
                </a:solidFill>
                <a:cs typeface="Trebuchet MS"/>
              </a:rPr>
              <a:t>label, </a:t>
            </a:r>
            <a:r>
              <a:rPr lang="en-US" sz="2000" spc="-5" dirty="0">
                <a:solidFill>
                  <a:srgbClr val="595454"/>
                </a:solidFill>
                <a:cs typeface="Trebuchet MS"/>
              </a:rPr>
              <a:t>FedEx</a:t>
            </a:r>
            <a:r>
              <a:rPr lang="en-US" sz="2000" spc="-7" baseline="18518" dirty="0">
                <a:solidFill>
                  <a:srgbClr val="595454"/>
                </a:solidFill>
                <a:cs typeface="Trebuchet MS"/>
              </a:rPr>
              <a:t>® </a:t>
            </a:r>
            <a:r>
              <a:rPr lang="en-US" sz="2000" spc="-7" dirty="0">
                <a:solidFill>
                  <a:srgbClr val="595454"/>
                </a:solidFill>
                <a:cs typeface="Trebuchet MS"/>
              </a:rPr>
              <a:t>return label, and plastic zip ties</a:t>
            </a:r>
            <a:endParaRPr lang="en-US" sz="2000" dirty="0">
              <a:cs typeface="Trebuchet MS"/>
            </a:endParaRPr>
          </a:p>
          <a:p>
            <a:pPr marL="384175" marR="30480" indent="-346075">
              <a:lnSpc>
                <a:spcPct val="102200"/>
              </a:lnSpc>
              <a:spcBef>
                <a:spcPts val="1080"/>
              </a:spcBef>
              <a:buAutoNum type="arabicPeriod"/>
              <a:tabLst>
                <a:tab pos="383540" algn="l"/>
                <a:tab pos="384175" algn="l"/>
              </a:tabLst>
            </a:pPr>
            <a:r>
              <a:rPr lang="en-US" sz="2000" spc="-25" dirty="0">
                <a:solidFill>
                  <a:srgbClr val="595454"/>
                </a:solidFill>
                <a:cs typeface="Trebuchet MS"/>
              </a:rPr>
              <a:t>Remove </a:t>
            </a:r>
            <a:r>
              <a:rPr lang="en-US" sz="2000" spc="-5" dirty="0">
                <a:solidFill>
                  <a:srgbClr val="595454"/>
                </a:solidFill>
                <a:cs typeface="Trebuchet MS"/>
              </a:rPr>
              <a:t>the </a:t>
            </a:r>
            <a:r>
              <a:rPr lang="en-US" sz="2000" spc="-10" dirty="0">
                <a:solidFill>
                  <a:srgbClr val="595454"/>
                </a:solidFill>
                <a:cs typeface="Trebuchet MS"/>
              </a:rPr>
              <a:t>“EMPTY” label from </a:t>
            </a:r>
            <a:r>
              <a:rPr lang="en-US" sz="2000" spc="-5" dirty="0">
                <a:solidFill>
                  <a:srgbClr val="595454"/>
                </a:solidFill>
                <a:cs typeface="Trebuchet MS"/>
              </a:rPr>
              <a:t>the </a:t>
            </a:r>
            <a:r>
              <a:rPr lang="en-US" sz="2000" spc="-10" dirty="0">
                <a:solidFill>
                  <a:srgbClr val="595454"/>
                </a:solidFill>
                <a:cs typeface="Trebuchet MS"/>
              </a:rPr>
              <a:t>shipping pouch </a:t>
            </a:r>
            <a:r>
              <a:rPr lang="en-US" sz="2000" dirty="0">
                <a:solidFill>
                  <a:srgbClr val="595454"/>
                </a:solidFill>
                <a:cs typeface="Trebuchet MS"/>
              </a:rPr>
              <a:t>and </a:t>
            </a:r>
            <a:r>
              <a:rPr lang="en-US" sz="2000" spc="-10" dirty="0">
                <a:solidFill>
                  <a:srgbClr val="595454"/>
                </a:solidFill>
                <a:cs typeface="Trebuchet MS"/>
              </a:rPr>
              <a:t>place the label </a:t>
            </a:r>
            <a:r>
              <a:rPr lang="en-US" sz="2000" spc="-5" dirty="0">
                <a:solidFill>
                  <a:srgbClr val="595454"/>
                </a:solidFill>
                <a:cs typeface="Trebuchet MS"/>
              </a:rPr>
              <a:t>on one of the </a:t>
            </a:r>
            <a:r>
              <a:rPr lang="en-US" sz="2000" dirty="0">
                <a:solidFill>
                  <a:srgbClr val="595454"/>
                </a:solidFill>
                <a:cs typeface="Trebuchet MS"/>
              </a:rPr>
              <a:t>metal </a:t>
            </a:r>
            <a:r>
              <a:rPr lang="en-US" sz="2000" spc="-10" dirty="0">
                <a:solidFill>
                  <a:srgbClr val="595454"/>
                </a:solidFill>
                <a:cs typeface="Trebuchet MS"/>
              </a:rPr>
              <a:t>plates </a:t>
            </a:r>
            <a:r>
              <a:rPr lang="en-US" sz="2000" spc="-5" dirty="0">
                <a:solidFill>
                  <a:srgbClr val="595454"/>
                </a:solidFill>
                <a:cs typeface="Trebuchet MS"/>
              </a:rPr>
              <a:t>on the outside of the shipper</a:t>
            </a:r>
          </a:p>
          <a:p>
            <a:pPr marL="384175" marR="30480" indent="-346075">
              <a:lnSpc>
                <a:spcPct val="102200"/>
              </a:lnSpc>
              <a:spcBef>
                <a:spcPts val="1080"/>
              </a:spcBef>
              <a:buAutoNum type="arabicPeriod"/>
              <a:tabLst>
                <a:tab pos="383540" algn="l"/>
                <a:tab pos="384175" algn="l"/>
              </a:tabLst>
            </a:pPr>
            <a:r>
              <a:rPr lang="en-US" sz="2000" spc="-5" dirty="0">
                <a:solidFill>
                  <a:srgbClr val="595454"/>
                </a:solidFill>
                <a:cs typeface="Trebuchet MS"/>
              </a:rPr>
              <a:t>Remove the plastic zip ties and set aside</a:t>
            </a:r>
            <a:endParaRPr lang="en-US" sz="2000" dirty="0">
              <a:cs typeface="Trebuchet MS"/>
            </a:endParaRPr>
          </a:p>
          <a:p>
            <a:pPr marL="384175" marR="584200" indent="-346075">
              <a:lnSpc>
                <a:spcPts val="2110"/>
              </a:lnSpc>
              <a:spcBef>
                <a:spcPts val="1240"/>
              </a:spcBef>
              <a:buAutoNum type="arabicPeriod"/>
              <a:tabLst>
                <a:tab pos="383540" algn="l"/>
                <a:tab pos="384175" algn="l"/>
              </a:tabLst>
            </a:pPr>
            <a:r>
              <a:rPr lang="en-US" sz="2000" dirty="0">
                <a:solidFill>
                  <a:srgbClr val="595454"/>
                </a:solidFill>
                <a:cs typeface="Trebuchet MS"/>
              </a:rPr>
              <a:t>Seal </a:t>
            </a:r>
            <a:r>
              <a:rPr lang="en-US" sz="2000" spc="-5" dirty="0">
                <a:solidFill>
                  <a:srgbClr val="595454"/>
                </a:solidFill>
                <a:cs typeface="Trebuchet MS"/>
              </a:rPr>
              <a:t>the </a:t>
            </a:r>
            <a:r>
              <a:rPr lang="en-US" sz="2000" spc="-10" dirty="0">
                <a:solidFill>
                  <a:srgbClr val="595454"/>
                </a:solidFill>
                <a:cs typeface="Trebuchet MS"/>
              </a:rPr>
              <a:t>shipping pouch containing </a:t>
            </a:r>
            <a:r>
              <a:rPr lang="en-US" sz="2000" spc="-5" dirty="0">
                <a:solidFill>
                  <a:srgbClr val="595454"/>
                </a:solidFill>
                <a:cs typeface="Trebuchet MS"/>
              </a:rPr>
              <a:t>the FedEx</a:t>
            </a:r>
            <a:r>
              <a:rPr lang="en-US" sz="2000" spc="-7" baseline="18518" dirty="0">
                <a:solidFill>
                  <a:srgbClr val="595454"/>
                </a:solidFill>
                <a:cs typeface="Trebuchet MS"/>
              </a:rPr>
              <a:t>® </a:t>
            </a:r>
            <a:r>
              <a:rPr lang="en-US" sz="2000" dirty="0">
                <a:solidFill>
                  <a:srgbClr val="595454"/>
                </a:solidFill>
                <a:cs typeface="Trebuchet MS"/>
              </a:rPr>
              <a:t>return </a:t>
            </a:r>
            <a:r>
              <a:rPr lang="en-US" sz="2000" spc="-10" dirty="0">
                <a:solidFill>
                  <a:srgbClr val="595454"/>
                </a:solidFill>
                <a:cs typeface="Trebuchet MS"/>
              </a:rPr>
              <a:t>label, </a:t>
            </a:r>
            <a:r>
              <a:rPr lang="en-US" sz="2000" dirty="0">
                <a:solidFill>
                  <a:srgbClr val="595454"/>
                </a:solidFill>
                <a:cs typeface="Trebuchet MS"/>
              </a:rPr>
              <a:t>remove the </a:t>
            </a:r>
            <a:r>
              <a:rPr lang="en-US" sz="2000" spc="-10" dirty="0">
                <a:solidFill>
                  <a:srgbClr val="595454"/>
                </a:solidFill>
                <a:cs typeface="Trebuchet MS"/>
              </a:rPr>
              <a:t>sticker backing, </a:t>
            </a:r>
            <a:r>
              <a:rPr lang="en-US" sz="2000" dirty="0">
                <a:solidFill>
                  <a:srgbClr val="595454"/>
                </a:solidFill>
                <a:cs typeface="Trebuchet MS"/>
              </a:rPr>
              <a:t>and </a:t>
            </a:r>
            <a:r>
              <a:rPr lang="en-US" sz="2000" spc="-10" dirty="0">
                <a:solidFill>
                  <a:srgbClr val="595454"/>
                </a:solidFill>
                <a:cs typeface="Trebuchet MS"/>
              </a:rPr>
              <a:t>place </a:t>
            </a:r>
            <a:r>
              <a:rPr lang="en-US" sz="2000" spc="-5" dirty="0">
                <a:solidFill>
                  <a:srgbClr val="595454"/>
                </a:solidFill>
                <a:cs typeface="Trebuchet MS"/>
              </a:rPr>
              <a:t>FedEx</a:t>
            </a:r>
            <a:r>
              <a:rPr lang="en-US" sz="2000" spc="-7" baseline="18518" dirty="0">
                <a:solidFill>
                  <a:srgbClr val="595454"/>
                </a:solidFill>
                <a:cs typeface="Trebuchet MS"/>
              </a:rPr>
              <a:t>® </a:t>
            </a:r>
            <a:r>
              <a:rPr lang="en-US" sz="2000" spc="-5" dirty="0">
                <a:solidFill>
                  <a:srgbClr val="595454"/>
                </a:solidFill>
                <a:cs typeface="Trebuchet MS"/>
              </a:rPr>
              <a:t> </a:t>
            </a:r>
            <a:r>
              <a:rPr lang="en-US" sz="2000" dirty="0">
                <a:solidFill>
                  <a:srgbClr val="595454"/>
                </a:solidFill>
                <a:cs typeface="Trebuchet MS"/>
              </a:rPr>
              <a:t>return </a:t>
            </a:r>
            <a:r>
              <a:rPr lang="en-US" sz="2000" spc="-10" dirty="0">
                <a:solidFill>
                  <a:srgbClr val="595454"/>
                </a:solidFill>
                <a:cs typeface="Trebuchet MS"/>
              </a:rPr>
              <a:t>label </a:t>
            </a:r>
            <a:r>
              <a:rPr lang="en-US" sz="2000" spc="-5" dirty="0">
                <a:solidFill>
                  <a:srgbClr val="595454"/>
                </a:solidFill>
                <a:cs typeface="Trebuchet MS"/>
              </a:rPr>
              <a:t>on the other </a:t>
            </a:r>
            <a:r>
              <a:rPr lang="en-US" sz="2000" dirty="0">
                <a:solidFill>
                  <a:srgbClr val="595454"/>
                </a:solidFill>
                <a:cs typeface="Trebuchet MS"/>
              </a:rPr>
              <a:t>metal </a:t>
            </a:r>
            <a:r>
              <a:rPr lang="en-US" sz="2000" spc="-10" dirty="0">
                <a:solidFill>
                  <a:srgbClr val="595454"/>
                </a:solidFill>
                <a:cs typeface="Trebuchet MS"/>
              </a:rPr>
              <a:t>plate </a:t>
            </a:r>
            <a:r>
              <a:rPr lang="en-US" sz="2000" spc="-5" dirty="0">
                <a:solidFill>
                  <a:srgbClr val="595454"/>
                </a:solidFill>
                <a:cs typeface="Trebuchet MS"/>
              </a:rPr>
              <a:t>on the outer</a:t>
            </a:r>
            <a:r>
              <a:rPr lang="en-US" sz="2000" spc="-80" dirty="0">
                <a:solidFill>
                  <a:srgbClr val="595454"/>
                </a:solidFill>
                <a:cs typeface="Trebuchet MS"/>
              </a:rPr>
              <a:t> </a:t>
            </a:r>
            <a:r>
              <a:rPr lang="en-US" sz="2000" spc="-10" dirty="0">
                <a:solidFill>
                  <a:srgbClr val="595454"/>
                </a:solidFill>
                <a:cs typeface="Trebuchet MS"/>
              </a:rPr>
              <a:t>container</a:t>
            </a:r>
            <a:endParaRPr lang="en-US" sz="2000" dirty="0">
              <a:cs typeface="Trebuchet MS"/>
            </a:endParaRPr>
          </a:p>
          <a:p>
            <a:pPr marL="384810" indent="-346075">
              <a:spcBef>
                <a:spcPts val="1380"/>
              </a:spcBef>
              <a:buAutoNum type="arabicPeriod"/>
              <a:tabLst>
                <a:tab pos="384175" algn="l"/>
                <a:tab pos="384810" algn="l"/>
              </a:tabLst>
            </a:pPr>
            <a:r>
              <a:rPr lang="en-US" sz="2000" spc="-10" dirty="0">
                <a:solidFill>
                  <a:srgbClr val="595454"/>
                </a:solidFill>
                <a:cs typeface="Trebuchet MS"/>
              </a:rPr>
              <a:t>Close </a:t>
            </a:r>
            <a:r>
              <a:rPr lang="en-US" sz="2000" spc="-5" dirty="0">
                <a:solidFill>
                  <a:srgbClr val="595454"/>
                </a:solidFill>
                <a:cs typeface="Trebuchet MS"/>
              </a:rPr>
              <a:t>the outer </a:t>
            </a:r>
            <a:r>
              <a:rPr lang="en-US" sz="2000" spc="-10" dirty="0">
                <a:solidFill>
                  <a:srgbClr val="595454"/>
                </a:solidFill>
                <a:cs typeface="Trebuchet MS"/>
              </a:rPr>
              <a:t>lid of the shipper </a:t>
            </a:r>
            <a:r>
              <a:rPr lang="en-US" sz="2000" dirty="0">
                <a:solidFill>
                  <a:srgbClr val="595454"/>
                </a:solidFill>
                <a:cs typeface="Trebuchet MS"/>
              </a:rPr>
              <a:t>and </a:t>
            </a:r>
            <a:r>
              <a:rPr lang="en-US" sz="2000" spc="-10" dirty="0">
                <a:solidFill>
                  <a:srgbClr val="595454"/>
                </a:solidFill>
                <a:cs typeface="Trebuchet MS"/>
              </a:rPr>
              <a:t>apply the zip ties to the black enclosure latches</a:t>
            </a:r>
            <a:endParaRPr lang="en-US" sz="2000" dirty="0">
              <a:cs typeface="Trebuchet MS"/>
            </a:endParaRPr>
          </a:p>
          <a:p>
            <a:pPr marL="384810" indent="-346075">
              <a:spcBef>
                <a:spcPts val="1250"/>
              </a:spcBef>
              <a:buAutoNum type="arabicPeriod"/>
              <a:tabLst>
                <a:tab pos="384175" algn="l"/>
                <a:tab pos="384810" algn="l"/>
              </a:tabLst>
            </a:pPr>
            <a:r>
              <a:rPr lang="en-US" sz="2000" spc="-10" dirty="0">
                <a:solidFill>
                  <a:srgbClr val="595454"/>
                </a:solidFill>
                <a:cs typeface="Trebuchet MS"/>
              </a:rPr>
              <a:t>Place </a:t>
            </a:r>
            <a:r>
              <a:rPr lang="en-US" sz="2000" dirty="0">
                <a:solidFill>
                  <a:srgbClr val="595454"/>
                </a:solidFill>
                <a:cs typeface="Trebuchet MS"/>
              </a:rPr>
              <a:t>LN</a:t>
            </a:r>
            <a:r>
              <a:rPr lang="en-US" sz="2000" baseline="-9259" dirty="0">
                <a:solidFill>
                  <a:srgbClr val="595454"/>
                </a:solidFill>
                <a:cs typeface="Trebuchet MS"/>
              </a:rPr>
              <a:t>2 </a:t>
            </a:r>
            <a:r>
              <a:rPr lang="en-US" sz="2000" spc="-5" dirty="0">
                <a:solidFill>
                  <a:srgbClr val="595454"/>
                </a:solidFill>
                <a:cs typeface="Trebuchet MS"/>
              </a:rPr>
              <a:t>dry vapor </a:t>
            </a:r>
            <a:r>
              <a:rPr lang="en-US" sz="2000" spc="-10" dirty="0">
                <a:solidFill>
                  <a:srgbClr val="595454"/>
                </a:solidFill>
                <a:cs typeface="Trebuchet MS"/>
              </a:rPr>
              <a:t>shipper </a:t>
            </a:r>
            <a:r>
              <a:rPr lang="en-US" sz="2000" spc="-5" dirty="0">
                <a:solidFill>
                  <a:srgbClr val="595454"/>
                </a:solidFill>
                <a:cs typeface="Trebuchet MS"/>
              </a:rPr>
              <a:t>in a courier pickup location or call the courier to schedule pickup</a:t>
            </a:r>
            <a:endParaRPr lang="en-US" sz="2000" dirty="0">
              <a:cs typeface="Trebuchet MS"/>
            </a:endParaRPr>
          </a:p>
          <a:p>
            <a:pPr marL="384810" indent="-346075">
              <a:spcBef>
                <a:spcPts val="1225"/>
              </a:spcBef>
              <a:buAutoNum type="arabicPeriod"/>
              <a:tabLst>
                <a:tab pos="384175" algn="l"/>
                <a:tab pos="384810" algn="l"/>
              </a:tabLst>
            </a:pPr>
            <a:r>
              <a:rPr lang="en-US" sz="2000" spc="-10" dirty="0">
                <a:solidFill>
                  <a:srgbClr val="595454"/>
                </a:solidFill>
                <a:cs typeface="Trebuchet MS"/>
              </a:rPr>
              <a:t>If assistance is needed, contact </a:t>
            </a:r>
            <a:r>
              <a:rPr lang="en-US" sz="2000" b="1" spc="-10" dirty="0">
                <a:solidFill>
                  <a:srgbClr val="595454"/>
                </a:solidFill>
                <a:cs typeface="Trebuchet MS"/>
              </a:rPr>
              <a:t>Bristol Myers Squibb </a:t>
            </a:r>
            <a:r>
              <a:rPr lang="en-US" sz="2000" dirty="0">
                <a:solidFill>
                  <a:srgbClr val="595454"/>
                </a:solidFill>
                <a:cs typeface="Trebuchet MS"/>
              </a:rPr>
              <a:t>at </a:t>
            </a:r>
            <a:r>
              <a:rPr lang="en-US" sz="2000" b="1" dirty="0">
                <a:solidFill>
                  <a:srgbClr val="595454"/>
                </a:solidFill>
                <a:cs typeface="Trebuchet MS"/>
              </a:rPr>
              <a:t>1-888-805-4555</a:t>
            </a:r>
            <a:endParaRPr lang="en-US" sz="2000" b="1" spc="-10" dirty="0">
              <a:solidFill>
                <a:srgbClr val="595454"/>
              </a:solidFill>
              <a:cs typeface="Trebuchet MS"/>
            </a:endParaRPr>
          </a:p>
        </p:txBody>
      </p:sp>
      <p:sp>
        <p:nvSpPr>
          <p:cNvPr id="3" name="TextBox 2">
            <a:extLst>
              <a:ext uri="{FF2B5EF4-FFF2-40B4-BE49-F238E27FC236}">
                <a16:creationId xmlns:a16="http://schemas.microsoft.com/office/drawing/2014/main" id="{3853487B-4F55-4D98-96AF-85EA8D4C143E}"/>
              </a:ext>
            </a:extLst>
          </p:cNvPr>
          <p:cNvSpPr txBox="1"/>
          <p:nvPr/>
        </p:nvSpPr>
        <p:spPr>
          <a:xfrm>
            <a:off x="361520" y="5932098"/>
            <a:ext cx="78365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Trebuchet MS"/>
                <a:ea typeface="+mn-ea"/>
                <a:cs typeface="+mn-cs"/>
              </a:rPr>
              <a:t>LN</a:t>
            </a:r>
            <a:r>
              <a:rPr kumimoji="0" lang="en-US" sz="1100" i="0" u="none" strike="noStrike" kern="1200" cap="none" spc="0" normalizeH="0" baseline="-25000" noProof="0" dirty="0">
                <a:ln>
                  <a:noFill/>
                </a:ln>
                <a:effectLst/>
                <a:uLnTx/>
                <a:uFillTx/>
                <a:latin typeface="Trebuchet MS"/>
                <a:ea typeface="+mn-ea"/>
                <a:cs typeface="+mn-cs"/>
              </a:rPr>
              <a:t>2</a:t>
            </a:r>
            <a:r>
              <a:rPr kumimoji="0" lang="en-US" sz="1100" i="0" u="none" strike="noStrike" kern="1200" cap="none" spc="0" normalizeH="0" baseline="0" noProof="0" dirty="0">
                <a:ln>
                  <a:noFill/>
                </a:ln>
                <a:effectLst/>
                <a:uLnTx/>
                <a:uFillTx/>
                <a:latin typeface="Trebuchet MS"/>
                <a:ea typeface="+mn-ea"/>
                <a:cs typeface="+mn-cs"/>
              </a:rPr>
              <a:t>, liquid nitrogen.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kumimoji="0" lang="en-US" sz="1100" b="0" i="0" u="none" strike="noStrike" kern="1200" cap="none" spc="0" normalizeH="0" baseline="0" noProof="0" dirty="0">
                <a:ln>
                  <a:noFill/>
                </a:ln>
                <a:effectLst/>
                <a:uLnTx/>
                <a:uFillTx/>
                <a:latin typeface="Trebuchet MS"/>
                <a:ea typeface="+mn-ea"/>
                <a:cs typeface="+mn-cs"/>
              </a:rPr>
              <a:t>Data on file. Juno Therapeutics, A Bristol-Myers Squibb Company. 2019.</a:t>
            </a:r>
          </a:p>
        </p:txBody>
      </p:sp>
      <p:pic>
        <p:nvPicPr>
          <p:cNvPr id="9" name="Graphic 8" descr="House with solid fill">
            <a:hlinkClick r:id="rId3" action="ppaction://hlinksldjump"/>
            <a:extLst>
              <a:ext uri="{FF2B5EF4-FFF2-40B4-BE49-F238E27FC236}">
                <a16:creationId xmlns:a16="http://schemas.microsoft.com/office/drawing/2014/main" id="{DECE5338-CD53-4EA0-8CF0-E6B370BC9F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Tree>
    <p:extLst>
      <p:ext uri="{BB962C8B-B14F-4D97-AF65-F5344CB8AC3E}">
        <p14:creationId xmlns:p14="http://schemas.microsoft.com/office/powerpoint/2010/main" val="400893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1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lstStyle/>
          <a:p>
            <a:r>
              <a:rPr lang="en-US" dirty="0" err="1"/>
              <a:t>Liso-cel</a:t>
            </a:r>
            <a:r>
              <a:rPr lang="en-US" dirty="0"/>
              <a:t> Risk Evaluation and Mitigation Strategy (REMS)</a:t>
            </a:r>
            <a:br>
              <a:rPr lang="en-US" dirty="0"/>
            </a:br>
            <a:endParaRPr lang="en-US" dirty="0"/>
          </a:p>
        </p:txBody>
      </p:sp>
      <p:sp>
        <p:nvSpPr>
          <p:cNvPr id="14" name="TextBox 13">
            <a:extLst>
              <a:ext uri="{FF2B5EF4-FFF2-40B4-BE49-F238E27FC236}">
                <a16:creationId xmlns:a16="http://schemas.microsoft.com/office/drawing/2014/main" id="{6128333E-D2A9-4752-827D-001E4DDE423E}"/>
              </a:ext>
            </a:extLst>
          </p:cNvPr>
          <p:cNvSpPr txBox="1"/>
          <p:nvPr/>
        </p:nvSpPr>
        <p:spPr>
          <a:xfrm>
            <a:off x="349496" y="5927242"/>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chimeric antigen receptor; </a:t>
            </a:r>
            <a:r>
              <a:rPr lang="en-US" sz="1100" dirty="0">
                <a:latin typeface="Trebuchet MS"/>
              </a:rPr>
              <a:t>CRS, cytokine release syndrome.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p>
        </p:txBody>
      </p:sp>
      <p:sp>
        <p:nvSpPr>
          <p:cNvPr id="9" name="Rectangle 8">
            <a:extLst>
              <a:ext uri="{FF2B5EF4-FFF2-40B4-BE49-F238E27FC236}">
                <a16:creationId xmlns:a16="http://schemas.microsoft.com/office/drawing/2014/main" id="{1DF56688-4590-4D6A-BD00-5507B1E4A315}"/>
              </a:ext>
            </a:extLst>
          </p:cNvPr>
          <p:cNvSpPr/>
          <p:nvPr/>
        </p:nvSpPr>
        <p:spPr>
          <a:xfrm>
            <a:off x="365760" y="1167409"/>
            <a:ext cx="11461115" cy="2573318"/>
          </a:xfrm>
          <a:prstGeom prst="rect">
            <a:avLst/>
          </a:prstGeom>
        </p:spPr>
        <p:txBody>
          <a:bodyPr wrap="square" lIns="0" rIns="0">
            <a:noAutofit/>
          </a:bodyPr>
          <a:lstStyle/>
          <a:p>
            <a:pPr marL="233363" marR="0" lvl="0" indent="-233363" algn="l" defTabSz="914400" rtl="0" eaLnBrk="1" fontAlgn="auto" latinLnBrk="0" hangingPunct="1">
              <a:lnSpc>
                <a:spcPct val="100000"/>
              </a:lnSpc>
              <a:spcBef>
                <a:spcPts val="0"/>
              </a:spcBef>
              <a:spcAft>
                <a:spcPts val="600"/>
              </a:spcAft>
              <a:buClr>
                <a:srgbClr val="FDA97D"/>
              </a:buClr>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555555"/>
                </a:solidFill>
                <a:effectLst/>
                <a:uLnTx/>
                <a:uFillTx/>
                <a:latin typeface="Trebuchet MS"/>
                <a:ea typeface="+mn-ea"/>
                <a:cs typeface="+mn-cs"/>
              </a:rPr>
              <a:t>Liso-cel</a:t>
            </a:r>
            <a:r>
              <a:rPr kumimoji="0" lang="en-US" sz="1500" b="0" i="0" u="none" strike="noStrike" kern="1200" cap="none" spc="0" normalizeH="0" baseline="0" noProof="0" dirty="0">
                <a:ln>
                  <a:noFill/>
                </a:ln>
                <a:solidFill>
                  <a:srgbClr val="555555"/>
                </a:solidFill>
                <a:effectLst/>
                <a:uLnTx/>
                <a:uFillTx/>
                <a:latin typeface="Trebuchet MS"/>
                <a:ea typeface="+mn-ea"/>
                <a:cs typeface="+mn-cs"/>
              </a:rPr>
              <a:t> is available only through a restricted program under a Risk Evaluation and Mitigation Strategy (REMS).</a:t>
            </a:r>
            <a:endParaRPr kumimoji="0" lang="en-US" sz="1500" b="0" i="0" u="none" strike="noStrike" kern="1200" cap="none" spc="0" normalizeH="0" baseline="0" noProof="0" dirty="0">
              <a:ln>
                <a:noFill/>
              </a:ln>
              <a:solidFill>
                <a:srgbClr val="595454"/>
              </a:solidFill>
              <a:effectLst/>
              <a:uLnTx/>
              <a:uFillTx/>
              <a:latin typeface="Trebuchet MS"/>
              <a:ea typeface="+mn-ea"/>
              <a:cs typeface="+mn-cs"/>
            </a:endParaRPr>
          </a:p>
          <a:p>
            <a:pPr marL="233363" marR="0" lvl="0" indent="-233363" algn="l" defTabSz="914400" rtl="0" eaLnBrk="1" fontAlgn="auto" latinLnBrk="0" hangingPunct="1">
              <a:lnSpc>
                <a:spcPct val="100000"/>
              </a:lnSpc>
              <a:spcBef>
                <a:spcPts val="0"/>
              </a:spcBef>
              <a:spcAft>
                <a:spcPts val="600"/>
              </a:spcAft>
              <a:buClr>
                <a:srgbClr val="FDA97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95454"/>
                </a:solidFill>
                <a:effectLst/>
                <a:uLnTx/>
                <a:uFillTx/>
                <a:latin typeface="Trebuchet MS"/>
                <a:ea typeface="+mn-ea"/>
                <a:cs typeface="+mn-cs"/>
              </a:rPr>
              <a:t>The required components of the </a:t>
            </a:r>
            <a:r>
              <a:rPr kumimoji="0" lang="en-US" sz="15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500" b="0" i="0" u="none" strike="noStrike" kern="1200" cap="none" spc="0" normalizeH="0" baseline="0" noProof="0" dirty="0">
                <a:ln>
                  <a:noFill/>
                </a:ln>
                <a:solidFill>
                  <a:srgbClr val="595454"/>
                </a:solidFill>
                <a:effectLst/>
                <a:uLnTx/>
                <a:uFillTx/>
                <a:latin typeface="Trebuchet MS"/>
                <a:ea typeface="+mn-ea"/>
                <a:cs typeface="+mn-cs"/>
              </a:rPr>
              <a:t> REMS are:</a:t>
            </a:r>
          </a:p>
          <a:p>
            <a:pPr marL="690563" lvl="1" indent="-233363">
              <a:spcAft>
                <a:spcPts val="600"/>
              </a:spcAft>
              <a:buClr>
                <a:srgbClr val="FDA97D"/>
              </a:buClr>
              <a:buFont typeface="Arial" panose="020B0604020202020204" pitchFamily="34" charset="0"/>
              <a:buChar char="•"/>
              <a:defRPr/>
            </a:pPr>
            <a:r>
              <a:rPr kumimoji="0" lang="en-US" sz="1500" b="0" i="0" u="none" strike="noStrike" kern="1200" cap="none" spc="0" normalizeH="0" baseline="0" noProof="0" dirty="0">
                <a:ln>
                  <a:noFill/>
                </a:ln>
                <a:solidFill>
                  <a:srgbClr val="595454"/>
                </a:solidFill>
                <a:effectLst/>
                <a:uLnTx/>
                <a:uFillTx/>
                <a:latin typeface="Trebuchet MS"/>
                <a:ea typeface="+mn-ea"/>
                <a:cs typeface="+mn-cs"/>
              </a:rPr>
              <a:t>Healthcare facilities that dispense and administer </a:t>
            </a:r>
            <a:r>
              <a:rPr kumimoji="0" lang="en-US" sz="15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500" b="0" i="0" u="none" strike="noStrike" kern="1200" cap="none" spc="0" normalizeH="0" baseline="0" noProof="0" dirty="0">
                <a:ln>
                  <a:noFill/>
                </a:ln>
                <a:solidFill>
                  <a:srgbClr val="595454"/>
                </a:solidFill>
                <a:effectLst/>
                <a:uLnTx/>
                <a:uFillTx/>
                <a:latin typeface="Trebuchet MS"/>
                <a:ea typeface="+mn-ea"/>
                <a:cs typeface="+mn-cs"/>
              </a:rPr>
              <a:t> must be enrolled and comply with the REMS requirements.</a:t>
            </a:r>
          </a:p>
          <a:p>
            <a:pPr marL="690563" lvl="1" indent="-233363">
              <a:spcAft>
                <a:spcPts val="600"/>
              </a:spcAft>
              <a:buClr>
                <a:srgbClr val="FDA97D"/>
              </a:buClr>
              <a:buFont typeface="Arial" panose="020B0604020202020204" pitchFamily="34" charset="0"/>
              <a:buChar char="•"/>
              <a:defRPr/>
            </a:pPr>
            <a:r>
              <a:rPr kumimoji="0" lang="en-US" sz="1500" b="0" i="0" u="none" strike="noStrike" kern="1200" cap="none" spc="0" normalizeH="0" baseline="0" noProof="0" dirty="0">
                <a:ln>
                  <a:noFill/>
                </a:ln>
                <a:solidFill>
                  <a:srgbClr val="595454"/>
                </a:solidFill>
                <a:effectLst/>
                <a:uLnTx/>
                <a:uFillTx/>
                <a:latin typeface="Trebuchet MS"/>
                <a:ea typeface="+mn-ea"/>
                <a:cs typeface="+mn-cs"/>
              </a:rPr>
              <a:t>Certified healthcare facilities must have on-site, immediate access to tocilizumab.</a:t>
            </a:r>
          </a:p>
          <a:p>
            <a:pPr marL="690563" lvl="1" indent="-233363">
              <a:spcAft>
                <a:spcPts val="600"/>
              </a:spcAft>
              <a:buClr>
                <a:srgbClr val="FDA97D"/>
              </a:buClr>
              <a:buFont typeface="Arial" panose="020B0604020202020204" pitchFamily="34" charset="0"/>
              <a:buChar char="•"/>
              <a:defRPr/>
            </a:pPr>
            <a:r>
              <a:rPr kumimoji="0" lang="en-US" sz="1500" b="0" i="0" u="none" strike="noStrike" kern="1200" cap="none" spc="0" normalizeH="0" baseline="0" noProof="0" dirty="0">
                <a:ln>
                  <a:noFill/>
                </a:ln>
                <a:solidFill>
                  <a:srgbClr val="595454"/>
                </a:solidFill>
                <a:effectLst/>
                <a:uLnTx/>
                <a:uFillTx/>
                <a:latin typeface="Trebuchet MS"/>
                <a:ea typeface="+mn-ea"/>
                <a:cs typeface="+mn-cs"/>
              </a:rPr>
              <a:t>Ensure that a minimum of 2 doses of tocilizumab are available for each patient for infusion within 2 hours after </a:t>
            </a:r>
            <a:r>
              <a:rPr kumimoji="0" lang="en-US" sz="1500" b="0" i="0" u="none" strike="noStrike" kern="1200" cap="none" spc="0" normalizeH="0" baseline="0" noProof="0" dirty="0" err="1">
                <a:ln>
                  <a:noFill/>
                </a:ln>
                <a:solidFill>
                  <a:srgbClr val="595454"/>
                </a:solidFill>
                <a:effectLst/>
                <a:uLnTx/>
                <a:uFillTx/>
                <a:latin typeface="Trebuchet MS"/>
                <a:ea typeface="+mn-ea"/>
                <a:cs typeface="+mn-cs"/>
              </a:rPr>
              <a:t>liso-cel</a:t>
            </a:r>
            <a:r>
              <a:rPr kumimoji="0" lang="en-US" sz="1500" b="0" i="0" u="none" strike="noStrike" kern="1200" cap="none" spc="0" normalizeH="0" baseline="0" noProof="0" dirty="0">
                <a:ln>
                  <a:noFill/>
                </a:ln>
                <a:solidFill>
                  <a:srgbClr val="595454"/>
                </a:solidFill>
                <a:effectLst/>
                <a:uLnTx/>
                <a:uFillTx/>
                <a:latin typeface="Trebuchet MS"/>
                <a:ea typeface="+mn-ea"/>
                <a:cs typeface="+mn-cs"/>
              </a:rPr>
              <a:t> infusion, if needed for treatment of CRS.</a:t>
            </a:r>
          </a:p>
          <a:p>
            <a:pPr marL="233363" marR="0" lvl="0" indent="-233363" algn="l" defTabSz="914400" rtl="0" eaLnBrk="1" fontAlgn="auto" latinLnBrk="0" hangingPunct="1">
              <a:lnSpc>
                <a:spcPct val="100000"/>
              </a:lnSpc>
              <a:spcBef>
                <a:spcPts val="0"/>
              </a:spcBef>
              <a:spcAft>
                <a:spcPts val="600"/>
              </a:spcAft>
              <a:buClr>
                <a:srgbClr val="FDA97D"/>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595454"/>
                </a:solidFill>
                <a:effectLst/>
                <a:uLnTx/>
                <a:uFillTx/>
                <a:latin typeface="Trebuchet MS"/>
                <a:ea typeface="+mn-ea"/>
                <a:cs typeface="+mn-cs"/>
              </a:rPr>
              <a:t>Further information is available at www.BreyanziREMS.com, or contact Bristol-Myers Squibb at 1-866-340-7332.</a:t>
            </a:r>
          </a:p>
          <a:p>
            <a:pPr marL="233363" marR="0" lvl="0" indent="-233363" algn="l" defTabSz="914400" rtl="0" eaLnBrk="1" fontAlgn="auto" latinLnBrk="0" hangingPunct="1">
              <a:lnSpc>
                <a:spcPct val="100000"/>
              </a:lnSpc>
              <a:spcBef>
                <a:spcPts val="0"/>
              </a:spcBef>
              <a:spcAft>
                <a:spcPts val="600"/>
              </a:spcAft>
              <a:buClr>
                <a:srgbClr val="FDA97D"/>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5" name="Graphic 14" descr="House with solid fill">
            <a:hlinkClick r:id="rId3" action="ppaction://hlinksldjump"/>
            <a:extLst>
              <a:ext uri="{FF2B5EF4-FFF2-40B4-BE49-F238E27FC236}">
                <a16:creationId xmlns:a16="http://schemas.microsoft.com/office/drawing/2014/main" id="{42ACE9E2-047B-4788-B1B3-45169C9F1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11" name="Slide Number Placeholder 3">
            <a:extLst>
              <a:ext uri="{FF2B5EF4-FFF2-40B4-BE49-F238E27FC236}">
                <a16:creationId xmlns:a16="http://schemas.microsoft.com/office/drawing/2014/main" id="{3D3465F8-F424-4EA3-952D-C40F7F6CE702}"/>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04310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E9CC186B-D0AA-BF4F-B6F4-503E5D2DC24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6110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6C1-BD86-459B-82B3-A444404763D7}"/>
              </a:ext>
            </a:extLst>
          </p:cNvPr>
          <p:cNvSpPr>
            <a:spLocks noGrp="1"/>
          </p:cNvSpPr>
          <p:nvPr>
            <p:ph type="title"/>
          </p:nvPr>
        </p:nvSpPr>
        <p:spPr/>
        <p:txBody>
          <a:bodyPr/>
          <a:lstStyle/>
          <a:p>
            <a:r>
              <a:rPr lang="en-US" dirty="0"/>
              <a:t>Liso-cel components</a:t>
            </a:r>
          </a:p>
        </p:txBody>
      </p:sp>
      <p:sp>
        <p:nvSpPr>
          <p:cNvPr id="3" name="Content Placeholder 2">
            <a:extLst>
              <a:ext uri="{FF2B5EF4-FFF2-40B4-BE49-F238E27FC236}">
                <a16:creationId xmlns:a16="http://schemas.microsoft.com/office/drawing/2014/main" id="{21611035-DAD1-4B2C-A77A-9E0ACC94D52A}"/>
              </a:ext>
            </a:extLst>
          </p:cNvPr>
          <p:cNvSpPr>
            <a:spLocks noGrp="1"/>
          </p:cNvSpPr>
          <p:nvPr>
            <p:ph idx="1"/>
          </p:nvPr>
        </p:nvSpPr>
        <p:spPr>
          <a:xfrm>
            <a:off x="3970752" y="2485965"/>
            <a:ext cx="7855487" cy="1886070"/>
          </a:xfrm>
        </p:spPr>
        <p:txBody>
          <a:bodyPr/>
          <a:lstStyle/>
          <a:p>
            <a:pPr marL="285750" indent="-285750">
              <a:spcAft>
                <a:spcPts val="600"/>
              </a:spcAft>
              <a:buClr>
                <a:schemeClr val="accent6"/>
              </a:buClr>
              <a:buFont typeface="Arial" panose="020B0604020202020204" pitchFamily="34" charset="0"/>
              <a:buChar char="•"/>
            </a:pPr>
            <a:r>
              <a:rPr lang="en-US" sz="1500" dirty="0">
                <a:solidFill>
                  <a:srgbClr val="595454"/>
                </a:solidFill>
              </a:rPr>
              <a:t>The </a:t>
            </a:r>
            <a:r>
              <a:rPr lang="en-US" sz="1500" dirty="0" err="1">
                <a:solidFill>
                  <a:srgbClr val="595454"/>
                </a:solidFill>
              </a:rPr>
              <a:t>liso</a:t>
            </a:r>
            <a:r>
              <a:rPr lang="en-US" sz="1500" dirty="0">
                <a:solidFill>
                  <a:srgbClr val="595454"/>
                </a:solidFill>
              </a:rPr>
              <a:t>-cel formulation contains 75% (v/v) </a:t>
            </a:r>
            <a:r>
              <a:rPr lang="en-US" sz="1500" dirty="0" err="1">
                <a:solidFill>
                  <a:srgbClr val="595454"/>
                </a:solidFill>
              </a:rPr>
              <a:t>Cryostor</a:t>
            </a:r>
            <a:r>
              <a:rPr lang="en-US" sz="1500" baseline="30000" dirty="0">
                <a:solidFill>
                  <a:srgbClr val="595454"/>
                </a:solidFill>
              </a:rPr>
              <a:t>®</a:t>
            </a:r>
            <a:r>
              <a:rPr lang="en-US" sz="1500" dirty="0">
                <a:solidFill>
                  <a:srgbClr val="595454"/>
                </a:solidFill>
              </a:rPr>
              <a:t> CS10 [containing 7.5% </a:t>
            </a:r>
            <a:r>
              <a:rPr lang="en-US" sz="1500" dirty="0" err="1">
                <a:solidFill>
                  <a:srgbClr val="595454"/>
                </a:solidFill>
              </a:rPr>
              <a:t>dimethylsulfoxide</a:t>
            </a:r>
            <a:r>
              <a:rPr lang="en-US" sz="1500" dirty="0">
                <a:solidFill>
                  <a:srgbClr val="595454"/>
                </a:solidFill>
              </a:rPr>
              <a:t> (v/v)], 24% (v/v) Multiple Electrolytes for Injection, Type 1, 1% (v/v) of 25% albumin (human)</a:t>
            </a:r>
          </a:p>
          <a:p>
            <a:pPr marL="285750" indent="-285750">
              <a:spcAft>
                <a:spcPts val="600"/>
              </a:spcAft>
              <a:buClr>
                <a:schemeClr val="accent6"/>
              </a:buClr>
              <a:buFont typeface="Arial" panose="020B0604020202020204" pitchFamily="34" charset="0"/>
              <a:buChar char="•"/>
            </a:pPr>
            <a:r>
              <a:rPr lang="en-US" sz="1500" dirty="0">
                <a:solidFill>
                  <a:srgbClr val="595454"/>
                </a:solidFill>
              </a:rPr>
              <a:t>Each CD8 or CD4 component is packed in a carton containing up to 4 vials, depending upon the concentration of the cryopreserved drug product CAR-positive viable T cells</a:t>
            </a:r>
          </a:p>
          <a:p>
            <a:pPr marL="285750" indent="-285750">
              <a:spcAft>
                <a:spcPts val="600"/>
              </a:spcAft>
              <a:buClr>
                <a:schemeClr val="accent6"/>
              </a:buClr>
              <a:buFont typeface="Arial" panose="020B0604020202020204" pitchFamily="34" charset="0"/>
              <a:buChar char="•"/>
            </a:pPr>
            <a:r>
              <a:rPr lang="en-US" sz="1500" dirty="0">
                <a:solidFill>
                  <a:srgbClr val="595454"/>
                </a:solidFill>
              </a:rPr>
              <a:t>The cartons for each CD8 component and CD4 component are in an outer carton</a:t>
            </a:r>
          </a:p>
        </p:txBody>
      </p:sp>
      <p:sp>
        <p:nvSpPr>
          <p:cNvPr id="14" name="TextBox 13">
            <a:extLst>
              <a:ext uri="{FF2B5EF4-FFF2-40B4-BE49-F238E27FC236}">
                <a16:creationId xmlns:a16="http://schemas.microsoft.com/office/drawing/2014/main" id="{6128333E-D2A9-4752-827D-001E4DDE423E}"/>
              </a:ext>
            </a:extLst>
          </p:cNvPr>
          <p:cNvSpPr txBox="1"/>
          <p:nvPr/>
        </p:nvSpPr>
        <p:spPr>
          <a:xfrm>
            <a:off x="354874" y="5932683"/>
            <a:ext cx="7315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Trebuchet MS"/>
                <a:ea typeface="+mn-ea"/>
                <a:cs typeface="+mn-cs"/>
              </a:rPr>
              <a:t>CAR, chimeric antigen receptor.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Trebuchet MS"/>
                <a:ea typeface="+mn-ea"/>
                <a:cs typeface="+mn-cs"/>
              </a:rPr>
              <a:t>Reference: </a:t>
            </a:r>
            <a:r>
              <a:rPr lang="en-US" sz="1100" dirty="0" err="1">
                <a:latin typeface="Trebuchet MS"/>
              </a:rPr>
              <a:t>Breyanzi</a:t>
            </a:r>
            <a:r>
              <a:rPr lang="en-US" sz="1100" dirty="0">
                <a:latin typeface="Trebuchet MS"/>
              </a:rPr>
              <a:t> [prescribing information]. Bristol Myers Squibb Company. 2024.</a:t>
            </a:r>
            <a:endParaRPr kumimoji="0" lang="en-US" sz="1100" b="0" i="0" u="none" strike="noStrike" kern="1200" cap="none" spc="0" normalizeH="0" baseline="0" noProof="0" dirty="0">
              <a:ln>
                <a:noFill/>
              </a:ln>
              <a:effectLst/>
              <a:uLnTx/>
              <a:uFillTx/>
              <a:latin typeface="Trebuchet MS"/>
              <a:ea typeface="+mn-ea"/>
              <a:cs typeface="+mn-cs"/>
            </a:endParaRPr>
          </a:p>
        </p:txBody>
      </p:sp>
      <p:sp>
        <p:nvSpPr>
          <p:cNvPr id="5" name="Slide Number Placeholder 3">
            <a:extLst>
              <a:ext uri="{FF2B5EF4-FFF2-40B4-BE49-F238E27FC236}">
                <a16:creationId xmlns:a16="http://schemas.microsoft.com/office/drawing/2014/main" id="{B40ED54D-0741-4124-81D1-D35981992A72}"/>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pic>
        <p:nvPicPr>
          <p:cNvPr id="6" name="Graphic 5" descr="House with solid fill">
            <a:hlinkClick r:id="rId3" action="ppaction://hlinksldjump"/>
            <a:extLst>
              <a:ext uri="{FF2B5EF4-FFF2-40B4-BE49-F238E27FC236}">
                <a16:creationId xmlns:a16="http://schemas.microsoft.com/office/drawing/2014/main" id="{4D442D4B-7305-4A94-AA96-E8B11FDD3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cxnSp>
        <p:nvCxnSpPr>
          <p:cNvPr id="7" name="Straight Connector 6">
            <a:extLst>
              <a:ext uri="{FF2B5EF4-FFF2-40B4-BE49-F238E27FC236}">
                <a16:creationId xmlns:a16="http://schemas.microsoft.com/office/drawing/2014/main" id="{DF4810B5-27A3-0605-2191-F4364C61C39B}"/>
              </a:ext>
            </a:extLst>
          </p:cNvPr>
          <p:cNvCxnSpPr>
            <a:cxnSpLocks/>
          </p:cNvCxnSpPr>
          <p:nvPr/>
        </p:nvCxnSpPr>
        <p:spPr>
          <a:xfrm>
            <a:off x="3695178" y="1600200"/>
            <a:ext cx="0" cy="3657600"/>
          </a:xfrm>
          <a:prstGeom prst="line">
            <a:avLst/>
          </a:prstGeom>
          <a:ln w="28575" cap="rnd">
            <a:solidFill>
              <a:schemeClr val="accent6"/>
            </a:solidFill>
          </a:ln>
        </p:spPr>
        <p:style>
          <a:lnRef idx="1">
            <a:srgbClr val="BE2BBB"/>
          </a:lnRef>
          <a:fillRef idx="0">
            <a:schemeClr val="accent1"/>
          </a:fillRef>
          <a:effectRef idx="0">
            <a:srgbClr val="000000"/>
          </a:effectRef>
          <a:fontRef idx="minor">
            <a:schemeClr val="lt1"/>
          </a:fontRef>
        </p:style>
      </p:cxnSp>
      <p:sp>
        <p:nvSpPr>
          <p:cNvPr id="10" name="Content Placeholder 2">
            <a:extLst>
              <a:ext uri="{FF2B5EF4-FFF2-40B4-BE49-F238E27FC236}">
                <a16:creationId xmlns:a16="http://schemas.microsoft.com/office/drawing/2014/main" id="{BA54259E-DD76-91A7-122A-3E166DCD0952}"/>
              </a:ext>
            </a:extLst>
          </p:cNvPr>
          <p:cNvSpPr txBox="1">
            <a:spLocks/>
          </p:cNvSpPr>
          <p:nvPr/>
        </p:nvSpPr>
        <p:spPr>
          <a:xfrm>
            <a:off x="365759" y="2909169"/>
            <a:ext cx="3204151" cy="1039662"/>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spcAft>
                <a:spcPts val="600"/>
              </a:spcAft>
              <a:buClr>
                <a:schemeClr val="accent6"/>
              </a:buClr>
              <a:buNone/>
            </a:pPr>
            <a:r>
              <a:rPr kumimoji="0" lang="en-US" sz="1600" b="0" i="0" u="none" strike="noStrike" kern="1200" cap="none" spc="0" normalizeH="0" baseline="0" noProof="0" dirty="0" err="1">
                <a:ln>
                  <a:noFill/>
                </a:ln>
                <a:solidFill>
                  <a:srgbClr val="595454"/>
                </a:solidFill>
                <a:effectLst/>
                <a:uLnTx/>
                <a:uFillTx/>
                <a:latin typeface="Trebuchet MS"/>
                <a:ea typeface="+mn-ea"/>
                <a:cs typeface="+mn-cs"/>
              </a:rPr>
              <a:t>Liso</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-cel is administered as a defined composition of CAR-positive viable T cells (consisting of 1:1 CD8 and CD4 components).</a:t>
            </a:r>
            <a:endParaRPr kumimoji="0" lang="en-US" sz="1600" b="0" i="0" u="none" strike="noStrike" kern="1200" cap="none" spc="0" normalizeH="0" baseline="3000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1501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5944-A518-47A7-8BB5-6DE7F41CB6DE}"/>
              </a:ext>
            </a:extLst>
          </p:cNvPr>
          <p:cNvSpPr>
            <a:spLocks noGrp="1"/>
          </p:cNvSpPr>
          <p:nvPr>
            <p:ph type="title"/>
          </p:nvPr>
        </p:nvSpPr>
        <p:spPr/>
        <p:txBody>
          <a:bodyPr/>
          <a:lstStyle/>
          <a:p>
            <a:r>
              <a:rPr lang="en-US" dirty="0"/>
              <a:t>Chain of Identity verification</a:t>
            </a:r>
          </a:p>
        </p:txBody>
      </p:sp>
      <p:sp>
        <p:nvSpPr>
          <p:cNvPr id="3" name="Content Placeholder 2">
            <a:extLst>
              <a:ext uri="{FF2B5EF4-FFF2-40B4-BE49-F238E27FC236}">
                <a16:creationId xmlns:a16="http://schemas.microsoft.com/office/drawing/2014/main" id="{944360DC-1634-4F7A-A111-ED9DD352C81A}"/>
              </a:ext>
            </a:extLst>
          </p:cNvPr>
          <p:cNvSpPr>
            <a:spLocks noGrp="1"/>
          </p:cNvSpPr>
          <p:nvPr>
            <p:ph idx="1"/>
          </p:nvPr>
        </p:nvSpPr>
        <p:spPr/>
        <p:txBody>
          <a:bodyPr/>
          <a:lstStyle/>
          <a:p>
            <a:pPr marL="0" indent="0">
              <a:buNone/>
            </a:pPr>
            <a:r>
              <a:rPr lang="en-US" b="1" dirty="0"/>
              <a:t>Chain of Identity (COI) describes the ability to link a patient to their cells from the time of leukapheresis collection through product administration.</a:t>
            </a:r>
          </a:p>
          <a:p>
            <a:pPr marL="285750" indent="-285750">
              <a:spcAft>
                <a:spcPts val="1200"/>
              </a:spcAft>
              <a:buClr>
                <a:schemeClr val="accent6"/>
              </a:buClr>
              <a:buFont typeface="Arial" panose="020B0604020202020204" pitchFamily="34" charset="0"/>
              <a:buChar char="•"/>
            </a:pPr>
            <a:r>
              <a:rPr lang="en-US" dirty="0"/>
              <a:t>COI is maintained using key verification steps throughout the treatment journey</a:t>
            </a:r>
          </a:p>
          <a:p>
            <a:pPr marL="285750" indent="-285750">
              <a:spcAft>
                <a:spcPts val="1200"/>
              </a:spcAft>
              <a:buClr>
                <a:schemeClr val="accent6"/>
              </a:buClr>
              <a:buFont typeface="Arial" panose="020B0604020202020204" pitchFamily="34" charset="0"/>
              <a:buChar char="•"/>
            </a:pPr>
            <a:r>
              <a:rPr lang="en-US" dirty="0"/>
              <a:t>The JOIN ID is the primary unique identification code that is assigned to a patient’s autologous blood product from the time of leukapheresis scheduling through product administration</a:t>
            </a:r>
          </a:p>
        </p:txBody>
      </p:sp>
      <p:pic>
        <p:nvPicPr>
          <p:cNvPr id="5" name="Graphic 4" descr="House with solid fill">
            <a:hlinkClick r:id="rId3" action="ppaction://hlinksldjump"/>
            <a:extLst>
              <a:ext uri="{FF2B5EF4-FFF2-40B4-BE49-F238E27FC236}">
                <a16:creationId xmlns:a16="http://schemas.microsoft.com/office/drawing/2014/main" id="{01B18BA7-D4F4-4B67-AA8D-48A753978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598" y="5513046"/>
            <a:ext cx="522642" cy="522642"/>
          </a:xfrm>
          <a:prstGeom prst="rect">
            <a:avLst/>
          </a:prstGeom>
        </p:spPr>
      </p:pic>
      <p:sp>
        <p:nvSpPr>
          <p:cNvPr id="6" name="Slide Number Placeholder 3">
            <a:extLst>
              <a:ext uri="{FF2B5EF4-FFF2-40B4-BE49-F238E27FC236}">
                <a16:creationId xmlns:a16="http://schemas.microsoft.com/office/drawing/2014/main" id="{7737941B-ACE0-431B-AEFC-3D166ED66714}"/>
              </a:ext>
            </a:extLst>
          </p:cNvPr>
          <p:cNvSpPr>
            <a:spLocks noGrp="1"/>
          </p:cNvSpPr>
          <p:nvPr>
            <p:ph type="sldNum" sz="quarter" idx="12"/>
          </p:nvPr>
        </p:nvSpPr>
        <p:spPr>
          <a:xfrm>
            <a:off x="11506200" y="6471577"/>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09597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istol Myers Squibb">
  <a:themeElements>
    <a:clrScheme name="Bristol Myers Squibb Colors">
      <a:dk1>
        <a:srgbClr val="595454"/>
      </a:dk1>
      <a:lt1>
        <a:srgbClr val="FFFFFF"/>
      </a:lt1>
      <a:dk2>
        <a:srgbClr val="595454"/>
      </a:dk2>
      <a:lt2>
        <a:srgbClr val="EEE7E7"/>
      </a:lt2>
      <a:accent1>
        <a:srgbClr val="A69F9F"/>
      </a:accent1>
      <a:accent2>
        <a:srgbClr val="FFD186"/>
      </a:accent2>
      <a:accent3>
        <a:srgbClr val="33D6F1"/>
      </a:accent3>
      <a:accent4>
        <a:srgbClr val="CB7C78"/>
      </a:accent4>
      <a:accent5>
        <a:srgbClr val="59FFB9"/>
      </a:accent5>
      <a:accent6>
        <a:srgbClr val="FDA97D"/>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1">
      <a:srgbClr val="FFECCD"/>
    </a:custClr>
    <a:custClr name="Peach 1">
      <a:srgbClr val="FEDCCA"/>
    </a:custClr>
    <a:custClr name="Sienna 1">
      <a:srgbClr val="DAC5C5"/>
    </a:custClr>
    <a:custClr name="Mint 1">
      <a:srgbClr val="C5FFE6"/>
    </a:custClr>
    <a:custClr name="Aqua 1">
      <a:srgbClr val="C0F2FB"/>
    </a:custClr>
    <a:custClr name="White">
      <a:srgbClr val="FFFFFF"/>
    </a:custClr>
    <a:custClr name="White">
      <a:srgbClr val="FFFFFF"/>
    </a:custClr>
    <a:custClr name="White">
      <a:srgbClr val="FFFFFF"/>
    </a:custClr>
    <a:custClr name="White">
      <a:srgbClr val="FFFFFF"/>
    </a:custClr>
    <a:custClr name="White">
      <a:srgbClr val="FFFFFF"/>
    </a:custClr>
    <a:custClr name="Amber 3">
      <a:srgbClr val="FFAC25"/>
    </a:custClr>
    <a:custClr name="Peach 3">
      <a:srgbClr val="DF603A"/>
    </a:custClr>
    <a:custClr name="Sienna 3">
      <a:srgbClr val="772A28"/>
    </a:custClr>
    <a:custClr name="Mint 3">
      <a:srgbClr val="1DCE9B"/>
    </a:custClr>
    <a:custClr name="Aqua 3">
      <a:srgbClr val="009FBA"/>
    </a:custClr>
    <a:custClr name="White">
      <a:srgbClr val="FFFFFF"/>
    </a:custClr>
    <a:custClr name="White">
      <a:srgbClr val="FFFFFF"/>
    </a:custClr>
    <a:custClr name="White">
      <a:srgbClr val="FFFFFF"/>
    </a:custClr>
    <a:custClr name="White">
      <a:srgbClr val="FFFFFF"/>
    </a:custClr>
    <a:custClr name="White">
      <a:srgbClr val="FFFFFF"/>
    </a:custClr>
    <a:custClr name="Amber 4">
      <a:srgbClr val="C37900"/>
    </a:custClr>
    <a:custClr name="Peach 4">
      <a:srgbClr val="BA4422"/>
    </a:custClr>
    <a:custClr name="Sienna 4">
      <a:srgbClr val="501514"/>
    </a:custClr>
    <a:custClr name="Mint 4">
      <a:srgbClr val="138967"/>
    </a:custClr>
    <a:custClr name="Aqua 4">
      <a:srgbClr val="097789"/>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2023 New BMS PPT Template_CF - Copy.pptx" id="{6C4AF5E7-98E7-4DC0-9CC2-320E2E4EDCFB}" vid="{CE310A24-B799-4537-931D-5DDA5DDB7B1E}"/>
    </a:ext>
  </a:extLst>
</a:theme>
</file>

<file path=ppt/theme/theme2.xml><?xml version="1.0" encoding="utf-8"?>
<a:theme xmlns:a="http://schemas.openxmlformats.org/drawingml/2006/main" name="Bristol Myers Squibb">
  <a:themeElements>
    <a:clrScheme name="Bristol Myers Squibb Colors">
      <a:dk1>
        <a:srgbClr val="595454"/>
      </a:dk1>
      <a:lt1>
        <a:srgbClr val="FFFFFF"/>
      </a:lt1>
      <a:dk2>
        <a:srgbClr val="595454"/>
      </a:dk2>
      <a:lt2>
        <a:srgbClr val="EEE7E7"/>
      </a:lt2>
      <a:accent1>
        <a:srgbClr val="A69F9F"/>
      </a:accent1>
      <a:accent2>
        <a:srgbClr val="FFD186"/>
      </a:accent2>
      <a:accent3>
        <a:srgbClr val="33D6F1"/>
      </a:accent3>
      <a:accent4>
        <a:srgbClr val="CB7C78"/>
      </a:accent4>
      <a:accent5>
        <a:srgbClr val="59FFB9"/>
      </a:accent5>
      <a:accent6>
        <a:srgbClr val="FDA97D"/>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1">
      <a:srgbClr val="FFECCD"/>
    </a:custClr>
    <a:custClr name="Peach 1">
      <a:srgbClr val="FEDCCA"/>
    </a:custClr>
    <a:custClr name="Sienna 1">
      <a:srgbClr val="DAC5C5"/>
    </a:custClr>
    <a:custClr name="Mint 1">
      <a:srgbClr val="C5FFE6"/>
    </a:custClr>
    <a:custClr name="Aqua 1">
      <a:srgbClr val="C0F2FB"/>
    </a:custClr>
    <a:custClr name="White">
      <a:srgbClr val="FFFFFF"/>
    </a:custClr>
    <a:custClr name="White">
      <a:srgbClr val="FFFFFF"/>
    </a:custClr>
    <a:custClr name="White">
      <a:srgbClr val="FFFFFF"/>
    </a:custClr>
    <a:custClr name="White">
      <a:srgbClr val="FFFFFF"/>
    </a:custClr>
    <a:custClr name="White">
      <a:srgbClr val="FFFFFF"/>
    </a:custClr>
    <a:custClr name="Amber 3">
      <a:srgbClr val="FFAC25"/>
    </a:custClr>
    <a:custClr name="Peach 3">
      <a:srgbClr val="DF603A"/>
    </a:custClr>
    <a:custClr name="Sienna 3">
      <a:srgbClr val="772A28"/>
    </a:custClr>
    <a:custClr name="Mint 3">
      <a:srgbClr val="1DCE9B"/>
    </a:custClr>
    <a:custClr name="Aqua 3">
      <a:srgbClr val="009FBA"/>
    </a:custClr>
    <a:custClr name="White">
      <a:srgbClr val="FFFFFF"/>
    </a:custClr>
    <a:custClr name="White">
      <a:srgbClr val="FFFFFF"/>
    </a:custClr>
    <a:custClr name="White">
      <a:srgbClr val="FFFFFF"/>
    </a:custClr>
    <a:custClr name="White">
      <a:srgbClr val="FFFFFF"/>
    </a:custClr>
    <a:custClr name="White">
      <a:srgbClr val="FFFFFF"/>
    </a:custClr>
    <a:custClr name="Amber 4">
      <a:srgbClr val="C37900"/>
    </a:custClr>
    <a:custClr name="Peach 4">
      <a:srgbClr val="BA4422"/>
    </a:custClr>
    <a:custClr name="Sienna 4">
      <a:srgbClr val="501514"/>
    </a:custClr>
    <a:custClr name="Mint 4">
      <a:srgbClr val="138967"/>
    </a:custClr>
    <a:custClr name="Aqua 4">
      <a:srgbClr val="097789"/>
    </a:custClr>
    <a:custClr name="White">
      <a:srgbClr val="FFFFFF"/>
    </a:custClr>
    <a:custClr name="White">
      <a:srgbClr val="FFFFFF"/>
    </a:custClr>
    <a:custClr name="White">
      <a:srgbClr val="FFFFFF"/>
    </a:custClr>
    <a:custClr name="White">
      <a:srgbClr val="FFFFFF"/>
    </a:custClr>
    <a:custClr name="White">
      <a:srgbClr val="FFFFFF"/>
    </a:custClr>
  </a:custClrLst>
</a:theme>
</file>

<file path=ppt/theme/theme3.xml><?xml version="1.0" encoding="utf-8"?>
<a:theme xmlns:a="http://schemas.openxmlformats.org/drawingml/2006/main" name="Bristol Myers Squibb">
  <a:themeElements>
    <a:clrScheme name="Bristol Myers Squibb Colors">
      <a:dk1>
        <a:srgbClr val="595454"/>
      </a:dk1>
      <a:lt1>
        <a:srgbClr val="FFFFFF"/>
      </a:lt1>
      <a:dk2>
        <a:srgbClr val="595454"/>
      </a:dk2>
      <a:lt2>
        <a:srgbClr val="EEE7E7"/>
      </a:lt2>
      <a:accent1>
        <a:srgbClr val="A69F9F"/>
      </a:accent1>
      <a:accent2>
        <a:srgbClr val="FFD186"/>
      </a:accent2>
      <a:accent3>
        <a:srgbClr val="33D6F1"/>
      </a:accent3>
      <a:accent4>
        <a:srgbClr val="CB7C78"/>
      </a:accent4>
      <a:accent5>
        <a:srgbClr val="59FFB9"/>
      </a:accent5>
      <a:accent6>
        <a:srgbClr val="FDA97D"/>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1">
      <a:srgbClr val="FFECCD"/>
    </a:custClr>
    <a:custClr name="Peach 1">
      <a:srgbClr val="FEDCCA"/>
    </a:custClr>
    <a:custClr name="Sienna 1">
      <a:srgbClr val="DAC5C5"/>
    </a:custClr>
    <a:custClr name="Mint 1">
      <a:srgbClr val="C5FFE6"/>
    </a:custClr>
    <a:custClr name="Aqua 1">
      <a:srgbClr val="C0F2FB"/>
    </a:custClr>
    <a:custClr name="White">
      <a:srgbClr val="FFFFFF"/>
    </a:custClr>
    <a:custClr name="White">
      <a:srgbClr val="FFFFFF"/>
    </a:custClr>
    <a:custClr name="White">
      <a:srgbClr val="FFFFFF"/>
    </a:custClr>
    <a:custClr name="White">
      <a:srgbClr val="FFFFFF"/>
    </a:custClr>
    <a:custClr name="White">
      <a:srgbClr val="FFFFFF"/>
    </a:custClr>
    <a:custClr name="Amber 3">
      <a:srgbClr val="FFAC25"/>
    </a:custClr>
    <a:custClr name="Peach 3">
      <a:srgbClr val="DF603A"/>
    </a:custClr>
    <a:custClr name="Sienna 3">
      <a:srgbClr val="772A28"/>
    </a:custClr>
    <a:custClr name="Mint 3">
      <a:srgbClr val="1DCE9B"/>
    </a:custClr>
    <a:custClr name="Aqua 3">
      <a:srgbClr val="009FBA"/>
    </a:custClr>
    <a:custClr name="White">
      <a:srgbClr val="FFFFFF"/>
    </a:custClr>
    <a:custClr name="White">
      <a:srgbClr val="FFFFFF"/>
    </a:custClr>
    <a:custClr name="White">
      <a:srgbClr val="FFFFFF"/>
    </a:custClr>
    <a:custClr name="White">
      <a:srgbClr val="FFFFFF"/>
    </a:custClr>
    <a:custClr name="White">
      <a:srgbClr val="FFFFFF"/>
    </a:custClr>
    <a:custClr name="Amber 4">
      <a:srgbClr val="C37900"/>
    </a:custClr>
    <a:custClr name="Peach 4">
      <a:srgbClr val="BA4422"/>
    </a:custClr>
    <a:custClr name="Sienna 4">
      <a:srgbClr val="501514"/>
    </a:custClr>
    <a:custClr name="Mint 4">
      <a:srgbClr val="138967"/>
    </a:custClr>
    <a:custClr name="Aqua 4">
      <a:srgbClr val="097789"/>
    </a:custClr>
    <a:custClr name="White">
      <a:srgbClr val="FFFFFF"/>
    </a:custClr>
    <a:custClr name="White">
      <a:srgbClr val="FFFFFF"/>
    </a:custClr>
    <a:custClr name="White">
      <a:srgbClr val="FFFFFF"/>
    </a:custClr>
    <a:custClr name="White">
      <a:srgbClr val="FFFFFF"/>
    </a:custClr>
    <a:custClr name="White">
      <a:srgbClr val="FFFFFF"/>
    </a:custClr>
  </a:custClrLst>
</a:theme>
</file>

<file path=docProps/app.xml><?xml version="1.0" encoding="utf-8"?>
<Properties xmlns="http://schemas.openxmlformats.org/officeDocument/2006/extended-properties" xmlns:vt="http://schemas.openxmlformats.org/officeDocument/2006/docPropsVTypes">
  <Template>FEb 2023 New BMS Theme PPT Template_CF</Template>
  <TotalTime>1190</TotalTime>
  <Words>9116</Words>
  <Application>Microsoft Office PowerPoint</Application>
  <PresentationFormat>Widescreen</PresentationFormat>
  <Paragraphs>779</Paragraphs>
  <Slides>70</Slides>
  <Notes>70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System Font Regular</vt:lpstr>
      <vt:lpstr>Trebuchet MS</vt:lpstr>
      <vt:lpstr>Wingdings</vt:lpstr>
      <vt:lpstr>Bristol Myers Squibb</vt:lpstr>
      <vt:lpstr>Lisocabtagene maraleucel (liso-cel)  CAR T cell therapy</vt:lpstr>
      <vt:lpstr>Important context</vt:lpstr>
      <vt:lpstr>Today’s presentation</vt:lpstr>
      <vt:lpstr>Index</vt:lpstr>
      <vt:lpstr>About liso-cel</vt:lpstr>
      <vt:lpstr>About liso-cel (continued)</vt:lpstr>
      <vt:lpstr>Liso-cel Risk Evaluation and Mitigation Strategy (REMS) </vt:lpstr>
      <vt:lpstr>Liso-cel components</vt:lpstr>
      <vt:lpstr>Chain of Identity verification</vt:lpstr>
      <vt:lpstr>Liso-cel Manufacturing and Shipment</vt:lpstr>
      <vt:lpstr>Liso-cel manufacturing process1,2</vt:lpstr>
      <vt:lpstr>Screening for viral infectious agents</vt:lpstr>
      <vt:lpstr>Before liso-cel shipment and receipt</vt:lpstr>
      <vt:lpstr>Manufacturing</vt:lpstr>
      <vt:lpstr>Product availability for shipment and administration</vt:lpstr>
      <vt:lpstr>Product Receipt and Storage</vt:lpstr>
      <vt:lpstr>Product Receipt &amp; Contents</vt:lpstr>
      <vt:lpstr>Receipt of LN2 vapor shipper</vt:lpstr>
      <vt:lpstr>Receipt of liso-cel</vt:lpstr>
      <vt:lpstr>Receipt of liso-cel (cont.)</vt:lpstr>
      <vt:lpstr>LN2 shipper contents</vt:lpstr>
      <vt:lpstr>Certificate of Release for Infusion (RFI Certificate) </vt:lpstr>
      <vt:lpstr>Release for Infusion Certificate – CD8 Component</vt:lpstr>
      <vt:lpstr>Release for Infusion Certificate – CD4 Component</vt:lpstr>
      <vt:lpstr>Release for Infusion Certificate – Dose Calculation Worksheet</vt:lpstr>
      <vt:lpstr>Contents inside the inner chamber</vt:lpstr>
      <vt:lpstr>Safety guidelines</vt:lpstr>
      <vt:lpstr>Product Storage</vt:lpstr>
      <vt:lpstr>Product storage options</vt:lpstr>
      <vt:lpstr>Just-in-time delivery*</vt:lpstr>
      <vt:lpstr>Preparing for Administration</vt:lpstr>
      <vt:lpstr>Lymphodepleting chemotherapy</vt:lpstr>
      <vt:lpstr>Pre-treatment considerations</vt:lpstr>
      <vt:lpstr>Pre-medication on infusion day</vt:lpstr>
      <vt:lpstr>Thawing</vt:lpstr>
      <vt:lpstr>Preparation for thaw</vt:lpstr>
      <vt:lpstr>Preparation for thaw (cont.)</vt:lpstr>
      <vt:lpstr>3 options for location of thawing</vt:lpstr>
      <vt:lpstr>Thawing procedure</vt:lpstr>
      <vt:lpstr>Thawing procedure (cont.)</vt:lpstr>
      <vt:lpstr>Thawing procedure (cont.)</vt:lpstr>
      <vt:lpstr>Dose Preparation</vt:lpstr>
      <vt:lpstr>Dose preparation: Introduction</vt:lpstr>
      <vt:lpstr>Dose preparation: Introduction (cont.)</vt:lpstr>
      <vt:lpstr>Dose preparation: Product resuspension</vt:lpstr>
      <vt:lpstr>Dose preparation: Vial preparation (cont.)</vt:lpstr>
      <vt:lpstr>Dose preparation: Product withdrawal</vt:lpstr>
      <vt:lpstr>Dose preparation: Product withdrawal (cont.)</vt:lpstr>
      <vt:lpstr>Dose preparation: Volume verification and handover</vt:lpstr>
      <vt:lpstr>Administration</vt:lpstr>
      <vt:lpstr>Prior to administration</vt:lpstr>
      <vt:lpstr>Preparation for administration</vt:lpstr>
      <vt:lpstr>CD8 administration</vt:lpstr>
      <vt:lpstr>CD4 administration</vt:lpstr>
      <vt:lpstr>Post-infusion </vt:lpstr>
      <vt:lpstr>Monitoring post-infusion</vt:lpstr>
      <vt:lpstr>Monitoring post-infusion (cont.)</vt:lpstr>
      <vt:lpstr>Monitoring post-infusion (cont.)</vt:lpstr>
      <vt:lpstr>Infusion reactions</vt:lpstr>
      <vt:lpstr>Monitoring cytokine release syndrome</vt:lpstr>
      <vt:lpstr>Cytokine Release Syndrome (CRS) grading and management</vt:lpstr>
      <vt:lpstr>CRS grading and management (cont.)</vt:lpstr>
      <vt:lpstr>Monitoring neurologic toxicities</vt:lpstr>
      <vt:lpstr>Neurologic toxicities (NT) grading and management</vt:lpstr>
      <vt:lpstr>NT grading and management (cont.)</vt:lpstr>
      <vt:lpstr>Summary</vt:lpstr>
      <vt:lpstr>Appendix</vt:lpstr>
      <vt:lpstr>Returning the LN2 dry vapor shipper</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Bristol Myers Squibb  PowerPoint template</dc:title>
  <dc:subject/>
  <dc:creator>Chase, Breanne</dc:creator>
  <cp:keywords/>
  <dc:description/>
  <cp:lastModifiedBy>Harris, Hillary G</cp:lastModifiedBy>
  <cp:revision>64</cp:revision>
  <cp:lastPrinted>2019-10-06T00:46:52Z</cp:lastPrinted>
  <dcterms:created xsi:type="dcterms:W3CDTF">2023-02-13T16:06:55Z</dcterms:created>
  <dcterms:modified xsi:type="dcterms:W3CDTF">2024-10-28T19:20:01Z</dcterms:modified>
  <cp:category/>
</cp:coreProperties>
</file>