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11" r:id="rId2"/>
  </p:sldMasterIdLst>
  <p:notesMasterIdLst>
    <p:notesMasterId r:id="rId11"/>
  </p:notesMasterIdLst>
  <p:handoutMasterIdLst>
    <p:handoutMasterId r:id="rId12"/>
  </p:handoutMasterIdLst>
  <p:sldIdLst>
    <p:sldId id="257" r:id="rId3"/>
    <p:sldId id="5678" r:id="rId4"/>
    <p:sldId id="5714" r:id="rId5"/>
    <p:sldId id="5716" r:id="rId6"/>
    <p:sldId id="5694" r:id="rId7"/>
    <p:sldId id="5715" r:id="rId8"/>
    <p:sldId id="611" r:id="rId9"/>
    <p:sldId id="5685" r:id="rId10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6FBF2846-037F-4192-89BC-8A326873BEE5}">
          <p14:sldIdLst>
            <p14:sldId id="257"/>
            <p14:sldId id="5678"/>
            <p14:sldId id="5714"/>
            <p14:sldId id="5716"/>
            <p14:sldId id="5694"/>
            <p14:sldId id="5715"/>
            <p14:sldId id="611"/>
          </p14:sldIdLst>
        </p14:section>
        <p14:section name="Untitled Section" id="{9B37C68D-3E92-403D-96F5-3BBD0012D92F}">
          <p14:sldIdLst>
            <p14:sldId id="56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92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504" userDrawn="1">
          <p15:clr>
            <a:srgbClr val="A4A3A4"/>
          </p15:clr>
        </p15:guide>
        <p15:guide id="4" orient="horz" pos="2460" userDrawn="1">
          <p15:clr>
            <a:srgbClr val="A4A3A4"/>
          </p15:clr>
        </p15:guide>
        <p15:guide id="5" orient="horz" pos="420" userDrawn="1">
          <p15:clr>
            <a:srgbClr val="A4A3A4"/>
          </p15:clr>
        </p15:guide>
        <p15:guide id="6" orient="horz" pos="684" userDrawn="1">
          <p15:clr>
            <a:srgbClr val="A4A3A4"/>
          </p15:clr>
        </p15:guide>
        <p15:guide id="7" orient="horz" pos="315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liss, Kellie" initials="BK" lastIdx="1" clrIdx="0"/>
  <p:cmAuthor id="2" name="Day, Clark" initials="DC" lastIdx="1" clrIdx="1">
    <p:extLst>
      <p:ext uri="{19B8F6BF-5375-455C-9EA6-DF929625EA0E}">
        <p15:presenceInfo xmlns:p15="http://schemas.microsoft.com/office/powerpoint/2012/main" userId="S::cday5@iuhealth.org::97b5e0f2-ce7f-4773-b4c9-28aca95b68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0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96" autoAdjust="0"/>
    <p:restoredTop sz="81047" autoAdjust="0"/>
  </p:normalViewPr>
  <p:slideViewPr>
    <p:cSldViewPr snapToGrid="0" showGuides="1">
      <p:cViewPr varScale="1">
        <p:scale>
          <a:sx n="137" d="100"/>
          <a:sy n="137" d="100"/>
        </p:scale>
        <p:origin x="144" y="270"/>
      </p:cViewPr>
      <p:guideLst>
        <p:guide orient="horz" pos="1692"/>
        <p:guide pos="2880"/>
        <p:guide pos="504"/>
        <p:guide orient="horz" pos="2460"/>
        <p:guide orient="horz" pos="420"/>
        <p:guide orient="horz" pos="684"/>
        <p:guide orient="horz" pos="31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4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CDDDB3-FA51-FA4B-AD0A-B20099F8896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B3A4A8-36D1-9B42-BB99-419E94051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08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F959DE8-BC8A-9342-BA3F-D795D5990682}" type="datetimeFigureOut">
              <a:rPr lang="en-US"/>
              <a:pPr>
                <a:defRPr/>
              </a:pPr>
              <a:t>1/31/2025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696D1D-ED38-CE46-A803-2C7949BBFEE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152948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x-none" altLang="x-none" b="1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3DFA794A-571F-F846-8842-D0036C98B983}" type="slidenum">
              <a:rPr lang="en-US" altLang="x-none">
                <a:solidFill>
                  <a:srgbClr val="000000"/>
                </a:solidFill>
              </a:rPr>
              <a:pPr/>
              <a:t>1</a:t>
            </a:fld>
            <a:endParaRPr lang="en-US" altLang="x-none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96D1D-ED38-CE46-A803-2C7949BBFEE6}" type="slidenum">
              <a:rPr lang="en-US" altLang="x-none" smtClean="0"/>
              <a:pPr/>
              <a:t>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239032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696D1D-ED38-CE46-A803-2C7949BBFEE6}" type="slidenum">
              <a:rPr lang="en-US" altLang="x-none" smtClean="0"/>
              <a:pPr/>
              <a:t>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458303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2058" y="-19051"/>
            <a:ext cx="9141941" cy="51673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669" y="3005075"/>
            <a:ext cx="5339910" cy="804095"/>
          </a:xfrm>
        </p:spPr>
        <p:txBody>
          <a:bodyPr/>
          <a:lstStyle>
            <a:lvl1pPr>
              <a:defRPr sz="2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671" y="4111367"/>
            <a:ext cx="4756969" cy="378895"/>
          </a:xfrm>
        </p:spPr>
        <p:txBody>
          <a:bodyPr/>
          <a:lstStyle>
            <a:lvl1pPr marL="0" indent="0" algn="l">
              <a:buNone/>
              <a:defRPr sz="11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0621192E-B586-754B-9253-7F68592A382D}" type="slidenum">
              <a:rPr lang="x-none" altLang="x-none"/>
              <a:pPr/>
              <a:t>‹#›</a:t>
            </a:fld>
            <a:endParaRPr lang="en-US" altLang="x-none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21" name="Picture 9" descr="IUH.PPT.TEMPLATE_corn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2174875"/>
            <a:ext cx="3033712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285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1pPr>
            <a:lvl2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2pPr>
            <a:lvl3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3pPr>
            <a:lvl4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4pPr>
            <a:lvl5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DA86648E-21C2-4E4D-995E-31FFBD2E87B9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627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IUH.PPT.TEMPLATE_V2-revise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IUH.PPT.TEMPLATE_corner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2174875"/>
            <a:ext cx="3033712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IU-logo-black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4435475"/>
            <a:ext cx="22288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035" y="2618781"/>
            <a:ext cx="7772400" cy="1021556"/>
          </a:xfrm>
        </p:spPr>
        <p:txBody>
          <a:bodyPr anchor="t"/>
          <a:lstStyle>
            <a:lvl1pPr algn="l">
              <a:defRPr sz="2600" b="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035" y="1212056"/>
            <a:ext cx="7772400" cy="1125140"/>
          </a:xfrm>
        </p:spPr>
        <p:txBody>
          <a:bodyPr anchor="b"/>
          <a:lstStyle>
            <a:lvl1pPr marL="0" indent="0">
              <a:buNone/>
              <a:defRPr sz="1200" b="1" spc="-30">
                <a:solidFill>
                  <a:srgbClr val="595959"/>
                </a:solidFill>
                <a:latin typeface="Franklin Gothic Demi" charset="0"/>
                <a:ea typeface="Franklin Gothic Demi" charset="0"/>
                <a:cs typeface="Franklin Gothic Demi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0025BF38-0FF4-CC4F-BA6B-37B05F99C122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97376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E94E9BCF-061B-4943-A29B-BBB83430C9CB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0461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715E4F9D-4648-EE4F-837B-7F5D286D2A4F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6046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941C-6974-BE4E-9E84-DF4E3BF99134}" type="slidenum">
              <a:rPr lang="en-US" altLang="x-none" smtClean="0"/>
              <a:pPr/>
              <a:t>‹#›</a:t>
            </a:fld>
            <a:endParaRPr lang="en-US" altLang="x-none"/>
          </a:p>
        </p:txBody>
      </p:sp>
      <p:sp>
        <p:nvSpPr>
          <p:cNvPr id="6" name="Rectangle 5"/>
          <p:cNvSpPr/>
          <p:nvPr userDrawn="1"/>
        </p:nvSpPr>
        <p:spPr>
          <a:xfrm>
            <a:off x="6095999" y="4034119"/>
            <a:ext cx="2904565" cy="10555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2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40B5E16D-56CD-864D-824B-D347FFEACCD3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8267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UH.PPT.TEMPLATE_cover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"/>
            <a:ext cx="9153144" cy="5148645"/>
          </a:xfrm>
          <a:prstGeom prst="rect">
            <a:avLst/>
          </a:prstGeom>
        </p:spPr>
      </p:pic>
      <p:pic>
        <p:nvPicPr>
          <p:cNvPr id="9" name="Content Placeholder 5" descr="IU-logo-blac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669"/>
          <a:stretch>
            <a:fillRect/>
          </a:stretch>
        </p:blipFill>
        <p:spPr bwMode="auto">
          <a:xfrm>
            <a:off x="3846626" y="1677529"/>
            <a:ext cx="1459892" cy="152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95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IUH.PPT.TEMPLATE_banner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8038" y="155575"/>
            <a:ext cx="6138862" cy="5794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16075" y="1698625"/>
            <a:ext cx="7083425" cy="290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4870450"/>
            <a:ext cx="2133600" cy="2730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8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70450"/>
            <a:ext cx="2895600" cy="2730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800" dirty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35925" y="603250"/>
            <a:ext cx="733425" cy="274638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200">
              <a:defRPr sz="900">
                <a:solidFill>
                  <a:srgbClr val="898989"/>
                </a:solidFill>
                <a:latin typeface="Arial" charset="0"/>
              </a:defRPr>
            </a:lvl1pPr>
          </a:lstStyle>
          <a:p>
            <a:fld id="{4572941C-6974-BE4E-9E84-DF4E3BF99134}" type="slidenum">
              <a:rPr lang="en-US" altLang="x-none"/>
              <a:pPr/>
              <a:t>‹#›</a:t>
            </a:fld>
            <a:endParaRPr lang="en-US" altLang="x-none"/>
          </a:p>
        </p:txBody>
      </p:sp>
      <p:pic>
        <p:nvPicPr>
          <p:cNvPr id="1032" name="Picture 12" descr="IU-logo-black.png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450" y="4435475"/>
            <a:ext cx="22288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3" r:id="rId5"/>
    <p:sldLayoutId id="2147483710" r:id="rId6"/>
    <p:sldLayoutId id="2147483694" r:id="rId7"/>
  </p:sldLayoutIdLst>
  <p:hf hdr="0" ftr="0" dt="0"/>
  <p:txStyles>
    <p:titleStyle>
      <a:lvl1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200" kern="1200" spc="-30">
          <a:solidFill>
            <a:schemeClr val="bg1"/>
          </a:solidFill>
          <a:latin typeface="Franklin Gothic Book" charset="0"/>
          <a:ea typeface="Franklin Gothic Book" charset="0"/>
          <a:cs typeface="Franklin Gothic Book" charset="0"/>
        </a:defRPr>
      </a:lvl1pPr>
      <a:lvl2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2pPr>
      <a:lvl3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3pPr>
      <a:lvl4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4pPr>
      <a:lvl5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5pPr>
      <a:lvl6pPr marL="4572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6pPr>
      <a:lvl7pPr marL="9144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7pPr>
      <a:lvl8pPr marL="13716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8pPr>
      <a:lvl9pPr marL="18288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9pPr>
    </p:titleStyle>
    <p:bodyStyle>
      <a:lvl1pPr marL="146050" indent="-146050" algn="l" defTabSz="457200" rtl="0" fontAlgn="base">
        <a:spcBef>
          <a:spcPct val="20000"/>
        </a:spcBef>
        <a:spcAft>
          <a:spcPct val="0"/>
        </a:spcAft>
        <a:buClr>
          <a:schemeClr val="accent1"/>
        </a:buClr>
        <a:buSzPct val="106000"/>
        <a:buFont typeface="Wingdings" charset="2"/>
        <a:buChar char="§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1pPr>
      <a:lvl2pPr marL="631825" indent="-174625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2pPr>
      <a:lvl3pPr marL="1027113" indent="-112713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3pPr>
      <a:lvl4pPr marL="1539875" indent="-168275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4pPr>
      <a:lvl5pPr marL="1998663" indent="-169863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IUH.PPT.TEMPLATE_banner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572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8683" y="156008"/>
            <a:ext cx="6138017" cy="57964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5784" y="1698626"/>
            <a:ext cx="7083716" cy="29012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561" y="4869657"/>
            <a:ext cx="2133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8B90E7A0-32E2-4EA5-B60F-9C5E97AA8DAA}" type="datetime1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1/31/2025</a:t>
            </a:fld>
            <a:endParaRPr lang="en-US" dirty="0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69657"/>
            <a:ext cx="2895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35349" y="603903"/>
            <a:ext cx="733836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D210017C-F2DC-EA4D-9267-8D3448B88A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2" descr="IU-logo-black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394452" y="4435937"/>
            <a:ext cx="2229537" cy="49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2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hf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100" kern="1200" spc="-30">
          <a:solidFill>
            <a:schemeClr val="bg1"/>
          </a:solidFill>
          <a:latin typeface="Franklin Gothic Medium" charset="0"/>
          <a:ea typeface="Franklin Gothic Medium" charset="0"/>
          <a:cs typeface="Franklin Gothic Medium" charset="0"/>
        </a:defRPr>
      </a:lvl1pPr>
    </p:titleStyle>
    <p:bodyStyle>
      <a:lvl1pPr marL="146304" indent="-146304" algn="l" defTabSz="457200" rtl="0" eaLnBrk="1" latinLnBrk="0" hangingPunct="1">
        <a:spcBef>
          <a:spcPct val="20000"/>
        </a:spcBef>
        <a:buClr>
          <a:schemeClr val="accent1"/>
        </a:buClr>
        <a:buSzPct val="106000"/>
        <a:buFont typeface="Wingdings" charset="2"/>
        <a:buChar char="§"/>
        <a:defRPr sz="1300" kern="1200">
          <a:solidFill>
            <a:schemeClr val="tx1"/>
          </a:solidFill>
          <a:latin typeface="Arial"/>
          <a:ea typeface="+mn-ea"/>
          <a:cs typeface="Arial"/>
        </a:defRPr>
      </a:lvl1pPr>
      <a:lvl2pPr marL="631825" indent="-174625" algn="l" defTabSz="457200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Arial"/>
          <a:ea typeface="+mn-ea"/>
          <a:cs typeface="Arial"/>
        </a:defRPr>
      </a:lvl2pPr>
      <a:lvl3pPr marL="1027113" indent="-112713" algn="l" defTabSz="457200" rtl="0" eaLnBrk="1" latinLnBrk="0" hangingPunct="1">
        <a:spcBef>
          <a:spcPct val="20000"/>
        </a:spcBef>
        <a:buFont typeface="Arial"/>
        <a:buChar char="•"/>
        <a:defRPr sz="1300" kern="1200">
          <a:solidFill>
            <a:schemeClr val="tx1"/>
          </a:solidFill>
          <a:latin typeface="Arial"/>
          <a:ea typeface="+mn-ea"/>
          <a:cs typeface="Arial"/>
        </a:defRPr>
      </a:lvl3pPr>
      <a:lvl4pPr marL="1539875" indent="-168275" algn="l" defTabSz="457200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Arial"/>
          <a:ea typeface="+mn-ea"/>
          <a:cs typeface="Arial"/>
        </a:defRPr>
      </a:lvl4pPr>
      <a:lvl5pPr marL="1998663" indent="-169863" algn="l" defTabSz="457200" rtl="0" eaLnBrk="1" latinLnBrk="0" hangingPunct="1">
        <a:spcBef>
          <a:spcPct val="20000"/>
        </a:spcBef>
        <a:buFont typeface="Arial"/>
        <a:buChar char="»"/>
        <a:defRPr sz="13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2100" y="3005138"/>
            <a:ext cx="5835650" cy="8032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Franklin Gothic Book" charset="0"/>
                <a:ea typeface="Franklin Gothic Book" charset="0"/>
                <a:cs typeface="Franklin Gothic Book" charset="0"/>
              </a:rPr>
              <a:t>CTL TEAM MEETING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" y="1970939"/>
            <a:ext cx="5166976" cy="1201622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74838C3-9C32-4D29-A83D-4BBF29D42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0671" y="3872339"/>
            <a:ext cx="4756969" cy="617923"/>
          </a:xfrm>
        </p:spPr>
        <p:txBody>
          <a:bodyPr/>
          <a:lstStyle/>
          <a:p>
            <a:r>
              <a:rPr lang="en-US" sz="1800" dirty="0"/>
              <a:t>1/2025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Housekeeping</a:t>
            </a:r>
            <a:r>
              <a:rPr lang="en-US" dirty="0"/>
              <a:t> </a:t>
            </a:r>
            <a:r>
              <a:rPr lang="en-US" sz="3200" dirty="0"/>
              <a:t>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377" y="1201271"/>
            <a:ext cx="8257144" cy="3399304"/>
          </a:xfrm>
        </p:spPr>
        <p:txBody>
          <a:bodyPr/>
          <a:lstStyle/>
          <a:p>
            <a:r>
              <a:rPr lang="en-US" sz="2400" dirty="0"/>
              <a:t>Send WAMBIs at least monthly!</a:t>
            </a:r>
          </a:p>
          <a:p>
            <a:r>
              <a:rPr lang="en-US" sz="2400" dirty="0"/>
              <a:t>AABB and CAP Inspection went well</a:t>
            </a:r>
          </a:p>
          <a:p>
            <a:r>
              <a:rPr lang="en-US" sz="2400" dirty="0"/>
              <a:t>Oracle Self-Assessments were due 1/20/25.</a:t>
            </a:r>
          </a:p>
          <a:p>
            <a:pPr lvl="1"/>
            <a:r>
              <a:rPr lang="en-US" sz="2400" dirty="0"/>
              <a:t>Everyone completed on time, thank you.</a:t>
            </a:r>
          </a:p>
          <a:p>
            <a:r>
              <a:rPr lang="en-US" sz="2400" dirty="0"/>
              <a:t>Bonus announced for Team Members.</a:t>
            </a:r>
          </a:p>
          <a:p>
            <a:pPr lvl="1"/>
            <a:r>
              <a:rPr lang="en-US" sz="2400" dirty="0"/>
              <a:t>See email from Dennis Murphy for details.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001834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70099-A68F-7C16-76C8-77168DA55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 Inspection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82C32-5B75-8E59-8878-7A95210ED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178" y="1272836"/>
            <a:ext cx="7083425" cy="2901950"/>
          </a:xfrm>
        </p:spPr>
        <p:txBody>
          <a:bodyPr/>
          <a:lstStyle/>
          <a:p>
            <a:r>
              <a:rPr lang="en-US" dirty="0"/>
              <a:t>3 Citations</a:t>
            </a:r>
          </a:p>
          <a:p>
            <a:pPr lvl="1"/>
            <a:r>
              <a:rPr lang="en-US" dirty="0"/>
              <a:t>Environmental Monitoring </a:t>
            </a:r>
          </a:p>
          <a:p>
            <a:pPr lvl="2"/>
            <a:r>
              <a:rPr lang="en-US" dirty="0"/>
              <a:t>Ranges and SOPs updated.  Please see F-126 for updated ranges.</a:t>
            </a:r>
          </a:p>
          <a:p>
            <a:pPr lvl="2"/>
            <a:r>
              <a:rPr lang="en-US" dirty="0"/>
              <a:t>Please document on the F-126 that you requested facilities to adjust environmental controls to correct humidity excursion.</a:t>
            </a:r>
          </a:p>
          <a:p>
            <a:pPr lvl="1"/>
            <a:r>
              <a:rPr lang="en-US" dirty="0"/>
              <a:t>Written Analysis of CTL Critical Environmental Parameters was not performed</a:t>
            </a:r>
          </a:p>
          <a:p>
            <a:pPr lvl="2"/>
            <a:r>
              <a:rPr lang="en-US" dirty="0"/>
              <a:t>Analysis covering temperature, humidity, sterility, and cleaning performed and submitted for MD review.</a:t>
            </a:r>
          </a:p>
          <a:p>
            <a:pPr lvl="1"/>
            <a:r>
              <a:rPr lang="en-US" dirty="0"/>
              <a:t>CTL Facility Director and CTL Medical Director Approval of SOPs</a:t>
            </a:r>
          </a:p>
          <a:p>
            <a:pPr lvl="2"/>
            <a:r>
              <a:rPr lang="en-US" dirty="0"/>
              <a:t>Previously they were reviewers.  PolicyTech has been updated to make them approvers and the approval pathway has been updated.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969D7C-85A9-F696-56EB-F1B0763D0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76188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AE8060-5A99-7897-D364-9438B2AC5E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80227-6A6B-8241-411A-621876335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AABB Inspection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9C97E-D423-3BA4-368F-85720B0ED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1307737"/>
            <a:ext cx="7083425" cy="2901950"/>
          </a:xfrm>
        </p:spPr>
        <p:txBody>
          <a:bodyPr/>
          <a:lstStyle/>
          <a:p>
            <a:r>
              <a:rPr lang="en-US" dirty="0"/>
              <a:t>2 Citations</a:t>
            </a:r>
          </a:p>
          <a:p>
            <a:pPr lvl="1"/>
            <a:r>
              <a:rPr lang="en-US" dirty="0" err="1"/>
              <a:t>Allo</a:t>
            </a:r>
            <a:r>
              <a:rPr lang="en-US" dirty="0"/>
              <a:t> donors must answer certain questions when their IDMs are drawn.</a:t>
            </a:r>
          </a:p>
          <a:p>
            <a:pPr lvl="2"/>
            <a:r>
              <a:rPr lang="en-US" dirty="0"/>
              <a:t>This is being corrected on the DHHQ form, no impact on CTL.</a:t>
            </a:r>
          </a:p>
          <a:p>
            <a:pPr lvl="1"/>
            <a:r>
              <a:rPr lang="en-US" dirty="0"/>
              <a:t>Supply Inventory/Package Inserts</a:t>
            </a:r>
          </a:p>
          <a:p>
            <a:pPr lvl="2"/>
            <a:r>
              <a:rPr lang="en-US" dirty="0"/>
              <a:t>We were not tracking the package inserts correctly.</a:t>
            </a:r>
          </a:p>
          <a:p>
            <a:pPr lvl="2"/>
            <a:r>
              <a:rPr lang="en-US" dirty="0"/>
              <a:t>See next slide for details on changes.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BF4319-575E-442A-2D81-F41413463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82522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E5BC6-5D6D-0169-04E8-A79728CE2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Supply Inventory/Package Inserts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E6376-0AD1-14D1-09B4-A4086ADCC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971" y="1204417"/>
            <a:ext cx="7083425" cy="3022324"/>
          </a:xfrm>
        </p:spPr>
        <p:txBody>
          <a:bodyPr/>
          <a:lstStyle/>
          <a:p>
            <a:r>
              <a:rPr lang="en-US" sz="1600" dirty="0"/>
              <a:t>Starting February 2025</a:t>
            </a:r>
          </a:p>
          <a:p>
            <a:pPr lvl="1"/>
            <a:r>
              <a:rPr lang="en-US" sz="1600" dirty="0"/>
              <a:t>Supply Inventory Binder will go back to division by item rather than month received.</a:t>
            </a:r>
          </a:p>
          <a:p>
            <a:pPr lvl="1"/>
            <a:r>
              <a:rPr lang="en-US" sz="1600" dirty="0"/>
              <a:t>All materials will be in one binder.</a:t>
            </a:r>
          </a:p>
          <a:p>
            <a:pPr lvl="2"/>
            <a:r>
              <a:rPr lang="en-US" sz="1600" dirty="0" err="1"/>
              <a:t>DxH</a:t>
            </a:r>
            <a:r>
              <a:rPr lang="en-US" sz="1600" dirty="0"/>
              <a:t>, Flow, CFU, General supplies all together.</a:t>
            </a:r>
          </a:p>
          <a:p>
            <a:pPr lvl="3"/>
            <a:r>
              <a:rPr lang="en-US" sz="1600" dirty="0"/>
              <a:t>These were getting mixed up in the monthly system anyway.</a:t>
            </a:r>
          </a:p>
          <a:p>
            <a:pPr lvl="2"/>
            <a:r>
              <a:rPr lang="en-US" sz="1600" dirty="0"/>
              <a:t>Alphabetical order with a table of contents in the binder.</a:t>
            </a:r>
          </a:p>
          <a:p>
            <a:pPr lvl="1"/>
            <a:r>
              <a:rPr lang="en-US" sz="1600" dirty="0"/>
              <a:t>The COA/COC will be filed behind the F-025 as normal.</a:t>
            </a:r>
          </a:p>
          <a:p>
            <a:pPr lvl="1"/>
            <a:r>
              <a:rPr lang="en-US" sz="1600" dirty="0"/>
              <a:t>The package insert (if available) will be in the same section as the material.</a:t>
            </a:r>
          </a:p>
          <a:p>
            <a:pPr lvl="2"/>
            <a:r>
              <a:rPr lang="en-US" sz="1600" dirty="0"/>
              <a:t>If the package insert has been revised, write occurrence, make copy of the new one and file, turn that in with the old one.  QA will review for changes.</a:t>
            </a:r>
          </a:p>
          <a:p>
            <a:pPr marL="0" indent="0">
              <a:buNone/>
            </a:pPr>
            <a:r>
              <a:rPr lang="en-US" sz="1600" dirty="0"/>
              <a:t>		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ABD355-EE2D-0537-363C-73C87C167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24304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C2B45-B51E-FF5F-12DB-AC3798130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A3EAB-CAB1-C102-B7F9-95D806C4B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FACSVia</a:t>
            </a:r>
            <a:r>
              <a:rPr lang="en-US" dirty="0"/>
              <a:t> being sent to California for repairs</a:t>
            </a:r>
          </a:p>
          <a:p>
            <a:pPr lvl="1"/>
            <a:r>
              <a:rPr lang="en-US" dirty="0"/>
              <a:t>No loaner analyzer available</a:t>
            </a:r>
          </a:p>
          <a:p>
            <a:r>
              <a:rPr lang="en-US" dirty="0" err="1"/>
              <a:t>FACSLyric</a:t>
            </a:r>
            <a:r>
              <a:rPr lang="en-US" dirty="0"/>
              <a:t> was fixed Friday.</a:t>
            </a:r>
          </a:p>
          <a:p>
            <a:pPr lvl="1"/>
            <a:r>
              <a:rPr lang="en-US" dirty="0"/>
              <a:t>A pump was leaking.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53140A-89BF-B412-5D79-A48A3E41B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690166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97F6A-10F9-4C31-AFCE-45C2C38C5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650" y="0"/>
            <a:ext cx="8117709" cy="704193"/>
          </a:xfrm>
        </p:spPr>
        <p:txBody>
          <a:bodyPr/>
          <a:lstStyle/>
          <a:p>
            <a:r>
              <a:rPr lang="en-US" dirty="0"/>
              <a:t>Values Acknowledgments: Purpose, Excellence, Compassion, Team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F65C45-6C16-4631-B57B-AB9397639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7</a:t>
            </a:fld>
            <a:endParaRPr lang="en-US" altLang="x-none"/>
          </a:p>
        </p:txBody>
      </p:sp>
      <p:sp>
        <p:nvSpPr>
          <p:cNvPr id="3" name="TextBox 2"/>
          <p:cNvSpPr txBox="1"/>
          <p:nvPr/>
        </p:nvSpPr>
        <p:spPr>
          <a:xfrm>
            <a:off x="570593" y="2011559"/>
            <a:ext cx="7135317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Thank you, Jennifer and Brody for all the extra work diagnosing the </a:t>
            </a:r>
            <a:r>
              <a:rPr lang="en-US" dirty="0" err="1"/>
              <a:t>flowcytometers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Thank you all for your teamwork and the great AABB inspection!</a:t>
            </a:r>
          </a:p>
        </p:txBody>
      </p:sp>
    </p:spTree>
    <p:extLst>
      <p:ext uri="{BB962C8B-B14F-4D97-AF65-F5344CB8AC3E}">
        <p14:creationId xmlns:p14="http://schemas.microsoft.com/office/powerpoint/2010/main" val="1986266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Questions???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4F9D-4648-EE4F-837B-7F5D286D2A4F}" type="slidenum">
              <a:rPr lang="x-none" altLang="x-none" smtClean="0"/>
              <a:pPr/>
              <a:t>8</a:t>
            </a:fld>
            <a:endParaRPr lang="en-US" altLang="x-none"/>
          </a:p>
        </p:txBody>
      </p:sp>
      <p:pic>
        <p:nvPicPr>
          <p:cNvPr id="1026" name="Picture 2" descr="Question mark clipart free clip art – Gclipart.com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230" y="1131757"/>
            <a:ext cx="2800163" cy="3192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598729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Indiana University Health">
      <a:dk1>
        <a:sysClr val="windowText" lastClr="000000"/>
      </a:dk1>
      <a:lt1>
        <a:sysClr val="window" lastClr="FFFFFF"/>
      </a:lt1>
      <a:dk2>
        <a:srgbClr val="A1A1A4"/>
      </a:dk2>
      <a:lt2>
        <a:srgbClr val="EEECE1"/>
      </a:lt2>
      <a:accent1>
        <a:srgbClr val="B30838"/>
      </a:accent1>
      <a:accent2>
        <a:srgbClr val="F2EDD7"/>
      </a:accent2>
      <a:accent3>
        <a:srgbClr val="AFDDD2"/>
      </a:accent3>
      <a:accent4>
        <a:srgbClr val="D0E4A6"/>
      </a:accent4>
      <a:accent5>
        <a:srgbClr val="E9D666"/>
      </a:accent5>
      <a:accent6>
        <a:srgbClr val="C2D1D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Indiana University Health">
      <a:dk1>
        <a:sysClr val="windowText" lastClr="000000"/>
      </a:dk1>
      <a:lt1>
        <a:sysClr val="window" lastClr="FFFFFF"/>
      </a:lt1>
      <a:dk2>
        <a:srgbClr val="A1A1A4"/>
      </a:dk2>
      <a:lt2>
        <a:srgbClr val="EEECE1"/>
      </a:lt2>
      <a:accent1>
        <a:srgbClr val="B30838"/>
      </a:accent1>
      <a:accent2>
        <a:srgbClr val="F2EDD7"/>
      </a:accent2>
      <a:accent3>
        <a:srgbClr val="AFDDD2"/>
      </a:accent3>
      <a:accent4>
        <a:srgbClr val="D0E4A6"/>
      </a:accent4>
      <a:accent5>
        <a:srgbClr val="E9D666"/>
      </a:accent5>
      <a:accent6>
        <a:srgbClr val="C2D1D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19775</TotalTime>
  <Words>396</Words>
  <Application>Microsoft Office PowerPoint</Application>
  <PresentationFormat>On-screen Show (16:9)</PresentationFormat>
  <Paragraphs>57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Franklin Gothic Book</vt:lpstr>
      <vt:lpstr>Franklin Gothic Demi</vt:lpstr>
      <vt:lpstr>Franklin Gothic Medium</vt:lpstr>
      <vt:lpstr>Wingdings</vt:lpstr>
      <vt:lpstr>1_Office Theme</vt:lpstr>
      <vt:lpstr>Office Theme</vt:lpstr>
      <vt:lpstr>CTL TEAM MEETING</vt:lpstr>
      <vt:lpstr>Housekeeping Items</vt:lpstr>
      <vt:lpstr>FACT Inspection Update</vt:lpstr>
      <vt:lpstr>AABB Inspection Update</vt:lpstr>
      <vt:lpstr>Supply Inventory/Package Inserts</vt:lpstr>
      <vt:lpstr>Instruments</vt:lpstr>
      <vt:lpstr>Values Acknowledgments: Purpose, Excellence, Compassion, Team</vt:lpstr>
      <vt:lpstr>Questions???</vt:lpstr>
    </vt:vector>
  </TitlesOfParts>
  <Company>IU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Evolving the IU Health Brand Strategy</dc:title>
  <dc:creator>Mangan, David P</dc:creator>
  <cp:lastModifiedBy>Schwering, Dave T</cp:lastModifiedBy>
  <cp:revision>615</cp:revision>
  <cp:lastPrinted>2024-12-23T15:58:15Z</cp:lastPrinted>
  <dcterms:created xsi:type="dcterms:W3CDTF">2016-12-07T14:20:07Z</dcterms:created>
  <dcterms:modified xsi:type="dcterms:W3CDTF">2025-01-31T20:22:54Z</dcterms:modified>
</cp:coreProperties>
</file>