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11" r:id="rId2"/>
  </p:sldMasterIdLst>
  <p:notesMasterIdLst>
    <p:notesMasterId r:id="rId20"/>
  </p:notesMasterIdLst>
  <p:handoutMasterIdLst>
    <p:handoutMasterId r:id="rId21"/>
  </p:handoutMasterIdLst>
  <p:sldIdLst>
    <p:sldId id="257" r:id="rId3"/>
    <p:sldId id="5678" r:id="rId4"/>
    <p:sldId id="5704" r:id="rId5"/>
    <p:sldId id="5694" r:id="rId6"/>
    <p:sldId id="5714" r:id="rId7"/>
    <p:sldId id="5722" r:id="rId8"/>
    <p:sldId id="5723" r:id="rId9"/>
    <p:sldId id="5724" r:id="rId10"/>
    <p:sldId id="5725" r:id="rId11"/>
    <p:sldId id="5719" r:id="rId12"/>
    <p:sldId id="5715" r:id="rId13"/>
    <p:sldId id="5708" r:id="rId14"/>
    <p:sldId id="5720" r:id="rId15"/>
    <p:sldId id="5721" r:id="rId16"/>
    <p:sldId id="5716" r:id="rId17"/>
    <p:sldId id="611" r:id="rId18"/>
    <p:sldId id="5685" r:id="rId19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6FBF2846-037F-4192-89BC-8A326873BEE5}">
          <p14:sldIdLst>
            <p14:sldId id="257"/>
            <p14:sldId id="5678"/>
            <p14:sldId id="5704"/>
            <p14:sldId id="5694"/>
            <p14:sldId id="5714"/>
            <p14:sldId id="5722"/>
            <p14:sldId id="5723"/>
            <p14:sldId id="5724"/>
            <p14:sldId id="5725"/>
            <p14:sldId id="5719"/>
            <p14:sldId id="5715"/>
            <p14:sldId id="5708"/>
            <p14:sldId id="5720"/>
            <p14:sldId id="5721"/>
            <p14:sldId id="5716"/>
            <p14:sldId id="611"/>
          </p14:sldIdLst>
        </p14:section>
        <p14:section name="Untitled Section" id="{9B37C68D-3E92-403D-96F5-3BBD0012D92F}">
          <p14:sldIdLst>
            <p14:sldId id="56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9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04" userDrawn="1">
          <p15:clr>
            <a:srgbClr val="A4A3A4"/>
          </p15:clr>
        </p15:guide>
        <p15:guide id="4" orient="horz" pos="2460" userDrawn="1">
          <p15:clr>
            <a:srgbClr val="A4A3A4"/>
          </p15:clr>
        </p15:guide>
        <p15:guide id="5" orient="horz" pos="420" userDrawn="1">
          <p15:clr>
            <a:srgbClr val="A4A3A4"/>
          </p15:clr>
        </p15:guide>
        <p15:guide id="6" orient="horz" pos="684" userDrawn="1">
          <p15:clr>
            <a:srgbClr val="A4A3A4"/>
          </p15:clr>
        </p15:guide>
        <p15:guide id="7" orient="horz" pos="31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iss, Kellie" initials="BK" lastIdx="1" clrIdx="0"/>
  <p:cmAuthor id="2" name="Day, Clark" initials="DC" lastIdx="1" clrIdx="1">
    <p:extLst>
      <p:ext uri="{19B8F6BF-5375-455C-9EA6-DF929625EA0E}">
        <p15:presenceInfo xmlns:p15="http://schemas.microsoft.com/office/powerpoint/2012/main" userId="S::cday5@iuhealth.org::97b5e0f2-ce7f-4773-b4c9-28aca95b68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6" autoAdjust="0"/>
    <p:restoredTop sz="81047" autoAdjust="0"/>
  </p:normalViewPr>
  <p:slideViewPr>
    <p:cSldViewPr snapToGrid="0" showGuides="1">
      <p:cViewPr varScale="1">
        <p:scale>
          <a:sx n="147" d="100"/>
          <a:sy n="147" d="100"/>
        </p:scale>
        <p:origin x="534" y="126"/>
      </p:cViewPr>
      <p:guideLst>
        <p:guide orient="horz" pos="1692"/>
        <p:guide pos="2880"/>
        <p:guide pos="504"/>
        <p:guide orient="horz" pos="2460"/>
        <p:guide orient="horz" pos="420"/>
        <p:guide orient="horz" pos="684"/>
        <p:guide orient="horz" pos="31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CDDDB3-FA51-FA4B-AD0A-B20099F8896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B3A4A8-36D1-9B42-BB99-419E94051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08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959DE8-BC8A-9342-BA3F-D795D5990682}" type="datetimeFigureOut">
              <a:rPr lang="en-US"/>
              <a:pPr>
                <a:defRPr/>
              </a:pPr>
              <a:t>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696D1D-ED38-CE46-A803-2C7949BBFEE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15294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 b="1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3DFA794A-571F-F846-8842-D0036C98B983}" type="slidenum">
              <a:rPr lang="en-US" altLang="x-none">
                <a:solidFill>
                  <a:srgbClr val="000000"/>
                </a:solidFill>
              </a:rPr>
              <a:pPr/>
              <a:t>1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39032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16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5830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2058" y="-19051"/>
            <a:ext cx="9141941" cy="5167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669" y="3005075"/>
            <a:ext cx="5339910" cy="804095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671" y="4111367"/>
            <a:ext cx="4756969" cy="378895"/>
          </a:xfrm>
        </p:spPr>
        <p:txBody>
          <a:bodyPr/>
          <a:lstStyle>
            <a:lvl1pPr marL="0" indent="0" algn="l">
              <a:buNone/>
              <a:defRPr sz="11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0621192E-B586-754B-9253-7F68592A382D}" type="slidenum">
              <a:rPr lang="x-none" altLang="x-none"/>
              <a:pPr/>
              <a:t>‹#›</a:t>
            </a:fld>
            <a:endParaRPr lang="en-US" altLang="x-none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1" name="Picture 9" descr="IUH.PPT.TEMPLATE_corn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174875"/>
            <a:ext cx="3033712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85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DA86648E-21C2-4E4D-995E-31FFBD2E87B9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627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UH.PPT.TEMPLATE_V2-revis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IUH.PPT.TEMPLATE_corn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174875"/>
            <a:ext cx="3033712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IU-logo-black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4435475"/>
            <a:ext cx="2228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035" y="2618781"/>
            <a:ext cx="7772400" cy="1021556"/>
          </a:xfrm>
        </p:spPr>
        <p:txBody>
          <a:bodyPr anchor="t"/>
          <a:lstStyle>
            <a:lvl1pPr algn="l">
              <a:defRPr sz="2600"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035" y="1212056"/>
            <a:ext cx="7772400" cy="1125140"/>
          </a:xfrm>
        </p:spPr>
        <p:txBody>
          <a:bodyPr anchor="b"/>
          <a:lstStyle>
            <a:lvl1pPr marL="0" indent="0">
              <a:buNone/>
              <a:defRPr sz="1200" b="1" spc="-30">
                <a:solidFill>
                  <a:srgbClr val="595959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0025BF38-0FF4-CC4F-BA6B-37B05F99C122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9737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E94E9BCF-061B-4943-A29B-BBB83430C9CB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461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715E4F9D-4648-EE4F-837B-7F5D286D2A4F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6046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/>
          </a:p>
        </p:txBody>
      </p:sp>
      <p:sp>
        <p:nvSpPr>
          <p:cNvPr id="6" name="Rectangle 5"/>
          <p:cNvSpPr/>
          <p:nvPr userDrawn="1"/>
        </p:nvSpPr>
        <p:spPr>
          <a:xfrm>
            <a:off x="6095999" y="4034119"/>
            <a:ext cx="2904565" cy="10555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26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40B5E16D-56CD-864D-824B-D347FFEACCD3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26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UH.PPT.TEMPLATE_cov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53144" cy="5148645"/>
          </a:xfrm>
          <a:prstGeom prst="rect">
            <a:avLst/>
          </a:prstGeom>
        </p:spPr>
      </p:pic>
      <p:pic>
        <p:nvPicPr>
          <p:cNvPr id="9" name="Content Placeholder 5" descr="IU-logo-blac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69"/>
          <a:stretch>
            <a:fillRect/>
          </a:stretch>
        </p:blipFill>
        <p:spPr bwMode="auto">
          <a:xfrm>
            <a:off x="3846626" y="1677529"/>
            <a:ext cx="1459892" cy="152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5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IUH.PPT.TEMPLATE_banne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8038" y="155575"/>
            <a:ext cx="6138862" cy="5794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16075" y="1698625"/>
            <a:ext cx="708342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4870450"/>
            <a:ext cx="2133600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70450"/>
            <a:ext cx="2895600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5925" y="603250"/>
            <a:ext cx="733425" cy="274638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57200">
              <a:defRPr sz="900">
                <a:solidFill>
                  <a:srgbClr val="898989"/>
                </a:solidFill>
                <a:latin typeface="Arial" charset="0"/>
              </a:defRPr>
            </a:lvl1pPr>
          </a:lstStyle>
          <a:p>
            <a:fld id="{4572941C-6974-BE4E-9E84-DF4E3BF99134}" type="slidenum">
              <a:rPr lang="en-US" altLang="x-none"/>
              <a:pPr/>
              <a:t>‹#›</a:t>
            </a:fld>
            <a:endParaRPr lang="en-US" altLang="x-none"/>
          </a:p>
        </p:txBody>
      </p:sp>
      <p:pic>
        <p:nvPicPr>
          <p:cNvPr id="1032" name="Picture 12" descr="IU-logo-black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4435475"/>
            <a:ext cx="2228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3" r:id="rId5"/>
    <p:sldLayoutId id="2147483710" r:id="rId6"/>
    <p:sldLayoutId id="2147483694" r:id="rId7"/>
  </p:sldLayoutIdLst>
  <p:hf hdr="0" ftr="0" dt="0"/>
  <p:txStyles>
    <p:titleStyle>
      <a:lvl1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200" kern="1200" spc="-30">
          <a:solidFill>
            <a:schemeClr val="bg1"/>
          </a:solidFill>
          <a:latin typeface="Franklin Gothic Book" charset="0"/>
          <a:ea typeface="Franklin Gothic Book" charset="0"/>
          <a:cs typeface="Franklin Gothic Book" charset="0"/>
        </a:defRPr>
      </a:lvl1pPr>
      <a:lvl2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9pPr>
    </p:titleStyle>
    <p:bodyStyle>
      <a:lvl1pPr marL="146050" indent="-146050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106000"/>
        <a:buFont typeface="Wingdings" charset="2"/>
        <a:buChar char="§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1pPr>
      <a:lvl2pPr marL="631825" indent="-174625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1027113" indent="-112713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539875" indent="-168275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1998663" indent="-169863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UH.PPT.TEMPLATE_banner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44001" cy="8572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8683" y="156008"/>
            <a:ext cx="6138017" cy="57964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5784" y="1698626"/>
            <a:ext cx="7083716" cy="29012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561" y="4869657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B90E7A0-32E2-4EA5-B60F-9C5E97AA8DAA}" type="datetime1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2/26/2025</a:t>
            </a:fld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69657"/>
            <a:ext cx="2895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5349" y="603903"/>
            <a:ext cx="733836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210017C-F2DC-EA4D-9267-8D3448B88A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 descr="IU-logo-black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94452" y="4435937"/>
            <a:ext cx="2229537" cy="49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100" kern="1200" spc="-30">
          <a:solidFill>
            <a:schemeClr val="bg1"/>
          </a:solidFill>
          <a:latin typeface="Franklin Gothic Medium" charset="0"/>
          <a:ea typeface="Franklin Gothic Medium" charset="0"/>
          <a:cs typeface="Franklin Gothic Medium" charset="0"/>
        </a:defRPr>
      </a:lvl1pPr>
    </p:titleStyle>
    <p:bodyStyle>
      <a:lvl1pPr marL="146304" indent="-146304" algn="l" defTabSz="457200" rtl="0" eaLnBrk="1" latinLnBrk="0" hangingPunct="1">
        <a:spcBef>
          <a:spcPct val="20000"/>
        </a:spcBef>
        <a:buClr>
          <a:schemeClr val="accent1"/>
        </a:buClr>
        <a:buSzPct val="106000"/>
        <a:buFont typeface="Wingdings" charset="2"/>
        <a:buChar char="§"/>
        <a:defRPr sz="1300" kern="1200">
          <a:solidFill>
            <a:schemeClr val="tx1"/>
          </a:solidFill>
          <a:latin typeface="Arial"/>
          <a:ea typeface="+mn-ea"/>
          <a:cs typeface="Arial"/>
        </a:defRPr>
      </a:lvl1pPr>
      <a:lvl2pPr marL="631825" indent="-174625" algn="l" defTabSz="457200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/>
          </a:solidFill>
          <a:latin typeface="Arial"/>
          <a:ea typeface="+mn-ea"/>
          <a:cs typeface="Arial"/>
        </a:defRPr>
      </a:lvl2pPr>
      <a:lvl3pPr marL="1027113" indent="-112713" algn="l" defTabSz="457200" rtl="0" eaLnBrk="1" latinLnBrk="0" hangingPunct="1">
        <a:spcBef>
          <a:spcPct val="20000"/>
        </a:spcBef>
        <a:buFont typeface="Arial"/>
        <a:buChar char="•"/>
        <a:defRPr sz="1300" kern="1200">
          <a:solidFill>
            <a:schemeClr val="tx1"/>
          </a:solidFill>
          <a:latin typeface="Arial"/>
          <a:ea typeface="+mn-ea"/>
          <a:cs typeface="Arial"/>
        </a:defRPr>
      </a:lvl3pPr>
      <a:lvl4pPr marL="1539875" indent="-168275" algn="l" defTabSz="457200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/>
          </a:solidFill>
          <a:latin typeface="Arial"/>
          <a:ea typeface="+mn-ea"/>
          <a:cs typeface="Arial"/>
        </a:defRPr>
      </a:lvl4pPr>
      <a:lvl5pPr marL="1998663" indent="-169863" algn="l" defTabSz="457200" rtl="0" eaLnBrk="1" latinLnBrk="0" hangingPunct="1">
        <a:spcBef>
          <a:spcPct val="20000"/>
        </a:spcBef>
        <a:buFont typeface="Arial"/>
        <a:buChar char="»"/>
        <a:defRPr sz="13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100" y="3005138"/>
            <a:ext cx="5835650" cy="8032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Franklin Gothic Book" charset="0"/>
                <a:ea typeface="Franklin Gothic Book" charset="0"/>
                <a:cs typeface="Franklin Gothic Book" charset="0"/>
              </a:rPr>
              <a:t>APHERESIS TEAM MEETING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374" y="3061688"/>
            <a:ext cx="5166976" cy="120162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74838C3-9C32-4D29-A83D-4BBF29D42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0671" y="3872339"/>
            <a:ext cx="4756969" cy="617923"/>
          </a:xfrm>
        </p:spPr>
        <p:txBody>
          <a:bodyPr/>
          <a:lstStyle/>
          <a:p>
            <a:r>
              <a:rPr lang="en-US" sz="1800" dirty="0"/>
              <a:t>2/2025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C6579-93F3-E697-AADB-B2798C28C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Mozobil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E6445-EA2F-22A6-613D-E0A2FC2BD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Confirmed with BMT that </a:t>
            </a:r>
            <a:r>
              <a:rPr lang="en-US" dirty="0" err="1"/>
              <a:t>Mozobil</a:t>
            </a:r>
            <a:r>
              <a:rPr lang="en-US" dirty="0"/>
              <a:t> was given in our clinic the past two times due to patient status.</a:t>
            </a:r>
          </a:p>
          <a:p>
            <a:pPr marL="0" indent="0">
              <a:buNone/>
            </a:pPr>
            <a:r>
              <a:rPr lang="en-US" dirty="0"/>
              <a:t>	-Pt had a high ending BP and had to stay in Apheresis for a while</a:t>
            </a:r>
          </a:p>
          <a:p>
            <a:pPr marL="0" indent="0">
              <a:buNone/>
            </a:pPr>
            <a:r>
              <a:rPr lang="en-US" dirty="0"/>
              <a:t>	-Pt was being admitted and BMT thought it could save a trip</a:t>
            </a:r>
          </a:p>
          <a:p>
            <a:r>
              <a:rPr lang="en-US" dirty="0"/>
              <a:t>I asked for Apheresis to be asked prior to an RN coming to give </a:t>
            </a:r>
            <a:r>
              <a:rPr lang="en-US" dirty="0" err="1"/>
              <a:t>Mozobil</a:t>
            </a:r>
            <a:r>
              <a:rPr lang="en-US" dirty="0"/>
              <a:t> </a:t>
            </a:r>
          </a:p>
          <a:p>
            <a:r>
              <a:rPr lang="en-US" dirty="0"/>
              <a:t>An APP or MD does not have to be present to monitor the patient for 20 minutes post.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DEEF1-8C37-0796-D916-27BD13ACB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10</a:t>
            </a:fld>
            <a:endParaRPr lang="en-US" alt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A88513-B01F-94D5-5C24-74176ED79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461" y="2968237"/>
            <a:ext cx="3304400" cy="194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21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C2B45-B51E-FF5F-12DB-AC3798130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A3EAB-CAB1-C102-B7F9-95D806C4B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Policy in the works for the following:</a:t>
            </a:r>
          </a:p>
          <a:p>
            <a:pPr marL="0" indent="0">
              <a:buNone/>
            </a:pPr>
            <a:r>
              <a:rPr lang="en-US" dirty="0"/>
              <a:t>	-Narrowing down the procedures that are urgent enough to run afterhours </a:t>
            </a:r>
          </a:p>
          <a:p>
            <a:pPr marL="0" indent="0">
              <a:buNone/>
            </a:pPr>
            <a:r>
              <a:rPr lang="en-US" dirty="0"/>
              <a:t>	-Rule for what time RNs would be required to return to work after working late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Extra incentive</a:t>
            </a:r>
          </a:p>
          <a:p>
            <a:pPr marL="0" indent="0">
              <a:buNone/>
            </a:pPr>
            <a:r>
              <a:rPr lang="en-US" dirty="0"/>
              <a:t>	-Do RNs prefer for be added to call or be paid $10 for any extra hour under or over 4 hours past shift when running patients late?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3140A-89BF-B412-5D79-A48A3E41B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11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90166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F69C9-CD77-F3B5-B05A-868DA60AE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Cerner Bridge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A49C3-CB08-40C4-7024-70308FADE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12</a:t>
            </a:fld>
            <a:endParaRPr lang="en-US" alt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B3CD5-1849-5A75-EC3B-482B40464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make sure that you are ending all units that were started in Cerner Bridge</a:t>
            </a:r>
          </a:p>
          <a:p>
            <a:r>
              <a:rPr lang="en-US" dirty="0"/>
              <a:t>If you scanned in units and do not use them, please ensure the you return them to blood bank and in Cerner bridge </a:t>
            </a:r>
          </a:p>
          <a:p>
            <a:r>
              <a:rPr lang="en-US" dirty="0"/>
              <a:t>Please ensure that you are documenting temp, pulse, respirations, and BP for all units start/end.</a:t>
            </a:r>
          </a:p>
          <a:p>
            <a:r>
              <a:rPr lang="en-US" dirty="0"/>
              <a:t>This all applies to plasma as well</a:t>
            </a:r>
          </a:p>
          <a:p>
            <a:r>
              <a:rPr lang="en-US" dirty="0"/>
              <a:t>If you must use the slips for scanning issues, </a:t>
            </a:r>
            <a:r>
              <a:rPr lang="en-US" dirty="0" err="1"/>
              <a:t>etc</a:t>
            </a:r>
            <a:r>
              <a:rPr lang="en-US" dirty="0"/>
              <a:t>, please document all sections and give to Anita to check.  Anita will send to blood bank.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930260-DF9C-87A8-413A-91D6EE582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552" y="1861602"/>
            <a:ext cx="455470" cy="53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76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1CC33-0228-C688-423B-A1D1EA7B2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Positivity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2FF536-E0BC-82EE-25D8-EFFBD7F63F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3392" y="1496150"/>
            <a:ext cx="2095852" cy="29019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C8A11-16EE-6A5F-4789-E91E93887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13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56413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1367F-90DD-CD4C-1983-519201774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Engineering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09B5A-6FA7-1B20-50BB-44F0BDA36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red tag ALL machines that are down and fill out the Maintenance Checklist.</a:t>
            </a:r>
          </a:p>
          <a:p>
            <a:r>
              <a:rPr lang="en-US" dirty="0"/>
              <a:t>Per Darren, it is easier to call 317-962-8044 for service.</a:t>
            </a:r>
          </a:p>
          <a:p>
            <a:r>
              <a:rPr lang="en-US" dirty="0"/>
              <a:t>They will then email the summary to print.</a:t>
            </a:r>
          </a:p>
          <a:p>
            <a:r>
              <a:rPr lang="en-US" dirty="0"/>
              <a:t>If an occurrence was required, DO NOT send the occurrence with the machine.  Put in </a:t>
            </a:r>
            <a:r>
              <a:rPr lang="en-US" dirty="0" err="1"/>
              <a:t>Sakiah’s</a:t>
            </a:r>
            <a:r>
              <a:rPr lang="en-US" dirty="0"/>
              <a:t> mailbox.</a:t>
            </a:r>
          </a:p>
          <a:p>
            <a:r>
              <a:rPr lang="en-US" dirty="0"/>
              <a:t>If there is a machine down at Methodist, let Sakiah know in case we need to arrange another to be sent.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A899C-7994-518A-3FAB-D11E59029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14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10215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AC7BC-2F2B-8F5C-C0F0-489FE579B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Happy Birthday!!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59EC5-14A4-9152-0B33-5AF97B591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15</a:t>
            </a:fld>
            <a:endParaRPr lang="en-US" alt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90518-DDD2-7DA5-BADF-3309EBCB0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Robin Landry- 2/1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6B0530-9456-5CB0-E540-B7CFBE03B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316" y="1019858"/>
            <a:ext cx="2338941" cy="310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9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97F6A-10F9-4C31-AFCE-45C2C38C5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0"/>
            <a:ext cx="8117709" cy="704193"/>
          </a:xfrm>
        </p:spPr>
        <p:txBody>
          <a:bodyPr/>
          <a:lstStyle/>
          <a:p>
            <a:r>
              <a:rPr lang="en-US" dirty="0"/>
              <a:t>Values Acknowledgments: Purpose, Excellence, Compassion,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65C45-6C16-4631-B57B-AB9397639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16</a:t>
            </a:fld>
            <a:endParaRPr lang="en-US" altLang="x-none"/>
          </a:p>
        </p:txBody>
      </p:sp>
      <p:sp>
        <p:nvSpPr>
          <p:cNvPr id="3" name="TextBox 2"/>
          <p:cNvSpPr txBox="1"/>
          <p:nvPr/>
        </p:nvSpPr>
        <p:spPr>
          <a:xfrm>
            <a:off x="570593" y="2011559"/>
            <a:ext cx="713531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Thank you everyone for your teamwork!!! </a:t>
            </a:r>
          </a:p>
        </p:txBody>
      </p:sp>
    </p:spTree>
    <p:extLst>
      <p:ext uri="{BB962C8B-B14F-4D97-AF65-F5344CB8AC3E}">
        <p14:creationId xmlns:p14="http://schemas.microsoft.com/office/powerpoint/2010/main" val="1986266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4F9D-4648-EE4F-837B-7F5D286D2A4F}" type="slidenum">
              <a:rPr lang="x-none" altLang="x-none" smtClean="0"/>
              <a:pPr/>
              <a:t>17</a:t>
            </a:fld>
            <a:endParaRPr lang="en-US" altLang="x-none"/>
          </a:p>
        </p:txBody>
      </p:sp>
      <p:pic>
        <p:nvPicPr>
          <p:cNvPr id="1026" name="Picture 2" descr="Question mark clipart free clip art – Gclipart.com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230" y="1131757"/>
            <a:ext cx="2800163" cy="319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987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58" y="989130"/>
            <a:ext cx="8384228" cy="3786654"/>
          </a:xfrm>
        </p:spPr>
        <p:txBody>
          <a:bodyPr/>
          <a:lstStyle/>
          <a:p>
            <a:r>
              <a:rPr lang="en-US" sz="1200" dirty="0"/>
              <a:t>Send WAMBIs at least one </a:t>
            </a:r>
            <a:r>
              <a:rPr lang="en-US" sz="1200" dirty="0" err="1"/>
              <a:t>Wambi</a:t>
            </a:r>
            <a:r>
              <a:rPr lang="en-US" sz="1200" dirty="0"/>
              <a:t>/month</a:t>
            </a:r>
          </a:p>
          <a:p>
            <a:r>
              <a:rPr lang="en-US" sz="1200" dirty="0"/>
              <a:t>Hand Washing audits </a:t>
            </a:r>
          </a:p>
          <a:p>
            <a:r>
              <a:rPr lang="en-US" sz="1200" dirty="0"/>
              <a:t>Use the scanner to scan meds </a:t>
            </a:r>
          </a:p>
          <a:p>
            <a:r>
              <a:rPr lang="en-US" sz="1200" dirty="0"/>
              <a:t>Apheresis Task list for downtime</a:t>
            </a:r>
          </a:p>
          <a:p>
            <a:r>
              <a:rPr lang="en-US" sz="1200" dirty="0"/>
              <a:t>Reminder:  Please email vein checks and DHHQ to coordinators</a:t>
            </a:r>
          </a:p>
          <a:p>
            <a:r>
              <a:rPr lang="en-US" sz="1200" dirty="0"/>
              <a:t>Robin and Sakiah for scheduling needs</a:t>
            </a:r>
          </a:p>
          <a:p>
            <a:r>
              <a:rPr lang="en-US" sz="1200" dirty="0"/>
              <a:t>New consents and charts</a:t>
            </a:r>
          </a:p>
          <a:p>
            <a:r>
              <a:rPr lang="en-US" sz="1200" dirty="0"/>
              <a:t>Thoroughly clean machines- PLEASE CHECK FOR WEEKLY ON MONDAYS</a:t>
            </a:r>
          </a:p>
          <a:p>
            <a:r>
              <a:rPr lang="en-US" sz="1200" dirty="0"/>
              <a:t>Check for IDMs prior to drawing (easiest way is to check DEC)</a:t>
            </a:r>
          </a:p>
          <a:p>
            <a:r>
              <a:rPr lang="en-US" sz="1200" dirty="0"/>
              <a:t>Tricia is managing the call schedule</a:t>
            </a:r>
          </a:p>
          <a:p>
            <a:r>
              <a:rPr lang="en-US" sz="1200" dirty="0"/>
              <a:t>Sakiah/Peaches will be doing supply ordering</a:t>
            </a:r>
          </a:p>
          <a:p>
            <a:r>
              <a:rPr lang="en-US" sz="1200" dirty="0"/>
              <a:t>Ryan is no longer our IT contact</a:t>
            </a:r>
          </a:p>
          <a:p>
            <a:r>
              <a:rPr lang="en-US" sz="1200" dirty="0"/>
              <a:t>Darren is out through March</a:t>
            </a:r>
          </a:p>
          <a:p>
            <a:r>
              <a:rPr lang="en-US" sz="1200" dirty="0"/>
              <a:t>Sakiah is managing the weekly maintenance tracker</a:t>
            </a:r>
          </a:p>
          <a:p>
            <a:r>
              <a:rPr lang="en-US" sz="1200" dirty="0"/>
              <a:t>Timecards/PTO reminder</a:t>
            </a:r>
          </a:p>
          <a:p>
            <a:r>
              <a:rPr lang="en-US" sz="1200" dirty="0"/>
              <a:t>PDC due next month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2</a:t>
            </a:fld>
            <a:endParaRPr lang="en-US" altLang="x-none"/>
          </a:p>
        </p:txBody>
      </p:sp>
      <p:pic>
        <p:nvPicPr>
          <p:cNvPr id="2050" name="Picture 2" descr="Cleaning Cleaner Housekeeping Clip Art Maid Service, PNG, 1186x1186px,  Cleaning, Cartoon, Cleaner, Commercial Cleaning, Drawing Download">
            <a:extLst>
              <a:ext uri="{FF2B5EF4-FFF2-40B4-BE49-F238E27FC236}">
                <a16:creationId xmlns:a16="http://schemas.microsoft.com/office/drawing/2014/main" id="{C3E78BC0-D587-BBB0-7497-8C12A2291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323" y="1638886"/>
            <a:ext cx="1866314" cy="186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834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082F9-F05C-3471-8DA0-A9201C9B7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8A9E0-47CB-88CB-B717-F08B29106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Staffing/Training Updates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EB264-7B09-4F52-9670-D7B01E2AE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3</a:t>
            </a:fld>
            <a:endParaRPr lang="en-US" altLang="x-none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8F8B613-9BAC-5B96-10C8-7A38BF808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975" y="1692275"/>
            <a:ext cx="7083425" cy="2901950"/>
          </a:xfrm>
        </p:spPr>
        <p:txBody>
          <a:bodyPr/>
          <a:lstStyle/>
          <a:p>
            <a:r>
              <a:rPr lang="en-US" sz="900" dirty="0"/>
              <a:t>Rebecca will return on or after 2/18 for 14 weeks</a:t>
            </a:r>
          </a:p>
          <a:p>
            <a:r>
              <a:rPr lang="en-US" sz="900" dirty="0"/>
              <a:t>Peaches -Training on RBCX (needs 10 more independent runs).  Stems next.  Needs peds.</a:t>
            </a:r>
          </a:p>
          <a:p>
            <a:r>
              <a:rPr lang="en-US" sz="900" dirty="0"/>
              <a:t>Christina is checked off on ECP.  Training on RBCX (has only done a few).  Stems next.  Needs more peds (checked off on gen peds but not custom prime. </a:t>
            </a:r>
          </a:p>
          <a:p>
            <a:r>
              <a:rPr lang="en-US" sz="900" dirty="0"/>
              <a:t>Lara is training on RBCX, TPE, and access. </a:t>
            </a:r>
          </a:p>
          <a:p>
            <a:r>
              <a:rPr lang="en-US" sz="900" dirty="0"/>
              <a:t>Joe is now officially PRN. </a:t>
            </a:r>
          </a:p>
          <a:p>
            <a:r>
              <a:rPr lang="en-US" sz="900" dirty="0"/>
              <a:t>Final check-offs can be done by Sakiah, Tricia, and Sarah (Sakiah does not do WBCD or Platelet Dep).</a:t>
            </a:r>
          </a:p>
          <a:p>
            <a:r>
              <a:rPr lang="en-US" sz="900" dirty="0"/>
              <a:t>Deb Ferrell and Cheryl Snodgrass officially PRN.  </a:t>
            </a:r>
          </a:p>
          <a:p>
            <a:pPr marL="0" indent="0">
              <a:buNone/>
            </a:pPr>
            <a:r>
              <a:rPr lang="en-US" sz="900" dirty="0"/>
              <a:t>	-Deb will be returning 2/14-2/18.  Please put her with TPE and RBCX. Avail. 1 weekend day. </a:t>
            </a:r>
          </a:p>
          <a:p>
            <a:pPr marL="0" indent="0">
              <a:buNone/>
            </a:pPr>
            <a:r>
              <a:rPr lang="en-US" sz="900" dirty="0"/>
              <a:t>	-Cheryl’s started 1/20.  Working on training dates.  She will be available some evenings and weekends. </a:t>
            </a:r>
          </a:p>
          <a:p>
            <a:r>
              <a:rPr lang="en-US" sz="1000" dirty="0"/>
              <a:t>Working to schedule an annual ECP refresher with Austin.  This will be virtual (hoping for a May date).</a:t>
            </a:r>
          </a:p>
          <a:p>
            <a:r>
              <a:rPr lang="en-US" sz="1000" dirty="0"/>
              <a:t>Working on rescheduling Terumo training (webinar). </a:t>
            </a:r>
          </a:p>
          <a:p>
            <a:r>
              <a:rPr lang="en-US" sz="1000" dirty="0"/>
              <a:t>Jenn is likely NOT retuning</a:t>
            </a:r>
          </a:p>
          <a:p>
            <a:pPr marL="0" indent="0">
              <a:buNone/>
            </a:pPr>
            <a:r>
              <a:rPr lang="en-US" sz="1000" dirty="0"/>
              <a:t>	-Will start looking for a weekend option RN to do Sat, Sun, Tues, Wed.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DACEC3-A7D4-F88A-367E-130174A10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794" y="2791740"/>
            <a:ext cx="1583781" cy="152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05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E5BC6-5D6D-0169-04E8-A79728CE2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positions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E6376-0AD1-14D1-09B4-A4086ADCC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71" y="1224011"/>
            <a:ext cx="7083425" cy="3022324"/>
          </a:xfrm>
        </p:spPr>
        <p:txBody>
          <a:bodyPr/>
          <a:lstStyle/>
          <a:p>
            <a:r>
              <a:rPr lang="en-US" sz="1600" dirty="0"/>
              <a:t>2 FT RN</a:t>
            </a:r>
          </a:p>
          <a:p>
            <a:r>
              <a:rPr lang="en-US" sz="1600" dirty="0"/>
              <a:t>1 TUS</a:t>
            </a:r>
          </a:p>
          <a:p>
            <a:r>
              <a:rPr lang="en-US" sz="1600" dirty="0"/>
              <a:t>Weekend option position coming soon</a:t>
            </a:r>
          </a:p>
          <a:p>
            <a:pPr marL="0" indent="0">
              <a:buNone/>
            </a:pPr>
            <a:r>
              <a:rPr lang="en-US" sz="1600" dirty="0"/>
              <a:t>			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BD355-EE2D-0537-363C-73C87C167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4</a:t>
            </a:fld>
            <a:endParaRPr lang="en-US" alt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441F9F-77EA-4443-DEDB-2BF8C8EC6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42" y="1347292"/>
            <a:ext cx="3581170" cy="212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04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70099-A68F-7C16-76C8-77168DA55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AABB/CAP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82C32-5B75-8E59-8878-7A95210ED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Supply Inserts</a:t>
            </a:r>
          </a:p>
          <a:p>
            <a:r>
              <a:rPr lang="en-US" dirty="0"/>
              <a:t>IDMs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69D7C-85A9-F696-56EB-F1B0763D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76188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57A61-E70B-5EC6-E1A9-830367EFB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Inventory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ABD40-6B8A-0455-8130-B9BF2A8F9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NOT put away supplies without filling out the inventory sheet and ensuring that a certificate is in the binder.  </a:t>
            </a:r>
          </a:p>
          <a:p>
            <a:r>
              <a:rPr lang="en-US" dirty="0"/>
              <a:t>Supply inserts</a:t>
            </a:r>
          </a:p>
          <a:p>
            <a:pPr marL="0" indent="0">
              <a:buNone/>
            </a:pPr>
            <a:r>
              <a:rPr lang="en-US" dirty="0"/>
              <a:t>	-ECP and CHG swabs DO NOT have inserts should be answered NA for reviewed.</a:t>
            </a:r>
          </a:p>
          <a:p>
            <a:pPr marL="0" indent="0">
              <a:buNone/>
            </a:pPr>
            <a:r>
              <a:rPr lang="en-US" dirty="0"/>
              <a:t>	-Everything else should be “yes changes” or “no changes.”</a:t>
            </a:r>
          </a:p>
          <a:p>
            <a:pPr marL="0" indent="0">
              <a:buNone/>
            </a:pPr>
            <a:r>
              <a:rPr lang="en-US" dirty="0"/>
              <a:t>	-If there is an insert with the delivery, check the binder to ensure that the date is the same.</a:t>
            </a:r>
          </a:p>
          <a:p>
            <a:pPr marL="0" indent="0">
              <a:buNone/>
            </a:pPr>
            <a:r>
              <a:rPr lang="en-US" dirty="0"/>
              <a:t>		-Different date=changes –notify Sakiah </a:t>
            </a:r>
          </a:p>
          <a:p>
            <a:pPr marL="0" indent="0">
              <a:buNone/>
            </a:pPr>
            <a:r>
              <a:rPr lang="en-US" dirty="0"/>
              <a:t>		-Same date=no changes </a:t>
            </a:r>
          </a:p>
          <a:p>
            <a:pPr marL="0" indent="0">
              <a:buNone/>
            </a:pPr>
            <a:r>
              <a:rPr lang="en-US" dirty="0"/>
              <a:t>		-no insert=no changes NOT “NA”</a:t>
            </a:r>
          </a:p>
          <a:p>
            <a:r>
              <a:rPr lang="en-US" dirty="0"/>
              <a:t>MH and RH should have their own binders with the same process</a:t>
            </a:r>
          </a:p>
          <a:p>
            <a:r>
              <a:rPr lang="en-US" dirty="0"/>
              <a:t>Sakiah will create a table of contents with current product insert 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181A0F-B805-A58A-201E-A0BE0AFD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368275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A3F24-F5E5-C551-693F-766ABF85B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Inventory Cont.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E27070E-FC36-FFF9-3CDF-402FB67B1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9150" y="877888"/>
            <a:ext cx="4937760" cy="370567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6F6B3-1ACF-65ED-AE5C-05ACCE5C9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51427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5A68A-C1B5-CBFE-83D1-1E5779E8D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BC1DC-9E38-2291-7B29-91F53AF7D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AABB citation</a:t>
            </a:r>
          </a:p>
          <a:p>
            <a:pPr marL="0" indent="0">
              <a:buNone/>
            </a:pPr>
            <a:r>
              <a:rPr lang="en-US" dirty="0"/>
              <a:t>	-Apheresis asks if patients have been administered IV fluids within the last 48 hours but we do not know if asks the same questions.</a:t>
            </a:r>
          </a:p>
          <a:p>
            <a:pPr marL="0" indent="0">
              <a:buNone/>
            </a:pPr>
            <a:r>
              <a:rPr lang="en-US" dirty="0"/>
              <a:t>	-If patients have had a certain amount of IV fluids, then the IDMs could be diluted and incorrect.</a:t>
            </a:r>
          </a:p>
          <a:p>
            <a:pPr marL="0" indent="0">
              <a:buNone/>
            </a:pPr>
            <a:r>
              <a:rPr lang="en-US" dirty="0"/>
              <a:t>	-In this case we will NOT send IDMs and the donor will be incomplete.</a:t>
            </a:r>
          </a:p>
          <a:p>
            <a:pPr marL="0" indent="0">
              <a:buNone/>
            </a:pPr>
            <a:r>
              <a:rPr lang="en-US" dirty="0"/>
              <a:t>	-Question is added to DHHQ and Flow chart</a:t>
            </a:r>
          </a:p>
          <a:p>
            <a:pPr marL="0" indent="0">
              <a:buNone/>
            </a:pPr>
            <a:r>
              <a:rPr lang="en-US" dirty="0"/>
              <a:t>	-Donors should be sent to Apheresis prior to labs, if they are not and the answer is “yes,” contact the coordinator immediately. </a:t>
            </a:r>
          </a:p>
          <a:p>
            <a:pPr marL="0" indent="0">
              <a:buNone/>
            </a:pPr>
            <a:r>
              <a:rPr lang="en-US" dirty="0"/>
              <a:t>	-This ONLY applies to </a:t>
            </a:r>
            <a:r>
              <a:rPr lang="en-US" dirty="0" err="1"/>
              <a:t>Allo</a:t>
            </a:r>
            <a:r>
              <a:rPr lang="en-US" dirty="0"/>
              <a:t> donors.  DO NOT ask this question unless you are drawing IDMs on an </a:t>
            </a:r>
            <a:r>
              <a:rPr lang="en-US" dirty="0" err="1"/>
              <a:t>Allo</a:t>
            </a:r>
            <a:r>
              <a:rPr lang="en-US" dirty="0"/>
              <a:t> donor or assisting with a DHHQ.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3AFD6-9840-85E4-7C9A-54735511B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8</a:t>
            </a:fld>
            <a:endParaRPr lang="en-US" alt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F26586-4950-63A0-2729-A1442477A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974" y="907007"/>
            <a:ext cx="3586128" cy="76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90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0F933-5F87-38D7-BDB3-B68D377EB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IDMs Cont.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3CE180-00EE-A482-B5B9-604F4732D9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141" y="1154750"/>
            <a:ext cx="7083425" cy="172198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18FAA1-18C0-0E97-241A-8DF666E0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791079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ndiana University Health">
      <a:dk1>
        <a:sysClr val="windowText" lastClr="000000"/>
      </a:dk1>
      <a:lt1>
        <a:sysClr val="window" lastClr="FFFFFF"/>
      </a:lt1>
      <a:dk2>
        <a:srgbClr val="A1A1A4"/>
      </a:dk2>
      <a:lt2>
        <a:srgbClr val="EEECE1"/>
      </a:lt2>
      <a:accent1>
        <a:srgbClr val="B30838"/>
      </a:accent1>
      <a:accent2>
        <a:srgbClr val="F2EDD7"/>
      </a:accent2>
      <a:accent3>
        <a:srgbClr val="AFDDD2"/>
      </a:accent3>
      <a:accent4>
        <a:srgbClr val="D0E4A6"/>
      </a:accent4>
      <a:accent5>
        <a:srgbClr val="E9D666"/>
      </a:accent5>
      <a:accent6>
        <a:srgbClr val="C2D1D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Indiana University Health">
      <a:dk1>
        <a:sysClr val="windowText" lastClr="000000"/>
      </a:dk1>
      <a:lt1>
        <a:sysClr val="window" lastClr="FFFFFF"/>
      </a:lt1>
      <a:dk2>
        <a:srgbClr val="A1A1A4"/>
      </a:dk2>
      <a:lt2>
        <a:srgbClr val="EEECE1"/>
      </a:lt2>
      <a:accent1>
        <a:srgbClr val="B30838"/>
      </a:accent1>
      <a:accent2>
        <a:srgbClr val="F2EDD7"/>
      </a:accent2>
      <a:accent3>
        <a:srgbClr val="AFDDD2"/>
      </a:accent3>
      <a:accent4>
        <a:srgbClr val="D0E4A6"/>
      </a:accent4>
      <a:accent5>
        <a:srgbClr val="E9D666"/>
      </a:accent5>
      <a:accent6>
        <a:srgbClr val="C2D1D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19802</TotalTime>
  <Words>1004</Words>
  <Application>Microsoft Office PowerPoint</Application>
  <PresentationFormat>On-screen Show (16:9)</PresentationFormat>
  <Paragraphs>114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Franklin Gothic Book</vt:lpstr>
      <vt:lpstr>Franklin Gothic Demi</vt:lpstr>
      <vt:lpstr>Franklin Gothic Medium</vt:lpstr>
      <vt:lpstr>Wingdings</vt:lpstr>
      <vt:lpstr>1_Office Theme</vt:lpstr>
      <vt:lpstr>Office Theme</vt:lpstr>
      <vt:lpstr>APHERESIS TEAM MEETING</vt:lpstr>
      <vt:lpstr>Housekeeping Items</vt:lpstr>
      <vt:lpstr>Staffing/Training Updates</vt:lpstr>
      <vt:lpstr>Open positions</vt:lpstr>
      <vt:lpstr>AABB/CAP</vt:lpstr>
      <vt:lpstr>Supply Inventory</vt:lpstr>
      <vt:lpstr>Supply Inventory Cont. </vt:lpstr>
      <vt:lpstr>IDMs</vt:lpstr>
      <vt:lpstr>IDMs Cont. </vt:lpstr>
      <vt:lpstr>Mozobil</vt:lpstr>
      <vt:lpstr>On Call</vt:lpstr>
      <vt:lpstr>Cerner Bridge </vt:lpstr>
      <vt:lpstr>Positivity </vt:lpstr>
      <vt:lpstr>Clinical Engineering </vt:lpstr>
      <vt:lpstr>Happy Birthday!!</vt:lpstr>
      <vt:lpstr>Values Acknowledgments: Purpose, Excellence, Compassion, Team</vt:lpstr>
      <vt:lpstr>Questions???</vt:lpstr>
    </vt:vector>
  </TitlesOfParts>
  <Company>IU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Evolving the IU Health Brand Strategy</dc:title>
  <dc:creator>Mangan, David P</dc:creator>
  <cp:lastModifiedBy>Smith-Rich, Sakiah N</cp:lastModifiedBy>
  <cp:revision>614</cp:revision>
  <cp:lastPrinted>2024-12-23T15:58:15Z</cp:lastPrinted>
  <dcterms:created xsi:type="dcterms:W3CDTF">2016-12-07T14:20:07Z</dcterms:created>
  <dcterms:modified xsi:type="dcterms:W3CDTF">2025-02-26T21:44:11Z</dcterms:modified>
</cp:coreProperties>
</file>