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1" r:id="rId2"/>
  </p:sldMasterIdLst>
  <p:notesMasterIdLst>
    <p:notesMasterId r:id="rId23"/>
  </p:notesMasterIdLst>
  <p:handoutMasterIdLst>
    <p:handoutMasterId r:id="rId24"/>
  </p:handoutMasterIdLst>
  <p:sldIdLst>
    <p:sldId id="257" r:id="rId3"/>
    <p:sldId id="5678" r:id="rId4"/>
    <p:sldId id="5704" r:id="rId5"/>
    <p:sldId id="5694" r:id="rId6"/>
    <p:sldId id="5714" r:id="rId7"/>
    <p:sldId id="5722" r:id="rId8"/>
    <p:sldId id="5723" r:id="rId9"/>
    <p:sldId id="5724" r:id="rId10"/>
    <p:sldId id="5725" r:id="rId11"/>
    <p:sldId id="5719" r:id="rId12"/>
    <p:sldId id="5721" r:id="rId13"/>
    <p:sldId id="5726" r:id="rId14"/>
    <p:sldId id="5727" r:id="rId15"/>
    <p:sldId id="5730" r:id="rId16"/>
    <p:sldId id="5728" r:id="rId17"/>
    <p:sldId id="5729" r:id="rId18"/>
    <p:sldId id="5720" r:id="rId19"/>
    <p:sldId id="5716" r:id="rId20"/>
    <p:sldId id="611" r:id="rId21"/>
    <p:sldId id="5685" r:id="rId22"/>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521415D9-36F7-43E2-AB2F-B90AF26B5E84}">
      <p14:sectionLst xmlns:p14="http://schemas.microsoft.com/office/powerpoint/2010/main">
        <p14:section name="Default Section" id="{6FBF2846-037F-4192-89BC-8A326873BEE5}">
          <p14:sldIdLst>
            <p14:sldId id="257"/>
            <p14:sldId id="5678"/>
            <p14:sldId id="5704"/>
            <p14:sldId id="5694"/>
            <p14:sldId id="5714"/>
            <p14:sldId id="5722"/>
            <p14:sldId id="5723"/>
            <p14:sldId id="5724"/>
            <p14:sldId id="5725"/>
            <p14:sldId id="5719"/>
            <p14:sldId id="5721"/>
            <p14:sldId id="5726"/>
            <p14:sldId id="5727"/>
            <p14:sldId id="5730"/>
            <p14:sldId id="5728"/>
            <p14:sldId id="5729"/>
            <p14:sldId id="5720"/>
            <p14:sldId id="5716"/>
            <p14:sldId id="611"/>
          </p14:sldIdLst>
        </p14:section>
        <p14:section name="Untitled Section" id="{9B37C68D-3E92-403D-96F5-3BBD0012D92F}">
          <p14:sldIdLst>
            <p14:sldId id="5685"/>
          </p14:sldIdLst>
        </p14:section>
      </p14:sectionLst>
    </p:ext>
    <p:ext uri="{EFAFB233-063F-42B5-8137-9DF3F51BA10A}">
      <p15:sldGuideLst xmlns:p15="http://schemas.microsoft.com/office/powerpoint/2012/main">
        <p15:guide id="1" orient="horz" pos="1692" userDrawn="1">
          <p15:clr>
            <a:srgbClr val="A4A3A4"/>
          </p15:clr>
        </p15:guide>
        <p15:guide id="2" pos="2880" userDrawn="1">
          <p15:clr>
            <a:srgbClr val="A4A3A4"/>
          </p15:clr>
        </p15:guide>
        <p15:guide id="3" pos="504" userDrawn="1">
          <p15:clr>
            <a:srgbClr val="A4A3A4"/>
          </p15:clr>
        </p15:guide>
        <p15:guide id="4" orient="horz" pos="2460" userDrawn="1">
          <p15:clr>
            <a:srgbClr val="A4A3A4"/>
          </p15:clr>
        </p15:guide>
        <p15:guide id="5" orient="horz" pos="420" userDrawn="1">
          <p15:clr>
            <a:srgbClr val="A4A3A4"/>
          </p15:clr>
        </p15:guide>
        <p15:guide id="6" orient="horz" pos="684" userDrawn="1">
          <p15:clr>
            <a:srgbClr val="A4A3A4"/>
          </p15:clr>
        </p15:guide>
        <p15:guide id="7" orient="horz" pos="31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iss, Kellie" initials="BK" lastIdx="1" clrIdx="0"/>
  <p:cmAuthor id="2" name="Day, Clark" initials="DC" lastIdx="1" clrIdx="1">
    <p:extLst>
      <p:ext uri="{19B8F6BF-5375-455C-9EA6-DF929625EA0E}">
        <p15:presenceInfo xmlns:p15="http://schemas.microsoft.com/office/powerpoint/2012/main" userId="S::cday5@iuhealth.org::97b5e0f2-ce7f-4773-b4c9-28aca95b6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81047" autoAdjust="0"/>
  </p:normalViewPr>
  <p:slideViewPr>
    <p:cSldViewPr snapToGrid="0" showGuides="1">
      <p:cViewPr varScale="1">
        <p:scale>
          <a:sx n="146" d="100"/>
          <a:sy n="146" d="100"/>
        </p:scale>
        <p:origin x="564" y="114"/>
      </p:cViewPr>
      <p:guideLst>
        <p:guide orient="horz" pos="1692"/>
        <p:guide pos="2880"/>
        <p:guide pos="504"/>
        <p:guide orient="horz" pos="2460"/>
        <p:guide orient="horz" pos="420"/>
        <p:guide orient="horz" pos="684"/>
        <p:guide orient="horz" pos="3156"/>
      </p:guideLst>
    </p:cSldViewPr>
  </p:slideViewPr>
  <p:notesTextViewPr>
    <p:cViewPr>
      <p:scale>
        <a:sx n="1" d="1"/>
        <a:sy n="1" d="1"/>
      </p:scale>
      <p:origin x="0" y="0"/>
    </p:cViewPr>
  </p:notesTextViewPr>
  <p:sorterViewPr>
    <p:cViewPr varScale="1">
      <p:scale>
        <a:sx n="1" d="1"/>
        <a:sy n="1" d="1"/>
      </p:scale>
      <p:origin x="0" y="-6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ACDDDB3-FA51-FA4B-AD0A-B20099F8896D}" type="datetimeFigureOut">
              <a:rPr lang="en-US" smtClean="0"/>
              <a:t>3/27/2025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B3A4A8-36D1-9B42-BB99-419E94051EF3}" type="slidenum">
              <a:rPr lang="en-US" smtClean="0"/>
              <a:t>‹#›</a:t>
            </a:fld>
            <a:endParaRPr lang="en-US"/>
          </a:p>
        </p:txBody>
      </p:sp>
    </p:spTree>
    <p:extLst>
      <p:ext uri="{BB962C8B-B14F-4D97-AF65-F5344CB8AC3E}">
        <p14:creationId xmlns:p14="http://schemas.microsoft.com/office/powerpoint/2010/main" val="5669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F959DE8-BC8A-9342-BA3F-D795D5990682}" type="datetimeFigureOut">
              <a:rPr lang="en-US"/>
              <a:pPr>
                <a:defRPr/>
              </a:pPr>
              <a:t>3/27/2025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4696D1D-ED38-CE46-A803-2C7949BBFEE6}" type="slidenum">
              <a:rPr lang="en-US" altLang="x-none"/>
              <a:pPr/>
              <a:t>‹#›</a:t>
            </a:fld>
            <a:endParaRPr lang="en-US" altLang="x-none"/>
          </a:p>
        </p:txBody>
      </p:sp>
    </p:spTree>
    <p:extLst>
      <p:ext uri="{BB962C8B-B14F-4D97-AF65-F5344CB8AC3E}">
        <p14:creationId xmlns:p14="http://schemas.microsoft.com/office/powerpoint/2010/main" val="815294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b="1"/>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57066" indent="-291179">
              <a:defRPr>
                <a:solidFill>
                  <a:schemeClr val="tx1"/>
                </a:solidFill>
                <a:latin typeface="Calibri" charset="0"/>
              </a:defRPr>
            </a:lvl2pPr>
            <a:lvl3pPr marL="1164717" indent="-232943">
              <a:defRPr>
                <a:solidFill>
                  <a:schemeClr val="tx1"/>
                </a:solidFill>
                <a:latin typeface="Calibri" charset="0"/>
              </a:defRPr>
            </a:lvl3pPr>
            <a:lvl4pPr marL="1630604" indent="-232943">
              <a:defRPr>
                <a:solidFill>
                  <a:schemeClr val="tx1"/>
                </a:solidFill>
                <a:latin typeface="Calibri" charset="0"/>
              </a:defRPr>
            </a:lvl4pPr>
            <a:lvl5pPr marL="2096491" indent="-232943">
              <a:defRPr>
                <a:solidFill>
                  <a:schemeClr val="tx1"/>
                </a:solidFill>
                <a:latin typeface="Calibri" charset="0"/>
              </a:defRPr>
            </a:lvl5pPr>
            <a:lvl6pPr marL="2562377" indent="-232943" fontAlgn="base">
              <a:spcBef>
                <a:spcPct val="0"/>
              </a:spcBef>
              <a:spcAft>
                <a:spcPct val="0"/>
              </a:spcAft>
              <a:defRPr>
                <a:solidFill>
                  <a:schemeClr val="tx1"/>
                </a:solidFill>
                <a:latin typeface="Calibri" charset="0"/>
              </a:defRPr>
            </a:lvl6pPr>
            <a:lvl7pPr marL="3028264" indent="-232943" fontAlgn="base">
              <a:spcBef>
                <a:spcPct val="0"/>
              </a:spcBef>
              <a:spcAft>
                <a:spcPct val="0"/>
              </a:spcAft>
              <a:defRPr>
                <a:solidFill>
                  <a:schemeClr val="tx1"/>
                </a:solidFill>
                <a:latin typeface="Calibri" charset="0"/>
              </a:defRPr>
            </a:lvl7pPr>
            <a:lvl8pPr marL="3494151" indent="-232943" fontAlgn="base">
              <a:spcBef>
                <a:spcPct val="0"/>
              </a:spcBef>
              <a:spcAft>
                <a:spcPct val="0"/>
              </a:spcAft>
              <a:defRPr>
                <a:solidFill>
                  <a:schemeClr val="tx1"/>
                </a:solidFill>
                <a:latin typeface="Calibri" charset="0"/>
              </a:defRPr>
            </a:lvl8pPr>
            <a:lvl9pPr marL="3960038" indent="-232943" fontAlgn="base">
              <a:spcBef>
                <a:spcPct val="0"/>
              </a:spcBef>
              <a:spcAft>
                <a:spcPct val="0"/>
              </a:spcAft>
              <a:defRPr>
                <a:solidFill>
                  <a:schemeClr val="tx1"/>
                </a:solidFill>
                <a:latin typeface="Calibri" charset="0"/>
              </a:defRPr>
            </a:lvl9pPr>
          </a:lstStyle>
          <a:p>
            <a:fld id="{3DFA794A-571F-F846-8842-D0036C98B983}" type="slidenum">
              <a:rPr lang="en-US" altLang="x-none">
                <a:solidFill>
                  <a:srgbClr val="000000"/>
                </a:solidFill>
              </a:rPr>
              <a:pPr/>
              <a:t>1</a:t>
            </a:fld>
            <a:endParaRPr lang="en-US" altLang="x-none">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96D1D-ED38-CE46-A803-2C7949BBFEE6}" type="slidenum">
              <a:rPr lang="en-US" altLang="x-none" smtClean="0"/>
              <a:pPr/>
              <a:t>2</a:t>
            </a:fld>
            <a:endParaRPr lang="en-US" altLang="x-none"/>
          </a:p>
        </p:txBody>
      </p:sp>
    </p:spTree>
    <p:extLst>
      <p:ext uri="{BB962C8B-B14F-4D97-AF65-F5344CB8AC3E}">
        <p14:creationId xmlns:p14="http://schemas.microsoft.com/office/powerpoint/2010/main" val="423903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6D1D-ED38-CE46-A803-2C7949BBFEE6}" type="slidenum">
              <a:rPr lang="en-US" altLang="x-none" smtClean="0"/>
              <a:pPr/>
              <a:t>19</a:t>
            </a:fld>
            <a:endParaRPr lang="en-US" altLang="x-none"/>
          </a:p>
        </p:txBody>
      </p:sp>
    </p:spTree>
    <p:extLst>
      <p:ext uri="{BB962C8B-B14F-4D97-AF65-F5344CB8AC3E}">
        <p14:creationId xmlns:p14="http://schemas.microsoft.com/office/powerpoint/2010/main" val="3458303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userDrawn="1"/>
        </p:nvSpPr>
        <p:spPr>
          <a:xfrm>
            <a:off x="2058" y="-19051"/>
            <a:ext cx="9141941" cy="5167313"/>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620669" y="3005075"/>
            <a:ext cx="5339910" cy="804095"/>
          </a:xfrm>
        </p:spPr>
        <p:txBody>
          <a:bodyPr/>
          <a:lstStyle>
            <a:lvl1pPr>
              <a:defRPr sz="2200"/>
            </a:lvl1pPr>
          </a:lstStyle>
          <a:p>
            <a:r>
              <a:rPr lang="en-US" dirty="0"/>
              <a:t>Click to edit Master title style</a:t>
            </a:r>
          </a:p>
        </p:txBody>
      </p:sp>
      <p:sp>
        <p:nvSpPr>
          <p:cNvPr id="3" name="Subtitle 2"/>
          <p:cNvSpPr>
            <a:spLocks noGrp="1"/>
          </p:cNvSpPr>
          <p:nvPr>
            <p:ph type="subTitle" idx="1"/>
          </p:nvPr>
        </p:nvSpPr>
        <p:spPr>
          <a:xfrm>
            <a:off x="1620671" y="4111367"/>
            <a:ext cx="4756969" cy="378895"/>
          </a:xfrm>
        </p:spPr>
        <p:txBody>
          <a:bodyPr/>
          <a:lstStyle>
            <a:lvl1pPr marL="0" indent="0" algn="l">
              <a:buNone/>
              <a:defRPr sz="1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5"/>
          <p:cNvSpPr>
            <a:spLocks noGrp="1"/>
          </p:cNvSpPr>
          <p:nvPr>
            <p:ph type="sldNum" sz="quarter" idx="12"/>
          </p:nvPr>
        </p:nvSpPr>
        <p:spPr/>
        <p:txBody>
          <a:bodyPr/>
          <a:lstStyle>
            <a:lvl1pPr defTabSz="914400">
              <a:defRPr/>
            </a:lvl1pPr>
          </a:lstStyle>
          <a:p>
            <a:fld id="{0621192E-B586-754B-9253-7F68592A382D}" type="slidenum">
              <a:rPr lang="x-none" altLang="x-none"/>
              <a:pPr/>
              <a:t>‹#›</a:t>
            </a:fld>
            <a:endParaRPr lang="en-US" altLang="x-none"/>
          </a:p>
        </p:txBody>
      </p:sp>
      <p:sp>
        <p:nvSpPr>
          <p:cNvPr id="17" name="Date Placeholder 16"/>
          <p:cNvSpPr>
            <a:spLocks noGrp="1"/>
          </p:cNvSpPr>
          <p:nvPr>
            <p:ph type="dt" sz="half" idx="13"/>
          </p:nvPr>
        </p:nvSpPr>
        <p:spPr/>
        <p:txBody>
          <a:bodyPr/>
          <a:lstStyle/>
          <a:p>
            <a:pPr>
              <a:defRPr/>
            </a:pPr>
            <a:endParaRPr lang="en-US" dirty="0"/>
          </a:p>
        </p:txBody>
      </p:sp>
      <p:sp>
        <p:nvSpPr>
          <p:cNvPr id="18" name="Footer Placeholder 17"/>
          <p:cNvSpPr>
            <a:spLocks noGrp="1"/>
          </p:cNvSpPr>
          <p:nvPr>
            <p:ph type="ftr" sz="quarter" idx="14"/>
          </p:nvPr>
        </p:nvSpPr>
        <p:spPr/>
        <p:txBody>
          <a:bodyPr/>
          <a:lstStyle/>
          <a:p>
            <a:pPr>
              <a:defRPr/>
            </a:pPr>
            <a:endParaRPr lang="en-US"/>
          </a:p>
        </p:txBody>
      </p:sp>
      <p:pic>
        <p:nvPicPr>
          <p:cNvPr id="21" name="Picture 9" descr="IUH.PPT.TEMPLATE_corn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9813" y="2174875"/>
            <a:ext cx="30337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85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charset="0"/>
                <a:ea typeface="Franklin Gothic Book" charset="0"/>
                <a:cs typeface="Franklin Gothic Book" charset="0"/>
              </a:defRPr>
            </a:lvl1pPr>
            <a:lvl2pPr>
              <a:defRPr>
                <a:latin typeface="Franklin Gothic Book" charset="0"/>
                <a:ea typeface="Franklin Gothic Book" charset="0"/>
                <a:cs typeface="Franklin Gothic Book" charset="0"/>
              </a:defRPr>
            </a:lvl2pPr>
            <a:lvl3pPr>
              <a:defRPr>
                <a:latin typeface="Franklin Gothic Book" charset="0"/>
                <a:ea typeface="Franklin Gothic Book" charset="0"/>
                <a:cs typeface="Franklin Gothic Book" charset="0"/>
              </a:defRPr>
            </a:lvl3pPr>
            <a:lvl4pPr>
              <a:defRPr>
                <a:latin typeface="Franklin Gothic Book" charset="0"/>
                <a:ea typeface="Franklin Gothic Book" charset="0"/>
                <a:cs typeface="Franklin Gothic Book" charset="0"/>
              </a:defRPr>
            </a:lvl4pPr>
            <a:lvl5pPr>
              <a:defRPr>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914400">
              <a:defRPr/>
            </a:lvl1pPr>
          </a:lstStyle>
          <a:p>
            <a:pPr>
              <a:defRPr/>
            </a:pP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fld id="{DA86648E-21C2-4E4D-995E-31FFBD2E87B9}" type="slidenum">
              <a:rPr lang="x-none" altLang="x-none"/>
              <a:pPr/>
              <a:t>‹#›</a:t>
            </a:fld>
            <a:endParaRPr lang="en-US" altLang="x-none"/>
          </a:p>
        </p:txBody>
      </p:sp>
    </p:spTree>
    <p:extLst>
      <p:ext uri="{BB962C8B-B14F-4D97-AF65-F5344CB8AC3E}">
        <p14:creationId xmlns:p14="http://schemas.microsoft.com/office/powerpoint/2010/main" val="18627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IUH.PPT.TEMPLATE_V2-revis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IUH.PPT.TEMPLATE_cor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9813" y="2174875"/>
            <a:ext cx="30337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IU-logo-black.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3888" y="4435475"/>
            <a:ext cx="2228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3035" y="2618781"/>
            <a:ext cx="7772400" cy="1021556"/>
          </a:xfrm>
        </p:spPr>
        <p:txBody>
          <a:bodyPr anchor="t"/>
          <a:lstStyle>
            <a:lvl1pPr algn="l">
              <a:defRPr sz="2600" b="0" cap="none">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43035" y="1212056"/>
            <a:ext cx="7772400" cy="1125140"/>
          </a:xfrm>
        </p:spPr>
        <p:txBody>
          <a:bodyPr anchor="b"/>
          <a:lstStyle>
            <a:lvl1pPr marL="0" indent="0">
              <a:buNone/>
              <a:defRPr sz="1200" b="1" spc="-30">
                <a:solidFill>
                  <a:srgbClr val="595959"/>
                </a:solidFill>
                <a:latin typeface="Franklin Gothic Demi" charset="0"/>
                <a:ea typeface="Franklin Gothic Demi" charset="0"/>
                <a:cs typeface="Franklin Gothic Demi"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defTabSz="914400">
              <a:defRPr/>
            </a:lvl1pPr>
          </a:lstStyle>
          <a:p>
            <a:pPr>
              <a:defRPr/>
            </a:pPr>
            <a:endParaRPr lang="en-US" dirty="0"/>
          </a:p>
        </p:txBody>
      </p:sp>
      <p:sp>
        <p:nvSpPr>
          <p:cNvPr id="8" name="Footer Placeholder 4"/>
          <p:cNvSpPr>
            <a:spLocks noGrp="1"/>
          </p:cNvSpPr>
          <p:nvPr>
            <p:ph type="ftr" sz="quarter" idx="11"/>
          </p:nvPr>
        </p:nvSpPr>
        <p:spPr/>
        <p:txBody>
          <a:bodyPr/>
          <a:lstStyle>
            <a:lvl1pPr defTabSz="91440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a:defRPr/>
            </a:lvl1pPr>
          </a:lstStyle>
          <a:p>
            <a:fld id="{0025BF38-0FF4-CC4F-BA6B-37B05F99C122}" type="slidenum">
              <a:rPr lang="x-none" altLang="x-none"/>
              <a:pPr/>
              <a:t>‹#›</a:t>
            </a:fld>
            <a:endParaRPr lang="en-US" altLang="x-none"/>
          </a:p>
        </p:txBody>
      </p:sp>
    </p:spTree>
    <p:extLst>
      <p:ext uri="{BB962C8B-B14F-4D97-AF65-F5344CB8AC3E}">
        <p14:creationId xmlns:p14="http://schemas.microsoft.com/office/powerpoint/2010/main" val="179737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fld id="{E94E9BCF-061B-4943-A29B-BBB83430C9CB}" type="slidenum">
              <a:rPr lang="x-none" altLang="x-none"/>
              <a:pPr/>
              <a:t>‹#›</a:t>
            </a:fld>
            <a:endParaRPr lang="en-US" altLang="x-none"/>
          </a:p>
        </p:txBody>
      </p:sp>
    </p:spTree>
    <p:extLst>
      <p:ext uri="{BB962C8B-B14F-4D97-AF65-F5344CB8AC3E}">
        <p14:creationId xmlns:p14="http://schemas.microsoft.com/office/powerpoint/2010/main" val="200461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defTabSz="914400">
              <a:defRPr/>
            </a:lvl1pPr>
          </a:lstStyle>
          <a:p>
            <a:pPr>
              <a:defRPr/>
            </a:pPr>
            <a:endParaRPr lang="en-US" dirty="0"/>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fld id="{715E4F9D-4648-EE4F-837B-7F5D286D2A4F}" type="slidenum">
              <a:rPr lang="x-none" altLang="x-none"/>
              <a:pPr/>
              <a:t>‹#›</a:t>
            </a:fld>
            <a:endParaRPr lang="en-US" altLang="x-none"/>
          </a:p>
        </p:txBody>
      </p:sp>
    </p:spTree>
    <p:extLst>
      <p:ext uri="{BB962C8B-B14F-4D97-AF65-F5344CB8AC3E}">
        <p14:creationId xmlns:p14="http://schemas.microsoft.com/office/powerpoint/2010/main" val="66046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572941C-6974-BE4E-9E84-DF4E3BF99134}" type="slidenum">
              <a:rPr lang="en-US" altLang="x-none" smtClean="0"/>
              <a:pPr/>
              <a:t>‹#›</a:t>
            </a:fld>
            <a:endParaRPr lang="en-US" altLang="x-none"/>
          </a:p>
        </p:txBody>
      </p:sp>
      <p:sp>
        <p:nvSpPr>
          <p:cNvPr id="6" name="Rectangle 5"/>
          <p:cNvSpPr/>
          <p:nvPr userDrawn="1"/>
        </p:nvSpPr>
        <p:spPr>
          <a:xfrm>
            <a:off x="6095999" y="4034119"/>
            <a:ext cx="2904565" cy="1055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62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endParaRPr lang="en-US" dirty="0"/>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fld id="{40B5E16D-56CD-864D-824B-D347FFEACCD3}" type="slidenum">
              <a:rPr lang="x-none" altLang="x-none"/>
              <a:pPr/>
              <a:t>‹#›</a:t>
            </a:fld>
            <a:endParaRPr lang="en-US" altLang="x-none"/>
          </a:p>
        </p:txBody>
      </p:sp>
    </p:spTree>
    <p:extLst>
      <p:ext uri="{BB962C8B-B14F-4D97-AF65-F5344CB8AC3E}">
        <p14:creationId xmlns:p14="http://schemas.microsoft.com/office/powerpoint/2010/main" val="12826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IUH.PPT.TEMPLATE_cover.png"/>
          <p:cNvPicPr>
            <a:picLocks noChangeAspect="1"/>
          </p:cNvPicPr>
          <p:nvPr userDrawn="1"/>
        </p:nvPicPr>
        <p:blipFill>
          <a:blip r:embed="rId2"/>
          <a:stretch>
            <a:fillRect/>
          </a:stretch>
        </p:blipFill>
        <p:spPr>
          <a:xfrm>
            <a:off x="0" y="-1"/>
            <a:ext cx="9153144" cy="5148645"/>
          </a:xfrm>
          <a:prstGeom prst="rect">
            <a:avLst/>
          </a:prstGeom>
        </p:spPr>
      </p:pic>
      <p:pic>
        <p:nvPicPr>
          <p:cNvPr id="9" name="Content Placeholder 5" descr="IU-logo-black.png"/>
          <p:cNvPicPr>
            <a:picLocks noChangeAspect="1"/>
          </p:cNvPicPr>
          <p:nvPr userDrawn="1"/>
        </p:nvPicPr>
        <p:blipFill>
          <a:blip r:embed="rId3" cstate="print">
            <a:extLst>
              <a:ext uri="{28A0092B-C50C-407E-A947-70E740481C1C}">
                <a14:useLocalDpi xmlns:a14="http://schemas.microsoft.com/office/drawing/2010/main" val="0"/>
              </a:ext>
            </a:extLst>
          </a:blip>
          <a:srcRect r="80669"/>
          <a:stretch>
            <a:fillRect/>
          </a:stretch>
        </p:blipFill>
        <p:spPr bwMode="auto">
          <a:xfrm>
            <a:off x="3846626" y="1677529"/>
            <a:ext cx="1459892" cy="152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5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IUH.PPT.TEMPLATE_banner.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08038" y="155575"/>
            <a:ext cx="6138862" cy="579438"/>
          </a:xfrm>
          <a:prstGeom prst="rect">
            <a:avLst/>
          </a:prstGeom>
        </p:spPr>
        <p:txBody>
          <a:bodyPr vert="horz" lIns="0" tIns="0" rIns="0" bIns="0" rtlCol="0" anchor="b" anchorCtr="0">
            <a:noAutofit/>
          </a:bodyPr>
          <a:lstStyle/>
          <a:p>
            <a:r>
              <a:rPr lang="en-US" dirty="0"/>
              <a:t>Click to edit Master title style</a:t>
            </a:r>
          </a:p>
        </p:txBody>
      </p:sp>
      <p:sp>
        <p:nvSpPr>
          <p:cNvPr id="1028" name="Text Placeholder 2"/>
          <p:cNvSpPr>
            <a:spLocks noGrp="1"/>
          </p:cNvSpPr>
          <p:nvPr>
            <p:ph type="body" idx="1"/>
          </p:nvPr>
        </p:nvSpPr>
        <p:spPr bwMode="auto">
          <a:xfrm>
            <a:off x="1616075" y="1698625"/>
            <a:ext cx="70834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822325" y="4870450"/>
            <a:ext cx="2133600" cy="273050"/>
          </a:xfrm>
          <a:prstGeom prst="rect">
            <a:avLst/>
          </a:prstGeom>
        </p:spPr>
        <p:txBody>
          <a:bodyPr vert="horz" lIns="0" tIns="0" rIns="0" bIns="0" rtlCol="0" anchor="ctr"/>
          <a:lstStyle>
            <a:lvl1pPr algn="l" defTabSz="457200" fontAlgn="auto">
              <a:spcBef>
                <a:spcPts val="0"/>
              </a:spcBef>
              <a:spcAft>
                <a:spcPts val="0"/>
              </a:spcAft>
              <a:defRPr sz="800">
                <a:solidFill>
                  <a:prstClr val="black">
                    <a:tint val="75000"/>
                  </a:prstClr>
                </a:solidFill>
                <a:latin typeface="Arial"/>
                <a:ea typeface="+mn-ea"/>
                <a:cs typeface="Arial"/>
              </a:defRPr>
            </a:lvl1pPr>
          </a:lstStyle>
          <a:p>
            <a:pPr>
              <a:defRPr/>
            </a:pPr>
            <a:endParaRPr lang="en-US" dirty="0"/>
          </a:p>
        </p:txBody>
      </p:sp>
      <p:sp>
        <p:nvSpPr>
          <p:cNvPr id="5" name="Footer Placeholder 4"/>
          <p:cNvSpPr>
            <a:spLocks noGrp="1"/>
          </p:cNvSpPr>
          <p:nvPr>
            <p:ph type="ftr" sz="quarter" idx="3"/>
          </p:nvPr>
        </p:nvSpPr>
        <p:spPr>
          <a:xfrm>
            <a:off x="3124200" y="4870450"/>
            <a:ext cx="2895600" cy="273050"/>
          </a:xfrm>
          <a:prstGeom prst="rect">
            <a:avLst/>
          </a:prstGeom>
        </p:spPr>
        <p:txBody>
          <a:bodyPr vert="horz" lIns="0" tIns="0" rIns="0" bIns="0" rtlCol="0" anchor="ctr"/>
          <a:lstStyle>
            <a:lvl1pPr algn="l" defTabSz="457200" fontAlgn="auto">
              <a:spcBef>
                <a:spcPts val="0"/>
              </a:spcBef>
              <a:spcAft>
                <a:spcPts val="0"/>
              </a:spcAft>
              <a:defRPr sz="800" dirty="0">
                <a:solidFill>
                  <a:prstClr val="black">
                    <a:tint val="75000"/>
                  </a:prst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8035925" y="603250"/>
            <a:ext cx="733425" cy="274638"/>
          </a:xfrm>
          <a:prstGeom prst="rect">
            <a:avLst/>
          </a:prstGeom>
        </p:spPr>
        <p:txBody>
          <a:bodyPr vert="horz" wrap="square" lIns="0" tIns="0" rIns="0" bIns="0" numCol="1" anchor="b" anchorCtr="0" compatLnSpc="1">
            <a:prstTxWarp prst="textNoShape">
              <a:avLst/>
            </a:prstTxWarp>
          </a:bodyPr>
          <a:lstStyle>
            <a:lvl1pPr algn="r" defTabSz="457200">
              <a:defRPr sz="900">
                <a:solidFill>
                  <a:srgbClr val="898989"/>
                </a:solidFill>
                <a:latin typeface="Arial" charset="0"/>
              </a:defRPr>
            </a:lvl1pPr>
          </a:lstStyle>
          <a:p>
            <a:fld id="{4572941C-6974-BE4E-9E84-DF4E3BF99134}" type="slidenum">
              <a:rPr lang="en-US" altLang="x-none"/>
              <a:pPr/>
              <a:t>‹#›</a:t>
            </a:fld>
            <a:endParaRPr lang="en-US" altLang="x-none"/>
          </a:p>
        </p:txBody>
      </p:sp>
      <p:pic>
        <p:nvPicPr>
          <p:cNvPr id="1032" name="Picture 12" descr="IU-logo-black.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394450" y="4435475"/>
            <a:ext cx="2228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3" r:id="rId5"/>
    <p:sldLayoutId id="2147483710" r:id="rId6"/>
    <p:sldLayoutId id="2147483694" r:id="rId7"/>
  </p:sldLayoutIdLst>
  <p:hf hdr="0" ftr="0" dt="0"/>
  <p:txStyles>
    <p:titleStyle>
      <a:lvl1pPr algn="l" defTabSz="457200" rtl="0" fontAlgn="base">
        <a:lnSpc>
          <a:spcPct val="90000"/>
        </a:lnSpc>
        <a:spcBef>
          <a:spcPct val="0"/>
        </a:spcBef>
        <a:spcAft>
          <a:spcPct val="0"/>
        </a:spcAft>
        <a:defRPr sz="2200" kern="1200" spc="-30">
          <a:solidFill>
            <a:schemeClr val="bg1"/>
          </a:solidFill>
          <a:latin typeface="Franklin Gothic Book" charset="0"/>
          <a:ea typeface="Franklin Gothic Book" charset="0"/>
          <a:cs typeface="Franklin Gothic Book" charset="0"/>
        </a:defRPr>
      </a:lvl1pPr>
      <a:lvl2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2pPr>
      <a:lvl3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3pPr>
      <a:lvl4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4pPr>
      <a:lvl5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5pPr>
      <a:lvl6pPr marL="4572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6pPr>
      <a:lvl7pPr marL="9144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7pPr>
      <a:lvl8pPr marL="13716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8pPr>
      <a:lvl9pPr marL="18288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9pPr>
    </p:titleStyle>
    <p:bodyStyle>
      <a:lvl1pPr marL="146050" indent="-146050" algn="l" defTabSz="457200" rtl="0" fontAlgn="base">
        <a:spcBef>
          <a:spcPct val="20000"/>
        </a:spcBef>
        <a:spcAft>
          <a:spcPct val="0"/>
        </a:spcAft>
        <a:buClr>
          <a:schemeClr val="accent1"/>
        </a:buClr>
        <a:buSzPct val="106000"/>
        <a:buFont typeface="Wingdings" charset="2"/>
        <a:buChar char="§"/>
        <a:defRPr sz="1300" kern="1200">
          <a:solidFill>
            <a:schemeClr val="tx1"/>
          </a:solidFill>
          <a:latin typeface="Arial"/>
          <a:ea typeface="Arial" charset="0"/>
          <a:cs typeface="Arial"/>
        </a:defRPr>
      </a:lvl1pPr>
      <a:lvl2pPr marL="631825" indent="-174625"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2pPr>
      <a:lvl3pPr marL="1027113" indent="-112713"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3pPr>
      <a:lvl4pPr marL="1539875" indent="-168275"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4pPr>
      <a:lvl5pPr marL="1998663" indent="-169863"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IUH.PPT.TEMPLATE_banner.png"/>
          <p:cNvPicPr>
            <a:picLocks noChangeAspect="1"/>
          </p:cNvPicPr>
          <p:nvPr userDrawn="1"/>
        </p:nvPicPr>
        <p:blipFill>
          <a:blip r:embed="rId3"/>
          <a:stretch>
            <a:fillRect/>
          </a:stretch>
        </p:blipFill>
        <p:spPr>
          <a:xfrm>
            <a:off x="-1" y="0"/>
            <a:ext cx="9144001" cy="857250"/>
          </a:xfrm>
          <a:prstGeom prst="rect">
            <a:avLst/>
          </a:prstGeom>
        </p:spPr>
      </p:pic>
      <p:sp>
        <p:nvSpPr>
          <p:cNvPr id="2" name="Title Placeholder 1"/>
          <p:cNvSpPr>
            <a:spLocks noGrp="1"/>
          </p:cNvSpPr>
          <p:nvPr>
            <p:ph type="title"/>
          </p:nvPr>
        </p:nvSpPr>
        <p:spPr>
          <a:xfrm>
            <a:off x="808683" y="156008"/>
            <a:ext cx="6138017" cy="579646"/>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615784" y="1698626"/>
            <a:ext cx="7083716" cy="290123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561" y="4869657"/>
            <a:ext cx="2133600" cy="273844"/>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pPr defTabSz="457200" fontAlgn="auto">
              <a:spcBef>
                <a:spcPts val="0"/>
              </a:spcBef>
              <a:spcAft>
                <a:spcPts val="0"/>
              </a:spcAft>
            </a:pPr>
            <a:fld id="{8B90E7A0-32E2-4EA5-B60F-9C5E97AA8DAA}" type="datetime1">
              <a:rPr lang="en-US" smtClean="0">
                <a:solidFill>
                  <a:prstClr val="black">
                    <a:tint val="75000"/>
                  </a:prstClr>
                </a:solidFill>
                <a:ea typeface="+mn-ea"/>
              </a:rPr>
              <a:pPr defTabSz="457200" fontAlgn="auto">
                <a:spcBef>
                  <a:spcPts val="0"/>
                </a:spcBef>
                <a:spcAft>
                  <a:spcPts val="0"/>
                </a:spcAft>
              </a:pPr>
              <a:t>3/27/2025</a:t>
            </a:fld>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4869657"/>
            <a:ext cx="2895600" cy="273844"/>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pPr defTabSz="457200" fontAlgn="auto">
              <a:spcBef>
                <a:spcPts val="0"/>
              </a:spcBef>
              <a:spcAft>
                <a:spcPts val="0"/>
              </a:spcAft>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8035349" y="603903"/>
            <a:ext cx="733836" cy="273844"/>
          </a:xfrm>
          <a:prstGeom prst="rect">
            <a:avLst/>
          </a:prstGeom>
        </p:spPr>
        <p:txBody>
          <a:bodyPr vert="horz" lIns="0" tIns="0" rIns="0" bIns="0" rtlCol="0" anchor="b" anchorCtr="0"/>
          <a:lstStyle>
            <a:lvl1pPr algn="r">
              <a:defRPr sz="800">
                <a:solidFill>
                  <a:schemeClr val="tx1">
                    <a:tint val="75000"/>
                  </a:schemeClr>
                </a:solidFill>
                <a:latin typeface="Franklin Gothic Book" charset="0"/>
                <a:ea typeface="Franklin Gothic Book" charset="0"/>
                <a:cs typeface="Franklin Gothic Book" charset="0"/>
              </a:defRPr>
            </a:lvl1pPr>
          </a:lstStyle>
          <a:p>
            <a:pPr defTabSz="457200" fontAlgn="auto">
              <a:spcBef>
                <a:spcPts val="0"/>
              </a:spcBef>
              <a:spcAft>
                <a:spcPts val="0"/>
              </a:spcAft>
            </a:pPr>
            <a:fld id="{D210017C-F2DC-EA4D-9267-8D3448B88ABF}" type="slidenum">
              <a:rPr lang="en-US" smtClean="0">
                <a:solidFill>
                  <a:prstClr val="black">
                    <a:tint val="75000"/>
                  </a:prstClr>
                </a:solidFill>
              </a:rPr>
              <a:pPr defTabSz="457200" fontAlgn="auto">
                <a:spcBef>
                  <a:spcPts val="0"/>
                </a:spcBef>
                <a:spcAft>
                  <a:spcPts val="0"/>
                </a:spcAft>
              </a:pPr>
              <a:t>‹#›</a:t>
            </a:fld>
            <a:endParaRPr lang="en-US" dirty="0">
              <a:solidFill>
                <a:prstClr val="black">
                  <a:tint val="75000"/>
                </a:prstClr>
              </a:solidFill>
            </a:endParaRPr>
          </a:p>
        </p:txBody>
      </p:sp>
      <p:pic>
        <p:nvPicPr>
          <p:cNvPr id="13" name="Picture 12" descr="IU-logo-black.png"/>
          <p:cNvPicPr>
            <a:picLocks noChangeAspect="1"/>
          </p:cNvPicPr>
          <p:nvPr userDrawn="1"/>
        </p:nvPicPr>
        <p:blipFill>
          <a:blip r:embed="rId4"/>
          <a:stretch>
            <a:fillRect/>
          </a:stretch>
        </p:blipFill>
        <p:spPr>
          <a:xfrm>
            <a:off x="6394452" y="4435937"/>
            <a:ext cx="2229537" cy="491583"/>
          </a:xfrm>
          <a:prstGeom prst="rect">
            <a:avLst/>
          </a:prstGeom>
        </p:spPr>
      </p:pic>
    </p:spTree>
    <p:extLst>
      <p:ext uri="{BB962C8B-B14F-4D97-AF65-F5344CB8AC3E}">
        <p14:creationId xmlns:p14="http://schemas.microsoft.com/office/powerpoint/2010/main" val="126625560"/>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457200" rtl="0" eaLnBrk="1" latinLnBrk="0" hangingPunct="1">
        <a:lnSpc>
          <a:spcPct val="90000"/>
        </a:lnSpc>
        <a:spcBef>
          <a:spcPct val="0"/>
        </a:spcBef>
        <a:buNone/>
        <a:defRPr sz="2100" kern="1200" spc="-30">
          <a:solidFill>
            <a:schemeClr val="bg1"/>
          </a:solidFill>
          <a:latin typeface="Franklin Gothic Medium" charset="0"/>
          <a:ea typeface="Franklin Gothic Medium" charset="0"/>
          <a:cs typeface="Franklin Gothic Medium" charset="0"/>
        </a:defRPr>
      </a:lvl1pPr>
    </p:titleStyle>
    <p:bodyStyle>
      <a:lvl1pPr marL="146304" indent="-146304" algn="l" defTabSz="457200" rtl="0" eaLnBrk="1" latinLnBrk="0" hangingPunct="1">
        <a:spcBef>
          <a:spcPct val="20000"/>
        </a:spcBef>
        <a:buClr>
          <a:schemeClr val="accent1"/>
        </a:buClr>
        <a:buSzPct val="106000"/>
        <a:buFont typeface="Wingdings" charset="2"/>
        <a:buChar char="§"/>
        <a:defRPr sz="1300" kern="1200">
          <a:solidFill>
            <a:schemeClr val="tx1"/>
          </a:solidFill>
          <a:latin typeface="Arial"/>
          <a:ea typeface="+mn-ea"/>
          <a:cs typeface="Arial"/>
        </a:defRPr>
      </a:lvl1pPr>
      <a:lvl2pPr marL="631825" indent="-174625" algn="l" defTabSz="457200" rtl="0" eaLnBrk="1" latinLnBrk="0" hangingPunct="1">
        <a:spcBef>
          <a:spcPct val="20000"/>
        </a:spcBef>
        <a:buFont typeface="Arial"/>
        <a:buChar char="–"/>
        <a:defRPr sz="1300" kern="1200">
          <a:solidFill>
            <a:schemeClr val="tx1"/>
          </a:solidFill>
          <a:latin typeface="Arial"/>
          <a:ea typeface="+mn-ea"/>
          <a:cs typeface="Arial"/>
        </a:defRPr>
      </a:lvl2pPr>
      <a:lvl3pPr marL="1027113" indent="-112713" algn="l" defTabSz="457200" rtl="0" eaLnBrk="1" latinLnBrk="0" hangingPunct="1">
        <a:spcBef>
          <a:spcPct val="20000"/>
        </a:spcBef>
        <a:buFont typeface="Arial"/>
        <a:buChar char="•"/>
        <a:defRPr sz="1300" kern="1200">
          <a:solidFill>
            <a:schemeClr val="tx1"/>
          </a:solidFill>
          <a:latin typeface="Arial"/>
          <a:ea typeface="+mn-ea"/>
          <a:cs typeface="Arial"/>
        </a:defRPr>
      </a:lvl3pPr>
      <a:lvl4pPr marL="1539875" indent="-168275" algn="l" defTabSz="457200" rtl="0" eaLnBrk="1" latinLnBrk="0" hangingPunct="1">
        <a:spcBef>
          <a:spcPct val="20000"/>
        </a:spcBef>
        <a:buFont typeface="Arial"/>
        <a:buChar char="–"/>
        <a:defRPr sz="1300" kern="1200">
          <a:solidFill>
            <a:schemeClr val="tx1"/>
          </a:solidFill>
          <a:latin typeface="Arial"/>
          <a:ea typeface="+mn-ea"/>
          <a:cs typeface="Arial"/>
        </a:defRPr>
      </a:lvl4pPr>
      <a:lvl5pPr marL="1998663" indent="-169863" algn="l" defTabSz="457200" rtl="0" eaLnBrk="1" latinLnBrk="0" hangingPunct="1">
        <a:spcBef>
          <a:spcPct val="20000"/>
        </a:spcBef>
        <a:buFont typeface="Arial"/>
        <a:buChar char="»"/>
        <a:defRPr sz="13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3005138"/>
            <a:ext cx="5835650" cy="803275"/>
          </a:xfrm>
        </p:spPr>
        <p:txBody>
          <a:bodyPr/>
          <a:lstStyle/>
          <a:p>
            <a:pPr fontAlgn="auto">
              <a:spcAft>
                <a:spcPts val="0"/>
              </a:spcAft>
              <a:defRPr/>
            </a:pPr>
            <a:r>
              <a:rPr lang="en-US" dirty="0">
                <a:latin typeface="Franklin Gothic Book" charset="0"/>
                <a:ea typeface="Franklin Gothic Book" charset="0"/>
                <a:cs typeface="Franklin Gothic Book" charset="0"/>
              </a:rPr>
              <a:t>APHERESIS TEAM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49" y="2404327"/>
            <a:ext cx="5166976" cy="1201622"/>
          </a:xfrm>
          <a:prstGeom prst="rect">
            <a:avLst/>
          </a:prstGeom>
        </p:spPr>
      </p:pic>
      <p:sp>
        <p:nvSpPr>
          <p:cNvPr id="3" name="Subtitle 2">
            <a:extLst>
              <a:ext uri="{FF2B5EF4-FFF2-40B4-BE49-F238E27FC236}">
                <a16:creationId xmlns:a16="http://schemas.microsoft.com/office/drawing/2014/main" id="{674838C3-9C32-4D29-A83D-4BBF29D42072}"/>
              </a:ext>
            </a:extLst>
          </p:cNvPr>
          <p:cNvSpPr>
            <a:spLocks noGrp="1"/>
          </p:cNvSpPr>
          <p:nvPr>
            <p:ph type="subTitle" idx="1"/>
          </p:nvPr>
        </p:nvSpPr>
        <p:spPr>
          <a:xfrm>
            <a:off x="1620671" y="3872339"/>
            <a:ext cx="4756969" cy="617923"/>
          </a:xfrm>
        </p:spPr>
        <p:txBody>
          <a:bodyPr/>
          <a:lstStyle/>
          <a:p>
            <a:r>
              <a:rPr lang="en-US" sz="1800" dirty="0"/>
              <a:t>3/2025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6579-93F3-E697-AADB-B2798C28C82B}"/>
              </a:ext>
            </a:extLst>
          </p:cNvPr>
          <p:cNvSpPr>
            <a:spLocks noGrp="1"/>
          </p:cNvSpPr>
          <p:nvPr>
            <p:ph type="title"/>
          </p:nvPr>
        </p:nvSpPr>
        <p:spPr/>
        <p:txBody>
          <a:bodyPr/>
          <a:lstStyle/>
          <a:p>
            <a:r>
              <a:rPr lang="en-US" dirty="0" err="1"/>
              <a:t>LogBook</a:t>
            </a:r>
            <a:endParaRPr lang="en-US" dirty="0"/>
          </a:p>
        </p:txBody>
      </p:sp>
      <p:sp>
        <p:nvSpPr>
          <p:cNvPr id="3" name="Content Placeholder 2">
            <a:extLst>
              <a:ext uri="{FF2B5EF4-FFF2-40B4-BE49-F238E27FC236}">
                <a16:creationId xmlns:a16="http://schemas.microsoft.com/office/drawing/2014/main" id="{934E6445-EA2F-22A6-613D-E0A2FC2BD5D5}"/>
              </a:ext>
            </a:extLst>
          </p:cNvPr>
          <p:cNvSpPr>
            <a:spLocks noGrp="1"/>
          </p:cNvSpPr>
          <p:nvPr>
            <p:ph idx="1"/>
          </p:nvPr>
        </p:nvSpPr>
        <p:spPr/>
        <p:txBody>
          <a:bodyPr/>
          <a:lstStyle/>
          <a:p>
            <a:pPr marL="0" indent="0">
              <a:buNone/>
            </a:pPr>
            <a:r>
              <a:rPr lang="en-US" u="sng" dirty="0">
                <a:highlight>
                  <a:srgbClr val="FFFF00"/>
                </a:highlight>
              </a:rPr>
              <a:t>HPCA and MNC</a:t>
            </a:r>
          </a:p>
          <a:p>
            <a:r>
              <a:rPr lang="en-US" dirty="0"/>
              <a:t>Adult or Pediatric Service</a:t>
            </a:r>
          </a:p>
          <a:p>
            <a:pPr marL="0" indent="0">
              <a:buNone/>
            </a:pPr>
            <a:r>
              <a:rPr lang="en-US" dirty="0"/>
              <a:t>	-This is a way to track collect and store patients</a:t>
            </a:r>
          </a:p>
          <a:p>
            <a:r>
              <a:rPr lang="en-US" dirty="0"/>
              <a:t>COI or Research study ID</a:t>
            </a:r>
          </a:p>
          <a:p>
            <a:pPr marL="0" indent="0">
              <a:buNone/>
            </a:pPr>
            <a:r>
              <a:rPr lang="en-US" dirty="0"/>
              <a:t>	-Some manufactures are asking us to track this</a:t>
            </a:r>
          </a:p>
          <a:p>
            <a:pPr marL="0" indent="0">
              <a:buNone/>
            </a:pPr>
            <a:r>
              <a:rPr lang="en-US" u="sng" dirty="0">
                <a:highlight>
                  <a:srgbClr val="FFFF00"/>
                </a:highlight>
              </a:rPr>
              <a:t>RBCX</a:t>
            </a:r>
          </a:p>
          <a:p>
            <a:r>
              <a:rPr lang="en-US" dirty="0"/>
              <a:t>Please go back and ensure that </a:t>
            </a:r>
            <a:r>
              <a:rPr lang="en-US" dirty="0" err="1"/>
              <a:t>Hct</a:t>
            </a:r>
            <a:r>
              <a:rPr lang="en-US" dirty="0"/>
              <a:t>, Hgb S, and D/E Replace NS volume is inputted</a:t>
            </a:r>
          </a:p>
        </p:txBody>
      </p:sp>
      <p:sp>
        <p:nvSpPr>
          <p:cNvPr id="4" name="Slide Number Placeholder 3">
            <a:extLst>
              <a:ext uri="{FF2B5EF4-FFF2-40B4-BE49-F238E27FC236}">
                <a16:creationId xmlns:a16="http://schemas.microsoft.com/office/drawing/2014/main" id="{64DDEEF1-8C37-0796-D916-27BD13ACB741}"/>
              </a:ext>
            </a:extLst>
          </p:cNvPr>
          <p:cNvSpPr>
            <a:spLocks noGrp="1"/>
          </p:cNvSpPr>
          <p:nvPr>
            <p:ph type="sldNum" sz="quarter" idx="12"/>
          </p:nvPr>
        </p:nvSpPr>
        <p:spPr/>
        <p:txBody>
          <a:bodyPr/>
          <a:lstStyle/>
          <a:p>
            <a:fld id="{DA86648E-21C2-4E4D-995E-31FFBD2E87B9}" type="slidenum">
              <a:rPr lang="x-none" altLang="x-none" smtClean="0"/>
              <a:pPr/>
              <a:t>10</a:t>
            </a:fld>
            <a:endParaRPr lang="en-US" altLang="x-none"/>
          </a:p>
        </p:txBody>
      </p:sp>
    </p:spTree>
    <p:extLst>
      <p:ext uri="{BB962C8B-B14F-4D97-AF65-F5344CB8AC3E}">
        <p14:creationId xmlns:p14="http://schemas.microsoft.com/office/powerpoint/2010/main" val="97882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1367F-90DD-CD4C-1983-519201774BCC}"/>
              </a:ext>
            </a:extLst>
          </p:cNvPr>
          <p:cNvSpPr>
            <a:spLocks noGrp="1"/>
          </p:cNvSpPr>
          <p:nvPr>
            <p:ph type="title"/>
          </p:nvPr>
        </p:nvSpPr>
        <p:spPr/>
        <p:txBody>
          <a:bodyPr/>
          <a:lstStyle/>
          <a:p>
            <a:r>
              <a:rPr lang="en-US" dirty="0"/>
              <a:t>Efficiency </a:t>
            </a:r>
          </a:p>
        </p:txBody>
      </p:sp>
      <p:sp>
        <p:nvSpPr>
          <p:cNvPr id="3" name="Content Placeholder 2">
            <a:extLst>
              <a:ext uri="{FF2B5EF4-FFF2-40B4-BE49-F238E27FC236}">
                <a16:creationId xmlns:a16="http://schemas.microsoft.com/office/drawing/2014/main" id="{24009B5A-6FA7-1B20-50BB-44F0BDA36454}"/>
              </a:ext>
            </a:extLst>
          </p:cNvPr>
          <p:cNvSpPr>
            <a:spLocks noGrp="1"/>
          </p:cNvSpPr>
          <p:nvPr>
            <p:ph idx="1"/>
          </p:nvPr>
        </p:nvSpPr>
        <p:spPr/>
        <p:txBody>
          <a:bodyPr/>
          <a:lstStyle/>
          <a:p>
            <a:r>
              <a:rPr lang="en-US" dirty="0"/>
              <a:t>Heparin can always be tubed to the floor</a:t>
            </a:r>
          </a:p>
          <a:p>
            <a:r>
              <a:rPr lang="en-US" dirty="0"/>
              <a:t>ALWAYS call the floor, pharmacy, blood bank as soon as you are aware of your procedure timing</a:t>
            </a:r>
          </a:p>
          <a:p>
            <a:r>
              <a:rPr lang="en-US" dirty="0"/>
              <a:t>If you are awaiting meds/blood/etc.</a:t>
            </a:r>
          </a:p>
          <a:p>
            <a:pPr marL="0" indent="0">
              <a:buNone/>
            </a:pPr>
            <a:r>
              <a:rPr lang="en-US" dirty="0"/>
              <a:t>	-get vitals</a:t>
            </a:r>
          </a:p>
          <a:p>
            <a:pPr marL="0" indent="0">
              <a:buNone/>
            </a:pPr>
            <a:r>
              <a:rPr lang="en-US" dirty="0"/>
              <a:t>	-access the patient (if you access and are waiting for a while, consult with provider for possible  	heparin).</a:t>
            </a:r>
          </a:p>
          <a:p>
            <a:pPr marL="0" indent="0">
              <a:buNone/>
            </a:pPr>
            <a:r>
              <a:rPr lang="en-US" dirty="0"/>
              <a:t>	-Scan and hang meds</a:t>
            </a:r>
          </a:p>
          <a:p>
            <a:pPr marL="0" indent="0">
              <a:buNone/>
            </a:pPr>
            <a:r>
              <a:rPr lang="en-US" dirty="0"/>
              <a:t>	-The idea is to get the patient ready so that when you do have those items you can just press  	start.</a:t>
            </a:r>
          </a:p>
        </p:txBody>
      </p:sp>
      <p:sp>
        <p:nvSpPr>
          <p:cNvPr id="4" name="Slide Number Placeholder 3">
            <a:extLst>
              <a:ext uri="{FF2B5EF4-FFF2-40B4-BE49-F238E27FC236}">
                <a16:creationId xmlns:a16="http://schemas.microsoft.com/office/drawing/2014/main" id="{8B0A899C-7994-518A-3FAB-D11E59029D28}"/>
              </a:ext>
            </a:extLst>
          </p:cNvPr>
          <p:cNvSpPr>
            <a:spLocks noGrp="1"/>
          </p:cNvSpPr>
          <p:nvPr>
            <p:ph type="sldNum" sz="quarter" idx="12"/>
          </p:nvPr>
        </p:nvSpPr>
        <p:spPr/>
        <p:txBody>
          <a:bodyPr/>
          <a:lstStyle/>
          <a:p>
            <a:fld id="{DA86648E-21C2-4E4D-995E-31FFBD2E87B9}" type="slidenum">
              <a:rPr lang="x-none" altLang="x-none" smtClean="0"/>
              <a:pPr/>
              <a:t>11</a:t>
            </a:fld>
            <a:endParaRPr lang="en-US" altLang="x-none"/>
          </a:p>
        </p:txBody>
      </p:sp>
    </p:spTree>
    <p:extLst>
      <p:ext uri="{BB962C8B-B14F-4D97-AF65-F5344CB8AC3E}">
        <p14:creationId xmlns:p14="http://schemas.microsoft.com/office/powerpoint/2010/main" val="381021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5412-DE6B-70D3-60C5-6A326625FC62}"/>
              </a:ext>
            </a:extLst>
          </p:cNvPr>
          <p:cNvSpPr>
            <a:spLocks noGrp="1"/>
          </p:cNvSpPr>
          <p:nvPr>
            <p:ph type="title"/>
          </p:nvPr>
        </p:nvSpPr>
        <p:spPr/>
        <p:txBody>
          <a:bodyPr/>
          <a:lstStyle/>
          <a:p>
            <a:r>
              <a:rPr lang="en-US" dirty="0"/>
              <a:t>TASKS</a:t>
            </a:r>
          </a:p>
        </p:txBody>
      </p:sp>
      <p:sp>
        <p:nvSpPr>
          <p:cNvPr id="3" name="Content Placeholder 2">
            <a:extLst>
              <a:ext uri="{FF2B5EF4-FFF2-40B4-BE49-F238E27FC236}">
                <a16:creationId xmlns:a16="http://schemas.microsoft.com/office/drawing/2014/main" id="{DD62A965-1430-605B-4ED3-11707F6F4E92}"/>
              </a:ext>
            </a:extLst>
          </p:cNvPr>
          <p:cNvSpPr>
            <a:spLocks noGrp="1"/>
          </p:cNvSpPr>
          <p:nvPr>
            <p:ph idx="1"/>
          </p:nvPr>
        </p:nvSpPr>
        <p:spPr/>
        <p:txBody>
          <a:bodyPr/>
          <a:lstStyle/>
          <a:p>
            <a:r>
              <a:rPr lang="en-US" dirty="0"/>
              <a:t>Stem charts</a:t>
            </a:r>
          </a:p>
          <a:p>
            <a:r>
              <a:rPr lang="en-US" dirty="0"/>
              <a:t>Supply Inventory</a:t>
            </a:r>
          </a:p>
          <a:p>
            <a:r>
              <a:rPr lang="en-US" dirty="0"/>
              <a:t>Next day Prep</a:t>
            </a:r>
          </a:p>
        </p:txBody>
      </p:sp>
      <p:sp>
        <p:nvSpPr>
          <p:cNvPr id="4" name="Slide Number Placeholder 3">
            <a:extLst>
              <a:ext uri="{FF2B5EF4-FFF2-40B4-BE49-F238E27FC236}">
                <a16:creationId xmlns:a16="http://schemas.microsoft.com/office/drawing/2014/main" id="{060C1170-6863-9342-4AA4-809BB0C53F55}"/>
              </a:ext>
            </a:extLst>
          </p:cNvPr>
          <p:cNvSpPr>
            <a:spLocks noGrp="1"/>
          </p:cNvSpPr>
          <p:nvPr>
            <p:ph type="sldNum" sz="quarter" idx="12"/>
          </p:nvPr>
        </p:nvSpPr>
        <p:spPr/>
        <p:txBody>
          <a:bodyPr/>
          <a:lstStyle/>
          <a:p>
            <a:fld id="{DA86648E-21C2-4E4D-995E-31FFBD2E87B9}" type="slidenum">
              <a:rPr lang="x-none" altLang="x-none" smtClean="0"/>
              <a:pPr/>
              <a:t>12</a:t>
            </a:fld>
            <a:endParaRPr lang="en-US" altLang="x-none"/>
          </a:p>
        </p:txBody>
      </p:sp>
    </p:spTree>
    <p:extLst>
      <p:ext uri="{BB962C8B-B14F-4D97-AF65-F5344CB8AC3E}">
        <p14:creationId xmlns:p14="http://schemas.microsoft.com/office/powerpoint/2010/main" val="1063140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F99C-1AE0-CA7C-27D3-16E2F78C9FCA}"/>
              </a:ext>
            </a:extLst>
          </p:cNvPr>
          <p:cNvSpPr>
            <a:spLocks noGrp="1"/>
          </p:cNvSpPr>
          <p:nvPr>
            <p:ph type="title"/>
          </p:nvPr>
        </p:nvSpPr>
        <p:spPr/>
        <p:txBody>
          <a:bodyPr/>
          <a:lstStyle/>
          <a:p>
            <a:r>
              <a:rPr lang="en-US" dirty="0"/>
              <a:t>Assignments</a:t>
            </a:r>
          </a:p>
        </p:txBody>
      </p:sp>
      <p:sp>
        <p:nvSpPr>
          <p:cNvPr id="3" name="Content Placeholder 2">
            <a:extLst>
              <a:ext uri="{FF2B5EF4-FFF2-40B4-BE49-F238E27FC236}">
                <a16:creationId xmlns:a16="http://schemas.microsoft.com/office/drawing/2014/main" id="{2E038F4F-35EE-5B53-E28E-F9978F0FC6DF}"/>
              </a:ext>
            </a:extLst>
          </p:cNvPr>
          <p:cNvSpPr>
            <a:spLocks noGrp="1"/>
          </p:cNvSpPr>
          <p:nvPr>
            <p:ph idx="1"/>
          </p:nvPr>
        </p:nvSpPr>
        <p:spPr/>
        <p:txBody>
          <a:bodyPr/>
          <a:lstStyle/>
          <a:p>
            <a:r>
              <a:rPr lang="en-US" dirty="0"/>
              <a:t>Assignments will be geared toward training                   </a:t>
            </a:r>
          </a:p>
        </p:txBody>
      </p:sp>
      <p:sp>
        <p:nvSpPr>
          <p:cNvPr id="4" name="Slide Number Placeholder 3">
            <a:extLst>
              <a:ext uri="{FF2B5EF4-FFF2-40B4-BE49-F238E27FC236}">
                <a16:creationId xmlns:a16="http://schemas.microsoft.com/office/drawing/2014/main" id="{AE1C8C2B-0F74-D40C-5D0C-15199EE0A197}"/>
              </a:ext>
            </a:extLst>
          </p:cNvPr>
          <p:cNvSpPr>
            <a:spLocks noGrp="1"/>
          </p:cNvSpPr>
          <p:nvPr>
            <p:ph type="sldNum" sz="quarter" idx="12"/>
          </p:nvPr>
        </p:nvSpPr>
        <p:spPr/>
        <p:txBody>
          <a:bodyPr/>
          <a:lstStyle/>
          <a:p>
            <a:fld id="{DA86648E-21C2-4E4D-995E-31FFBD2E87B9}" type="slidenum">
              <a:rPr lang="x-none" altLang="x-none" smtClean="0"/>
              <a:pPr/>
              <a:t>13</a:t>
            </a:fld>
            <a:endParaRPr lang="en-US" altLang="x-none"/>
          </a:p>
        </p:txBody>
      </p:sp>
    </p:spTree>
    <p:extLst>
      <p:ext uri="{BB962C8B-B14F-4D97-AF65-F5344CB8AC3E}">
        <p14:creationId xmlns:p14="http://schemas.microsoft.com/office/powerpoint/2010/main" val="397010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EC78-6B0C-8DEA-2A57-A7BD84966B0F}"/>
              </a:ext>
            </a:extLst>
          </p:cNvPr>
          <p:cNvSpPr>
            <a:spLocks noGrp="1"/>
          </p:cNvSpPr>
          <p:nvPr>
            <p:ph type="title"/>
          </p:nvPr>
        </p:nvSpPr>
        <p:spPr/>
        <p:txBody>
          <a:bodyPr/>
          <a:lstStyle/>
          <a:p>
            <a:r>
              <a:rPr lang="en-US" dirty="0"/>
              <a:t>Performance Development Conversations and Merit </a:t>
            </a:r>
          </a:p>
        </p:txBody>
      </p:sp>
      <p:sp>
        <p:nvSpPr>
          <p:cNvPr id="3" name="Content Placeholder 2">
            <a:extLst>
              <a:ext uri="{FF2B5EF4-FFF2-40B4-BE49-F238E27FC236}">
                <a16:creationId xmlns:a16="http://schemas.microsoft.com/office/drawing/2014/main" id="{1310901F-B0E4-4CD7-0ACE-2F2174117A6C}"/>
              </a:ext>
            </a:extLst>
          </p:cNvPr>
          <p:cNvSpPr>
            <a:spLocks noGrp="1"/>
          </p:cNvSpPr>
          <p:nvPr>
            <p:ph idx="1"/>
          </p:nvPr>
        </p:nvSpPr>
        <p:spPr/>
        <p:txBody>
          <a:bodyPr/>
          <a:lstStyle/>
          <a:p>
            <a:r>
              <a:rPr lang="en-US" dirty="0"/>
              <a:t>3/27-4/18</a:t>
            </a:r>
          </a:p>
          <a:p>
            <a:r>
              <a:rPr lang="en-US" dirty="0"/>
              <a:t>Merit </a:t>
            </a:r>
            <a:r>
              <a:rPr lang="en-US"/>
              <a:t>on Paycheck 4/25</a:t>
            </a:r>
          </a:p>
        </p:txBody>
      </p:sp>
      <p:sp>
        <p:nvSpPr>
          <p:cNvPr id="4" name="Slide Number Placeholder 3">
            <a:extLst>
              <a:ext uri="{FF2B5EF4-FFF2-40B4-BE49-F238E27FC236}">
                <a16:creationId xmlns:a16="http://schemas.microsoft.com/office/drawing/2014/main" id="{EDC58D43-F1CF-8F2B-DCC8-D6A6FF3EE0BB}"/>
              </a:ext>
            </a:extLst>
          </p:cNvPr>
          <p:cNvSpPr>
            <a:spLocks noGrp="1"/>
          </p:cNvSpPr>
          <p:nvPr>
            <p:ph type="sldNum" sz="quarter" idx="12"/>
          </p:nvPr>
        </p:nvSpPr>
        <p:spPr/>
        <p:txBody>
          <a:bodyPr/>
          <a:lstStyle/>
          <a:p>
            <a:fld id="{DA86648E-21C2-4E4D-995E-31FFBD2E87B9}" type="slidenum">
              <a:rPr lang="x-none" altLang="x-none" smtClean="0"/>
              <a:pPr/>
              <a:t>14</a:t>
            </a:fld>
            <a:endParaRPr lang="en-US" altLang="x-none"/>
          </a:p>
        </p:txBody>
      </p:sp>
    </p:spTree>
    <p:extLst>
      <p:ext uri="{BB962C8B-B14F-4D97-AF65-F5344CB8AC3E}">
        <p14:creationId xmlns:p14="http://schemas.microsoft.com/office/powerpoint/2010/main" val="280911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AC3D-E92A-CCEE-ED4F-0380719CC2AE}"/>
              </a:ext>
            </a:extLst>
          </p:cNvPr>
          <p:cNvSpPr>
            <a:spLocks noGrp="1"/>
          </p:cNvSpPr>
          <p:nvPr>
            <p:ph type="title"/>
          </p:nvPr>
        </p:nvSpPr>
        <p:spPr/>
        <p:txBody>
          <a:bodyPr/>
          <a:lstStyle/>
          <a:p>
            <a:r>
              <a:rPr lang="en-US" dirty="0"/>
              <a:t>Performance Goals</a:t>
            </a:r>
          </a:p>
        </p:txBody>
      </p:sp>
      <p:sp>
        <p:nvSpPr>
          <p:cNvPr id="3" name="Content Placeholder 2">
            <a:extLst>
              <a:ext uri="{FF2B5EF4-FFF2-40B4-BE49-F238E27FC236}">
                <a16:creationId xmlns:a16="http://schemas.microsoft.com/office/drawing/2014/main" id="{D4E7400F-5D6E-B2C4-C287-02A6CBA1C87E}"/>
              </a:ext>
            </a:extLst>
          </p:cNvPr>
          <p:cNvSpPr>
            <a:spLocks noGrp="1"/>
          </p:cNvSpPr>
          <p:nvPr>
            <p:ph idx="1"/>
          </p:nvPr>
        </p:nvSpPr>
        <p:spPr>
          <a:xfrm>
            <a:off x="1608759" y="1757147"/>
            <a:ext cx="7083425" cy="2901950"/>
          </a:xfrm>
        </p:spPr>
        <p:txBody>
          <a:bodyPr/>
          <a:lstStyle/>
          <a:p>
            <a:r>
              <a:rPr lang="en-US" dirty="0"/>
              <a:t>Surrounded around Engagement</a:t>
            </a:r>
          </a:p>
          <a:p>
            <a:r>
              <a:rPr lang="en-US" dirty="0"/>
              <a:t>3/31</a:t>
            </a:r>
          </a:p>
        </p:txBody>
      </p:sp>
      <p:sp>
        <p:nvSpPr>
          <p:cNvPr id="4" name="Slide Number Placeholder 3">
            <a:extLst>
              <a:ext uri="{FF2B5EF4-FFF2-40B4-BE49-F238E27FC236}">
                <a16:creationId xmlns:a16="http://schemas.microsoft.com/office/drawing/2014/main" id="{5692F5E2-2899-1ECD-862B-829A91C006E7}"/>
              </a:ext>
            </a:extLst>
          </p:cNvPr>
          <p:cNvSpPr>
            <a:spLocks noGrp="1"/>
          </p:cNvSpPr>
          <p:nvPr>
            <p:ph type="sldNum" sz="quarter" idx="12"/>
          </p:nvPr>
        </p:nvSpPr>
        <p:spPr/>
        <p:txBody>
          <a:bodyPr/>
          <a:lstStyle/>
          <a:p>
            <a:fld id="{DA86648E-21C2-4E4D-995E-31FFBD2E87B9}" type="slidenum">
              <a:rPr lang="x-none" altLang="x-none" smtClean="0"/>
              <a:pPr/>
              <a:t>15</a:t>
            </a:fld>
            <a:endParaRPr lang="en-US" altLang="x-none"/>
          </a:p>
        </p:txBody>
      </p:sp>
      <p:pic>
        <p:nvPicPr>
          <p:cNvPr id="6" name="Picture 5">
            <a:extLst>
              <a:ext uri="{FF2B5EF4-FFF2-40B4-BE49-F238E27FC236}">
                <a16:creationId xmlns:a16="http://schemas.microsoft.com/office/drawing/2014/main" id="{FE09223E-CD3E-887E-D6F4-3036AE728854}"/>
              </a:ext>
            </a:extLst>
          </p:cNvPr>
          <p:cNvPicPr>
            <a:picLocks noChangeAspect="1"/>
          </p:cNvPicPr>
          <p:nvPr/>
        </p:nvPicPr>
        <p:blipFill>
          <a:blip r:embed="rId2"/>
          <a:stretch>
            <a:fillRect/>
          </a:stretch>
        </p:blipFill>
        <p:spPr>
          <a:xfrm>
            <a:off x="889059" y="2224401"/>
            <a:ext cx="4832292" cy="2919099"/>
          </a:xfrm>
          <a:prstGeom prst="rect">
            <a:avLst/>
          </a:prstGeom>
        </p:spPr>
      </p:pic>
    </p:spTree>
    <p:extLst>
      <p:ext uri="{BB962C8B-B14F-4D97-AF65-F5344CB8AC3E}">
        <p14:creationId xmlns:p14="http://schemas.microsoft.com/office/powerpoint/2010/main" val="3819707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9F5E-A351-D957-6CF6-C217BE3A33A8}"/>
              </a:ext>
            </a:extLst>
          </p:cNvPr>
          <p:cNvSpPr>
            <a:spLocks noGrp="1"/>
          </p:cNvSpPr>
          <p:nvPr>
            <p:ph type="title"/>
          </p:nvPr>
        </p:nvSpPr>
        <p:spPr/>
        <p:txBody>
          <a:bodyPr/>
          <a:lstStyle/>
          <a:p>
            <a:r>
              <a:rPr lang="en-US" dirty="0"/>
              <a:t>Performance Goal Cont.</a:t>
            </a:r>
          </a:p>
        </p:txBody>
      </p:sp>
      <p:sp>
        <p:nvSpPr>
          <p:cNvPr id="4" name="Slide Number Placeholder 3">
            <a:extLst>
              <a:ext uri="{FF2B5EF4-FFF2-40B4-BE49-F238E27FC236}">
                <a16:creationId xmlns:a16="http://schemas.microsoft.com/office/drawing/2014/main" id="{4C918DBB-F9DC-56DF-3BA3-7BE3C66C8FC2}"/>
              </a:ext>
            </a:extLst>
          </p:cNvPr>
          <p:cNvSpPr>
            <a:spLocks noGrp="1"/>
          </p:cNvSpPr>
          <p:nvPr>
            <p:ph type="sldNum" sz="quarter" idx="12"/>
          </p:nvPr>
        </p:nvSpPr>
        <p:spPr/>
        <p:txBody>
          <a:bodyPr/>
          <a:lstStyle/>
          <a:p>
            <a:fld id="{DA86648E-21C2-4E4D-995E-31FFBD2E87B9}" type="slidenum">
              <a:rPr lang="x-none" altLang="x-none" smtClean="0"/>
              <a:pPr/>
              <a:t>16</a:t>
            </a:fld>
            <a:endParaRPr lang="en-US" altLang="x-none"/>
          </a:p>
        </p:txBody>
      </p:sp>
      <p:pic>
        <p:nvPicPr>
          <p:cNvPr id="12" name="Picture 11">
            <a:extLst>
              <a:ext uri="{FF2B5EF4-FFF2-40B4-BE49-F238E27FC236}">
                <a16:creationId xmlns:a16="http://schemas.microsoft.com/office/drawing/2014/main" id="{9AAC26B4-AB59-AB95-5B97-041DB974A597}"/>
              </a:ext>
            </a:extLst>
          </p:cNvPr>
          <p:cNvPicPr>
            <a:picLocks noChangeAspect="1"/>
          </p:cNvPicPr>
          <p:nvPr/>
        </p:nvPicPr>
        <p:blipFill>
          <a:blip r:embed="rId2"/>
          <a:stretch>
            <a:fillRect/>
          </a:stretch>
        </p:blipFill>
        <p:spPr>
          <a:xfrm>
            <a:off x="808038" y="934618"/>
            <a:ext cx="6986765" cy="4053307"/>
          </a:xfrm>
          <a:prstGeom prst="rect">
            <a:avLst/>
          </a:prstGeom>
        </p:spPr>
      </p:pic>
    </p:spTree>
    <p:extLst>
      <p:ext uri="{BB962C8B-B14F-4D97-AF65-F5344CB8AC3E}">
        <p14:creationId xmlns:p14="http://schemas.microsoft.com/office/powerpoint/2010/main" val="237879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CC33-0228-C688-423B-A1D1EA7B2256}"/>
              </a:ext>
            </a:extLst>
          </p:cNvPr>
          <p:cNvSpPr>
            <a:spLocks noGrp="1"/>
          </p:cNvSpPr>
          <p:nvPr>
            <p:ph type="title"/>
          </p:nvPr>
        </p:nvSpPr>
        <p:spPr/>
        <p:txBody>
          <a:bodyPr/>
          <a:lstStyle/>
          <a:p>
            <a:r>
              <a:rPr lang="en-US" dirty="0"/>
              <a:t>Positivity </a:t>
            </a:r>
          </a:p>
        </p:txBody>
      </p:sp>
      <p:sp>
        <p:nvSpPr>
          <p:cNvPr id="4" name="Slide Number Placeholder 3">
            <a:extLst>
              <a:ext uri="{FF2B5EF4-FFF2-40B4-BE49-F238E27FC236}">
                <a16:creationId xmlns:a16="http://schemas.microsoft.com/office/drawing/2014/main" id="{789C8A11-16EE-6A5F-4789-E91E93887CAF}"/>
              </a:ext>
            </a:extLst>
          </p:cNvPr>
          <p:cNvSpPr>
            <a:spLocks noGrp="1"/>
          </p:cNvSpPr>
          <p:nvPr>
            <p:ph type="sldNum" sz="quarter" idx="12"/>
          </p:nvPr>
        </p:nvSpPr>
        <p:spPr/>
        <p:txBody>
          <a:bodyPr/>
          <a:lstStyle/>
          <a:p>
            <a:fld id="{DA86648E-21C2-4E4D-995E-31FFBD2E87B9}" type="slidenum">
              <a:rPr lang="x-none" altLang="x-none" smtClean="0"/>
              <a:pPr/>
              <a:t>17</a:t>
            </a:fld>
            <a:endParaRPr lang="en-US" altLang="x-none"/>
          </a:p>
        </p:txBody>
      </p:sp>
      <p:pic>
        <p:nvPicPr>
          <p:cNvPr id="9" name="Content Placeholder 8">
            <a:extLst>
              <a:ext uri="{FF2B5EF4-FFF2-40B4-BE49-F238E27FC236}">
                <a16:creationId xmlns:a16="http://schemas.microsoft.com/office/drawing/2014/main" id="{6B25ADA7-A3D1-67E9-845A-864BD83C6357}"/>
              </a:ext>
            </a:extLst>
          </p:cNvPr>
          <p:cNvPicPr>
            <a:picLocks noGrp="1" noChangeAspect="1"/>
          </p:cNvPicPr>
          <p:nvPr>
            <p:ph idx="1"/>
          </p:nvPr>
        </p:nvPicPr>
        <p:blipFill>
          <a:blip r:embed="rId2"/>
          <a:stretch>
            <a:fillRect/>
          </a:stretch>
        </p:blipFill>
        <p:spPr>
          <a:xfrm>
            <a:off x="1763425" y="1603527"/>
            <a:ext cx="1975323" cy="2901950"/>
          </a:xfrm>
        </p:spPr>
      </p:pic>
    </p:spTree>
    <p:extLst>
      <p:ext uri="{BB962C8B-B14F-4D97-AF65-F5344CB8AC3E}">
        <p14:creationId xmlns:p14="http://schemas.microsoft.com/office/powerpoint/2010/main" val="3156413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C7BC-2F2B-8F5C-C0F0-489FE579BF26}"/>
              </a:ext>
            </a:extLst>
          </p:cNvPr>
          <p:cNvSpPr>
            <a:spLocks noGrp="1"/>
          </p:cNvSpPr>
          <p:nvPr>
            <p:ph type="title"/>
          </p:nvPr>
        </p:nvSpPr>
        <p:spPr/>
        <p:txBody>
          <a:bodyPr/>
          <a:lstStyle/>
          <a:p>
            <a:pPr algn="ctr"/>
            <a:r>
              <a:rPr lang="en-US" dirty="0"/>
              <a:t>Happy Birthday!!</a:t>
            </a:r>
          </a:p>
        </p:txBody>
      </p:sp>
      <p:sp>
        <p:nvSpPr>
          <p:cNvPr id="4" name="Slide Number Placeholder 3">
            <a:extLst>
              <a:ext uri="{FF2B5EF4-FFF2-40B4-BE49-F238E27FC236}">
                <a16:creationId xmlns:a16="http://schemas.microsoft.com/office/drawing/2014/main" id="{5F459EC5-14A4-9152-0B33-5AF97B591D17}"/>
              </a:ext>
            </a:extLst>
          </p:cNvPr>
          <p:cNvSpPr>
            <a:spLocks noGrp="1"/>
          </p:cNvSpPr>
          <p:nvPr>
            <p:ph type="sldNum" sz="quarter" idx="12"/>
          </p:nvPr>
        </p:nvSpPr>
        <p:spPr/>
        <p:txBody>
          <a:bodyPr/>
          <a:lstStyle/>
          <a:p>
            <a:fld id="{DA86648E-21C2-4E4D-995E-31FFBD2E87B9}" type="slidenum">
              <a:rPr lang="x-none" altLang="x-none" smtClean="0"/>
              <a:pPr/>
              <a:t>18</a:t>
            </a:fld>
            <a:endParaRPr lang="en-US" altLang="x-none"/>
          </a:p>
        </p:txBody>
      </p:sp>
      <p:sp>
        <p:nvSpPr>
          <p:cNvPr id="3" name="Content Placeholder 2">
            <a:extLst>
              <a:ext uri="{FF2B5EF4-FFF2-40B4-BE49-F238E27FC236}">
                <a16:creationId xmlns:a16="http://schemas.microsoft.com/office/drawing/2014/main" id="{C3D90518-DDD2-7DA5-BADF-3309EBCB0E35}"/>
              </a:ext>
            </a:extLst>
          </p:cNvPr>
          <p:cNvSpPr>
            <a:spLocks noGrp="1"/>
          </p:cNvSpPr>
          <p:nvPr>
            <p:ph idx="1"/>
          </p:nvPr>
        </p:nvSpPr>
        <p:spPr>
          <a:xfrm>
            <a:off x="67968" y="1268596"/>
            <a:ext cx="7083425" cy="2901950"/>
          </a:xfrm>
        </p:spPr>
        <p:txBody>
          <a:bodyPr/>
          <a:lstStyle/>
          <a:p>
            <a:r>
              <a:rPr lang="en-US" dirty="0"/>
              <a:t>3/6: Anita </a:t>
            </a:r>
          </a:p>
          <a:p>
            <a:r>
              <a:rPr lang="en-US" dirty="0"/>
              <a:t>3/11: Tricia</a:t>
            </a:r>
          </a:p>
          <a:p>
            <a:r>
              <a:rPr lang="en-US" dirty="0"/>
              <a:t>3/18: Brody </a:t>
            </a:r>
          </a:p>
          <a:p>
            <a:r>
              <a:rPr lang="en-US" dirty="0"/>
              <a:t>3/31: </a:t>
            </a:r>
            <a:r>
              <a:rPr lang="en-US" dirty="0" err="1"/>
              <a:t>Charloom</a:t>
            </a:r>
            <a:r>
              <a:rPr lang="en-US" dirty="0"/>
              <a:t> </a:t>
            </a:r>
          </a:p>
          <a:p>
            <a:pPr marL="0" indent="0">
              <a:buNone/>
            </a:pPr>
            <a:endParaRPr lang="en-US" dirty="0"/>
          </a:p>
        </p:txBody>
      </p:sp>
      <p:pic>
        <p:nvPicPr>
          <p:cNvPr id="5" name="Picture 4">
            <a:extLst>
              <a:ext uri="{FF2B5EF4-FFF2-40B4-BE49-F238E27FC236}">
                <a16:creationId xmlns:a16="http://schemas.microsoft.com/office/drawing/2014/main" id="{856B0530-9456-5CB0-E540-B7CFBE03BC3F}"/>
              </a:ext>
            </a:extLst>
          </p:cNvPr>
          <p:cNvPicPr>
            <a:picLocks noChangeAspect="1"/>
          </p:cNvPicPr>
          <p:nvPr/>
        </p:nvPicPr>
        <p:blipFill>
          <a:blip r:embed="rId2"/>
          <a:stretch>
            <a:fillRect/>
          </a:stretch>
        </p:blipFill>
        <p:spPr>
          <a:xfrm>
            <a:off x="5261316" y="1019858"/>
            <a:ext cx="2338941" cy="3103784"/>
          </a:xfrm>
          <a:prstGeom prst="rect">
            <a:avLst/>
          </a:prstGeom>
        </p:spPr>
      </p:pic>
    </p:spTree>
    <p:extLst>
      <p:ext uri="{BB962C8B-B14F-4D97-AF65-F5344CB8AC3E}">
        <p14:creationId xmlns:p14="http://schemas.microsoft.com/office/powerpoint/2010/main" val="8329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7F6A-10F9-4C31-AFCE-45C2C38C5B56}"/>
              </a:ext>
            </a:extLst>
          </p:cNvPr>
          <p:cNvSpPr>
            <a:spLocks noGrp="1"/>
          </p:cNvSpPr>
          <p:nvPr>
            <p:ph type="title"/>
          </p:nvPr>
        </p:nvSpPr>
        <p:spPr>
          <a:xfrm>
            <a:off x="374650" y="0"/>
            <a:ext cx="8117709" cy="704193"/>
          </a:xfrm>
        </p:spPr>
        <p:txBody>
          <a:bodyPr/>
          <a:lstStyle/>
          <a:p>
            <a:r>
              <a:rPr lang="en-US" dirty="0"/>
              <a:t>Values Acknowledgments: Purpose, Excellence, Compassion, Team</a:t>
            </a:r>
          </a:p>
        </p:txBody>
      </p:sp>
      <p:sp>
        <p:nvSpPr>
          <p:cNvPr id="4" name="Slide Number Placeholder 3">
            <a:extLst>
              <a:ext uri="{FF2B5EF4-FFF2-40B4-BE49-F238E27FC236}">
                <a16:creationId xmlns:a16="http://schemas.microsoft.com/office/drawing/2014/main" id="{4AF65C45-6C16-4631-B57B-AB939763950A}"/>
              </a:ext>
            </a:extLst>
          </p:cNvPr>
          <p:cNvSpPr>
            <a:spLocks noGrp="1"/>
          </p:cNvSpPr>
          <p:nvPr>
            <p:ph type="sldNum" sz="quarter" idx="12"/>
          </p:nvPr>
        </p:nvSpPr>
        <p:spPr/>
        <p:txBody>
          <a:bodyPr/>
          <a:lstStyle/>
          <a:p>
            <a:fld id="{DA86648E-21C2-4E4D-995E-31FFBD2E87B9}" type="slidenum">
              <a:rPr lang="x-none" altLang="x-none" smtClean="0"/>
              <a:pPr/>
              <a:t>19</a:t>
            </a:fld>
            <a:endParaRPr lang="en-US" altLang="x-none"/>
          </a:p>
        </p:txBody>
      </p:sp>
      <p:sp>
        <p:nvSpPr>
          <p:cNvPr id="3" name="TextBox 2"/>
          <p:cNvSpPr txBox="1"/>
          <p:nvPr/>
        </p:nvSpPr>
        <p:spPr>
          <a:xfrm>
            <a:off x="570593" y="2011559"/>
            <a:ext cx="713531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Thank you everyone for your teamwork!!! </a:t>
            </a:r>
          </a:p>
        </p:txBody>
      </p:sp>
    </p:spTree>
    <p:extLst>
      <p:ext uri="{BB962C8B-B14F-4D97-AF65-F5344CB8AC3E}">
        <p14:creationId xmlns:p14="http://schemas.microsoft.com/office/powerpoint/2010/main" val="198626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 Items</a:t>
            </a:r>
          </a:p>
        </p:txBody>
      </p:sp>
      <p:sp>
        <p:nvSpPr>
          <p:cNvPr id="3" name="Content Placeholder 2"/>
          <p:cNvSpPr>
            <a:spLocks noGrp="1"/>
          </p:cNvSpPr>
          <p:nvPr>
            <p:ph idx="1"/>
          </p:nvPr>
        </p:nvSpPr>
        <p:spPr>
          <a:xfrm>
            <a:off x="124358" y="989130"/>
            <a:ext cx="8384228" cy="3786654"/>
          </a:xfrm>
        </p:spPr>
        <p:txBody>
          <a:bodyPr/>
          <a:lstStyle/>
          <a:p>
            <a:r>
              <a:rPr lang="en-US" sz="1100" dirty="0"/>
              <a:t>Send WAMBIs at least one </a:t>
            </a:r>
            <a:r>
              <a:rPr lang="en-US" sz="1100" dirty="0" err="1"/>
              <a:t>Wambi</a:t>
            </a:r>
            <a:r>
              <a:rPr lang="en-US" sz="1100" dirty="0"/>
              <a:t>/month</a:t>
            </a:r>
          </a:p>
          <a:p>
            <a:r>
              <a:rPr lang="en-US" sz="1100" dirty="0"/>
              <a:t>Hand Washing audits </a:t>
            </a:r>
          </a:p>
          <a:p>
            <a:r>
              <a:rPr lang="en-US" sz="1100" dirty="0"/>
              <a:t>Use the scanner to scan meds </a:t>
            </a:r>
          </a:p>
          <a:p>
            <a:r>
              <a:rPr lang="en-US" sz="1100" dirty="0"/>
              <a:t>Apheresis Task list for downtime</a:t>
            </a:r>
          </a:p>
          <a:p>
            <a:r>
              <a:rPr lang="en-US" sz="1100" dirty="0"/>
              <a:t>Reminder:  Please email vein checks and DHHQ to coordinators</a:t>
            </a:r>
          </a:p>
          <a:p>
            <a:r>
              <a:rPr lang="en-US" sz="1100" dirty="0"/>
              <a:t>Return to scheduling your patients during their appts.</a:t>
            </a:r>
          </a:p>
          <a:p>
            <a:r>
              <a:rPr lang="en-US" sz="1100" dirty="0"/>
              <a:t>Thoroughly clean machines- PLEASE CHECK FOR WEEKLY ON MONDAYS</a:t>
            </a:r>
          </a:p>
          <a:p>
            <a:r>
              <a:rPr lang="en-US" sz="1100" dirty="0"/>
              <a:t>Check for IDMs prior to drawing (easiest way is to check DEC)</a:t>
            </a:r>
          </a:p>
          <a:p>
            <a:r>
              <a:rPr lang="en-US" sz="1100" dirty="0"/>
              <a:t>Tricia is managing the call schedule</a:t>
            </a:r>
          </a:p>
          <a:p>
            <a:r>
              <a:rPr lang="en-US" sz="1100" dirty="0"/>
              <a:t>Sakiah/Peaches will be doing supply ordering-Please utilize the </a:t>
            </a:r>
            <a:r>
              <a:rPr lang="en-US" sz="1100" dirty="0" err="1"/>
              <a:t>diagnotes</a:t>
            </a:r>
            <a:r>
              <a:rPr lang="en-US" sz="1100" dirty="0"/>
              <a:t> group for ordering needs</a:t>
            </a:r>
          </a:p>
          <a:p>
            <a:r>
              <a:rPr lang="en-US" sz="1100" dirty="0"/>
              <a:t>Ryan is no longer our IT contact.  We have a new Ryan </a:t>
            </a:r>
          </a:p>
          <a:p>
            <a:r>
              <a:rPr lang="en-US" sz="1100" dirty="0"/>
              <a:t>Darren is back</a:t>
            </a:r>
          </a:p>
          <a:p>
            <a:r>
              <a:rPr lang="en-US" sz="1100" dirty="0"/>
              <a:t>Sakiah is managing the weekly maintenance tracker</a:t>
            </a:r>
          </a:p>
          <a:p>
            <a:r>
              <a:rPr lang="en-US" sz="1100" dirty="0"/>
              <a:t>Timecards/PTO reminder</a:t>
            </a:r>
          </a:p>
          <a:p>
            <a:r>
              <a:rPr lang="en-US" sz="1100" dirty="0"/>
              <a:t>Pulse Survey due Tuesday 3/18. </a:t>
            </a:r>
          </a:p>
          <a:p>
            <a:r>
              <a:rPr lang="en-US" sz="1100" dirty="0"/>
              <a:t>CAP coming in April.  Likely just a walkthrough for Apheresis. </a:t>
            </a:r>
          </a:p>
          <a:p>
            <a:r>
              <a:rPr lang="en-US" sz="1100" dirty="0"/>
              <a:t>Cerner Bridge- End all started units and return all unused units  </a:t>
            </a:r>
          </a:p>
          <a:p>
            <a:pPr marL="0" indent="0">
              <a:buNone/>
            </a:pPr>
            <a:endParaRPr lang="en-US" sz="1800" dirty="0"/>
          </a:p>
          <a:p>
            <a:pPr marL="0" indent="0">
              <a:buNone/>
            </a:pPr>
            <a:endParaRPr lang="en-US" sz="2000" dirty="0"/>
          </a:p>
        </p:txBody>
      </p:sp>
      <p:sp>
        <p:nvSpPr>
          <p:cNvPr id="4" name="Slide Number Placeholder 3"/>
          <p:cNvSpPr>
            <a:spLocks noGrp="1"/>
          </p:cNvSpPr>
          <p:nvPr>
            <p:ph type="sldNum" sz="quarter" idx="12"/>
          </p:nvPr>
        </p:nvSpPr>
        <p:spPr/>
        <p:txBody>
          <a:bodyPr/>
          <a:lstStyle/>
          <a:p>
            <a:fld id="{DA86648E-21C2-4E4D-995E-31FFBD2E87B9}" type="slidenum">
              <a:rPr lang="x-none" altLang="x-none" smtClean="0"/>
              <a:pPr/>
              <a:t>2</a:t>
            </a:fld>
            <a:endParaRPr lang="en-US" altLang="x-none"/>
          </a:p>
        </p:txBody>
      </p:sp>
      <p:pic>
        <p:nvPicPr>
          <p:cNvPr id="6" name="Picture 5">
            <a:extLst>
              <a:ext uri="{FF2B5EF4-FFF2-40B4-BE49-F238E27FC236}">
                <a16:creationId xmlns:a16="http://schemas.microsoft.com/office/drawing/2014/main" id="{5F7E6FE5-6D33-C880-3CA0-9EC88CB34BAA}"/>
              </a:ext>
            </a:extLst>
          </p:cNvPr>
          <p:cNvPicPr>
            <a:picLocks noChangeAspect="1"/>
          </p:cNvPicPr>
          <p:nvPr/>
        </p:nvPicPr>
        <p:blipFill>
          <a:blip r:embed="rId3"/>
          <a:stretch>
            <a:fillRect/>
          </a:stretch>
        </p:blipFill>
        <p:spPr>
          <a:xfrm>
            <a:off x="6133010" y="1132005"/>
            <a:ext cx="2176767" cy="2486372"/>
          </a:xfrm>
          <a:prstGeom prst="rect">
            <a:avLst/>
          </a:prstGeom>
        </p:spPr>
      </p:pic>
    </p:spTree>
    <p:extLst>
      <p:ext uri="{BB962C8B-B14F-4D97-AF65-F5344CB8AC3E}">
        <p14:creationId xmlns:p14="http://schemas.microsoft.com/office/powerpoint/2010/main" val="300183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fld id="{715E4F9D-4648-EE4F-837B-7F5D286D2A4F}" type="slidenum">
              <a:rPr lang="x-none" altLang="x-none" smtClean="0"/>
              <a:pPr/>
              <a:t>20</a:t>
            </a:fld>
            <a:endParaRPr lang="en-US" altLang="x-none"/>
          </a:p>
        </p:txBody>
      </p:sp>
      <p:pic>
        <p:nvPicPr>
          <p:cNvPr id="1026" name="Picture 2" descr="Question mark clipart free clip art – Gclipart.com"/>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698230" y="1131757"/>
            <a:ext cx="2800163" cy="319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8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082F9-F05C-3471-8DA0-A9201C9B7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8A9E0-47CB-88CB-B717-F08B29106ABF}"/>
              </a:ext>
            </a:extLst>
          </p:cNvPr>
          <p:cNvSpPr>
            <a:spLocks noGrp="1"/>
          </p:cNvSpPr>
          <p:nvPr>
            <p:ph type="title"/>
          </p:nvPr>
        </p:nvSpPr>
        <p:spPr/>
        <p:txBody>
          <a:bodyPr/>
          <a:lstStyle/>
          <a:p>
            <a:r>
              <a:rPr lang="en-US" sz="2800" dirty="0"/>
              <a:t>Staffing/Training Updates</a:t>
            </a:r>
          </a:p>
        </p:txBody>
      </p:sp>
      <p:sp>
        <p:nvSpPr>
          <p:cNvPr id="4" name="Slide Number Placeholder 3">
            <a:extLst>
              <a:ext uri="{FF2B5EF4-FFF2-40B4-BE49-F238E27FC236}">
                <a16:creationId xmlns:a16="http://schemas.microsoft.com/office/drawing/2014/main" id="{7EDEB264-7B09-4F52-9670-D7B01E2AECF5}"/>
              </a:ext>
            </a:extLst>
          </p:cNvPr>
          <p:cNvSpPr>
            <a:spLocks noGrp="1"/>
          </p:cNvSpPr>
          <p:nvPr>
            <p:ph type="sldNum" sz="quarter" idx="12"/>
          </p:nvPr>
        </p:nvSpPr>
        <p:spPr/>
        <p:txBody>
          <a:bodyPr/>
          <a:lstStyle/>
          <a:p>
            <a:fld id="{DA86648E-21C2-4E4D-995E-31FFBD2E87B9}" type="slidenum">
              <a:rPr lang="x-none" altLang="x-none" smtClean="0"/>
              <a:pPr/>
              <a:t>3</a:t>
            </a:fld>
            <a:endParaRPr lang="en-US" altLang="x-none"/>
          </a:p>
        </p:txBody>
      </p:sp>
      <p:sp>
        <p:nvSpPr>
          <p:cNvPr id="10" name="Content Placeholder 9">
            <a:extLst>
              <a:ext uri="{FF2B5EF4-FFF2-40B4-BE49-F238E27FC236}">
                <a16:creationId xmlns:a16="http://schemas.microsoft.com/office/drawing/2014/main" id="{18F8B613-9BAC-5B96-10C8-7A38BF8088D4}"/>
              </a:ext>
            </a:extLst>
          </p:cNvPr>
          <p:cNvSpPr>
            <a:spLocks noGrp="1"/>
          </p:cNvSpPr>
          <p:nvPr>
            <p:ph idx="1"/>
          </p:nvPr>
        </p:nvSpPr>
        <p:spPr>
          <a:xfrm>
            <a:off x="670890" y="1377721"/>
            <a:ext cx="7083425" cy="2901950"/>
          </a:xfrm>
        </p:spPr>
        <p:txBody>
          <a:bodyPr/>
          <a:lstStyle/>
          <a:p>
            <a:r>
              <a:rPr lang="en-US" sz="1000" dirty="0"/>
              <a:t>Rebecca is covering some weekends and weekdays through May (will get an exact date)</a:t>
            </a:r>
          </a:p>
          <a:p>
            <a:r>
              <a:rPr lang="en-US" sz="1000" dirty="0"/>
              <a:t>Peaches –Ready to check-off on RBCX.  Stems next (maybe she can start next week).  Needs peds.  Needs custom prime.  Would like to move to weekend option in May. </a:t>
            </a:r>
          </a:p>
          <a:p>
            <a:r>
              <a:rPr lang="en-US" sz="1000" dirty="0"/>
              <a:t>Christina-  Needs RBCX training. Needs more peds. Not checked off on custom prime.   </a:t>
            </a:r>
          </a:p>
          <a:p>
            <a:r>
              <a:rPr lang="en-US" sz="1000" dirty="0"/>
              <a:t>Lara is training on all things. </a:t>
            </a:r>
          </a:p>
          <a:p>
            <a:r>
              <a:rPr lang="en-US" sz="1000" dirty="0"/>
              <a:t>Joe is PRN. </a:t>
            </a:r>
          </a:p>
          <a:p>
            <a:r>
              <a:rPr lang="en-US" sz="1000" dirty="0"/>
              <a:t>Final check-offs can be done by Sakiah, Tricia, and Sarah (Sakiah does not do WBCD or Platelet Dep).</a:t>
            </a:r>
          </a:p>
          <a:p>
            <a:r>
              <a:rPr lang="en-US" sz="1000" dirty="0"/>
              <a:t>Deb Ferrell and Cheryl Snodgrass officially PRN.  </a:t>
            </a:r>
          </a:p>
          <a:p>
            <a:pPr marL="0" indent="0">
              <a:buNone/>
            </a:pPr>
            <a:r>
              <a:rPr lang="en-US" sz="1000" dirty="0"/>
              <a:t>		-Cheryl’s started 3/10.  Working on training dates.  She will be available some evenings and weekends. </a:t>
            </a:r>
          </a:p>
          <a:p>
            <a:r>
              <a:rPr lang="en-US" sz="1000" dirty="0"/>
              <a:t>Working to schedule an annual ECP refresher 6/2/25 in the AM. </a:t>
            </a:r>
          </a:p>
          <a:p>
            <a:r>
              <a:rPr lang="en-US" sz="1000" dirty="0"/>
              <a:t>Working on rescheduling Terumo training (webinar). Emailed Barb but no response yet.  </a:t>
            </a:r>
          </a:p>
          <a:p>
            <a:r>
              <a:rPr lang="en-US" sz="1000" dirty="0"/>
              <a:t>Jenn is NOT retuning</a:t>
            </a:r>
          </a:p>
          <a:p>
            <a:r>
              <a:rPr lang="en-US" sz="1000" dirty="0"/>
              <a:t>Miranda Green-  Needs checked off on procedures. Four 10-hour </a:t>
            </a:r>
            <a:r>
              <a:rPr lang="en-US" sz="1000" dirty="0" err="1"/>
              <a:t>shifts+rotating</a:t>
            </a:r>
            <a:r>
              <a:rPr lang="en-US" sz="1000" dirty="0"/>
              <a:t> call.  Here until 5/24.</a:t>
            </a:r>
          </a:p>
          <a:p>
            <a:r>
              <a:rPr lang="en-US" sz="1000" dirty="0"/>
              <a:t>EVERYONE needs trained on putting together STEM charts. </a:t>
            </a:r>
          </a:p>
          <a:p>
            <a:pPr marL="0" indent="0">
              <a:buNone/>
            </a:pPr>
            <a:r>
              <a:rPr lang="en-US" sz="1000" dirty="0"/>
              <a:t>	</a:t>
            </a:r>
          </a:p>
          <a:p>
            <a:pPr marL="0" indent="0">
              <a:buNone/>
            </a:pPr>
            <a:endParaRPr lang="en-US" sz="1400" dirty="0"/>
          </a:p>
          <a:p>
            <a:pPr marL="0" indent="0">
              <a:buNone/>
            </a:pPr>
            <a:endParaRPr lang="en-US" sz="1200" dirty="0"/>
          </a:p>
        </p:txBody>
      </p:sp>
      <p:pic>
        <p:nvPicPr>
          <p:cNvPr id="8" name="Picture 7">
            <a:extLst>
              <a:ext uri="{FF2B5EF4-FFF2-40B4-BE49-F238E27FC236}">
                <a16:creationId xmlns:a16="http://schemas.microsoft.com/office/drawing/2014/main" id="{FD349354-B910-A44A-9BD2-9BA9434B9E5D}"/>
              </a:ext>
            </a:extLst>
          </p:cNvPr>
          <p:cNvPicPr>
            <a:picLocks noChangeAspect="1"/>
          </p:cNvPicPr>
          <p:nvPr/>
        </p:nvPicPr>
        <p:blipFill>
          <a:blip r:embed="rId2"/>
          <a:stretch>
            <a:fillRect/>
          </a:stretch>
        </p:blipFill>
        <p:spPr>
          <a:xfrm>
            <a:off x="6451417" y="2978331"/>
            <a:ext cx="2501116" cy="1392987"/>
          </a:xfrm>
          <a:prstGeom prst="rect">
            <a:avLst/>
          </a:prstGeom>
        </p:spPr>
      </p:pic>
    </p:spTree>
    <p:extLst>
      <p:ext uri="{BB962C8B-B14F-4D97-AF65-F5344CB8AC3E}">
        <p14:creationId xmlns:p14="http://schemas.microsoft.com/office/powerpoint/2010/main" val="373830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5BC6-5D6D-0169-04E8-A79728CE2AD9}"/>
              </a:ext>
            </a:extLst>
          </p:cNvPr>
          <p:cNvSpPr>
            <a:spLocks noGrp="1"/>
          </p:cNvSpPr>
          <p:nvPr>
            <p:ph type="title"/>
          </p:nvPr>
        </p:nvSpPr>
        <p:spPr/>
        <p:txBody>
          <a:bodyPr/>
          <a:lstStyle/>
          <a:p>
            <a:r>
              <a:rPr lang="en-US" dirty="0"/>
              <a:t>Open positions</a:t>
            </a:r>
          </a:p>
        </p:txBody>
      </p:sp>
      <p:sp>
        <p:nvSpPr>
          <p:cNvPr id="3" name="Content Placeholder 2">
            <a:extLst>
              <a:ext uri="{FF2B5EF4-FFF2-40B4-BE49-F238E27FC236}">
                <a16:creationId xmlns:a16="http://schemas.microsoft.com/office/drawing/2014/main" id="{015E6376-0AD1-14D1-09B4-A4086ADCC233}"/>
              </a:ext>
            </a:extLst>
          </p:cNvPr>
          <p:cNvSpPr>
            <a:spLocks noGrp="1"/>
          </p:cNvSpPr>
          <p:nvPr>
            <p:ph idx="1"/>
          </p:nvPr>
        </p:nvSpPr>
        <p:spPr>
          <a:xfrm>
            <a:off x="436971" y="1224011"/>
            <a:ext cx="7083425" cy="3022324"/>
          </a:xfrm>
        </p:spPr>
        <p:txBody>
          <a:bodyPr/>
          <a:lstStyle/>
          <a:p>
            <a:r>
              <a:rPr lang="en-US" sz="1600" dirty="0"/>
              <a:t>2 FT RN</a:t>
            </a:r>
          </a:p>
          <a:p>
            <a:r>
              <a:rPr lang="en-US" sz="1600" dirty="0"/>
              <a:t>1 TUS</a:t>
            </a:r>
          </a:p>
          <a:p>
            <a:r>
              <a:rPr lang="en-US" sz="1600" dirty="0"/>
              <a:t>Weekend option position</a:t>
            </a:r>
          </a:p>
          <a:p>
            <a:pPr marL="0" indent="0">
              <a:buNone/>
            </a:pPr>
            <a:r>
              <a:rPr lang="en-US" sz="1600" dirty="0"/>
              <a:t>	-Peaches is interested so will need to replace </a:t>
            </a:r>
          </a:p>
          <a:p>
            <a:pPr marL="0" indent="0">
              <a:buNone/>
            </a:pPr>
            <a:r>
              <a:rPr lang="en-US" sz="1600" dirty="0"/>
              <a:t>	 her current position </a:t>
            </a:r>
          </a:p>
          <a:p>
            <a:pPr marL="0" indent="0">
              <a:buNone/>
            </a:pPr>
            <a:r>
              <a:rPr lang="en-US" sz="1600" dirty="0"/>
              <a:t>			</a:t>
            </a:r>
          </a:p>
          <a:p>
            <a:pPr marL="0" indent="0">
              <a:buNone/>
            </a:pPr>
            <a:r>
              <a:rPr lang="en-US" sz="1600" dirty="0"/>
              <a:t>	</a:t>
            </a:r>
            <a:endParaRPr lang="en-US" sz="2800" dirty="0">
              <a:solidFill>
                <a:srgbClr val="FF0000"/>
              </a:solidFill>
            </a:endParaRPr>
          </a:p>
        </p:txBody>
      </p:sp>
      <p:sp>
        <p:nvSpPr>
          <p:cNvPr id="4" name="Slide Number Placeholder 3">
            <a:extLst>
              <a:ext uri="{FF2B5EF4-FFF2-40B4-BE49-F238E27FC236}">
                <a16:creationId xmlns:a16="http://schemas.microsoft.com/office/drawing/2014/main" id="{B6ABD355-EE2D-0537-363C-73C87C16791F}"/>
              </a:ext>
            </a:extLst>
          </p:cNvPr>
          <p:cNvSpPr>
            <a:spLocks noGrp="1"/>
          </p:cNvSpPr>
          <p:nvPr>
            <p:ph type="sldNum" sz="quarter" idx="12"/>
          </p:nvPr>
        </p:nvSpPr>
        <p:spPr/>
        <p:txBody>
          <a:bodyPr/>
          <a:lstStyle/>
          <a:p>
            <a:fld id="{DA86648E-21C2-4E4D-995E-31FFBD2E87B9}" type="slidenum">
              <a:rPr lang="x-none" altLang="x-none" smtClean="0"/>
              <a:pPr/>
              <a:t>4</a:t>
            </a:fld>
            <a:endParaRPr lang="en-US" altLang="x-none"/>
          </a:p>
        </p:txBody>
      </p:sp>
      <p:pic>
        <p:nvPicPr>
          <p:cNvPr id="5" name="Picture 4">
            <a:extLst>
              <a:ext uri="{FF2B5EF4-FFF2-40B4-BE49-F238E27FC236}">
                <a16:creationId xmlns:a16="http://schemas.microsoft.com/office/drawing/2014/main" id="{EB5357FC-BCC8-1C36-C7B4-94FCB98D0185}"/>
              </a:ext>
            </a:extLst>
          </p:cNvPr>
          <p:cNvPicPr>
            <a:picLocks noChangeAspect="1"/>
          </p:cNvPicPr>
          <p:nvPr/>
        </p:nvPicPr>
        <p:blipFill>
          <a:blip r:embed="rId2"/>
          <a:stretch>
            <a:fillRect/>
          </a:stretch>
        </p:blipFill>
        <p:spPr>
          <a:xfrm>
            <a:off x="5760648" y="1731724"/>
            <a:ext cx="2096661" cy="1680051"/>
          </a:xfrm>
          <a:prstGeom prst="rect">
            <a:avLst/>
          </a:prstGeom>
        </p:spPr>
      </p:pic>
    </p:spTree>
    <p:extLst>
      <p:ext uri="{BB962C8B-B14F-4D97-AF65-F5344CB8AC3E}">
        <p14:creationId xmlns:p14="http://schemas.microsoft.com/office/powerpoint/2010/main" val="132430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70099-A68F-7C16-76C8-77168DA553E9}"/>
              </a:ext>
            </a:extLst>
          </p:cNvPr>
          <p:cNvSpPr>
            <a:spLocks noGrp="1"/>
          </p:cNvSpPr>
          <p:nvPr>
            <p:ph type="title"/>
          </p:nvPr>
        </p:nvSpPr>
        <p:spPr/>
        <p:txBody>
          <a:bodyPr/>
          <a:lstStyle/>
          <a:p>
            <a:r>
              <a:rPr lang="en-US" dirty="0"/>
              <a:t>JACHO</a:t>
            </a:r>
          </a:p>
        </p:txBody>
      </p:sp>
      <p:sp>
        <p:nvSpPr>
          <p:cNvPr id="3" name="Content Placeholder 2">
            <a:extLst>
              <a:ext uri="{FF2B5EF4-FFF2-40B4-BE49-F238E27FC236}">
                <a16:creationId xmlns:a16="http://schemas.microsoft.com/office/drawing/2014/main" id="{29982C32-5B75-8E59-8878-7A95210ED611}"/>
              </a:ext>
            </a:extLst>
          </p:cNvPr>
          <p:cNvSpPr>
            <a:spLocks noGrp="1"/>
          </p:cNvSpPr>
          <p:nvPr>
            <p:ph idx="1"/>
          </p:nvPr>
        </p:nvSpPr>
        <p:spPr>
          <a:xfrm>
            <a:off x="473075" y="1202236"/>
            <a:ext cx="7083425" cy="2901950"/>
          </a:xfrm>
        </p:spPr>
        <p:txBody>
          <a:bodyPr/>
          <a:lstStyle/>
          <a:p>
            <a:pPr algn="l" rtl="0" fontAlgn="base">
              <a:lnSpc>
                <a:spcPts val="2025"/>
              </a:lnSpc>
              <a:buFont typeface="Arial" panose="020B0604020202020204" pitchFamily="34" charset="0"/>
              <a:buChar char="•"/>
            </a:pPr>
            <a:r>
              <a:rPr lang="en-US" sz="1050" b="0" i="0" u="none" strike="noStrike" dirty="0">
                <a:solidFill>
                  <a:srgbClr val="C00000"/>
                </a:solidFill>
                <a:effectLst/>
                <a:latin typeface="Aptos" panose="020B0004020202020204" pitchFamily="34" charset="0"/>
              </a:rPr>
              <a:t>Practice and enforce hand hygiene.</a:t>
            </a:r>
            <a:r>
              <a:rPr lang="en-US" sz="1050" b="0" i="0" dirty="0">
                <a:solidFill>
                  <a:srgbClr val="000000"/>
                </a:solidFill>
                <a:effectLst/>
                <a:latin typeface="Aptos" panose="020B0004020202020204" pitchFamily="34" charset="0"/>
              </a:rPr>
              <a:t>​</a:t>
            </a:r>
            <a:endParaRPr lang="en-US" sz="1050" b="0" i="0" dirty="0">
              <a:solidFill>
                <a:srgbClr val="000000"/>
              </a:solidFill>
              <a:effectLst/>
              <a:latin typeface="Arial" panose="020B0604020202020204" pitchFamily="34" charset="0"/>
            </a:endParaRPr>
          </a:p>
          <a:p>
            <a:pPr algn="l" rtl="0" fontAlgn="base">
              <a:lnSpc>
                <a:spcPts val="2025"/>
              </a:lnSpc>
              <a:buFont typeface="Arial" panose="020B0604020202020204" pitchFamily="34" charset="0"/>
              <a:buChar char="•"/>
            </a:pPr>
            <a:r>
              <a:rPr lang="en-US" sz="1050" b="0" i="0" u="none" strike="noStrike" dirty="0">
                <a:solidFill>
                  <a:srgbClr val="C00000"/>
                </a:solidFill>
                <a:effectLst/>
                <a:latin typeface="Aptos" panose="020B0004020202020204" pitchFamily="34" charset="0"/>
              </a:rPr>
              <a:t>Ensure your area is clean. Clean all equipment regularly.</a:t>
            </a:r>
            <a:r>
              <a:rPr lang="en-US" sz="1050" b="0" i="0" dirty="0">
                <a:solidFill>
                  <a:srgbClr val="000000"/>
                </a:solidFill>
                <a:effectLst/>
                <a:latin typeface="Aptos" panose="020B0004020202020204" pitchFamily="34" charset="0"/>
              </a:rPr>
              <a:t>​</a:t>
            </a:r>
            <a:endParaRPr lang="en-US" sz="1050" b="0" i="0" dirty="0">
              <a:solidFill>
                <a:srgbClr val="000000"/>
              </a:solidFill>
              <a:effectLst/>
              <a:latin typeface="Arial" panose="020B0604020202020204" pitchFamily="34" charset="0"/>
            </a:endParaRPr>
          </a:p>
          <a:p>
            <a:pPr algn="l" rtl="0" fontAlgn="base">
              <a:lnSpc>
                <a:spcPts val="2025"/>
              </a:lnSpc>
              <a:buFont typeface="Arial" panose="020B0604020202020204" pitchFamily="34" charset="0"/>
              <a:buChar char="•"/>
            </a:pPr>
            <a:r>
              <a:rPr lang="en-US" sz="1050" b="0" i="0" u="none" strike="noStrike" dirty="0">
                <a:solidFill>
                  <a:srgbClr val="C00000"/>
                </a:solidFill>
                <a:effectLst/>
                <a:latin typeface="Aptos" panose="020B0004020202020204" pitchFamily="34" charset="0"/>
              </a:rPr>
              <a:t>Educate staff on speaking with a surveyor. All staff need to be able to describe their role in an emergency, where to find MIFU, and processes they use in their roles. For example, medication preparation process, how patient safety is maintained during high-risk procedures, how equipment is cleaned, R.A.C.E and P.A.S.S, how to initiate a code (red, blue, rapid response etc.).</a:t>
            </a:r>
            <a:r>
              <a:rPr lang="en-US" sz="1050" b="0" i="0" dirty="0">
                <a:solidFill>
                  <a:srgbClr val="000000"/>
                </a:solidFill>
                <a:effectLst/>
                <a:latin typeface="Aptos" panose="020B0004020202020204" pitchFamily="34" charset="0"/>
              </a:rPr>
              <a:t>​</a:t>
            </a:r>
            <a:endParaRPr lang="en-US" sz="1050" b="0" i="0" dirty="0">
              <a:solidFill>
                <a:srgbClr val="000000"/>
              </a:solidFill>
              <a:effectLst/>
              <a:latin typeface="Arial" panose="020B0604020202020204" pitchFamily="34" charset="0"/>
            </a:endParaRPr>
          </a:p>
          <a:p>
            <a:pPr algn="l" rtl="0" fontAlgn="base">
              <a:lnSpc>
                <a:spcPts val="2025"/>
              </a:lnSpc>
              <a:buFont typeface="Arial" panose="020B0604020202020204" pitchFamily="34" charset="0"/>
              <a:buChar char="•"/>
            </a:pPr>
            <a:r>
              <a:rPr lang="en-US" sz="1050" b="0" i="0" u="none" strike="noStrike" dirty="0">
                <a:solidFill>
                  <a:srgbClr val="C00000"/>
                </a:solidFill>
                <a:effectLst/>
                <a:latin typeface="Aptos" panose="020B0004020202020204" pitchFamily="34" charset="0"/>
              </a:rPr>
              <a:t>Staff files need to be up to date with licenses, certifications, orientation/competencies and on-going education.</a:t>
            </a:r>
            <a:r>
              <a:rPr lang="en-US" sz="1050" b="0" i="0" dirty="0">
                <a:solidFill>
                  <a:srgbClr val="000000"/>
                </a:solidFill>
                <a:effectLst/>
                <a:latin typeface="Aptos" panose="020B0004020202020204" pitchFamily="34" charset="0"/>
              </a:rPr>
              <a:t>​</a:t>
            </a:r>
            <a:endParaRPr lang="en-US" sz="1050" b="0" i="0" dirty="0">
              <a:solidFill>
                <a:srgbClr val="000000"/>
              </a:solidFill>
              <a:effectLst/>
              <a:latin typeface="Arial" panose="020B0604020202020204" pitchFamily="34" charset="0"/>
            </a:endParaRPr>
          </a:p>
          <a:p>
            <a:pPr algn="l" rtl="0" fontAlgn="base">
              <a:lnSpc>
                <a:spcPts val="2025"/>
              </a:lnSpc>
              <a:buFont typeface="Arial" panose="020B0604020202020204" pitchFamily="34" charset="0"/>
              <a:buChar char="•"/>
            </a:pPr>
            <a:r>
              <a:rPr lang="en-US" sz="1050" b="0" i="0" u="none" strike="noStrike" dirty="0">
                <a:solidFill>
                  <a:srgbClr val="C00000"/>
                </a:solidFill>
                <a:effectLst/>
                <a:latin typeface="Aptos" panose="020B0004020202020204" pitchFamily="34" charset="0"/>
              </a:rPr>
              <a:t>Look at the posters in your areas such as the patient rights and responsibilities (2024 ed.) and the notice of privacy practices (2020 ed.). Also update all certificates/licenses in your areas that are displayed (CLIA and imaging for example). The newest posters are available in the brand center.</a:t>
            </a:r>
            <a:r>
              <a:rPr lang="en-US" sz="1050" b="0" i="0" dirty="0">
                <a:solidFill>
                  <a:srgbClr val="000000"/>
                </a:solidFill>
                <a:effectLst/>
                <a:latin typeface="Aptos" panose="020B0004020202020204" pitchFamily="34" charset="0"/>
              </a:rPr>
              <a:t>​</a:t>
            </a:r>
            <a:endParaRPr lang="en-US" sz="1050" b="0" i="0" dirty="0">
              <a:solidFill>
                <a:srgbClr val="000000"/>
              </a:solidFill>
              <a:effectLst/>
              <a:latin typeface="Arial" panose="020B0604020202020204" pitchFamily="34" charset="0"/>
            </a:endParaRPr>
          </a:p>
          <a:p>
            <a:pPr algn="l" rtl="0" fontAlgn="base">
              <a:lnSpc>
                <a:spcPts val="2025"/>
              </a:lnSpc>
              <a:buFont typeface="Arial" panose="020B0604020202020204" pitchFamily="34" charset="0"/>
              <a:buChar char="•"/>
            </a:pPr>
            <a:r>
              <a:rPr lang="en-US" sz="1050" b="0" i="0" u="none" strike="noStrike" dirty="0">
                <a:solidFill>
                  <a:srgbClr val="C00000"/>
                </a:solidFill>
                <a:effectLst/>
                <a:latin typeface="Aptos" panose="020B0004020202020204" pitchFamily="34" charset="0"/>
              </a:rPr>
              <a:t>Inspect all supplies in all areas to ensure that nothing is expired, and all items are stored appropriately. There should be no clean supplies next to a sink without a splash guard, under a sink, on the floor, or in a soiled utility room.</a:t>
            </a:r>
            <a:r>
              <a:rPr lang="en-US" sz="1050" b="0" i="0" dirty="0">
                <a:solidFill>
                  <a:srgbClr val="000000"/>
                </a:solidFill>
                <a:effectLst/>
                <a:latin typeface="Aptos" panose="020B0004020202020204" pitchFamily="34" charset="0"/>
              </a:rPr>
              <a:t>​</a:t>
            </a:r>
            <a:endParaRPr lang="en-US" sz="1050" b="0" i="0" dirty="0">
              <a:solidFill>
                <a:srgbClr val="000000"/>
              </a:solidFill>
              <a:effectLst/>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50969D7C-85A9-F696-56EB-F1B0763D0E37}"/>
              </a:ext>
            </a:extLst>
          </p:cNvPr>
          <p:cNvSpPr>
            <a:spLocks noGrp="1"/>
          </p:cNvSpPr>
          <p:nvPr>
            <p:ph type="sldNum" sz="quarter" idx="12"/>
          </p:nvPr>
        </p:nvSpPr>
        <p:spPr/>
        <p:txBody>
          <a:bodyPr/>
          <a:lstStyle/>
          <a:p>
            <a:fld id="{DA86648E-21C2-4E4D-995E-31FFBD2E87B9}" type="slidenum">
              <a:rPr lang="x-none" altLang="x-none" smtClean="0"/>
              <a:pPr/>
              <a:t>5</a:t>
            </a:fld>
            <a:endParaRPr lang="en-US" altLang="x-none"/>
          </a:p>
        </p:txBody>
      </p:sp>
    </p:spTree>
    <p:extLst>
      <p:ext uri="{BB962C8B-B14F-4D97-AF65-F5344CB8AC3E}">
        <p14:creationId xmlns:p14="http://schemas.microsoft.com/office/powerpoint/2010/main" val="207618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7A61-E70B-5EC6-E1A9-830367EFBB07}"/>
              </a:ext>
            </a:extLst>
          </p:cNvPr>
          <p:cNvSpPr>
            <a:spLocks noGrp="1"/>
          </p:cNvSpPr>
          <p:nvPr>
            <p:ph type="title"/>
          </p:nvPr>
        </p:nvSpPr>
        <p:spPr/>
        <p:txBody>
          <a:bodyPr/>
          <a:lstStyle/>
          <a:p>
            <a:r>
              <a:rPr lang="en-US" dirty="0"/>
              <a:t>JACHO CONT. </a:t>
            </a:r>
          </a:p>
        </p:txBody>
      </p:sp>
      <p:sp>
        <p:nvSpPr>
          <p:cNvPr id="4" name="Slide Number Placeholder 3">
            <a:extLst>
              <a:ext uri="{FF2B5EF4-FFF2-40B4-BE49-F238E27FC236}">
                <a16:creationId xmlns:a16="http://schemas.microsoft.com/office/drawing/2014/main" id="{C8181A0F-B805-A58A-201E-A0BE0AFDD4DE}"/>
              </a:ext>
            </a:extLst>
          </p:cNvPr>
          <p:cNvSpPr>
            <a:spLocks noGrp="1"/>
          </p:cNvSpPr>
          <p:nvPr>
            <p:ph type="sldNum" sz="quarter" idx="12"/>
          </p:nvPr>
        </p:nvSpPr>
        <p:spPr/>
        <p:txBody>
          <a:bodyPr/>
          <a:lstStyle/>
          <a:p>
            <a:fld id="{DA86648E-21C2-4E4D-995E-31FFBD2E87B9}" type="slidenum">
              <a:rPr lang="x-none" altLang="x-none" smtClean="0"/>
              <a:pPr/>
              <a:t>6</a:t>
            </a:fld>
            <a:endParaRPr lang="en-US" altLang="x-none"/>
          </a:p>
        </p:txBody>
      </p:sp>
      <p:pic>
        <p:nvPicPr>
          <p:cNvPr id="6" name="Picture 5">
            <a:extLst>
              <a:ext uri="{FF2B5EF4-FFF2-40B4-BE49-F238E27FC236}">
                <a16:creationId xmlns:a16="http://schemas.microsoft.com/office/drawing/2014/main" id="{B6EAE3F4-0C8F-DEDD-65CD-FC2F067C82C5}"/>
              </a:ext>
            </a:extLst>
          </p:cNvPr>
          <p:cNvPicPr>
            <a:picLocks noChangeAspect="1"/>
          </p:cNvPicPr>
          <p:nvPr/>
        </p:nvPicPr>
        <p:blipFill>
          <a:blip r:embed="rId2"/>
          <a:stretch>
            <a:fillRect/>
          </a:stretch>
        </p:blipFill>
        <p:spPr>
          <a:xfrm>
            <a:off x="759845" y="877887"/>
            <a:ext cx="3413738" cy="4153093"/>
          </a:xfrm>
          <a:prstGeom prst="rect">
            <a:avLst/>
          </a:prstGeom>
        </p:spPr>
      </p:pic>
    </p:spTree>
    <p:extLst>
      <p:ext uri="{BB962C8B-B14F-4D97-AF65-F5344CB8AC3E}">
        <p14:creationId xmlns:p14="http://schemas.microsoft.com/office/powerpoint/2010/main" val="336827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3F24-F5E5-C551-693F-766ABF85B523}"/>
              </a:ext>
            </a:extLst>
          </p:cNvPr>
          <p:cNvSpPr>
            <a:spLocks noGrp="1"/>
          </p:cNvSpPr>
          <p:nvPr>
            <p:ph type="title"/>
          </p:nvPr>
        </p:nvSpPr>
        <p:spPr/>
        <p:txBody>
          <a:bodyPr/>
          <a:lstStyle/>
          <a:p>
            <a:r>
              <a:rPr lang="en-US" dirty="0"/>
              <a:t>JACHO CONT. </a:t>
            </a:r>
          </a:p>
        </p:txBody>
      </p:sp>
      <p:sp>
        <p:nvSpPr>
          <p:cNvPr id="4" name="Slide Number Placeholder 3">
            <a:extLst>
              <a:ext uri="{FF2B5EF4-FFF2-40B4-BE49-F238E27FC236}">
                <a16:creationId xmlns:a16="http://schemas.microsoft.com/office/drawing/2014/main" id="{0E36F6B3-1ACF-65ED-AE5C-05ACCE5C9E81}"/>
              </a:ext>
            </a:extLst>
          </p:cNvPr>
          <p:cNvSpPr>
            <a:spLocks noGrp="1"/>
          </p:cNvSpPr>
          <p:nvPr>
            <p:ph type="sldNum" sz="quarter" idx="12"/>
          </p:nvPr>
        </p:nvSpPr>
        <p:spPr/>
        <p:txBody>
          <a:bodyPr/>
          <a:lstStyle/>
          <a:p>
            <a:fld id="{DA86648E-21C2-4E4D-995E-31FFBD2E87B9}" type="slidenum">
              <a:rPr lang="x-none" altLang="x-none" smtClean="0"/>
              <a:pPr/>
              <a:t>7</a:t>
            </a:fld>
            <a:endParaRPr lang="en-US" altLang="x-none"/>
          </a:p>
        </p:txBody>
      </p:sp>
      <p:pic>
        <p:nvPicPr>
          <p:cNvPr id="7" name="Picture 6">
            <a:extLst>
              <a:ext uri="{FF2B5EF4-FFF2-40B4-BE49-F238E27FC236}">
                <a16:creationId xmlns:a16="http://schemas.microsoft.com/office/drawing/2014/main" id="{CA8DC555-9D5E-12FA-96CF-4445ECD16566}"/>
              </a:ext>
            </a:extLst>
          </p:cNvPr>
          <p:cNvPicPr>
            <a:picLocks noChangeAspect="1"/>
          </p:cNvPicPr>
          <p:nvPr/>
        </p:nvPicPr>
        <p:blipFill>
          <a:blip r:embed="rId2"/>
          <a:stretch>
            <a:fillRect/>
          </a:stretch>
        </p:blipFill>
        <p:spPr>
          <a:xfrm>
            <a:off x="907084" y="870713"/>
            <a:ext cx="3664915" cy="4272787"/>
          </a:xfrm>
          <a:prstGeom prst="rect">
            <a:avLst/>
          </a:prstGeom>
        </p:spPr>
      </p:pic>
    </p:spTree>
    <p:extLst>
      <p:ext uri="{BB962C8B-B14F-4D97-AF65-F5344CB8AC3E}">
        <p14:creationId xmlns:p14="http://schemas.microsoft.com/office/powerpoint/2010/main" val="325142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A68A-C1B5-CBFE-83D1-1E5779E8D78C}"/>
              </a:ext>
            </a:extLst>
          </p:cNvPr>
          <p:cNvSpPr>
            <a:spLocks noGrp="1"/>
          </p:cNvSpPr>
          <p:nvPr>
            <p:ph type="title"/>
          </p:nvPr>
        </p:nvSpPr>
        <p:spPr/>
        <p:txBody>
          <a:bodyPr/>
          <a:lstStyle/>
          <a:p>
            <a:r>
              <a:rPr lang="en-US" dirty="0" err="1"/>
              <a:t>Diagnotes</a:t>
            </a:r>
            <a:r>
              <a:rPr lang="en-US" dirty="0"/>
              <a:t> </a:t>
            </a:r>
          </a:p>
        </p:txBody>
      </p:sp>
      <p:sp>
        <p:nvSpPr>
          <p:cNvPr id="3" name="Content Placeholder 2">
            <a:extLst>
              <a:ext uri="{FF2B5EF4-FFF2-40B4-BE49-F238E27FC236}">
                <a16:creationId xmlns:a16="http://schemas.microsoft.com/office/drawing/2014/main" id="{82DBC1DC-9E38-2291-7B29-91F53AF7D655}"/>
              </a:ext>
            </a:extLst>
          </p:cNvPr>
          <p:cNvSpPr>
            <a:spLocks noGrp="1"/>
          </p:cNvSpPr>
          <p:nvPr>
            <p:ph idx="1"/>
          </p:nvPr>
        </p:nvSpPr>
        <p:spPr/>
        <p:txBody>
          <a:bodyPr/>
          <a:lstStyle/>
          <a:p>
            <a:r>
              <a:rPr lang="en-US" dirty="0"/>
              <a:t>Please make sure you are checking </a:t>
            </a:r>
            <a:r>
              <a:rPr lang="en-US" dirty="0" err="1"/>
              <a:t>Diagnotes</a:t>
            </a:r>
            <a:r>
              <a:rPr lang="en-US" dirty="0"/>
              <a:t> often, especially after you ask for advice.</a:t>
            </a:r>
          </a:p>
          <a:p>
            <a:pPr marL="0" indent="0">
              <a:buNone/>
            </a:pPr>
            <a:r>
              <a:rPr lang="en-US" dirty="0"/>
              <a:t>	-Sometimes providers will answer with a question</a:t>
            </a:r>
          </a:p>
          <a:p>
            <a:pPr marL="0" indent="0">
              <a:buNone/>
            </a:pPr>
            <a:r>
              <a:rPr lang="en-US" dirty="0"/>
              <a:t>	-Please put a thumbs up reaction to acknowledge </a:t>
            </a:r>
          </a:p>
          <a:p>
            <a:r>
              <a:rPr lang="en-US" dirty="0"/>
              <a:t>Please keep informing us on any delays</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FC3AFD6-9840-85E4-7C9A-54735511BE90}"/>
              </a:ext>
            </a:extLst>
          </p:cNvPr>
          <p:cNvSpPr>
            <a:spLocks noGrp="1"/>
          </p:cNvSpPr>
          <p:nvPr>
            <p:ph type="sldNum" sz="quarter" idx="12"/>
          </p:nvPr>
        </p:nvSpPr>
        <p:spPr/>
        <p:txBody>
          <a:bodyPr/>
          <a:lstStyle/>
          <a:p>
            <a:fld id="{DA86648E-21C2-4E4D-995E-31FFBD2E87B9}" type="slidenum">
              <a:rPr lang="x-none" altLang="x-none" smtClean="0"/>
              <a:pPr/>
              <a:t>8</a:t>
            </a:fld>
            <a:endParaRPr lang="en-US" altLang="x-none"/>
          </a:p>
        </p:txBody>
      </p:sp>
      <p:pic>
        <p:nvPicPr>
          <p:cNvPr id="7" name="Picture 6">
            <a:extLst>
              <a:ext uri="{FF2B5EF4-FFF2-40B4-BE49-F238E27FC236}">
                <a16:creationId xmlns:a16="http://schemas.microsoft.com/office/drawing/2014/main" id="{A06E6112-FFB6-9FFE-E171-8D83CF9DF630}"/>
              </a:ext>
            </a:extLst>
          </p:cNvPr>
          <p:cNvPicPr>
            <a:picLocks noChangeAspect="1"/>
          </p:cNvPicPr>
          <p:nvPr/>
        </p:nvPicPr>
        <p:blipFill>
          <a:blip r:embed="rId2"/>
          <a:stretch>
            <a:fillRect/>
          </a:stretch>
        </p:blipFill>
        <p:spPr>
          <a:xfrm>
            <a:off x="2896819" y="2899608"/>
            <a:ext cx="2881861" cy="1621300"/>
          </a:xfrm>
          <a:prstGeom prst="rect">
            <a:avLst/>
          </a:prstGeom>
        </p:spPr>
      </p:pic>
    </p:spTree>
    <p:extLst>
      <p:ext uri="{BB962C8B-B14F-4D97-AF65-F5344CB8AC3E}">
        <p14:creationId xmlns:p14="http://schemas.microsoft.com/office/powerpoint/2010/main" val="110299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0F933-5F87-38D7-BDB3-B68D377EB844}"/>
              </a:ext>
            </a:extLst>
          </p:cNvPr>
          <p:cNvSpPr>
            <a:spLocks noGrp="1"/>
          </p:cNvSpPr>
          <p:nvPr>
            <p:ph type="title"/>
          </p:nvPr>
        </p:nvSpPr>
        <p:spPr/>
        <p:txBody>
          <a:bodyPr/>
          <a:lstStyle/>
          <a:p>
            <a:r>
              <a:rPr lang="en-US" dirty="0"/>
              <a:t>Therapeutic Patient Charts </a:t>
            </a:r>
          </a:p>
        </p:txBody>
      </p:sp>
      <p:sp>
        <p:nvSpPr>
          <p:cNvPr id="4" name="Slide Number Placeholder 3">
            <a:extLst>
              <a:ext uri="{FF2B5EF4-FFF2-40B4-BE49-F238E27FC236}">
                <a16:creationId xmlns:a16="http://schemas.microsoft.com/office/drawing/2014/main" id="{E218FAA1-18C0-0E97-241A-8DF666E00EE3}"/>
              </a:ext>
            </a:extLst>
          </p:cNvPr>
          <p:cNvSpPr>
            <a:spLocks noGrp="1"/>
          </p:cNvSpPr>
          <p:nvPr>
            <p:ph type="sldNum" sz="quarter" idx="12"/>
          </p:nvPr>
        </p:nvSpPr>
        <p:spPr/>
        <p:txBody>
          <a:bodyPr/>
          <a:lstStyle/>
          <a:p>
            <a:fld id="{DA86648E-21C2-4E4D-995E-31FFBD2E87B9}" type="slidenum">
              <a:rPr lang="x-none" altLang="x-none" smtClean="0"/>
              <a:pPr/>
              <a:t>9</a:t>
            </a:fld>
            <a:endParaRPr lang="en-US" altLang="x-none"/>
          </a:p>
        </p:txBody>
      </p:sp>
      <p:sp>
        <p:nvSpPr>
          <p:cNvPr id="3" name="Content Placeholder 2">
            <a:extLst>
              <a:ext uri="{FF2B5EF4-FFF2-40B4-BE49-F238E27FC236}">
                <a16:creationId xmlns:a16="http://schemas.microsoft.com/office/drawing/2014/main" id="{032127C5-5710-47F6-44E6-A96AC2DD1C1D}"/>
              </a:ext>
            </a:extLst>
          </p:cNvPr>
          <p:cNvSpPr>
            <a:spLocks noGrp="1"/>
          </p:cNvSpPr>
          <p:nvPr>
            <p:ph idx="1"/>
          </p:nvPr>
        </p:nvSpPr>
        <p:spPr/>
        <p:txBody>
          <a:bodyPr/>
          <a:lstStyle/>
          <a:p>
            <a:r>
              <a:rPr lang="en-US" dirty="0"/>
              <a:t>Consent (should be a copy; original goes in medical records bin)</a:t>
            </a:r>
          </a:p>
          <a:p>
            <a:r>
              <a:rPr lang="en-US" dirty="0"/>
              <a:t>Line Confirmation</a:t>
            </a:r>
          </a:p>
          <a:p>
            <a:r>
              <a:rPr lang="en-US" dirty="0"/>
              <a:t>Communication Sheet (please fill out entirely)</a:t>
            </a:r>
          </a:p>
          <a:p>
            <a:r>
              <a:rPr lang="en-US" dirty="0"/>
              <a:t>Requesting Service Order up-to-date and with frequency </a:t>
            </a:r>
          </a:p>
          <a:p>
            <a:pPr marL="0" indent="0">
              <a:buNone/>
            </a:pPr>
            <a:r>
              <a:rPr lang="en-US" dirty="0"/>
              <a:t>	-Please check this upon scheduling and when pulling charts</a:t>
            </a:r>
          </a:p>
          <a:p>
            <a:pPr marL="0" indent="0">
              <a:buNone/>
            </a:pPr>
            <a:r>
              <a:rPr lang="en-US" dirty="0"/>
              <a:t>	-If order is not current or lacking details (ex. Procedure frequency) please inform the providers 	via the provider </a:t>
            </a:r>
            <a:r>
              <a:rPr lang="en-US" dirty="0" err="1"/>
              <a:t>Diagnotes</a:t>
            </a:r>
            <a:r>
              <a:rPr lang="en-US" dirty="0"/>
              <a:t> chat </a:t>
            </a:r>
          </a:p>
          <a:p>
            <a:endParaRPr lang="en-US" dirty="0"/>
          </a:p>
        </p:txBody>
      </p:sp>
    </p:spTree>
    <p:extLst>
      <p:ext uri="{BB962C8B-B14F-4D97-AF65-F5344CB8AC3E}">
        <p14:creationId xmlns:p14="http://schemas.microsoft.com/office/powerpoint/2010/main" val="579107921"/>
      </p:ext>
    </p:extLst>
  </p:cSld>
  <p:clrMapOvr>
    <a:masterClrMapping/>
  </p:clrMapOvr>
</p:sld>
</file>

<file path=ppt/theme/theme1.xml><?xml version="1.0" encoding="utf-8"?>
<a:theme xmlns:a="http://schemas.openxmlformats.org/drawingml/2006/main" name="1_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21564</TotalTime>
  <Words>971</Words>
  <Application>Microsoft Office PowerPoint</Application>
  <PresentationFormat>On-screen Show (16:9)</PresentationFormat>
  <Paragraphs>124</Paragraphs>
  <Slides>20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Aptos</vt:lpstr>
      <vt:lpstr>Arial</vt:lpstr>
      <vt:lpstr>Calibri</vt:lpstr>
      <vt:lpstr>Franklin Gothic Book</vt:lpstr>
      <vt:lpstr>Franklin Gothic Demi</vt:lpstr>
      <vt:lpstr>Franklin Gothic Medium</vt:lpstr>
      <vt:lpstr>Wingdings</vt:lpstr>
      <vt:lpstr>1_Office Theme</vt:lpstr>
      <vt:lpstr>Office Theme</vt:lpstr>
      <vt:lpstr>APHERESIS TEAM MEETING</vt:lpstr>
      <vt:lpstr>Housekeeping Items</vt:lpstr>
      <vt:lpstr>Staffing/Training Updates</vt:lpstr>
      <vt:lpstr>Open positions</vt:lpstr>
      <vt:lpstr>JACHO</vt:lpstr>
      <vt:lpstr>JACHO CONT. </vt:lpstr>
      <vt:lpstr>JACHO CONT. </vt:lpstr>
      <vt:lpstr>Diagnotes </vt:lpstr>
      <vt:lpstr>Therapeutic Patient Charts </vt:lpstr>
      <vt:lpstr>LogBook</vt:lpstr>
      <vt:lpstr>Efficiency </vt:lpstr>
      <vt:lpstr>TASKS</vt:lpstr>
      <vt:lpstr>Assignments</vt:lpstr>
      <vt:lpstr>Performance Development Conversations and Merit </vt:lpstr>
      <vt:lpstr>Performance Goals</vt:lpstr>
      <vt:lpstr>Performance Goal Cont.</vt:lpstr>
      <vt:lpstr>Positivity </vt:lpstr>
      <vt:lpstr>Happy Birthday!!</vt:lpstr>
      <vt:lpstr>Values Acknowledgments: Purpose, Excellence, Compassion, Team</vt:lpstr>
      <vt:lpstr>Questions???</vt:lpstr>
    </vt:vector>
  </TitlesOfParts>
  <Company>IU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the IU Health Brand Strategy</dc:title>
  <dc:creator>Mangan, David P</dc:creator>
  <cp:lastModifiedBy>Smith-Rich, Sakiah N</cp:lastModifiedBy>
  <cp:revision>621</cp:revision>
  <cp:lastPrinted>2024-12-23T15:58:15Z</cp:lastPrinted>
  <dcterms:created xsi:type="dcterms:W3CDTF">2016-12-07T14:20:07Z</dcterms:created>
  <dcterms:modified xsi:type="dcterms:W3CDTF">2025-03-27T12:37:22Z</dcterms:modified>
</cp:coreProperties>
</file>