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11" r:id="rId2"/>
  </p:sldMasterIdLst>
  <p:notesMasterIdLst>
    <p:notesMasterId r:id="rId16"/>
  </p:notesMasterIdLst>
  <p:handoutMasterIdLst>
    <p:handoutMasterId r:id="rId17"/>
  </p:handoutMasterIdLst>
  <p:sldIdLst>
    <p:sldId id="257" r:id="rId3"/>
    <p:sldId id="5678" r:id="rId4"/>
    <p:sldId id="5729" r:id="rId5"/>
    <p:sldId id="5704" r:id="rId6"/>
    <p:sldId id="5731" r:id="rId7"/>
    <p:sldId id="5732" r:id="rId8"/>
    <p:sldId id="5714" r:id="rId9"/>
    <p:sldId id="5722" r:id="rId10"/>
    <p:sldId id="5723" r:id="rId11"/>
    <p:sldId id="5730" r:id="rId12"/>
    <p:sldId id="5728" r:id="rId13"/>
    <p:sldId id="611" r:id="rId14"/>
    <p:sldId id="5685" r:id="rId15"/>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p:defaultTextStyle>
  <p:extLst>
    <p:ext uri="{521415D9-36F7-43E2-AB2F-B90AF26B5E84}">
      <p14:sectionLst xmlns:p14="http://schemas.microsoft.com/office/powerpoint/2010/main">
        <p14:section name="Default Section" id="{6FBF2846-037F-4192-89BC-8A326873BEE5}">
          <p14:sldIdLst>
            <p14:sldId id="257"/>
            <p14:sldId id="5678"/>
            <p14:sldId id="5729"/>
            <p14:sldId id="5704"/>
            <p14:sldId id="5731"/>
            <p14:sldId id="5732"/>
            <p14:sldId id="5714"/>
            <p14:sldId id="5722"/>
            <p14:sldId id="5723"/>
            <p14:sldId id="5730"/>
            <p14:sldId id="5728"/>
            <p14:sldId id="611"/>
          </p14:sldIdLst>
        </p14:section>
        <p14:section name="Untitled Section" id="{9B37C68D-3E92-403D-96F5-3BBD0012D92F}">
          <p14:sldIdLst>
            <p14:sldId id="5685"/>
          </p14:sldIdLst>
        </p14:section>
      </p14:sectionLst>
    </p:ext>
    <p:ext uri="{EFAFB233-063F-42B5-8137-9DF3F51BA10A}">
      <p15:sldGuideLst xmlns:p15="http://schemas.microsoft.com/office/powerpoint/2012/main">
        <p15:guide id="1" orient="horz" pos="1692" userDrawn="1">
          <p15:clr>
            <a:srgbClr val="A4A3A4"/>
          </p15:clr>
        </p15:guide>
        <p15:guide id="2" pos="2880" userDrawn="1">
          <p15:clr>
            <a:srgbClr val="A4A3A4"/>
          </p15:clr>
        </p15:guide>
        <p15:guide id="3" pos="504" userDrawn="1">
          <p15:clr>
            <a:srgbClr val="A4A3A4"/>
          </p15:clr>
        </p15:guide>
        <p15:guide id="4" orient="horz" pos="2460" userDrawn="1">
          <p15:clr>
            <a:srgbClr val="A4A3A4"/>
          </p15:clr>
        </p15:guide>
        <p15:guide id="5" orient="horz" pos="420" userDrawn="1">
          <p15:clr>
            <a:srgbClr val="A4A3A4"/>
          </p15:clr>
        </p15:guide>
        <p15:guide id="6" orient="horz" pos="684" userDrawn="1">
          <p15:clr>
            <a:srgbClr val="A4A3A4"/>
          </p15:clr>
        </p15:guide>
        <p15:guide id="7" orient="horz" pos="31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iss, Kellie" initials="BK" lastIdx="1" clrIdx="0"/>
  <p:cmAuthor id="2" name="Day, Clark" initials="DC" lastIdx="1" clrIdx="1">
    <p:extLst>
      <p:ext uri="{19B8F6BF-5375-455C-9EA6-DF929625EA0E}">
        <p15:presenceInfo xmlns:p15="http://schemas.microsoft.com/office/powerpoint/2012/main" userId="S::cday5@iuhealth.org::97b5e0f2-ce7f-4773-b4c9-28aca95b68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8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6" autoAdjust="0"/>
    <p:restoredTop sz="81047" autoAdjust="0"/>
  </p:normalViewPr>
  <p:slideViewPr>
    <p:cSldViewPr snapToGrid="0" showGuides="1">
      <p:cViewPr varScale="1">
        <p:scale>
          <a:sx n="137" d="100"/>
          <a:sy n="137" d="100"/>
        </p:scale>
        <p:origin x="144" y="270"/>
      </p:cViewPr>
      <p:guideLst>
        <p:guide orient="horz" pos="1692"/>
        <p:guide pos="2880"/>
        <p:guide pos="504"/>
        <p:guide orient="horz" pos="2460"/>
        <p:guide orient="horz" pos="420"/>
        <p:guide orient="horz" pos="684"/>
        <p:guide orient="horz" pos="3156"/>
      </p:guideLst>
    </p:cSldViewPr>
  </p:slideViewPr>
  <p:notesTextViewPr>
    <p:cViewPr>
      <p:scale>
        <a:sx n="1" d="1"/>
        <a:sy n="1" d="1"/>
      </p:scale>
      <p:origin x="0" y="0"/>
    </p:cViewPr>
  </p:notesTextViewPr>
  <p:sorterViewPr>
    <p:cViewPr varScale="1">
      <p:scale>
        <a:sx n="1" d="1"/>
        <a:sy n="1" d="1"/>
      </p:scale>
      <p:origin x="0" y="-64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ACDDDB3-FA51-FA4B-AD0A-B20099F8896D}" type="datetimeFigureOut">
              <a:rPr lang="en-US" smtClean="0"/>
              <a:t>3/28/2025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9B3A4A8-36D1-9B42-BB99-419E94051EF3}" type="slidenum">
              <a:rPr lang="en-US" smtClean="0"/>
              <a:t>‹#›</a:t>
            </a:fld>
            <a:endParaRPr lang="en-US"/>
          </a:p>
        </p:txBody>
      </p:sp>
    </p:spTree>
    <p:extLst>
      <p:ext uri="{BB962C8B-B14F-4D97-AF65-F5344CB8AC3E}">
        <p14:creationId xmlns:p14="http://schemas.microsoft.com/office/powerpoint/2010/main" val="566908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2F959DE8-BC8A-9342-BA3F-D795D5990682}" type="datetimeFigureOut">
              <a:rPr lang="en-US"/>
              <a:pPr>
                <a:defRPr/>
              </a:pPr>
              <a:t>3/28/2025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64696D1D-ED38-CE46-A803-2C7949BBFEE6}" type="slidenum">
              <a:rPr lang="en-US" altLang="x-none"/>
              <a:pPr/>
              <a:t>‹#›</a:t>
            </a:fld>
            <a:endParaRPr lang="en-US" altLang="x-none"/>
          </a:p>
        </p:txBody>
      </p:sp>
    </p:spTree>
    <p:extLst>
      <p:ext uri="{BB962C8B-B14F-4D97-AF65-F5344CB8AC3E}">
        <p14:creationId xmlns:p14="http://schemas.microsoft.com/office/powerpoint/2010/main" val="8152948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x-none" altLang="x-none" b="1"/>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57066" indent="-291179">
              <a:defRPr>
                <a:solidFill>
                  <a:schemeClr val="tx1"/>
                </a:solidFill>
                <a:latin typeface="Calibri" charset="0"/>
              </a:defRPr>
            </a:lvl2pPr>
            <a:lvl3pPr marL="1164717" indent="-232943">
              <a:defRPr>
                <a:solidFill>
                  <a:schemeClr val="tx1"/>
                </a:solidFill>
                <a:latin typeface="Calibri" charset="0"/>
              </a:defRPr>
            </a:lvl3pPr>
            <a:lvl4pPr marL="1630604" indent="-232943">
              <a:defRPr>
                <a:solidFill>
                  <a:schemeClr val="tx1"/>
                </a:solidFill>
                <a:latin typeface="Calibri" charset="0"/>
              </a:defRPr>
            </a:lvl4pPr>
            <a:lvl5pPr marL="2096491" indent="-232943">
              <a:defRPr>
                <a:solidFill>
                  <a:schemeClr val="tx1"/>
                </a:solidFill>
                <a:latin typeface="Calibri" charset="0"/>
              </a:defRPr>
            </a:lvl5pPr>
            <a:lvl6pPr marL="2562377" indent="-232943" fontAlgn="base">
              <a:spcBef>
                <a:spcPct val="0"/>
              </a:spcBef>
              <a:spcAft>
                <a:spcPct val="0"/>
              </a:spcAft>
              <a:defRPr>
                <a:solidFill>
                  <a:schemeClr val="tx1"/>
                </a:solidFill>
                <a:latin typeface="Calibri" charset="0"/>
              </a:defRPr>
            </a:lvl6pPr>
            <a:lvl7pPr marL="3028264" indent="-232943" fontAlgn="base">
              <a:spcBef>
                <a:spcPct val="0"/>
              </a:spcBef>
              <a:spcAft>
                <a:spcPct val="0"/>
              </a:spcAft>
              <a:defRPr>
                <a:solidFill>
                  <a:schemeClr val="tx1"/>
                </a:solidFill>
                <a:latin typeface="Calibri" charset="0"/>
              </a:defRPr>
            </a:lvl7pPr>
            <a:lvl8pPr marL="3494151" indent="-232943" fontAlgn="base">
              <a:spcBef>
                <a:spcPct val="0"/>
              </a:spcBef>
              <a:spcAft>
                <a:spcPct val="0"/>
              </a:spcAft>
              <a:defRPr>
                <a:solidFill>
                  <a:schemeClr val="tx1"/>
                </a:solidFill>
                <a:latin typeface="Calibri" charset="0"/>
              </a:defRPr>
            </a:lvl8pPr>
            <a:lvl9pPr marL="3960038" indent="-232943" fontAlgn="base">
              <a:spcBef>
                <a:spcPct val="0"/>
              </a:spcBef>
              <a:spcAft>
                <a:spcPct val="0"/>
              </a:spcAft>
              <a:defRPr>
                <a:solidFill>
                  <a:schemeClr val="tx1"/>
                </a:solidFill>
                <a:latin typeface="Calibri" charset="0"/>
              </a:defRPr>
            </a:lvl9pPr>
          </a:lstStyle>
          <a:p>
            <a:fld id="{3DFA794A-571F-F846-8842-D0036C98B983}" type="slidenum">
              <a:rPr lang="en-US" altLang="x-none">
                <a:solidFill>
                  <a:srgbClr val="000000"/>
                </a:solidFill>
              </a:rPr>
              <a:pPr/>
              <a:t>1</a:t>
            </a:fld>
            <a:endParaRPr lang="en-US" altLang="x-none">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696D1D-ED38-CE46-A803-2C7949BBFEE6}" type="slidenum">
              <a:rPr lang="en-US" altLang="x-none" smtClean="0"/>
              <a:pPr/>
              <a:t>2</a:t>
            </a:fld>
            <a:endParaRPr lang="en-US" altLang="x-none"/>
          </a:p>
        </p:txBody>
      </p:sp>
    </p:spTree>
    <p:extLst>
      <p:ext uri="{BB962C8B-B14F-4D97-AF65-F5344CB8AC3E}">
        <p14:creationId xmlns:p14="http://schemas.microsoft.com/office/powerpoint/2010/main" val="4239032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696D1D-ED38-CE46-A803-2C7949BBFEE6}" type="slidenum">
              <a:rPr lang="en-US" altLang="x-none" smtClean="0"/>
              <a:pPr/>
              <a:t>12</a:t>
            </a:fld>
            <a:endParaRPr lang="en-US" altLang="x-none"/>
          </a:p>
        </p:txBody>
      </p:sp>
    </p:spTree>
    <p:extLst>
      <p:ext uri="{BB962C8B-B14F-4D97-AF65-F5344CB8AC3E}">
        <p14:creationId xmlns:p14="http://schemas.microsoft.com/office/powerpoint/2010/main" val="3458303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userDrawn="1"/>
        </p:nvSpPr>
        <p:spPr>
          <a:xfrm>
            <a:off x="2058" y="-19051"/>
            <a:ext cx="9141941" cy="5167313"/>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1620669" y="3005075"/>
            <a:ext cx="5339910" cy="804095"/>
          </a:xfrm>
        </p:spPr>
        <p:txBody>
          <a:bodyPr/>
          <a:lstStyle>
            <a:lvl1pPr>
              <a:defRPr sz="2200"/>
            </a:lvl1pPr>
          </a:lstStyle>
          <a:p>
            <a:r>
              <a:rPr lang="en-US" dirty="0"/>
              <a:t>Click to edit Master title style</a:t>
            </a:r>
          </a:p>
        </p:txBody>
      </p:sp>
      <p:sp>
        <p:nvSpPr>
          <p:cNvPr id="3" name="Subtitle 2"/>
          <p:cNvSpPr>
            <a:spLocks noGrp="1"/>
          </p:cNvSpPr>
          <p:nvPr>
            <p:ph type="subTitle" idx="1"/>
          </p:nvPr>
        </p:nvSpPr>
        <p:spPr>
          <a:xfrm>
            <a:off x="1620671" y="4111367"/>
            <a:ext cx="4756969" cy="378895"/>
          </a:xfrm>
        </p:spPr>
        <p:txBody>
          <a:bodyPr/>
          <a:lstStyle>
            <a:lvl1pPr marL="0" indent="0" algn="l">
              <a:buNone/>
              <a:defRPr sz="11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Slide Number Placeholder 5"/>
          <p:cNvSpPr>
            <a:spLocks noGrp="1"/>
          </p:cNvSpPr>
          <p:nvPr>
            <p:ph type="sldNum" sz="quarter" idx="12"/>
          </p:nvPr>
        </p:nvSpPr>
        <p:spPr/>
        <p:txBody>
          <a:bodyPr/>
          <a:lstStyle>
            <a:lvl1pPr defTabSz="914400">
              <a:defRPr/>
            </a:lvl1pPr>
          </a:lstStyle>
          <a:p>
            <a:fld id="{0621192E-B586-754B-9253-7F68592A382D}" type="slidenum">
              <a:rPr lang="x-none" altLang="x-none"/>
              <a:pPr/>
              <a:t>‹#›</a:t>
            </a:fld>
            <a:endParaRPr lang="en-US" altLang="x-none"/>
          </a:p>
        </p:txBody>
      </p:sp>
      <p:sp>
        <p:nvSpPr>
          <p:cNvPr id="17" name="Date Placeholder 16"/>
          <p:cNvSpPr>
            <a:spLocks noGrp="1"/>
          </p:cNvSpPr>
          <p:nvPr>
            <p:ph type="dt" sz="half" idx="13"/>
          </p:nvPr>
        </p:nvSpPr>
        <p:spPr/>
        <p:txBody>
          <a:bodyPr/>
          <a:lstStyle/>
          <a:p>
            <a:pPr>
              <a:defRPr/>
            </a:pPr>
            <a:endParaRPr lang="en-US" dirty="0"/>
          </a:p>
        </p:txBody>
      </p:sp>
      <p:sp>
        <p:nvSpPr>
          <p:cNvPr id="18" name="Footer Placeholder 17"/>
          <p:cNvSpPr>
            <a:spLocks noGrp="1"/>
          </p:cNvSpPr>
          <p:nvPr>
            <p:ph type="ftr" sz="quarter" idx="14"/>
          </p:nvPr>
        </p:nvSpPr>
        <p:spPr/>
        <p:txBody>
          <a:bodyPr/>
          <a:lstStyle/>
          <a:p>
            <a:pPr>
              <a:defRPr/>
            </a:pPr>
            <a:endParaRPr lang="en-US"/>
          </a:p>
        </p:txBody>
      </p:sp>
      <p:pic>
        <p:nvPicPr>
          <p:cNvPr id="21" name="Picture 9" descr="IUH.PPT.TEMPLATE_corn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9813" y="2174875"/>
            <a:ext cx="3033712"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851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charset="0"/>
                <a:ea typeface="Franklin Gothic Book" charset="0"/>
                <a:cs typeface="Franklin Gothic Book" charset="0"/>
              </a:defRPr>
            </a:lvl1pPr>
            <a:lvl2pPr>
              <a:defRPr>
                <a:latin typeface="Franklin Gothic Book" charset="0"/>
                <a:ea typeface="Franklin Gothic Book" charset="0"/>
                <a:cs typeface="Franklin Gothic Book" charset="0"/>
              </a:defRPr>
            </a:lvl2pPr>
            <a:lvl3pPr>
              <a:defRPr>
                <a:latin typeface="Franklin Gothic Book" charset="0"/>
                <a:ea typeface="Franklin Gothic Book" charset="0"/>
                <a:cs typeface="Franklin Gothic Book" charset="0"/>
              </a:defRPr>
            </a:lvl3pPr>
            <a:lvl4pPr>
              <a:defRPr>
                <a:latin typeface="Franklin Gothic Book" charset="0"/>
                <a:ea typeface="Franklin Gothic Book" charset="0"/>
                <a:cs typeface="Franklin Gothic Book" charset="0"/>
              </a:defRPr>
            </a:lvl4pPr>
            <a:lvl5pPr>
              <a:defRPr>
                <a:latin typeface="Franklin Gothic Book" charset="0"/>
                <a:ea typeface="Franklin Gothic Book"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defTabSz="914400">
              <a:defRPr/>
            </a:lvl1pPr>
          </a:lstStyle>
          <a:p>
            <a:pPr>
              <a:defRPr/>
            </a:pP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fld id="{DA86648E-21C2-4E4D-995E-31FFBD2E87B9}" type="slidenum">
              <a:rPr lang="x-none" altLang="x-none"/>
              <a:pPr/>
              <a:t>‹#›</a:t>
            </a:fld>
            <a:endParaRPr lang="en-US" altLang="x-none"/>
          </a:p>
        </p:txBody>
      </p:sp>
    </p:spTree>
    <p:extLst>
      <p:ext uri="{BB962C8B-B14F-4D97-AF65-F5344CB8AC3E}">
        <p14:creationId xmlns:p14="http://schemas.microsoft.com/office/powerpoint/2010/main" val="18627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8" descr="IUH.PPT.TEMPLATE_V2-revis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IUH.PPT.TEMPLATE_corne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19813" y="2174875"/>
            <a:ext cx="3033712"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IU-logo-black.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3888" y="4435475"/>
            <a:ext cx="22288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43035" y="2618781"/>
            <a:ext cx="7772400" cy="1021556"/>
          </a:xfrm>
        </p:spPr>
        <p:txBody>
          <a:bodyPr anchor="t"/>
          <a:lstStyle>
            <a:lvl1pPr algn="l">
              <a:defRPr sz="2600" b="0" cap="none">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43035" y="1212056"/>
            <a:ext cx="7772400" cy="1125140"/>
          </a:xfrm>
        </p:spPr>
        <p:txBody>
          <a:bodyPr anchor="b"/>
          <a:lstStyle>
            <a:lvl1pPr marL="0" indent="0">
              <a:buNone/>
              <a:defRPr sz="1200" b="1" spc="-30">
                <a:solidFill>
                  <a:srgbClr val="595959"/>
                </a:solidFill>
                <a:latin typeface="Franklin Gothic Demi" charset="0"/>
                <a:ea typeface="Franklin Gothic Demi" charset="0"/>
                <a:cs typeface="Franklin Gothic Demi"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3"/>
          <p:cNvSpPr>
            <a:spLocks noGrp="1"/>
          </p:cNvSpPr>
          <p:nvPr>
            <p:ph type="dt" sz="half" idx="10"/>
          </p:nvPr>
        </p:nvSpPr>
        <p:spPr/>
        <p:txBody>
          <a:bodyPr/>
          <a:lstStyle>
            <a:lvl1pPr defTabSz="914400">
              <a:defRPr/>
            </a:lvl1pPr>
          </a:lstStyle>
          <a:p>
            <a:pPr>
              <a:defRPr/>
            </a:pPr>
            <a:endParaRPr lang="en-US" dirty="0"/>
          </a:p>
        </p:txBody>
      </p:sp>
      <p:sp>
        <p:nvSpPr>
          <p:cNvPr id="8" name="Footer Placeholder 4"/>
          <p:cNvSpPr>
            <a:spLocks noGrp="1"/>
          </p:cNvSpPr>
          <p:nvPr>
            <p:ph type="ftr" sz="quarter" idx="11"/>
          </p:nvPr>
        </p:nvSpPr>
        <p:spPr/>
        <p:txBody>
          <a:bodyPr/>
          <a:lstStyle>
            <a:lvl1pPr defTabSz="914400">
              <a:defRPr/>
            </a:lvl1pPr>
          </a:lstStyle>
          <a:p>
            <a:pPr>
              <a:defRPr/>
            </a:pPr>
            <a:endParaRPr lang="en-US"/>
          </a:p>
        </p:txBody>
      </p:sp>
      <p:sp>
        <p:nvSpPr>
          <p:cNvPr id="9" name="Slide Number Placeholder 5"/>
          <p:cNvSpPr>
            <a:spLocks noGrp="1"/>
          </p:cNvSpPr>
          <p:nvPr>
            <p:ph type="sldNum" sz="quarter" idx="12"/>
          </p:nvPr>
        </p:nvSpPr>
        <p:spPr/>
        <p:txBody>
          <a:bodyPr/>
          <a:lstStyle>
            <a:lvl1pPr defTabSz="914400">
              <a:defRPr/>
            </a:lvl1pPr>
          </a:lstStyle>
          <a:p>
            <a:fld id="{0025BF38-0FF4-CC4F-BA6B-37B05F99C122}" type="slidenum">
              <a:rPr lang="x-none" altLang="x-none"/>
              <a:pPr/>
              <a:t>‹#›</a:t>
            </a:fld>
            <a:endParaRPr lang="en-US" altLang="x-none"/>
          </a:p>
        </p:txBody>
      </p:sp>
    </p:spTree>
    <p:extLst>
      <p:ext uri="{BB962C8B-B14F-4D97-AF65-F5344CB8AC3E}">
        <p14:creationId xmlns:p14="http://schemas.microsoft.com/office/powerpoint/2010/main" val="1797376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a:defRPr/>
            </a:lvl1pPr>
          </a:lstStyle>
          <a:p>
            <a:pPr>
              <a:defRPr/>
            </a:pP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fld id="{E94E9BCF-061B-4943-A29B-BBB83430C9CB}" type="slidenum">
              <a:rPr lang="x-none" altLang="x-none"/>
              <a:pPr/>
              <a:t>‹#›</a:t>
            </a:fld>
            <a:endParaRPr lang="en-US" altLang="x-none"/>
          </a:p>
        </p:txBody>
      </p:sp>
    </p:spTree>
    <p:extLst>
      <p:ext uri="{BB962C8B-B14F-4D97-AF65-F5344CB8AC3E}">
        <p14:creationId xmlns:p14="http://schemas.microsoft.com/office/powerpoint/2010/main" val="200461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defTabSz="914400">
              <a:defRPr/>
            </a:lvl1pPr>
          </a:lstStyle>
          <a:p>
            <a:pPr>
              <a:defRPr/>
            </a:pPr>
            <a:endParaRPr lang="en-US" dirty="0"/>
          </a:p>
        </p:txBody>
      </p:sp>
      <p:sp>
        <p:nvSpPr>
          <p:cNvPr id="4" name="Footer Placeholder 3"/>
          <p:cNvSpPr>
            <a:spLocks noGrp="1"/>
          </p:cNvSpPr>
          <p:nvPr>
            <p:ph type="ftr" sz="quarter" idx="11"/>
          </p:nvPr>
        </p:nvSpPr>
        <p:spPr/>
        <p:txBody>
          <a:bodyPr/>
          <a:lstStyle>
            <a:lvl1pPr defTabSz="91440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a:defRPr/>
            </a:lvl1pPr>
          </a:lstStyle>
          <a:p>
            <a:fld id="{715E4F9D-4648-EE4F-837B-7F5D286D2A4F}" type="slidenum">
              <a:rPr lang="x-none" altLang="x-none"/>
              <a:pPr/>
              <a:t>‹#›</a:t>
            </a:fld>
            <a:endParaRPr lang="en-US" altLang="x-none"/>
          </a:p>
        </p:txBody>
      </p:sp>
    </p:spTree>
    <p:extLst>
      <p:ext uri="{BB962C8B-B14F-4D97-AF65-F5344CB8AC3E}">
        <p14:creationId xmlns:p14="http://schemas.microsoft.com/office/powerpoint/2010/main" val="660467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572941C-6974-BE4E-9E84-DF4E3BF99134}" type="slidenum">
              <a:rPr lang="en-US" altLang="x-none" smtClean="0"/>
              <a:pPr/>
              <a:t>‹#›</a:t>
            </a:fld>
            <a:endParaRPr lang="en-US" altLang="x-none"/>
          </a:p>
        </p:txBody>
      </p:sp>
      <p:sp>
        <p:nvSpPr>
          <p:cNvPr id="6" name="Rectangle 5"/>
          <p:cNvSpPr/>
          <p:nvPr userDrawn="1"/>
        </p:nvSpPr>
        <p:spPr>
          <a:xfrm>
            <a:off x="6095999" y="4034119"/>
            <a:ext cx="2904565" cy="10555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626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a:defRPr/>
            </a:lvl1pPr>
          </a:lstStyle>
          <a:p>
            <a:pPr>
              <a:defRPr/>
            </a:pPr>
            <a:endParaRPr lang="en-US" dirty="0"/>
          </a:p>
        </p:txBody>
      </p:sp>
      <p:sp>
        <p:nvSpPr>
          <p:cNvPr id="3" name="Footer Placeholder 2"/>
          <p:cNvSpPr>
            <a:spLocks noGrp="1"/>
          </p:cNvSpPr>
          <p:nvPr>
            <p:ph type="ftr" sz="quarter" idx="11"/>
          </p:nvPr>
        </p:nvSpPr>
        <p:spPr/>
        <p:txBody>
          <a:bodyPr/>
          <a:lstStyle>
            <a:lvl1pPr defTabSz="91440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lvl1pPr>
          </a:lstStyle>
          <a:p>
            <a:fld id="{40B5E16D-56CD-864D-824B-D347FFEACCD3}" type="slidenum">
              <a:rPr lang="x-none" altLang="x-none"/>
              <a:pPr/>
              <a:t>‹#›</a:t>
            </a:fld>
            <a:endParaRPr lang="en-US" altLang="x-none"/>
          </a:p>
        </p:txBody>
      </p:sp>
    </p:spTree>
    <p:extLst>
      <p:ext uri="{BB962C8B-B14F-4D97-AF65-F5344CB8AC3E}">
        <p14:creationId xmlns:p14="http://schemas.microsoft.com/office/powerpoint/2010/main" val="128267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8" name="Picture 7" descr="IUH.PPT.TEMPLATE_cover.png"/>
          <p:cNvPicPr>
            <a:picLocks noChangeAspect="1"/>
          </p:cNvPicPr>
          <p:nvPr userDrawn="1"/>
        </p:nvPicPr>
        <p:blipFill>
          <a:blip r:embed="rId2"/>
          <a:stretch>
            <a:fillRect/>
          </a:stretch>
        </p:blipFill>
        <p:spPr>
          <a:xfrm>
            <a:off x="0" y="-1"/>
            <a:ext cx="9153144" cy="5148645"/>
          </a:xfrm>
          <a:prstGeom prst="rect">
            <a:avLst/>
          </a:prstGeom>
        </p:spPr>
      </p:pic>
      <p:pic>
        <p:nvPicPr>
          <p:cNvPr id="9" name="Content Placeholder 5" descr="IU-logo-black.png"/>
          <p:cNvPicPr>
            <a:picLocks noChangeAspect="1"/>
          </p:cNvPicPr>
          <p:nvPr userDrawn="1"/>
        </p:nvPicPr>
        <p:blipFill>
          <a:blip r:embed="rId3" cstate="print">
            <a:extLst>
              <a:ext uri="{28A0092B-C50C-407E-A947-70E740481C1C}">
                <a14:useLocalDpi xmlns:a14="http://schemas.microsoft.com/office/drawing/2010/main" val="0"/>
              </a:ext>
            </a:extLst>
          </a:blip>
          <a:srcRect r="80669"/>
          <a:stretch>
            <a:fillRect/>
          </a:stretch>
        </p:blipFill>
        <p:spPr bwMode="auto">
          <a:xfrm>
            <a:off x="3846626" y="1677529"/>
            <a:ext cx="1459892" cy="152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58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8.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IUH.PPT.TEMPLATE_banner.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808038" y="155575"/>
            <a:ext cx="6138862" cy="579438"/>
          </a:xfrm>
          <a:prstGeom prst="rect">
            <a:avLst/>
          </a:prstGeom>
        </p:spPr>
        <p:txBody>
          <a:bodyPr vert="horz" lIns="0" tIns="0" rIns="0" bIns="0" rtlCol="0" anchor="b" anchorCtr="0">
            <a:noAutofit/>
          </a:bodyPr>
          <a:lstStyle/>
          <a:p>
            <a:r>
              <a:rPr lang="en-US" dirty="0"/>
              <a:t>Click to edit Master title style</a:t>
            </a:r>
          </a:p>
        </p:txBody>
      </p:sp>
      <p:sp>
        <p:nvSpPr>
          <p:cNvPr id="1028" name="Text Placeholder 2"/>
          <p:cNvSpPr>
            <a:spLocks noGrp="1"/>
          </p:cNvSpPr>
          <p:nvPr>
            <p:ph type="body" idx="1"/>
          </p:nvPr>
        </p:nvSpPr>
        <p:spPr bwMode="auto">
          <a:xfrm>
            <a:off x="1616075" y="1698625"/>
            <a:ext cx="7083425"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p:cNvSpPr>
            <a:spLocks noGrp="1"/>
          </p:cNvSpPr>
          <p:nvPr>
            <p:ph type="dt" sz="half" idx="2"/>
          </p:nvPr>
        </p:nvSpPr>
        <p:spPr>
          <a:xfrm>
            <a:off x="822325" y="4870450"/>
            <a:ext cx="2133600" cy="273050"/>
          </a:xfrm>
          <a:prstGeom prst="rect">
            <a:avLst/>
          </a:prstGeom>
        </p:spPr>
        <p:txBody>
          <a:bodyPr vert="horz" lIns="0" tIns="0" rIns="0" bIns="0" rtlCol="0" anchor="ctr"/>
          <a:lstStyle>
            <a:lvl1pPr algn="l" defTabSz="457200" fontAlgn="auto">
              <a:spcBef>
                <a:spcPts val="0"/>
              </a:spcBef>
              <a:spcAft>
                <a:spcPts val="0"/>
              </a:spcAft>
              <a:defRPr sz="800">
                <a:solidFill>
                  <a:prstClr val="black">
                    <a:tint val="75000"/>
                  </a:prstClr>
                </a:solidFill>
                <a:latin typeface="Arial"/>
                <a:ea typeface="+mn-ea"/>
                <a:cs typeface="Arial"/>
              </a:defRPr>
            </a:lvl1pPr>
          </a:lstStyle>
          <a:p>
            <a:pPr>
              <a:defRPr/>
            </a:pPr>
            <a:endParaRPr lang="en-US" dirty="0"/>
          </a:p>
        </p:txBody>
      </p:sp>
      <p:sp>
        <p:nvSpPr>
          <p:cNvPr id="5" name="Footer Placeholder 4"/>
          <p:cNvSpPr>
            <a:spLocks noGrp="1"/>
          </p:cNvSpPr>
          <p:nvPr>
            <p:ph type="ftr" sz="quarter" idx="3"/>
          </p:nvPr>
        </p:nvSpPr>
        <p:spPr>
          <a:xfrm>
            <a:off x="3124200" y="4870450"/>
            <a:ext cx="2895600" cy="273050"/>
          </a:xfrm>
          <a:prstGeom prst="rect">
            <a:avLst/>
          </a:prstGeom>
        </p:spPr>
        <p:txBody>
          <a:bodyPr vert="horz" lIns="0" tIns="0" rIns="0" bIns="0" rtlCol="0" anchor="ctr"/>
          <a:lstStyle>
            <a:lvl1pPr algn="l" defTabSz="457200" fontAlgn="auto">
              <a:spcBef>
                <a:spcPts val="0"/>
              </a:spcBef>
              <a:spcAft>
                <a:spcPts val="0"/>
              </a:spcAft>
              <a:defRPr sz="800" dirty="0">
                <a:solidFill>
                  <a:prstClr val="black">
                    <a:tint val="75000"/>
                  </a:prstClr>
                </a:solidFill>
                <a:latin typeface="Arial"/>
                <a:ea typeface="+mn-ea"/>
                <a:cs typeface="Arial"/>
              </a:defRPr>
            </a:lvl1pPr>
          </a:lstStyle>
          <a:p>
            <a:pPr>
              <a:defRPr/>
            </a:pPr>
            <a:endParaRPr lang="en-US"/>
          </a:p>
        </p:txBody>
      </p:sp>
      <p:sp>
        <p:nvSpPr>
          <p:cNvPr id="6" name="Slide Number Placeholder 5"/>
          <p:cNvSpPr>
            <a:spLocks noGrp="1"/>
          </p:cNvSpPr>
          <p:nvPr>
            <p:ph type="sldNum" sz="quarter" idx="4"/>
          </p:nvPr>
        </p:nvSpPr>
        <p:spPr>
          <a:xfrm>
            <a:off x="8035925" y="603250"/>
            <a:ext cx="733425" cy="274638"/>
          </a:xfrm>
          <a:prstGeom prst="rect">
            <a:avLst/>
          </a:prstGeom>
        </p:spPr>
        <p:txBody>
          <a:bodyPr vert="horz" wrap="square" lIns="0" tIns="0" rIns="0" bIns="0" numCol="1" anchor="b" anchorCtr="0" compatLnSpc="1">
            <a:prstTxWarp prst="textNoShape">
              <a:avLst/>
            </a:prstTxWarp>
          </a:bodyPr>
          <a:lstStyle>
            <a:lvl1pPr algn="r" defTabSz="457200">
              <a:defRPr sz="900">
                <a:solidFill>
                  <a:srgbClr val="898989"/>
                </a:solidFill>
                <a:latin typeface="Arial" charset="0"/>
              </a:defRPr>
            </a:lvl1pPr>
          </a:lstStyle>
          <a:p>
            <a:fld id="{4572941C-6974-BE4E-9E84-DF4E3BF99134}" type="slidenum">
              <a:rPr lang="en-US" altLang="x-none"/>
              <a:pPr/>
              <a:t>‹#›</a:t>
            </a:fld>
            <a:endParaRPr lang="en-US" altLang="x-none"/>
          </a:p>
        </p:txBody>
      </p:sp>
      <p:pic>
        <p:nvPicPr>
          <p:cNvPr id="1032" name="Picture 12" descr="IU-logo-black.pn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394450" y="4435475"/>
            <a:ext cx="22288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3" r:id="rId5"/>
    <p:sldLayoutId id="2147483710" r:id="rId6"/>
    <p:sldLayoutId id="2147483694" r:id="rId7"/>
  </p:sldLayoutIdLst>
  <p:hf hdr="0" ftr="0" dt="0"/>
  <p:txStyles>
    <p:titleStyle>
      <a:lvl1pPr algn="l" defTabSz="457200" rtl="0" fontAlgn="base">
        <a:lnSpc>
          <a:spcPct val="90000"/>
        </a:lnSpc>
        <a:spcBef>
          <a:spcPct val="0"/>
        </a:spcBef>
        <a:spcAft>
          <a:spcPct val="0"/>
        </a:spcAft>
        <a:defRPr sz="2200" kern="1200" spc="-30">
          <a:solidFill>
            <a:schemeClr val="bg1"/>
          </a:solidFill>
          <a:latin typeface="Franklin Gothic Book" charset="0"/>
          <a:ea typeface="Franklin Gothic Book" charset="0"/>
          <a:cs typeface="Franklin Gothic Book" charset="0"/>
        </a:defRPr>
      </a:lvl1pPr>
      <a:lvl2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2pPr>
      <a:lvl3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3pPr>
      <a:lvl4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4pPr>
      <a:lvl5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5pPr>
      <a:lvl6pPr marL="4572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6pPr>
      <a:lvl7pPr marL="9144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7pPr>
      <a:lvl8pPr marL="13716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8pPr>
      <a:lvl9pPr marL="18288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9pPr>
    </p:titleStyle>
    <p:bodyStyle>
      <a:lvl1pPr marL="146050" indent="-146050" algn="l" defTabSz="457200" rtl="0" fontAlgn="base">
        <a:spcBef>
          <a:spcPct val="20000"/>
        </a:spcBef>
        <a:spcAft>
          <a:spcPct val="0"/>
        </a:spcAft>
        <a:buClr>
          <a:schemeClr val="accent1"/>
        </a:buClr>
        <a:buSzPct val="106000"/>
        <a:buFont typeface="Wingdings" charset="2"/>
        <a:buChar char="§"/>
        <a:defRPr sz="1300" kern="1200">
          <a:solidFill>
            <a:schemeClr val="tx1"/>
          </a:solidFill>
          <a:latin typeface="Arial"/>
          <a:ea typeface="Arial" charset="0"/>
          <a:cs typeface="Arial"/>
        </a:defRPr>
      </a:lvl1pPr>
      <a:lvl2pPr marL="631825" indent="-174625" algn="l" defTabSz="457200" rtl="0" fontAlgn="base">
        <a:spcBef>
          <a:spcPct val="20000"/>
        </a:spcBef>
        <a:spcAft>
          <a:spcPct val="0"/>
        </a:spcAft>
        <a:buFont typeface="Arial" charset="0"/>
        <a:buChar char="–"/>
        <a:defRPr sz="1300" kern="1200">
          <a:solidFill>
            <a:schemeClr val="tx1"/>
          </a:solidFill>
          <a:latin typeface="Arial"/>
          <a:ea typeface="Arial" charset="0"/>
          <a:cs typeface="Arial"/>
        </a:defRPr>
      </a:lvl2pPr>
      <a:lvl3pPr marL="1027113" indent="-112713" algn="l" defTabSz="457200" rtl="0" fontAlgn="base">
        <a:spcBef>
          <a:spcPct val="20000"/>
        </a:spcBef>
        <a:spcAft>
          <a:spcPct val="0"/>
        </a:spcAft>
        <a:buFont typeface="Arial" charset="0"/>
        <a:buChar char="•"/>
        <a:defRPr sz="1300" kern="1200">
          <a:solidFill>
            <a:schemeClr val="tx1"/>
          </a:solidFill>
          <a:latin typeface="Arial"/>
          <a:ea typeface="Arial" charset="0"/>
          <a:cs typeface="Arial"/>
        </a:defRPr>
      </a:lvl3pPr>
      <a:lvl4pPr marL="1539875" indent="-168275" algn="l" defTabSz="457200" rtl="0" fontAlgn="base">
        <a:spcBef>
          <a:spcPct val="20000"/>
        </a:spcBef>
        <a:spcAft>
          <a:spcPct val="0"/>
        </a:spcAft>
        <a:buFont typeface="Arial" charset="0"/>
        <a:buChar char="–"/>
        <a:defRPr sz="1300" kern="1200">
          <a:solidFill>
            <a:schemeClr val="tx1"/>
          </a:solidFill>
          <a:latin typeface="Arial"/>
          <a:ea typeface="Arial" charset="0"/>
          <a:cs typeface="Arial"/>
        </a:defRPr>
      </a:lvl4pPr>
      <a:lvl5pPr marL="1998663" indent="-169863" algn="l" defTabSz="457200" rtl="0" fontAlgn="base">
        <a:spcBef>
          <a:spcPct val="20000"/>
        </a:spcBef>
        <a:spcAft>
          <a:spcPct val="0"/>
        </a:spcAft>
        <a:buFont typeface="Arial" charset="0"/>
        <a:buChar char="»"/>
        <a:defRPr sz="13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IUH.PPT.TEMPLATE_banner.png"/>
          <p:cNvPicPr>
            <a:picLocks noChangeAspect="1"/>
          </p:cNvPicPr>
          <p:nvPr userDrawn="1"/>
        </p:nvPicPr>
        <p:blipFill>
          <a:blip r:embed="rId3"/>
          <a:stretch>
            <a:fillRect/>
          </a:stretch>
        </p:blipFill>
        <p:spPr>
          <a:xfrm>
            <a:off x="-1" y="0"/>
            <a:ext cx="9144001" cy="857250"/>
          </a:xfrm>
          <a:prstGeom prst="rect">
            <a:avLst/>
          </a:prstGeom>
        </p:spPr>
      </p:pic>
      <p:sp>
        <p:nvSpPr>
          <p:cNvPr id="2" name="Title Placeholder 1"/>
          <p:cNvSpPr>
            <a:spLocks noGrp="1"/>
          </p:cNvSpPr>
          <p:nvPr>
            <p:ph type="title"/>
          </p:nvPr>
        </p:nvSpPr>
        <p:spPr>
          <a:xfrm>
            <a:off x="808683" y="156008"/>
            <a:ext cx="6138017" cy="579646"/>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1615784" y="1698626"/>
            <a:ext cx="7083716" cy="290123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561" y="4869657"/>
            <a:ext cx="2133600" cy="273844"/>
          </a:xfrm>
          <a:prstGeom prst="rect">
            <a:avLst/>
          </a:prstGeom>
        </p:spPr>
        <p:txBody>
          <a:bodyPr vert="horz" lIns="0" tIns="0" rIns="0" bIns="0" rtlCol="0" anchor="ctr"/>
          <a:lstStyle>
            <a:lvl1pPr algn="l">
              <a:defRPr sz="800">
                <a:solidFill>
                  <a:schemeClr val="tx1">
                    <a:tint val="75000"/>
                  </a:schemeClr>
                </a:solidFill>
                <a:latin typeface="Arial"/>
                <a:cs typeface="Arial"/>
              </a:defRPr>
            </a:lvl1pPr>
          </a:lstStyle>
          <a:p>
            <a:pPr defTabSz="457200" fontAlgn="auto">
              <a:spcBef>
                <a:spcPts val="0"/>
              </a:spcBef>
              <a:spcAft>
                <a:spcPts val="0"/>
              </a:spcAft>
            </a:pPr>
            <a:fld id="{8B90E7A0-32E2-4EA5-B60F-9C5E97AA8DAA}" type="datetime1">
              <a:rPr lang="en-US" smtClean="0">
                <a:solidFill>
                  <a:prstClr val="black">
                    <a:tint val="75000"/>
                  </a:prstClr>
                </a:solidFill>
                <a:ea typeface="+mn-ea"/>
              </a:rPr>
              <a:pPr defTabSz="457200" fontAlgn="auto">
                <a:spcBef>
                  <a:spcPts val="0"/>
                </a:spcBef>
                <a:spcAft>
                  <a:spcPts val="0"/>
                </a:spcAft>
              </a:pPr>
              <a:t>3/28/2025</a:t>
            </a:fld>
            <a:endParaRPr lang="en-US" dirty="0">
              <a:solidFill>
                <a:prstClr val="black">
                  <a:tint val="75000"/>
                </a:prstClr>
              </a:solidFill>
              <a:ea typeface="+mn-ea"/>
            </a:endParaRPr>
          </a:p>
        </p:txBody>
      </p:sp>
      <p:sp>
        <p:nvSpPr>
          <p:cNvPr id="5" name="Footer Placeholder 4"/>
          <p:cNvSpPr>
            <a:spLocks noGrp="1"/>
          </p:cNvSpPr>
          <p:nvPr>
            <p:ph type="ftr" sz="quarter" idx="3"/>
          </p:nvPr>
        </p:nvSpPr>
        <p:spPr>
          <a:xfrm>
            <a:off x="3124200" y="4869657"/>
            <a:ext cx="2895600" cy="273844"/>
          </a:xfrm>
          <a:prstGeom prst="rect">
            <a:avLst/>
          </a:prstGeom>
        </p:spPr>
        <p:txBody>
          <a:bodyPr vert="horz" lIns="0" tIns="0" rIns="0" bIns="0" rtlCol="0" anchor="ctr"/>
          <a:lstStyle>
            <a:lvl1pPr algn="l">
              <a:defRPr sz="800">
                <a:solidFill>
                  <a:schemeClr val="tx1">
                    <a:tint val="75000"/>
                  </a:schemeClr>
                </a:solidFill>
                <a:latin typeface="Arial"/>
                <a:cs typeface="Arial"/>
              </a:defRPr>
            </a:lvl1pPr>
          </a:lstStyle>
          <a:p>
            <a:pPr defTabSz="457200" fontAlgn="auto">
              <a:spcBef>
                <a:spcPts val="0"/>
              </a:spcBef>
              <a:spcAft>
                <a:spcPts val="0"/>
              </a:spcAft>
            </a:pPr>
            <a:endParaRPr lang="en-US" dirty="0">
              <a:solidFill>
                <a:prstClr val="black">
                  <a:tint val="75000"/>
                </a:prstClr>
              </a:solidFill>
              <a:ea typeface="+mn-ea"/>
            </a:endParaRPr>
          </a:p>
        </p:txBody>
      </p:sp>
      <p:sp>
        <p:nvSpPr>
          <p:cNvPr id="6" name="Slide Number Placeholder 5"/>
          <p:cNvSpPr>
            <a:spLocks noGrp="1"/>
          </p:cNvSpPr>
          <p:nvPr>
            <p:ph type="sldNum" sz="quarter" idx="4"/>
          </p:nvPr>
        </p:nvSpPr>
        <p:spPr>
          <a:xfrm>
            <a:off x="8035349" y="603903"/>
            <a:ext cx="733836" cy="273844"/>
          </a:xfrm>
          <a:prstGeom prst="rect">
            <a:avLst/>
          </a:prstGeom>
        </p:spPr>
        <p:txBody>
          <a:bodyPr vert="horz" lIns="0" tIns="0" rIns="0" bIns="0" rtlCol="0" anchor="b" anchorCtr="0"/>
          <a:lstStyle>
            <a:lvl1pPr algn="r">
              <a:defRPr sz="800">
                <a:solidFill>
                  <a:schemeClr val="tx1">
                    <a:tint val="75000"/>
                  </a:schemeClr>
                </a:solidFill>
                <a:latin typeface="Franklin Gothic Book" charset="0"/>
                <a:ea typeface="Franklin Gothic Book" charset="0"/>
                <a:cs typeface="Franklin Gothic Book" charset="0"/>
              </a:defRPr>
            </a:lvl1pPr>
          </a:lstStyle>
          <a:p>
            <a:pPr defTabSz="457200" fontAlgn="auto">
              <a:spcBef>
                <a:spcPts val="0"/>
              </a:spcBef>
              <a:spcAft>
                <a:spcPts val="0"/>
              </a:spcAft>
            </a:pPr>
            <a:fld id="{D210017C-F2DC-EA4D-9267-8D3448B88ABF}" type="slidenum">
              <a:rPr lang="en-US" smtClean="0">
                <a:solidFill>
                  <a:prstClr val="black">
                    <a:tint val="75000"/>
                  </a:prstClr>
                </a:solidFill>
              </a:rPr>
              <a:pPr defTabSz="457200" fontAlgn="auto">
                <a:spcBef>
                  <a:spcPts val="0"/>
                </a:spcBef>
                <a:spcAft>
                  <a:spcPts val="0"/>
                </a:spcAft>
              </a:pPr>
              <a:t>‹#›</a:t>
            </a:fld>
            <a:endParaRPr lang="en-US" dirty="0">
              <a:solidFill>
                <a:prstClr val="black">
                  <a:tint val="75000"/>
                </a:prstClr>
              </a:solidFill>
            </a:endParaRPr>
          </a:p>
        </p:txBody>
      </p:sp>
      <p:pic>
        <p:nvPicPr>
          <p:cNvPr id="13" name="Picture 12" descr="IU-logo-black.png"/>
          <p:cNvPicPr>
            <a:picLocks noChangeAspect="1"/>
          </p:cNvPicPr>
          <p:nvPr userDrawn="1"/>
        </p:nvPicPr>
        <p:blipFill>
          <a:blip r:embed="rId4"/>
          <a:stretch>
            <a:fillRect/>
          </a:stretch>
        </p:blipFill>
        <p:spPr>
          <a:xfrm>
            <a:off x="6394452" y="4435937"/>
            <a:ext cx="2229537" cy="491583"/>
          </a:xfrm>
          <a:prstGeom prst="rect">
            <a:avLst/>
          </a:prstGeom>
        </p:spPr>
      </p:pic>
    </p:spTree>
    <p:extLst>
      <p:ext uri="{BB962C8B-B14F-4D97-AF65-F5344CB8AC3E}">
        <p14:creationId xmlns:p14="http://schemas.microsoft.com/office/powerpoint/2010/main" val="126625560"/>
      </p:ext>
    </p:extLst>
  </p:cSld>
  <p:clrMap bg1="lt1" tx1="dk1" bg2="lt2" tx2="dk2" accent1="accent1" accent2="accent2" accent3="accent3" accent4="accent4" accent5="accent5" accent6="accent6" hlink="hlink" folHlink="folHlink"/>
  <p:sldLayoutIdLst>
    <p:sldLayoutId id="2147483712" r:id="rId1"/>
  </p:sldLayoutIdLst>
  <p:hf hdr="0" ftr="0" dt="0"/>
  <p:txStyles>
    <p:titleStyle>
      <a:lvl1pPr algn="l" defTabSz="457200" rtl="0" eaLnBrk="1" latinLnBrk="0" hangingPunct="1">
        <a:lnSpc>
          <a:spcPct val="90000"/>
        </a:lnSpc>
        <a:spcBef>
          <a:spcPct val="0"/>
        </a:spcBef>
        <a:buNone/>
        <a:defRPr sz="2100" kern="1200" spc="-30">
          <a:solidFill>
            <a:schemeClr val="bg1"/>
          </a:solidFill>
          <a:latin typeface="Franklin Gothic Medium" charset="0"/>
          <a:ea typeface="Franklin Gothic Medium" charset="0"/>
          <a:cs typeface="Franklin Gothic Medium" charset="0"/>
        </a:defRPr>
      </a:lvl1pPr>
    </p:titleStyle>
    <p:bodyStyle>
      <a:lvl1pPr marL="146304" indent="-146304" algn="l" defTabSz="457200" rtl="0" eaLnBrk="1" latinLnBrk="0" hangingPunct="1">
        <a:spcBef>
          <a:spcPct val="20000"/>
        </a:spcBef>
        <a:buClr>
          <a:schemeClr val="accent1"/>
        </a:buClr>
        <a:buSzPct val="106000"/>
        <a:buFont typeface="Wingdings" charset="2"/>
        <a:buChar char="§"/>
        <a:defRPr sz="1300" kern="1200">
          <a:solidFill>
            <a:schemeClr val="tx1"/>
          </a:solidFill>
          <a:latin typeface="Arial"/>
          <a:ea typeface="+mn-ea"/>
          <a:cs typeface="Arial"/>
        </a:defRPr>
      </a:lvl1pPr>
      <a:lvl2pPr marL="631825" indent="-174625" algn="l" defTabSz="457200" rtl="0" eaLnBrk="1" latinLnBrk="0" hangingPunct="1">
        <a:spcBef>
          <a:spcPct val="20000"/>
        </a:spcBef>
        <a:buFont typeface="Arial"/>
        <a:buChar char="–"/>
        <a:defRPr sz="1300" kern="1200">
          <a:solidFill>
            <a:schemeClr val="tx1"/>
          </a:solidFill>
          <a:latin typeface="Arial"/>
          <a:ea typeface="+mn-ea"/>
          <a:cs typeface="Arial"/>
        </a:defRPr>
      </a:lvl2pPr>
      <a:lvl3pPr marL="1027113" indent="-112713" algn="l" defTabSz="457200" rtl="0" eaLnBrk="1" latinLnBrk="0" hangingPunct="1">
        <a:spcBef>
          <a:spcPct val="20000"/>
        </a:spcBef>
        <a:buFont typeface="Arial"/>
        <a:buChar char="•"/>
        <a:defRPr sz="1300" kern="1200">
          <a:solidFill>
            <a:schemeClr val="tx1"/>
          </a:solidFill>
          <a:latin typeface="Arial"/>
          <a:ea typeface="+mn-ea"/>
          <a:cs typeface="Arial"/>
        </a:defRPr>
      </a:lvl3pPr>
      <a:lvl4pPr marL="1539875" indent="-168275" algn="l" defTabSz="457200" rtl="0" eaLnBrk="1" latinLnBrk="0" hangingPunct="1">
        <a:spcBef>
          <a:spcPct val="20000"/>
        </a:spcBef>
        <a:buFont typeface="Arial"/>
        <a:buChar char="–"/>
        <a:defRPr sz="1300" kern="1200">
          <a:solidFill>
            <a:schemeClr val="tx1"/>
          </a:solidFill>
          <a:latin typeface="Arial"/>
          <a:ea typeface="+mn-ea"/>
          <a:cs typeface="Arial"/>
        </a:defRPr>
      </a:lvl4pPr>
      <a:lvl5pPr marL="1998663" indent="-169863" algn="l" defTabSz="457200" rtl="0" eaLnBrk="1" latinLnBrk="0" hangingPunct="1">
        <a:spcBef>
          <a:spcPct val="20000"/>
        </a:spcBef>
        <a:buFont typeface="Arial"/>
        <a:buChar char="»"/>
        <a:defRPr sz="13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y.clevelandclinic.org/health/diagnostics/21790-electrolytes" TargetMode="External"/><Relationship Id="rId2" Type="http://schemas.openxmlformats.org/officeDocument/2006/relationships/hyperlink" Target="https://my.clevelandclinic.org/health/diseases/14597-hypercalcemi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2100" y="3005138"/>
            <a:ext cx="5835650" cy="803275"/>
          </a:xfrm>
        </p:spPr>
        <p:txBody>
          <a:bodyPr/>
          <a:lstStyle/>
          <a:p>
            <a:pPr fontAlgn="auto">
              <a:spcAft>
                <a:spcPts val="0"/>
              </a:spcAft>
              <a:defRPr/>
            </a:pPr>
            <a:r>
              <a:rPr lang="en-US" dirty="0">
                <a:latin typeface="Franklin Gothic Book" charset="0"/>
                <a:ea typeface="Franklin Gothic Book" charset="0"/>
                <a:cs typeface="Franklin Gothic Book" charset="0"/>
              </a:rPr>
              <a:t>CTL TEAM MEETING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849" y="2404327"/>
            <a:ext cx="5166976" cy="1201622"/>
          </a:xfrm>
          <a:prstGeom prst="rect">
            <a:avLst/>
          </a:prstGeom>
        </p:spPr>
      </p:pic>
      <p:sp>
        <p:nvSpPr>
          <p:cNvPr id="3" name="Subtitle 2">
            <a:extLst>
              <a:ext uri="{FF2B5EF4-FFF2-40B4-BE49-F238E27FC236}">
                <a16:creationId xmlns:a16="http://schemas.microsoft.com/office/drawing/2014/main" id="{674838C3-9C32-4D29-A83D-4BBF29D42072}"/>
              </a:ext>
            </a:extLst>
          </p:cNvPr>
          <p:cNvSpPr>
            <a:spLocks noGrp="1"/>
          </p:cNvSpPr>
          <p:nvPr>
            <p:ph type="subTitle" idx="1"/>
          </p:nvPr>
        </p:nvSpPr>
        <p:spPr>
          <a:xfrm>
            <a:off x="1620671" y="3872339"/>
            <a:ext cx="4756969" cy="617923"/>
          </a:xfrm>
        </p:spPr>
        <p:txBody>
          <a:bodyPr/>
          <a:lstStyle/>
          <a:p>
            <a:r>
              <a:rPr lang="en-US" sz="1800" dirty="0"/>
              <a:t>3/2025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9EC78-6B0C-8DEA-2A57-A7BD84966B0F}"/>
              </a:ext>
            </a:extLst>
          </p:cNvPr>
          <p:cNvSpPr>
            <a:spLocks noGrp="1"/>
          </p:cNvSpPr>
          <p:nvPr>
            <p:ph type="title"/>
          </p:nvPr>
        </p:nvSpPr>
        <p:spPr/>
        <p:txBody>
          <a:bodyPr/>
          <a:lstStyle/>
          <a:p>
            <a:r>
              <a:rPr lang="en-US" dirty="0"/>
              <a:t>Performance Development Conversations and Merit </a:t>
            </a:r>
          </a:p>
        </p:txBody>
      </p:sp>
      <p:sp>
        <p:nvSpPr>
          <p:cNvPr id="3" name="Content Placeholder 2">
            <a:extLst>
              <a:ext uri="{FF2B5EF4-FFF2-40B4-BE49-F238E27FC236}">
                <a16:creationId xmlns:a16="http://schemas.microsoft.com/office/drawing/2014/main" id="{1310901F-B0E4-4CD7-0ACE-2F2174117A6C}"/>
              </a:ext>
            </a:extLst>
          </p:cNvPr>
          <p:cNvSpPr>
            <a:spLocks noGrp="1"/>
          </p:cNvSpPr>
          <p:nvPr>
            <p:ph idx="1"/>
          </p:nvPr>
        </p:nvSpPr>
        <p:spPr/>
        <p:txBody>
          <a:bodyPr/>
          <a:lstStyle/>
          <a:p>
            <a:r>
              <a:rPr lang="en-US" dirty="0"/>
              <a:t>3/27-4/18</a:t>
            </a:r>
          </a:p>
          <a:p>
            <a:r>
              <a:rPr lang="en-US" dirty="0"/>
              <a:t>Merit </a:t>
            </a:r>
            <a:r>
              <a:rPr lang="en-US"/>
              <a:t>on Paycheck 4/25</a:t>
            </a:r>
          </a:p>
        </p:txBody>
      </p:sp>
      <p:sp>
        <p:nvSpPr>
          <p:cNvPr id="4" name="Slide Number Placeholder 3">
            <a:extLst>
              <a:ext uri="{FF2B5EF4-FFF2-40B4-BE49-F238E27FC236}">
                <a16:creationId xmlns:a16="http://schemas.microsoft.com/office/drawing/2014/main" id="{EDC58D43-F1CF-8F2B-DCC8-D6A6FF3EE0BB}"/>
              </a:ext>
            </a:extLst>
          </p:cNvPr>
          <p:cNvSpPr>
            <a:spLocks noGrp="1"/>
          </p:cNvSpPr>
          <p:nvPr>
            <p:ph type="sldNum" sz="quarter" idx="12"/>
          </p:nvPr>
        </p:nvSpPr>
        <p:spPr/>
        <p:txBody>
          <a:bodyPr/>
          <a:lstStyle/>
          <a:p>
            <a:fld id="{DA86648E-21C2-4E4D-995E-31FFBD2E87B9}" type="slidenum">
              <a:rPr lang="x-none" altLang="x-none" smtClean="0"/>
              <a:pPr/>
              <a:t>10</a:t>
            </a:fld>
            <a:endParaRPr lang="en-US" altLang="x-none"/>
          </a:p>
        </p:txBody>
      </p:sp>
    </p:spTree>
    <p:extLst>
      <p:ext uri="{BB962C8B-B14F-4D97-AF65-F5344CB8AC3E}">
        <p14:creationId xmlns:p14="http://schemas.microsoft.com/office/powerpoint/2010/main" val="2809115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8AC3D-E92A-CCEE-ED4F-0380719CC2AE}"/>
              </a:ext>
            </a:extLst>
          </p:cNvPr>
          <p:cNvSpPr>
            <a:spLocks noGrp="1"/>
          </p:cNvSpPr>
          <p:nvPr>
            <p:ph type="title"/>
          </p:nvPr>
        </p:nvSpPr>
        <p:spPr/>
        <p:txBody>
          <a:bodyPr/>
          <a:lstStyle/>
          <a:p>
            <a:r>
              <a:rPr lang="en-US" dirty="0"/>
              <a:t>Engagement</a:t>
            </a:r>
          </a:p>
        </p:txBody>
      </p:sp>
      <p:sp>
        <p:nvSpPr>
          <p:cNvPr id="3" name="Content Placeholder 2">
            <a:extLst>
              <a:ext uri="{FF2B5EF4-FFF2-40B4-BE49-F238E27FC236}">
                <a16:creationId xmlns:a16="http://schemas.microsoft.com/office/drawing/2014/main" id="{D4E7400F-5D6E-B2C4-C287-02A6CBA1C87E}"/>
              </a:ext>
            </a:extLst>
          </p:cNvPr>
          <p:cNvSpPr>
            <a:spLocks noGrp="1"/>
          </p:cNvSpPr>
          <p:nvPr>
            <p:ph idx="1"/>
          </p:nvPr>
        </p:nvSpPr>
        <p:spPr>
          <a:xfrm>
            <a:off x="1608759" y="1200586"/>
            <a:ext cx="7083425" cy="3458511"/>
          </a:xfrm>
        </p:spPr>
        <p:txBody>
          <a:bodyPr/>
          <a:lstStyle/>
          <a:p>
            <a:r>
              <a:rPr lang="en-US" dirty="0"/>
              <a:t>We will have meetings monthly to go over the various elements.</a:t>
            </a:r>
          </a:p>
          <a:p>
            <a:r>
              <a:rPr lang="en-US" dirty="0"/>
              <a:t>Engagement improvement is a big goal for IU Health in 2025.</a:t>
            </a:r>
          </a:p>
          <a:p>
            <a:pPr lvl="1"/>
            <a:r>
              <a:rPr lang="en-US" dirty="0"/>
              <a:t>Understanding the elements will help drive this score.</a:t>
            </a:r>
          </a:p>
          <a:p>
            <a:endParaRPr lang="en-US" dirty="0"/>
          </a:p>
        </p:txBody>
      </p:sp>
      <p:sp>
        <p:nvSpPr>
          <p:cNvPr id="4" name="Slide Number Placeholder 3">
            <a:extLst>
              <a:ext uri="{FF2B5EF4-FFF2-40B4-BE49-F238E27FC236}">
                <a16:creationId xmlns:a16="http://schemas.microsoft.com/office/drawing/2014/main" id="{5692F5E2-2899-1ECD-862B-829A91C006E7}"/>
              </a:ext>
            </a:extLst>
          </p:cNvPr>
          <p:cNvSpPr>
            <a:spLocks noGrp="1"/>
          </p:cNvSpPr>
          <p:nvPr>
            <p:ph type="sldNum" sz="quarter" idx="12"/>
          </p:nvPr>
        </p:nvSpPr>
        <p:spPr/>
        <p:txBody>
          <a:bodyPr/>
          <a:lstStyle/>
          <a:p>
            <a:fld id="{DA86648E-21C2-4E4D-995E-31FFBD2E87B9}" type="slidenum">
              <a:rPr lang="x-none" altLang="x-none" smtClean="0"/>
              <a:pPr/>
              <a:t>11</a:t>
            </a:fld>
            <a:endParaRPr lang="en-US" altLang="x-none"/>
          </a:p>
        </p:txBody>
      </p:sp>
      <p:pic>
        <p:nvPicPr>
          <p:cNvPr id="6" name="Picture 5">
            <a:extLst>
              <a:ext uri="{FF2B5EF4-FFF2-40B4-BE49-F238E27FC236}">
                <a16:creationId xmlns:a16="http://schemas.microsoft.com/office/drawing/2014/main" id="{FE09223E-CD3E-887E-D6F4-3036AE728854}"/>
              </a:ext>
            </a:extLst>
          </p:cNvPr>
          <p:cNvPicPr>
            <a:picLocks noChangeAspect="1"/>
          </p:cNvPicPr>
          <p:nvPr/>
        </p:nvPicPr>
        <p:blipFill>
          <a:blip r:embed="rId2"/>
          <a:stretch>
            <a:fillRect/>
          </a:stretch>
        </p:blipFill>
        <p:spPr>
          <a:xfrm>
            <a:off x="930940" y="1959155"/>
            <a:ext cx="4832292" cy="2919099"/>
          </a:xfrm>
          <a:prstGeom prst="rect">
            <a:avLst/>
          </a:prstGeom>
        </p:spPr>
      </p:pic>
    </p:spTree>
    <p:extLst>
      <p:ext uri="{BB962C8B-B14F-4D97-AF65-F5344CB8AC3E}">
        <p14:creationId xmlns:p14="http://schemas.microsoft.com/office/powerpoint/2010/main" val="3819707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97F6A-10F9-4C31-AFCE-45C2C38C5B56}"/>
              </a:ext>
            </a:extLst>
          </p:cNvPr>
          <p:cNvSpPr>
            <a:spLocks noGrp="1"/>
          </p:cNvSpPr>
          <p:nvPr>
            <p:ph type="title"/>
          </p:nvPr>
        </p:nvSpPr>
        <p:spPr>
          <a:xfrm>
            <a:off x="374650" y="0"/>
            <a:ext cx="8117709" cy="704193"/>
          </a:xfrm>
        </p:spPr>
        <p:txBody>
          <a:bodyPr/>
          <a:lstStyle/>
          <a:p>
            <a:r>
              <a:rPr lang="en-US" dirty="0"/>
              <a:t>Values Acknowledgments: Purpose, Excellence, Compassion, Team</a:t>
            </a:r>
          </a:p>
        </p:txBody>
      </p:sp>
      <p:sp>
        <p:nvSpPr>
          <p:cNvPr id="4" name="Slide Number Placeholder 3">
            <a:extLst>
              <a:ext uri="{FF2B5EF4-FFF2-40B4-BE49-F238E27FC236}">
                <a16:creationId xmlns:a16="http://schemas.microsoft.com/office/drawing/2014/main" id="{4AF65C45-6C16-4631-B57B-AB939763950A}"/>
              </a:ext>
            </a:extLst>
          </p:cNvPr>
          <p:cNvSpPr>
            <a:spLocks noGrp="1"/>
          </p:cNvSpPr>
          <p:nvPr>
            <p:ph type="sldNum" sz="quarter" idx="12"/>
          </p:nvPr>
        </p:nvSpPr>
        <p:spPr/>
        <p:txBody>
          <a:bodyPr/>
          <a:lstStyle/>
          <a:p>
            <a:fld id="{DA86648E-21C2-4E4D-995E-31FFBD2E87B9}" type="slidenum">
              <a:rPr lang="x-none" altLang="x-none" smtClean="0"/>
              <a:pPr/>
              <a:t>12</a:t>
            </a:fld>
            <a:endParaRPr lang="en-US" altLang="x-none"/>
          </a:p>
        </p:txBody>
      </p:sp>
      <p:sp>
        <p:nvSpPr>
          <p:cNvPr id="3" name="TextBox 2"/>
          <p:cNvSpPr txBox="1"/>
          <p:nvPr/>
        </p:nvSpPr>
        <p:spPr>
          <a:xfrm>
            <a:off x="570593" y="2011559"/>
            <a:ext cx="7135317"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Thank you everyone for your teamwork!!! </a:t>
            </a:r>
          </a:p>
        </p:txBody>
      </p:sp>
    </p:spTree>
    <p:extLst>
      <p:ext uri="{BB962C8B-B14F-4D97-AF65-F5344CB8AC3E}">
        <p14:creationId xmlns:p14="http://schemas.microsoft.com/office/powerpoint/2010/main" val="1986266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Slide Number Placeholder 2"/>
          <p:cNvSpPr>
            <a:spLocks noGrp="1"/>
          </p:cNvSpPr>
          <p:nvPr>
            <p:ph type="sldNum" sz="quarter" idx="12"/>
          </p:nvPr>
        </p:nvSpPr>
        <p:spPr/>
        <p:txBody>
          <a:bodyPr/>
          <a:lstStyle/>
          <a:p>
            <a:fld id="{715E4F9D-4648-EE4F-837B-7F5D286D2A4F}" type="slidenum">
              <a:rPr lang="x-none" altLang="x-none" smtClean="0"/>
              <a:pPr/>
              <a:t>13</a:t>
            </a:fld>
            <a:endParaRPr lang="en-US" altLang="x-none"/>
          </a:p>
        </p:txBody>
      </p:sp>
      <p:pic>
        <p:nvPicPr>
          <p:cNvPr id="1026" name="Picture 2" descr="Question mark clipart free clip art – Gclipart.com"/>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698230" y="1131757"/>
            <a:ext cx="2800163" cy="3192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987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Housekeeping Items</a:t>
            </a:r>
          </a:p>
        </p:txBody>
      </p:sp>
      <p:sp>
        <p:nvSpPr>
          <p:cNvPr id="3" name="Content Placeholder 2"/>
          <p:cNvSpPr>
            <a:spLocks noGrp="1"/>
          </p:cNvSpPr>
          <p:nvPr>
            <p:ph idx="1"/>
          </p:nvPr>
        </p:nvSpPr>
        <p:spPr>
          <a:xfrm>
            <a:off x="124358" y="989130"/>
            <a:ext cx="8384228" cy="3786654"/>
          </a:xfrm>
        </p:spPr>
        <p:txBody>
          <a:bodyPr/>
          <a:lstStyle/>
          <a:p>
            <a:endParaRPr lang="en-US" sz="1100" dirty="0"/>
          </a:p>
          <a:p>
            <a:r>
              <a:rPr lang="en-US" sz="1100" dirty="0"/>
              <a:t>Enter goals by 3/31</a:t>
            </a:r>
          </a:p>
          <a:p>
            <a:pPr lvl="1"/>
            <a:r>
              <a:rPr lang="en-US" sz="1100" dirty="0"/>
              <a:t>We will meet individually monthly to track progress</a:t>
            </a:r>
          </a:p>
          <a:p>
            <a:r>
              <a:rPr lang="en-US" sz="1100" dirty="0"/>
              <a:t>CAP inspection delayed.</a:t>
            </a:r>
          </a:p>
          <a:p>
            <a:pPr lvl="1"/>
            <a:r>
              <a:rPr lang="en-US" sz="1100" dirty="0"/>
              <a:t>Communication with CAP points to a possible date of 5/12/2025 but I am not 100% on that</a:t>
            </a:r>
          </a:p>
          <a:p>
            <a:r>
              <a:rPr lang="en-US" sz="1100" dirty="0"/>
              <a:t>New F-025a and F-025b approved.  Continue to fill in the current forms until full and print new versions as needed.</a:t>
            </a:r>
          </a:p>
          <a:p>
            <a:endParaRPr lang="en-US" sz="1100" dirty="0"/>
          </a:p>
          <a:p>
            <a:endParaRPr lang="en-US" sz="1100" dirty="0"/>
          </a:p>
          <a:p>
            <a:pPr marL="0" indent="0">
              <a:buNone/>
            </a:pPr>
            <a:endParaRPr lang="en-US" sz="1800" dirty="0"/>
          </a:p>
          <a:p>
            <a:pPr marL="0" indent="0">
              <a:buNone/>
            </a:pPr>
            <a:endParaRPr lang="en-US" sz="2000" dirty="0"/>
          </a:p>
        </p:txBody>
      </p:sp>
      <p:sp>
        <p:nvSpPr>
          <p:cNvPr id="4" name="Slide Number Placeholder 3"/>
          <p:cNvSpPr>
            <a:spLocks noGrp="1"/>
          </p:cNvSpPr>
          <p:nvPr>
            <p:ph type="sldNum" sz="quarter" idx="12"/>
          </p:nvPr>
        </p:nvSpPr>
        <p:spPr/>
        <p:txBody>
          <a:bodyPr/>
          <a:lstStyle/>
          <a:p>
            <a:fld id="{DA86648E-21C2-4E4D-995E-31FFBD2E87B9}" type="slidenum">
              <a:rPr lang="x-none" altLang="x-none" smtClean="0"/>
              <a:pPr/>
              <a:t>2</a:t>
            </a:fld>
            <a:endParaRPr lang="en-US" altLang="x-none"/>
          </a:p>
        </p:txBody>
      </p:sp>
    </p:spTree>
    <p:extLst>
      <p:ext uri="{BB962C8B-B14F-4D97-AF65-F5344CB8AC3E}">
        <p14:creationId xmlns:p14="http://schemas.microsoft.com/office/powerpoint/2010/main" val="3001834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9F5E-A351-D957-6CF6-C217BE3A33A8}"/>
              </a:ext>
            </a:extLst>
          </p:cNvPr>
          <p:cNvSpPr>
            <a:spLocks noGrp="1"/>
          </p:cNvSpPr>
          <p:nvPr>
            <p:ph type="title"/>
          </p:nvPr>
        </p:nvSpPr>
        <p:spPr/>
        <p:txBody>
          <a:bodyPr/>
          <a:lstStyle/>
          <a:p>
            <a:r>
              <a:rPr lang="en-US" dirty="0"/>
              <a:t>Performance Goal Cont.</a:t>
            </a:r>
          </a:p>
        </p:txBody>
      </p:sp>
      <p:sp>
        <p:nvSpPr>
          <p:cNvPr id="4" name="Slide Number Placeholder 3">
            <a:extLst>
              <a:ext uri="{FF2B5EF4-FFF2-40B4-BE49-F238E27FC236}">
                <a16:creationId xmlns:a16="http://schemas.microsoft.com/office/drawing/2014/main" id="{4C918DBB-F9DC-56DF-3BA3-7BE3C66C8FC2}"/>
              </a:ext>
            </a:extLst>
          </p:cNvPr>
          <p:cNvSpPr>
            <a:spLocks noGrp="1"/>
          </p:cNvSpPr>
          <p:nvPr>
            <p:ph type="sldNum" sz="quarter" idx="12"/>
          </p:nvPr>
        </p:nvSpPr>
        <p:spPr/>
        <p:txBody>
          <a:bodyPr/>
          <a:lstStyle/>
          <a:p>
            <a:fld id="{DA86648E-21C2-4E4D-995E-31FFBD2E87B9}" type="slidenum">
              <a:rPr lang="x-none" altLang="x-none" smtClean="0"/>
              <a:pPr/>
              <a:t>3</a:t>
            </a:fld>
            <a:endParaRPr lang="en-US" altLang="x-none"/>
          </a:p>
        </p:txBody>
      </p:sp>
      <p:pic>
        <p:nvPicPr>
          <p:cNvPr id="12" name="Picture 11">
            <a:extLst>
              <a:ext uri="{FF2B5EF4-FFF2-40B4-BE49-F238E27FC236}">
                <a16:creationId xmlns:a16="http://schemas.microsoft.com/office/drawing/2014/main" id="{9AAC26B4-AB59-AB95-5B97-041DB974A597}"/>
              </a:ext>
            </a:extLst>
          </p:cNvPr>
          <p:cNvPicPr>
            <a:picLocks noChangeAspect="1"/>
          </p:cNvPicPr>
          <p:nvPr/>
        </p:nvPicPr>
        <p:blipFill>
          <a:blip r:embed="rId2"/>
          <a:stretch>
            <a:fillRect/>
          </a:stretch>
        </p:blipFill>
        <p:spPr>
          <a:xfrm>
            <a:off x="808038" y="934618"/>
            <a:ext cx="6986765" cy="4053307"/>
          </a:xfrm>
          <a:prstGeom prst="rect">
            <a:avLst/>
          </a:prstGeom>
        </p:spPr>
      </p:pic>
    </p:spTree>
    <p:extLst>
      <p:ext uri="{BB962C8B-B14F-4D97-AF65-F5344CB8AC3E}">
        <p14:creationId xmlns:p14="http://schemas.microsoft.com/office/powerpoint/2010/main" val="2378792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082F9-F05C-3471-8DA0-A9201C9B7B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38A9E0-47CB-88CB-B717-F08B29106ABF}"/>
              </a:ext>
            </a:extLst>
          </p:cNvPr>
          <p:cNvSpPr>
            <a:spLocks noGrp="1"/>
          </p:cNvSpPr>
          <p:nvPr>
            <p:ph type="title"/>
          </p:nvPr>
        </p:nvSpPr>
        <p:spPr/>
        <p:txBody>
          <a:bodyPr/>
          <a:lstStyle/>
          <a:p>
            <a:r>
              <a:rPr lang="en-US" sz="2800" dirty="0"/>
              <a:t>Staffing/Training Updates</a:t>
            </a:r>
          </a:p>
        </p:txBody>
      </p:sp>
      <p:sp>
        <p:nvSpPr>
          <p:cNvPr id="4" name="Slide Number Placeholder 3">
            <a:extLst>
              <a:ext uri="{FF2B5EF4-FFF2-40B4-BE49-F238E27FC236}">
                <a16:creationId xmlns:a16="http://schemas.microsoft.com/office/drawing/2014/main" id="{7EDEB264-7B09-4F52-9670-D7B01E2AECF5}"/>
              </a:ext>
            </a:extLst>
          </p:cNvPr>
          <p:cNvSpPr>
            <a:spLocks noGrp="1"/>
          </p:cNvSpPr>
          <p:nvPr>
            <p:ph type="sldNum" sz="quarter" idx="12"/>
          </p:nvPr>
        </p:nvSpPr>
        <p:spPr/>
        <p:txBody>
          <a:bodyPr/>
          <a:lstStyle/>
          <a:p>
            <a:fld id="{DA86648E-21C2-4E4D-995E-31FFBD2E87B9}" type="slidenum">
              <a:rPr lang="x-none" altLang="x-none" smtClean="0"/>
              <a:pPr/>
              <a:t>4</a:t>
            </a:fld>
            <a:endParaRPr lang="en-US" altLang="x-none"/>
          </a:p>
        </p:txBody>
      </p:sp>
      <p:sp>
        <p:nvSpPr>
          <p:cNvPr id="10" name="Content Placeholder 9">
            <a:extLst>
              <a:ext uri="{FF2B5EF4-FFF2-40B4-BE49-F238E27FC236}">
                <a16:creationId xmlns:a16="http://schemas.microsoft.com/office/drawing/2014/main" id="{18F8B613-9BAC-5B96-10C8-7A38BF8088D4}"/>
              </a:ext>
            </a:extLst>
          </p:cNvPr>
          <p:cNvSpPr>
            <a:spLocks noGrp="1"/>
          </p:cNvSpPr>
          <p:nvPr>
            <p:ph idx="1"/>
          </p:nvPr>
        </p:nvSpPr>
        <p:spPr>
          <a:xfrm>
            <a:off x="670890" y="1377721"/>
            <a:ext cx="7083425" cy="2901950"/>
          </a:xfrm>
        </p:spPr>
        <p:txBody>
          <a:bodyPr/>
          <a:lstStyle/>
          <a:p>
            <a:r>
              <a:rPr lang="en-US" sz="1400" dirty="0" err="1"/>
              <a:t>CliniMACS</a:t>
            </a:r>
            <a:r>
              <a:rPr lang="en-US" sz="1400" dirty="0"/>
              <a:t> training either 3/31/2025 or early April</a:t>
            </a:r>
          </a:p>
          <a:p>
            <a:r>
              <a:rPr lang="en-US" sz="1400" dirty="0"/>
              <a:t>Still trying to coordinate </a:t>
            </a:r>
            <a:r>
              <a:rPr lang="en-US" sz="1400" dirty="0" err="1"/>
              <a:t>Optia</a:t>
            </a:r>
            <a:r>
              <a:rPr lang="en-US" sz="1400" dirty="0"/>
              <a:t> BMP training.</a:t>
            </a:r>
          </a:p>
          <a:p>
            <a:pPr lvl="1"/>
            <a:r>
              <a:rPr lang="en-US" sz="1400" dirty="0"/>
              <a:t>Terumo would like to combine with Apheresis training</a:t>
            </a:r>
          </a:p>
          <a:p>
            <a:endParaRPr lang="en-US" sz="1400" dirty="0"/>
          </a:p>
          <a:p>
            <a:pPr marL="0" indent="0">
              <a:buNone/>
            </a:pPr>
            <a:r>
              <a:rPr lang="en-US" sz="1000" dirty="0"/>
              <a:t>	</a:t>
            </a:r>
          </a:p>
          <a:p>
            <a:pPr marL="0" indent="0">
              <a:buNone/>
            </a:pPr>
            <a:endParaRPr lang="en-US" sz="1400" dirty="0"/>
          </a:p>
          <a:p>
            <a:pPr marL="0" indent="0">
              <a:buNone/>
            </a:pPr>
            <a:endParaRPr lang="en-US" sz="1200" dirty="0"/>
          </a:p>
        </p:txBody>
      </p:sp>
    </p:spTree>
    <p:extLst>
      <p:ext uri="{BB962C8B-B14F-4D97-AF65-F5344CB8AC3E}">
        <p14:creationId xmlns:p14="http://schemas.microsoft.com/office/powerpoint/2010/main" val="3738305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DD0E9-E604-E25E-AF68-553ACBB837DE}"/>
              </a:ext>
            </a:extLst>
          </p:cNvPr>
          <p:cNvSpPr>
            <a:spLocks noGrp="1"/>
          </p:cNvSpPr>
          <p:nvPr>
            <p:ph type="title"/>
          </p:nvPr>
        </p:nvSpPr>
        <p:spPr/>
        <p:txBody>
          <a:bodyPr/>
          <a:lstStyle/>
          <a:p>
            <a:r>
              <a:rPr lang="en-US" dirty="0"/>
              <a:t>Methodologies</a:t>
            </a:r>
          </a:p>
        </p:txBody>
      </p:sp>
      <p:sp>
        <p:nvSpPr>
          <p:cNvPr id="3" name="Content Placeholder 2">
            <a:extLst>
              <a:ext uri="{FF2B5EF4-FFF2-40B4-BE49-F238E27FC236}">
                <a16:creationId xmlns:a16="http://schemas.microsoft.com/office/drawing/2014/main" id="{58B85E3E-C590-3B2C-96BD-CDB8C55A3CB0}"/>
              </a:ext>
            </a:extLst>
          </p:cNvPr>
          <p:cNvSpPr>
            <a:spLocks noGrp="1"/>
          </p:cNvSpPr>
          <p:nvPr>
            <p:ph idx="1"/>
          </p:nvPr>
        </p:nvSpPr>
        <p:spPr>
          <a:xfrm>
            <a:off x="952500" y="1321696"/>
            <a:ext cx="7083425" cy="2901950"/>
          </a:xfrm>
        </p:spPr>
        <p:txBody>
          <a:bodyPr/>
          <a:lstStyle/>
          <a:p>
            <a:r>
              <a:rPr lang="en-US" dirty="0"/>
              <a:t>IU Health as a system has moved to go with Sysmex as the vendor for Hematology</a:t>
            </a:r>
          </a:p>
          <a:p>
            <a:pPr lvl="1"/>
            <a:r>
              <a:rPr lang="en-US" dirty="0"/>
              <a:t>We have a small backup analyzer we will get validated this year.</a:t>
            </a:r>
          </a:p>
          <a:p>
            <a:r>
              <a:rPr lang="en-US" dirty="0"/>
              <a:t>New </a:t>
            </a:r>
            <a:r>
              <a:rPr lang="en-US" dirty="0" err="1"/>
              <a:t>FACSLyric</a:t>
            </a:r>
            <a:r>
              <a:rPr lang="en-US" dirty="0"/>
              <a:t> to arrive 3/31/2025</a:t>
            </a:r>
          </a:p>
          <a:p>
            <a:r>
              <a:rPr lang="en-US" dirty="0"/>
              <a:t>CD34+ will need to be moved to the clinical software to comply with FDA LDT rules.</a:t>
            </a:r>
          </a:p>
          <a:p>
            <a:pPr lvl="1"/>
            <a:r>
              <a:rPr lang="en-US" dirty="0"/>
              <a:t>Unfortunately, CD3 will remain on the current research software.</a:t>
            </a:r>
          </a:p>
          <a:p>
            <a:pPr lvl="1"/>
            <a:r>
              <a:rPr lang="en-US" dirty="0"/>
              <a:t>We will need to work out the most efficient workflow possible, I know it is not ideal.</a:t>
            </a:r>
          </a:p>
          <a:p>
            <a:r>
              <a:rPr lang="en-US" dirty="0" err="1"/>
              <a:t>Optia</a:t>
            </a:r>
            <a:r>
              <a:rPr lang="en-US" dirty="0"/>
              <a:t> Bone Marrow Processing</a:t>
            </a:r>
          </a:p>
          <a:p>
            <a:pPr lvl="1"/>
            <a:r>
              <a:rPr lang="en-US" dirty="0"/>
              <a:t>Riley doctor is very interested in moving forward.</a:t>
            </a:r>
          </a:p>
          <a:p>
            <a:pPr lvl="1"/>
            <a:r>
              <a:rPr lang="en-US" dirty="0"/>
              <a:t>Training being coordinated.</a:t>
            </a:r>
          </a:p>
          <a:p>
            <a:endParaRPr lang="en-US" dirty="0"/>
          </a:p>
        </p:txBody>
      </p:sp>
      <p:sp>
        <p:nvSpPr>
          <p:cNvPr id="4" name="Slide Number Placeholder 3">
            <a:extLst>
              <a:ext uri="{FF2B5EF4-FFF2-40B4-BE49-F238E27FC236}">
                <a16:creationId xmlns:a16="http://schemas.microsoft.com/office/drawing/2014/main" id="{F5985F4E-397C-53AA-9ADD-CA5D24C4626C}"/>
              </a:ext>
            </a:extLst>
          </p:cNvPr>
          <p:cNvSpPr>
            <a:spLocks noGrp="1"/>
          </p:cNvSpPr>
          <p:nvPr>
            <p:ph type="sldNum" sz="quarter" idx="12"/>
          </p:nvPr>
        </p:nvSpPr>
        <p:spPr/>
        <p:txBody>
          <a:bodyPr/>
          <a:lstStyle/>
          <a:p>
            <a:fld id="{DA86648E-21C2-4E4D-995E-31FFBD2E87B9}" type="slidenum">
              <a:rPr lang="x-none" altLang="x-none" smtClean="0"/>
              <a:pPr/>
              <a:t>5</a:t>
            </a:fld>
            <a:endParaRPr lang="en-US" altLang="x-none"/>
          </a:p>
        </p:txBody>
      </p:sp>
    </p:spTree>
    <p:extLst>
      <p:ext uri="{BB962C8B-B14F-4D97-AF65-F5344CB8AC3E}">
        <p14:creationId xmlns:p14="http://schemas.microsoft.com/office/powerpoint/2010/main" val="2808629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2D40C-DACF-13A6-58AD-387D0D583D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D4C093-0C79-D87C-6BDC-6E11090AEE5C}"/>
              </a:ext>
            </a:extLst>
          </p:cNvPr>
          <p:cNvSpPr>
            <a:spLocks noGrp="1"/>
          </p:cNvSpPr>
          <p:nvPr>
            <p:ph type="title"/>
          </p:nvPr>
        </p:nvSpPr>
        <p:spPr/>
        <p:txBody>
          <a:bodyPr/>
          <a:lstStyle/>
          <a:p>
            <a:r>
              <a:rPr lang="en-US" dirty="0"/>
              <a:t>Exciting New Program for CTL</a:t>
            </a:r>
          </a:p>
        </p:txBody>
      </p:sp>
      <p:sp>
        <p:nvSpPr>
          <p:cNvPr id="3" name="Content Placeholder 2">
            <a:extLst>
              <a:ext uri="{FF2B5EF4-FFF2-40B4-BE49-F238E27FC236}">
                <a16:creationId xmlns:a16="http://schemas.microsoft.com/office/drawing/2014/main" id="{CB3B6D6E-6D0C-55E1-2684-26FB2E387518}"/>
              </a:ext>
            </a:extLst>
          </p:cNvPr>
          <p:cNvSpPr>
            <a:spLocks noGrp="1"/>
          </p:cNvSpPr>
          <p:nvPr>
            <p:ph idx="1"/>
          </p:nvPr>
        </p:nvSpPr>
        <p:spPr>
          <a:xfrm>
            <a:off x="808038" y="1063429"/>
            <a:ext cx="7083425" cy="3480649"/>
          </a:xfrm>
        </p:spPr>
        <p:txBody>
          <a:bodyPr/>
          <a:lstStyle/>
          <a:p>
            <a:r>
              <a:rPr lang="en-US" dirty="0"/>
              <a:t>Parathyroid cryopreservation</a:t>
            </a:r>
          </a:p>
          <a:p>
            <a:pPr lvl="1"/>
            <a:r>
              <a:rPr lang="en-US" sz="1200" dirty="0" err="1"/>
              <a:t>Versiti</a:t>
            </a:r>
            <a:r>
              <a:rPr lang="en-US" sz="1200" dirty="0"/>
              <a:t> stopped performing the cryopreservation of parathyroid tissue harvested during surgery.</a:t>
            </a:r>
          </a:p>
          <a:p>
            <a:pPr lvl="1"/>
            <a:r>
              <a:rPr lang="en-US" sz="1200" dirty="0"/>
              <a:t>The tissue is cryopreserved for possible reimplantation if the patient shows signs of hypoparathyroidism.  This would affect the patient for the rest of their life.</a:t>
            </a:r>
          </a:p>
          <a:p>
            <a:pPr lvl="2"/>
            <a:r>
              <a:rPr lang="en-US" sz="1000" i="1" dirty="0"/>
              <a:t>“</a:t>
            </a:r>
            <a:r>
              <a:rPr lang="en-US" sz="900" b="0" i="1" dirty="0">
                <a:solidFill>
                  <a:srgbClr val="555555"/>
                </a:solidFill>
                <a:effectLst/>
                <a:latin typeface="__Roboto_35b5f0"/>
              </a:rPr>
              <a:t>Your parathyroid glands are in charge of controlling the amount of calcium in your blood by producing parathyroid hormone (PTH). Too little PTH results in low amounts of calcium in your blood (hypocalcemia), and too much PTH causes high amounts of calcium in your blood (</a:t>
            </a:r>
            <a:r>
              <a:rPr lang="en-US" sz="900" b="0" i="1" dirty="0">
                <a:solidFill>
                  <a:srgbClr val="007BC2"/>
                </a:solidFill>
                <a:effectLst/>
                <a:latin typeface="__Roboto_35b5f0"/>
                <a:hlinkClick r:id="rId2"/>
              </a:rPr>
              <a:t>hypercalcemia</a:t>
            </a:r>
            <a:r>
              <a:rPr lang="en-US" sz="900" b="0" i="1" dirty="0">
                <a:solidFill>
                  <a:srgbClr val="555555"/>
                </a:solidFill>
                <a:effectLst/>
                <a:latin typeface="__Roboto_35b5f0"/>
              </a:rPr>
              <a:t>). PTH also helps control the levels of phosphorus and vitamin D in your blood and bones… Calcium and phosphorus are both </a:t>
            </a:r>
            <a:r>
              <a:rPr lang="en-US" sz="900" b="0" i="1" dirty="0">
                <a:solidFill>
                  <a:srgbClr val="007BC2"/>
                </a:solidFill>
                <a:effectLst/>
                <a:latin typeface="__Roboto_35b5f0"/>
                <a:hlinkClick r:id="rId3"/>
              </a:rPr>
              <a:t>electrolytes</a:t>
            </a:r>
            <a:r>
              <a:rPr lang="en-US" sz="900" b="0" i="1" dirty="0">
                <a:solidFill>
                  <a:srgbClr val="555555"/>
                </a:solidFill>
                <a:effectLst/>
                <a:latin typeface="__Roboto_35b5f0"/>
              </a:rPr>
              <a:t>. Hypoparathyroidism can lead to electrolyte imbalance since it causes low levels of calcium and high levels of phosphorous in your blood.” – Cleveland Clinic</a:t>
            </a:r>
          </a:p>
          <a:p>
            <a:pPr lvl="1"/>
            <a:r>
              <a:rPr lang="en-US" sz="1200" dirty="0"/>
              <a:t>Reimplantation of the preserved parathyroid tissue helps alleviate these symptoms by providing a natural source of PTH.</a:t>
            </a:r>
          </a:p>
          <a:p>
            <a:pPr lvl="1"/>
            <a:r>
              <a:rPr lang="en-US" sz="1200" dirty="0"/>
              <a:t>The time limit from surgical  removal to cryopreservation is 18 hours so we have been asked to participate with this program.</a:t>
            </a:r>
          </a:p>
          <a:p>
            <a:pPr lvl="1"/>
            <a:r>
              <a:rPr lang="en-US" sz="1200" dirty="0"/>
              <a:t>There are still questions about logistics but the cryopreservation is fairly simple. A small amount of the tissue is mixed with a premade media and DMSO and stored in multiple cryovials.  </a:t>
            </a:r>
          </a:p>
          <a:p>
            <a:pPr lvl="1"/>
            <a:r>
              <a:rPr lang="en-US" sz="1200" dirty="0"/>
              <a:t>20-40 cryopreservation's a year but the reimplantation does not happen often.	</a:t>
            </a:r>
          </a:p>
          <a:p>
            <a:pPr lvl="2"/>
            <a:r>
              <a:rPr lang="en-US" sz="1200" dirty="0"/>
              <a:t>2-3 year expiration so we will try to work out a good disposal process.</a:t>
            </a:r>
          </a:p>
          <a:p>
            <a:pPr lvl="1"/>
            <a:r>
              <a:rPr lang="en-US" sz="1200" dirty="0"/>
              <a:t>There is a folder in L: Stem that has a few articles for your review.</a:t>
            </a:r>
          </a:p>
        </p:txBody>
      </p:sp>
      <p:sp>
        <p:nvSpPr>
          <p:cNvPr id="4" name="Slide Number Placeholder 3">
            <a:extLst>
              <a:ext uri="{FF2B5EF4-FFF2-40B4-BE49-F238E27FC236}">
                <a16:creationId xmlns:a16="http://schemas.microsoft.com/office/drawing/2014/main" id="{3A5B2012-998F-809E-D560-AD088EA986D9}"/>
              </a:ext>
            </a:extLst>
          </p:cNvPr>
          <p:cNvSpPr>
            <a:spLocks noGrp="1"/>
          </p:cNvSpPr>
          <p:nvPr>
            <p:ph type="sldNum" sz="quarter" idx="12"/>
          </p:nvPr>
        </p:nvSpPr>
        <p:spPr/>
        <p:txBody>
          <a:bodyPr/>
          <a:lstStyle/>
          <a:p>
            <a:fld id="{DA86648E-21C2-4E4D-995E-31FFBD2E87B9}" type="slidenum">
              <a:rPr lang="x-none" altLang="x-none" smtClean="0"/>
              <a:pPr/>
              <a:t>6</a:t>
            </a:fld>
            <a:endParaRPr lang="en-US" altLang="x-none"/>
          </a:p>
        </p:txBody>
      </p:sp>
    </p:spTree>
    <p:extLst>
      <p:ext uri="{BB962C8B-B14F-4D97-AF65-F5344CB8AC3E}">
        <p14:creationId xmlns:p14="http://schemas.microsoft.com/office/powerpoint/2010/main" val="1216846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70099-A68F-7C16-76C8-77168DA553E9}"/>
              </a:ext>
            </a:extLst>
          </p:cNvPr>
          <p:cNvSpPr>
            <a:spLocks noGrp="1"/>
          </p:cNvSpPr>
          <p:nvPr>
            <p:ph type="title"/>
          </p:nvPr>
        </p:nvSpPr>
        <p:spPr/>
        <p:txBody>
          <a:bodyPr/>
          <a:lstStyle/>
          <a:p>
            <a:r>
              <a:rPr lang="en-US" dirty="0"/>
              <a:t>JACHO</a:t>
            </a:r>
          </a:p>
        </p:txBody>
      </p:sp>
      <p:sp>
        <p:nvSpPr>
          <p:cNvPr id="3" name="Content Placeholder 2">
            <a:extLst>
              <a:ext uri="{FF2B5EF4-FFF2-40B4-BE49-F238E27FC236}">
                <a16:creationId xmlns:a16="http://schemas.microsoft.com/office/drawing/2014/main" id="{29982C32-5B75-8E59-8878-7A95210ED611}"/>
              </a:ext>
            </a:extLst>
          </p:cNvPr>
          <p:cNvSpPr>
            <a:spLocks noGrp="1"/>
          </p:cNvSpPr>
          <p:nvPr>
            <p:ph idx="1"/>
          </p:nvPr>
        </p:nvSpPr>
        <p:spPr>
          <a:xfrm>
            <a:off x="473075" y="1202236"/>
            <a:ext cx="7083425" cy="2901950"/>
          </a:xfrm>
        </p:spPr>
        <p:txBody>
          <a:bodyPr/>
          <a:lstStyle/>
          <a:p>
            <a:pPr algn="l" rtl="0" fontAlgn="base">
              <a:lnSpc>
                <a:spcPts val="2025"/>
              </a:lnSpc>
              <a:buFont typeface="Arial" panose="020B0604020202020204" pitchFamily="34" charset="0"/>
              <a:buChar char="•"/>
            </a:pPr>
            <a:r>
              <a:rPr lang="en-US" sz="1050" b="0" i="0" u="none" strike="noStrike" dirty="0">
                <a:solidFill>
                  <a:srgbClr val="C00000"/>
                </a:solidFill>
                <a:effectLst/>
                <a:latin typeface="Aptos" panose="020B0004020202020204" pitchFamily="34" charset="0"/>
              </a:rPr>
              <a:t>Practice and enforce hand hygiene.</a:t>
            </a:r>
            <a:r>
              <a:rPr lang="en-US" sz="1050" b="0" i="0" dirty="0">
                <a:solidFill>
                  <a:srgbClr val="000000"/>
                </a:solidFill>
                <a:effectLst/>
                <a:latin typeface="Aptos" panose="020B0004020202020204" pitchFamily="34" charset="0"/>
              </a:rPr>
              <a:t>​</a:t>
            </a:r>
            <a:endParaRPr lang="en-US" sz="1050" b="0" i="0" dirty="0">
              <a:solidFill>
                <a:srgbClr val="000000"/>
              </a:solidFill>
              <a:effectLst/>
              <a:latin typeface="Arial" panose="020B0604020202020204" pitchFamily="34" charset="0"/>
            </a:endParaRPr>
          </a:p>
          <a:p>
            <a:pPr algn="l" rtl="0" fontAlgn="base">
              <a:lnSpc>
                <a:spcPts val="2025"/>
              </a:lnSpc>
              <a:buFont typeface="Arial" panose="020B0604020202020204" pitchFamily="34" charset="0"/>
              <a:buChar char="•"/>
            </a:pPr>
            <a:r>
              <a:rPr lang="en-US" sz="1050" b="0" i="0" u="none" strike="noStrike" dirty="0">
                <a:solidFill>
                  <a:srgbClr val="C00000"/>
                </a:solidFill>
                <a:effectLst/>
                <a:latin typeface="Aptos" panose="020B0004020202020204" pitchFamily="34" charset="0"/>
              </a:rPr>
              <a:t>Ensure your area is clean. Clean all equipment regularly.</a:t>
            </a:r>
            <a:r>
              <a:rPr lang="en-US" sz="1050" b="0" i="0" dirty="0">
                <a:solidFill>
                  <a:srgbClr val="000000"/>
                </a:solidFill>
                <a:effectLst/>
                <a:latin typeface="Aptos" panose="020B0004020202020204" pitchFamily="34" charset="0"/>
              </a:rPr>
              <a:t>​</a:t>
            </a:r>
            <a:endParaRPr lang="en-US" sz="1050" b="0" i="0" dirty="0">
              <a:solidFill>
                <a:srgbClr val="000000"/>
              </a:solidFill>
              <a:effectLst/>
              <a:latin typeface="Arial" panose="020B0604020202020204" pitchFamily="34" charset="0"/>
            </a:endParaRPr>
          </a:p>
          <a:p>
            <a:pPr algn="l" rtl="0" fontAlgn="base">
              <a:lnSpc>
                <a:spcPts val="2025"/>
              </a:lnSpc>
              <a:buFont typeface="Arial" panose="020B0604020202020204" pitchFamily="34" charset="0"/>
              <a:buChar char="•"/>
            </a:pPr>
            <a:r>
              <a:rPr lang="en-US" sz="1050" b="0" i="0" u="none" strike="noStrike" dirty="0">
                <a:solidFill>
                  <a:srgbClr val="C00000"/>
                </a:solidFill>
                <a:effectLst/>
                <a:latin typeface="Aptos" panose="020B0004020202020204" pitchFamily="34" charset="0"/>
              </a:rPr>
              <a:t>Educate staff on speaking with a surveyor. All staff need to be able to describe their role in an emergency, where to find MIFU, and processes they use in their roles. For example, medication preparation process, how patient safety is maintained during high-risk procedures, how equipment is cleaned, R.A.C.E and P.A.S.S, how to initiate a code (red, blue, rapid response etc.).</a:t>
            </a:r>
            <a:r>
              <a:rPr lang="en-US" sz="1050" b="0" i="0" dirty="0">
                <a:solidFill>
                  <a:srgbClr val="000000"/>
                </a:solidFill>
                <a:effectLst/>
                <a:latin typeface="Aptos" panose="020B0004020202020204" pitchFamily="34" charset="0"/>
              </a:rPr>
              <a:t>​</a:t>
            </a:r>
            <a:endParaRPr lang="en-US" sz="1050" b="0" i="0" dirty="0">
              <a:solidFill>
                <a:srgbClr val="000000"/>
              </a:solidFill>
              <a:effectLst/>
              <a:latin typeface="Arial" panose="020B0604020202020204" pitchFamily="34" charset="0"/>
            </a:endParaRPr>
          </a:p>
          <a:p>
            <a:pPr algn="l" rtl="0" fontAlgn="base">
              <a:lnSpc>
                <a:spcPts val="2025"/>
              </a:lnSpc>
              <a:buFont typeface="Arial" panose="020B0604020202020204" pitchFamily="34" charset="0"/>
              <a:buChar char="•"/>
            </a:pPr>
            <a:r>
              <a:rPr lang="en-US" sz="1050" b="0" i="0" u="none" strike="noStrike" dirty="0">
                <a:solidFill>
                  <a:srgbClr val="C00000"/>
                </a:solidFill>
                <a:effectLst/>
                <a:latin typeface="Aptos" panose="020B0004020202020204" pitchFamily="34" charset="0"/>
              </a:rPr>
              <a:t>Staff files need to be up to date with licenses, certifications, orientation/competencies and on-going education.</a:t>
            </a:r>
            <a:r>
              <a:rPr lang="en-US" sz="1050" b="0" i="0" dirty="0">
                <a:solidFill>
                  <a:srgbClr val="000000"/>
                </a:solidFill>
                <a:effectLst/>
                <a:latin typeface="Aptos" panose="020B0004020202020204" pitchFamily="34" charset="0"/>
              </a:rPr>
              <a:t>​</a:t>
            </a:r>
            <a:endParaRPr lang="en-US" sz="1050" b="0" i="0" dirty="0">
              <a:solidFill>
                <a:srgbClr val="000000"/>
              </a:solidFill>
              <a:effectLst/>
              <a:latin typeface="Arial" panose="020B0604020202020204" pitchFamily="34" charset="0"/>
            </a:endParaRPr>
          </a:p>
          <a:p>
            <a:pPr algn="l" rtl="0" fontAlgn="base">
              <a:lnSpc>
                <a:spcPts val="2025"/>
              </a:lnSpc>
              <a:buFont typeface="Arial" panose="020B0604020202020204" pitchFamily="34" charset="0"/>
              <a:buChar char="•"/>
            </a:pPr>
            <a:r>
              <a:rPr lang="en-US" sz="1050" b="0" i="0" u="none" strike="noStrike" dirty="0">
                <a:solidFill>
                  <a:srgbClr val="C00000"/>
                </a:solidFill>
                <a:effectLst/>
                <a:latin typeface="Aptos" panose="020B0004020202020204" pitchFamily="34" charset="0"/>
              </a:rPr>
              <a:t>Look at the posters in your areas such as the patient rights and responsibilities (2024 ed.) and the notice of privacy practices (2020 ed.). Also update all certificates/licenses in your areas that are displayed (CLIA and imaging for example). The newest posters are available in the brand center.</a:t>
            </a:r>
            <a:r>
              <a:rPr lang="en-US" sz="1050" b="0" i="0" dirty="0">
                <a:solidFill>
                  <a:srgbClr val="000000"/>
                </a:solidFill>
                <a:effectLst/>
                <a:latin typeface="Aptos" panose="020B0004020202020204" pitchFamily="34" charset="0"/>
              </a:rPr>
              <a:t>​</a:t>
            </a:r>
            <a:endParaRPr lang="en-US" sz="1050" b="0" i="0" dirty="0">
              <a:solidFill>
                <a:srgbClr val="000000"/>
              </a:solidFill>
              <a:effectLst/>
              <a:latin typeface="Arial" panose="020B0604020202020204" pitchFamily="34" charset="0"/>
            </a:endParaRPr>
          </a:p>
          <a:p>
            <a:pPr algn="l" rtl="0" fontAlgn="base">
              <a:lnSpc>
                <a:spcPts val="2025"/>
              </a:lnSpc>
              <a:buFont typeface="Arial" panose="020B0604020202020204" pitchFamily="34" charset="0"/>
              <a:buChar char="•"/>
            </a:pPr>
            <a:r>
              <a:rPr lang="en-US" sz="1050" b="0" i="0" u="none" strike="noStrike" dirty="0">
                <a:solidFill>
                  <a:srgbClr val="C00000"/>
                </a:solidFill>
                <a:effectLst/>
                <a:latin typeface="Aptos" panose="020B0004020202020204" pitchFamily="34" charset="0"/>
              </a:rPr>
              <a:t>Inspect all supplies in all areas to ensure that nothing is expired, and all items are stored appropriately. There should be no clean supplies next to a sink without a splash guard, under a sink, on the floor, or in a soiled utility room.</a:t>
            </a:r>
            <a:r>
              <a:rPr lang="en-US" sz="1050" b="0" i="0" dirty="0">
                <a:solidFill>
                  <a:srgbClr val="000000"/>
                </a:solidFill>
                <a:effectLst/>
                <a:latin typeface="Aptos" panose="020B0004020202020204" pitchFamily="34" charset="0"/>
              </a:rPr>
              <a:t>​</a:t>
            </a:r>
            <a:endParaRPr lang="en-US" sz="1050" b="0" i="0" dirty="0">
              <a:solidFill>
                <a:srgbClr val="000000"/>
              </a:solidFill>
              <a:effectLst/>
              <a:latin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50969D7C-85A9-F696-56EB-F1B0763D0E37}"/>
              </a:ext>
            </a:extLst>
          </p:cNvPr>
          <p:cNvSpPr>
            <a:spLocks noGrp="1"/>
          </p:cNvSpPr>
          <p:nvPr>
            <p:ph type="sldNum" sz="quarter" idx="12"/>
          </p:nvPr>
        </p:nvSpPr>
        <p:spPr/>
        <p:txBody>
          <a:bodyPr/>
          <a:lstStyle/>
          <a:p>
            <a:fld id="{DA86648E-21C2-4E4D-995E-31FFBD2E87B9}" type="slidenum">
              <a:rPr lang="x-none" altLang="x-none" smtClean="0"/>
              <a:pPr/>
              <a:t>7</a:t>
            </a:fld>
            <a:endParaRPr lang="en-US" altLang="x-none"/>
          </a:p>
        </p:txBody>
      </p:sp>
    </p:spTree>
    <p:extLst>
      <p:ext uri="{BB962C8B-B14F-4D97-AF65-F5344CB8AC3E}">
        <p14:creationId xmlns:p14="http://schemas.microsoft.com/office/powerpoint/2010/main" val="2076188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57A61-E70B-5EC6-E1A9-830367EFBB07}"/>
              </a:ext>
            </a:extLst>
          </p:cNvPr>
          <p:cNvSpPr>
            <a:spLocks noGrp="1"/>
          </p:cNvSpPr>
          <p:nvPr>
            <p:ph type="title"/>
          </p:nvPr>
        </p:nvSpPr>
        <p:spPr/>
        <p:txBody>
          <a:bodyPr/>
          <a:lstStyle/>
          <a:p>
            <a:r>
              <a:rPr lang="en-US" dirty="0"/>
              <a:t>JACHO CONT. </a:t>
            </a:r>
          </a:p>
        </p:txBody>
      </p:sp>
      <p:sp>
        <p:nvSpPr>
          <p:cNvPr id="4" name="Slide Number Placeholder 3">
            <a:extLst>
              <a:ext uri="{FF2B5EF4-FFF2-40B4-BE49-F238E27FC236}">
                <a16:creationId xmlns:a16="http://schemas.microsoft.com/office/drawing/2014/main" id="{C8181A0F-B805-A58A-201E-A0BE0AFDD4DE}"/>
              </a:ext>
            </a:extLst>
          </p:cNvPr>
          <p:cNvSpPr>
            <a:spLocks noGrp="1"/>
          </p:cNvSpPr>
          <p:nvPr>
            <p:ph type="sldNum" sz="quarter" idx="12"/>
          </p:nvPr>
        </p:nvSpPr>
        <p:spPr/>
        <p:txBody>
          <a:bodyPr/>
          <a:lstStyle/>
          <a:p>
            <a:fld id="{DA86648E-21C2-4E4D-995E-31FFBD2E87B9}" type="slidenum">
              <a:rPr lang="x-none" altLang="x-none" smtClean="0"/>
              <a:pPr/>
              <a:t>8</a:t>
            </a:fld>
            <a:endParaRPr lang="en-US" altLang="x-none"/>
          </a:p>
        </p:txBody>
      </p:sp>
      <p:pic>
        <p:nvPicPr>
          <p:cNvPr id="6" name="Picture 5">
            <a:extLst>
              <a:ext uri="{FF2B5EF4-FFF2-40B4-BE49-F238E27FC236}">
                <a16:creationId xmlns:a16="http://schemas.microsoft.com/office/drawing/2014/main" id="{B6EAE3F4-0C8F-DEDD-65CD-FC2F067C82C5}"/>
              </a:ext>
            </a:extLst>
          </p:cNvPr>
          <p:cNvPicPr>
            <a:picLocks noChangeAspect="1"/>
          </p:cNvPicPr>
          <p:nvPr/>
        </p:nvPicPr>
        <p:blipFill>
          <a:blip r:embed="rId2"/>
          <a:stretch>
            <a:fillRect/>
          </a:stretch>
        </p:blipFill>
        <p:spPr>
          <a:xfrm>
            <a:off x="759845" y="877887"/>
            <a:ext cx="3413738" cy="4153093"/>
          </a:xfrm>
          <a:prstGeom prst="rect">
            <a:avLst/>
          </a:prstGeom>
        </p:spPr>
      </p:pic>
    </p:spTree>
    <p:extLst>
      <p:ext uri="{BB962C8B-B14F-4D97-AF65-F5344CB8AC3E}">
        <p14:creationId xmlns:p14="http://schemas.microsoft.com/office/powerpoint/2010/main" val="3368275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A3F24-F5E5-C551-693F-766ABF85B523}"/>
              </a:ext>
            </a:extLst>
          </p:cNvPr>
          <p:cNvSpPr>
            <a:spLocks noGrp="1"/>
          </p:cNvSpPr>
          <p:nvPr>
            <p:ph type="title"/>
          </p:nvPr>
        </p:nvSpPr>
        <p:spPr/>
        <p:txBody>
          <a:bodyPr/>
          <a:lstStyle/>
          <a:p>
            <a:r>
              <a:rPr lang="en-US" dirty="0"/>
              <a:t>JACHO CONT. </a:t>
            </a:r>
          </a:p>
        </p:txBody>
      </p:sp>
      <p:sp>
        <p:nvSpPr>
          <p:cNvPr id="4" name="Slide Number Placeholder 3">
            <a:extLst>
              <a:ext uri="{FF2B5EF4-FFF2-40B4-BE49-F238E27FC236}">
                <a16:creationId xmlns:a16="http://schemas.microsoft.com/office/drawing/2014/main" id="{0E36F6B3-1ACF-65ED-AE5C-05ACCE5C9E81}"/>
              </a:ext>
            </a:extLst>
          </p:cNvPr>
          <p:cNvSpPr>
            <a:spLocks noGrp="1"/>
          </p:cNvSpPr>
          <p:nvPr>
            <p:ph type="sldNum" sz="quarter" idx="12"/>
          </p:nvPr>
        </p:nvSpPr>
        <p:spPr/>
        <p:txBody>
          <a:bodyPr/>
          <a:lstStyle/>
          <a:p>
            <a:fld id="{DA86648E-21C2-4E4D-995E-31FFBD2E87B9}" type="slidenum">
              <a:rPr lang="x-none" altLang="x-none" smtClean="0"/>
              <a:pPr/>
              <a:t>9</a:t>
            </a:fld>
            <a:endParaRPr lang="en-US" altLang="x-none"/>
          </a:p>
        </p:txBody>
      </p:sp>
      <p:pic>
        <p:nvPicPr>
          <p:cNvPr id="7" name="Picture 6">
            <a:extLst>
              <a:ext uri="{FF2B5EF4-FFF2-40B4-BE49-F238E27FC236}">
                <a16:creationId xmlns:a16="http://schemas.microsoft.com/office/drawing/2014/main" id="{CA8DC555-9D5E-12FA-96CF-4445ECD16566}"/>
              </a:ext>
            </a:extLst>
          </p:cNvPr>
          <p:cNvPicPr>
            <a:picLocks noChangeAspect="1"/>
          </p:cNvPicPr>
          <p:nvPr/>
        </p:nvPicPr>
        <p:blipFill>
          <a:blip r:embed="rId2"/>
          <a:stretch>
            <a:fillRect/>
          </a:stretch>
        </p:blipFill>
        <p:spPr>
          <a:xfrm>
            <a:off x="907084" y="870713"/>
            <a:ext cx="3664915" cy="4272787"/>
          </a:xfrm>
          <a:prstGeom prst="rect">
            <a:avLst/>
          </a:prstGeom>
        </p:spPr>
      </p:pic>
    </p:spTree>
    <p:extLst>
      <p:ext uri="{BB962C8B-B14F-4D97-AF65-F5344CB8AC3E}">
        <p14:creationId xmlns:p14="http://schemas.microsoft.com/office/powerpoint/2010/main" val="3251427646"/>
      </p:ext>
    </p:extLst>
  </p:cSld>
  <p:clrMapOvr>
    <a:masterClrMapping/>
  </p:clrMapOvr>
</p:sld>
</file>

<file path=ppt/theme/theme1.xml><?xml version="1.0" encoding="utf-8"?>
<a:theme xmlns:a="http://schemas.openxmlformats.org/drawingml/2006/main" name="1_Office Theme">
  <a:themeElements>
    <a:clrScheme name="Indiana University Health">
      <a:dk1>
        <a:sysClr val="windowText" lastClr="000000"/>
      </a:dk1>
      <a:lt1>
        <a:sysClr val="window" lastClr="FFFFFF"/>
      </a:lt1>
      <a:dk2>
        <a:srgbClr val="A1A1A4"/>
      </a:dk2>
      <a:lt2>
        <a:srgbClr val="EEECE1"/>
      </a:lt2>
      <a:accent1>
        <a:srgbClr val="B30838"/>
      </a:accent1>
      <a:accent2>
        <a:srgbClr val="F2EDD7"/>
      </a:accent2>
      <a:accent3>
        <a:srgbClr val="AFDDD2"/>
      </a:accent3>
      <a:accent4>
        <a:srgbClr val="D0E4A6"/>
      </a:accent4>
      <a:accent5>
        <a:srgbClr val="E9D666"/>
      </a:accent5>
      <a:accent6>
        <a:srgbClr val="C2D1D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Indiana University Health">
      <a:dk1>
        <a:sysClr val="windowText" lastClr="000000"/>
      </a:dk1>
      <a:lt1>
        <a:sysClr val="window" lastClr="FFFFFF"/>
      </a:lt1>
      <a:dk2>
        <a:srgbClr val="A1A1A4"/>
      </a:dk2>
      <a:lt2>
        <a:srgbClr val="EEECE1"/>
      </a:lt2>
      <a:accent1>
        <a:srgbClr val="B30838"/>
      </a:accent1>
      <a:accent2>
        <a:srgbClr val="F2EDD7"/>
      </a:accent2>
      <a:accent3>
        <a:srgbClr val="AFDDD2"/>
      </a:accent3>
      <a:accent4>
        <a:srgbClr val="D0E4A6"/>
      </a:accent4>
      <a:accent5>
        <a:srgbClr val="E9D666"/>
      </a:accent5>
      <a:accent6>
        <a:srgbClr val="C2D1D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21604</TotalTime>
  <Words>781</Words>
  <Application>Microsoft Office PowerPoint</Application>
  <PresentationFormat>On-screen Show (16:9)</PresentationFormat>
  <Paragraphs>73</Paragraphs>
  <Slides>13</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__Roboto_35b5f0</vt:lpstr>
      <vt:lpstr>Aptos</vt:lpstr>
      <vt:lpstr>Arial</vt:lpstr>
      <vt:lpstr>Calibri</vt:lpstr>
      <vt:lpstr>Franklin Gothic Book</vt:lpstr>
      <vt:lpstr>Franklin Gothic Demi</vt:lpstr>
      <vt:lpstr>Franklin Gothic Medium</vt:lpstr>
      <vt:lpstr>Wingdings</vt:lpstr>
      <vt:lpstr>1_Office Theme</vt:lpstr>
      <vt:lpstr>Office Theme</vt:lpstr>
      <vt:lpstr>CTL TEAM MEETING</vt:lpstr>
      <vt:lpstr>Housekeeping Items</vt:lpstr>
      <vt:lpstr>Performance Goal Cont.</vt:lpstr>
      <vt:lpstr>Staffing/Training Updates</vt:lpstr>
      <vt:lpstr>Methodologies</vt:lpstr>
      <vt:lpstr>Exciting New Program for CTL</vt:lpstr>
      <vt:lpstr>JACHO</vt:lpstr>
      <vt:lpstr>JACHO CONT. </vt:lpstr>
      <vt:lpstr>JACHO CONT. </vt:lpstr>
      <vt:lpstr>Performance Development Conversations and Merit </vt:lpstr>
      <vt:lpstr>Engagement</vt:lpstr>
      <vt:lpstr>Values Acknowledgments: Purpose, Excellence, Compassion, Team</vt:lpstr>
      <vt:lpstr>Questions???</vt:lpstr>
    </vt:vector>
  </TitlesOfParts>
  <Company>IU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Evolving the IU Health Brand Strategy</dc:title>
  <dc:creator>Mangan, David P</dc:creator>
  <cp:lastModifiedBy>Schwering, Dave T</cp:lastModifiedBy>
  <cp:revision>624</cp:revision>
  <cp:lastPrinted>2024-12-23T15:58:15Z</cp:lastPrinted>
  <dcterms:created xsi:type="dcterms:W3CDTF">2016-12-07T14:20:07Z</dcterms:created>
  <dcterms:modified xsi:type="dcterms:W3CDTF">2025-03-28T14:11:50Z</dcterms:modified>
</cp:coreProperties>
</file>