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57" r:id="rId4"/>
    <p:sldId id="259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04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9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D9D2AA-87A2-49B6-B3C7-FD1521393ACA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64BF-6F3E-4744-B678-11D0C345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D78D-2301-4A6D-8477-27F53064B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HemaPrompt</a:t>
            </a:r>
            <a:r>
              <a:rPr lang="en-US" dirty="0"/>
              <a:t>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1D891-DEA9-414D-8740-502A99637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CF8F-3964-4CCC-A691-563F9076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2253-A937-4467-AB6F-81D2B52C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CMS and the state of California requires documentation for: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Initial training and competency</a:t>
            </a:r>
          </a:p>
          <a:p>
            <a:r>
              <a:rPr lang="en-US" sz="2400" dirty="0"/>
              <a:t>Annual competency thereafter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2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FDF2-006F-4F1D-A956-FFDD568A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and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3576C-063E-4C8A-ABB5-4B17C108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Room temperature (10-24°C or 50-75°F)</a:t>
            </a:r>
          </a:p>
          <a:p>
            <a:r>
              <a:rPr lang="en-US" dirty="0"/>
              <a:t>Avoid heat, light, fumes, humidity, refrigeration, and UV radiation</a:t>
            </a:r>
          </a:p>
          <a:p>
            <a:r>
              <a:rPr lang="en-US" dirty="0"/>
              <a:t>Stable until expiration date printed on test card and side of box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16319-A5DF-408C-BB9C-4231EFA5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396" y="3524025"/>
            <a:ext cx="1566204" cy="2881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B71D7-51F1-4A02-BD3B-BB513EA4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587" y="3705727"/>
            <a:ext cx="2667000" cy="1857375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2897848A-EBB5-4CB8-92CF-A7685BCFD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4207" y="4150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987E-CE71-46EA-91A5-A6E326D6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3840-BA39-4465-947A-241ABF39F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Fecal specimens</a:t>
            </a:r>
          </a:p>
          <a:p>
            <a:r>
              <a:rPr lang="en-US" dirty="0"/>
              <a:t>Gastric specimens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4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0356-CAAF-41C9-878E-945556EF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AC610-E2DE-4A66-9519-AC23925A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test card</a:t>
            </a:r>
          </a:p>
          <a:p>
            <a:r>
              <a:rPr lang="en-US" dirty="0"/>
              <a:t>Apply very thin smear of specimen to each window and close card</a:t>
            </a:r>
          </a:p>
          <a:p>
            <a:pPr lvl="1"/>
            <a:r>
              <a:rPr lang="en-US" dirty="0"/>
              <a:t>Do not cover entire window – leave outer periphery of white</a:t>
            </a:r>
          </a:p>
          <a:p>
            <a:r>
              <a:rPr lang="en-US" dirty="0"/>
              <a:t>Turn card over.  Grip card with one hand and SLOWLY pull silver tab with other hand.  Remove tab completely.</a:t>
            </a:r>
          </a:p>
          <a:p>
            <a:r>
              <a:rPr lang="en-US" dirty="0"/>
              <a:t>Interpret results after 1 minute but before 3 minutes.</a:t>
            </a:r>
          </a:p>
        </p:txBody>
      </p:sp>
    </p:spTree>
    <p:extLst>
      <p:ext uri="{BB962C8B-B14F-4D97-AF65-F5344CB8AC3E}">
        <p14:creationId xmlns:p14="http://schemas.microsoft.com/office/powerpoint/2010/main" val="223927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BF7B-CAA6-4490-8F46-89ED3982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INTERPREATION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AEE9-7DD7-40D2-AD73-C2A07997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15" y="2177482"/>
            <a:ext cx="5233320" cy="4195481"/>
          </a:xfrm>
        </p:spPr>
        <p:txBody>
          <a:bodyPr>
            <a:normAutofit/>
          </a:bodyPr>
          <a:lstStyle/>
          <a:p>
            <a:r>
              <a:rPr lang="en-US" dirty="0"/>
              <a:t>Internal positive and negative controls built into each test card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A1D80-1E16-4239-AE8A-2C1812B091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5943" y="3169944"/>
            <a:ext cx="2374234" cy="1754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252DE-3563-43C7-B192-C8FAD6A0E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0688" y="3179467"/>
            <a:ext cx="2280613" cy="1754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13FBC-FC1C-4383-B21D-B1CCDF930E4B}"/>
              </a:ext>
            </a:extLst>
          </p:cNvPr>
          <p:cNvSpPr txBox="1"/>
          <p:nvPr/>
        </p:nvSpPr>
        <p:spPr>
          <a:xfrm>
            <a:off x="6486567" y="2177482"/>
            <a:ext cx="48489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Any shade of blue is considered a positive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BBF971-DA4B-48C0-8F18-C89A857C4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67" y="3169943"/>
            <a:ext cx="2088523" cy="1268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EF50E0-CCC0-4E03-AA5A-D4060751A1CA}"/>
              </a:ext>
            </a:extLst>
          </p:cNvPr>
          <p:cNvSpPr txBox="1"/>
          <p:nvPr/>
        </p:nvSpPr>
        <p:spPr>
          <a:xfrm>
            <a:off x="2028430" y="5495948"/>
            <a:ext cx="8135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Invalid test result: Absence of blue checkmark and/or background behind checkmark does not remain white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9A9FDB-410C-4EA9-982C-ABBBC76D9181}"/>
              </a:ext>
            </a:extLst>
          </p:cNvPr>
          <p:cNvPicPr/>
          <p:nvPr/>
        </p:nvPicPr>
        <p:blipFill rotWithShape="1">
          <a:blip r:embed="rId2"/>
          <a:srcRect l="10545" t="15521" r="17835" b="24558"/>
          <a:stretch/>
        </p:blipFill>
        <p:spPr>
          <a:xfrm>
            <a:off x="9276554" y="3169943"/>
            <a:ext cx="2159503" cy="1268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86BE8-AAFA-45AA-BC4B-A589D8DF979E}"/>
              </a:ext>
            </a:extLst>
          </p:cNvPr>
          <p:cNvSpPr txBox="1"/>
          <p:nvPr/>
        </p:nvSpPr>
        <p:spPr>
          <a:xfrm>
            <a:off x="6610350" y="4514850"/>
            <a:ext cx="185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Valid positive result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E1D3D-94D5-4D74-8FA9-B06FAAA0823D}"/>
              </a:ext>
            </a:extLst>
          </p:cNvPr>
          <p:cNvSpPr txBox="1"/>
          <p:nvPr/>
        </p:nvSpPr>
        <p:spPr>
          <a:xfrm>
            <a:off x="9439274" y="4514850"/>
            <a:ext cx="2159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Valid negative result</a:t>
            </a:r>
          </a:p>
        </p:txBody>
      </p:sp>
    </p:spTree>
    <p:extLst>
      <p:ext uri="{BB962C8B-B14F-4D97-AF65-F5344CB8AC3E}">
        <p14:creationId xmlns:p14="http://schemas.microsoft.com/office/powerpoint/2010/main" val="373144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E07D-FC00-4C29-A20C-CD8F7BB0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SKILLS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C739-C386-4D4D-8FC5-702C12D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HemaPrompt</a:t>
            </a:r>
            <a:r>
              <a:rPr lang="en-US" dirty="0"/>
              <a:t> FG test cards are suitable for which of the following specimen types?  </a:t>
            </a:r>
            <a:r>
              <a:rPr lang="en-US" dirty="0">
                <a:solidFill>
                  <a:schemeClr val="accent1"/>
                </a:solidFill>
              </a:rPr>
              <a:t>Fecal and gastric specimens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the </a:t>
            </a:r>
            <a:r>
              <a:rPr lang="en-US" dirty="0" err="1"/>
              <a:t>HemaPrompt</a:t>
            </a:r>
            <a:r>
              <a:rPr lang="en-US" dirty="0"/>
              <a:t> test card has been developed, you will know the test has been performed correctly when: </a:t>
            </a:r>
            <a:r>
              <a:rPr lang="en-US" dirty="0">
                <a:solidFill>
                  <a:schemeClr val="accent1"/>
                </a:solidFill>
              </a:rPr>
              <a:t>The blue checkmark and unchanged background color behind the checkmark are visible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After a </a:t>
            </a:r>
            <a:r>
              <a:rPr lang="en-US" dirty="0" err="1"/>
              <a:t>HemaPrompt</a:t>
            </a:r>
            <a:r>
              <a:rPr lang="en-US" dirty="0"/>
              <a:t> test card is developed, test results may be interpreted: </a:t>
            </a:r>
            <a:r>
              <a:rPr lang="en-US" dirty="0">
                <a:solidFill>
                  <a:schemeClr val="accent1"/>
                </a:solidFill>
              </a:rPr>
              <a:t>After 60 seconds but before 3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 err="1"/>
              <a:t>Hemaprompt</a:t>
            </a:r>
            <a:r>
              <a:rPr lang="en-US" dirty="0"/>
              <a:t> test result is positive and acceptable when: </a:t>
            </a:r>
            <a:r>
              <a:rPr lang="en-US" dirty="0">
                <a:solidFill>
                  <a:schemeClr val="accent1"/>
                </a:solidFill>
              </a:rPr>
              <a:t>Any shade of blue in either or both specimen windows, and the blue checkmark and unchanged background behind the checkmark are visible.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is acceptable to put the </a:t>
            </a:r>
            <a:r>
              <a:rPr lang="en-US" dirty="0" err="1"/>
              <a:t>HemaPrompt</a:t>
            </a:r>
            <a:r>
              <a:rPr lang="en-US" dirty="0"/>
              <a:t> test cards in a lab coat, RN scrubs, or physician’s blazer pockets to avoid exposure to direct sunlight: </a:t>
            </a:r>
            <a:r>
              <a:rPr lang="en-US" dirty="0">
                <a:solidFill>
                  <a:schemeClr val="accent1"/>
                </a:solidFill>
              </a:rPr>
              <a:t>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of CA requires completion of initial training and competency assessment for waived tests like </a:t>
            </a:r>
            <a:r>
              <a:rPr lang="en-US" dirty="0" err="1"/>
              <a:t>HemaPrompt</a:t>
            </a:r>
            <a:r>
              <a:rPr lang="en-US" dirty="0"/>
              <a:t> prior to patient testing: </a:t>
            </a:r>
            <a:r>
              <a:rPr lang="en-US" dirty="0">
                <a:solidFill>
                  <a:schemeClr val="accent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989704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331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HemaPrompt Training</vt:lpstr>
      <vt:lpstr>REGULATIONS</vt:lpstr>
      <vt:lpstr>STORAGE and STABILITY</vt:lpstr>
      <vt:lpstr>ACCEPTABLE SPECIMENS</vt:lpstr>
      <vt:lpstr>PROCEDURE</vt:lpstr>
      <vt:lpstr>RESULT INTERPREATION</vt:lpstr>
      <vt:lpstr>PROBLEM SOLVING SKILLS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HemaPrompt Training</dc:title>
  <dc:creator>Krystle J Tagorda</dc:creator>
  <cp:lastModifiedBy>Krystle J Tagorda</cp:lastModifiedBy>
  <cp:revision>14</cp:revision>
  <dcterms:created xsi:type="dcterms:W3CDTF">2018-09-05T17:34:23Z</dcterms:created>
  <dcterms:modified xsi:type="dcterms:W3CDTF">2018-09-05T22:03:27Z</dcterms:modified>
</cp:coreProperties>
</file>