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BC996-183F-44BB-9B24-6C5C6F55B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D161F-5D8B-4C7E-82F1-1C3D9B25C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3BDD5-66F6-4859-BB7C-44C42681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D1C46-EAFB-44EF-A33E-36092A0C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FD5C5-91E8-4933-8A5C-F7FF2D43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5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00D44-6D0F-4CD7-A461-EA0FD906E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53603-91FC-4145-9267-14FAF915B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059F1-6C7F-448D-9A42-E7C8AFDF5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C0523-C2D2-4A96-A495-F158D277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BC2B-2AC9-4447-A3B6-F18427C6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0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AC6D7A-7400-4DEF-B124-1EE3896CD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D4E29-41EF-4B82-ADD2-406DE839A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8486B-883B-4283-8021-287D0B75D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F1F37-5C74-4D42-8E4E-2CFEBB2F6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EB495-7FFD-41F8-A7DA-3DBCBFA5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D84E-0C85-4F46-BC1B-4C548F6D7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53732-FDEE-40E2-8C55-7F4ACC42D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F4D17-CD35-43BA-8A13-241641005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8ECEB-94A1-44E4-8FA4-62CD8F3F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3ED13-68DE-4F7A-B2C0-7E1F52702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DB2D-053B-4D8A-BB38-185E95338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EC9CD-EA0A-42D0-B62E-6064BA9DA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C4D9D-350A-4DFA-8FB7-097037F5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6574C-638B-4CA8-85C2-509B823B7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69EDC-D505-4099-B1B8-7E52665B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23BA6-AC50-4FE7-A6C1-EA7D64F2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F133D-28B4-4E3B-A0EC-62998B144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CF1FF-E12D-4013-BD4B-1B4229905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232DD-D7FF-48AF-9BDB-42176BDD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27B4B-5147-4A19-9755-1CFB0BE7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32A0A-A952-448D-9960-3AB3CF2C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33116-5047-4B25-ADE6-770CC371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360EC-C69C-40AE-A457-9AAC86A58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761788-2D64-4072-ADA1-BB8C10949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91DFA8-748E-4AF2-A996-E93941D2A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09BF03-8531-4CF4-8CFB-5F14B608C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372D8B-F4C2-4D0E-B44F-12ADFCE0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22443E-9542-446F-B9C8-AFF965F84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122D3-66D6-46AB-AB1A-EAD302EF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2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50697-C705-4E76-9D9C-2D1CA7C1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AFDC3-E101-45A9-8597-113F1B1E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47889-50DE-4E59-A321-064BEF11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945DAD-CF6C-42FD-9C29-86E5FA39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8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1A2A24-D5FF-4388-AD30-5D2A9CCBE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F8A77F-E8E9-4F90-94CA-609ED12C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2C5C5-FBC8-427C-900C-52CBDDC87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0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99FBB-B085-4CC7-BED0-6D822103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56FF1-F7BE-40C3-8833-EAACA3FB3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B65CDD-746E-4EF8-A9DA-883BA3EA3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B1FCF2-E413-42C8-AD56-E3E18D404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F85D2-0DBA-40E9-8270-E26ED65AA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DD7EE-EE5D-4779-ABB8-9916779E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9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A6D9D-491E-4F81-9AB7-0F1E5E8CF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51CA61-5FD8-42F1-A14E-47E3252C8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56A9F-A49A-425C-BF0C-00D35646E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72AF7-326E-4307-8888-920AAEC9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C7CB7-1591-48D0-B023-D2962556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A32BF-598B-4246-85A3-090022D02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2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8FF811-2641-4D11-8CFC-69CD652A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F60D8-F69D-46F0-A0F9-F809FF344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BD5F2-9682-47FA-B8D1-D0CAD674B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316B-FA90-43BF-9A67-2FBD6EB92BE8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26ACC-95AE-4B2D-8BA7-49B208B09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2C26A-5E1E-427C-AA57-35645723A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A5F06-893E-4254-9F62-800A44EDC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8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A0D8-F51F-4633-8183-8AA87CFD25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 Eye Fluid by </a:t>
            </a:r>
            <a:r>
              <a:rPr lang="en-US" dirty="0" err="1"/>
              <a:t>Nitrazine</a:t>
            </a:r>
            <a:r>
              <a:rPr lang="en-US" dirty="0"/>
              <a:t> Paper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9195B-B5B2-4C7C-88B6-1E380E6A60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Kaiser South Sacramento</a:t>
            </a:r>
          </a:p>
        </p:txBody>
      </p:sp>
    </p:spTree>
    <p:extLst>
      <p:ext uri="{BB962C8B-B14F-4D97-AF65-F5344CB8AC3E}">
        <p14:creationId xmlns:p14="http://schemas.microsoft.com/office/powerpoint/2010/main" val="347000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A338B1-F81E-43C6-9FBC-C2FC9D90B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2576" y="1721840"/>
            <a:ext cx="3932237" cy="3811588"/>
          </a:xfrm>
        </p:spPr>
        <p:txBody>
          <a:bodyPr>
            <a:normAutofit/>
          </a:bodyPr>
          <a:lstStyle/>
          <a:p>
            <a:r>
              <a:rPr lang="en-US" sz="2800" dirty="0" err="1"/>
              <a:t>Nitrazine</a:t>
            </a:r>
            <a:r>
              <a:rPr lang="en-US" sz="2800" dirty="0"/>
              <a:t> paper (</a:t>
            </a:r>
            <a:r>
              <a:rPr lang="en-US" sz="2800" dirty="0" err="1"/>
              <a:t>phenaphthazine</a:t>
            </a:r>
            <a:r>
              <a:rPr lang="en-US" sz="2800" dirty="0"/>
              <a:t> paper) is used to determine the pH of fluids in the 4.5 to 7.5 range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E28F28-0EFA-4A86-9871-D04F02D25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389674" y="1689463"/>
            <a:ext cx="4600427" cy="347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618772-639B-4485-8AEE-23052FD9F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16" y="1928812"/>
            <a:ext cx="4514850" cy="3000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AA7446-F018-492F-9D95-9937C35DF86B}"/>
              </a:ext>
            </a:extLst>
          </p:cNvPr>
          <p:cNvSpPr txBox="1"/>
          <p:nvPr/>
        </p:nvSpPr>
        <p:spPr>
          <a:xfrm>
            <a:off x="7298422" y="1659284"/>
            <a:ext cx="39512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Nitrazine</a:t>
            </a:r>
            <a:r>
              <a:rPr lang="en-US" sz="2800" dirty="0"/>
              <a:t> paper can be used to determine the presence of acidic or alkaline conditions after chemical splashes to the eye.</a:t>
            </a:r>
          </a:p>
          <a:p>
            <a:endParaRPr lang="en-US" sz="2800" dirty="0"/>
          </a:p>
          <a:p>
            <a:r>
              <a:rPr lang="en-US" sz="2800" dirty="0"/>
              <a:t>Ocular fluid should be near a pH of 7.0.</a:t>
            </a:r>
          </a:p>
        </p:txBody>
      </p:sp>
    </p:spTree>
    <p:extLst>
      <p:ext uri="{BB962C8B-B14F-4D97-AF65-F5344CB8AC3E}">
        <p14:creationId xmlns:p14="http://schemas.microsoft.com/office/powerpoint/2010/main" val="80837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60F0BA-45B4-44CA-AB81-D202DC1288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438" y="1394320"/>
            <a:ext cx="4069360" cy="40693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FE0CA2-F35A-46A5-81E2-B6D58F554EB6}"/>
              </a:ext>
            </a:extLst>
          </p:cNvPr>
          <p:cNvSpPr txBox="1"/>
          <p:nvPr/>
        </p:nvSpPr>
        <p:spPr>
          <a:xfrm>
            <a:off x="2592199" y="1874728"/>
            <a:ext cx="385613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Nitrazine</a:t>
            </a:r>
            <a:r>
              <a:rPr lang="en-US" sz="2800" dirty="0"/>
              <a:t> paper should be stored at room temperature, away from excessive heat and protected against exposure to acid or alkaline fumes.</a:t>
            </a:r>
          </a:p>
        </p:txBody>
      </p:sp>
    </p:spTree>
    <p:extLst>
      <p:ext uri="{BB962C8B-B14F-4D97-AF65-F5344CB8AC3E}">
        <p14:creationId xmlns:p14="http://schemas.microsoft.com/office/powerpoint/2010/main" val="127666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3546446-f148-4e71-885b-042c1cdc1c61@NAMP109">
            <a:extLst>
              <a:ext uri="{FF2B5EF4-FFF2-40B4-BE49-F238E27FC236}">
                <a16:creationId xmlns:a16="http://schemas.microsoft.com/office/drawing/2014/main" id="{DFE197B5-9AD1-4B9C-B130-B32AB212F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71737" y="1944355"/>
            <a:ext cx="3356945" cy="2517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35F823-410A-4EC3-82DF-1BC2EB9EB8E0}"/>
              </a:ext>
            </a:extLst>
          </p:cNvPr>
          <p:cNvSpPr txBox="1"/>
          <p:nvPr/>
        </p:nvSpPr>
        <p:spPr>
          <a:xfrm>
            <a:off x="6158523" y="787163"/>
            <a:ext cx="32590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Nitrazine</a:t>
            </a:r>
            <a:r>
              <a:rPr lang="en-US" sz="2800" dirty="0"/>
              <a:t> paper can be picked up from the laboratory when needed.  </a:t>
            </a:r>
          </a:p>
          <a:p>
            <a:r>
              <a:rPr lang="en-US" sz="2800" dirty="0"/>
              <a:t>When picking up supplies, be sure to take only 1 roll at a time to prevent prolonged exposure to air, which may obscure results.</a:t>
            </a:r>
          </a:p>
        </p:txBody>
      </p:sp>
    </p:spTree>
    <p:extLst>
      <p:ext uri="{BB962C8B-B14F-4D97-AF65-F5344CB8AC3E}">
        <p14:creationId xmlns:p14="http://schemas.microsoft.com/office/powerpoint/2010/main" val="208781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05de61a-d725-4616-b0c6-cfbba9f475a4@NAMP109">
            <a:extLst>
              <a:ext uri="{FF2B5EF4-FFF2-40B4-BE49-F238E27FC236}">
                <a16:creationId xmlns:a16="http://schemas.microsoft.com/office/drawing/2014/main" id="{FF9A4697-26D5-4C52-A639-33FA54AB8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57192" y="1105338"/>
            <a:ext cx="2535239" cy="190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a6cd28ae-bd9a-4522-8f86-23149e6c4c6d@NAMP109">
            <a:extLst>
              <a:ext uri="{FF2B5EF4-FFF2-40B4-BE49-F238E27FC236}">
                <a16:creationId xmlns:a16="http://schemas.microsoft.com/office/drawing/2014/main" id="{2C0A6EBA-F880-4F94-AA03-C7B6DB1D7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63" y="3854932"/>
            <a:ext cx="2769699" cy="207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C8E007-D92A-4636-B211-F1219DE2BB44}"/>
              </a:ext>
            </a:extLst>
          </p:cNvPr>
          <p:cNvSpPr txBox="1"/>
          <p:nvPr/>
        </p:nvSpPr>
        <p:spPr>
          <a:xfrm>
            <a:off x="6411668" y="476739"/>
            <a:ext cx="354036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After obtaining the </a:t>
            </a:r>
            <a:r>
              <a:rPr lang="en-US" sz="2800" dirty="0" err="1"/>
              <a:t>Nitrazine</a:t>
            </a:r>
            <a:r>
              <a:rPr lang="en-US" sz="2800" dirty="0"/>
              <a:t> paper from the laboratory, open the dispenser and remove the roll from the foil, being careful not to contaminate it with any fluids.</a:t>
            </a:r>
          </a:p>
          <a:p>
            <a:endParaRPr lang="en-US" sz="2800" dirty="0"/>
          </a:p>
          <a:p>
            <a:r>
              <a:rPr lang="en-US" sz="2800" dirty="0"/>
              <a:t>Assemble the roll in the dispenser for easy access to </a:t>
            </a:r>
            <a:r>
              <a:rPr lang="en-US" sz="2800" dirty="0" err="1"/>
              <a:t>Nitrazine</a:t>
            </a:r>
            <a:r>
              <a:rPr lang="en-US" sz="2800" dirty="0"/>
              <a:t> paper when needed.</a:t>
            </a:r>
          </a:p>
        </p:txBody>
      </p:sp>
    </p:spTree>
    <p:extLst>
      <p:ext uri="{BB962C8B-B14F-4D97-AF65-F5344CB8AC3E}">
        <p14:creationId xmlns:p14="http://schemas.microsoft.com/office/powerpoint/2010/main" val="3819131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2B98B3-9A7F-4D26-B031-770076D45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741" y="1985045"/>
            <a:ext cx="3962547" cy="28879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7CFD83-710B-4E58-8099-1ECE6D1B583A}"/>
              </a:ext>
            </a:extLst>
          </p:cNvPr>
          <p:cNvSpPr txBox="1"/>
          <p:nvPr/>
        </p:nvSpPr>
        <p:spPr>
          <a:xfrm>
            <a:off x="6795084" y="2521059"/>
            <a:ext cx="35401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QC is performed by the POC staff in the laboratory every 30 days.</a:t>
            </a:r>
          </a:p>
        </p:txBody>
      </p:sp>
    </p:spTree>
    <p:extLst>
      <p:ext uri="{BB962C8B-B14F-4D97-AF65-F5344CB8AC3E}">
        <p14:creationId xmlns:p14="http://schemas.microsoft.com/office/powerpoint/2010/main" val="168470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5dd44517-a2d3-4f6d-a48e-fa38ec6dff1c@NAMP109">
            <a:extLst>
              <a:ext uri="{FF2B5EF4-FFF2-40B4-BE49-F238E27FC236}">
                <a16:creationId xmlns:a16="http://schemas.microsoft.com/office/drawing/2014/main" id="{0F643A23-533C-40DC-9EA3-B0085EA96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22908" y="1819418"/>
            <a:ext cx="3935208" cy="2951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51B1CE-6FA2-4BB2-910D-2F3D84FA9B30}"/>
              </a:ext>
            </a:extLst>
          </p:cNvPr>
          <p:cNvSpPr txBox="1"/>
          <p:nvPr/>
        </p:nvSpPr>
        <p:spPr>
          <a:xfrm>
            <a:off x="1735015" y="797510"/>
            <a:ext cx="34231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running the pH test, rip off a strip of </a:t>
            </a:r>
            <a:r>
              <a:rPr lang="en-US" sz="2800" dirty="0" err="1"/>
              <a:t>Nitrazine</a:t>
            </a:r>
            <a:r>
              <a:rPr lang="en-US" sz="2800" dirty="0"/>
              <a:t> paper about 2 inches long.</a:t>
            </a:r>
          </a:p>
          <a:p>
            <a:endParaRPr lang="en-US" sz="2800" dirty="0"/>
          </a:p>
          <a:p>
            <a:r>
              <a:rPr lang="en-US" sz="2800" dirty="0"/>
              <a:t>Do not pre-rip strips of </a:t>
            </a:r>
            <a:r>
              <a:rPr lang="en-US" sz="2800" dirty="0" err="1"/>
              <a:t>Nitrazine</a:t>
            </a:r>
            <a:r>
              <a:rPr lang="en-US" sz="2800" dirty="0"/>
              <a:t> paper for future use.  This increases the risk of contamination for those strips.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8140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7B6D89-5BEB-4D18-BB8B-80AC1A8E8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379172" y="1765140"/>
            <a:ext cx="3798987" cy="33277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887E01D-FFE9-4DD7-BDCA-1113733C2D2F}"/>
              </a:ext>
            </a:extLst>
          </p:cNvPr>
          <p:cNvSpPr txBox="1"/>
          <p:nvPr/>
        </p:nvSpPr>
        <p:spPr>
          <a:xfrm>
            <a:off x="1929684" y="1443841"/>
            <a:ext cx="33555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Apply patient sample to the </a:t>
            </a:r>
            <a:r>
              <a:rPr lang="en-US" sz="2800" dirty="0" err="1"/>
              <a:t>Nitrazine</a:t>
            </a:r>
            <a:r>
              <a:rPr lang="en-US" sz="2800" dirty="0"/>
              <a:t> paper and shake off excess fluid.</a:t>
            </a:r>
          </a:p>
          <a:p>
            <a:endParaRPr lang="en-US" sz="2800" dirty="0"/>
          </a:p>
          <a:p>
            <a:r>
              <a:rPr lang="en-US" sz="2800" dirty="0"/>
              <a:t>Compare the test results/color to the supplied color chart immediately.</a:t>
            </a:r>
          </a:p>
        </p:txBody>
      </p:sp>
    </p:spTree>
    <p:extLst>
      <p:ext uri="{BB962C8B-B14F-4D97-AF65-F5344CB8AC3E}">
        <p14:creationId xmlns:p14="http://schemas.microsoft.com/office/powerpoint/2010/main" val="930882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246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pH Eye Fluid by Nitrazine 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Eye Fluid by Nitrazine Paper</dc:title>
  <dc:creator>Krystle J Tagorda</dc:creator>
  <cp:lastModifiedBy>Krystle J Tagorda</cp:lastModifiedBy>
  <cp:revision>9</cp:revision>
  <dcterms:created xsi:type="dcterms:W3CDTF">2019-04-23T20:07:13Z</dcterms:created>
  <dcterms:modified xsi:type="dcterms:W3CDTF">2019-04-24T20:27:23Z</dcterms:modified>
</cp:coreProperties>
</file>