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3" r:id="rId9"/>
    <p:sldId id="265" r:id="rId10"/>
    <p:sldId id="267" r:id="rId11"/>
    <p:sldId id="269" r:id="rId12"/>
    <p:sldId id="270" r:id="rId13"/>
    <p:sldId id="266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66" autoAdjust="0"/>
    <p:restoredTop sz="93593" autoAdjust="0"/>
  </p:normalViewPr>
  <p:slideViewPr>
    <p:cSldViewPr snapToGrid="0">
      <p:cViewPr varScale="1">
        <p:scale>
          <a:sx n="99" d="100"/>
          <a:sy n="99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6CA390-A9AD-4147-97D8-7003DFA9E008}" type="datetimeFigureOut">
              <a:rPr lang="en-US" smtClean="0"/>
              <a:t>6/8/2015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06C2D6-82F5-497E-B5DF-004C53957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92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6C2D6-82F5-497E-B5DF-004C5395786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388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22401" y="2133600"/>
            <a:ext cx="7772400" cy="1470025"/>
          </a:xfrm>
          <a:prstGeom prst="rect">
            <a:avLst/>
          </a:prstGeom>
        </p:spPr>
        <p:txBody>
          <a:bodyPr/>
          <a:lstStyle>
            <a:lvl1pPr algn="l">
              <a:defRPr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Your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2004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l" eaLnBrk="1" hangingPunct="1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hangingPunct="1"/>
            <a:r>
              <a:rPr lang="en-US" sz="2000" b="1" dirty="0" smtClean="0">
                <a:latin typeface="Tahoma" pitchFamily="34" charset="0"/>
              </a:rPr>
              <a:t>Presented by</a:t>
            </a:r>
          </a:p>
          <a:p>
            <a:pPr eaLnBrk="1" hangingPunct="1"/>
            <a:r>
              <a:rPr lang="en-US" sz="2000" b="1" dirty="0" smtClean="0">
                <a:latin typeface="Tahoma" pitchFamily="34" charset="0"/>
              </a:rPr>
              <a:t>(supervisor/manager) </a:t>
            </a:r>
            <a:endParaRPr lang="en-US" sz="1200" b="1" dirty="0" smtClean="0">
              <a:latin typeface="Tahoma" pitchFamily="34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785019" y="6172200"/>
            <a:ext cx="7586662" cy="297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000" baseline="30000" dirty="0">
                <a:solidFill>
                  <a:srgbClr val="7D81BE"/>
                </a:solidFill>
                <a:latin typeface="Tahoma" pitchFamily="34" charset="0"/>
              </a:rPr>
              <a:t>A Partnership of the Advocate and Aurora Health Care Systems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81000"/>
            <a:ext cx="12604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1600200" y="2971800"/>
            <a:ext cx="4953000" cy="0"/>
          </a:xfrm>
          <a:prstGeom prst="line">
            <a:avLst/>
          </a:prstGeom>
          <a:noFill/>
          <a:ln w="25400" cap="rnd">
            <a:solidFill>
              <a:srgbClr val="0066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0" y="6324600"/>
            <a:ext cx="9144000" cy="381000"/>
          </a:xfrm>
          <a:prstGeom prst="rect">
            <a:avLst/>
          </a:prstGeom>
          <a:solidFill>
            <a:srgbClr val="99ADCA">
              <a:alpha val="5411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0" y="6629400"/>
            <a:ext cx="9144000" cy="152400"/>
          </a:xfrm>
          <a:prstGeom prst="rect">
            <a:avLst/>
          </a:prstGeom>
          <a:solidFill>
            <a:srgbClr val="006E76">
              <a:alpha val="4705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0" y="6477000"/>
            <a:ext cx="9144000" cy="0"/>
          </a:xfrm>
          <a:prstGeom prst="line">
            <a:avLst/>
          </a:prstGeom>
          <a:noFill/>
          <a:ln w="76200">
            <a:solidFill>
              <a:srgbClr val="006E7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08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643062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Date</a:t>
            </a:r>
            <a:endParaRPr lang="en-US" dirty="0"/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81000"/>
            <a:ext cx="12604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1447800" y="304800"/>
            <a:ext cx="7702549" cy="11430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1600200" y="1079500"/>
            <a:ext cx="6629400" cy="0"/>
          </a:xfrm>
          <a:prstGeom prst="line">
            <a:avLst/>
          </a:prstGeom>
          <a:noFill/>
          <a:ln w="28575" cap="rnd">
            <a:solidFill>
              <a:srgbClr val="0066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785019" y="6172200"/>
            <a:ext cx="7586662" cy="297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000" baseline="30000" dirty="0">
                <a:solidFill>
                  <a:srgbClr val="7D81BE"/>
                </a:solidFill>
                <a:latin typeface="Tahoma" pitchFamily="34" charset="0"/>
              </a:rPr>
              <a:t>A Partnership of the Advocate and Aurora Health Care Systems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0" y="6324600"/>
            <a:ext cx="9144000" cy="381000"/>
          </a:xfrm>
          <a:prstGeom prst="rect">
            <a:avLst/>
          </a:prstGeom>
          <a:solidFill>
            <a:srgbClr val="99ADCA">
              <a:alpha val="5411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0" y="6629400"/>
            <a:ext cx="9144000" cy="152400"/>
          </a:xfrm>
          <a:prstGeom prst="rect">
            <a:avLst/>
          </a:prstGeom>
          <a:solidFill>
            <a:srgbClr val="006E76">
              <a:alpha val="4705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>
            <a:off x="0" y="6477000"/>
            <a:ext cx="9144000" cy="0"/>
          </a:xfrm>
          <a:prstGeom prst="line">
            <a:avLst/>
          </a:prstGeom>
          <a:noFill/>
          <a:ln w="76200">
            <a:solidFill>
              <a:srgbClr val="006E7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695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Date</a:t>
            </a:r>
            <a:endParaRPr lang="en-US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04800"/>
            <a:ext cx="12604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85019" y="6172200"/>
            <a:ext cx="7586662" cy="297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000" baseline="30000" dirty="0">
                <a:solidFill>
                  <a:srgbClr val="7D81BE"/>
                </a:solidFill>
                <a:latin typeface="Tahoma" pitchFamily="34" charset="0"/>
              </a:rPr>
              <a:t>A Partnership of the Advocate and Aurora Health Care Systems</a:t>
            </a: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0" y="6324600"/>
            <a:ext cx="9144000" cy="381000"/>
          </a:xfrm>
          <a:prstGeom prst="rect">
            <a:avLst/>
          </a:prstGeom>
          <a:solidFill>
            <a:srgbClr val="99ADCA">
              <a:alpha val="5411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0" y="6629400"/>
            <a:ext cx="9144000" cy="152400"/>
          </a:xfrm>
          <a:prstGeom prst="rect">
            <a:avLst/>
          </a:prstGeom>
          <a:solidFill>
            <a:srgbClr val="006E76">
              <a:alpha val="4705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>
            <a:off x="0" y="6477000"/>
            <a:ext cx="9144000" cy="0"/>
          </a:xfrm>
          <a:prstGeom prst="line">
            <a:avLst/>
          </a:prstGeom>
          <a:noFill/>
          <a:ln w="76200">
            <a:solidFill>
              <a:srgbClr val="006E7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04800"/>
            <a:ext cx="7702549" cy="11430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1" y="1643062"/>
            <a:ext cx="7702549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F5A4-9FC4-42A4-8349-A8D8F894285A}" type="datetimeFigureOut">
              <a:rPr lang="en-US" smtClean="0"/>
              <a:t>6/8/2015</a:t>
            </a:fld>
            <a:endParaRPr lang="en-US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81000"/>
            <a:ext cx="12604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1600200" y="1079500"/>
            <a:ext cx="6629400" cy="0"/>
          </a:xfrm>
          <a:prstGeom prst="line">
            <a:avLst/>
          </a:prstGeom>
          <a:noFill/>
          <a:ln w="28575" cap="rnd">
            <a:solidFill>
              <a:srgbClr val="0066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785019" y="6172200"/>
            <a:ext cx="7586662" cy="297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000" baseline="30000" dirty="0">
                <a:solidFill>
                  <a:srgbClr val="7D81BE"/>
                </a:solidFill>
                <a:latin typeface="Tahoma" pitchFamily="34" charset="0"/>
              </a:rPr>
              <a:t>A Partnership of the Advocate and Aurora Health Care Systems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0" y="6324600"/>
            <a:ext cx="9144000" cy="381000"/>
          </a:xfrm>
          <a:prstGeom prst="rect">
            <a:avLst/>
          </a:prstGeom>
          <a:solidFill>
            <a:srgbClr val="99ADCA">
              <a:alpha val="5411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0" y="6629400"/>
            <a:ext cx="9144000" cy="152400"/>
          </a:xfrm>
          <a:prstGeom prst="rect">
            <a:avLst/>
          </a:prstGeom>
          <a:solidFill>
            <a:srgbClr val="006E76">
              <a:alpha val="4705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>
            <a:off x="0" y="6477000"/>
            <a:ext cx="9144000" cy="0"/>
          </a:xfrm>
          <a:prstGeom prst="line">
            <a:avLst/>
          </a:prstGeom>
          <a:noFill/>
          <a:ln w="76200">
            <a:solidFill>
              <a:srgbClr val="006E7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131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2875" y="4419600"/>
            <a:ext cx="7654925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800" y="2819400"/>
            <a:ext cx="7197725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Date</a:t>
            </a:r>
            <a:endParaRPr lang="en-US" dirty="0"/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81000"/>
            <a:ext cx="12604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85019" y="6172200"/>
            <a:ext cx="7586662" cy="297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000" baseline="30000" dirty="0">
                <a:solidFill>
                  <a:srgbClr val="7D81BE"/>
                </a:solidFill>
                <a:latin typeface="Tahoma" pitchFamily="34" charset="0"/>
              </a:rPr>
              <a:t>A Partnership of the Advocate and Aurora Health Care Systems</a:t>
            </a: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0" y="6324600"/>
            <a:ext cx="9144000" cy="381000"/>
          </a:xfrm>
          <a:prstGeom prst="rect">
            <a:avLst/>
          </a:prstGeom>
          <a:solidFill>
            <a:srgbClr val="99ADCA">
              <a:alpha val="5411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0" y="6629400"/>
            <a:ext cx="9144000" cy="152400"/>
          </a:xfrm>
          <a:prstGeom prst="rect">
            <a:avLst/>
          </a:prstGeom>
          <a:solidFill>
            <a:srgbClr val="006E76">
              <a:alpha val="4705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0" y="6477000"/>
            <a:ext cx="9144000" cy="0"/>
          </a:xfrm>
          <a:prstGeom prst="line">
            <a:avLst/>
          </a:prstGeom>
          <a:noFill/>
          <a:ln w="76200">
            <a:solidFill>
              <a:srgbClr val="006E7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04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8862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524000"/>
            <a:ext cx="38862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Date</a:t>
            </a:r>
            <a:endParaRPr lang="en-US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81000"/>
            <a:ext cx="12604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447800" y="304800"/>
            <a:ext cx="7702549" cy="11430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1600200" y="1079500"/>
            <a:ext cx="6629400" cy="0"/>
          </a:xfrm>
          <a:prstGeom prst="line">
            <a:avLst/>
          </a:prstGeom>
          <a:noFill/>
          <a:ln w="28575" cap="rnd">
            <a:solidFill>
              <a:srgbClr val="0066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785019" y="6172200"/>
            <a:ext cx="7586662" cy="297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000" baseline="30000" dirty="0">
                <a:solidFill>
                  <a:srgbClr val="7D81BE"/>
                </a:solidFill>
                <a:latin typeface="Tahoma" pitchFamily="34" charset="0"/>
              </a:rPr>
              <a:t>A Partnership of the Advocate and Aurora Health Care Systems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6324600"/>
            <a:ext cx="9144000" cy="381000"/>
          </a:xfrm>
          <a:prstGeom prst="rect">
            <a:avLst/>
          </a:prstGeom>
          <a:solidFill>
            <a:srgbClr val="99ADCA">
              <a:alpha val="5411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0" y="6629400"/>
            <a:ext cx="9144000" cy="152400"/>
          </a:xfrm>
          <a:prstGeom prst="rect">
            <a:avLst/>
          </a:prstGeom>
          <a:solidFill>
            <a:srgbClr val="006E76">
              <a:alpha val="4705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>
            <a:off x="0" y="6477000"/>
            <a:ext cx="9144000" cy="0"/>
          </a:xfrm>
          <a:prstGeom prst="line">
            <a:avLst/>
          </a:prstGeom>
          <a:noFill/>
          <a:ln w="76200">
            <a:solidFill>
              <a:srgbClr val="006E7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768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800" y="1595695"/>
            <a:ext cx="3657599" cy="57917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801" y="2209800"/>
            <a:ext cx="3657599" cy="3577117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Date</a:t>
            </a:r>
            <a:endParaRPr lang="en-US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81000"/>
            <a:ext cx="12604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447800" y="304800"/>
            <a:ext cx="7702549" cy="11430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1"/>
          </p:nvPr>
        </p:nvSpPr>
        <p:spPr>
          <a:xfrm>
            <a:off x="5334000" y="1595695"/>
            <a:ext cx="3657599" cy="57917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Content Placeholder 3"/>
          <p:cNvSpPr>
            <a:spLocks noGrp="1"/>
          </p:cNvSpPr>
          <p:nvPr>
            <p:ph sz="half" idx="12"/>
          </p:nvPr>
        </p:nvSpPr>
        <p:spPr>
          <a:xfrm>
            <a:off x="5334001" y="2209800"/>
            <a:ext cx="3657599" cy="3577117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Line 14"/>
          <p:cNvSpPr>
            <a:spLocks noChangeShapeType="1"/>
          </p:cNvSpPr>
          <p:nvPr/>
        </p:nvSpPr>
        <p:spPr bwMode="auto">
          <a:xfrm>
            <a:off x="1600200" y="1079500"/>
            <a:ext cx="6629400" cy="0"/>
          </a:xfrm>
          <a:prstGeom prst="line">
            <a:avLst/>
          </a:prstGeom>
          <a:noFill/>
          <a:ln w="28575" cap="rnd">
            <a:solidFill>
              <a:srgbClr val="0066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785019" y="6172200"/>
            <a:ext cx="7586662" cy="297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000" baseline="30000" dirty="0">
                <a:solidFill>
                  <a:srgbClr val="7D81BE"/>
                </a:solidFill>
                <a:latin typeface="Tahoma" pitchFamily="34" charset="0"/>
              </a:rPr>
              <a:t>A Partnership of the Advocate and Aurora Health Care Systems</a:t>
            </a: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0" y="6324600"/>
            <a:ext cx="9144000" cy="381000"/>
          </a:xfrm>
          <a:prstGeom prst="rect">
            <a:avLst/>
          </a:prstGeom>
          <a:solidFill>
            <a:srgbClr val="99ADCA">
              <a:alpha val="5411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0" y="6629400"/>
            <a:ext cx="9144000" cy="152400"/>
          </a:xfrm>
          <a:prstGeom prst="rect">
            <a:avLst/>
          </a:prstGeom>
          <a:solidFill>
            <a:srgbClr val="006E76">
              <a:alpha val="4705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0" y="6477000"/>
            <a:ext cx="9144000" cy="0"/>
          </a:xfrm>
          <a:prstGeom prst="line">
            <a:avLst/>
          </a:prstGeom>
          <a:noFill/>
          <a:ln w="76200">
            <a:solidFill>
              <a:srgbClr val="006E7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24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Date</a:t>
            </a:r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81000"/>
            <a:ext cx="12604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447800" y="304800"/>
            <a:ext cx="7702549" cy="11430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1600200" y="1079500"/>
            <a:ext cx="6629400" cy="0"/>
          </a:xfrm>
          <a:prstGeom prst="line">
            <a:avLst/>
          </a:prstGeom>
          <a:noFill/>
          <a:ln w="28575" cap="rnd">
            <a:solidFill>
              <a:srgbClr val="0066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85019" y="6172200"/>
            <a:ext cx="7586662" cy="297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000" baseline="30000" dirty="0">
                <a:solidFill>
                  <a:srgbClr val="7D81BE"/>
                </a:solidFill>
                <a:latin typeface="Tahoma" pitchFamily="34" charset="0"/>
              </a:rPr>
              <a:t>A Partnership of the Advocate and Aurora Health Care Systems</a:t>
            </a: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0" y="6324600"/>
            <a:ext cx="9144000" cy="381000"/>
          </a:xfrm>
          <a:prstGeom prst="rect">
            <a:avLst/>
          </a:prstGeom>
          <a:solidFill>
            <a:srgbClr val="99ADCA">
              <a:alpha val="5411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6629400"/>
            <a:ext cx="9144000" cy="152400"/>
          </a:xfrm>
          <a:prstGeom prst="rect">
            <a:avLst/>
          </a:prstGeom>
          <a:solidFill>
            <a:srgbClr val="006E76">
              <a:alpha val="4705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>
            <a:off x="0" y="6477000"/>
            <a:ext cx="9144000" cy="0"/>
          </a:xfrm>
          <a:prstGeom prst="line">
            <a:avLst/>
          </a:prstGeom>
          <a:noFill/>
          <a:ln w="76200">
            <a:solidFill>
              <a:srgbClr val="006E7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323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Date</a:t>
            </a:r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81000"/>
            <a:ext cx="12604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447800" y="304800"/>
            <a:ext cx="7702549" cy="11430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1600200" y="1079500"/>
            <a:ext cx="6629400" cy="0"/>
          </a:xfrm>
          <a:prstGeom prst="line">
            <a:avLst/>
          </a:prstGeom>
          <a:noFill/>
          <a:ln w="28575" cap="rnd">
            <a:solidFill>
              <a:srgbClr val="0066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85019" y="6172200"/>
            <a:ext cx="7586662" cy="297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000" baseline="30000" dirty="0">
                <a:solidFill>
                  <a:srgbClr val="7D81BE"/>
                </a:solidFill>
                <a:latin typeface="Tahoma" pitchFamily="34" charset="0"/>
              </a:rPr>
              <a:t>A Partnership of the Advocate and Aurora Health Care Systems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6324600"/>
            <a:ext cx="9144000" cy="381000"/>
          </a:xfrm>
          <a:prstGeom prst="rect">
            <a:avLst/>
          </a:prstGeom>
          <a:solidFill>
            <a:srgbClr val="99ADCA">
              <a:alpha val="5411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0" y="6629400"/>
            <a:ext cx="9144000" cy="152400"/>
          </a:xfrm>
          <a:prstGeom prst="rect">
            <a:avLst/>
          </a:prstGeom>
          <a:solidFill>
            <a:srgbClr val="006E76">
              <a:alpha val="4705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>
            <a:off x="0" y="6477000"/>
            <a:ext cx="9144000" cy="0"/>
          </a:xfrm>
          <a:prstGeom prst="line">
            <a:avLst/>
          </a:prstGeom>
          <a:noFill/>
          <a:ln w="76200">
            <a:solidFill>
              <a:srgbClr val="006E7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81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76200"/>
            <a:ext cx="3008313" cy="933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8350" y="228600"/>
            <a:ext cx="45720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0" y="1066800"/>
            <a:ext cx="3008313" cy="3517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Date</a:t>
            </a:r>
            <a:endParaRPr lang="en-US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04800"/>
            <a:ext cx="12604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785019" y="6172200"/>
            <a:ext cx="7586662" cy="297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000" baseline="30000" dirty="0">
                <a:solidFill>
                  <a:srgbClr val="7D81BE"/>
                </a:solidFill>
                <a:latin typeface="Tahoma" pitchFamily="34" charset="0"/>
              </a:rPr>
              <a:t>A Partnership of the Advocate and Aurora Health Care Systems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0" y="6324600"/>
            <a:ext cx="9144000" cy="381000"/>
          </a:xfrm>
          <a:prstGeom prst="rect">
            <a:avLst/>
          </a:prstGeom>
          <a:solidFill>
            <a:srgbClr val="99ADCA">
              <a:alpha val="5411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0" y="6629400"/>
            <a:ext cx="9144000" cy="152400"/>
          </a:xfrm>
          <a:prstGeom prst="rect">
            <a:avLst/>
          </a:prstGeom>
          <a:solidFill>
            <a:srgbClr val="006E76">
              <a:alpha val="4705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0" y="6477000"/>
            <a:ext cx="9144000" cy="0"/>
          </a:xfrm>
          <a:prstGeom prst="line">
            <a:avLst/>
          </a:prstGeom>
          <a:noFill/>
          <a:ln w="76200">
            <a:solidFill>
              <a:srgbClr val="006E7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687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419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304800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181600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Date</a:t>
            </a:r>
            <a:endParaRPr lang="en-US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04800"/>
            <a:ext cx="12604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1905000" y="5029200"/>
            <a:ext cx="5410200" cy="0"/>
          </a:xfrm>
          <a:prstGeom prst="line">
            <a:avLst/>
          </a:prstGeom>
          <a:noFill/>
          <a:ln w="28575" cap="rnd">
            <a:solidFill>
              <a:srgbClr val="0066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785019" y="6172200"/>
            <a:ext cx="7586662" cy="297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000" baseline="30000" dirty="0">
                <a:solidFill>
                  <a:srgbClr val="7D81BE"/>
                </a:solidFill>
                <a:latin typeface="Tahoma" pitchFamily="34" charset="0"/>
              </a:rPr>
              <a:t>A Partnership of the Advocate and Aurora Health Care Systems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6324600"/>
            <a:ext cx="9144000" cy="381000"/>
          </a:xfrm>
          <a:prstGeom prst="rect">
            <a:avLst/>
          </a:prstGeom>
          <a:solidFill>
            <a:srgbClr val="99ADCA">
              <a:alpha val="5411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0" y="6629400"/>
            <a:ext cx="9144000" cy="152400"/>
          </a:xfrm>
          <a:prstGeom prst="rect">
            <a:avLst/>
          </a:prstGeom>
          <a:solidFill>
            <a:srgbClr val="006E76">
              <a:alpha val="4705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>
            <a:off x="0" y="6477000"/>
            <a:ext cx="9144000" cy="0"/>
          </a:xfrm>
          <a:prstGeom prst="line">
            <a:avLst/>
          </a:prstGeom>
          <a:noFill/>
          <a:ln w="76200">
            <a:solidFill>
              <a:srgbClr val="006E7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77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Date</a:t>
            </a:r>
            <a:endParaRPr lang="en-US" dirty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1831" y="2438400"/>
            <a:ext cx="17657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2700" y="3733800"/>
            <a:ext cx="9144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 b="0" baseline="30000" dirty="0">
                <a:solidFill>
                  <a:srgbClr val="7D81BE"/>
                </a:solidFill>
                <a:latin typeface="Tahoma" pitchFamily="34" charset="0"/>
              </a:rPr>
              <a:t>A Partnership of the Advocate and Aurora Health Care Systems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0" y="6172200"/>
            <a:ext cx="9144000" cy="381000"/>
          </a:xfrm>
          <a:prstGeom prst="rect">
            <a:avLst/>
          </a:prstGeom>
          <a:solidFill>
            <a:srgbClr val="99ADCA">
              <a:alpha val="5411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0" y="6477000"/>
            <a:ext cx="9144000" cy="152400"/>
          </a:xfrm>
          <a:prstGeom prst="rect">
            <a:avLst/>
          </a:prstGeom>
          <a:solidFill>
            <a:srgbClr val="006E76">
              <a:alpha val="4705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>
            <a:off x="0" y="6324600"/>
            <a:ext cx="9144000" cy="0"/>
          </a:xfrm>
          <a:prstGeom prst="line">
            <a:avLst/>
          </a:prstGeom>
          <a:noFill/>
          <a:ln w="76200">
            <a:solidFill>
              <a:srgbClr val="006E7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814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085474"/>
            <a:ext cx="7772400" cy="1470025"/>
          </a:xfrm>
        </p:spPr>
        <p:txBody>
          <a:bodyPr/>
          <a:lstStyle/>
          <a:p>
            <a:r>
              <a:rPr lang="en-US" dirty="0" smtClean="0"/>
              <a:t>IS Change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086100"/>
            <a:ext cx="7010400" cy="1752600"/>
          </a:xfrm>
        </p:spPr>
        <p:txBody>
          <a:bodyPr/>
          <a:lstStyle/>
          <a:p>
            <a:r>
              <a:rPr lang="en-US" sz="3200" dirty="0" smtClean="0"/>
              <a:t>Your Role as the Business Process Owner</a:t>
            </a:r>
          </a:p>
          <a:p>
            <a:endParaRPr lang="en-US" sz="3200" dirty="0"/>
          </a:p>
          <a:p>
            <a:pPr algn="r"/>
            <a:r>
              <a:rPr lang="en-US" sz="2400" dirty="0" smtClean="0"/>
              <a:t>July 2015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1975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    Email received but …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587" y="1414914"/>
            <a:ext cx="8037897" cy="4270091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The Receiver is not the appropriate Business Process Owner for this system or </a:t>
            </a:r>
            <a:r>
              <a:rPr lang="en-US" sz="2800" dirty="0" smtClean="0"/>
              <a:t>change</a:t>
            </a:r>
          </a:p>
          <a:p>
            <a:pPr marL="0" indent="0">
              <a:buNone/>
            </a:pPr>
            <a:endParaRPr lang="en-US" sz="2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Contact the IS staff member listed in the email to discuss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If a Business Owner needs to be changed, added or removed, the IS staff member can have this done BEFORE approving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62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04800"/>
            <a:ext cx="7702549" cy="850232"/>
          </a:xfrm>
        </p:spPr>
        <p:txBody>
          <a:bodyPr/>
          <a:lstStyle/>
          <a:p>
            <a:r>
              <a:rPr lang="en-US" dirty="0" smtClean="0"/>
              <a:t>Example: New Report Request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63040"/>
            <a:ext cx="8630194" cy="4705986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Business has a need and requests IS create new report</a:t>
            </a:r>
          </a:p>
          <a:p>
            <a:pPr marL="0" indent="0">
              <a:buNone/>
            </a:pP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R</a:t>
            </a:r>
            <a:r>
              <a:rPr lang="en-US" sz="2400" dirty="0" smtClean="0"/>
              <a:t>equest defines what the report should look like and includes other relevant criteria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R</a:t>
            </a:r>
            <a:r>
              <a:rPr lang="en-US" sz="2400" dirty="0" smtClean="0"/>
              <a:t>equest also includes how to verify the report is functioning correctly.  This is the test criteria and the expected results used in Change Management.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Business </a:t>
            </a:r>
            <a:r>
              <a:rPr lang="en-US" sz="2400" dirty="0" smtClean="0"/>
              <a:t>prioritizes </a:t>
            </a:r>
            <a:r>
              <a:rPr lang="en-US" sz="2400" dirty="0"/>
              <a:t>the </a:t>
            </a:r>
            <a:r>
              <a:rPr lang="en-US" sz="2400" dirty="0" smtClean="0"/>
              <a:t>work for IS based on other projects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IS creates the report to the specifications provided in the request</a:t>
            </a:r>
          </a:p>
          <a:p>
            <a:pPr lvl="1"/>
            <a:endParaRPr lang="en-US" sz="16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3679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Example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387" y="1421681"/>
            <a:ext cx="8149323" cy="4525963"/>
          </a:xfrm>
        </p:spPr>
        <p:txBody>
          <a:bodyPr/>
          <a:lstStyle/>
          <a:p>
            <a:r>
              <a:rPr lang="en-US" sz="2400" dirty="0"/>
              <a:t>When ready for implementation, the IS staff creates a Change Request in HEAT including all appropriate </a:t>
            </a:r>
            <a:r>
              <a:rPr lang="en-US" sz="2400" dirty="0" smtClean="0"/>
              <a:t>documentation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400" dirty="0"/>
              <a:t>Through HEAT, an email is sent to the Business Process Owner requesting approval to implement the change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/>
              <a:t>Business Process Owner reviews email, verifies implementation date/time, acknowledges testing results and decides if this change should be implemented.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/>
              <a:t>Business Process Owner replies to the email with approval or denial of the change </a:t>
            </a:r>
            <a:r>
              <a:rPr lang="en-US" sz="1600" dirty="0" smtClean="0"/>
              <a:t>request</a:t>
            </a:r>
          </a:p>
          <a:p>
            <a:r>
              <a:rPr lang="en-US" sz="2400" dirty="0" smtClean="0"/>
              <a:t>IS </a:t>
            </a:r>
            <a:r>
              <a:rPr lang="en-US" sz="2400" dirty="0"/>
              <a:t>CAB team reviews approved change requests to ensure that changes do not negatively impact each other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47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Remember- </a:t>
            </a:r>
            <a:r>
              <a:rPr lang="en-US" sz="4000" u="sng" dirty="0" smtClean="0"/>
              <a:t>You</a:t>
            </a:r>
            <a:r>
              <a:rPr lang="en-US" sz="4000" dirty="0" smtClean="0"/>
              <a:t> are Approving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9477" y="1399674"/>
            <a:ext cx="7702549" cy="4525963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As a Business Process Owner, you are giving your approval of the change</a:t>
            </a:r>
          </a:p>
          <a:p>
            <a:pPr marL="0" indent="0">
              <a:buNone/>
            </a:pPr>
            <a:endParaRPr lang="en-US" sz="1200" u="sng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</a:t>
            </a:r>
            <a:r>
              <a:rPr lang="en-US" dirty="0" smtClean="0"/>
              <a:t>ate, time, and duration are acceptable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proper test plan was executed and testing results are as expected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</a:t>
            </a:r>
            <a:r>
              <a:rPr lang="en-US" dirty="0" smtClean="0"/>
              <a:t>ltimately, </a:t>
            </a:r>
            <a:r>
              <a:rPr lang="en-US" b="1" u="sng" dirty="0" smtClean="0"/>
              <a:t>YOU</a:t>
            </a:r>
            <a:r>
              <a:rPr lang="en-US" dirty="0" smtClean="0"/>
              <a:t> are authorizing IS to change </a:t>
            </a:r>
            <a:r>
              <a:rPr lang="en-US" b="1" u="sng" dirty="0" smtClean="0"/>
              <a:t>YOUR</a:t>
            </a:r>
            <a:r>
              <a:rPr lang="en-US" dirty="0" smtClean="0"/>
              <a:t> system/application/process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13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1451" y="304800"/>
            <a:ext cx="7702549" cy="879107"/>
          </a:xfrm>
        </p:spPr>
        <p:txBody>
          <a:bodyPr/>
          <a:lstStyle/>
          <a:p>
            <a:r>
              <a:rPr lang="en-US" dirty="0" smtClean="0"/>
              <a:t>Remember…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0736" y="1331495"/>
            <a:ext cx="8641883" cy="4525963"/>
          </a:xfrm>
        </p:spPr>
        <p:txBody>
          <a:bodyPr/>
          <a:lstStyle/>
          <a:p>
            <a:r>
              <a:rPr lang="en-US" altLang="en-US" sz="2600" dirty="0" smtClean="0"/>
              <a:t>Business has </a:t>
            </a:r>
            <a:r>
              <a:rPr lang="en-US" altLang="en-US" sz="2600" dirty="0"/>
              <a:t>an important role in </a:t>
            </a:r>
            <a:r>
              <a:rPr lang="en-US" altLang="en-US" sz="2600" dirty="0" smtClean="0"/>
              <a:t>IS Change Management</a:t>
            </a:r>
          </a:p>
          <a:p>
            <a:endParaRPr lang="en-US" altLang="en-US" sz="1800" dirty="0"/>
          </a:p>
          <a:p>
            <a:r>
              <a:rPr lang="en-US" altLang="en-US" sz="2600" dirty="0" smtClean="0"/>
              <a:t>Business should </a:t>
            </a:r>
            <a:r>
              <a:rPr lang="en-US" altLang="en-US" sz="2600" dirty="0"/>
              <a:t>know what is being </a:t>
            </a:r>
            <a:r>
              <a:rPr lang="en-US" altLang="en-US" sz="2600" dirty="0" smtClean="0"/>
              <a:t>changed, when it will be changed and that appropriate testing has occurred</a:t>
            </a:r>
          </a:p>
          <a:p>
            <a:endParaRPr lang="en-US" altLang="en-US" sz="2000" dirty="0"/>
          </a:p>
          <a:p>
            <a:r>
              <a:rPr lang="en-US" altLang="en-US" sz="2600" dirty="0" smtClean="0"/>
              <a:t>Ask </a:t>
            </a:r>
            <a:r>
              <a:rPr lang="en-US" altLang="en-US" sz="2600" dirty="0"/>
              <a:t>questions regarding </a:t>
            </a:r>
            <a:r>
              <a:rPr lang="en-US" altLang="en-US" sz="2600" dirty="0" smtClean="0"/>
              <a:t>the change, what </a:t>
            </a:r>
            <a:r>
              <a:rPr lang="en-US" altLang="en-US" sz="2600" dirty="0"/>
              <a:t>is being planned and </a:t>
            </a:r>
            <a:r>
              <a:rPr lang="en-US" altLang="en-US" sz="2600" dirty="0" smtClean="0"/>
              <a:t>when change will occur</a:t>
            </a:r>
          </a:p>
          <a:p>
            <a:endParaRPr lang="en-US" altLang="en-US" sz="2000" dirty="0"/>
          </a:p>
          <a:p>
            <a:r>
              <a:rPr lang="en-US" altLang="en-US" sz="2600" u="sng" dirty="0" smtClean="0"/>
              <a:t>Please</a:t>
            </a:r>
            <a:r>
              <a:rPr lang="en-US" altLang="en-US" sz="2600" dirty="0" smtClean="0"/>
              <a:t> provide approvals as soon as possible as many associated deadlines require this approval for proper “go-ahead”</a:t>
            </a:r>
            <a:endParaRPr lang="en-US" altLang="en-US" sz="2600" dirty="0"/>
          </a:p>
        </p:txBody>
      </p:sp>
    </p:spTree>
    <p:extLst>
      <p:ext uri="{BB962C8B-B14F-4D97-AF65-F5344CB8AC3E}">
        <p14:creationId xmlns:p14="http://schemas.microsoft.com/office/powerpoint/2010/main" val="266406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Change Management is: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180" y="1447800"/>
            <a:ext cx="8297778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A process </a:t>
            </a:r>
            <a:r>
              <a:rPr lang="en-US" altLang="en-US" sz="2800" dirty="0" smtClean="0"/>
              <a:t>to review, schedule, </a:t>
            </a:r>
            <a:r>
              <a:rPr lang="en-US" altLang="en-US" sz="2800" dirty="0"/>
              <a:t>and </a:t>
            </a:r>
            <a:r>
              <a:rPr lang="en-US" altLang="en-US" sz="2800" dirty="0" smtClean="0"/>
              <a:t>approve IS changes prior </a:t>
            </a:r>
            <a:r>
              <a:rPr lang="en-US" altLang="en-US" sz="2800" dirty="0"/>
              <a:t>to </a:t>
            </a:r>
            <a:r>
              <a:rPr lang="en-US" altLang="en-US" sz="2800" dirty="0" smtClean="0"/>
              <a:t>implementation in production</a:t>
            </a:r>
          </a:p>
          <a:p>
            <a:pPr>
              <a:lnSpc>
                <a:spcPct val="90000"/>
              </a:lnSpc>
            </a:pPr>
            <a:endParaRPr lang="en-US" altLang="en-US" sz="105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A “tollgate” or check point to </a:t>
            </a:r>
            <a:r>
              <a:rPr lang="en-US" altLang="en-US" sz="2800" dirty="0" smtClean="0"/>
              <a:t>confirm testing, communication, </a:t>
            </a:r>
            <a:r>
              <a:rPr lang="en-US" altLang="en-US" sz="2800" dirty="0"/>
              <a:t>and planning have taken </a:t>
            </a:r>
            <a:r>
              <a:rPr lang="en-US" altLang="en-US" sz="2800" dirty="0" smtClean="0"/>
              <a:t>place</a:t>
            </a:r>
          </a:p>
          <a:p>
            <a:pPr>
              <a:lnSpc>
                <a:spcPct val="90000"/>
              </a:lnSpc>
            </a:pPr>
            <a:endParaRPr lang="en-US" altLang="en-US" sz="1050" dirty="0" smtClean="0"/>
          </a:p>
          <a:p>
            <a:pPr>
              <a:lnSpc>
                <a:spcPct val="90000"/>
              </a:lnSpc>
            </a:pPr>
            <a:r>
              <a:rPr lang="en-US" altLang="en-US" sz="2800" dirty="0" smtClean="0"/>
              <a:t>A process to decrease the </a:t>
            </a:r>
            <a:r>
              <a:rPr lang="en-US" altLang="en-US" sz="2800" dirty="0"/>
              <a:t>risk of a change negatively impacting </a:t>
            </a:r>
            <a:r>
              <a:rPr lang="en-US" altLang="en-US" sz="2800" dirty="0" smtClean="0"/>
              <a:t>the </a:t>
            </a:r>
            <a:r>
              <a:rPr lang="en-US" altLang="en-US" sz="2800" dirty="0"/>
              <a:t>production </a:t>
            </a:r>
            <a:r>
              <a:rPr lang="en-US" altLang="en-US" sz="2800" dirty="0" smtClean="0"/>
              <a:t>environment, caregivers or patients</a:t>
            </a:r>
          </a:p>
          <a:p>
            <a:pPr>
              <a:lnSpc>
                <a:spcPct val="90000"/>
              </a:lnSpc>
            </a:pPr>
            <a:endParaRPr lang="en-US" altLang="en-US" sz="1050" dirty="0"/>
          </a:p>
          <a:p>
            <a:pPr>
              <a:lnSpc>
                <a:spcPct val="90000"/>
              </a:lnSpc>
            </a:pPr>
            <a:r>
              <a:rPr lang="en-US" altLang="en-US" sz="2800" dirty="0" smtClean="0"/>
              <a:t>A process to assist scheduling </a:t>
            </a:r>
            <a:r>
              <a:rPr lang="en-US" altLang="en-US" sz="2800" dirty="0"/>
              <a:t>and </a:t>
            </a:r>
            <a:r>
              <a:rPr lang="en-US" altLang="en-US" sz="2800" dirty="0" smtClean="0"/>
              <a:t>to prevent </a:t>
            </a:r>
            <a:r>
              <a:rPr lang="en-US" altLang="en-US" sz="2800" dirty="0"/>
              <a:t>conflicting changes </a:t>
            </a:r>
            <a:r>
              <a:rPr lang="en-US" altLang="en-US" sz="2800" dirty="0" smtClean="0"/>
              <a:t>happening simultaneously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27234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Benefits and Need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117" y="1447800"/>
            <a:ext cx="8321841" cy="4525963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u="sng" dirty="0"/>
              <a:t>Why </a:t>
            </a:r>
            <a:r>
              <a:rPr lang="en-US" altLang="en-US" sz="2800" u="sng" dirty="0" smtClean="0"/>
              <a:t>is Change Management needed? </a:t>
            </a:r>
            <a:endParaRPr lang="en-US" altLang="en-US" sz="2800" u="sng" dirty="0"/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Ensure </a:t>
            </a:r>
            <a:r>
              <a:rPr lang="en-US" altLang="en-US" sz="2400" dirty="0" smtClean="0"/>
              <a:t>Business leaders get what is wanted</a:t>
            </a:r>
            <a:endParaRPr lang="en-US" altLang="en-US" sz="2400" dirty="0"/>
          </a:p>
          <a:p>
            <a:pPr lvl="1">
              <a:lnSpc>
                <a:spcPct val="80000"/>
              </a:lnSpc>
            </a:pPr>
            <a:r>
              <a:rPr lang="en-US" altLang="en-US" sz="2400" dirty="0" smtClean="0"/>
              <a:t>Decrease </a:t>
            </a:r>
            <a:r>
              <a:rPr lang="en-US" altLang="en-US" sz="2400" dirty="0"/>
              <a:t>risk </a:t>
            </a:r>
            <a:r>
              <a:rPr lang="en-US" altLang="en-US" sz="2400" dirty="0" smtClean="0"/>
              <a:t>and application/ </a:t>
            </a:r>
            <a:r>
              <a:rPr lang="en-US" altLang="en-US" sz="2400" dirty="0"/>
              <a:t>system downtime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Ensure IS changes are </a:t>
            </a:r>
            <a:r>
              <a:rPr lang="en-US" altLang="en-US" sz="2400" dirty="0" smtClean="0"/>
              <a:t>correctly tested and planned </a:t>
            </a:r>
            <a:r>
              <a:rPr lang="en-US" altLang="en-US" sz="2400" dirty="0"/>
              <a:t>prior to </a:t>
            </a:r>
            <a:r>
              <a:rPr lang="en-US" altLang="en-US" sz="2400" dirty="0" smtClean="0"/>
              <a:t>implementation</a:t>
            </a:r>
            <a:endParaRPr lang="en-US" altLang="en-US" sz="2400" dirty="0"/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Ensure the change is communicated and approved by </a:t>
            </a:r>
            <a:r>
              <a:rPr lang="en-US" altLang="en-US" sz="2400" dirty="0" smtClean="0"/>
              <a:t>Business Process Owners </a:t>
            </a:r>
            <a:r>
              <a:rPr lang="en-US" altLang="en-US" sz="2400" dirty="0"/>
              <a:t>and </a:t>
            </a:r>
            <a:r>
              <a:rPr lang="en-US" altLang="en-US" sz="2400" dirty="0" smtClean="0"/>
              <a:t>IS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u="sng" dirty="0" smtClean="0"/>
              <a:t>What </a:t>
            </a:r>
            <a:r>
              <a:rPr lang="en-US" altLang="en-US" sz="2800" u="sng" dirty="0"/>
              <a:t>are the benefits?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 smtClean="0"/>
              <a:t>Enables the Business Process </a:t>
            </a:r>
            <a:r>
              <a:rPr lang="en-US" altLang="en-US" sz="2400" dirty="0"/>
              <a:t>O</a:t>
            </a:r>
            <a:r>
              <a:rPr lang="en-US" altLang="en-US" sz="2400" dirty="0" smtClean="0"/>
              <a:t>wner to have input and understanding of IS process</a:t>
            </a:r>
            <a:endParaRPr lang="en-US" altLang="en-US" sz="2400" b="1" dirty="0">
              <a:solidFill>
                <a:srgbClr val="FF0000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altLang="en-US" sz="2400" dirty="0" smtClean="0"/>
              <a:t>Creates </a:t>
            </a:r>
            <a:r>
              <a:rPr lang="en-US" altLang="en-US" sz="2400" dirty="0"/>
              <a:t>a stable IS </a:t>
            </a:r>
            <a:r>
              <a:rPr lang="en-US" altLang="en-US" sz="2400" dirty="0" smtClean="0"/>
              <a:t>and business environment</a:t>
            </a:r>
            <a:endParaRPr lang="en-US" altLang="en-US" sz="2400" dirty="0"/>
          </a:p>
          <a:p>
            <a:pPr lvl="1">
              <a:lnSpc>
                <a:spcPct val="80000"/>
              </a:lnSpc>
            </a:pPr>
            <a:r>
              <a:rPr lang="en-US" altLang="en-US" sz="2400" dirty="0" smtClean="0"/>
              <a:t>Promotes </a:t>
            </a:r>
            <a:r>
              <a:rPr lang="en-US" altLang="en-US" sz="2400" dirty="0"/>
              <a:t>better </a:t>
            </a:r>
            <a:r>
              <a:rPr lang="en-US" altLang="en-US" sz="2400" dirty="0" smtClean="0"/>
              <a:t>planning and testing</a:t>
            </a:r>
            <a:endParaRPr lang="en-US" alt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46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the Process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864" y="1447800"/>
            <a:ext cx="8357936" cy="4525963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US" altLang="en-US" sz="2000" dirty="0" smtClean="0"/>
              <a:t>Business requests a system enhancement or change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 smtClean="0"/>
              <a:t>IS creates and develops change request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US" altLang="en-US" sz="2000" dirty="0" smtClean="0"/>
              <a:t>IS </a:t>
            </a:r>
            <a:r>
              <a:rPr lang="en-US" altLang="en-US" sz="2000" dirty="0"/>
              <a:t>team submits a Change Request </a:t>
            </a:r>
            <a:endParaRPr lang="en-US" altLang="en-US" sz="2000" strike="sngStrike" dirty="0" smtClean="0"/>
          </a:p>
          <a:p>
            <a:pPr lvl="2">
              <a:lnSpc>
                <a:spcPct val="80000"/>
              </a:lnSpc>
            </a:pPr>
            <a:r>
              <a:rPr lang="en-US" altLang="en-US" sz="1800" dirty="0" smtClean="0"/>
              <a:t>Normal Change: submitted in time for weekly review of changes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 smtClean="0"/>
              <a:t>Emergency Change: submitted </a:t>
            </a:r>
            <a:r>
              <a:rPr lang="en-US" altLang="en-US" sz="1800" dirty="0"/>
              <a:t>outside normal lead time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US" altLang="en-US" sz="2000" dirty="0"/>
              <a:t>IS team adds supporting documentation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 smtClean="0"/>
              <a:t>Pre-implementation testing method and results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 smtClean="0"/>
              <a:t>Implementation Plan (how will this get installed)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 smtClean="0"/>
              <a:t>Post Implementation Validation </a:t>
            </a:r>
            <a:r>
              <a:rPr lang="en-US" altLang="en-US" sz="1800" dirty="0"/>
              <a:t>Plan (how to test once installed)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 smtClean="0"/>
              <a:t>Back-out </a:t>
            </a:r>
            <a:r>
              <a:rPr lang="en-US" altLang="en-US" sz="1800" dirty="0"/>
              <a:t>Plan (how to </a:t>
            </a:r>
            <a:r>
              <a:rPr lang="en-US" altLang="en-US" sz="1800" dirty="0" smtClean="0"/>
              <a:t>reverse the change if </a:t>
            </a:r>
            <a:r>
              <a:rPr lang="en-US" altLang="en-US" sz="1800" dirty="0"/>
              <a:t>not working</a:t>
            </a:r>
            <a:r>
              <a:rPr lang="en-US" altLang="en-US" sz="1800" dirty="0" smtClean="0"/>
              <a:t>)</a:t>
            </a:r>
            <a:endParaRPr lang="en-US" altLang="en-US" sz="1800" dirty="0"/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US" altLang="en-US" sz="2000" dirty="0"/>
              <a:t>IS team </a:t>
            </a:r>
            <a:r>
              <a:rPr lang="en-US" altLang="en-US" sz="2000" dirty="0" smtClean="0"/>
              <a:t>gathers </a:t>
            </a:r>
            <a:r>
              <a:rPr lang="en-US" altLang="en-US" sz="2000" dirty="0"/>
              <a:t>approvals </a:t>
            </a:r>
            <a:r>
              <a:rPr lang="en-US" altLang="en-US" sz="2000" dirty="0" smtClean="0"/>
              <a:t>and communicates to Business</a:t>
            </a:r>
            <a:endParaRPr lang="en-US" altLang="en-US" sz="2000" dirty="0">
              <a:solidFill>
                <a:srgbClr val="FF0000"/>
              </a:solidFill>
            </a:endParaRP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Business </a:t>
            </a:r>
            <a:r>
              <a:rPr lang="en-US" altLang="en-US" sz="1800" dirty="0" smtClean="0"/>
              <a:t>Process Owner </a:t>
            </a:r>
            <a:r>
              <a:rPr lang="en-US" altLang="en-US" sz="1800" dirty="0"/>
              <a:t>approval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IS Management </a:t>
            </a:r>
            <a:r>
              <a:rPr lang="en-US" altLang="en-US" sz="1800" dirty="0" smtClean="0"/>
              <a:t>Approval</a:t>
            </a:r>
            <a:endParaRPr lang="en-US" altLang="en-US" sz="1800" dirty="0"/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US" altLang="en-US" sz="2000" dirty="0"/>
              <a:t>Change Advisory Board (CAB) Approval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IS </a:t>
            </a:r>
            <a:r>
              <a:rPr lang="en-US" altLang="en-US" sz="1800" dirty="0" smtClean="0"/>
              <a:t>members meet weekly to review and give </a:t>
            </a:r>
            <a:r>
              <a:rPr lang="en-US" altLang="en-US" sz="1800" dirty="0"/>
              <a:t>final </a:t>
            </a:r>
            <a:r>
              <a:rPr lang="en-US" altLang="en-US" sz="1800" dirty="0" smtClean="0"/>
              <a:t>approval</a:t>
            </a:r>
          </a:p>
        </p:txBody>
      </p:sp>
    </p:spTree>
    <p:extLst>
      <p:ext uri="{BB962C8B-B14F-4D97-AF65-F5344CB8AC3E}">
        <p14:creationId xmlns:p14="http://schemas.microsoft.com/office/powerpoint/2010/main" val="399227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What does this Mean for the Business?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408" y="1318210"/>
            <a:ext cx="8861592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dirty="0"/>
              <a:t>Business </a:t>
            </a:r>
            <a:r>
              <a:rPr lang="en-US" altLang="en-US" sz="2400" dirty="0" smtClean="0"/>
              <a:t>Process Owner works </a:t>
            </a:r>
            <a:r>
              <a:rPr lang="en-US" altLang="en-US" sz="2400" dirty="0"/>
              <a:t>with IS to decide </a:t>
            </a:r>
            <a:r>
              <a:rPr lang="en-US" altLang="en-US" sz="2400" dirty="0" smtClean="0"/>
              <a:t>best </a:t>
            </a:r>
            <a:r>
              <a:rPr lang="en-US" altLang="en-US" sz="2400" dirty="0"/>
              <a:t>time </a:t>
            </a:r>
            <a:r>
              <a:rPr lang="en-US" altLang="en-US" sz="2400" dirty="0" smtClean="0"/>
              <a:t>to </a:t>
            </a:r>
            <a:r>
              <a:rPr lang="en-US" altLang="en-US" sz="2400" dirty="0"/>
              <a:t>implement  </a:t>
            </a:r>
            <a:r>
              <a:rPr lang="en-US" altLang="en-US" sz="2400" dirty="0" smtClean="0"/>
              <a:t>the change</a:t>
            </a:r>
            <a:endParaRPr lang="en-US" altLang="en-US" sz="2400" dirty="0"/>
          </a:p>
          <a:p>
            <a:pPr>
              <a:lnSpc>
                <a:spcPct val="80000"/>
              </a:lnSpc>
            </a:pPr>
            <a:r>
              <a:rPr lang="en-US" altLang="en-US" sz="2400" dirty="0"/>
              <a:t>Business </a:t>
            </a:r>
            <a:r>
              <a:rPr lang="en-US" altLang="en-US" sz="2400" dirty="0" smtClean="0"/>
              <a:t>Process Owner provides </a:t>
            </a:r>
            <a:r>
              <a:rPr lang="en-US" altLang="en-US" sz="2400" dirty="0"/>
              <a:t>approval before a change is </a:t>
            </a:r>
            <a:r>
              <a:rPr lang="en-US" altLang="en-US" sz="2400" dirty="0" smtClean="0"/>
              <a:t>implemented. Normal Change approval includes:</a:t>
            </a:r>
            <a:endParaRPr lang="en-US" altLang="en-US" sz="2400" dirty="0"/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Business Process Owner acknowledges a proper test plan was developed and yielded expected results 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Business Process Owner acknowledges the date, time, and duration is appropriate to be the least impactful to operations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Business Process Owner acknowledges communication has taken place</a:t>
            </a:r>
            <a:endParaRPr lang="en-US" altLang="en-US" sz="2000" dirty="0"/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Business </a:t>
            </a:r>
            <a:r>
              <a:rPr lang="en-US" altLang="en-US" sz="2000" dirty="0"/>
              <a:t>i</a:t>
            </a:r>
            <a:r>
              <a:rPr lang="en-US" altLang="en-US" sz="2000" dirty="0" smtClean="0"/>
              <a:t>s provided </a:t>
            </a:r>
            <a:r>
              <a:rPr lang="en-US" altLang="en-US" sz="2000" dirty="0"/>
              <a:t>as much information as needed to be able to understand the change</a:t>
            </a:r>
          </a:p>
          <a:p>
            <a:pPr>
              <a:lnSpc>
                <a:spcPct val="80000"/>
              </a:lnSpc>
            </a:pPr>
            <a:r>
              <a:rPr lang="en-US" altLang="en-US" sz="2400" dirty="0" smtClean="0"/>
              <a:t>Emergency </a:t>
            </a:r>
            <a:r>
              <a:rPr lang="en-US" altLang="en-US" sz="2400" dirty="0"/>
              <a:t>Changes (issues that need to be fixed now) </a:t>
            </a:r>
            <a:r>
              <a:rPr lang="en-US" altLang="en-US" sz="2400" dirty="0" smtClean="0"/>
              <a:t>require </a:t>
            </a:r>
            <a:r>
              <a:rPr lang="en-US" altLang="en-US" sz="2400" dirty="0"/>
              <a:t>post-implementation written </a:t>
            </a:r>
            <a:r>
              <a:rPr lang="en-US" altLang="en-US" sz="2400" dirty="0" smtClean="0"/>
              <a:t>approval. </a:t>
            </a:r>
            <a:r>
              <a:rPr lang="en-US" altLang="en-US" sz="2400" dirty="0"/>
              <a:t>V</a:t>
            </a:r>
            <a:r>
              <a:rPr lang="en-US" altLang="en-US" sz="2400" dirty="0" smtClean="0"/>
              <a:t>erbal </a:t>
            </a:r>
            <a:r>
              <a:rPr lang="en-US" altLang="en-US" sz="2400" dirty="0"/>
              <a:t>approval prior to implementation if </a:t>
            </a:r>
            <a:r>
              <a:rPr lang="en-US" altLang="en-US" sz="2400" dirty="0" smtClean="0"/>
              <a:t>possible is preferred.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0454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1451" y="487680"/>
            <a:ext cx="7702549" cy="802105"/>
          </a:xfrm>
        </p:spPr>
        <p:txBody>
          <a:bodyPr/>
          <a:lstStyle/>
          <a:p>
            <a:r>
              <a:rPr lang="en-US" sz="3000" dirty="0" smtClean="0"/>
              <a:t>Business Process Owner Responsibilities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214" y="1534428"/>
            <a:ext cx="7702549" cy="3682465"/>
          </a:xfrm>
        </p:spPr>
        <p:txBody>
          <a:bodyPr/>
          <a:lstStyle/>
          <a:p>
            <a:r>
              <a:rPr lang="en-US" sz="2800" dirty="0" smtClean="0"/>
              <a:t>Initially, an IS staff member contacts the Business Process Owner to discuss the change and all pertinent details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After the Change Request is created, the IS staff sends an email to the Business Process Owner requesting written approval of the change</a:t>
            </a:r>
          </a:p>
        </p:txBody>
      </p:sp>
    </p:spTree>
    <p:extLst>
      <p:ext uri="{BB962C8B-B14F-4D97-AF65-F5344CB8AC3E}">
        <p14:creationId xmlns:p14="http://schemas.microsoft.com/office/powerpoint/2010/main" val="229798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04800"/>
            <a:ext cx="7702549" cy="927234"/>
          </a:xfrm>
        </p:spPr>
        <p:txBody>
          <a:bodyPr/>
          <a:lstStyle/>
          <a:p>
            <a:r>
              <a:rPr lang="en-US" sz="4000" dirty="0" smtClean="0"/>
              <a:t>Email Request Contents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507" y="1414110"/>
            <a:ext cx="8633861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The email is a formal request for the approval of a change. It contains: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</a:t>
            </a:r>
            <a:r>
              <a:rPr lang="en-US" sz="2400" dirty="0" smtClean="0"/>
              <a:t>pplication impacted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D</a:t>
            </a:r>
            <a:r>
              <a:rPr lang="en-US" sz="2400" dirty="0" smtClean="0"/>
              <a:t>ate, time, and duration of the change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D</a:t>
            </a:r>
            <a:r>
              <a:rPr lang="en-US" sz="2400" dirty="0" smtClean="0"/>
              <a:t>escription of the change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T</a:t>
            </a:r>
            <a:r>
              <a:rPr lang="en-US" sz="2400" dirty="0" smtClean="0"/>
              <a:t>ype of change (normal or emergency)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If an outage is required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IS staff member contact information for more information or questions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6330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Example of an Email Approval Request</a:t>
            </a:r>
            <a:endParaRPr lang="en-US" sz="3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6885" y="1282700"/>
            <a:ext cx="7219215" cy="4838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57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1173" y="83419"/>
            <a:ext cx="7702549" cy="1143000"/>
          </a:xfrm>
        </p:spPr>
        <p:txBody>
          <a:bodyPr/>
          <a:lstStyle/>
          <a:p>
            <a:r>
              <a:rPr lang="en-US" sz="3200" dirty="0" smtClean="0"/>
              <a:t>   Business Process </a:t>
            </a:r>
            <a:r>
              <a:rPr lang="en-US" sz="3200" dirty="0"/>
              <a:t>Owner </a:t>
            </a:r>
            <a:r>
              <a:rPr lang="en-US" sz="3200" dirty="0" smtClean="0"/>
              <a:t>Responsibilities </a:t>
            </a:r>
            <a:br>
              <a:rPr lang="en-US" sz="3200" dirty="0" smtClean="0"/>
            </a:br>
            <a:r>
              <a:rPr lang="en-US" sz="3200" dirty="0" smtClean="0"/>
              <a:t>     after receiving email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337" y="1541646"/>
            <a:ext cx="7702549" cy="4525963"/>
          </a:xfrm>
        </p:spPr>
        <p:txBody>
          <a:bodyPr/>
          <a:lstStyle/>
          <a:p>
            <a:r>
              <a:rPr lang="en-US" sz="2400" dirty="0" smtClean="0"/>
              <a:t>Read email carefully</a:t>
            </a:r>
          </a:p>
          <a:p>
            <a:r>
              <a:rPr lang="en-US" sz="2400" dirty="0" smtClean="0"/>
              <a:t>If there are questions, concerns or more information needed, directly contact the IS staff member indicated in the email</a:t>
            </a:r>
          </a:p>
          <a:p>
            <a:r>
              <a:rPr lang="en-US" sz="2400" dirty="0" smtClean="0"/>
              <a:t>Once Business Process Owner is satisfied and approves of the change, click Reply</a:t>
            </a:r>
          </a:p>
          <a:p>
            <a:r>
              <a:rPr lang="en-US" sz="2400" dirty="0" smtClean="0"/>
              <a:t>In the body of the message, indicate approval</a:t>
            </a:r>
          </a:p>
          <a:p>
            <a:r>
              <a:rPr lang="en-US" sz="2400" dirty="0" smtClean="0"/>
              <a:t>Click Send</a:t>
            </a:r>
          </a:p>
          <a:p>
            <a:r>
              <a:rPr lang="en-US" sz="2400" dirty="0"/>
              <a:t>E</a:t>
            </a:r>
            <a:r>
              <a:rPr lang="en-US" sz="2400" dirty="0" smtClean="0"/>
              <a:t>mail will be sent to the Heat system</a:t>
            </a:r>
          </a:p>
          <a:p>
            <a:r>
              <a:rPr lang="en-US" sz="2400" dirty="0" smtClean="0"/>
              <a:t>Approval is logged on the Change Request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7442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L Presentation Templat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ACL Presentation Template 2" id="{A49C1F08-F2E9-44EE-9AF6-1107DA9D4709}" vid="{09E62A73-8FC0-4D7A-B4F4-CF9DBBEED30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ACL Presentation Template 2</Template>
  <TotalTime>744</TotalTime>
  <Words>910</Words>
  <Application>Microsoft Office PowerPoint</Application>
  <PresentationFormat>On-screen Show (4:3)</PresentationFormat>
  <Paragraphs>101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ACL Presentation Template 2</vt:lpstr>
      <vt:lpstr>IS Change Management</vt:lpstr>
      <vt:lpstr>IS Change Management is:</vt:lpstr>
      <vt:lpstr>Benefits and Need</vt:lpstr>
      <vt:lpstr>How Does the Process Work?</vt:lpstr>
      <vt:lpstr>What does this Mean for the Business?</vt:lpstr>
      <vt:lpstr>Business Process Owner Responsibilities</vt:lpstr>
      <vt:lpstr>Email Request Contents</vt:lpstr>
      <vt:lpstr>Example of an Email Approval Request</vt:lpstr>
      <vt:lpstr>   Business Process Owner Responsibilities       after receiving email</vt:lpstr>
      <vt:lpstr>    Email received but …</vt:lpstr>
      <vt:lpstr>Example: New Report Request</vt:lpstr>
      <vt:lpstr> Example continued</vt:lpstr>
      <vt:lpstr>Remember- You are Approving</vt:lpstr>
      <vt:lpstr>Remember…</vt:lpstr>
    </vt:vector>
  </TitlesOfParts>
  <Company>ACL LABORATORIES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Change Management</dc:title>
  <dc:creator>CRAIG SCHUMACHER</dc:creator>
  <cp:lastModifiedBy>AAA</cp:lastModifiedBy>
  <cp:revision>41</cp:revision>
  <dcterms:created xsi:type="dcterms:W3CDTF">2015-06-02T13:36:11Z</dcterms:created>
  <dcterms:modified xsi:type="dcterms:W3CDTF">2015-06-08T13:43:00Z</dcterms:modified>
</cp:coreProperties>
</file>