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7" r:id="rId11"/>
    <p:sldId id="269" r:id="rId12"/>
    <p:sldId id="270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6" autoAdjust="0"/>
    <p:restoredTop sz="93593" autoAdjust="0"/>
  </p:normalViewPr>
  <p:slideViewPr>
    <p:cSldViewPr snapToGrid="0"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A390-A9AD-4147-97D8-7003DFA9E008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6C2D6-82F5-497E-B5DF-004C539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C2D6-82F5-497E-B5DF-004C539578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2401" y="2133600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Your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200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 eaLnBrk="1" hangingPunct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/>
            <a:r>
              <a:rPr lang="en-US" sz="2000" b="1" dirty="0" smtClean="0">
                <a:latin typeface="Tahoma" pitchFamily="34" charset="0"/>
              </a:rPr>
              <a:t>Presented by</a:t>
            </a:r>
          </a:p>
          <a:p>
            <a:pPr eaLnBrk="1" hangingPunct="1"/>
            <a:r>
              <a:rPr lang="en-US" sz="2000" b="1" dirty="0" smtClean="0">
                <a:latin typeface="Tahoma" pitchFamily="34" charset="0"/>
              </a:rPr>
              <a:t>(supervisor/manager) </a:t>
            </a:r>
            <a:endParaRPr lang="en-US" sz="1200" b="1" dirty="0" smtClean="0">
              <a:latin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600200" y="2971800"/>
            <a:ext cx="4953000" cy="0"/>
          </a:xfrm>
          <a:prstGeom prst="line">
            <a:avLst/>
          </a:prstGeom>
          <a:noFill/>
          <a:ln w="25400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4306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9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1" y="1643062"/>
            <a:ext cx="7702549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F5A4-9FC4-42A4-8349-A8D8F894285A}" type="datetimeFigureOut">
              <a:rPr lang="en-US" smtClean="0"/>
              <a:t>6/8/2015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75" y="4419600"/>
            <a:ext cx="765492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2819400"/>
            <a:ext cx="719772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886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524000"/>
            <a:ext cx="3886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95695"/>
            <a:ext cx="3657599" cy="5791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1" y="2209800"/>
            <a:ext cx="3657599" cy="357711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1"/>
          </p:nvPr>
        </p:nvSpPr>
        <p:spPr>
          <a:xfrm>
            <a:off x="5334000" y="1595695"/>
            <a:ext cx="3657599" cy="5791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2"/>
          </p:nvPr>
        </p:nvSpPr>
        <p:spPr>
          <a:xfrm>
            <a:off x="5334001" y="2209800"/>
            <a:ext cx="3657599" cy="357711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4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600200" y="1079500"/>
            <a:ext cx="66294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3008313" cy="933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350" y="228600"/>
            <a:ext cx="4572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1066800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8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19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8160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1260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1905000" y="5029200"/>
            <a:ext cx="5410200" cy="0"/>
          </a:xfrm>
          <a:prstGeom prst="line">
            <a:avLst/>
          </a:prstGeom>
          <a:noFill/>
          <a:ln w="28575" cap="rnd">
            <a:solidFill>
              <a:srgbClr val="00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5019" y="6172200"/>
            <a:ext cx="7586662" cy="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3246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66294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831" y="2438400"/>
            <a:ext cx="1765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700" y="3733800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0" baseline="30000" dirty="0">
                <a:solidFill>
                  <a:srgbClr val="7D81BE"/>
                </a:solidFill>
                <a:latin typeface="Tahoma" pitchFamily="34" charset="0"/>
              </a:rPr>
              <a:t>A Partnership of the Advocate and Aurora Health Care Systems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172200"/>
            <a:ext cx="9144000" cy="381000"/>
          </a:xfrm>
          <a:prstGeom prst="rect">
            <a:avLst/>
          </a:prstGeom>
          <a:solidFill>
            <a:srgbClr val="99ADCA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6477000"/>
            <a:ext cx="9144000" cy="152400"/>
          </a:xfrm>
          <a:prstGeom prst="rect">
            <a:avLst/>
          </a:prstGeom>
          <a:solidFill>
            <a:srgbClr val="006E76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76200">
            <a:solidFill>
              <a:srgbClr val="006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85474"/>
            <a:ext cx="7772400" cy="1470025"/>
          </a:xfrm>
        </p:spPr>
        <p:txBody>
          <a:bodyPr/>
          <a:lstStyle/>
          <a:p>
            <a:r>
              <a:rPr lang="en-US" dirty="0" smtClean="0"/>
              <a:t>IS Change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86100"/>
            <a:ext cx="7010400" cy="1752600"/>
          </a:xfrm>
        </p:spPr>
        <p:txBody>
          <a:bodyPr/>
          <a:lstStyle/>
          <a:p>
            <a:r>
              <a:rPr lang="en-US" sz="3200" dirty="0" smtClean="0"/>
              <a:t>Your Role as the Business Process Owner</a:t>
            </a:r>
          </a:p>
          <a:p>
            <a:endParaRPr lang="en-US" sz="3200" dirty="0"/>
          </a:p>
          <a:p>
            <a:pPr algn="r"/>
            <a:r>
              <a:rPr lang="en-US" sz="2400" dirty="0" smtClean="0"/>
              <a:t>July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7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   Email received but 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87" y="1414914"/>
            <a:ext cx="8037897" cy="427009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Receiver is not the appropriate Business Process Owner for this system or </a:t>
            </a:r>
            <a:r>
              <a:rPr lang="en-US" sz="2800" dirty="0" smtClean="0"/>
              <a:t>change</a:t>
            </a:r>
          </a:p>
          <a:p>
            <a:pPr marL="0" indent="0">
              <a:buNone/>
            </a:pP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Contact the IS staff member listed in the email to discuss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a Business Owner needs to be changed, added or removed, the IS staff member can have this done BEFORE approving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850232"/>
          </a:xfrm>
        </p:spPr>
        <p:txBody>
          <a:bodyPr/>
          <a:lstStyle/>
          <a:p>
            <a:r>
              <a:rPr lang="en-US" dirty="0" smtClean="0"/>
              <a:t>Example: New Report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3040"/>
            <a:ext cx="8630194" cy="470598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Business has a need and requests IS create new report</a:t>
            </a:r>
          </a:p>
          <a:p>
            <a:pPr marL="0" indent="0">
              <a:buNone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equest defines what the report should look like and includes other relevant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equest also includes how to verify the report is functioning correctly.  This is the test criteria and the expected results used in Change Management.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Business </a:t>
            </a:r>
            <a:r>
              <a:rPr lang="en-US" sz="2400" dirty="0" smtClean="0"/>
              <a:t>prioritizes </a:t>
            </a:r>
            <a:r>
              <a:rPr lang="en-US" sz="2400" dirty="0"/>
              <a:t>the </a:t>
            </a:r>
            <a:r>
              <a:rPr lang="en-US" sz="2400" dirty="0" smtClean="0"/>
              <a:t>work for IS based on other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IS creates the report to the specifications provided in the request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67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87" y="1421681"/>
            <a:ext cx="8149323" cy="4525963"/>
          </a:xfrm>
        </p:spPr>
        <p:txBody>
          <a:bodyPr/>
          <a:lstStyle/>
          <a:p>
            <a:r>
              <a:rPr lang="en-US" sz="2400" dirty="0"/>
              <a:t>When ready for implementation, the IS staff creates a Change Request in HEAT including all appropriate </a:t>
            </a:r>
            <a:r>
              <a:rPr lang="en-US" sz="2400" dirty="0" smtClean="0"/>
              <a:t>documentation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Through HEAT, an email is sent to the Business Process Owner requesting approval to implement the change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Business Process Owner reviews email, verifies implementation date/time, acknowledges testing results and decides if this change should be implemented.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Business Process Owner replies to the email with approval or denial of the change </a:t>
            </a:r>
            <a:r>
              <a:rPr lang="en-US" sz="1600" dirty="0" smtClean="0"/>
              <a:t>request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CAB team reviews approved change requests to ensure that changes do not negatively impact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Remember- </a:t>
            </a:r>
            <a:r>
              <a:rPr lang="en-US" sz="4000" u="sng" dirty="0" smtClean="0"/>
              <a:t>You</a:t>
            </a:r>
            <a:r>
              <a:rPr lang="en-US" sz="4000" dirty="0" smtClean="0"/>
              <a:t> are Approving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477" y="1399674"/>
            <a:ext cx="7702549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As a Business Process Owner, you are giving your approval of the change</a:t>
            </a:r>
          </a:p>
          <a:p>
            <a:pPr marL="0" indent="0">
              <a:buNone/>
            </a:pPr>
            <a:endParaRPr lang="en-US" sz="1200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ate, time, and duration are acceptable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proper test plan was executed and testing results are as expected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ltimately, </a:t>
            </a:r>
            <a:r>
              <a:rPr lang="en-US" b="1" u="sng" dirty="0" smtClean="0"/>
              <a:t>YOU</a:t>
            </a:r>
            <a:r>
              <a:rPr lang="en-US" dirty="0" smtClean="0"/>
              <a:t> are authorizing IS to change </a:t>
            </a:r>
            <a:r>
              <a:rPr lang="en-US" b="1" u="sng" dirty="0" smtClean="0"/>
              <a:t>YOUR</a:t>
            </a:r>
            <a:r>
              <a:rPr lang="en-US" dirty="0" smtClean="0"/>
              <a:t> system/application/process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1" y="304800"/>
            <a:ext cx="7702549" cy="879107"/>
          </a:xfrm>
        </p:spPr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736" y="1331495"/>
            <a:ext cx="8641883" cy="4525963"/>
          </a:xfrm>
        </p:spPr>
        <p:txBody>
          <a:bodyPr/>
          <a:lstStyle/>
          <a:p>
            <a:r>
              <a:rPr lang="en-US" altLang="en-US" sz="2600" dirty="0" smtClean="0"/>
              <a:t>Business has </a:t>
            </a:r>
            <a:r>
              <a:rPr lang="en-US" altLang="en-US" sz="2600" dirty="0"/>
              <a:t>an important role in </a:t>
            </a:r>
            <a:r>
              <a:rPr lang="en-US" altLang="en-US" sz="2600" dirty="0" smtClean="0"/>
              <a:t>IS Change Management</a:t>
            </a:r>
          </a:p>
          <a:p>
            <a:endParaRPr lang="en-US" altLang="en-US" sz="1800" dirty="0"/>
          </a:p>
          <a:p>
            <a:r>
              <a:rPr lang="en-US" altLang="en-US" sz="2600" dirty="0" smtClean="0"/>
              <a:t>Business should </a:t>
            </a:r>
            <a:r>
              <a:rPr lang="en-US" altLang="en-US" sz="2600" dirty="0"/>
              <a:t>know what is being </a:t>
            </a:r>
            <a:r>
              <a:rPr lang="en-US" altLang="en-US" sz="2600" dirty="0" smtClean="0"/>
              <a:t>changed, when it will be changed and that appropriate testing has occurred</a:t>
            </a:r>
          </a:p>
          <a:p>
            <a:endParaRPr lang="en-US" altLang="en-US" sz="2000" dirty="0"/>
          </a:p>
          <a:p>
            <a:r>
              <a:rPr lang="en-US" altLang="en-US" sz="2600" dirty="0" smtClean="0"/>
              <a:t>Ask </a:t>
            </a:r>
            <a:r>
              <a:rPr lang="en-US" altLang="en-US" sz="2600" dirty="0"/>
              <a:t>questions regarding </a:t>
            </a:r>
            <a:r>
              <a:rPr lang="en-US" altLang="en-US" sz="2600" dirty="0" smtClean="0"/>
              <a:t>the change, what </a:t>
            </a:r>
            <a:r>
              <a:rPr lang="en-US" altLang="en-US" sz="2600" dirty="0"/>
              <a:t>is being planned and </a:t>
            </a:r>
            <a:r>
              <a:rPr lang="en-US" altLang="en-US" sz="2600" dirty="0" smtClean="0"/>
              <a:t>when change will occur</a:t>
            </a:r>
          </a:p>
          <a:p>
            <a:endParaRPr lang="en-US" altLang="en-US" sz="2000" dirty="0"/>
          </a:p>
          <a:p>
            <a:r>
              <a:rPr lang="en-US" altLang="en-US" sz="2600" u="sng" dirty="0" smtClean="0"/>
              <a:t>Please</a:t>
            </a:r>
            <a:r>
              <a:rPr lang="en-US" altLang="en-US" sz="2600" dirty="0" smtClean="0"/>
              <a:t> provide approvals as soon as possible as many associated deadlines require this approval for proper “go-ahead”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66406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Change Management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80" y="1447800"/>
            <a:ext cx="829777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 process </a:t>
            </a:r>
            <a:r>
              <a:rPr lang="en-US" altLang="en-US" sz="2800" dirty="0" smtClean="0"/>
              <a:t>to review, schedule, </a:t>
            </a:r>
            <a:r>
              <a:rPr lang="en-US" altLang="en-US" sz="2800" dirty="0"/>
              <a:t>and </a:t>
            </a:r>
            <a:r>
              <a:rPr lang="en-US" altLang="en-US" sz="2800" dirty="0" smtClean="0"/>
              <a:t>approve IS changes prior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implementation in production</a:t>
            </a:r>
          </a:p>
          <a:p>
            <a:pPr>
              <a:lnSpc>
                <a:spcPct val="90000"/>
              </a:lnSpc>
            </a:pPr>
            <a:endParaRPr lang="en-US" altLang="en-US" sz="105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 “tollgate” or check point to </a:t>
            </a:r>
            <a:r>
              <a:rPr lang="en-US" altLang="en-US" sz="2800" dirty="0" smtClean="0"/>
              <a:t>confirm testing, communication, </a:t>
            </a:r>
            <a:r>
              <a:rPr lang="en-US" altLang="en-US" sz="2800" dirty="0"/>
              <a:t>and planning have taken </a:t>
            </a:r>
            <a:r>
              <a:rPr lang="en-US" altLang="en-US" sz="2800" dirty="0" smtClean="0"/>
              <a:t>place</a:t>
            </a:r>
          </a:p>
          <a:p>
            <a:pPr>
              <a:lnSpc>
                <a:spcPct val="90000"/>
              </a:lnSpc>
            </a:pPr>
            <a:endParaRPr lang="en-US" altLang="en-US" sz="105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 process to decrease the </a:t>
            </a:r>
            <a:r>
              <a:rPr lang="en-US" altLang="en-US" sz="2800" dirty="0"/>
              <a:t>risk of a change negatively impacting </a:t>
            </a:r>
            <a:r>
              <a:rPr lang="en-US" altLang="en-US" sz="2800" dirty="0" smtClean="0"/>
              <a:t>the </a:t>
            </a:r>
            <a:r>
              <a:rPr lang="en-US" altLang="en-US" sz="2800" dirty="0"/>
              <a:t>production </a:t>
            </a:r>
            <a:r>
              <a:rPr lang="en-US" altLang="en-US" sz="2800" dirty="0" smtClean="0"/>
              <a:t>environment, caregivers or patients</a:t>
            </a:r>
          </a:p>
          <a:p>
            <a:pPr>
              <a:lnSpc>
                <a:spcPct val="90000"/>
              </a:lnSpc>
            </a:pPr>
            <a:endParaRPr lang="en-US" altLang="en-US" sz="105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 process to assist scheduling </a:t>
            </a:r>
            <a:r>
              <a:rPr lang="en-US" altLang="en-US" sz="2800" dirty="0"/>
              <a:t>and </a:t>
            </a:r>
            <a:r>
              <a:rPr lang="en-US" altLang="en-US" sz="2800" dirty="0" smtClean="0"/>
              <a:t>to prevent </a:t>
            </a:r>
            <a:r>
              <a:rPr lang="en-US" altLang="en-US" sz="2800" dirty="0"/>
              <a:t>conflicting changes </a:t>
            </a:r>
            <a:r>
              <a:rPr lang="en-US" altLang="en-US" sz="2800" dirty="0" smtClean="0"/>
              <a:t>happening simultaneously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23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Benefits and Need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7" y="1447800"/>
            <a:ext cx="8321841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u="sng" dirty="0"/>
              <a:t>Why </a:t>
            </a:r>
            <a:r>
              <a:rPr lang="en-US" altLang="en-US" sz="2800" u="sng" dirty="0" smtClean="0"/>
              <a:t>is Change Management needed? </a:t>
            </a:r>
            <a:endParaRPr lang="en-US" altLang="en-US" sz="2800" u="sng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Ensure </a:t>
            </a:r>
            <a:r>
              <a:rPr lang="en-US" altLang="en-US" sz="2400" dirty="0" smtClean="0"/>
              <a:t>Business leaders get what is wanted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Decrease </a:t>
            </a:r>
            <a:r>
              <a:rPr lang="en-US" altLang="en-US" sz="2400" dirty="0"/>
              <a:t>risk </a:t>
            </a:r>
            <a:r>
              <a:rPr lang="en-US" altLang="en-US" sz="2400" dirty="0" smtClean="0"/>
              <a:t>and application/ </a:t>
            </a:r>
            <a:r>
              <a:rPr lang="en-US" altLang="en-US" sz="2400" dirty="0"/>
              <a:t>system downtime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Ensure IS changes are </a:t>
            </a:r>
            <a:r>
              <a:rPr lang="en-US" altLang="en-US" sz="2400" dirty="0" smtClean="0"/>
              <a:t>correctly tested and planned </a:t>
            </a:r>
            <a:r>
              <a:rPr lang="en-US" altLang="en-US" sz="2400" dirty="0"/>
              <a:t>prior to </a:t>
            </a:r>
            <a:r>
              <a:rPr lang="en-US" altLang="en-US" sz="2400" dirty="0" smtClean="0"/>
              <a:t>implementation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Ensure the change is communicated and approved by </a:t>
            </a:r>
            <a:r>
              <a:rPr lang="en-US" altLang="en-US" sz="2400" dirty="0" smtClean="0"/>
              <a:t>Business Process Owners </a:t>
            </a:r>
            <a:r>
              <a:rPr lang="en-US" altLang="en-US" sz="2400" dirty="0"/>
              <a:t>and </a:t>
            </a:r>
            <a:r>
              <a:rPr lang="en-US" altLang="en-US" sz="2400" dirty="0" smtClean="0"/>
              <a:t>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u="sng" dirty="0" smtClean="0"/>
              <a:t>What </a:t>
            </a:r>
            <a:r>
              <a:rPr lang="en-US" altLang="en-US" sz="2800" u="sng" dirty="0"/>
              <a:t>are the benefits?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Enables the Business Process </a:t>
            </a:r>
            <a:r>
              <a:rPr lang="en-US" altLang="en-US" sz="2400" dirty="0"/>
              <a:t>O</a:t>
            </a:r>
            <a:r>
              <a:rPr lang="en-US" altLang="en-US" sz="2400" dirty="0" smtClean="0"/>
              <a:t>wner to have input and understanding of IS process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Creates </a:t>
            </a:r>
            <a:r>
              <a:rPr lang="en-US" altLang="en-US" sz="2400" dirty="0"/>
              <a:t>a stable IS </a:t>
            </a:r>
            <a:r>
              <a:rPr lang="en-US" altLang="en-US" sz="2400" dirty="0" smtClean="0"/>
              <a:t>and business environment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Promotes </a:t>
            </a:r>
            <a:r>
              <a:rPr lang="en-US" altLang="en-US" sz="2400" dirty="0"/>
              <a:t>better </a:t>
            </a:r>
            <a:r>
              <a:rPr lang="en-US" altLang="en-US" sz="2400" dirty="0" smtClean="0"/>
              <a:t>planning and testing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Process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4" y="1447800"/>
            <a:ext cx="8357936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smtClean="0"/>
              <a:t>Business requests a system enhancement or change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IS creates and develops change request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 smtClean="0"/>
              <a:t>IS </a:t>
            </a:r>
            <a:r>
              <a:rPr lang="en-US" altLang="en-US" sz="2000" dirty="0"/>
              <a:t>team submits a Change Request </a:t>
            </a:r>
            <a:endParaRPr lang="en-US" altLang="en-US" sz="2000" strike="sngStrike" dirty="0" smtClean="0"/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Normal Change: submitted in time for weekly review of changes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Emergency Change: submitted </a:t>
            </a:r>
            <a:r>
              <a:rPr lang="en-US" altLang="en-US" sz="1800" dirty="0"/>
              <a:t>outside normal lead time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/>
              <a:t>IS team adds supporting documentation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Pre-implementation testing method and results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Implementation Plan (how will this get installed)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Post Implementation Validation </a:t>
            </a:r>
            <a:r>
              <a:rPr lang="en-US" altLang="en-US" sz="1800" dirty="0"/>
              <a:t>Plan (how to test once installed)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 smtClean="0"/>
              <a:t>Back-out </a:t>
            </a:r>
            <a:r>
              <a:rPr lang="en-US" altLang="en-US" sz="1800" dirty="0"/>
              <a:t>Plan (how to </a:t>
            </a:r>
            <a:r>
              <a:rPr lang="en-US" altLang="en-US" sz="1800" dirty="0" smtClean="0"/>
              <a:t>reverse the change if </a:t>
            </a:r>
            <a:r>
              <a:rPr lang="en-US" altLang="en-US" sz="1800" dirty="0"/>
              <a:t>not working</a:t>
            </a:r>
            <a:r>
              <a:rPr lang="en-US" altLang="en-US" sz="1800" dirty="0" smtClean="0"/>
              <a:t>)</a:t>
            </a:r>
            <a:endParaRPr lang="en-US" altLang="en-US" sz="18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/>
              <a:t>IS team </a:t>
            </a:r>
            <a:r>
              <a:rPr lang="en-US" altLang="en-US" sz="2000" dirty="0" smtClean="0"/>
              <a:t>gathers </a:t>
            </a:r>
            <a:r>
              <a:rPr lang="en-US" altLang="en-US" sz="2000" dirty="0"/>
              <a:t>approvals </a:t>
            </a:r>
            <a:r>
              <a:rPr lang="en-US" altLang="en-US" sz="2000" dirty="0" smtClean="0"/>
              <a:t>and communicates to Business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Business </a:t>
            </a:r>
            <a:r>
              <a:rPr lang="en-US" altLang="en-US" sz="1800" dirty="0" smtClean="0"/>
              <a:t>Process Owner </a:t>
            </a:r>
            <a:r>
              <a:rPr lang="en-US" altLang="en-US" sz="1800" dirty="0"/>
              <a:t>approval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IS Management </a:t>
            </a:r>
            <a:r>
              <a:rPr lang="en-US" altLang="en-US" sz="1800" dirty="0" smtClean="0"/>
              <a:t>Approval</a:t>
            </a:r>
            <a:endParaRPr lang="en-US" altLang="en-US" sz="18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/>
              <a:t>Change Advisory Board (CAB) Approval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IS </a:t>
            </a:r>
            <a:r>
              <a:rPr lang="en-US" altLang="en-US" sz="1800" dirty="0" smtClean="0"/>
              <a:t>members meet weekly to review and give </a:t>
            </a:r>
            <a:r>
              <a:rPr lang="en-US" altLang="en-US" sz="1800" dirty="0"/>
              <a:t>final </a:t>
            </a:r>
            <a:r>
              <a:rPr lang="en-US" altLang="en-US" sz="1800" dirty="0" smtClean="0"/>
              <a:t>approval</a:t>
            </a:r>
          </a:p>
        </p:txBody>
      </p:sp>
    </p:spTree>
    <p:extLst>
      <p:ext uri="{BB962C8B-B14F-4D97-AF65-F5344CB8AC3E}">
        <p14:creationId xmlns:p14="http://schemas.microsoft.com/office/powerpoint/2010/main" val="39922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does this Mean for the Business?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408" y="1318210"/>
            <a:ext cx="886159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Business </a:t>
            </a:r>
            <a:r>
              <a:rPr lang="en-US" altLang="en-US" sz="2400" dirty="0" smtClean="0"/>
              <a:t>Process Owner works </a:t>
            </a:r>
            <a:r>
              <a:rPr lang="en-US" altLang="en-US" sz="2400" dirty="0"/>
              <a:t>with IS to decide </a:t>
            </a:r>
            <a:r>
              <a:rPr lang="en-US" altLang="en-US" sz="2400" dirty="0" smtClean="0"/>
              <a:t>best </a:t>
            </a:r>
            <a:r>
              <a:rPr lang="en-US" altLang="en-US" sz="2400" dirty="0"/>
              <a:t>time </a:t>
            </a:r>
            <a:r>
              <a:rPr lang="en-US" altLang="en-US" sz="2400" dirty="0" smtClean="0"/>
              <a:t>to </a:t>
            </a:r>
            <a:r>
              <a:rPr lang="en-US" altLang="en-US" sz="2400" dirty="0"/>
              <a:t>implement  </a:t>
            </a:r>
            <a:r>
              <a:rPr lang="en-US" altLang="en-US" sz="2400" dirty="0" smtClean="0"/>
              <a:t>the change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Business </a:t>
            </a:r>
            <a:r>
              <a:rPr lang="en-US" altLang="en-US" sz="2400" dirty="0" smtClean="0"/>
              <a:t>Process Owner provides </a:t>
            </a:r>
            <a:r>
              <a:rPr lang="en-US" altLang="en-US" sz="2400" dirty="0"/>
              <a:t>approval before a change is </a:t>
            </a:r>
            <a:r>
              <a:rPr lang="en-US" altLang="en-US" sz="2400" dirty="0" smtClean="0"/>
              <a:t>implemented. Normal Change approval includes: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Business Process Owner acknowledges a proper test plan was developed and yielded expected results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Business Process Owner acknowledges the date, time, and duration is appropriate to be the least impactful to operations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Business Process Owner acknowledges communication has taken place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Business </a:t>
            </a:r>
            <a:r>
              <a:rPr lang="en-US" altLang="en-US" sz="2000" dirty="0"/>
              <a:t>i</a:t>
            </a:r>
            <a:r>
              <a:rPr lang="en-US" altLang="en-US" sz="2000" dirty="0" smtClean="0"/>
              <a:t>s provided </a:t>
            </a:r>
            <a:r>
              <a:rPr lang="en-US" altLang="en-US" sz="2000" dirty="0"/>
              <a:t>as much information as needed to be able to understand the change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Emergency </a:t>
            </a:r>
            <a:r>
              <a:rPr lang="en-US" altLang="en-US" sz="2400" dirty="0"/>
              <a:t>Changes (issues that need to be fixed now) </a:t>
            </a:r>
            <a:r>
              <a:rPr lang="en-US" altLang="en-US" sz="2400" dirty="0" smtClean="0"/>
              <a:t>require </a:t>
            </a:r>
            <a:r>
              <a:rPr lang="en-US" altLang="en-US" sz="2400" dirty="0"/>
              <a:t>post-implementation written </a:t>
            </a:r>
            <a:r>
              <a:rPr lang="en-US" altLang="en-US" sz="2400" dirty="0" smtClean="0"/>
              <a:t>approval. </a:t>
            </a:r>
            <a:r>
              <a:rPr lang="en-US" altLang="en-US" sz="2400" dirty="0"/>
              <a:t>V</a:t>
            </a:r>
            <a:r>
              <a:rPr lang="en-US" altLang="en-US" sz="2400" dirty="0" smtClean="0"/>
              <a:t>erbal </a:t>
            </a:r>
            <a:r>
              <a:rPr lang="en-US" altLang="en-US" sz="2400" dirty="0"/>
              <a:t>approval prior to implementation if </a:t>
            </a:r>
            <a:r>
              <a:rPr lang="en-US" altLang="en-US" sz="2400" dirty="0" smtClean="0"/>
              <a:t>possible is preferred.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45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451" y="487680"/>
            <a:ext cx="7702549" cy="802105"/>
          </a:xfrm>
        </p:spPr>
        <p:txBody>
          <a:bodyPr/>
          <a:lstStyle/>
          <a:p>
            <a:r>
              <a:rPr lang="en-US" sz="3000" dirty="0" smtClean="0"/>
              <a:t>Business Process Owner Responsibilities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14" y="1534428"/>
            <a:ext cx="7702549" cy="3682465"/>
          </a:xfrm>
        </p:spPr>
        <p:txBody>
          <a:bodyPr/>
          <a:lstStyle/>
          <a:p>
            <a:r>
              <a:rPr lang="en-US" sz="2800" dirty="0" smtClean="0"/>
              <a:t>Initially, an IS staff member contacts the Business Process Owner to discuss the change and all pertinent details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After the Change Request is created, the IS staff sends an email to the Business Process Owner requesting written approval of the change</a:t>
            </a:r>
          </a:p>
        </p:txBody>
      </p:sp>
    </p:spTree>
    <p:extLst>
      <p:ext uri="{BB962C8B-B14F-4D97-AF65-F5344CB8AC3E}">
        <p14:creationId xmlns:p14="http://schemas.microsoft.com/office/powerpoint/2010/main" val="22979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702549" cy="927234"/>
          </a:xfrm>
        </p:spPr>
        <p:txBody>
          <a:bodyPr/>
          <a:lstStyle/>
          <a:p>
            <a:r>
              <a:rPr lang="en-US" sz="4000" dirty="0" smtClean="0"/>
              <a:t>Email Request Contents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07" y="1414110"/>
            <a:ext cx="863386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email is a formal request for the approval of a change. It contains: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pplication impacted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ate, time, and duration of the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escription of the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ype of change (normal or emergency)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If an outage is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IS staff member contact information for more information or questions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33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of an Email Approval Request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885" y="1282700"/>
            <a:ext cx="7219215" cy="483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173" y="83419"/>
            <a:ext cx="7702549" cy="1143000"/>
          </a:xfrm>
        </p:spPr>
        <p:txBody>
          <a:bodyPr/>
          <a:lstStyle/>
          <a:p>
            <a:r>
              <a:rPr lang="en-US" sz="3200" dirty="0" smtClean="0"/>
              <a:t>   Business Process </a:t>
            </a:r>
            <a:r>
              <a:rPr lang="en-US" sz="3200" dirty="0"/>
              <a:t>Owner </a:t>
            </a:r>
            <a:r>
              <a:rPr lang="en-US" sz="3200" dirty="0" smtClean="0"/>
              <a:t>Responsibilities </a:t>
            </a:r>
            <a:br>
              <a:rPr lang="en-US" sz="3200" dirty="0" smtClean="0"/>
            </a:br>
            <a:r>
              <a:rPr lang="en-US" sz="3200" dirty="0" smtClean="0"/>
              <a:t>     after receiving email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37" y="1541646"/>
            <a:ext cx="7702549" cy="4525963"/>
          </a:xfrm>
        </p:spPr>
        <p:txBody>
          <a:bodyPr/>
          <a:lstStyle/>
          <a:p>
            <a:r>
              <a:rPr lang="en-US" sz="2400" dirty="0" smtClean="0"/>
              <a:t>Read email carefully</a:t>
            </a:r>
          </a:p>
          <a:p>
            <a:r>
              <a:rPr lang="en-US" sz="2400" dirty="0" smtClean="0"/>
              <a:t>If there are questions, concerns or more information needed, directly contact the IS staff member indicated in the email</a:t>
            </a:r>
          </a:p>
          <a:p>
            <a:r>
              <a:rPr lang="en-US" sz="2400" dirty="0" smtClean="0"/>
              <a:t>Once Business Process Owner is satisfied and approves of the change, click Reply</a:t>
            </a:r>
          </a:p>
          <a:p>
            <a:r>
              <a:rPr lang="en-US" sz="2400" dirty="0" smtClean="0"/>
              <a:t>In the body of the message, indicate approval</a:t>
            </a:r>
          </a:p>
          <a:p>
            <a:r>
              <a:rPr lang="en-US" sz="2400" dirty="0" smtClean="0"/>
              <a:t>Click Send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mail will be sent to the Heat system</a:t>
            </a:r>
          </a:p>
          <a:p>
            <a:r>
              <a:rPr lang="en-US" sz="2400" dirty="0" smtClean="0"/>
              <a:t>Approval is logged on the Change Request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44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L Presentation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L Presentation Template 2" id="{A49C1F08-F2E9-44EE-9AF6-1107DA9D4709}" vid="{09E62A73-8FC0-4D7A-B4F4-CF9DBBEED3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ACL Presentation Template 2</Template>
  <TotalTime>744</TotalTime>
  <Words>910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ACL Presentation Template 2</vt:lpstr>
      <vt:lpstr>IS Change Management</vt:lpstr>
      <vt:lpstr>IS Change Management is:</vt:lpstr>
      <vt:lpstr>Benefits and Need</vt:lpstr>
      <vt:lpstr>How Does the Process Work?</vt:lpstr>
      <vt:lpstr>What does this Mean for the Business?</vt:lpstr>
      <vt:lpstr>Business Process Owner Responsibilities</vt:lpstr>
      <vt:lpstr>Email Request Contents</vt:lpstr>
      <vt:lpstr>Example of an Email Approval Request</vt:lpstr>
      <vt:lpstr>   Business Process Owner Responsibilities       after receiving email</vt:lpstr>
      <vt:lpstr>    Email received but …</vt:lpstr>
      <vt:lpstr>Example: New Report Request</vt:lpstr>
      <vt:lpstr> Example continued</vt:lpstr>
      <vt:lpstr>Remember- You are Approving</vt:lpstr>
      <vt:lpstr>Remember…</vt:lpstr>
    </vt:vector>
  </TitlesOfParts>
  <Company>ACL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Change Management</dc:title>
  <dc:creator>CRAIG SCHUMACHER</dc:creator>
  <cp:lastModifiedBy>AAA</cp:lastModifiedBy>
  <cp:revision>41</cp:revision>
  <dcterms:created xsi:type="dcterms:W3CDTF">2015-06-02T13:36:11Z</dcterms:created>
  <dcterms:modified xsi:type="dcterms:W3CDTF">2015-06-08T13:43:00Z</dcterms:modified>
</cp:coreProperties>
</file>