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56" r:id="rId5"/>
    <p:sldId id="266" r:id="rId6"/>
    <p:sldId id="282" r:id="rId7"/>
    <p:sldId id="267" r:id="rId8"/>
    <p:sldId id="270" r:id="rId9"/>
    <p:sldId id="269" r:id="rId10"/>
    <p:sldId id="285" r:id="rId11"/>
    <p:sldId id="286" r:id="rId12"/>
    <p:sldId id="274" r:id="rId13"/>
    <p:sldId id="275" r:id="rId14"/>
    <p:sldId id="272" r:id="rId15"/>
    <p:sldId id="277" r:id="rId16"/>
    <p:sldId id="276" r:id="rId17"/>
    <p:sldId id="287" r:id="rId18"/>
    <p:sldId id="278" r:id="rId19"/>
    <p:sldId id="288" r:id="rId20"/>
    <p:sldId id="279" r:id="rId21"/>
    <p:sldId id="280" r:id="rId22"/>
    <p:sldId id="273" r:id="rId23"/>
    <p:sldId id="271" r:id="rId24"/>
    <p:sldId id="284" r:id="rId25"/>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4DA5"/>
    <a:srgbClr val="692869"/>
    <a:srgbClr val="6A286A"/>
    <a:srgbClr val="8568B8"/>
    <a:srgbClr val="8285C0"/>
    <a:srgbClr val="A98F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autoAdjust="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961" tIns="45981" rIns="91961" bIns="45981" rtlCol="0"/>
          <a:lstStyle>
            <a:lvl1pPr algn="l">
              <a:defRPr sz="1200"/>
            </a:lvl1pPr>
          </a:lstStyle>
          <a:p>
            <a:endParaRPr lang="en-US" dirty="0"/>
          </a:p>
        </p:txBody>
      </p:sp>
      <p:sp>
        <p:nvSpPr>
          <p:cNvPr id="3" name="Date Placeholder 2"/>
          <p:cNvSpPr>
            <a:spLocks noGrp="1"/>
          </p:cNvSpPr>
          <p:nvPr>
            <p:ph type="dt" idx="1"/>
          </p:nvPr>
        </p:nvSpPr>
        <p:spPr>
          <a:xfrm>
            <a:off x="3884614" y="0"/>
            <a:ext cx="2971800" cy="461804"/>
          </a:xfrm>
          <a:prstGeom prst="rect">
            <a:avLst/>
          </a:prstGeom>
        </p:spPr>
        <p:txBody>
          <a:bodyPr vert="horz" lIns="91961" tIns="45981" rIns="91961" bIns="45981" rtlCol="0"/>
          <a:lstStyle>
            <a:lvl1pPr algn="r">
              <a:defRPr sz="1200"/>
            </a:lvl1pPr>
          </a:lstStyle>
          <a:p>
            <a:fld id="{59CCA3EE-BC5E-455B-958C-D369FB520A21}" type="datetimeFigureOut">
              <a:rPr lang="en-US" smtClean="0"/>
              <a:t>9/4/2017</a:t>
            </a:fld>
            <a:endParaRPr lang="en-US" dirty="0"/>
          </a:p>
        </p:txBody>
      </p:sp>
      <p:sp>
        <p:nvSpPr>
          <p:cNvPr id="4" name="Slide Image Placeholder 3"/>
          <p:cNvSpPr>
            <a:spLocks noGrp="1" noRot="1" noChangeAspect="1"/>
          </p:cNvSpPr>
          <p:nvPr>
            <p:ph type="sldImg" idx="2"/>
          </p:nvPr>
        </p:nvSpPr>
        <p:spPr>
          <a:xfrm>
            <a:off x="1120775" y="693738"/>
            <a:ext cx="4616450" cy="3462337"/>
          </a:xfrm>
          <a:prstGeom prst="rect">
            <a:avLst/>
          </a:prstGeom>
          <a:noFill/>
          <a:ln w="12700">
            <a:solidFill>
              <a:prstClr val="black"/>
            </a:solidFill>
          </a:ln>
        </p:spPr>
        <p:txBody>
          <a:bodyPr vert="horz" lIns="91961" tIns="45981" rIns="91961" bIns="45981" rtlCol="0" anchor="ctr"/>
          <a:lstStyle/>
          <a:p>
            <a:endParaRPr lang="en-US" dirty="0"/>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1961" tIns="45981" rIns="91961" bIns="459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2971800" cy="461804"/>
          </a:xfrm>
          <a:prstGeom prst="rect">
            <a:avLst/>
          </a:prstGeom>
        </p:spPr>
        <p:txBody>
          <a:bodyPr vert="horz" lIns="91961" tIns="45981" rIns="91961" bIns="459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772668"/>
            <a:ext cx="2971800" cy="461804"/>
          </a:xfrm>
          <a:prstGeom prst="rect">
            <a:avLst/>
          </a:prstGeom>
        </p:spPr>
        <p:txBody>
          <a:bodyPr vert="horz" lIns="91961" tIns="45981" rIns="91961" bIns="45981" rtlCol="0" anchor="b"/>
          <a:lstStyle>
            <a:lvl1pPr algn="r">
              <a:defRPr sz="1200"/>
            </a:lvl1pPr>
          </a:lstStyle>
          <a:p>
            <a:fld id="{3F4F49DD-F476-4BEF-A29A-1EB5646E25AB}" type="slidenum">
              <a:rPr lang="en-US" smtClean="0"/>
              <a:t>‹#›</a:t>
            </a:fld>
            <a:endParaRPr lang="en-US" dirty="0"/>
          </a:p>
        </p:txBody>
      </p:sp>
    </p:spTree>
    <p:extLst>
      <p:ext uri="{BB962C8B-B14F-4D97-AF65-F5344CB8AC3E}">
        <p14:creationId xmlns:p14="http://schemas.microsoft.com/office/powerpoint/2010/main" val="801817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42818" name="Rectangle 2"/>
          <p:cNvSpPr>
            <a:spLocks noGrp="1" noChangeArrowheads="1"/>
          </p:cNvSpPr>
          <p:nvPr>
            <p:ph type="ctrTitle"/>
          </p:nvPr>
        </p:nvSpPr>
        <p:spPr>
          <a:xfrm>
            <a:off x="1109786" y="4572000"/>
            <a:ext cx="7086600" cy="762000"/>
          </a:xfrm>
        </p:spPr>
        <p:txBody>
          <a:bodyPr/>
          <a:lstStyle>
            <a:lvl1pPr>
              <a:defRPr sz="3200" b="1">
                <a:solidFill>
                  <a:schemeClr val="tx1">
                    <a:lumMod val="50000"/>
                  </a:schemeClr>
                </a:solidFill>
              </a:defRPr>
            </a:lvl1pPr>
          </a:lstStyle>
          <a:p>
            <a:r>
              <a:rPr lang="en-US" smtClean="0"/>
              <a:t>Click to edit Master title style</a:t>
            </a:r>
            <a:endParaRPr lang="en-US" dirty="0"/>
          </a:p>
        </p:txBody>
      </p:sp>
      <p:sp>
        <p:nvSpPr>
          <p:cNvPr id="1442819" name="Rectangle 3"/>
          <p:cNvSpPr>
            <a:spLocks noGrp="1" noChangeArrowheads="1"/>
          </p:cNvSpPr>
          <p:nvPr>
            <p:ph type="subTitle" idx="1"/>
          </p:nvPr>
        </p:nvSpPr>
        <p:spPr>
          <a:xfrm>
            <a:off x="1143000" y="5486400"/>
            <a:ext cx="6400800" cy="685800"/>
          </a:xfrm>
        </p:spPr>
        <p:txBody>
          <a:bodyPr/>
          <a:lstStyle>
            <a:lvl1pPr marL="0" indent="0">
              <a:buFont typeface="Wingdings" pitchFamily="2" charset="2"/>
              <a:buNone/>
              <a:defRPr b="1">
                <a:solidFill>
                  <a:srgbClr val="6C4DA5"/>
                </a:solidFill>
              </a:defRPr>
            </a:lvl1pPr>
          </a:lstStyle>
          <a:p>
            <a:r>
              <a:rPr lang="en-US" smtClean="0"/>
              <a:t>Click to edit Master subtitle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2" y="152400"/>
            <a:ext cx="1253613" cy="914400"/>
          </a:xfrm>
          <a:prstGeom prst="rect">
            <a:avLst/>
          </a:prstGeom>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3200" y="1753427"/>
            <a:ext cx="8737847" cy="2589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Line 7"/>
          <p:cNvSpPr>
            <a:spLocks noChangeShapeType="1"/>
          </p:cNvSpPr>
          <p:nvPr userDrawn="1"/>
        </p:nvSpPr>
        <p:spPr bwMode="auto">
          <a:xfrm>
            <a:off x="178047" y="4432300"/>
            <a:ext cx="8763000" cy="0"/>
          </a:xfrm>
          <a:prstGeom prst="line">
            <a:avLst/>
          </a:prstGeom>
          <a:noFill/>
          <a:ln w="57150">
            <a:solidFill>
              <a:srgbClr val="6C4DA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 name="TextBox 2"/>
          <p:cNvSpPr txBox="1"/>
          <p:nvPr userDrawn="1"/>
        </p:nvSpPr>
        <p:spPr>
          <a:xfrm>
            <a:off x="3276600" y="6400800"/>
            <a:ext cx="2752972" cy="276999"/>
          </a:xfrm>
          <a:prstGeom prst="rect">
            <a:avLst/>
          </a:prstGeom>
          <a:noFill/>
        </p:spPr>
        <p:txBody>
          <a:bodyPr wrap="square" rtlCol="0">
            <a:spAutoFit/>
          </a:bodyPr>
          <a:lstStyle/>
          <a:p>
            <a:pPr algn="ctr"/>
            <a:r>
              <a:rPr lang="en-US" sz="1200" dirty="0" smtClean="0">
                <a:solidFill>
                  <a:schemeClr val="tx2"/>
                </a:solidFill>
              </a:rPr>
              <a:t>www.acllaboratories.com</a:t>
            </a:r>
            <a:endParaRPr lang="en-US" sz="1200" dirty="0">
              <a:solidFill>
                <a:schemeClr val="tx2"/>
              </a:solidFill>
            </a:endParaRPr>
          </a:p>
        </p:txBody>
      </p:sp>
      <p:sp>
        <p:nvSpPr>
          <p:cNvPr id="13" name="Rectangle 6"/>
          <p:cNvSpPr>
            <a:spLocks noGrp="1" noChangeArrowheads="1"/>
          </p:cNvSpPr>
          <p:nvPr>
            <p:ph type="ftr" sz="quarter" idx="10"/>
          </p:nvPr>
        </p:nvSpPr>
        <p:spPr>
          <a:xfrm>
            <a:off x="-152400" y="6467475"/>
            <a:ext cx="2762250" cy="390525"/>
          </a:xfrm>
          <a:ln/>
        </p:spPr>
        <p:txBody>
          <a:bodyPr/>
          <a:lstStyle>
            <a:lvl1pPr>
              <a:defRPr>
                <a:solidFill>
                  <a:srgbClr val="8568B8"/>
                </a:solidFill>
              </a:defRPr>
            </a:lvl1pPr>
          </a:lstStyle>
          <a:p>
            <a:r>
              <a:rPr lang="en-US" dirty="0" smtClean="0"/>
              <a:t>Confidential-Internal Use Only </a:t>
            </a:r>
            <a:endParaRPr lang="en-US" dirty="0"/>
          </a:p>
        </p:txBody>
      </p:sp>
      <p:sp>
        <p:nvSpPr>
          <p:cNvPr id="15" name="Line 7"/>
          <p:cNvSpPr>
            <a:spLocks noChangeShapeType="1"/>
          </p:cNvSpPr>
          <p:nvPr userDrawn="1"/>
        </p:nvSpPr>
        <p:spPr bwMode="auto">
          <a:xfrm>
            <a:off x="203200" y="1676400"/>
            <a:ext cx="8724839" cy="0"/>
          </a:xfrm>
          <a:prstGeom prst="line">
            <a:avLst/>
          </a:prstGeom>
          <a:noFill/>
          <a:ln w="57150">
            <a:solidFill>
              <a:srgbClr val="6C4DA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aceholder">
    <p:spTree>
      <p:nvGrpSpPr>
        <p:cNvPr id="1" name=""/>
        <p:cNvGrpSpPr/>
        <p:nvPr/>
      </p:nvGrpSpPr>
      <p:grpSpPr>
        <a:xfrm>
          <a:off x="0" y="0"/>
          <a:ext cx="0" cy="0"/>
          <a:chOff x="0" y="0"/>
          <a:chExt cx="0" cy="0"/>
        </a:xfrm>
      </p:grpSpPr>
      <p:sp>
        <p:nvSpPr>
          <p:cNvPr id="2" name="Title 1"/>
          <p:cNvSpPr>
            <a:spLocks noGrp="1"/>
          </p:cNvSpPr>
          <p:nvPr>
            <p:ph type="title"/>
          </p:nvPr>
        </p:nvSpPr>
        <p:spPr>
          <a:xfrm>
            <a:off x="0" y="2667000"/>
            <a:ext cx="9144000" cy="838200"/>
          </a:xfrm>
        </p:spPr>
        <p:txBody>
          <a:bodyPr/>
          <a:lstStyle>
            <a:lvl1pPr algn="ctr">
              <a:defRPr b="1">
                <a:solidFill>
                  <a:srgbClr val="0A0A0A"/>
                </a:solidFill>
              </a:defRPr>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dirty="0" smtClean="0"/>
              <a:t>Confidential-Internal Use Only</a:t>
            </a:r>
            <a:endParaRPr lang="en-US" dirty="0"/>
          </a:p>
        </p:txBody>
      </p:sp>
      <p:sp>
        <p:nvSpPr>
          <p:cNvPr id="4" name="Rectangle 3"/>
          <p:cNvSpPr>
            <a:spLocks noGrp="1" noChangeArrowheads="1"/>
          </p:cNvSpPr>
          <p:nvPr>
            <p:ph type="subTitle" idx="1"/>
          </p:nvPr>
        </p:nvSpPr>
        <p:spPr>
          <a:xfrm>
            <a:off x="0" y="3810000"/>
            <a:ext cx="9144000" cy="685800"/>
          </a:xfrm>
        </p:spPr>
        <p:txBody>
          <a:bodyPr/>
          <a:lstStyle>
            <a:lvl1pPr marL="0" indent="0" algn="ctr">
              <a:buFont typeface="Wingdings" pitchFamily="2" charset="2"/>
              <a:buNone/>
              <a:defRPr b="1">
                <a:solidFill>
                  <a:srgbClr val="6C4DA5"/>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458053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838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447800" y="1219200"/>
            <a:ext cx="73914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xfrm>
            <a:off x="0" y="6454775"/>
            <a:ext cx="2762250" cy="390525"/>
          </a:xfrm>
          <a:ln/>
        </p:spPr>
        <p:txBody>
          <a:bodyPr/>
          <a:lstStyle>
            <a:lvl1pPr>
              <a:defRPr/>
            </a:lvl1pPr>
          </a:lstStyle>
          <a:p>
            <a:r>
              <a:rPr lang="en-US" dirty="0" smtClean="0"/>
              <a:t>Confidential-Internal Use Only </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295400"/>
            <a:ext cx="3509963"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6363" y="1295400"/>
            <a:ext cx="3509962"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xfrm>
            <a:off x="12700" y="6467475"/>
            <a:ext cx="2463800" cy="390525"/>
          </a:xfrm>
          <a:ln/>
        </p:spPr>
        <p:txBody>
          <a:bodyPr/>
          <a:lstStyle>
            <a:lvl1pPr>
              <a:defRPr/>
            </a:lvl1pPr>
          </a:lstStyle>
          <a:p>
            <a:r>
              <a:rPr lang="en-US" dirty="0" smtClean="0"/>
              <a:t>Confidential-Internal Use Only </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41794" name="Rectangle 2"/>
          <p:cNvSpPr>
            <a:spLocks noChangeArrowheads="1"/>
          </p:cNvSpPr>
          <p:nvPr/>
        </p:nvSpPr>
        <p:spPr bwMode="auto">
          <a:xfrm rot="5400000">
            <a:off x="4513102" y="1896492"/>
            <a:ext cx="114095" cy="8842900"/>
          </a:xfrm>
          <a:prstGeom prst="rect">
            <a:avLst/>
          </a:prstGeom>
          <a:gradFill rotWithShape="0">
            <a:gsLst>
              <a:gs pos="0">
                <a:schemeClr val="bg1"/>
              </a:gs>
              <a:gs pos="74000">
                <a:srgbClr val="008080"/>
              </a:gs>
            </a:gsLst>
            <a:lin ang="5400000" scaled="1"/>
          </a:gradFill>
          <a:ln w="9525">
            <a:noFill/>
            <a:miter lim="800000"/>
            <a:headEnd/>
            <a:tailEnd/>
          </a:ln>
          <a:effectLst/>
        </p:spPr>
        <p:txBody>
          <a:bodyPr wrap="none" anchor="ctr"/>
          <a:lstStyle/>
          <a:p>
            <a:pPr>
              <a:defRPr/>
            </a:pPr>
            <a:endParaRPr lang="en-US" dirty="0"/>
          </a:p>
        </p:txBody>
      </p:sp>
      <p:sp>
        <p:nvSpPr>
          <p:cNvPr id="2051" name="Rectangle 4"/>
          <p:cNvSpPr>
            <a:spLocks noGrp="1" noChangeArrowheads="1"/>
          </p:cNvSpPr>
          <p:nvPr>
            <p:ph type="title"/>
          </p:nvPr>
        </p:nvSpPr>
        <p:spPr bwMode="auto">
          <a:xfrm>
            <a:off x="1447800" y="207145"/>
            <a:ext cx="7162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052" name="Rectangle 5"/>
          <p:cNvSpPr>
            <a:spLocks noGrp="1" noChangeArrowheads="1"/>
          </p:cNvSpPr>
          <p:nvPr>
            <p:ph type="body" idx="1"/>
          </p:nvPr>
        </p:nvSpPr>
        <p:spPr bwMode="auto">
          <a:xfrm>
            <a:off x="990601" y="1365044"/>
            <a:ext cx="76200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41798" name="Rectangle 6"/>
          <p:cNvSpPr>
            <a:spLocks noGrp="1" noChangeArrowheads="1"/>
          </p:cNvSpPr>
          <p:nvPr>
            <p:ph type="ftr" sz="quarter" idx="3"/>
          </p:nvPr>
        </p:nvSpPr>
        <p:spPr bwMode="auto">
          <a:xfrm>
            <a:off x="-152400" y="6437256"/>
            <a:ext cx="2762250"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i="1">
                <a:solidFill>
                  <a:schemeClr val="accent2"/>
                </a:solidFill>
              </a:defRPr>
            </a:lvl1pPr>
          </a:lstStyle>
          <a:p>
            <a:r>
              <a:rPr lang="en-US" dirty="0" smtClean="0"/>
              <a:t>Confidential-Internal Use Only </a:t>
            </a:r>
            <a:endParaRPr lang="en-US" dirty="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8702" y="207145"/>
            <a:ext cx="1062228" cy="774802"/>
          </a:xfrm>
          <a:prstGeom prst="rect">
            <a:avLst/>
          </a:prstGeom>
        </p:spPr>
      </p:pic>
      <p:sp>
        <p:nvSpPr>
          <p:cNvPr id="9" name="TextBox 8"/>
          <p:cNvSpPr txBox="1"/>
          <p:nvPr/>
        </p:nvSpPr>
        <p:spPr>
          <a:xfrm>
            <a:off x="3276600" y="6462543"/>
            <a:ext cx="2752972" cy="276999"/>
          </a:xfrm>
          <a:prstGeom prst="rect">
            <a:avLst/>
          </a:prstGeom>
          <a:noFill/>
        </p:spPr>
        <p:txBody>
          <a:bodyPr wrap="square" rtlCol="0">
            <a:spAutoFit/>
          </a:bodyPr>
          <a:lstStyle/>
          <a:p>
            <a:pPr algn="ctr"/>
            <a:r>
              <a:rPr lang="en-US" sz="1200" dirty="0" smtClean="0">
                <a:solidFill>
                  <a:schemeClr val="tx2"/>
                </a:solidFill>
              </a:rPr>
              <a:t>www.acllaboratories.com</a:t>
            </a:r>
            <a:endParaRPr lang="en-US" sz="1200" dirty="0">
              <a:solidFill>
                <a:schemeClr val="tx2"/>
              </a:solidFill>
            </a:endParaRPr>
          </a:p>
        </p:txBody>
      </p:sp>
      <p:sp>
        <p:nvSpPr>
          <p:cNvPr id="8" name="TextBox 7"/>
          <p:cNvSpPr txBox="1"/>
          <p:nvPr/>
        </p:nvSpPr>
        <p:spPr>
          <a:xfrm>
            <a:off x="8305800" y="6437256"/>
            <a:ext cx="469900" cy="261610"/>
          </a:xfrm>
          <a:prstGeom prst="rect">
            <a:avLst/>
          </a:prstGeom>
          <a:noFill/>
        </p:spPr>
        <p:txBody>
          <a:bodyPr wrap="square" rtlCol="0">
            <a:spAutoFit/>
          </a:bodyPr>
          <a:lstStyle/>
          <a:p>
            <a:fld id="{5F823260-CC96-4F2F-8263-A590F1B5BC21}" type="slidenum">
              <a:rPr lang="en-US" sz="1100"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 id="2147483664" r:id="rId4"/>
  </p:sldLayoutIdLst>
  <p:timing>
    <p:tnLst>
      <p:par>
        <p:cTn id="1" dur="indefinite" restart="never" nodeType="tmRoot"/>
      </p:par>
    </p:tnLst>
  </p:timing>
  <p:hf hdr="0" dt="0"/>
  <p:txStyles>
    <p:titleStyle>
      <a:lvl1pPr algn="l" rtl="0" eaLnBrk="1" fontAlgn="base" hangingPunct="1">
        <a:lnSpc>
          <a:spcPct val="90000"/>
        </a:lnSpc>
        <a:spcBef>
          <a:spcPct val="20000"/>
        </a:spcBef>
        <a:spcAft>
          <a:spcPct val="0"/>
        </a:spcAft>
        <a:defRPr sz="3200">
          <a:solidFill>
            <a:schemeClr val="tx1"/>
          </a:solidFill>
          <a:latin typeface="+mj-lt"/>
          <a:ea typeface="+mj-ea"/>
          <a:cs typeface="+mj-cs"/>
        </a:defRPr>
      </a:lvl1pPr>
      <a:lvl2pPr algn="l" rtl="0" eaLnBrk="1" fontAlgn="base" hangingPunct="1">
        <a:lnSpc>
          <a:spcPct val="90000"/>
        </a:lnSpc>
        <a:spcBef>
          <a:spcPct val="20000"/>
        </a:spcBef>
        <a:spcAft>
          <a:spcPct val="0"/>
        </a:spcAft>
        <a:defRPr sz="2800">
          <a:solidFill>
            <a:srgbClr val="008080"/>
          </a:solidFill>
          <a:latin typeface="Arial" charset="0"/>
        </a:defRPr>
      </a:lvl2pPr>
      <a:lvl3pPr algn="l" rtl="0" eaLnBrk="1" fontAlgn="base" hangingPunct="1">
        <a:lnSpc>
          <a:spcPct val="90000"/>
        </a:lnSpc>
        <a:spcBef>
          <a:spcPct val="20000"/>
        </a:spcBef>
        <a:spcAft>
          <a:spcPct val="0"/>
        </a:spcAft>
        <a:defRPr sz="2800">
          <a:solidFill>
            <a:srgbClr val="008080"/>
          </a:solidFill>
          <a:latin typeface="Arial" charset="0"/>
        </a:defRPr>
      </a:lvl3pPr>
      <a:lvl4pPr algn="l" rtl="0" eaLnBrk="1" fontAlgn="base" hangingPunct="1">
        <a:lnSpc>
          <a:spcPct val="90000"/>
        </a:lnSpc>
        <a:spcBef>
          <a:spcPct val="20000"/>
        </a:spcBef>
        <a:spcAft>
          <a:spcPct val="0"/>
        </a:spcAft>
        <a:defRPr sz="2800">
          <a:solidFill>
            <a:srgbClr val="008080"/>
          </a:solidFill>
          <a:latin typeface="Arial" charset="0"/>
        </a:defRPr>
      </a:lvl4pPr>
      <a:lvl5pPr algn="l" rtl="0" eaLnBrk="1" fontAlgn="base" hangingPunct="1">
        <a:lnSpc>
          <a:spcPct val="90000"/>
        </a:lnSpc>
        <a:spcBef>
          <a:spcPct val="20000"/>
        </a:spcBef>
        <a:spcAft>
          <a:spcPct val="0"/>
        </a:spcAft>
        <a:defRPr sz="2800">
          <a:solidFill>
            <a:srgbClr val="008080"/>
          </a:solidFill>
          <a:latin typeface="Arial" charset="0"/>
        </a:defRPr>
      </a:lvl5pPr>
      <a:lvl6pPr marL="457200" algn="l" rtl="0" eaLnBrk="1" fontAlgn="base" hangingPunct="1">
        <a:lnSpc>
          <a:spcPct val="90000"/>
        </a:lnSpc>
        <a:spcBef>
          <a:spcPct val="20000"/>
        </a:spcBef>
        <a:spcAft>
          <a:spcPct val="0"/>
        </a:spcAft>
        <a:defRPr sz="2800">
          <a:solidFill>
            <a:srgbClr val="008080"/>
          </a:solidFill>
          <a:latin typeface="Arial" charset="0"/>
        </a:defRPr>
      </a:lvl6pPr>
      <a:lvl7pPr marL="914400" algn="l" rtl="0" eaLnBrk="1" fontAlgn="base" hangingPunct="1">
        <a:lnSpc>
          <a:spcPct val="90000"/>
        </a:lnSpc>
        <a:spcBef>
          <a:spcPct val="20000"/>
        </a:spcBef>
        <a:spcAft>
          <a:spcPct val="0"/>
        </a:spcAft>
        <a:defRPr sz="2800">
          <a:solidFill>
            <a:srgbClr val="008080"/>
          </a:solidFill>
          <a:latin typeface="Arial" charset="0"/>
        </a:defRPr>
      </a:lvl7pPr>
      <a:lvl8pPr marL="1371600" algn="l" rtl="0" eaLnBrk="1" fontAlgn="base" hangingPunct="1">
        <a:lnSpc>
          <a:spcPct val="90000"/>
        </a:lnSpc>
        <a:spcBef>
          <a:spcPct val="20000"/>
        </a:spcBef>
        <a:spcAft>
          <a:spcPct val="0"/>
        </a:spcAft>
        <a:defRPr sz="2800">
          <a:solidFill>
            <a:srgbClr val="008080"/>
          </a:solidFill>
          <a:latin typeface="Arial" charset="0"/>
        </a:defRPr>
      </a:lvl8pPr>
      <a:lvl9pPr marL="1828800" algn="l" rtl="0" eaLnBrk="1" fontAlgn="base" hangingPunct="1">
        <a:lnSpc>
          <a:spcPct val="90000"/>
        </a:lnSpc>
        <a:spcBef>
          <a:spcPct val="20000"/>
        </a:spcBef>
        <a:spcAft>
          <a:spcPct val="0"/>
        </a:spcAft>
        <a:defRPr sz="2800">
          <a:solidFill>
            <a:srgbClr val="008080"/>
          </a:solidFill>
          <a:latin typeface="Arial" charset="0"/>
        </a:defRPr>
      </a:lvl9pPr>
    </p:titleStyle>
    <p:bodyStyle>
      <a:lvl1pPr marL="166688" indent="-166688" algn="l" rtl="0" eaLnBrk="1" fontAlgn="base" hangingPunct="1">
        <a:lnSpc>
          <a:spcPct val="90000"/>
        </a:lnSpc>
        <a:spcBef>
          <a:spcPct val="25000"/>
        </a:spcBef>
        <a:spcAft>
          <a:spcPct val="0"/>
        </a:spcAft>
        <a:buSzPct val="80000"/>
        <a:buFont typeface="Wingdings" pitchFamily="2" charset="2"/>
        <a:buChar char="§"/>
        <a:defRPr sz="2400">
          <a:solidFill>
            <a:srgbClr val="4D4D4D"/>
          </a:solidFill>
          <a:latin typeface="+mn-lt"/>
          <a:ea typeface="+mn-ea"/>
          <a:cs typeface="+mn-cs"/>
        </a:defRPr>
      </a:lvl1pPr>
      <a:lvl2pPr marL="628650" indent="-171450" algn="l" rtl="0" eaLnBrk="1" fontAlgn="base" hangingPunct="1">
        <a:lnSpc>
          <a:spcPct val="90000"/>
        </a:lnSpc>
        <a:spcBef>
          <a:spcPct val="25000"/>
        </a:spcBef>
        <a:spcAft>
          <a:spcPct val="0"/>
        </a:spcAft>
        <a:buSzPct val="80000"/>
        <a:buFont typeface="Courier New" panose="02070309020205020404" pitchFamily="49" charset="0"/>
        <a:buChar char="o"/>
        <a:defRPr sz="2000">
          <a:solidFill>
            <a:srgbClr val="4D4D4D"/>
          </a:solidFill>
          <a:latin typeface="+mn-lt"/>
        </a:defRPr>
      </a:lvl2pPr>
      <a:lvl3pPr marL="1090613" indent="-176213" algn="l" rtl="0" eaLnBrk="1" fontAlgn="base" hangingPunct="1">
        <a:lnSpc>
          <a:spcPct val="90000"/>
        </a:lnSpc>
        <a:spcBef>
          <a:spcPct val="25000"/>
        </a:spcBef>
        <a:spcAft>
          <a:spcPct val="0"/>
        </a:spcAft>
        <a:buSzPct val="80000"/>
        <a:buFont typeface="Arial" panose="020B0604020202020204" pitchFamily="34" charset="0"/>
        <a:buChar char="•"/>
        <a:defRPr sz="2000">
          <a:solidFill>
            <a:srgbClr val="4D4D4D"/>
          </a:solidFill>
          <a:latin typeface="+mn-lt"/>
        </a:defRPr>
      </a:lvl3pPr>
      <a:lvl4pPr marL="1541463" indent="-169863" algn="l" rtl="0" eaLnBrk="1" fontAlgn="base" hangingPunct="1">
        <a:lnSpc>
          <a:spcPct val="90000"/>
        </a:lnSpc>
        <a:spcBef>
          <a:spcPct val="25000"/>
        </a:spcBef>
        <a:spcAft>
          <a:spcPct val="0"/>
        </a:spcAft>
        <a:buSzPct val="80000"/>
        <a:buFont typeface="Courier New" panose="02070309020205020404" pitchFamily="49" charset="0"/>
        <a:buChar char="o"/>
        <a:defRPr sz="2000">
          <a:solidFill>
            <a:srgbClr val="4D4D4D"/>
          </a:solidFill>
          <a:latin typeface="+mn-lt"/>
        </a:defRPr>
      </a:lvl4pPr>
      <a:lvl5pPr marL="2003425" indent="-174625" algn="l" rtl="0" eaLnBrk="1" fontAlgn="base" hangingPunct="1">
        <a:lnSpc>
          <a:spcPct val="90000"/>
        </a:lnSpc>
        <a:spcBef>
          <a:spcPct val="25000"/>
        </a:spcBef>
        <a:spcAft>
          <a:spcPct val="0"/>
        </a:spcAft>
        <a:buSzPct val="80000"/>
        <a:buFont typeface="Wingdings" pitchFamily="2" charset="2"/>
        <a:buChar char="§"/>
        <a:defRPr sz="2000">
          <a:solidFill>
            <a:srgbClr val="4D4D4D"/>
          </a:solidFill>
          <a:latin typeface="+mn-lt"/>
        </a:defRPr>
      </a:lvl5pPr>
      <a:lvl6pPr marL="2460625" indent="-174625" algn="l" rtl="0" eaLnBrk="1" fontAlgn="base" hangingPunct="1">
        <a:lnSpc>
          <a:spcPct val="90000"/>
        </a:lnSpc>
        <a:spcBef>
          <a:spcPct val="25000"/>
        </a:spcBef>
        <a:spcAft>
          <a:spcPct val="0"/>
        </a:spcAft>
        <a:buSzPct val="80000"/>
        <a:buFont typeface="Wingdings" pitchFamily="2" charset="2"/>
        <a:buChar char="§"/>
        <a:defRPr sz="2000">
          <a:solidFill>
            <a:srgbClr val="4D4D4D"/>
          </a:solidFill>
          <a:latin typeface="+mn-lt"/>
        </a:defRPr>
      </a:lvl6pPr>
      <a:lvl7pPr marL="2917825" indent="-174625" algn="l" rtl="0" eaLnBrk="1" fontAlgn="base" hangingPunct="1">
        <a:lnSpc>
          <a:spcPct val="90000"/>
        </a:lnSpc>
        <a:spcBef>
          <a:spcPct val="25000"/>
        </a:spcBef>
        <a:spcAft>
          <a:spcPct val="0"/>
        </a:spcAft>
        <a:buSzPct val="80000"/>
        <a:buFont typeface="Wingdings" pitchFamily="2" charset="2"/>
        <a:buChar char="§"/>
        <a:defRPr sz="2000">
          <a:solidFill>
            <a:srgbClr val="4D4D4D"/>
          </a:solidFill>
          <a:latin typeface="+mn-lt"/>
        </a:defRPr>
      </a:lvl7pPr>
      <a:lvl8pPr marL="3375025" indent="-174625" algn="l" rtl="0" eaLnBrk="1" fontAlgn="base" hangingPunct="1">
        <a:lnSpc>
          <a:spcPct val="90000"/>
        </a:lnSpc>
        <a:spcBef>
          <a:spcPct val="25000"/>
        </a:spcBef>
        <a:spcAft>
          <a:spcPct val="0"/>
        </a:spcAft>
        <a:buSzPct val="80000"/>
        <a:buFont typeface="Wingdings" pitchFamily="2" charset="2"/>
        <a:buChar char="§"/>
        <a:defRPr sz="2000">
          <a:solidFill>
            <a:srgbClr val="4D4D4D"/>
          </a:solidFill>
          <a:latin typeface="+mn-lt"/>
        </a:defRPr>
      </a:lvl8pPr>
      <a:lvl9pPr marL="3832225" indent="-174625" algn="l" rtl="0" eaLnBrk="1" fontAlgn="base" hangingPunct="1">
        <a:lnSpc>
          <a:spcPct val="90000"/>
        </a:lnSpc>
        <a:spcBef>
          <a:spcPct val="25000"/>
        </a:spcBef>
        <a:spcAft>
          <a:spcPct val="0"/>
        </a:spcAft>
        <a:buSzPct val="80000"/>
        <a:buFont typeface="Wingdings" pitchFamily="2" charset="2"/>
        <a:buChar char="§"/>
        <a:defRPr sz="20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Confidential-Internal Use Only </a:t>
            </a:r>
            <a:endParaRPr lang="en-US" dirty="0"/>
          </a:p>
        </p:txBody>
      </p:sp>
      <p:sp>
        <p:nvSpPr>
          <p:cNvPr id="2" name="Title 1"/>
          <p:cNvSpPr>
            <a:spLocks noGrp="1"/>
          </p:cNvSpPr>
          <p:nvPr>
            <p:ph type="ctrTitle"/>
          </p:nvPr>
        </p:nvSpPr>
        <p:spPr>
          <a:xfrm>
            <a:off x="152400" y="4724400"/>
            <a:ext cx="8839200" cy="914400"/>
          </a:xfrm>
        </p:spPr>
        <p:txBody>
          <a:bodyPr/>
          <a:lstStyle/>
          <a:p>
            <a:pPr algn="ctr"/>
            <a:r>
              <a:rPr lang="en-US" sz="2400" dirty="0" smtClean="0"/>
              <a:t>Validation in Production Environments Using FAST Test Clients – Training module</a:t>
            </a:r>
            <a:endParaRPr lang="en-US" sz="2400" dirty="0"/>
          </a:p>
        </p:txBody>
      </p:sp>
    </p:spTree>
    <p:extLst>
      <p:ext uri="{BB962C8B-B14F-4D97-AF65-F5344CB8AC3E}">
        <p14:creationId xmlns:p14="http://schemas.microsoft.com/office/powerpoint/2010/main" val="2922648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Illinois order entry example.</a:t>
            </a:r>
            <a:endParaRPr lang="en-US" dirty="0"/>
          </a:p>
        </p:txBody>
      </p:sp>
      <p:sp>
        <p:nvSpPr>
          <p:cNvPr id="3" name="Content Placeholder 2"/>
          <p:cNvSpPr>
            <a:spLocks noGrp="1"/>
          </p:cNvSpPr>
          <p:nvPr>
            <p:ph idx="1"/>
          </p:nvPr>
        </p:nvSpPr>
        <p:spPr/>
        <p:txBody>
          <a:bodyPr/>
          <a:lstStyle/>
          <a:p>
            <a:r>
              <a:rPr lang="en-US" dirty="0" smtClean="0"/>
              <a:t>Click on Review </a:t>
            </a:r>
            <a:r>
              <a:rPr lang="en-US" dirty="0"/>
              <a:t>S</a:t>
            </a:r>
            <a:r>
              <a:rPr lang="en-US" dirty="0" smtClean="0"/>
              <a:t>elected Patient </a:t>
            </a:r>
            <a:r>
              <a:rPr lang="en-US" dirty="0"/>
              <a:t>a</a:t>
            </a:r>
            <a:r>
              <a:rPr lang="en-US" dirty="0" smtClean="0"/>
              <a:t>s usual.</a:t>
            </a:r>
          </a:p>
          <a:p>
            <a:endParaRPr lang="en-US" dirty="0"/>
          </a:p>
        </p:txBody>
      </p:sp>
      <p:sp>
        <p:nvSpPr>
          <p:cNvPr id="4" name="Footer Placeholder 3"/>
          <p:cNvSpPr>
            <a:spLocks noGrp="1"/>
          </p:cNvSpPr>
          <p:nvPr>
            <p:ph type="ftr" sz="quarter" idx="10"/>
          </p:nvPr>
        </p:nvSpPr>
        <p:spPr/>
        <p:txBody>
          <a:bodyPr/>
          <a:lstStyle/>
          <a:p>
            <a:r>
              <a:rPr lang="en-US" dirty="0" smtClean="0"/>
              <a:t>Confidential-Internal Use Only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752600"/>
            <a:ext cx="6037263" cy="4079873"/>
          </a:xfrm>
          <a:prstGeom prst="rect">
            <a:avLst/>
          </a:prstGeom>
          <a:noFill/>
          <a:ln w="9525">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5" name="Rounded Rectangle 4"/>
          <p:cNvSpPr/>
          <p:nvPr/>
        </p:nvSpPr>
        <p:spPr bwMode="auto">
          <a:xfrm>
            <a:off x="1447800" y="5257800"/>
            <a:ext cx="1219200" cy="762000"/>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1653722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Illinois order entry example.</a:t>
            </a:r>
            <a:endParaRPr lang="en-US" dirty="0"/>
          </a:p>
        </p:txBody>
      </p:sp>
      <p:sp>
        <p:nvSpPr>
          <p:cNvPr id="3" name="Content Placeholder 2"/>
          <p:cNvSpPr>
            <a:spLocks noGrp="1"/>
          </p:cNvSpPr>
          <p:nvPr>
            <p:ph idx="1"/>
          </p:nvPr>
        </p:nvSpPr>
        <p:spPr/>
        <p:txBody>
          <a:bodyPr/>
          <a:lstStyle/>
          <a:p>
            <a:r>
              <a:rPr lang="en-US" dirty="0" smtClean="0"/>
              <a:t>Click on “EXIT”. Do not alter or enter any insurance information.</a:t>
            </a:r>
          </a:p>
          <a:p>
            <a:endParaRPr lang="en-US" dirty="0"/>
          </a:p>
        </p:txBody>
      </p:sp>
      <p:sp>
        <p:nvSpPr>
          <p:cNvPr id="4" name="Footer Placeholder 3"/>
          <p:cNvSpPr>
            <a:spLocks noGrp="1"/>
          </p:cNvSpPr>
          <p:nvPr>
            <p:ph type="ftr" sz="quarter" idx="10"/>
          </p:nvPr>
        </p:nvSpPr>
        <p:spPr/>
        <p:txBody>
          <a:bodyPr/>
          <a:lstStyle/>
          <a:p>
            <a:r>
              <a:rPr lang="en-US" dirty="0" smtClean="0"/>
              <a:t>Confidential-Internal Use Only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81200"/>
            <a:ext cx="5856288" cy="4049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bwMode="auto">
          <a:xfrm>
            <a:off x="2895600" y="5181600"/>
            <a:ext cx="914400" cy="457200"/>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1127484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Illinois order entry example.</a:t>
            </a:r>
            <a:endParaRPr lang="en-US" dirty="0"/>
          </a:p>
        </p:txBody>
      </p:sp>
      <p:sp>
        <p:nvSpPr>
          <p:cNvPr id="3" name="Content Placeholder 2"/>
          <p:cNvSpPr>
            <a:spLocks noGrp="1"/>
          </p:cNvSpPr>
          <p:nvPr>
            <p:ph idx="1"/>
          </p:nvPr>
        </p:nvSpPr>
        <p:spPr/>
        <p:txBody>
          <a:bodyPr/>
          <a:lstStyle/>
          <a:p>
            <a:r>
              <a:rPr lang="en-US" dirty="0" smtClean="0"/>
              <a:t>Click on “New/Review”.</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This will take you to the order entry screen. </a:t>
            </a:r>
          </a:p>
          <a:p>
            <a:endParaRPr lang="en-US" dirty="0"/>
          </a:p>
        </p:txBody>
      </p:sp>
      <p:sp>
        <p:nvSpPr>
          <p:cNvPr id="4" name="Footer Placeholder 3"/>
          <p:cNvSpPr>
            <a:spLocks noGrp="1"/>
          </p:cNvSpPr>
          <p:nvPr>
            <p:ph type="ftr" sz="quarter" idx="10"/>
          </p:nvPr>
        </p:nvSpPr>
        <p:spPr/>
        <p:txBody>
          <a:bodyPr/>
          <a:lstStyle/>
          <a:p>
            <a:r>
              <a:rPr lang="en-US" dirty="0" smtClean="0"/>
              <a:t>Confidential-Internal Use Only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76401"/>
            <a:ext cx="6895234" cy="3253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bwMode="auto">
          <a:xfrm>
            <a:off x="1981200" y="4419600"/>
            <a:ext cx="990600" cy="609600"/>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792511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Illinois order entry example.</a:t>
            </a:r>
          </a:p>
        </p:txBody>
      </p:sp>
      <p:sp>
        <p:nvSpPr>
          <p:cNvPr id="3" name="Content Placeholder 2"/>
          <p:cNvSpPr>
            <a:spLocks noGrp="1"/>
          </p:cNvSpPr>
          <p:nvPr>
            <p:ph idx="1"/>
          </p:nvPr>
        </p:nvSpPr>
        <p:spPr>
          <a:xfrm>
            <a:off x="1447800" y="1143000"/>
            <a:ext cx="7391400" cy="5105400"/>
          </a:xfrm>
        </p:spPr>
        <p:txBody>
          <a:bodyPr/>
          <a:lstStyle/>
          <a:p>
            <a:r>
              <a:rPr lang="en-US" dirty="0" smtClean="0"/>
              <a:t>Enter the predefined client ID, TEST04 for Illinois, in the client field and hit “tab”.  A pop up message will appear indicating this is the client IL Operations should use.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Click “OK” to close this box.</a:t>
            </a:r>
          </a:p>
          <a:p>
            <a:endParaRPr lang="en-US" dirty="0" smtClean="0"/>
          </a:p>
          <a:p>
            <a:endParaRPr lang="en-US" dirty="0"/>
          </a:p>
        </p:txBody>
      </p:sp>
      <p:sp>
        <p:nvSpPr>
          <p:cNvPr id="4" name="Footer Placeholder 3"/>
          <p:cNvSpPr>
            <a:spLocks noGrp="1"/>
          </p:cNvSpPr>
          <p:nvPr>
            <p:ph type="ftr" sz="quarter" idx="10"/>
          </p:nvPr>
        </p:nvSpPr>
        <p:spPr/>
        <p:txBody>
          <a:bodyPr/>
          <a:lstStyle/>
          <a:p>
            <a:r>
              <a:rPr lang="en-US" dirty="0" smtClean="0"/>
              <a:t>Confidential-Internal Use Only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237" y="2590800"/>
            <a:ext cx="6324600" cy="3196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bwMode="auto">
          <a:xfrm>
            <a:off x="7086600" y="5406170"/>
            <a:ext cx="872837" cy="381000"/>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826104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Illinois order entry example.</a:t>
            </a:r>
          </a:p>
        </p:txBody>
      </p:sp>
      <p:sp>
        <p:nvSpPr>
          <p:cNvPr id="3" name="Content Placeholder 2"/>
          <p:cNvSpPr>
            <a:spLocks noGrp="1"/>
          </p:cNvSpPr>
          <p:nvPr>
            <p:ph idx="1"/>
          </p:nvPr>
        </p:nvSpPr>
        <p:spPr/>
        <p:txBody>
          <a:bodyPr/>
          <a:lstStyle/>
          <a:p>
            <a:r>
              <a:rPr lang="en-US" dirty="0" smtClean="0"/>
              <a:t>TEST04 and TEST05 are the clients defined for operations.  Other Test clients have been built for use by ACL IS, Op App Support only.</a:t>
            </a:r>
          </a:p>
          <a:p>
            <a:endParaRPr lang="en-US" dirty="0"/>
          </a:p>
          <a:p>
            <a:r>
              <a:rPr lang="en-US" dirty="0" smtClean="0"/>
              <a:t>Review the Client Message popup carefully.  If the box states ACL IS or OP APP Support, abandon the order and reorder</a:t>
            </a:r>
            <a:r>
              <a:rPr lang="en-US" dirty="0"/>
              <a:t> </a:t>
            </a:r>
            <a:r>
              <a:rPr lang="en-US" dirty="0" smtClean="0"/>
              <a:t>with a correct client.</a:t>
            </a:r>
          </a:p>
          <a:p>
            <a:endParaRPr lang="en-US" dirty="0" smtClean="0"/>
          </a:p>
          <a:p>
            <a:endParaRPr lang="en-US" dirty="0"/>
          </a:p>
          <a:p>
            <a:endParaRPr lang="en-US" dirty="0" smtClean="0"/>
          </a:p>
          <a:p>
            <a:pPr marL="0" indent="0">
              <a:buNone/>
            </a:pPr>
            <a:endParaRPr lang="en-US" dirty="0" smtClean="0"/>
          </a:p>
          <a:p>
            <a:endParaRPr lang="en-US" dirty="0"/>
          </a:p>
        </p:txBody>
      </p:sp>
      <p:sp>
        <p:nvSpPr>
          <p:cNvPr id="4" name="Footer Placeholder 3"/>
          <p:cNvSpPr>
            <a:spLocks noGrp="1"/>
          </p:cNvSpPr>
          <p:nvPr>
            <p:ph type="ftr" sz="quarter" idx="10"/>
          </p:nvPr>
        </p:nvSpPr>
        <p:spPr/>
        <p:txBody>
          <a:bodyPr/>
          <a:lstStyle/>
          <a:p>
            <a:r>
              <a:rPr lang="en-US" dirty="0" smtClean="0"/>
              <a:t>Confidential-Internal Use Only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7521" y="4075990"/>
            <a:ext cx="2896605" cy="947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1802" y="5023727"/>
            <a:ext cx="341376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1802" y="5333290"/>
            <a:ext cx="3657600" cy="355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0753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Illinois order entry example.</a:t>
            </a:r>
          </a:p>
        </p:txBody>
      </p:sp>
      <p:sp>
        <p:nvSpPr>
          <p:cNvPr id="3" name="Content Placeholder 2"/>
          <p:cNvSpPr>
            <a:spLocks noGrp="1"/>
          </p:cNvSpPr>
          <p:nvPr>
            <p:ph idx="1"/>
          </p:nvPr>
        </p:nvSpPr>
        <p:spPr>
          <a:xfrm>
            <a:off x="1295400" y="1143000"/>
            <a:ext cx="7391400" cy="4953000"/>
          </a:xfrm>
        </p:spPr>
        <p:txBody>
          <a:bodyPr/>
          <a:lstStyle/>
          <a:p>
            <a:r>
              <a:rPr lang="en-US" dirty="0" smtClean="0"/>
              <a:t>Click on the provider drop down    .  </a:t>
            </a:r>
          </a:p>
          <a:p>
            <a:endParaRPr lang="en-US" dirty="0"/>
          </a:p>
          <a:p>
            <a:endParaRPr lang="en-US" dirty="0" smtClean="0"/>
          </a:p>
          <a:p>
            <a:pPr marL="0" indent="0">
              <a:buNone/>
            </a:pPr>
            <a:endParaRPr lang="en-US" dirty="0" smtClean="0"/>
          </a:p>
          <a:p>
            <a:pPr marL="0" indent="0">
              <a:buNone/>
            </a:pPr>
            <a:endParaRPr lang="en-US" dirty="0"/>
          </a:p>
          <a:p>
            <a:pPr marL="0" indent="0">
              <a:buNone/>
            </a:pPr>
            <a:endParaRPr lang="en-US" dirty="0"/>
          </a:p>
          <a:p>
            <a:r>
              <a:rPr lang="en-US" dirty="0"/>
              <a:t>Select NGP, Not Given Provider.  It will be the only provider o</a:t>
            </a:r>
            <a:r>
              <a:rPr lang="en-US" dirty="0" smtClean="0"/>
              <a:t>n </a:t>
            </a:r>
            <a:r>
              <a:rPr lang="en-US" dirty="0"/>
              <a:t>the drop down list.  </a:t>
            </a:r>
          </a:p>
        </p:txBody>
      </p:sp>
      <p:sp>
        <p:nvSpPr>
          <p:cNvPr id="4" name="Footer Placeholder 3"/>
          <p:cNvSpPr>
            <a:spLocks noGrp="1"/>
          </p:cNvSpPr>
          <p:nvPr>
            <p:ph type="ftr" sz="quarter" idx="10"/>
          </p:nvPr>
        </p:nvSpPr>
        <p:spPr/>
        <p:txBody>
          <a:bodyPr/>
          <a:lstStyle/>
          <a:p>
            <a:r>
              <a:rPr lang="en-US" dirty="0" smtClean="0"/>
              <a:t>Confidential-Internal Use Only </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063" y="1676400"/>
            <a:ext cx="8343900" cy="1650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bwMode="auto">
          <a:xfrm flipH="1">
            <a:off x="3098344" y="1485900"/>
            <a:ext cx="2743200" cy="1104900"/>
          </a:xfrm>
          <a:prstGeom prst="straightConnector1">
            <a:avLst/>
          </a:prstGeom>
          <a:solidFill>
            <a:schemeClr val="accent1"/>
          </a:solidFill>
          <a:ln w="38100" cap="flat" cmpd="sng" algn="ctr">
            <a:solidFill>
              <a:srgbClr val="FFC000"/>
            </a:solidFill>
            <a:prstDash val="solid"/>
            <a:round/>
            <a:headEnd type="none" w="med" len="med"/>
            <a:tailEnd type="arrow"/>
          </a:ln>
          <a:effectLst/>
        </p:spPr>
      </p:cxnSp>
      <p:sp>
        <p:nvSpPr>
          <p:cNvPr id="8" name="Flowchart: Extract 7"/>
          <p:cNvSpPr/>
          <p:nvPr/>
        </p:nvSpPr>
        <p:spPr bwMode="auto">
          <a:xfrm flipV="1">
            <a:off x="5867400" y="1295400"/>
            <a:ext cx="304800" cy="190500"/>
          </a:xfrm>
          <a:prstGeom prst="flowChartExtract">
            <a:avLst/>
          </a:prstGeom>
          <a:solidFill>
            <a:schemeClr val="accent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pic>
        <p:nvPicPr>
          <p:cNvPr id="19" name="Picture 18"/>
          <p:cNvPicPr/>
          <p:nvPr/>
        </p:nvPicPr>
        <p:blipFill rotWithShape="1">
          <a:blip r:embed="rId3"/>
          <a:srcRect l="50122" t="2006" r="20424" b="77936"/>
          <a:stretch/>
        </p:blipFill>
        <p:spPr bwMode="auto">
          <a:xfrm>
            <a:off x="351063" y="4495800"/>
            <a:ext cx="8237763" cy="1676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0522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Illinois order entry example.</a:t>
            </a:r>
          </a:p>
        </p:txBody>
      </p:sp>
      <p:sp>
        <p:nvSpPr>
          <p:cNvPr id="3" name="Content Placeholder 2"/>
          <p:cNvSpPr>
            <a:spLocks noGrp="1"/>
          </p:cNvSpPr>
          <p:nvPr>
            <p:ph idx="1"/>
          </p:nvPr>
        </p:nvSpPr>
        <p:spPr/>
        <p:txBody>
          <a:bodyPr/>
          <a:lstStyle/>
          <a:p>
            <a:r>
              <a:rPr lang="en-US" dirty="0"/>
              <a:t>Do not use any other provider.  Settings for the client, patient, and provider will ensure results will not outbound from ACL</a:t>
            </a:r>
            <a:endParaRPr lang="en-US" dirty="0" smtClean="0"/>
          </a:p>
          <a:p>
            <a:r>
              <a:rPr lang="en-US" dirty="0" smtClean="0"/>
              <a:t>Double check your Patient, Client, and Provider entries before continuing with the order.</a:t>
            </a:r>
            <a:endParaRPr lang="en-US" dirty="0"/>
          </a:p>
          <a:p>
            <a:endParaRPr lang="en-US" dirty="0"/>
          </a:p>
          <a:p>
            <a:endParaRPr lang="en-US" dirty="0" smtClean="0"/>
          </a:p>
          <a:p>
            <a:endParaRPr lang="en-US" dirty="0"/>
          </a:p>
          <a:p>
            <a:endParaRPr lang="en-US" dirty="0" smtClean="0"/>
          </a:p>
          <a:p>
            <a:endParaRPr lang="en-US" dirty="0"/>
          </a:p>
          <a:p>
            <a:r>
              <a:rPr lang="en-US" dirty="0" smtClean="0"/>
              <a:t>For our Illinois example, verify a TESTPROD IL patient, the TEST04 Client code, and the NGP provider. </a:t>
            </a:r>
            <a:endParaRPr lang="en-US" dirty="0"/>
          </a:p>
        </p:txBody>
      </p:sp>
      <p:sp>
        <p:nvSpPr>
          <p:cNvPr id="4" name="Footer Placeholder 3"/>
          <p:cNvSpPr>
            <a:spLocks noGrp="1"/>
          </p:cNvSpPr>
          <p:nvPr>
            <p:ph type="ftr" sz="quarter" idx="10"/>
          </p:nvPr>
        </p:nvSpPr>
        <p:spPr/>
        <p:txBody>
          <a:bodyPr/>
          <a:lstStyle/>
          <a:p>
            <a:r>
              <a:rPr lang="en-US" dirty="0" smtClean="0"/>
              <a:t>Confidential-Internal Use Only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200400"/>
            <a:ext cx="80010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1068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Illinois order entry example.</a:t>
            </a:r>
          </a:p>
        </p:txBody>
      </p:sp>
      <p:sp>
        <p:nvSpPr>
          <p:cNvPr id="3" name="Content Placeholder 2"/>
          <p:cNvSpPr>
            <a:spLocks noGrp="1"/>
          </p:cNvSpPr>
          <p:nvPr>
            <p:ph idx="1"/>
          </p:nvPr>
        </p:nvSpPr>
        <p:spPr/>
        <p:txBody>
          <a:bodyPr/>
          <a:lstStyle/>
          <a:p>
            <a:r>
              <a:rPr lang="en-US" dirty="0" smtClean="0"/>
              <a:t>Proceed with order entry as usual.  Enter a Dx code, time, test code, and click on order.</a:t>
            </a:r>
            <a:endParaRPr lang="en-US" dirty="0"/>
          </a:p>
        </p:txBody>
      </p:sp>
      <p:sp>
        <p:nvSpPr>
          <p:cNvPr id="4" name="Footer Placeholder 3"/>
          <p:cNvSpPr>
            <a:spLocks noGrp="1"/>
          </p:cNvSpPr>
          <p:nvPr>
            <p:ph type="ftr" sz="quarter" idx="10"/>
          </p:nvPr>
        </p:nvSpPr>
        <p:spPr/>
        <p:txBody>
          <a:bodyPr/>
          <a:lstStyle/>
          <a:p>
            <a:r>
              <a:rPr lang="en-US" dirty="0" smtClean="0"/>
              <a:t>Confidential-Internal Use Only </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981200"/>
            <a:ext cx="5943600" cy="4094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bwMode="auto">
          <a:xfrm>
            <a:off x="2667000" y="5638800"/>
            <a:ext cx="838200" cy="437364"/>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cxnSp>
        <p:nvCxnSpPr>
          <p:cNvPr id="9" name="Straight Arrow Connector 8"/>
          <p:cNvCxnSpPr/>
          <p:nvPr/>
        </p:nvCxnSpPr>
        <p:spPr bwMode="auto">
          <a:xfrm flipH="1">
            <a:off x="6705600" y="1676400"/>
            <a:ext cx="990600" cy="762000"/>
          </a:xfrm>
          <a:prstGeom prst="straightConnector1">
            <a:avLst/>
          </a:prstGeom>
          <a:solidFill>
            <a:schemeClr val="accent1"/>
          </a:solidFill>
          <a:ln w="38100" cap="flat" cmpd="sng" algn="ctr">
            <a:solidFill>
              <a:srgbClr val="FFC000"/>
            </a:solidFill>
            <a:prstDash val="solid"/>
            <a:round/>
            <a:headEnd type="none" w="med" len="med"/>
            <a:tailEnd type="arrow"/>
          </a:ln>
          <a:effectLst/>
        </p:spPr>
      </p:cxnSp>
      <p:cxnSp>
        <p:nvCxnSpPr>
          <p:cNvPr id="10" name="Straight Arrow Connector 9"/>
          <p:cNvCxnSpPr/>
          <p:nvPr/>
        </p:nvCxnSpPr>
        <p:spPr bwMode="auto">
          <a:xfrm flipH="1">
            <a:off x="2531918" y="2057400"/>
            <a:ext cx="135082" cy="1295400"/>
          </a:xfrm>
          <a:prstGeom prst="straightConnector1">
            <a:avLst/>
          </a:prstGeom>
          <a:solidFill>
            <a:schemeClr val="accent1"/>
          </a:solidFill>
          <a:ln w="38100" cap="flat" cmpd="sng" algn="ctr">
            <a:solidFill>
              <a:srgbClr val="FFC000"/>
            </a:solidFill>
            <a:prstDash val="solid"/>
            <a:round/>
            <a:headEnd type="none" w="med" len="med"/>
            <a:tailEnd type="arrow"/>
          </a:ln>
          <a:effectLst/>
        </p:spPr>
      </p:cxnSp>
      <p:cxnSp>
        <p:nvCxnSpPr>
          <p:cNvPr id="11" name="Straight Arrow Connector 10"/>
          <p:cNvCxnSpPr/>
          <p:nvPr/>
        </p:nvCxnSpPr>
        <p:spPr bwMode="auto">
          <a:xfrm flipH="1">
            <a:off x="2680855" y="1981200"/>
            <a:ext cx="1052945" cy="2286000"/>
          </a:xfrm>
          <a:prstGeom prst="straightConnector1">
            <a:avLst/>
          </a:prstGeom>
          <a:solidFill>
            <a:schemeClr val="accent1"/>
          </a:solidFill>
          <a:ln w="38100" cap="flat" cmpd="sng" algn="ctr">
            <a:solidFill>
              <a:srgbClr val="FFC000"/>
            </a:solidFill>
            <a:prstDash val="solid"/>
            <a:round/>
            <a:headEnd type="none" w="med" len="med"/>
            <a:tailEnd type="arrow"/>
          </a:ln>
          <a:effectLst/>
        </p:spPr>
      </p:cxnSp>
    </p:spTree>
    <p:extLst>
      <p:ext uri="{BB962C8B-B14F-4D97-AF65-F5344CB8AC3E}">
        <p14:creationId xmlns:p14="http://schemas.microsoft.com/office/powerpoint/2010/main" val="2394159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Illinois order entry example.</a:t>
            </a:r>
          </a:p>
        </p:txBody>
      </p:sp>
      <p:sp>
        <p:nvSpPr>
          <p:cNvPr id="3" name="Content Placeholder 2"/>
          <p:cNvSpPr>
            <a:spLocks noGrp="1"/>
          </p:cNvSpPr>
          <p:nvPr>
            <p:ph idx="1"/>
          </p:nvPr>
        </p:nvSpPr>
        <p:spPr/>
        <p:txBody>
          <a:bodyPr/>
          <a:lstStyle/>
          <a:p>
            <a:r>
              <a:rPr lang="en-US" dirty="0" smtClean="0"/>
              <a:t>If you can validate what you need without processing the order, capture your documentation</a:t>
            </a:r>
            <a:r>
              <a:rPr lang="en-US" dirty="0"/>
              <a:t> </a:t>
            </a:r>
            <a:r>
              <a:rPr lang="en-US" dirty="0" smtClean="0"/>
              <a:t>and then delete the test code and abandon the order. </a:t>
            </a:r>
          </a:p>
          <a:p>
            <a:pPr marL="0" indent="0">
              <a:buNone/>
            </a:pPr>
            <a:endParaRPr lang="en-US" dirty="0" smtClean="0"/>
          </a:p>
          <a:p>
            <a:pPr lvl="1"/>
            <a:r>
              <a:rPr lang="en-US" dirty="0"/>
              <a:t>Examples:  validation of labels, container types, AOE questions, or pop-up messages</a:t>
            </a:r>
            <a:r>
              <a:rPr lang="en-US" dirty="0" smtClean="0"/>
              <a:t>.</a:t>
            </a:r>
          </a:p>
          <a:p>
            <a:pPr marL="457200" lvl="1" indent="0">
              <a:buNone/>
            </a:pPr>
            <a:endParaRPr lang="en-US" dirty="0"/>
          </a:p>
          <a:p>
            <a:r>
              <a:rPr lang="en-US" dirty="0" smtClean="0"/>
              <a:t>If you need to process the order to complete validation be sure to cancel/credit the order when validation has been completed. </a:t>
            </a:r>
            <a:r>
              <a:rPr lang="en-US" dirty="0"/>
              <a:t>Retrieve all printed FAST labels so they do not contribute to any patient safety issues. </a:t>
            </a:r>
            <a:r>
              <a:rPr lang="en-US" dirty="0" smtClean="0"/>
              <a:t>Do not leave accession numbers pending.</a:t>
            </a:r>
            <a:endParaRPr lang="en-US" dirty="0"/>
          </a:p>
          <a:p>
            <a:endParaRPr lang="en-US" dirty="0" smtClean="0"/>
          </a:p>
          <a:p>
            <a:endParaRPr lang="en-US" dirty="0" smtClean="0"/>
          </a:p>
          <a:p>
            <a:endParaRPr lang="en-US" dirty="0" smtClean="0"/>
          </a:p>
          <a:p>
            <a:pPr lvl="1"/>
            <a:endParaRPr lang="en-US" dirty="0"/>
          </a:p>
          <a:p>
            <a:pPr lvl="1"/>
            <a:endParaRPr lang="en-US" dirty="0" smtClean="0"/>
          </a:p>
          <a:p>
            <a:pPr lvl="1"/>
            <a:endParaRPr lang="en-US" dirty="0" smtClean="0"/>
          </a:p>
        </p:txBody>
      </p:sp>
      <p:sp>
        <p:nvSpPr>
          <p:cNvPr id="4" name="Footer Placeholder 3"/>
          <p:cNvSpPr>
            <a:spLocks noGrp="1"/>
          </p:cNvSpPr>
          <p:nvPr>
            <p:ph type="ftr" sz="quarter" idx="10"/>
          </p:nvPr>
        </p:nvSpPr>
        <p:spPr/>
        <p:txBody>
          <a:bodyPr/>
          <a:lstStyle/>
          <a:p>
            <a:r>
              <a:rPr lang="en-US" dirty="0" smtClean="0"/>
              <a:t>Confidential-Internal Use Only </a:t>
            </a:r>
            <a:endParaRPr lang="en-US" dirty="0"/>
          </a:p>
        </p:txBody>
      </p:sp>
    </p:spTree>
    <p:extLst>
      <p:ext uri="{BB962C8B-B14F-4D97-AF65-F5344CB8AC3E}">
        <p14:creationId xmlns:p14="http://schemas.microsoft.com/office/powerpoint/2010/main" val="201832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the FAST Test Clients</a:t>
            </a:r>
            <a:endParaRPr lang="en-US" dirty="0"/>
          </a:p>
        </p:txBody>
      </p:sp>
      <p:sp>
        <p:nvSpPr>
          <p:cNvPr id="3" name="Content Placeholder 2"/>
          <p:cNvSpPr>
            <a:spLocks noGrp="1"/>
          </p:cNvSpPr>
          <p:nvPr>
            <p:ph idx="1"/>
          </p:nvPr>
        </p:nvSpPr>
        <p:spPr>
          <a:xfrm>
            <a:off x="1447800" y="1066800"/>
            <a:ext cx="7391400" cy="5029200"/>
          </a:xfrm>
        </p:spPr>
        <p:txBody>
          <a:bodyPr/>
          <a:lstStyle/>
          <a:p>
            <a:r>
              <a:rPr lang="en-US" dirty="0"/>
              <a:t>Test Clients are to be used in limited situations.  The current AML validation process, using Test Patients in Production by Site, is to be used in all cases where validation can be captured in AML</a:t>
            </a:r>
            <a:r>
              <a:rPr lang="en-US" dirty="0" smtClean="0"/>
              <a:t>.</a:t>
            </a:r>
          </a:p>
          <a:p>
            <a:endParaRPr lang="en-US" dirty="0"/>
          </a:p>
          <a:p>
            <a:r>
              <a:rPr lang="en-US" dirty="0" smtClean="0"/>
              <a:t>For instance, if you need to verify a new test build, place one order in FAST to check labels, AOEs, batching, etc.  Place the rest of your orders in AML to check worksheets, resulting, reference ranges, flagging, etc.</a:t>
            </a:r>
          </a:p>
          <a:p>
            <a:endParaRPr lang="en-US" dirty="0"/>
          </a:p>
          <a:p>
            <a:r>
              <a:rPr lang="en-US" dirty="0" smtClean="0"/>
              <a:t>See policy </a:t>
            </a:r>
            <a:r>
              <a:rPr lang="en-US" dirty="0"/>
              <a:t>tech Instructions for Using FAST Test </a:t>
            </a:r>
            <a:r>
              <a:rPr lang="en-US" dirty="0"/>
              <a:t>Clients for Test Validation in </a:t>
            </a:r>
            <a:r>
              <a:rPr lang="en-US" dirty="0" smtClean="0"/>
              <a:t>Production, reference # 8816 </a:t>
            </a:r>
            <a:r>
              <a:rPr lang="en-US" dirty="0"/>
              <a:t>for </a:t>
            </a:r>
            <a:r>
              <a:rPr lang="en-US" dirty="0" smtClean="0"/>
              <a:t>more examples.</a:t>
            </a:r>
            <a:endParaRPr lang="en-US" dirty="0"/>
          </a:p>
          <a:p>
            <a:endParaRPr lang="en-US" dirty="0"/>
          </a:p>
          <a:p>
            <a:endParaRPr lang="en-US" dirty="0" smtClean="0"/>
          </a:p>
          <a:p>
            <a:endParaRPr lang="en-US" dirty="0"/>
          </a:p>
          <a:p>
            <a:endParaRPr lang="en-US" dirty="0" smtClean="0"/>
          </a:p>
          <a:p>
            <a:endParaRPr lang="en-US" dirty="0"/>
          </a:p>
          <a:p>
            <a:endParaRPr lang="en-US" dirty="0"/>
          </a:p>
        </p:txBody>
      </p:sp>
      <p:sp>
        <p:nvSpPr>
          <p:cNvPr id="4" name="Footer Placeholder 3"/>
          <p:cNvSpPr>
            <a:spLocks noGrp="1"/>
          </p:cNvSpPr>
          <p:nvPr>
            <p:ph type="ftr" sz="quarter" idx="10"/>
          </p:nvPr>
        </p:nvSpPr>
        <p:spPr/>
        <p:txBody>
          <a:bodyPr/>
          <a:lstStyle/>
          <a:p>
            <a:r>
              <a:rPr lang="en-US" dirty="0" smtClean="0"/>
              <a:t>Confidential-Internal Use Only </a:t>
            </a:r>
            <a:endParaRPr lang="en-US" dirty="0"/>
          </a:p>
        </p:txBody>
      </p:sp>
    </p:spTree>
    <p:extLst>
      <p:ext uri="{BB962C8B-B14F-4D97-AF65-F5344CB8AC3E}">
        <p14:creationId xmlns:p14="http://schemas.microsoft.com/office/powerpoint/2010/main" val="4141875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219200" y="171450"/>
            <a:ext cx="7848600" cy="838200"/>
          </a:xfrm>
        </p:spPr>
        <p:txBody>
          <a:bodyPr/>
          <a:lstStyle/>
          <a:p>
            <a:r>
              <a:rPr lang="en-US" altLang="en-US" dirty="0" smtClean="0">
                <a:latin typeface="Arial" panose="020B0604020202020204" pitchFamily="34" charset="0"/>
              </a:rPr>
              <a:t> A new tool for performing Test Validation</a:t>
            </a:r>
          </a:p>
        </p:txBody>
      </p:sp>
      <p:sp>
        <p:nvSpPr>
          <p:cNvPr id="9219" name="Content Placeholder 2"/>
          <p:cNvSpPr>
            <a:spLocks noGrp="1"/>
          </p:cNvSpPr>
          <p:nvPr>
            <p:ph idx="1"/>
          </p:nvPr>
        </p:nvSpPr>
        <p:spPr>
          <a:xfrm>
            <a:off x="923925" y="1219200"/>
            <a:ext cx="7483475" cy="5276850"/>
          </a:xfrm>
        </p:spPr>
        <p:txBody>
          <a:bodyPr/>
          <a:lstStyle/>
          <a:p>
            <a:r>
              <a:rPr lang="en-US" altLang="en-US" dirty="0" smtClean="0">
                <a:latin typeface="Arial" panose="020B0604020202020204" pitchFamily="34" charset="0"/>
              </a:rPr>
              <a:t>Placing orders in the FAST production environment for test build cycle validation has been difficult to navigate.</a:t>
            </a:r>
          </a:p>
          <a:p>
            <a:pPr marL="457200" indent="-457200">
              <a:buFont typeface="Arial" panose="020B0604020202020204" pitchFamily="34" charset="0"/>
              <a:buChar char="•"/>
            </a:pPr>
            <a:endParaRPr lang="en-US" altLang="en-US" dirty="0" smtClean="0">
              <a:latin typeface="Arial" panose="020B0604020202020204" pitchFamily="34" charset="0"/>
            </a:endParaRPr>
          </a:p>
          <a:p>
            <a:r>
              <a:rPr lang="en-US" altLang="en-US" dirty="0">
                <a:latin typeface="Arial" panose="020B0604020202020204" pitchFamily="34" charset="0"/>
              </a:rPr>
              <a:t>P</a:t>
            </a:r>
            <a:r>
              <a:rPr lang="en-US" altLang="en-US" dirty="0" smtClean="0">
                <a:latin typeface="Arial" panose="020B0604020202020204" pitchFamily="34" charset="0"/>
              </a:rPr>
              <a:t>redefined clients and patients are now available to be used by operations for FAST production validation.</a:t>
            </a:r>
          </a:p>
          <a:p>
            <a:pPr marL="457200" indent="-457200">
              <a:buFont typeface="Arial" panose="020B0604020202020204" pitchFamily="34" charset="0"/>
              <a:buChar char="•"/>
            </a:pPr>
            <a:endParaRPr lang="en-US" altLang="en-US" dirty="0" smtClean="0">
              <a:latin typeface="Arial" panose="020B0604020202020204" pitchFamily="34" charset="0"/>
            </a:endParaRPr>
          </a:p>
          <a:p>
            <a:r>
              <a:rPr lang="en-US" altLang="en-US" dirty="0" smtClean="0">
                <a:latin typeface="Arial" panose="020B0604020202020204" pitchFamily="34" charset="0"/>
              </a:rPr>
              <a:t>Moving forward all validation orders entered in FAST production MUST use these clients and their associated pre-defined patients.</a:t>
            </a:r>
          </a:p>
        </p:txBody>
      </p:sp>
    </p:spTree>
    <p:extLst>
      <p:ext uri="{BB962C8B-B14F-4D97-AF65-F5344CB8AC3E}">
        <p14:creationId xmlns:p14="http://schemas.microsoft.com/office/powerpoint/2010/main" val="502892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467600" cy="838200"/>
          </a:xfrm>
        </p:spPr>
        <p:txBody>
          <a:bodyPr/>
          <a:lstStyle/>
          <a:p>
            <a:pPr algn="ctr"/>
            <a:r>
              <a:rPr lang="en-US" dirty="0" smtClean="0"/>
              <a:t>Use of the Clients and Patients will be monitored</a:t>
            </a:r>
            <a:endParaRPr lang="en-US" dirty="0"/>
          </a:p>
        </p:txBody>
      </p:sp>
      <p:sp>
        <p:nvSpPr>
          <p:cNvPr id="3" name="Content Placeholder 2"/>
          <p:cNvSpPr>
            <a:spLocks noGrp="1"/>
          </p:cNvSpPr>
          <p:nvPr>
            <p:ph idx="1"/>
          </p:nvPr>
        </p:nvSpPr>
        <p:spPr/>
        <p:txBody>
          <a:bodyPr/>
          <a:lstStyle/>
          <a:p>
            <a:r>
              <a:rPr lang="en-US" dirty="0" smtClean="0"/>
              <a:t>Use of Test Clients and associated patients for validation will be monitored periodically by Op App Support.  Order carefully to avoid errors that may be interpreted as misuse.</a:t>
            </a:r>
          </a:p>
          <a:p>
            <a:endParaRPr lang="en-US" dirty="0" smtClean="0"/>
          </a:p>
          <a:p>
            <a:endParaRPr lang="en-US" dirty="0" smtClean="0"/>
          </a:p>
          <a:p>
            <a:pPr marL="0" indent="0">
              <a:buNone/>
            </a:pPr>
            <a:endParaRPr lang="en-US" dirty="0"/>
          </a:p>
          <a:p>
            <a:pPr marL="0" indent="0">
              <a:buNone/>
            </a:pPr>
            <a:endParaRPr lang="en-US" dirty="0"/>
          </a:p>
          <a:p>
            <a:r>
              <a:rPr lang="en-US" dirty="0" smtClean="0"/>
              <a:t>Identified </a:t>
            </a:r>
            <a:r>
              <a:rPr lang="en-US" dirty="0"/>
              <a:t>inappropriate use will result in a warning to the user</a:t>
            </a:r>
            <a:r>
              <a:rPr lang="en-US" dirty="0" smtClean="0"/>
              <a:t>.</a:t>
            </a:r>
          </a:p>
          <a:p>
            <a:pPr marL="0" indent="0">
              <a:buNone/>
            </a:pPr>
            <a:endParaRPr lang="en-US" dirty="0"/>
          </a:p>
          <a:p>
            <a:r>
              <a:rPr lang="en-US" dirty="0" smtClean="0"/>
              <a:t>Reeducation </a:t>
            </a:r>
            <a:r>
              <a:rPr lang="en-US" dirty="0"/>
              <a:t>of the user will take place when indicated</a:t>
            </a:r>
            <a:r>
              <a:rPr lang="en-US" dirty="0" smtClean="0"/>
              <a:t>.</a:t>
            </a:r>
          </a:p>
          <a:p>
            <a:endParaRPr lang="en-US" dirty="0"/>
          </a:p>
        </p:txBody>
      </p:sp>
      <p:sp>
        <p:nvSpPr>
          <p:cNvPr id="4" name="Footer Placeholder 3"/>
          <p:cNvSpPr>
            <a:spLocks noGrp="1"/>
          </p:cNvSpPr>
          <p:nvPr>
            <p:ph type="ftr" sz="quarter" idx="10"/>
          </p:nvPr>
        </p:nvSpPr>
        <p:spPr/>
        <p:txBody>
          <a:bodyPr/>
          <a:lstStyle/>
          <a:p>
            <a:r>
              <a:rPr lang="en-US" dirty="0" smtClean="0"/>
              <a:t>Confidential-Internal Use Only </a:t>
            </a:r>
            <a:endParaRPr lang="en-US" dirty="0"/>
          </a:p>
        </p:txBody>
      </p:sp>
      <p:pic>
        <p:nvPicPr>
          <p:cNvPr id="1031" name="Picture 7" descr="C:\Users\LJC15560\AppData\Local\Microsoft\Windows\Temporary Internet Files\Content.IE5\3K7NILG6\Be_Careful_Work_Safely_Sig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2817266"/>
            <a:ext cx="1814707" cy="1373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7121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order entry for test validation</a:t>
            </a:r>
            <a:endParaRPr lang="en-US" dirty="0"/>
          </a:p>
        </p:txBody>
      </p:sp>
      <p:sp>
        <p:nvSpPr>
          <p:cNvPr id="3" name="Content Placeholder 2"/>
          <p:cNvSpPr>
            <a:spLocks noGrp="1"/>
          </p:cNvSpPr>
          <p:nvPr>
            <p:ph idx="1"/>
          </p:nvPr>
        </p:nvSpPr>
        <p:spPr>
          <a:xfrm>
            <a:off x="1447800" y="1143000"/>
            <a:ext cx="7391400" cy="5105400"/>
          </a:xfrm>
        </p:spPr>
        <p:txBody>
          <a:bodyPr/>
          <a:lstStyle/>
          <a:p>
            <a:r>
              <a:rPr lang="en-US" dirty="0" smtClean="0"/>
              <a:t>To complete your training </a:t>
            </a:r>
            <a:r>
              <a:rPr lang="en-US" dirty="0"/>
              <a:t>t</a:t>
            </a:r>
            <a:r>
              <a:rPr lang="en-US" dirty="0" smtClean="0"/>
              <a:t>here are two documents you need to review and a competency to take.</a:t>
            </a:r>
          </a:p>
          <a:p>
            <a:pPr marL="0" indent="0">
              <a:buNone/>
            </a:pPr>
            <a:endParaRPr lang="en-US" dirty="0" smtClean="0"/>
          </a:p>
          <a:p>
            <a:pPr lvl="1"/>
            <a:r>
              <a:rPr lang="en-US" dirty="0" smtClean="0"/>
              <a:t>Policy </a:t>
            </a:r>
            <a:r>
              <a:rPr lang="en-US" dirty="0"/>
              <a:t>T</a:t>
            </a:r>
            <a:r>
              <a:rPr lang="en-US" dirty="0" smtClean="0"/>
              <a:t>ech procedure  VALIDATION IN FAST PRODUCTION ENVIRONMENT reference </a:t>
            </a:r>
            <a:r>
              <a:rPr lang="en-US" dirty="0"/>
              <a:t># 8815.</a:t>
            </a:r>
          </a:p>
          <a:p>
            <a:pPr marL="457200" lvl="1" indent="0">
              <a:buNone/>
            </a:pPr>
            <a:endParaRPr lang="en-US" dirty="0"/>
          </a:p>
          <a:p>
            <a:pPr lvl="1"/>
            <a:r>
              <a:rPr lang="en-US" dirty="0"/>
              <a:t>Policy Tech attachment Instructions for Using FAST Test Clients for Test Validation in </a:t>
            </a:r>
            <a:r>
              <a:rPr lang="en-US" dirty="0" smtClean="0"/>
              <a:t>Production reference </a:t>
            </a:r>
            <a:r>
              <a:rPr lang="en-US" dirty="0"/>
              <a:t># 8816.</a:t>
            </a:r>
          </a:p>
          <a:p>
            <a:pPr marL="457200" lvl="1" indent="0">
              <a:buNone/>
            </a:pPr>
            <a:endParaRPr lang="en-US" dirty="0" smtClean="0"/>
          </a:p>
          <a:p>
            <a:pPr lvl="1"/>
            <a:r>
              <a:rPr lang="en-US" dirty="0" smtClean="0"/>
              <a:t>The FAST Test Clients competency </a:t>
            </a:r>
            <a:r>
              <a:rPr lang="en-US" dirty="0" smtClean="0"/>
              <a:t>test </a:t>
            </a:r>
            <a:r>
              <a:rPr lang="en-US" dirty="0" smtClean="0"/>
              <a:t>is attached to this MTS training module.  It can also be </a:t>
            </a:r>
            <a:r>
              <a:rPr lang="en-US" dirty="0" smtClean="0"/>
              <a:t>found </a:t>
            </a:r>
            <a:r>
              <a:rPr lang="en-US" dirty="0" smtClean="0"/>
              <a:t>here: </a:t>
            </a:r>
            <a:r>
              <a:rPr lang="en-US" dirty="0">
                <a:solidFill>
                  <a:schemeClr val="tx2"/>
                </a:solidFill>
              </a:rPr>
              <a:t>Home &gt; Operations &gt; On-line Training &gt; Using Fast Test Clients for Production Validation - Training and </a:t>
            </a:r>
            <a:r>
              <a:rPr lang="en-US" dirty="0" smtClean="0">
                <a:solidFill>
                  <a:schemeClr val="tx2"/>
                </a:solidFill>
              </a:rPr>
              <a:t>Competency</a:t>
            </a:r>
            <a:r>
              <a:rPr lang="en-US" dirty="0" smtClean="0"/>
              <a:t>.  Please </a:t>
            </a:r>
            <a:r>
              <a:rPr lang="en-US" dirty="0" smtClean="0"/>
              <a:t>complete </a:t>
            </a:r>
            <a:r>
              <a:rPr lang="en-US" dirty="0" smtClean="0"/>
              <a:t>the competency.  If not completing in MTS, print a </a:t>
            </a:r>
            <a:r>
              <a:rPr lang="en-US" dirty="0" smtClean="0"/>
              <a:t>copy and </a:t>
            </a:r>
            <a:r>
              <a:rPr lang="en-US" dirty="0" smtClean="0"/>
              <a:t>submit</a:t>
            </a:r>
            <a:r>
              <a:rPr lang="en-US" dirty="0"/>
              <a:t> </a:t>
            </a:r>
            <a:r>
              <a:rPr lang="en-US" dirty="0" smtClean="0"/>
              <a:t>to your supervisor.</a:t>
            </a:r>
          </a:p>
        </p:txBody>
      </p:sp>
      <p:sp>
        <p:nvSpPr>
          <p:cNvPr id="4" name="Footer Placeholder 3"/>
          <p:cNvSpPr>
            <a:spLocks noGrp="1"/>
          </p:cNvSpPr>
          <p:nvPr>
            <p:ph type="ftr" sz="quarter" idx="10"/>
          </p:nvPr>
        </p:nvSpPr>
        <p:spPr/>
        <p:txBody>
          <a:bodyPr/>
          <a:lstStyle/>
          <a:p>
            <a:r>
              <a:rPr lang="en-US" dirty="0" smtClean="0"/>
              <a:t>Confidential-Internal Use Only </a:t>
            </a:r>
            <a:endParaRPr lang="en-US" dirty="0"/>
          </a:p>
        </p:txBody>
      </p:sp>
    </p:spTree>
    <p:extLst>
      <p:ext uri="{BB962C8B-B14F-4D97-AF65-F5344CB8AC3E}">
        <p14:creationId xmlns:p14="http://schemas.microsoft.com/office/powerpoint/2010/main" val="1287650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 entry in FAST</a:t>
            </a:r>
          </a:p>
        </p:txBody>
      </p:sp>
      <p:sp>
        <p:nvSpPr>
          <p:cNvPr id="3" name="Content Placeholder 2"/>
          <p:cNvSpPr>
            <a:spLocks noGrp="1"/>
          </p:cNvSpPr>
          <p:nvPr>
            <p:ph idx="1"/>
          </p:nvPr>
        </p:nvSpPr>
        <p:spPr/>
        <p:txBody>
          <a:bodyPr/>
          <a:lstStyle/>
          <a:p>
            <a:r>
              <a:rPr lang="en-US" dirty="0"/>
              <a:t>This training guide is not intended to train FAST order entry.  It is intended to train proper use of FAST Test Clients used for </a:t>
            </a:r>
            <a:r>
              <a:rPr lang="en-US" dirty="0" smtClean="0"/>
              <a:t>build cycle test validation in FAST only.</a:t>
            </a:r>
          </a:p>
          <a:p>
            <a:endParaRPr lang="en-US" dirty="0"/>
          </a:p>
          <a:p>
            <a:r>
              <a:rPr lang="en-US" dirty="0"/>
              <a:t>If you are unfamiliar with general order entry in FAST, please refer to Policy Tech FAST ORDER ENTRY, reference #5573.</a:t>
            </a:r>
          </a:p>
          <a:p>
            <a:pPr marL="0" indent="0">
              <a:buNone/>
            </a:pPr>
            <a:endParaRPr lang="en-US" dirty="0" smtClean="0"/>
          </a:p>
          <a:p>
            <a:r>
              <a:rPr lang="en-US" dirty="0" smtClean="0"/>
              <a:t>This process uses Test Clients and Patients specifically designed for test validation only.  They are NOT to be used for other purposes or when placing real orders.</a:t>
            </a:r>
            <a:endParaRPr lang="en-US" dirty="0"/>
          </a:p>
          <a:p>
            <a:endParaRPr lang="en-US" dirty="0"/>
          </a:p>
        </p:txBody>
      </p:sp>
      <p:sp>
        <p:nvSpPr>
          <p:cNvPr id="4" name="Footer Placeholder 3"/>
          <p:cNvSpPr>
            <a:spLocks noGrp="1"/>
          </p:cNvSpPr>
          <p:nvPr>
            <p:ph type="ftr" sz="quarter" idx="10"/>
          </p:nvPr>
        </p:nvSpPr>
        <p:spPr/>
        <p:txBody>
          <a:bodyPr/>
          <a:lstStyle/>
          <a:p>
            <a:r>
              <a:rPr lang="en-US" dirty="0" smtClean="0"/>
              <a:t>Confidential-Internal Use Only </a:t>
            </a:r>
            <a:endParaRPr lang="en-US" dirty="0"/>
          </a:p>
        </p:txBody>
      </p:sp>
    </p:spTree>
    <p:extLst>
      <p:ext uri="{BB962C8B-B14F-4D97-AF65-F5344CB8AC3E}">
        <p14:creationId xmlns:p14="http://schemas.microsoft.com/office/powerpoint/2010/main" val="1730326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1981200" y="4495800"/>
            <a:ext cx="6477000" cy="1600200"/>
          </a:xfrm>
          <a:prstGeom prst="roundRect">
            <a:avLst/>
          </a:prstGeom>
          <a:solidFill>
            <a:schemeClr val="accent1"/>
          </a:solid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sp>
        <p:nvSpPr>
          <p:cNvPr id="2" name="Title 1"/>
          <p:cNvSpPr>
            <a:spLocks noGrp="1"/>
          </p:cNvSpPr>
          <p:nvPr>
            <p:ph type="title"/>
          </p:nvPr>
        </p:nvSpPr>
        <p:spPr>
          <a:xfrm>
            <a:off x="1219200" y="228600"/>
            <a:ext cx="7772400" cy="838200"/>
          </a:xfrm>
        </p:spPr>
        <p:txBody>
          <a:bodyPr/>
          <a:lstStyle/>
          <a:p>
            <a:r>
              <a:rPr lang="en-US" sz="2800" dirty="0" smtClean="0"/>
              <a:t>Separate clients are to be used in IL and WI.</a:t>
            </a:r>
            <a:endParaRPr lang="en-US" sz="2800" dirty="0"/>
          </a:p>
        </p:txBody>
      </p:sp>
      <p:sp>
        <p:nvSpPr>
          <p:cNvPr id="3" name="Content Placeholder 2"/>
          <p:cNvSpPr>
            <a:spLocks noGrp="1"/>
          </p:cNvSpPr>
          <p:nvPr>
            <p:ph idx="1"/>
          </p:nvPr>
        </p:nvSpPr>
        <p:spPr>
          <a:xfrm>
            <a:off x="990600" y="1219200"/>
            <a:ext cx="7848600" cy="4953000"/>
          </a:xfrm>
          <a:ln>
            <a:solidFill>
              <a:schemeClr val="accent1"/>
            </a:solidFill>
          </a:ln>
        </p:spPr>
        <p:txBody>
          <a:bodyPr/>
          <a:lstStyle/>
          <a:p>
            <a:pPr marL="0" indent="0">
              <a:buNone/>
            </a:pPr>
            <a:r>
              <a:rPr lang="en-US" dirty="0"/>
              <a:t>Specified Test Clients have been built in the FAST production environment.  These Test Clients are to be used for test validation in ACL internal systems </a:t>
            </a:r>
            <a:r>
              <a:rPr lang="en-US" dirty="0" smtClean="0"/>
              <a:t>only, not for use with downstream systems.  </a:t>
            </a:r>
            <a:r>
              <a:rPr lang="en-US" dirty="0"/>
              <a:t>Use the appropriate Client ID defined for your testing needs</a:t>
            </a:r>
            <a:r>
              <a:rPr lang="en-US" dirty="0" smtClean="0"/>
              <a:t>:</a:t>
            </a:r>
          </a:p>
          <a:p>
            <a:pPr marL="0" indent="0">
              <a:buNone/>
            </a:pPr>
            <a:endParaRPr lang="en-US" dirty="0" smtClean="0"/>
          </a:p>
          <a:p>
            <a:pPr marL="0" indent="0">
              <a:buNone/>
            </a:pPr>
            <a:r>
              <a:rPr lang="en-US" dirty="0" smtClean="0"/>
              <a:t>If you are testing in Illinois use client code TEST04.  </a:t>
            </a:r>
          </a:p>
          <a:p>
            <a:pPr marL="0" indent="0">
              <a:buNone/>
            </a:pPr>
            <a:r>
              <a:rPr lang="en-US" dirty="0" smtClean="0"/>
              <a:t>If you are testing in Wisconsin use client code TEST05.</a:t>
            </a:r>
          </a:p>
          <a:p>
            <a:pPr marL="0" indent="0">
              <a:buNone/>
            </a:pPr>
            <a:endParaRPr lang="en-US" dirty="0" smtClean="0"/>
          </a:p>
          <a:p>
            <a:pPr marL="0" indent="0">
              <a:buNone/>
            </a:pPr>
            <a:r>
              <a:rPr lang="en-US" b="1" dirty="0" smtClean="0"/>
              <a:t>               </a:t>
            </a:r>
            <a:r>
              <a:rPr lang="en-US" b="1" u="sng" dirty="0" smtClean="0"/>
              <a:t>Client ID</a:t>
            </a:r>
            <a:r>
              <a:rPr lang="en-US" dirty="0" smtClean="0"/>
              <a:t>	 	    </a:t>
            </a:r>
            <a:r>
              <a:rPr lang="en-US" b="1" u="sng" dirty="0" smtClean="0"/>
              <a:t>Client Name</a:t>
            </a:r>
            <a:endParaRPr lang="en-US" dirty="0" smtClean="0"/>
          </a:p>
          <a:p>
            <a:pPr marL="0" indent="0" algn="ctr">
              <a:buNone/>
            </a:pPr>
            <a:r>
              <a:rPr lang="en-US" dirty="0" smtClean="0"/>
              <a:t>   TEST04  	        TEST CLIENT IL OPS </a:t>
            </a:r>
          </a:p>
          <a:p>
            <a:pPr marL="0" indent="0" algn="ctr">
              <a:buNone/>
            </a:pPr>
            <a:r>
              <a:rPr lang="en-US" dirty="0" smtClean="0"/>
              <a:t>    TEST05  	        TEST CLIENT WI OPS </a:t>
            </a:r>
          </a:p>
          <a:p>
            <a:pPr marL="0" indent="0">
              <a:buNone/>
            </a:pPr>
            <a:endParaRPr lang="en-US" dirty="0" smtClean="0"/>
          </a:p>
        </p:txBody>
      </p:sp>
      <p:sp>
        <p:nvSpPr>
          <p:cNvPr id="4" name="Footer Placeholder 3"/>
          <p:cNvSpPr>
            <a:spLocks noGrp="1"/>
          </p:cNvSpPr>
          <p:nvPr>
            <p:ph type="ftr" sz="quarter" idx="10"/>
          </p:nvPr>
        </p:nvSpPr>
        <p:spPr/>
        <p:txBody>
          <a:bodyPr/>
          <a:lstStyle/>
          <a:p>
            <a:r>
              <a:rPr lang="en-US" dirty="0" smtClean="0"/>
              <a:t>Confidential-Internal Use Only </a:t>
            </a:r>
            <a:endParaRPr lang="en-US" dirty="0"/>
          </a:p>
        </p:txBody>
      </p:sp>
      <p:sp>
        <p:nvSpPr>
          <p:cNvPr id="6" name="Rounded Rectangle 5"/>
          <p:cNvSpPr/>
          <p:nvPr/>
        </p:nvSpPr>
        <p:spPr bwMode="auto">
          <a:xfrm>
            <a:off x="3429000" y="5562600"/>
            <a:ext cx="45719" cy="45719"/>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pic>
        <p:nvPicPr>
          <p:cNvPr id="1026" name="Picture 2" descr="C:\Users\LJC15560\AppData\Local\Microsoft\Windows\Temporary Internet Files\Content.IE5\R2HOJ1UZ\know_your_client[1].JPG"/>
          <p:cNvPicPr>
            <a:picLocks noChangeAspect="1" noChangeArrowheads="1"/>
          </p:cNvPicPr>
          <p:nvPr/>
        </p:nvPicPr>
        <p:blipFill>
          <a:blip r:embed="rId2" cstate="print">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43000" y="4734484"/>
            <a:ext cx="625822" cy="980516"/>
          </a:xfrm>
          <a:prstGeom prst="rect">
            <a:avLst/>
          </a:prstGeom>
          <a:noFill/>
          <a:ln>
            <a:gradFill>
              <a:gsLst>
                <a:gs pos="1100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763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Specified patients have been pre-built for use with the clients.</a:t>
            </a:r>
          </a:p>
        </p:txBody>
      </p:sp>
      <p:sp>
        <p:nvSpPr>
          <p:cNvPr id="3" name="Content Placeholder 2"/>
          <p:cNvSpPr>
            <a:spLocks noGrp="1"/>
          </p:cNvSpPr>
          <p:nvPr>
            <p:ph idx="1"/>
          </p:nvPr>
        </p:nvSpPr>
        <p:spPr/>
        <p:txBody>
          <a:bodyPr/>
          <a:lstStyle/>
          <a:p>
            <a:endParaRPr lang="en-US" dirty="0" smtClean="0"/>
          </a:p>
          <a:p>
            <a:r>
              <a:rPr lang="en-US" dirty="0" smtClean="0"/>
              <a:t>These </a:t>
            </a:r>
            <a:r>
              <a:rPr lang="en-US" dirty="0"/>
              <a:t>are the only approved patients to be used with the Test </a:t>
            </a:r>
            <a:r>
              <a:rPr lang="en-US" dirty="0" smtClean="0"/>
              <a:t>Clients</a:t>
            </a:r>
          </a:p>
          <a:p>
            <a:pPr marL="0" indent="0">
              <a:buNone/>
            </a:pPr>
            <a:endParaRPr lang="en-US" dirty="0" smtClean="0"/>
          </a:p>
          <a:p>
            <a:r>
              <a:rPr lang="en-US" dirty="0" smtClean="0"/>
              <a:t>DO </a:t>
            </a:r>
            <a:r>
              <a:rPr lang="en-US" dirty="0"/>
              <a:t>NOT create new patients</a:t>
            </a:r>
            <a:r>
              <a:rPr lang="en-US" dirty="0" smtClean="0"/>
              <a:t>.</a:t>
            </a:r>
          </a:p>
          <a:p>
            <a:endParaRPr lang="en-US" dirty="0" smtClean="0"/>
          </a:p>
          <a:p>
            <a:r>
              <a:rPr lang="en-US" dirty="0" smtClean="0"/>
              <a:t>DO </a:t>
            </a:r>
            <a:r>
              <a:rPr lang="en-US" dirty="0"/>
              <a:t>NOT use patients other than those </a:t>
            </a:r>
            <a:r>
              <a:rPr lang="en-US" dirty="0" smtClean="0"/>
              <a:t>listed. </a:t>
            </a:r>
          </a:p>
          <a:p>
            <a:pPr marL="0" indent="0">
              <a:buNone/>
            </a:pPr>
            <a:r>
              <a:rPr lang="en-US" dirty="0" smtClean="0"/>
              <a:t> </a:t>
            </a:r>
          </a:p>
          <a:p>
            <a:r>
              <a:rPr lang="en-US" dirty="0" smtClean="0"/>
              <a:t>If </a:t>
            </a:r>
            <a:r>
              <a:rPr lang="en-US" dirty="0"/>
              <a:t>you encounter a situation where these patients will not meet your validation needs, contact ACL Op App Support for assistance.  </a:t>
            </a:r>
          </a:p>
          <a:p>
            <a:endParaRPr lang="en-US" dirty="0"/>
          </a:p>
        </p:txBody>
      </p:sp>
      <p:sp>
        <p:nvSpPr>
          <p:cNvPr id="4" name="Footer Placeholder 3"/>
          <p:cNvSpPr>
            <a:spLocks noGrp="1"/>
          </p:cNvSpPr>
          <p:nvPr>
            <p:ph type="ftr" sz="quarter" idx="10"/>
          </p:nvPr>
        </p:nvSpPr>
        <p:spPr/>
        <p:txBody>
          <a:bodyPr/>
          <a:lstStyle/>
          <a:p>
            <a:r>
              <a:rPr lang="en-US" dirty="0" smtClean="0"/>
              <a:t>Confidential-Internal Use Only </a:t>
            </a:r>
            <a:endParaRPr lang="en-US" dirty="0"/>
          </a:p>
        </p:txBody>
      </p:sp>
    </p:spTree>
    <p:extLst>
      <p:ext uri="{BB962C8B-B14F-4D97-AF65-F5344CB8AC3E}">
        <p14:creationId xmlns:p14="http://schemas.microsoft.com/office/powerpoint/2010/main" val="2896662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1219200" y="4109357"/>
            <a:ext cx="6858000" cy="2057400"/>
          </a:xfrm>
          <a:prstGeom prst="roundRect">
            <a:avLst/>
          </a:prstGeom>
          <a:solidFill>
            <a:schemeClr val="accent1"/>
          </a:solid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sp>
        <p:nvSpPr>
          <p:cNvPr id="6" name="Rounded Rectangle 5"/>
          <p:cNvSpPr/>
          <p:nvPr/>
        </p:nvSpPr>
        <p:spPr bwMode="auto">
          <a:xfrm>
            <a:off x="1219200" y="762000"/>
            <a:ext cx="6934200" cy="2286000"/>
          </a:xfrm>
          <a:prstGeom prst="roundRect">
            <a:avLst/>
          </a:prstGeom>
          <a:solidFill>
            <a:schemeClr val="accent1"/>
          </a:solid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sp>
        <p:nvSpPr>
          <p:cNvPr id="4" name="Footer Placeholder 3"/>
          <p:cNvSpPr>
            <a:spLocks noGrp="1"/>
          </p:cNvSpPr>
          <p:nvPr>
            <p:ph type="ftr" sz="quarter" idx="10"/>
          </p:nvPr>
        </p:nvSpPr>
        <p:spPr/>
        <p:txBody>
          <a:bodyPr/>
          <a:lstStyle/>
          <a:p>
            <a:r>
              <a:rPr lang="en-US" dirty="0" smtClean="0"/>
              <a:t>Confidential-Internal Use Only </a:t>
            </a:r>
            <a:endParaRPr lang="en-US" dirty="0"/>
          </a:p>
        </p:txBody>
      </p:sp>
      <p:sp>
        <p:nvSpPr>
          <p:cNvPr id="3" name="Content Placeholder 2"/>
          <p:cNvSpPr>
            <a:spLocks noGrp="1"/>
          </p:cNvSpPr>
          <p:nvPr>
            <p:ph idx="1"/>
          </p:nvPr>
        </p:nvSpPr>
        <p:spPr>
          <a:xfrm>
            <a:off x="1371600" y="228600"/>
            <a:ext cx="7391400" cy="5943600"/>
          </a:xfrm>
        </p:spPr>
        <p:txBody>
          <a:bodyPr/>
          <a:lstStyle/>
          <a:p>
            <a:pPr marL="0" indent="0">
              <a:buNone/>
            </a:pPr>
            <a:r>
              <a:rPr lang="en-US" dirty="0" smtClean="0"/>
              <a:t>Illinois patients to be used with client TEST04.</a:t>
            </a:r>
          </a:p>
          <a:p>
            <a:pPr marL="0" indent="0">
              <a:buNone/>
            </a:pPr>
            <a:r>
              <a:rPr lang="en-US" sz="1600" dirty="0"/>
              <a:t>	</a:t>
            </a:r>
            <a:endParaRPr lang="en-US" sz="1600" dirty="0" smtClean="0"/>
          </a:p>
          <a:p>
            <a:pPr marL="0" indent="0">
              <a:buNone/>
            </a:pPr>
            <a:r>
              <a:rPr lang="en-US" sz="1600" b="1" dirty="0" smtClean="0"/>
              <a:t>	</a:t>
            </a:r>
            <a:r>
              <a:rPr lang="en-US" sz="1600" b="1" u="sng" dirty="0" smtClean="0"/>
              <a:t>NAME</a:t>
            </a:r>
            <a:r>
              <a:rPr lang="en-US" sz="1600" b="1" dirty="0"/>
              <a:t>			      </a:t>
            </a:r>
            <a:r>
              <a:rPr lang="en-US" sz="1600" b="1" dirty="0" smtClean="0"/>
              <a:t> </a:t>
            </a:r>
            <a:r>
              <a:rPr lang="en-US" sz="1600" b="1" u="sng" dirty="0"/>
              <a:t>DOB</a:t>
            </a:r>
            <a:r>
              <a:rPr lang="en-US" sz="1600" b="1" dirty="0"/>
              <a:t>	     </a:t>
            </a:r>
            <a:r>
              <a:rPr lang="en-US" sz="1600" b="1" dirty="0" smtClean="0"/>
              <a:t>           </a:t>
            </a:r>
            <a:r>
              <a:rPr lang="en-US" sz="1600" b="1" u="sng" dirty="0"/>
              <a:t>ACL MRN</a:t>
            </a:r>
            <a:endParaRPr lang="en-US" sz="1600" dirty="0"/>
          </a:p>
          <a:p>
            <a:pPr marL="0" indent="0">
              <a:buNone/>
            </a:pPr>
            <a:r>
              <a:rPr lang="en-US" sz="1600" b="1" dirty="0"/>
              <a:t> </a:t>
            </a:r>
            <a:endParaRPr lang="en-US" sz="1600" dirty="0"/>
          </a:p>
          <a:p>
            <a:pPr marL="0" indent="0">
              <a:buNone/>
            </a:pPr>
            <a:r>
              <a:rPr lang="en-US" sz="1600" dirty="0"/>
              <a:t>TESTPROD IL, ADULT MALE  	   2/29/1992            </a:t>
            </a:r>
            <a:r>
              <a:rPr lang="en-US" sz="1600" dirty="0" smtClean="0"/>
              <a:t>AAMN5349</a:t>
            </a:r>
            <a:r>
              <a:rPr lang="en-US" sz="1600" dirty="0"/>
              <a:t>	</a:t>
            </a:r>
          </a:p>
          <a:p>
            <a:pPr marL="0" indent="0">
              <a:buNone/>
            </a:pPr>
            <a:r>
              <a:rPr lang="en-US" sz="1600" dirty="0"/>
              <a:t>TESTPROD IL, ADULT FEMALE  	   2/29/1928            </a:t>
            </a:r>
            <a:r>
              <a:rPr lang="en-US" sz="1600" dirty="0" smtClean="0"/>
              <a:t>AAMN5343</a:t>
            </a:r>
            <a:r>
              <a:rPr lang="en-US" sz="1600" dirty="0"/>
              <a:t>		</a:t>
            </a:r>
          </a:p>
          <a:p>
            <a:pPr marL="0" indent="0">
              <a:buNone/>
            </a:pPr>
            <a:r>
              <a:rPr lang="en-US" sz="1600" dirty="0"/>
              <a:t>TESTPROD IL, CHILD		   2/29/2012            </a:t>
            </a:r>
            <a:r>
              <a:rPr lang="en-US" sz="1600" dirty="0" smtClean="0"/>
              <a:t>AAMN5352</a:t>
            </a:r>
            <a:r>
              <a:rPr lang="en-US" sz="1600" dirty="0"/>
              <a:t>	</a:t>
            </a:r>
          </a:p>
          <a:p>
            <a:pPr marL="0" indent="0">
              <a:buNone/>
            </a:pPr>
            <a:endParaRPr lang="en-US" sz="1600" dirty="0" smtClean="0"/>
          </a:p>
          <a:p>
            <a:pPr marL="0" indent="0">
              <a:buNone/>
            </a:pPr>
            <a:r>
              <a:rPr lang="en-US" sz="1600" dirty="0"/>
              <a:t>	</a:t>
            </a:r>
            <a:endParaRPr lang="en-US" sz="1600" dirty="0" smtClean="0"/>
          </a:p>
          <a:p>
            <a:pPr marL="0" indent="0">
              <a:buNone/>
            </a:pPr>
            <a:r>
              <a:rPr lang="en-US" dirty="0" smtClean="0"/>
              <a:t>Wisconsin </a:t>
            </a:r>
            <a:r>
              <a:rPr lang="en-US" dirty="0"/>
              <a:t>patients to be used with client </a:t>
            </a:r>
            <a:r>
              <a:rPr lang="en-US" dirty="0" smtClean="0"/>
              <a:t>TEST05.</a:t>
            </a:r>
          </a:p>
          <a:p>
            <a:pPr marL="0" indent="0">
              <a:buNone/>
            </a:pPr>
            <a:endParaRPr lang="en-US" sz="2000" dirty="0"/>
          </a:p>
          <a:p>
            <a:pPr marL="0" indent="0">
              <a:buNone/>
            </a:pPr>
            <a:r>
              <a:rPr lang="en-US" sz="1600" b="1" dirty="0" smtClean="0"/>
              <a:t>               </a:t>
            </a:r>
            <a:r>
              <a:rPr lang="en-US" sz="1600" b="1" u="sng" dirty="0" smtClean="0"/>
              <a:t>NAME</a:t>
            </a:r>
            <a:r>
              <a:rPr lang="en-US" sz="1600" b="1" dirty="0"/>
              <a:t>			       </a:t>
            </a:r>
            <a:r>
              <a:rPr lang="en-US" sz="1600" b="1" u="sng" dirty="0"/>
              <a:t>DOB</a:t>
            </a:r>
            <a:r>
              <a:rPr lang="en-US" sz="1600" b="1" dirty="0"/>
              <a:t>	                </a:t>
            </a:r>
            <a:r>
              <a:rPr lang="en-US" sz="1600" b="1" u="sng" dirty="0"/>
              <a:t>ACL MRN</a:t>
            </a:r>
            <a:endParaRPr lang="en-US" sz="1600" dirty="0"/>
          </a:p>
          <a:p>
            <a:pPr marL="0" indent="0">
              <a:buNone/>
            </a:pPr>
            <a:r>
              <a:rPr lang="en-US" sz="1600" dirty="0"/>
              <a:t>TESTPROD WI, ADULT MALE  	   </a:t>
            </a:r>
            <a:r>
              <a:rPr lang="en-US" sz="1600" dirty="0" smtClean="0"/>
              <a:t>2/29/1992</a:t>
            </a:r>
            <a:r>
              <a:rPr lang="en-US" sz="1600" dirty="0"/>
              <a:t> </a:t>
            </a:r>
            <a:r>
              <a:rPr lang="en-US" sz="1600" dirty="0" smtClean="0"/>
              <a:t>           AAMN5360</a:t>
            </a:r>
            <a:r>
              <a:rPr lang="en-US" sz="1600" dirty="0"/>
              <a:t>		</a:t>
            </a:r>
          </a:p>
          <a:p>
            <a:pPr marL="0" indent="0">
              <a:buNone/>
            </a:pPr>
            <a:r>
              <a:rPr lang="en-US" sz="1600" dirty="0"/>
              <a:t>TESTPROD WI, ADULT FEMALE  	   </a:t>
            </a:r>
            <a:r>
              <a:rPr lang="en-US" sz="1600" dirty="0" smtClean="0"/>
              <a:t>2/29/1928</a:t>
            </a:r>
            <a:r>
              <a:rPr lang="en-US" sz="1600" dirty="0"/>
              <a:t> </a:t>
            </a:r>
            <a:r>
              <a:rPr lang="en-US" sz="1600" dirty="0" smtClean="0"/>
              <a:t>           AAMN5356</a:t>
            </a:r>
            <a:r>
              <a:rPr lang="en-US" sz="1600" dirty="0"/>
              <a:t>		</a:t>
            </a:r>
          </a:p>
          <a:p>
            <a:pPr marL="0" indent="0">
              <a:buNone/>
            </a:pPr>
            <a:r>
              <a:rPr lang="en-US" sz="1600" dirty="0"/>
              <a:t>TESTPROD WI, CHILD		   </a:t>
            </a:r>
            <a:r>
              <a:rPr lang="en-US" sz="1600" dirty="0" smtClean="0"/>
              <a:t>2/29/2012</a:t>
            </a:r>
            <a:r>
              <a:rPr lang="en-US" sz="1600" dirty="0"/>
              <a:t> </a:t>
            </a:r>
            <a:r>
              <a:rPr lang="en-US" sz="1600" dirty="0" smtClean="0"/>
              <a:t>           AAMN5361</a:t>
            </a:r>
            <a:endParaRPr lang="en-US" sz="1600" dirty="0"/>
          </a:p>
          <a:p>
            <a:endParaRPr lang="en-US" dirty="0"/>
          </a:p>
        </p:txBody>
      </p:sp>
      <p:pic>
        <p:nvPicPr>
          <p:cNvPr id="2050" name="Picture 2" descr="C:\Users\LJC15560\AppData\Local\Microsoft\Windows\Temporary Internet Files\Content.IE5\KHXT7IDJ\ist2_4446839-hospital-bed-ico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753" y="3048000"/>
            <a:ext cx="1064911" cy="924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39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entry example</a:t>
            </a:r>
            <a:endParaRPr lang="en-US" dirty="0"/>
          </a:p>
        </p:txBody>
      </p:sp>
      <p:sp>
        <p:nvSpPr>
          <p:cNvPr id="3" name="Content Placeholder 2"/>
          <p:cNvSpPr>
            <a:spLocks noGrp="1"/>
          </p:cNvSpPr>
          <p:nvPr>
            <p:ph idx="1"/>
          </p:nvPr>
        </p:nvSpPr>
        <p:spPr>
          <a:xfrm>
            <a:off x="1447800" y="1295400"/>
            <a:ext cx="7391400" cy="4953000"/>
          </a:xfrm>
        </p:spPr>
        <p:txBody>
          <a:bodyPr/>
          <a:lstStyle/>
          <a:p>
            <a:endParaRPr lang="en-US" dirty="0" smtClean="0"/>
          </a:p>
          <a:p>
            <a:r>
              <a:rPr lang="en-US" dirty="0" smtClean="0"/>
              <a:t>Now we will walk through an order entry example.</a:t>
            </a:r>
          </a:p>
          <a:p>
            <a:endParaRPr lang="en-US" dirty="0"/>
          </a:p>
          <a:p>
            <a:r>
              <a:rPr lang="en-US" dirty="0"/>
              <a:t>Log into FAST using the correct device location for your testing.  This may vary </a:t>
            </a:r>
            <a:r>
              <a:rPr lang="en-US" dirty="0" smtClean="0"/>
              <a:t>depending </a:t>
            </a:r>
            <a:r>
              <a:rPr lang="en-US" dirty="0"/>
              <a:t>on what you are validating and for whom.  </a:t>
            </a:r>
            <a:endParaRPr lang="en-US" dirty="0" smtClean="0"/>
          </a:p>
          <a:p>
            <a:endParaRPr lang="en-US" dirty="0" smtClean="0"/>
          </a:p>
          <a:p>
            <a:pPr lvl="1"/>
            <a:r>
              <a:rPr lang="en-US" dirty="0" smtClean="0"/>
              <a:t>If </a:t>
            </a:r>
            <a:r>
              <a:rPr lang="en-US" dirty="0"/>
              <a:t>you need to verify labels make sure you are logged into the location for your label printer</a:t>
            </a:r>
            <a:r>
              <a:rPr lang="en-US" dirty="0" smtClean="0"/>
              <a:t>.</a:t>
            </a:r>
          </a:p>
          <a:p>
            <a:pPr marL="457200" lvl="1" indent="0">
              <a:buNone/>
            </a:pPr>
            <a:endParaRPr lang="en-US" dirty="0" smtClean="0"/>
          </a:p>
          <a:p>
            <a:pPr lvl="1"/>
            <a:r>
              <a:rPr lang="en-US" dirty="0" smtClean="0"/>
              <a:t>If you are testing routing make sure you are logged into a location of the ordering site.</a:t>
            </a:r>
            <a:endParaRPr lang="en-US" dirty="0"/>
          </a:p>
          <a:p>
            <a:pPr marL="0" indent="0">
              <a:buNone/>
            </a:pPr>
            <a:endParaRPr lang="en-US" dirty="0"/>
          </a:p>
        </p:txBody>
      </p:sp>
      <p:sp>
        <p:nvSpPr>
          <p:cNvPr id="4" name="Footer Placeholder 3"/>
          <p:cNvSpPr>
            <a:spLocks noGrp="1"/>
          </p:cNvSpPr>
          <p:nvPr>
            <p:ph type="ftr" sz="quarter" idx="10"/>
          </p:nvPr>
        </p:nvSpPr>
        <p:spPr/>
        <p:txBody>
          <a:bodyPr/>
          <a:lstStyle/>
          <a:p>
            <a:r>
              <a:rPr lang="en-US" dirty="0" smtClean="0"/>
              <a:t>Confidential-Internal Use Only </a:t>
            </a:r>
            <a:endParaRPr lang="en-US" dirty="0"/>
          </a:p>
        </p:txBody>
      </p:sp>
    </p:spTree>
    <p:extLst>
      <p:ext uri="{BB962C8B-B14F-4D97-AF65-F5344CB8AC3E}">
        <p14:creationId xmlns:p14="http://schemas.microsoft.com/office/powerpoint/2010/main" val="1657662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Illinois order entry example.</a:t>
            </a:r>
          </a:p>
        </p:txBody>
      </p:sp>
      <p:sp>
        <p:nvSpPr>
          <p:cNvPr id="3" name="Content Placeholder 2"/>
          <p:cNvSpPr>
            <a:spLocks noGrp="1"/>
          </p:cNvSpPr>
          <p:nvPr>
            <p:ph idx="1"/>
          </p:nvPr>
        </p:nvSpPr>
        <p:spPr/>
        <p:txBody>
          <a:bodyPr/>
          <a:lstStyle/>
          <a:p>
            <a:r>
              <a:rPr lang="en-US" dirty="0" smtClean="0"/>
              <a:t>In this example will be use an Illinois client with an Illinois patient so we will log into an Illinois location.</a:t>
            </a:r>
            <a:endParaRPr lang="en-US" dirty="0"/>
          </a:p>
        </p:txBody>
      </p:sp>
      <p:sp>
        <p:nvSpPr>
          <p:cNvPr id="4" name="Footer Placeholder 3"/>
          <p:cNvSpPr>
            <a:spLocks noGrp="1"/>
          </p:cNvSpPr>
          <p:nvPr>
            <p:ph type="ftr" sz="quarter" idx="10"/>
          </p:nvPr>
        </p:nvSpPr>
        <p:spPr/>
        <p:txBody>
          <a:bodyPr/>
          <a:lstStyle/>
          <a:p>
            <a:r>
              <a:rPr lang="en-US" dirty="0" smtClean="0"/>
              <a:t>Confidential-Internal Use Only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133600"/>
            <a:ext cx="4002088" cy="388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9418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Illinois order entry example.</a:t>
            </a:r>
            <a:endParaRPr lang="en-US" dirty="0"/>
          </a:p>
        </p:txBody>
      </p:sp>
      <p:sp>
        <p:nvSpPr>
          <p:cNvPr id="3" name="Content Placeholder 2"/>
          <p:cNvSpPr>
            <a:spLocks noGrp="1"/>
          </p:cNvSpPr>
          <p:nvPr>
            <p:ph idx="1"/>
          </p:nvPr>
        </p:nvSpPr>
        <p:spPr/>
        <p:txBody>
          <a:bodyPr/>
          <a:lstStyle/>
          <a:p>
            <a:pPr marL="0" indent="0">
              <a:buNone/>
            </a:pPr>
            <a:r>
              <a:rPr lang="en-US" dirty="0" smtClean="0"/>
              <a:t>Search for your patient by typing “testprod” into the search box.</a:t>
            </a:r>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Then select an appropriate patient from the drop down list.  We will use one of the IL patients since this is an Illinois example.</a:t>
            </a:r>
          </a:p>
          <a:p>
            <a:pPr marL="0" indent="0">
              <a:buNone/>
            </a:pPr>
            <a:endParaRPr lang="en-US" dirty="0"/>
          </a:p>
        </p:txBody>
      </p:sp>
      <p:sp>
        <p:nvSpPr>
          <p:cNvPr id="4" name="Footer Placeholder 3"/>
          <p:cNvSpPr>
            <a:spLocks noGrp="1"/>
          </p:cNvSpPr>
          <p:nvPr>
            <p:ph type="ftr" sz="quarter" idx="10"/>
          </p:nvPr>
        </p:nvSpPr>
        <p:spPr/>
        <p:txBody>
          <a:bodyPr/>
          <a:lstStyle/>
          <a:p>
            <a:r>
              <a:rPr lang="en-US" dirty="0" smtClean="0"/>
              <a:t>Confidential-Internal Use Only </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677" y="4343400"/>
            <a:ext cx="697636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677" y="2133600"/>
            <a:ext cx="6904037"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2793408"/>
      </p:ext>
    </p:extLst>
  </p:cSld>
  <p:clrMapOvr>
    <a:masterClrMapping/>
  </p:clrMapOvr>
  <p:timing>
    <p:tnLst>
      <p:par>
        <p:cTn id="1" dur="indefinite" restart="never" nodeType="tmRoot"/>
      </p:par>
    </p:tnLst>
  </p:timing>
</p:sld>
</file>

<file path=ppt/theme/theme1.xml><?xml version="1.0" encoding="utf-8"?>
<a:theme xmlns:a="http://schemas.openxmlformats.org/drawingml/2006/main" name="Validation in Production using FAST Test Clients Training Module.">
  <a:themeElements>
    <a:clrScheme name="">
      <a:dk1>
        <a:srgbClr val="4D4D4D"/>
      </a:dk1>
      <a:lt1>
        <a:srgbClr val="FFFFFF"/>
      </a:lt1>
      <a:dk2>
        <a:srgbClr val="008080"/>
      </a:dk2>
      <a:lt2>
        <a:srgbClr val="B2B2B2"/>
      </a:lt2>
      <a:accent1>
        <a:srgbClr val="C5E0E3"/>
      </a:accent1>
      <a:accent2>
        <a:srgbClr val="7D81BE"/>
      </a:accent2>
      <a:accent3>
        <a:srgbClr val="FFFFFF"/>
      </a:accent3>
      <a:accent4>
        <a:srgbClr val="404040"/>
      </a:accent4>
      <a:accent5>
        <a:srgbClr val="DFEDEF"/>
      </a:accent5>
      <a:accent6>
        <a:srgbClr val="7174AC"/>
      </a:accent6>
      <a:hlink>
        <a:srgbClr val="073771"/>
      </a:hlink>
      <a:folHlink>
        <a:srgbClr val="692869"/>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solidFill>
          <a:schemeClr val="accent1"/>
        </a:solidFill>
        <a:ln w="9525" cap="flat" cmpd="sng" algn="ctr">
          <a:solidFill>
            <a:schemeClr val="tx1"/>
          </a:solidFill>
          <a:prstDash val="solid"/>
          <a:round/>
          <a:headEnd type="none" w="med" len="med"/>
          <a:tailEnd type="arrow"/>
        </a:ln>
        <a:effectLst/>
      </a:spPr>
      <a:body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ACL Laboratories PPT Template (f).potx" id="{650587A5-23A6-4074-A84B-42BB6B5B43EF}" vid="{F707D9A1-4A2E-490E-B6C9-7252DBC8AB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2F5591E1EE17E4EB59706FAE0CBCF65" ma:contentTypeVersion="3" ma:contentTypeDescription="Create a new document." ma:contentTypeScope="" ma:versionID="6f56ec2b6ff628401c198c30efcc4304">
  <xsd:schema xmlns:xsd="http://www.w3.org/2001/XMLSchema" xmlns:p="http://schemas.microsoft.com/office/2006/metadata/properties" targetNamespace="http://schemas.microsoft.com/office/2006/metadata/properties" ma:root="true" ma:fieldsID="bfb85531492299a443187b2d09fe2a1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187B899A-9978-4D21-B526-23830DC14F4F}">
  <ds:schemaRefs>
    <ds:schemaRef ds:uri="http://schemas.microsoft.com/sharepoint/v3/contenttype/forms"/>
  </ds:schemaRefs>
</ds:datastoreItem>
</file>

<file path=customXml/itemProps2.xml><?xml version="1.0" encoding="utf-8"?>
<ds:datastoreItem xmlns:ds="http://schemas.openxmlformats.org/officeDocument/2006/customXml" ds:itemID="{B4B0D5E8-8F30-47FB-94FB-C069E7D5EEE6}">
  <ds:schemaRefs>
    <ds:schemaRef ds:uri="http://purl.org/dc/dcmitype/"/>
    <ds:schemaRef ds:uri="http://schemas.microsoft.com/office/2006/documentManagement/types"/>
    <ds:schemaRef ds:uri="http://schemas.microsoft.com/office/2006/metadata/properties"/>
    <ds:schemaRef ds:uri="http://purl.org/dc/terms/"/>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0EB5188-3908-4CBC-8478-6961F91037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Validation in Production using FAST Test Clients Training Module.</Template>
  <TotalTime>75</TotalTime>
  <Words>1188</Words>
  <Application>Microsoft Office PowerPoint</Application>
  <PresentationFormat>On-screen Show (4:3)</PresentationFormat>
  <Paragraphs>173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Validation in Production using FAST Test Clients Training Module.</vt:lpstr>
      <vt:lpstr>Validation in Production Environments Using FAST Test Clients – Training module</vt:lpstr>
      <vt:lpstr> A new tool for performing Test Validation</vt:lpstr>
      <vt:lpstr>Order entry in FAST</vt:lpstr>
      <vt:lpstr>Separate clients are to be used in IL and WI.</vt:lpstr>
      <vt:lpstr>Specified patients have been pre-built for use with the clients.</vt:lpstr>
      <vt:lpstr>PowerPoint Presentation</vt:lpstr>
      <vt:lpstr>Order entry example</vt:lpstr>
      <vt:lpstr>Illinois order entry example.</vt:lpstr>
      <vt:lpstr>Illinois order entry example.</vt:lpstr>
      <vt:lpstr>Illinois order entry example.</vt:lpstr>
      <vt:lpstr>Illinois order entry example.</vt:lpstr>
      <vt:lpstr>Illinois order entry example.</vt:lpstr>
      <vt:lpstr>Illinois order entry example.</vt:lpstr>
      <vt:lpstr>Illinois order entry example.</vt:lpstr>
      <vt:lpstr>Illinois order entry example.</vt:lpstr>
      <vt:lpstr>Illinois order entry example.</vt:lpstr>
      <vt:lpstr>Illinois order entry example.</vt:lpstr>
      <vt:lpstr>Illinois order entry example.</vt:lpstr>
      <vt:lpstr>Use of the FAST Test Clients</vt:lpstr>
      <vt:lpstr>Use of the Clients and Patients will be monitored</vt:lpstr>
      <vt:lpstr>FAST order entry for test validation</vt:lpstr>
    </vt:vector>
  </TitlesOfParts>
  <Company>ACL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Validation in Production Environments Using FAST Test Clients – Training module</dc:title>
  <dc:creator>AAA</dc:creator>
  <cp:lastModifiedBy>AAA</cp:lastModifiedBy>
  <cp:revision>11</cp:revision>
  <cp:lastPrinted>2017-01-10T17:45:00Z</cp:lastPrinted>
  <dcterms:created xsi:type="dcterms:W3CDTF">2017-01-30T21:09:42Z</dcterms:created>
  <dcterms:modified xsi:type="dcterms:W3CDTF">2017-09-04T19:34:01Z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0x01010082F5591E1EE17E4EB59706FAE0CBCF65</vt:lpwstr>
  </property>
</Properties>
</file>