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8" r:id="rId4"/>
    <p:sldId id="257" r:id="rId5"/>
    <p:sldId id="259" r:id="rId6"/>
    <p:sldId id="264" r:id="rId7"/>
    <p:sldId id="265" r:id="rId8"/>
    <p:sldId id="260" r:id="rId9"/>
    <p:sldId id="261" r:id="rId10"/>
    <p:sldId id="266" r:id="rId11"/>
    <p:sldId id="262" r:id="rId12"/>
    <p:sldId id="263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0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9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63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19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84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34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94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76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0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8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1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73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0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7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8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F44C753-0A03-457C-8BA9-BA4C4DF2C9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82C8206-FFF8-41B2-B722-84AAFDD0F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0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Diseases Detected by Flow Cytometry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7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518301" cy="706964"/>
          </a:xfrm>
        </p:spPr>
        <p:txBody>
          <a:bodyPr/>
          <a:lstStyle/>
          <a:p>
            <a:r>
              <a:rPr lang="en-US" dirty="0" smtClean="0"/>
              <a:t>B-Cell Expression of Kappa and Lambda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13" b="11896"/>
          <a:stretch/>
        </p:blipFill>
        <p:spPr>
          <a:xfrm>
            <a:off x="697849" y="1993900"/>
            <a:ext cx="4837811" cy="467985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67" b="26042"/>
          <a:stretch/>
        </p:blipFill>
        <p:spPr>
          <a:xfrm>
            <a:off x="6731888" y="1993900"/>
            <a:ext cx="4837811" cy="46798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0743" y="1809234"/>
            <a:ext cx="2269009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Normal </a:t>
            </a:r>
            <a:r>
              <a:rPr lang="en-US" dirty="0"/>
              <a:t>E</a:t>
            </a:r>
            <a:r>
              <a:rPr lang="en-US" dirty="0" smtClean="0"/>
              <a:t>xpression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86677" y="1809234"/>
            <a:ext cx="2486578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Abnormal 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80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Hairy Cell Leukemia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35" y="2305190"/>
            <a:ext cx="3895725" cy="3842650"/>
          </a:xfrm>
        </p:spPr>
      </p:pic>
      <p:pic>
        <p:nvPicPr>
          <p:cNvPr id="1026" name="Picture 2" descr="Image result for hairy cel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98" t="4952" r="11641" b="13901"/>
          <a:stretch/>
        </p:blipFill>
        <p:spPr bwMode="auto">
          <a:xfrm>
            <a:off x="8561141" y="3097589"/>
            <a:ext cx="3170154" cy="259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324" y="2305190"/>
            <a:ext cx="3895725" cy="384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77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Myeloma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424146" cy="4140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</a:t>
            </a:r>
            <a:r>
              <a:rPr lang="en-US" sz="2000" dirty="0"/>
              <a:t>focus is on </a:t>
            </a:r>
            <a:r>
              <a:rPr lang="en-US" sz="2000" dirty="0" smtClean="0"/>
              <a:t>plasma cells</a:t>
            </a:r>
          </a:p>
          <a:p>
            <a:r>
              <a:rPr lang="en-US" sz="2000" dirty="0" smtClean="0"/>
              <a:t>We perform cytoplasmic staining to look at Kappa/Lambda expression on the inside of the cells</a:t>
            </a:r>
            <a:endParaRPr lang="en-US" sz="2000" dirty="0"/>
          </a:p>
          <a:p>
            <a:r>
              <a:rPr lang="en-US" sz="2000" dirty="0"/>
              <a:t>Important markers include:</a:t>
            </a:r>
          </a:p>
          <a:p>
            <a:pPr lvl="1"/>
            <a:r>
              <a:rPr lang="en-US" sz="1800" dirty="0" smtClean="0"/>
              <a:t>CD38: Helps to identify the plasma cell population</a:t>
            </a:r>
          </a:p>
          <a:p>
            <a:pPr lvl="1"/>
            <a:r>
              <a:rPr lang="en-US" sz="1800" dirty="0" smtClean="0"/>
              <a:t>CD20,CD56: Helps to distinguish normal vs abnormal plasma cells</a:t>
            </a:r>
          </a:p>
          <a:p>
            <a:pPr lvl="1"/>
            <a:r>
              <a:rPr lang="en-US" sz="1800" dirty="0" smtClean="0"/>
              <a:t>CD138: Very important for patients on </a:t>
            </a:r>
            <a:r>
              <a:rPr lang="en-US" sz="1800" dirty="0" err="1" smtClean="0"/>
              <a:t>Daratumumab</a:t>
            </a:r>
            <a:r>
              <a:rPr lang="en-US" sz="1800" dirty="0" smtClean="0"/>
              <a:t> therapy</a:t>
            </a:r>
          </a:p>
          <a:p>
            <a:pPr lvl="2"/>
            <a:r>
              <a:rPr lang="en-US" sz="1600" dirty="0" err="1" smtClean="0"/>
              <a:t>Daratumumab</a:t>
            </a:r>
            <a:r>
              <a:rPr lang="en-US" sz="1600" dirty="0" smtClean="0"/>
              <a:t> targets the CD38 on cells, thus preventing our CD38 reagent from binding to cells and being detected by flow cytometry.</a:t>
            </a:r>
          </a:p>
          <a:p>
            <a:pPr lvl="2"/>
            <a:r>
              <a:rPr lang="en-US" sz="1600" dirty="0" smtClean="0"/>
              <a:t>CD138 allows us to be able to detect these plasma cells.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7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Myeloma Graphs</a:t>
            </a:r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71" b="1948"/>
          <a:stretch/>
        </p:blipFill>
        <p:spPr>
          <a:xfrm>
            <a:off x="378145" y="2865820"/>
            <a:ext cx="3534815" cy="34163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602" y="2865820"/>
            <a:ext cx="3509415" cy="3416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659" y="2865820"/>
            <a:ext cx="3509415" cy="34163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1485900" y="2755900"/>
            <a:ext cx="266700" cy="762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6054" y="2386568"/>
            <a:ext cx="15728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Plasma Cells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713859" y="6374368"/>
            <a:ext cx="25330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Cytoplasmic Staining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375400" y="2703772"/>
            <a:ext cx="165100" cy="5973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9938891" y="2703772"/>
            <a:ext cx="338089" cy="5896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260342" y="2433063"/>
            <a:ext cx="2560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Cells are positive for Kappa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8480655" y="2334440"/>
            <a:ext cx="2834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Cells are negative for Lambda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789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Do We Look 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3500"/>
            <a:ext cx="11303000" cy="3416300"/>
          </a:xfrm>
        </p:spPr>
        <p:txBody>
          <a:bodyPr/>
          <a:lstStyle/>
          <a:p>
            <a:r>
              <a:rPr lang="en-US" sz="2000" dirty="0"/>
              <a:t>T</a:t>
            </a:r>
            <a:r>
              <a:rPr lang="en-US" sz="2000" dirty="0" smtClean="0"/>
              <a:t>here are certain cells and cellular markers (CD markers) that are important to look at to determine what neoplasm may exist.</a:t>
            </a:r>
          </a:p>
          <a:p>
            <a:r>
              <a:rPr lang="en-US" sz="2000" dirty="0" smtClean="0"/>
              <a:t>The presence of certain immature cells in a specimen can indicate disease.</a:t>
            </a:r>
          </a:p>
          <a:p>
            <a:r>
              <a:rPr lang="en-US" sz="2000" dirty="0" smtClean="0"/>
              <a:t>The presence or absence of certain markers on cells can indicate disease.</a:t>
            </a:r>
          </a:p>
          <a:p>
            <a:r>
              <a:rPr lang="en-US" sz="2000" dirty="0" smtClean="0"/>
              <a:t>The percentage of cells that express a certain marker can also be important.</a:t>
            </a:r>
          </a:p>
          <a:p>
            <a:r>
              <a:rPr lang="en-US" sz="2000" dirty="0" smtClean="0"/>
              <a:t>In order to better visualize the different cell populations on the computer we add gates to give each population a color.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474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the Graph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850" y="2362200"/>
            <a:ext cx="4815856" cy="4357764"/>
          </a:xfrm>
        </p:spPr>
      </p:pic>
      <p:sp>
        <p:nvSpPr>
          <p:cNvPr id="5" name="TextBox 4"/>
          <p:cNvSpPr txBox="1"/>
          <p:nvPr/>
        </p:nvSpPr>
        <p:spPr>
          <a:xfrm>
            <a:off x="5435600" y="6412187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Parameter 2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3022600" y="4305300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Parameter 1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444500" y="2679700"/>
            <a:ext cx="29591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Q1: </a:t>
            </a:r>
            <a:r>
              <a:rPr lang="en-US" dirty="0" smtClean="0"/>
              <a:t>Cell populations in this quadrant stain </a:t>
            </a:r>
            <a:r>
              <a:rPr lang="en-US" b="1" dirty="0" smtClean="0"/>
              <a:t>positive </a:t>
            </a:r>
            <a:r>
              <a:rPr lang="en-US" dirty="0" smtClean="0"/>
              <a:t>for parameter 1 and </a:t>
            </a:r>
            <a:r>
              <a:rPr lang="en-US" b="1" dirty="0" smtClean="0"/>
              <a:t>negative</a:t>
            </a:r>
            <a:r>
              <a:rPr lang="en-US" dirty="0" smtClean="0"/>
              <a:t> for parameter 2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Q3:  </a:t>
            </a:r>
            <a:r>
              <a:rPr lang="en-US" dirty="0" smtClean="0"/>
              <a:t>Cell populations in this quadrant stain </a:t>
            </a:r>
            <a:r>
              <a:rPr lang="en-US" b="1" dirty="0" smtClean="0"/>
              <a:t>negative </a:t>
            </a:r>
            <a:r>
              <a:rPr lang="en-US" dirty="0" smtClean="0"/>
              <a:t>for both parameter 1 and 2</a:t>
            </a:r>
          </a:p>
          <a:p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760667" y="2679700"/>
            <a:ext cx="30376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Q2: </a:t>
            </a:r>
            <a:r>
              <a:rPr lang="en-US" dirty="0"/>
              <a:t>Cell populations in this quadrant </a:t>
            </a:r>
            <a:r>
              <a:rPr lang="en-US" dirty="0" smtClean="0"/>
              <a:t>stain </a:t>
            </a:r>
            <a:r>
              <a:rPr lang="en-US" b="1" dirty="0" smtClean="0"/>
              <a:t>positive </a:t>
            </a:r>
            <a:r>
              <a:rPr lang="en-US" dirty="0"/>
              <a:t>for both parameter 1 and 2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 smtClean="0"/>
              <a:t>Q4:  </a:t>
            </a:r>
            <a:r>
              <a:rPr lang="en-US" dirty="0"/>
              <a:t>Cell populations in this quadrant </a:t>
            </a:r>
            <a:r>
              <a:rPr lang="en-US" dirty="0" smtClean="0"/>
              <a:t>stain </a:t>
            </a:r>
            <a:r>
              <a:rPr lang="en-US" b="1" dirty="0" smtClean="0"/>
              <a:t>negative </a:t>
            </a:r>
            <a:r>
              <a:rPr lang="en-US" dirty="0" smtClean="0"/>
              <a:t>for </a:t>
            </a:r>
            <a:r>
              <a:rPr lang="en-US" dirty="0"/>
              <a:t>parameter 1 and </a:t>
            </a:r>
            <a:r>
              <a:rPr lang="en-US" b="1" dirty="0" smtClean="0"/>
              <a:t>positive</a:t>
            </a:r>
            <a:r>
              <a:rPr lang="en-US" dirty="0" smtClean="0"/>
              <a:t> for parameter 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49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-1" r="48804" b="46426"/>
          <a:stretch/>
        </p:blipFill>
        <p:spPr>
          <a:xfrm>
            <a:off x="1121603" y="1"/>
            <a:ext cx="104549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97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77837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Acute Myeloid Leukemia (AML)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2578101"/>
            <a:ext cx="11176000" cy="36957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 focus on blast cells (immature cells)</a:t>
            </a:r>
          </a:p>
          <a:p>
            <a:r>
              <a:rPr lang="en-US" sz="2000" dirty="0" smtClean="0"/>
              <a:t>CD markers are used to determine lineage and abnormality</a:t>
            </a:r>
          </a:p>
          <a:p>
            <a:r>
              <a:rPr lang="en-US" sz="2000" dirty="0" smtClean="0"/>
              <a:t>There are different classifications of AML including:</a:t>
            </a:r>
          </a:p>
          <a:p>
            <a:pPr lvl="1"/>
            <a:r>
              <a:rPr lang="en-US" dirty="0" smtClean="0"/>
              <a:t>Acute </a:t>
            </a:r>
            <a:r>
              <a:rPr lang="en-US" dirty="0" err="1" smtClean="0"/>
              <a:t>Promyelocytic</a:t>
            </a:r>
            <a:r>
              <a:rPr lang="en-US" dirty="0" smtClean="0"/>
              <a:t> Leukemia (APL)- abnormal </a:t>
            </a:r>
            <a:r>
              <a:rPr lang="en-US" dirty="0" err="1" smtClean="0"/>
              <a:t>promyelocytes</a:t>
            </a:r>
            <a:endParaRPr lang="en-US" dirty="0" smtClean="0"/>
          </a:p>
          <a:p>
            <a:pPr lvl="1"/>
            <a:r>
              <a:rPr lang="en-US" dirty="0" smtClean="0"/>
              <a:t>AML with </a:t>
            </a:r>
            <a:r>
              <a:rPr lang="en-US" dirty="0" err="1" smtClean="0"/>
              <a:t>monocytic</a:t>
            </a:r>
            <a:r>
              <a:rPr lang="en-US" dirty="0" smtClean="0"/>
              <a:t> differentiation- </a:t>
            </a:r>
            <a:r>
              <a:rPr lang="en-US" dirty="0" err="1" smtClean="0"/>
              <a:t>monoblasts</a:t>
            </a:r>
            <a:r>
              <a:rPr lang="en-US" dirty="0" smtClean="0"/>
              <a:t>/</a:t>
            </a:r>
            <a:r>
              <a:rPr lang="en-US" dirty="0" err="1" smtClean="0"/>
              <a:t>promonocytes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11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Important Markers in AML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CD45</a:t>
            </a:r>
            <a:r>
              <a:rPr lang="en-US" sz="2000" dirty="0"/>
              <a:t>: When shown against side scatter (SSC) helps to locate the blast </a:t>
            </a:r>
            <a:r>
              <a:rPr lang="en-US" sz="2000" dirty="0" smtClean="0"/>
              <a:t>population</a:t>
            </a:r>
          </a:p>
          <a:p>
            <a:r>
              <a:rPr lang="en-US" sz="2000" dirty="0"/>
              <a:t>CD33,CD34: </a:t>
            </a:r>
            <a:r>
              <a:rPr lang="en-US" sz="2000" dirty="0" smtClean="0"/>
              <a:t>Help </a:t>
            </a:r>
            <a:r>
              <a:rPr lang="en-US" sz="2000" dirty="0"/>
              <a:t>to identify the blast population </a:t>
            </a:r>
            <a:endParaRPr lang="en-US" sz="2000" dirty="0" smtClean="0"/>
          </a:p>
          <a:p>
            <a:r>
              <a:rPr lang="en-US" sz="2000" dirty="0" smtClean="0"/>
              <a:t>Markers to help define lineage include:</a:t>
            </a:r>
          </a:p>
          <a:p>
            <a:pPr lvl="1"/>
            <a:r>
              <a:rPr lang="en-US" dirty="0"/>
              <a:t>CD13, CD117, </a:t>
            </a:r>
            <a:r>
              <a:rPr lang="en-US" dirty="0" smtClean="0"/>
              <a:t>MPO: </a:t>
            </a:r>
            <a:r>
              <a:rPr lang="en-US" dirty="0"/>
              <a:t>Myeloid</a:t>
            </a:r>
          </a:p>
          <a:p>
            <a:pPr lvl="1"/>
            <a:r>
              <a:rPr lang="en-US" dirty="0"/>
              <a:t>CD14, </a:t>
            </a:r>
            <a:r>
              <a:rPr lang="en-US" dirty="0" smtClean="0"/>
              <a:t>CD64: </a:t>
            </a:r>
            <a:r>
              <a:rPr lang="en-US" dirty="0" err="1" smtClean="0"/>
              <a:t>Monocytic</a:t>
            </a:r>
            <a:endParaRPr lang="en-US" dirty="0" smtClean="0"/>
          </a:p>
          <a:p>
            <a:r>
              <a:rPr lang="en-US" sz="2000" dirty="0" smtClean="0"/>
              <a:t>HLA-DR: Positive in most cases, notable exception is in APL which is characteristically HLA-DR negative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44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AML Graphs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71" b="8179"/>
          <a:stretch/>
        </p:blipFill>
        <p:spPr>
          <a:xfrm>
            <a:off x="139699" y="2268878"/>
            <a:ext cx="4969809" cy="422897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5" b="12239"/>
          <a:stretch/>
        </p:blipFill>
        <p:spPr>
          <a:xfrm>
            <a:off x="7810500" y="433139"/>
            <a:ext cx="3725604" cy="31000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75" b="18490"/>
          <a:stretch/>
        </p:blipFill>
        <p:spPr>
          <a:xfrm>
            <a:off x="7829172" y="3533209"/>
            <a:ext cx="3725604" cy="31850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28937" y="2933045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Blasts = Green</a:t>
            </a:r>
          </a:p>
          <a:p>
            <a:r>
              <a:rPr lang="en-US" dirty="0" smtClean="0"/>
              <a:t>Lymphocytes = Red</a:t>
            </a:r>
          </a:p>
          <a:p>
            <a:r>
              <a:rPr lang="en-US" dirty="0" smtClean="0"/>
              <a:t>Granulocyte = Blue</a:t>
            </a:r>
          </a:p>
          <a:p>
            <a:r>
              <a:rPr lang="en-US" dirty="0" smtClean="0"/>
              <a:t>Monocytes = Pink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3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Acute Lymphoblastic Leukemia (ALL)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525746" cy="3822700"/>
          </a:xfrm>
        </p:spPr>
        <p:txBody>
          <a:bodyPr/>
          <a:lstStyle/>
          <a:p>
            <a:r>
              <a:rPr lang="en-US" sz="2000" dirty="0" smtClean="0"/>
              <a:t>The focus is on lymphoid blast cells (B-cell or T-cell)</a:t>
            </a:r>
          </a:p>
          <a:p>
            <a:r>
              <a:rPr lang="en-US" sz="2000" dirty="0" smtClean="0"/>
              <a:t>Important markers include:</a:t>
            </a:r>
          </a:p>
          <a:p>
            <a:pPr lvl="1"/>
            <a:r>
              <a:rPr lang="en-US" sz="1800" dirty="0" smtClean="0"/>
              <a:t>CD45: Helps </a:t>
            </a:r>
            <a:r>
              <a:rPr lang="en-US" sz="1800" dirty="0"/>
              <a:t>to locate the blast </a:t>
            </a:r>
            <a:r>
              <a:rPr lang="en-US" sz="1800" dirty="0" smtClean="0"/>
              <a:t>population in graphs</a:t>
            </a:r>
          </a:p>
          <a:p>
            <a:pPr lvl="1"/>
            <a:r>
              <a:rPr lang="en-US" sz="1800" dirty="0" smtClean="0"/>
              <a:t>CD33,CD34</a:t>
            </a:r>
            <a:r>
              <a:rPr lang="en-US" sz="1800" dirty="0"/>
              <a:t>: </a:t>
            </a:r>
            <a:r>
              <a:rPr lang="en-US" sz="1800" dirty="0" smtClean="0"/>
              <a:t>Help identify the </a:t>
            </a:r>
            <a:r>
              <a:rPr lang="en-US" sz="1800" dirty="0"/>
              <a:t>blast </a:t>
            </a:r>
            <a:r>
              <a:rPr lang="en-US" sz="1800" dirty="0" smtClean="0"/>
              <a:t>population</a:t>
            </a:r>
          </a:p>
          <a:p>
            <a:pPr lvl="1"/>
            <a:r>
              <a:rPr lang="en-US" sz="1800" dirty="0" smtClean="0"/>
              <a:t>CD3: Positivity indicates that the blasts are T </a:t>
            </a:r>
            <a:r>
              <a:rPr lang="en-US" sz="1800" dirty="0" err="1" smtClean="0"/>
              <a:t>lymphoblasts</a:t>
            </a:r>
            <a:endParaRPr lang="en-US" sz="1800" dirty="0" smtClean="0"/>
          </a:p>
          <a:p>
            <a:pPr lvl="1"/>
            <a:r>
              <a:rPr lang="en-US" sz="1800" dirty="0" smtClean="0"/>
              <a:t>CD19: Positivity indicates that the blasts are B </a:t>
            </a:r>
            <a:r>
              <a:rPr lang="en-US" sz="1800" dirty="0" err="1" smtClean="0"/>
              <a:t>lymphoblasts</a:t>
            </a:r>
            <a:r>
              <a:rPr lang="en-US" sz="1800" dirty="0" smtClean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18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Lymphoma/Chronic Lymphocytic Leukemia (CLL)/Hairy Cell Leukemia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include: T-Cell Lymphoma, Follicular Lymphoma, Mantle Cell Lymphoma, Hairy Cell Leukemia, and CLL</a:t>
            </a:r>
          </a:p>
          <a:p>
            <a:r>
              <a:rPr lang="en-US" dirty="0" smtClean="0"/>
              <a:t>The focus is on B and T cells</a:t>
            </a:r>
          </a:p>
          <a:p>
            <a:r>
              <a:rPr lang="en-US" dirty="0" smtClean="0"/>
              <a:t>Important markers include:</a:t>
            </a:r>
          </a:p>
          <a:p>
            <a:pPr lvl="1"/>
            <a:r>
              <a:rPr lang="en-US" dirty="0" smtClean="0"/>
              <a:t>CD3, CD4, CD8: T-cell markers</a:t>
            </a:r>
          </a:p>
          <a:p>
            <a:pPr lvl="1"/>
            <a:r>
              <a:rPr lang="en-US" dirty="0" smtClean="0"/>
              <a:t>CD19: B-cell marker</a:t>
            </a:r>
          </a:p>
          <a:p>
            <a:pPr lvl="1"/>
            <a:r>
              <a:rPr lang="en-US" dirty="0" smtClean="0"/>
              <a:t>Kappa and Lambda: Found on B-cells.  We look at the ratio of cells that express each.  Normal ratio is 1.5:1 Kappa/Lambda.</a:t>
            </a:r>
            <a:endParaRPr lang="en-US" dirty="0"/>
          </a:p>
          <a:p>
            <a:pPr lvl="1"/>
            <a:r>
              <a:rPr lang="en-US" dirty="0" smtClean="0"/>
              <a:t>CD25, CD11c, CD103: Important markers in Hairy Cell Leukemia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63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1621</TotalTime>
  <Words>557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 Boardroom</vt:lpstr>
      <vt:lpstr>Diseases Detected by Flow Cytometry</vt:lpstr>
      <vt:lpstr>What Do We Look At?</vt:lpstr>
      <vt:lpstr>Interpreting the Graph</vt:lpstr>
      <vt:lpstr>PowerPoint Presentation</vt:lpstr>
      <vt:lpstr>Acute Myeloid Leukemia (AML)</vt:lpstr>
      <vt:lpstr>Important Markers in AML</vt:lpstr>
      <vt:lpstr>AML Graphs</vt:lpstr>
      <vt:lpstr>Acute Lymphoblastic Leukemia (ALL)</vt:lpstr>
      <vt:lpstr>Lymphoma/Chronic Lymphocytic Leukemia (CLL)/Hairy Cell Leukemia</vt:lpstr>
      <vt:lpstr>B-Cell Expression of Kappa and Lambda</vt:lpstr>
      <vt:lpstr>Hairy Cell Leukemia</vt:lpstr>
      <vt:lpstr>Myeloma</vt:lpstr>
      <vt:lpstr>Myeloma Graphs</vt:lpstr>
    </vt:vector>
  </TitlesOfParts>
  <Company>Aurora 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Diseases Detected by Flow Cytometry</dc:title>
  <dc:creator>DE9H2PCV2</dc:creator>
  <cp:lastModifiedBy>DE9H2PCV2</cp:lastModifiedBy>
  <cp:revision>68</cp:revision>
  <dcterms:created xsi:type="dcterms:W3CDTF">2019-10-31T16:33:51Z</dcterms:created>
  <dcterms:modified xsi:type="dcterms:W3CDTF">2019-12-30T17:19:06Z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