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61" r:id="rId3"/>
    <p:sldId id="257" r:id="rId4"/>
    <p:sldId id="259" r:id="rId5"/>
    <p:sldId id="258" r:id="rId6"/>
    <p:sldId id="260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2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7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5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2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1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32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67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5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4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2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2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1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3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1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F36D0A-125D-439B-AEE2-EA5A6183988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BC650AB-21D5-4CBA-9EC0-D9E0D5F0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BD </a:t>
            </a:r>
            <a:r>
              <a:rPr lang="en-US" dirty="0" err="1" smtClean="0"/>
              <a:t>FACSCanto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How the Flow Cytometer Works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633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Fluidics</a:t>
            </a:r>
          </a:p>
          <a:p>
            <a:endParaRPr lang="en-US" dirty="0"/>
          </a:p>
          <a:p>
            <a:r>
              <a:rPr lang="en-US" dirty="0" smtClean="0"/>
              <a:t>Optics</a:t>
            </a:r>
          </a:p>
          <a:p>
            <a:endParaRPr lang="en-US" dirty="0"/>
          </a:p>
          <a:p>
            <a:r>
              <a:rPr lang="en-US" dirty="0" smtClean="0"/>
              <a:t>Electronics</a:t>
            </a:r>
            <a:endParaRPr lang="en-US" dirty="0"/>
          </a:p>
        </p:txBody>
      </p:sp>
      <p:pic>
        <p:nvPicPr>
          <p:cNvPr id="2050" name="Picture 2" descr="Image result for bd facsc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06" y="2603500"/>
            <a:ext cx="70485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6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Fluidics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fluidics system transports cells to the laser beam for interrogation.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Cells pass through the flow cell, where they are struck by the laser.  Cells are carried in a fast moving stream of fluid at a rate of thousands per second, and are analyzed individually.</a:t>
            </a:r>
          </a:p>
          <a:p>
            <a:pPr algn="ctr"/>
            <a:endParaRPr lang="en-US" dirty="0"/>
          </a:p>
          <a:p>
            <a:r>
              <a:rPr lang="en-US" dirty="0" smtClean="0"/>
              <a:t>The instrument utilizes hydrodynamic focusing to achieve this.</a:t>
            </a:r>
          </a:p>
        </p:txBody>
      </p:sp>
    </p:spTree>
    <p:extLst>
      <p:ext uri="{BB962C8B-B14F-4D97-AF65-F5344CB8AC3E}">
        <p14:creationId xmlns:p14="http://schemas.microsoft.com/office/powerpoint/2010/main" val="263934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581" y="508763"/>
            <a:ext cx="4852837" cy="58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2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Antigens on the cell surface are stained with fluorescent antibodies, which fluoresce at different wavelengths when excited by a laser.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The size </a:t>
            </a:r>
            <a:r>
              <a:rPr lang="en-US" dirty="0"/>
              <a:t>and </a:t>
            </a:r>
            <a:r>
              <a:rPr lang="en-US" dirty="0" smtClean="0"/>
              <a:t>granularity/complexity of the cell are measured, as well as the antibody/antigen reaction-if it’s positive or negative, and how strong the reaction is.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Lenses collect this emitted light, and filters route specific wavelengths into detectors.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0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instrument converts the reflected light into electronic signals, which are displayed on the computer screen as “dot plots”.</a:t>
            </a:r>
          </a:p>
          <a:p>
            <a:pPr lvl="1"/>
            <a:r>
              <a:rPr lang="en-US" dirty="0" smtClean="0"/>
              <a:t>Each dot represents a single cell.</a:t>
            </a:r>
          </a:p>
          <a:p>
            <a:pPr algn="ctr"/>
            <a:endParaRPr lang="en-US" dirty="0"/>
          </a:p>
          <a:p>
            <a:r>
              <a:rPr lang="en-US" dirty="0" smtClean="0"/>
              <a:t>We can then do a preliminary analysis of this data, and a pathologist will do the final analysis.</a:t>
            </a:r>
          </a:p>
          <a:p>
            <a:pPr lvl="1"/>
            <a:r>
              <a:rPr lang="en-US" dirty="0" smtClean="0"/>
              <a:t>We draw gates around the cell populations to give them different colors for easier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Dot Plot Graphs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" b="7643"/>
          <a:stretch/>
        </p:blipFill>
        <p:spPr>
          <a:xfrm>
            <a:off x="416719" y="2413000"/>
            <a:ext cx="4802981" cy="4114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4" b="13021"/>
          <a:stretch/>
        </p:blipFill>
        <p:spPr>
          <a:xfrm>
            <a:off x="6194520" y="2413000"/>
            <a:ext cx="46893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3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Flow Cell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53" r="125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b="1" dirty="0" smtClean="0"/>
              <a:t>The flow cell is considered the heart of the flow cytometer.  This is where everything comes together:  sample, laser light, fluidics, and emission light collection.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429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345</TotalTime>
  <Words>243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BD FACSCanto</vt:lpstr>
      <vt:lpstr>3 Key Components</vt:lpstr>
      <vt:lpstr>Fluidics</vt:lpstr>
      <vt:lpstr>PowerPoint Presentation</vt:lpstr>
      <vt:lpstr>Optics</vt:lpstr>
      <vt:lpstr>Electronics</vt:lpstr>
      <vt:lpstr>Examples of Dot Plot Graphs</vt:lpstr>
      <vt:lpstr>The Flow Cell</vt:lpstr>
    </vt:vector>
  </TitlesOfParts>
  <Company>Aurora 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 FACSCanto</dc:title>
  <dc:creator>DE7YNSHQ2</dc:creator>
  <cp:lastModifiedBy>DE9H2PCV2</cp:lastModifiedBy>
  <cp:revision>29</cp:revision>
  <dcterms:created xsi:type="dcterms:W3CDTF">2019-12-16T19:50:30Z</dcterms:created>
  <dcterms:modified xsi:type="dcterms:W3CDTF">2019-12-30T17:18:33Z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