
<file path=[Content_Types].xml><?xml version="1.0" encoding="utf-8"?>
<Types xmlns="http://schemas.openxmlformats.org/package/2006/content-types">
  <Default Extension="png" ContentType="image/png"/>
  <Default Extension="jpeg" ContentType="image/jpeg"/>
  <Default Extension="MOV" ContentType="video/quicktime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sldIdLst>
    <p:sldId id="256" r:id="rId2"/>
    <p:sldId id="257" r:id="rId3"/>
    <p:sldId id="261" r:id="rId4"/>
    <p:sldId id="258" r:id="rId5"/>
    <p:sldId id="266" r:id="rId6"/>
    <p:sldId id="267" r:id="rId7"/>
    <p:sldId id="260" r:id="rId8"/>
    <p:sldId id="263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25" autoAdjust="0"/>
    <p:restoredTop sz="94660"/>
  </p:normalViewPr>
  <p:slideViewPr>
    <p:cSldViewPr snapToGrid="0">
      <p:cViewPr varScale="1">
        <p:scale>
          <a:sx n="75" d="100"/>
          <a:sy n="75" d="100"/>
        </p:scale>
        <p:origin x="19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10089390" y="1792223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/>
                </a:solidFill>
              </a:defRPr>
            </a:lvl1pPr>
          </a:lstStyle>
          <a:p>
            <a:fld id="{7A9E9F3A-B115-45F6-B2F8-59A79034C1D4}" type="datetimeFigureOut">
              <a:rPr lang="en-US" smtClean="0"/>
              <a:t>12/30/2019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8959592" y="3226820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1008" y="292608"/>
            <a:ext cx="838199" cy="767687"/>
          </a:xfrm>
        </p:spPr>
        <p:txBody>
          <a:bodyPr/>
          <a:lstStyle>
            <a:lvl1pPr>
              <a:defRPr sz="2800" b="0" i="0">
                <a:latin typeface="+mj-lt"/>
              </a:defRPr>
            </a:lvl1pPr>
          </a:lstStyle>
          <a:p>
            <a:fld id="{5F14C0B3-CA45-4AE0-8D9A-2F8F3A24F2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379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966674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6" y="553666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9E9F3A-B115-45F6-B2F8-59A79034C1D4}" type="datetimeFigureOut">
              <a:rPr lang="en-US" smtClean="0"/>
              <a:t>12/30/2019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4C0B3-CA45-4AE0-8D9A-2F8F3A24F2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5255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1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063416"/>
            <a:ext cx="8825659" cy="1379755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9E9F3A-B115-45F6-B2F8-59A79034C1D4}" type="datetimeFigureOut">
              <a:rPr lang="en-US" smtClean="0"/>
              <a:t>12/30/2019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4C0B3-CA45-4AE0-8D9A-2F8F3A24F2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4012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5" name="Rectangle 14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24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6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3" name="TextBox 12"/>
          <p:cNvSpPr txBox="1"/>
          <p:nvPr/>
        </p:nvSpPr>
        <p:spPr>
          <a:xfrm>
            <a:off x="9719438" y="2631815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9600" dirty="0"/>
              <a:t>”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98295" y="591093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9600" dirty="0"/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0517"/>
            <a:ext cx="8453906" cy="2698249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25772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9E9F3A-B115-45F6-B2F8-59A79034C1D4}" type="datetimeFigureOut">
              <a:rPr lang="en-US" smtClean="0"/>
              <a:t>12/30/2019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4C0B3-CA45-4AE0-8D9A-2F8F3A24F2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9390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1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33068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9E9F3A-B115-45F6-B2F8-59A79034C1D4}" type="datetimeFigureOut">
              <a:rPr lang="en-US" smtClean="0"/>
              <a:t>12/30/2019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4C0B3-CA45-4AE0-8D9A-2F8F3A24F2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8595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17299"/>
            <a:ext cx="312916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4" y="3193561"/>
            <a:ext cx="3129168" cy="283349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2"/>
            <a:ext cx="314538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93561"/>
            <a:ext cx="3145380" cy="283349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6700" y="2617299"/>
            <a:ext cx="3161029" cy="576261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6700" y="3193561"/>
            <a:ext cx="3164719" cy="28334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1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1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9E9F3A-B115-45F6-B2F8-59A79034C1D4}" type="datetimeFigureOut">
              <a:rPr lang="en-US" smtClean="0"/>
              <a:t>12/30/2019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4C0B3-CA45-4AE0-8D9A-2F8F3A24F2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0386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2" y="4532845"/>
            <a:ext cx="30504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2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3" y="5109107"/>
            <a:ext cx="3050437" cy="91794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72537" y="4532846"/>
            <a:ext cx="3046766" cy="651156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3" y="2603500"/>
            <a:ext cx="2691241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8865" y="5184002"/>
            <a:ext cx="3050438" cy="84305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3434" y="4532847"/>
            <a:ext cx="3050438" cy="65115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3434" y="5184001"/>
            <a:ext cx="3050437" cy="843054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388153" y="2603500"/>
            <a:ext cx="0" cy="3517594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801905" y="2603500"/>
            <a:ext cx="0" cy="34925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9E9F3A-B115-45F6-B2F8-59A79034C1D4}" type="datetimeFigureOut">
              <a:rPr lang="en-US" smtClean="0"/>
              <a:t>12/30/2019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4C0B3-CA45-4AE0-8D9A-2F8F3A24F2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4044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973668"/>
            <a:ext cx="8825660" cy="70696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9E9F3A-B115-45F6-B2F8-59A79034C1D4}" type="datetimeFigureOut">
              <a:rPr lang="en-US" smtClean="0"/>
              <a:t>12/30/2019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4C0B3-CA45-4AE0-8D9A-2F8F3A24F2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1330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Rectangle 7"/>
            <p:cNvSpPr/>
            <p:nvPr/>
          </p:nvSpPr>
          <p:spPr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76756" y="1278468"/>
            <a:ext cx="1413933" cy="4748589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8"/>
            <a:ext cx="6247546" cy="474859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9E9F3A-B115-45F6-B2F8-59A79034C1D4}" type="datetimeFigureOut">
              <a:rPr lang="en-US" smtClean="0"/>
              <a:t>12/30/2019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4C0B3-CA45-4AE0-8D9A-2F8F3A24F2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81699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9E9F3A-B115-45F6-B2F8-59A79034C1D4}" type="datetimeFigureOut">
              <a:rPr lang="en-US" smtClean="0"/>
              <a:t>12/30/2019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4C0B3-CA45-4AE0-8D9A-2F8F3A24F2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2855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677645"/>
            <a:ext cx="4351023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8" y="2677644"/>
            <a:ext cx="3755379" cy="2283823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9E9F3A-B115-45F6-B2F8-59A79034C1D4}" type="datetimeFigureOut">
              <a:rPr lang="en-US" smtClean="0"/>
              <a:t>12/30/2019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4C0B3-CA45-4AE0-8D9A-2F8F3A24F2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1126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9E9F3A-B115-45F6-B2F8-59A79034C1D4}" type="datetimeFigureOut">
              <a:rPr lang="en-US" smtClean="0"/>
              <a:t>12/30/2019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4C0B3-CA45-4AE0-8D9A-2F8F3A24F2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940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0" y="3179762"/>
            <a:ext cx="4825159" cy="2840039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9E9F3A-B115-45F6-B2F8-59A79034C1D4}" type="datetimeFigureOut">
              <a:rPr lang="en-US" smtClean="0"/>
              <a:t>12/30/2019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4C0B3-CA45-4AE0-8D9A-2F8F3A24F2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8569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9E9F3A-B115-45F6-B2F8-59A79034C1D4}" type="datetimeFigureOut">
              <a:rPr lang="en-US" smtClean="0"/>
              <a:t>12/30/2019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4C0B3-CA45-4AE0-8D9A-2F8F3A24F2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1132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9E9F3A-B115-45F6-B2F8-59A79034C1D4}" type="datetimeFigureOut">
              <a:rPr lang="en-US" smtClean="0"/>
              <a:t>12/30/2019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4C0B3-CA45-4AE0-8D9A-2F8F3A24F2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7064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ectangle 7"/>
            <p:cNvSpPr/>
            <p:nvPr/>
          </p:nvSpPr>
          <p:spPr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295400"/>
            <a:ext cx="2793159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5" cy="4572000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5" y="2895600"/>
            <a:ext cx="2793158" cy="312927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9E9F3A-B115-45F6-B2F8-59A79034C1D4}" type="datetimeFigureOut">
              <a:rPr lang="en-US" smtClean="0"/>
              <a:t>12/30/2019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4C0B3-CA45-4AE0-8D9A-2F8F3A24F2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9752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ectangle 7"/>
            <p:cNvSpPr/>
            <p:nvPr/>
          </p:nvSpPr>
          <p:spPr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693332"/>
            <a:ext cx="3860260" cy="173566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5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9E9F3A-B115-45F6-B2F8-59A79034C1D4}" type="datetimeFigureOut">
              <a:rPr lang="en-US" smtClean="0"/>
              <a:t>12/30/2019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4C0B3-CA45-4AE0-8D9A-2F8F3A24F2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1325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26" name="Rectangle 25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20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1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3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2603500"/>
            <a:ext cx="8761412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0938" y="639406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7A9E9F3A-B115-45F6-B2F8-59A79034C1D4}" type="datetimeFigureOut">
              <a:rPr lang="en-US" smtClean="0"/>
              <a:t>12/30/2019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28358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 b="1" i="0">
                <a:solidFill>
                  <a:schemeClr val="accent1"/>
                </a:solidFill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  <a:latin typeface="+mn-lt"/>
              </a:defRPr>
            </a:lvl1pPr>
          </a:lstStyle>
          <a:p>
            <a:fld id="{5F14C0B3-CA45-4AE0-8D9A-2F8F3A24F2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7434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video" Target="NULL" TargetMode="External"/><Relationship Id="rId7" Type="http://schemas.openxmlformats.org/officeDocument/2006/relationships/image" Target="../media/image3.png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2.xml"/><Relationship Id="rId4" Type="http://schemas.microsoft.com/office/2007/relationships/media" Target="../media/media2.mo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ov"/><Relationship Id="rId1" Type="http://schemas.microsoft.com/office/2007/relationships/media" Target="../media/media3.mov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Flow Cytometry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Specimen Processing (or what happens after you send your sample)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5372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Bone Marrow Specimen Processing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AutoNum type="arabicPeriod"/>
            </a:pPr>
            <a:r>
              <a:rPr lang="en-US" dirty="0" smtClean="0"/>
              <a:t>The volume of the specimen is noted.  </a:t>
            </a:r>
            <a:r>
              <a:rPr lang="en-US" dirty="0" smtClean="0">
                <a:solidFill>
                  <a:srgbClr val="FF0000"/>
                </a:solidFill>
              </a:rPr>
              <a:t>Please do not cover the volume markings with any labels!</a:t>
            </a:r>
          </a:p>
          <a:p>
            <a:pPr marL="514350" indent="-514350">
              <a:buAutoNum type="arabicPeriod"/>
            </a:pPr>
            <a:r>
              <a:rPr lang="en-US" dirty="0" smtClean="0"/>
              <a:t>A portion of the sample is removed for a cell count and viability.</a:t>
            </a:r>
          </a:p>
          <a:p>
            <a:pPr marL="514350" indent="-514350">
              <a:buAutoNum type="arabicPeriod"/>
            </a:pPr>
            <a:r>
              <a:rPr lang="en-US" dirty="0" smtClean="0"/>
              <a:t>The sample is washed 2 times in RPMI.</a:t>
            </a:r>
          </a:p>
          <a:p>
            <a:pPr marL="514350" indent="-514350">
              <a:buAutoNum type="arabicPeriod"/>
            </a:pPr>
            <a:r>
              <a:rPr lang="en-US" dirty="0" smtClean="0"/>
              <a:t>Once the cell count is performed and the sample has been washed, the sample is diluted to a cell concentration of 5,000 to 10,000. </a:t>
            </a:r>
          </a:p>
          <a:p>
            <a:pPr marL="514350" indent="-514350">
              <a:buAutoNum type="arabicPeriod"/>
            </a:pPr>
            <a:r>
              <a:rPr lang="en-US" dirty="0" smtClean="0"/>
              <a:t>The sample is now ready for antibody staining.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2514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Blood Processing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EDTA samples are poured off into a 15mL conical tube and are washed 3 times.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The WBC count from the CBC is used to adjust the volume of sample to get a WBC concentration between 5000 and 10000.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The sample is ready for antibody staining.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6204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Tissue Processing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501900"/>
            <a:ext cx="8761412" cy="3771900"/>
          </a:xfrm>
        </p:spPr>
        <p:txBody>
          <a:bodyPr>
            <a:normAutofit fontScale="925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1900" dirty="0" smtClean="0"/>
              <a:t>Tissues are disaggregated and filtered under the hood to get the cells in suspension.  If needed, body fluids are also disaggregated, otherwise they are just centrifuged. 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900" dirty="0" smtClean="0"/>
              <a:t>Chunks of tissue will clog the Flow Cytometer- even the smallest FNA is too big for the Flow Cell.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900" dirty="0" smtClean="0"/>
              <a:t>The cells are centrifuged and the supernatant is removed.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900" dirty="0" smtClean="0"/>
              <a:t>Red blood cells are lysed because we are testing the WBCs only.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900" dirty="0" smtClean="0"/>
              <a:t>Once the cell count is performed and the sample has been washed, the sample is diluted to a cell concentration of 5,000 to 10,000.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900" dirty="0" smtClean="0"/>
              <a:t>Some tissues have very low cell counts, but we will test anything that has viable cells present.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900" dirty="0" smtClean="0"/>
              <a:t>The sample is now ready for antibody staining.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2046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Tissue vid-trimmed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15477" t="1055" r="4731" b="-88"/>
          <a:stretch/>
        </p:blipFill>
        <p:spPr>
          <a:xfrm rot="5400000">
            <a:off x="250052" y="2875352"/>
            <a:ext cx="4512659" cy="327081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Tissue Processing </a:t>
            </a:r>
            <a:endParaRPr lang="en-US" dirty="0"/>
          </a:p>
        </p:txBody>
      </p:sp>
      <p:pic>
        <p:nvPicPr>
          <p:cNvPr id="8" name="Video_2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end="5513.333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 rot="5400000">
            <a:off x="4060570" y="2903077"/>
            <a:ext cx="4474926" cy="320590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71" r="37135" b="556"/>
          <a:stretch/>
        </p:blipFill>
        <p:spPr>
          <a:xfrm>
            <a:off x="8454279" y="2239594"/>
            <a:ext cx="3205908" cy="45328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2591363" y="2240960"/>
            <a:ext cx="1550424" cy="369332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Click to Play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350563" y="2268567"/>
            <a:ext cx="1550424" cy="369332"/>
          </a:xfrm>
          <a:prstGeom prst="rect">
            <a:avLst/>
          </a:prstGeom>
          <a:solidFill>
            <a:schemeClr val="accent1"/>
          </a:solidFill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Click to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Play</a:t>
            </a:r>
          </a:p>
        </p:txBody>
      </p:sp>
    </p:spTree>
    <p:extLst>
      <p:ext uri="{BB962C8B-B14F-4D97-AF65-F5344CB8AC3E}">
        <p14:creationId xmlns:p14="http://schemas.microsoft.com/office/powerpoint/2010/main" val="33727997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FNA Tissue Processing </a:t>
            </a:r>
            <a:endParaRPr lang="en-US" dirty="0"/>
          </a:p>
        </p:txBody>
      </p:sp>
      <p:pic>
        <p:nvPicPr>
          <p:cNvPr id="4" name="Video_3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rot="5400000">
            <a:off x="6068135" y="3218939"/>
            <a:ext cx="4390681" cy="247224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3174" y="2663824"/>
            <a:ext cx="4010025" cy="345838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7949176" y="2259722"/>
            <a:ext cx="1550424" cy="369332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Click to Play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794000" y="3695700"/>
            <a:ext cx="14478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FNA pieces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4929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Panel Set Up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3" y="2374900"/>
            <a:ext cx="8761412" cy="3416300"/>
          </a:xfrm>
        </p:spPr>
        <p:txBody>
          <a:bodyPr/>
          <a:lstStyle/>
          <a:p>
            <a:r>
              <a:rPr lang="en-US" dirty="0" smtClean="0"/>
              <a:t>The appropriate panel or panels are chosen based on the patient’s diagnosis and history.</a:t>
            </a:r>
          </a:p>
          <a:p>
            <a:r>
              <a:rPr lang="en-US" dirty="0" smtClean="0"/>
              <a:t>Set combinations of antibodies are then pipetted into test tubes and the patient sample is added.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8200" y="3578225"/>
            <a:ext cx="4152900" cy="311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539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Lyse Wash Assistant (LWA)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77714" y="2603951"/>
            <a:ext cx="3362182" cy="2389123"/>
          </a:xfrm>
        </p:spPr>
        <p:txBody>
          <a:bodyPr/>
          <a:lstStyle/>
          <a:p>
            <a:r>
              <a:rPr lang="en-US" sz="2000" dirty="0"/>
              <a:t>Bone Marrow and Blood test tubes are placed on the </a:t>
            </a:r>
            <a:r>
              <a:rPr lang="en-US" sz="2000" dirty="0" smtClean="0"/>
              <a:t>LWA for </a:t>
            </a:r>
            <a:r>
              <a:rPr lang="en-US" sz="2000" dirty="0"/>
              <a:t>incubation, RBC lysing, washing, and fixing.</a:t>
            </a:r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0525" y="2688337"/>
            <a:ext cx="3172969" cy="2596896"/>
          </a:xfrm>
        </p:spPr>
        <p:txBody>
          <a:bodyPr/>
          <a:lstStyle/>
          <a:p>
            <a:r>
              <a:rPr lang="en-US" sz="2000" dirty="0"/>
              <a:t>Tissue and Body Fluid test tubes are incubated in the refrigerator for 30 minutes and then are washed and fixed with formalin on the LWA.</a:t>
            </a:r>
          </a:p>
          <a:p>
            <a:endParaRPr lang="en-US" dirty="0"/>
          </a:p>
        </p:txBody>
      </p:sp>
      <p:pic>
        <p:nvPicPr>
          <p:cNvPr id="5" name="Picture 4" descr="https://www.bdbiosciences.com/assets/images/biosciences/LWA_740x416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01" r="6525"/>
          <a:stretch/>
        </p:blipFill>
        <p:spPr bwMode="auto">
          <a:xfrm>
            <a:off x="3739896" y="2444811"/>
            <a:ext cx="4471416" cy="3151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432037" y="6027003"/>
            <a:ext cx="11318003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 smtClean="0"/>
              <a:t>After the LWA, </a:t>
            </a:r>
            <a:r>
              <a:rPr lang="en-US" sz="2200" dirty="0"/>
              <a:t>the samples are ready to be collected using the Flow Cytometer.</a:t>
            </a:r>
          </a:p>
        </p:txBody>
      </p:sp>
    </p:spTree>
    <p:extLst>
      <p:ext uri="{BB962C8B-B14F-4D97-AF65-F5344CB8AC3E}">
        <p14:creationId xmlns:p14="http://schemas.microsoft.com/office/powerpoint/2010/main" val="2024859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 Boardroom">
  <a:themeElements>
    <a:clrScheme name="Ion Boardroom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A3AB87EF-B655-4FFF-8D05-F333AD7F278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180</TotalTime>
  <Words>395</Words>
  <Application>Microsoft Office PowerPoint</Application>
  <PresentationFormat>Widescreen</PresentationFormat>
  <Paragraphs>33</Paragraphs>
  <Slides>8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Century Gothic</vt:lpstr>
      <vt:lpstr>Wingdings 3</vt:lpstr>
      <vt:lpstr>Ion Boardroom</vt:lpstr>
      <vt:lpstr>Flow Cytometry </vt:lpstr>
      <vt:lpstr>Bone Marrow Specimen Processing</vt:lpstr>
      <vt:lpstr>Blood Processing</vt:lpstr>
      <vt:lpstr>Tissue Processing</vt:lpstr>
      <vt:lpstr>Tissue Processing </vt:lpstr>
      <vt:lpstr>FNA Tissue Processing </vt:lpstr>
      <vt:lpstr>Panel Set Up</vt:lpstr>
      <vt:lpstr>Lyse Wash Assistant (LWA)</vt:lpstr>
    </vt:vector>
  </TitlesOfParts>
  <Company>Aurora Health Care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Flow Cytometry </dc:title>
  <dc:creator>DE7XZVHQ2</dc:creator>
  <cp:lastModifiedBy>DE9H2PCV2</cp:lastModifiedBy>
  <cp:revision>31</cp:revision>
  <dcterms:created xsi:type="dcterms:W3CDTF">2019-10-24T16:51:47Z</dcterms:created>
  <dcterms:modified xsi:type="dcterms:W3CDTF">2019-12-30T20:50:49Z</dcterms:modified>
</cp:coreProperties>
</file>