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8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8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67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1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54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0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36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84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1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2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7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9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4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6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3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2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8FEC42D-297C-4CDF-A284-8BE39AB6BBB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E7B7CEC-3CFD-4EE5-86F2-696183C5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2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Flow Cytometry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Specimen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5597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Types used for Flow Cytometry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Bone Marrow Aspirates and/or Trephines</a:t>
            </a:r>
          </a:p>
          <a:p>
            <a:r>
              <a:rPr lang="en-US" dirty="0" smtClean="0"/>
              <a:t>Tissue Samples – Some of the more common tissue samples received are Lymph Nodes, Tonsils, and Spleen</a:t>
            </a:r>
          </a:p>
          <a:p>
            <a:r>
              <a:rPr lang="en-US" dirty="0" smtClean="0"/>
              <a:t>Blood </a:t>
            </a:r>
          </a:p>
          <a:p>
            <a:r>
              <a:rPr lang="en-US" dirty="0" smtClean="0"/>
              <a:t>Body Fluids – CSF, Pleural Fluids, Bronchial Lavages and </a:t>
            </a:r>
            <a:r>
              <a:rPr lang="en-US" dirty="0" smtClean="0"/>
              <a:t>Washings</a:t>
            </a:r>
            <a:endParaRPr lang="en-US" dirty="0" smtClean="0"/>
          </a:p>
          <a:p>
            <a:r>
              <a:rPr lang="en-US" dirty="0" smtClean="0"/>
              <a:t>Fine Needle Aspirate(FNA)/Core Biopsies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4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Bone Marrow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75100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 smtClean="0"/>
              <a:t>Collect aspirate in 4.0 ml green Na </a:t>
            </a:r>
            <a:r>
              <a:rPr lang="en-US" sz="2100" dirty="0" smtClean="0"/>
              <a:t>Heparin or directly into RPMI container </a:t>
            </a:r>
            <a:r>
              <a:rPr lang="en-US" sz="2100" dirty="0" smtClean="0"/>
              <a:t>– no gel</a:t>
            </a:r>
            <a:endParaRPr lang="en-US" sz="1900" dirty="0" smtClean="0"/>
          </a:p>
          <a:p>
            <a:r>
              <a:rPr lang="en-US" sz="2100" dirty="0" smtClean="0"/>
              <a:t>Minimum 2.0 ml of specimen</a:t>
            </a:r>
          </a:p>
          <a:p>
            <a:r>
              <a:rPr lang="en-US" sz="2100" dirty="0" smtClean="0"/>
              <a:t>Transfer sample to RPMI</a:t>
            </a:r>
          </a:p>
          <a:p>
            <a:r>
              <a:rPr lang="en-US" sz="2100" dirty="0" smtClean="0"/>
              <a:t>Transport aspirates ambient </a:t>
            </a:r>
          </a:p>
          <a:p>
            <a:r>
              <a:rPr lang="en-US" sz="2100" dirty="0" smtClean="0"/>
              <a:t>Sample stability – 72 hours</a:t>
            </a:r>
          </a:p>
          <a:p>
            <a:r>
              <a:rPr lang="en-US" sz="2100" dirty="0" smtClean="0"/>
              <a:t>Unacceptable specimens:</a:t>
            </a:r>
          </a:p>
          <a:p>
            <a:pPr lvl="1"/>
            <a:r>
              <a:rPr lang="en-US" sz="1700" dirty="0" smtClean="0"/>
              <a:t>Frozen samples</a:t>
            </a:r>
          </a:p>
          <a:p>
            <a:pPr lvl="1"/>
            <a:r>
              <a:rPr lang="en-US" sz="1700" dirty="0" smtClean="0"/>
              <a:t>Samples received in formalin or any other preservative</a:t>
            </a:r>
            <a:endParaRPr lang="en-US" dirty="0" smtClean="0"/>
          </a:p>
          <a:p>
            <a:pPr lvl="0"/>
            <a:r>
              <a:rPr lang="en-US" sz="1900" dirty="0" smtClean="0"/>
              <a:t>If </a:t>
            </a:r>
            <a:r>
              <a:rPr lang="en-US" sz="1900" dirty="0"/>
              <a:t>unable to obtain aspirate, submit a trephine sample in RPMI and transport refrigerated.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Specimen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3ml lavender EDTA top tubes. – DO NOT send 6 ml lavender top tubes; they cannot be fully processed.</a:t>
            </a:r>
          </a:p>
          <a:p>
            <a:r>
              <a:rPr lang="en-US" dirty="0" smtClean="0"/>
              <a:t>Transport ambient</a:t>
            </a:r>
          </a:p>
          <a:p>
            <a:r>
              <a:rPr lang="en-US" dirty="0" smtClean="0"/>
              <a:t>Minimum Volume – 2ml</a:t>
            </a:r>
          </a:p>
          <a:p>
            <a:r>
              <a:rPr lang="en-US" dirty="0" smtClean="0"/>
              <a:t>Stability 72 hours for Flow Cytometry. CBC must be performed within 24 hours.</a:t>
            </a:r>
          </a:p>
          <a:p>
            <a:r>
              <a:rPr lang="en-US" dirty="0" smtClean="0"/>
              <a:t>CBC with manual differential required. Make 2 wedge smears and 2 albumin or spun smears.</a:t>
            </a:r>
          </a:p>
          <a:p>
            <a:r>
              <a:rPr lang="en-US" dirty="0" smtClean="0"/>
              <a:t>Unacceptable samples: Frozen samples and samples not received in EDTA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1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Tissues and FNA sample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specimen directly into RPMI. If no RMPI is available, saline is acceptable, but not preferred.</a:t>
            </a:r>
          </a:p>
          <a:p>
            <a:pPr marL="457200" lvl="1" indent="0">
              <a:buNone/>
            </a:pPr>
            <a:r>
              <a:rPr lang="en-US" dirty="0"/>
              <a:t>(If RPMI is needed at your site, call Flow Cytometry at </a:t>
            </a:r>
            <a:r>
              <a:rPr lang="en-US" dirty="0" smtClean="0"/>
              <a:t>414-649-7859)</a:t>
            </a:r>
          </a:p>
          <a:p>
            <a:r>
              <a:rPr lang="en-US" dirty="0" smtClean="0"/>
              <a:t>Transport refrigerated</a:t>
            </a:r>
          </a:p>
          <a:p>
            <a:r>
              <a:rPr lang="en-US" dirty="0" smtClean="0"/>
              <a:t>Stability is 72 hours</a:t>
            </a:r>
          </a:p>
          <a:p>
            <a:r>
              <a:rPr lang="en-US" dirty="0" smtClean="0"/>
              <a:t>Unacceptable specimens: Specimens received in alcohol, formalin or </a:t>
            </a:r>
            <a:r>
              <a:rPr lang="en-US" dirty="0" err="1" smtClean="0"/>
              <a:t>Cyto-Lyte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86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Fluid Specimen Requirements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in a sterile container</a:t>
            </a:r>
          </a:p>
          <a:p>
            <a:r>
              <a:rPr lang="en-US" dirty="0" smtClean="0"/>
              <a:t>Transfer to RPMI</a:t>
            </a:r>
          </a:p>
          <a:p>
            <a:r>
              <a:rPr lang="en-US" dirty="0" smtClean="0"/>
              <a:t>Submit as much fluid as possible up to 50 ml</a:t>
            </a:r>
          </a:p>
          <a:p>
            <a:r>
              <a:rPr lang="en-US" dirty="0" smtClean="0"/>
              <a:t>Transport ambient</a:t>
            </a:r>
          </a:p>
          <a:p>
            <a:r>
              <a:rPr lang="en-US" dirty="0" smtClean="0"/>
              <a:t>Stability 72 hours</a:t>
            </a:r>
          </a:p>
          <a:p>
            <a:r>
              <a:rPr lang="en-US" dirty="0" smtClean="0"/>
              <a:t>Unacceptable specimens: Specimens received in alcohol, formalin or </a:t>
            </a:r>
            <a:r>
              <a:rPr lang="en-US" dirty="0" err="1" smtClean="0"/>
              <a:t>Cyto-Lyte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366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139</TotalTime>
  <Words>289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Flow Cytometry  </vt:lpstr>
      <vt:lpstr>Specimen Types used for Flow Cytometry Testing</vt:lpstr>
      <vt:lpstr>Bone Marrow Requirements</vt:lpstr>
      <vt:lpstr>Blood Specimen Requirements</vt:lpstr>
      <vt:lpstr>Tissues and FNA sample requirements</vt:lpstr>
      <vt:lpstr>Body Fluid Specimen Requirements </vt:lpstr>
    </vt:vector>
  </TitlesOfParts>
  <Company>Aurora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Cytometry</dc:title>
  <dc:creator>DE7XZVHQ2</dc:creator>
  <cp:lastModifiedBy>DE7XZVHQ2</cp:lastModifiedBy>
  <cp:revision>15</cp:revision>
  <dcterms:created xsi:type="dcterms:W3CDTF">2019-09-26T15:16:26Z</dcterms:created>
  <dcterms:modified xsi:type="dcterms:W3CDTF">2019-12-30T17:43:43Z</dcterms:modified>
</cp:coreProperties>
</file>