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4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9144000" cy="5143500" type="screen16x9"/>
  <p:notesSz cx="7077075" cy="9363075"/>
  <p:defaultTextStyle>
    <a:defPPr>
      <a:defRPr lang="en-US"/>
    </a:defPPr>
    <a:lvl1pPr algn="l" defTabSz="3429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342900" algn="l" defTabSz="3429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685800" algn="l" defTabSz="3429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028700" algn="l" defTabSz="3429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371600" algn="l" defTabSz="3429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1714500" algn="l" defTabSz="3429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057400" algn="l" defTabSz="3429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2400300" algn="l" defTabSz="3429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2743200" algn="l" defTabSz="3429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08" userDrawn="1">
          <p15:clr>
            <a:srgbClr val="A4A3A4"/>
          </p15:clr>
        </p15:guide>
        <p15:guide id="2" pos="1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605E"/>
    <a:srgbClr val="4C4D4C"/>
    <a:srgbClr val="1D1B5B"/>
    <a:srgbClr val="64629B"/>
    <a:srgbClr val="3365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4" autoAdjust="0"/>
    <p:restoredTop sz="86410" autoAdjust="0"/>
  </p:normalViewPr>
  <p:slideViewPr>
    <p:cSldViewPr snapToGrid="0" snapToObjects="1">
      <p:cViewPr varScale="1">
        <p:scale>
          <a:sx n="100" d="100"/>
          <a:sy n="100" d="100"/>
        </p:scale>
        <p:origin x="346" y="72"/>
      </p:cViewPr>
      <p:guideLst>
        <p:guide orient="horz" pos="708"/>
        <p:guide pos="1680"/>
      </p:guideLst>
    </p:cSldViewPr>
  </p:slideViewPr>
  <p:outlineViewPr>
    <p:cViewPr>
      <p:scale>
        <a:sx n="33" d="100"/>
        <a:sy n="33" d="100"/>
      </p:scale>
      <p:origin x="0" y="-10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382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F2AACF5-0D42-4E80-AAB3-09011112FA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734B42-A041-4F00-9506-71AA3B97F1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F337B-A168-4FC7-B11B-AB125B77EE5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EEF7F7-5A45-47BD-8230-290F8AFFAF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3CF44A-393A-4106-BA78-0171C619AAB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BED18-354A-4DD8-A030-0BE508060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4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C0776AD6-3FE8-F248-B61D-BC088A3BCB0C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67CC97D8-2EDE-4442-A9CE-991878799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96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C97D8-2EDE-4442-A9CE-991878799E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1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2"/>
            <a:ext cx="9144000" cy="5148071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469755" y="216027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6473781-ACAD-C34D-8BB7-628294A1A83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3895" y="1105787"/>
            <a:ext cx="6480105" cy="174225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77"/>
              </a:defRPr>
            </a:lvl1pPr>
          </a:lstStyle>
          <a:p>
            <a:r>
              <a:rPr lang="en-US" sz="5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Topic of Presentation (54 </a:t>
            </a:r>
            <a:r>
              <a:rPr lang="en-US" sz="5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pt</a:t>
            </a:r>
            <a:r>
              <a:rPr lang="en-US" sz="5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C297CBC-A6F5-D848-8FCF-A5A9138984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4527" y="2978522"/>
            <a:ext cx="6099105" cy="2871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77"/>
              </a:defRPr>
            </a:lvl1pPr>
          </a:lstStyle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Presentation Subhead (24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pt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BDC77142-B9FB-8147-87AA-DD67BC6EB1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77499" y="3396185"/>
            <a:ext cx="6106767" cy="23374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77"/>
              </a:defRPr>
            </a:lvl1pPr>
          </a:lstStyle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Date | Presenter Information (16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pt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037361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520" userDrawn="1">
          <p15:clr>
            <a:srgbClr val="FBAE40"/>
          </p15:clr>
        </p15:guide>
        <p15:guide id="3" orient="horz" pos="3006" userDrawn="1">
          <p15:clr>
            <a:srgbClr val="FBAE40"/>
          </p15:clr>
        </p15:guide>
        <p15:guide id="4" pos="288" userDrawn="1">
          <p15:clr>
            <a:srgbClr val="FBAE40"/>
          </p15:clr>
        </p15:guide>
        <p15:guide id="5" orient="horz" pos="1944" userDrawn="1">
          <p15:clr>
            <a:srgbClr val="FBAE40"/>
          </p15:clr>
        </p15:guide>
        <p15:guide id="6" orient="horz" pos="235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07408"/>
            <a:ext cx="8229600" cy="65057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70000"/>
              </a:lnSpc>
              <a:defRPr sz="4800" b="0" i="0">
                <a:solidFill>
                  <a:schemeClr val="tx1">
                    <a:lumMod val="65000"/>
                    <a:lumOff val="35000"/>
                  </a:schemeClr>
                </a:solidFill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043912"/>
            <a:ext cx="8229600" cy="3358587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>
              <a:defRPr sz="24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2pPr>
            <a:lvl3pPr>
              <a:defRPr sz="20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6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2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90081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24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pos="288" userDrawn="1">
          <p15:clr>
            <a:srgbClr val="FBAE40"/>
          </p15:clr>
        </p15:guide>
        <p15:guide id="4" orient="horz" pos="504" userDrawn="1">
          <p15:clr>
            <a:srgbClr val="FBAE40"/>
          </p15:clr>
        </p15:guide>
        <p15:guide id="5" orient="horz" pos="81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34728" y="1089028"/>
            <a:ext cx="2652072" cy="1339847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marL="0" indent="0" algn="ctr">
              <a:buNone/>
              <a:defRPr sz="900" b="0" i="0">
                <a:latin typeface="Arial"/>
                <a:cs typeface="Arial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07408"/>
            <a:ext cx="8229600" cy="65057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70000"/>
              </a:lnSpc>
              <a:defRPr sz="4800" b="0" i="0">
                <a:solidFill>
                  <a:schemeClr val="tx1">
                    <a:lumMod val="65000"/>
                    <a:lumOff val="35000"/>
                  </a:schemeClr>
                </a:solidFill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457200" y="1043912"/>
            <a:ext cx="8229600" cy="3358587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>
              <a:defRPr sz="24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2pPr>
            <a:lvl3pPr>
              <a:defRPr sz="20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6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2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900184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530" userDrawn="1">
          <p15:clr>
            <a:srgbClr val="FBAE40"/>
          </p15:clr>
        </p15:guide>
        <p15:guide id="2" pos="3792" userDrawn="1">
          <p15:clr>
            <a:srgbClr val="FBAE40"/>
          </p15:clr>
        </p15:guide>
        <p15:guide id="3" pos="288" userDrawn="1">
          <p15:clr>
            <a:srgbClr val="FBAE40"/>
          </p15:clr>
        </p15:guide>
        <p15:guide id="4" orient="horz" pos="324" userDrawn="1">
          <p15:clr>
            <a:srgbClr val="FBAE40"/>
          </p15:clr>
        </p15:guide>
        <p15:guide id="5" orient="horz" pos="684" userDrawn="1">
          <p15:clr>
            <a:srgbClr val="FBAE40"/>
          </p15:clr>
        </p15:guide>
        <p15:guide id="6" orient="horz" pos="504" userDrawn="1">
          <p15:clr>
            <a:srgbClr val="FBAE40"/>
          </p15:clr>
        </p15:guide>
        <p15:guide id="7" pos="547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5" y="0"/>
            <a:ext cx="9135877" cy="514349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1BD450F3-B34B-074D-BD6D-B116B7D1C8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560" y="1446028"/>
            <a:ext cx="8013698" cy="1474213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77"/>
              </a:defRPr>
            </a:lvl1pPr>
          </a:lstStyle>
          <a:p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Primary Topic of </a:t>
            </a:r>
            <a:b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Next Section (48 </a:t>
            </a:r>
            <a:r>
              <a:rPr lang="en-US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pt</a:t>
            </a:r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89677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4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pos="28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07408"/>
            <a:ext cx="8229600" cy="65057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70000"/>
              </a:lnSpc>
              <a:defRPr sz="4800" b="0" i="0">
                <a:solidFill>
                  <a:schemeClr val="tx1">
                    <a:lumMod val="65000"/>
                    <a:lumOff val="35000"/>
                  </a:schemeClr>
                </a:solidFill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043912"/>
            <a:ext cx="8229600" cy="3358587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>
              <a:defRPr sz="24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2pPr>
            <a:lvl3pPr>
              <a:defRPr sz="20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6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2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122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2"/>
            <a:ext cx="9144000" cy="5148071"/>
          </a:xfrm>
          <a:prstGeom prst="rect">
            <a:avLst/>
          </a:prstGeom>
        </p:spPr>
      </p:pic>
      <p:sp>
        <p:nvSpPr>
          <p:cNvPr id="18" name="TextBox 17"/>
          <p:cNvSpPr txBox="1"/>
          <p:nvPr userDrawn="1"/>
        </p:nvSpPr>
        <p:spPr>
          <a:xfrm>
            <a:off x="9469755" y="216027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D10ECC-AA90-7944-8C0C-B7C138B5926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3895" y="1105787"/>
            <a:ext cx="6480105" cy="174225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77"/>
              </a:defRPr>
            </a:lvl1pPr>
          </a:lstStyle>
          <a:p>
            <a:r>
              <a:rPr lang="en-US" sz="5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Topic of Presentation  (54 </a:t>
            </a:r>
            <a:r>
              <a:rPr lang="en-US" sz="5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pt</a:t>
            </a:r>
            <a:r>
              <a:rPr lang="en-US" sz="5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AA13960-22BF-4B44-BD30-A372E063D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4527" y="2978521"/>
            <a:ext cx="6099105" cy="4176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77"/>
              </a:defRPr>
            </a:lvl1pPr>
          </a:lstStyle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Presentation Subhead (24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pt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E4C703ED-D9DC-A64A-807E-BF6A7B0409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77499" y="3396185"/>
            <a:ext cx="6106767" cy="3383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77"/>
              </a:defRPr>
            </a:lvl1pPr>
          </a:lstStyle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Date | Presenter Information (16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pt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0373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2"/>
          <p:cNvSpPr>
            <a:spLocks noGrp="1"/>
          </p:cNvSpPr>
          <p:nvPr>
            <p:ph type="pic" idx="1"/>
          </p:nvPr>
        </p:nvSpPr>
        <p:spPr>
          <a:xfrm>
            <a:off x="6034728" y="1089028"/>
            <a:ext cx="2652072" cy="1339847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marL="0" indent="0" algn="ctr">
              <a:buNone/>
              <a:defRPr sz="900" b="0" i="0">
                <a:latin typeface="Arial"/>
                <a:cs typeface="Arial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07408"/>
            <a:ext cx="8229600" cy="65057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70000"/>
              </a:lnSpc>
              <a:defRPr sz="4800" b="0" i="0">
                <a:solidFill>
                  <a:schemeClr val="tx1">
                    <a:lumMod val="65000"/>
                    <a:lumOff val="35000"/>
                  </a:schemeClr>
                </a:solidFill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457200" y="1043912"/>
            <a:ext cx="8229600" cy="3358587"/>
          </a:xfrm>
          <a:prstGeom prst="rect">
            <a:avLst/>
          </a:prstGeom>
        </p:spPr>
        <p:txBody>
          <a:bodyPr/>
          <a:lstStyle>
            <a:lvl1pPr>
              <a:defRPr sz="28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>
              <a:defRPr sz="24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2pPr>
            <a:lvl3pPr>
              <a:defRPr sz="20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6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200" b="0" i="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90018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 userDrawn="1"/>
        </p:nvSpPr>
        <p:spPr bwMode="auto">
          <a:xfrm>
            <a:off x="415560" y="1920241"/>
            <a:ext cx="8013698" cy="1000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5000" b="0" i="0" strike="noStrike" kern="1200" cap="none">
                <a:solidFill>
                  <a:schemeClr val="tx1"/>
                </a:solidFill>
                <a:latin typeface="Calibri"/>
                <a:ea typeface="ＭＳ Ｐゴシック" charset="0"/>
                <a:cs typeface="Calibri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750" dirty="0">
                <a:solidFill>
                  <a:srgbClr val="1D1B5B"/>
                </a:solidFill>
              </a:rPr>
              <a:t>Primary Topic of</a:t>
            </a:r>
            <a:br>
              <a:rPr lang="en-US" sz="3750" dirty="0">
                <a:solidFill>
                  <a:srgbClr val="1D1B5B"/>
                </a:solidFill>
              </a:rPr>
            </a:br>
            <a:r>
              <a:rPr lang="en-US" sz="3750" dirty="0">
                <a:solidFill>
                  <a:srgbClr val="1D1B5B"/>
                </a:solidFill>
              </a:rPr>
              <a:t>Next Section (50 </a:t>
            </a:r>
            <a:r>
              <a:rPr lang="en-US" sz="3750" dirty="0" err="1">
                <a:solidFill>
                  <a:srgbClr val="1D1B5B"/>
                </a:solidFill>
              </a:rPr>
              <a:t>pt</a:t>
            </a:r>
            <a:r>
              <a:rPr lang="en-US" sz="3750" dirty="0">
                <a:solidFill>
                  <a:srgbClr val="1D1B5B"/>
                </a:solidFill>
              </a:rPr>
              <a:t>)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" y="0"/>
            <a:ext cx="9135879" cy="514349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FC98DA1-2A63-174B-9A71-E03A0C6300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560" y="1446028"/>
            <a:ext cx="8013698" cy="1474213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77"/>
              </a:defRPr>
            </a:lvl1pPr>
          </a:lstStyle>
          <a:p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Primary Topic of </a:t>
            </a:r>
            <a:b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Next Section (48 </a:t>
            </a:r>
            <a:r>
              <a:rPr lang="en-US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pt</a:t>
            </a:r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896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" y="0"/>
            <a:ext cx="9135879" cy="51435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002DB8A-4C58-1D45-9AF9-84A265074F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560" y="1446028"/>
            <a:ext cx="8013698" cy="1474213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77"/>
              </a:defRPr>
            </a:lvl1pPr>
          </a:lstStyle>
          <a:p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Primary Topic of </a:t>
            </a:r>
            <a:b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Next Section (48 </a:t>
            </a:r>
            <a:r>
              <a:rPr lang="en-US" sz="4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pt</a:t>
            </a:r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406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643"/>
            <a:ext cx="9143998" cy="51480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</p:sldLayoutIdLst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3895" y="1144774"/>
            <a:ext cx="6480105" cy="1027813"/>
          </a:xfrm>
          <a:prstGeom prst="rect">
            <a:avLst/>
          </a:prstGeo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TEAM MEMBER BEHAVIORS</a:t>
            </a:r>
          </a:p>
        </p:txBody>
      </p:sp>
    </p:spTree>
    <p:extLst>
      <p:ext uri="{BB962C8B-B14F-4D97-AF65-F5344CB8AC3E}">
        <p14:creationId xmlns:p14="http://schemas.microsoft.com/office/powerpoint/2010/main" val="3863000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B0A4C-D044-41C2-AF7B-4FD66892A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A2FCD-4902-4FA8-AB8D-06D25C06C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These behaviors will serve as the foundation of our integrated talent practices and are designed to guide our efforts as we live our purpose (</a:t>
            </a:r>
            <a:r>
              <a:rPr lang="en-US" sz="24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 help people live well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and values (</a:t>
            </a:r>
            <a:r>
              <a:rPr lang="en-US" sz="24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Excellence, Compassion, and Respect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Leadership welcomes and encourages any conversations regarding Team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Member Behaviors. 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54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To deliver on our promise to meet consumers’ evolving needs and reimagine care delivery, Advocate Aurora Health has arrived at a set of unified behaviors that will serve as the foundation of our integrated talent practices. By exemplifying these behaviors, we can support Advocate Aurora Health in </a:t>
            </a:r>
            <a:r>
              <a:rPr lang="en-US" sz="2000" i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transforming</a:t>
            </a:r>
            <a:r>
              <a:rPr lang="en-US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our culture, </a:t>
            </a:r>
            <a:r>
              <a:rPr lang="en-US" sz="2000" i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engaging</a:t>
            </a:r>
            <a:r>
              <a:rPr lang="en-US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our talent, </a:t>
            </a:r>
            <a:r>
              <a:rPr lang="en-US" sz="2000" i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empowering</a:t>
            </a:r>
            <a:r>
              <a:rPr lang="en-US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our team members, and </a:t>
            </a:r>
            <a:r>
              <a:rPr lang="en-US" sz="2000" i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executing</a:t>
            </a:r>
            <a:r>
              <a:rPr lang="en-US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towards results. 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2880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98E75-9B79-47E8-87D3-2CB328762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922E3-CB51-4810-9523-32DAFC1A6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Moving forward, the Behaviors portion of the performance review (i.e., the “how”) will be based on the following six shared behaviors – Collaborates, Communicates Effectively, Exhibits Courage, Ensures Accountability, Foster Resilience, and Values Differences. These behaviors apply to </a:t>
            </a:r>
            <a:r>
              <a:rPr lang="en-US" sz="2000" u="sng" dirty="0">
                <a:solidFill>
                  <a:srgbClr val="000000"/>
                </a:solidFill>
                <a:latin typeface="Arial" panose="020B0604020202020204" pitchFamily="34" charset="0"/>
              </a:rPr>
              <a:t>all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team members.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NOTE: For leaders, there are nine additional behaviors they will be evaluated on as part of the performance review.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9568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16AA-3A0B-4D82-8C3B-279674505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66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en-US" sz="6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Collaborates 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8D08C2B-FE15-450E-922D-17E39B0D74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230694"/>
            <a:ext cx="8229600" cy="298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45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60F06-EEB2-4AB8-9C0D-5FE40CC98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Communicates Effectively 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0BB965E-AC1A-452E-9027-F43E8E03D9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31501"/>
            <a:ext cx="8229600" cy="258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212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704B5-46CE-4A44-887F-2EC3F9D7E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Ensures Accountability 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5E32A26-F8EE-4A7B-A1EC-83F21EF76D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3482" y="1044575"/>
            <a:ext cx="7057036" cy="335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278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500D1-5488-4834-AB6A-8FE2B3E20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Exhibits Courage 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EEA7E4C-60E9-4AA3-83AC-11D4F22B48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24785"/>
            <a:ext cx="8229600" cy="259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067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B9A74-328B-44EB-A53A-BC1B2B6AD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Fosters Resilience 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235F828-0D63-4A20-8185-ED00C72720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361051"/>
            <a:ext cx="8229600" cy="272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404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E129F-2F8D-45C2-A463-97B4F5E9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Values Differences 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3712646-9BE5-41CB-B907-5F3E9FCD30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92502"/>
            <a:ext cx="8229600" cy="246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79552"/>
      </p:ext>
    </p:extLst>
  </p:cSld>
  <p:clrMapOvr>
    <a:masterClrMapping/>
  </p:clrMapOvr>
</p:sld>
</file>

<file path=ppt/theme/theme1.xml><?xml version="1.0" encoding="utf-8"?>
<a:theme xmlns:a="http://schemas.openxmlformats.org/drawingml/2006/main" name="AHC PPT Template">
  <a:themeElements>
    <a:clrScheme name="AHC">
      <a:dk1>
        <a:srgbClr val="000000"/>
      </a:dk1>
      <a:lt1>
        <a:srgbClr val="FFFFFF"/>
      </a:lt1>
      <a:dk2>
        <a:srgbClr val="4C4D4C"/>
      </a:dk2>
      <a:lt2>
        <a:srgbClr val="FFFFFE"/>
      </a:lt2>
      <a:accent1>
        <a:srgbClr val="66528E"/>
      </a:accent1>
      <a:accent2>
        <a:srgbClr val="1D1B5B"/>
      </a:accent2>
      <a:accent3>
        <a:srgbClr val="C1CF23"/>
      </a:accent3>
      <a:accent4>
        <a:srgbClr val="435E9B"/>
      </a:accent4>
      <a:accent5>
        <a:srgbClr val="790A24"/>
      </a:accent5>
      <a:accent6>
        <a:srgbClr val="479DB3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haredWithUsers xmlns="53352ead-6c0f-4f43-95ff-338d5ede3d18">
      <UserInfo>
        <DisplayName>Rust, Brian</DisplayName>
        <AccountId>17967</AccountId>
        <AccountType/>
      </UserInfo>
      <UserInfo>
        <DisplayName>Essling, Mackenzie</DisplayName>
        <AccountId>20493</AccountId>
        <AccountType/>
      </UserInfo>
      <UserInfo>
        <DisplayName>Rivera, Dolores</DisplayName>
        <AccountId>14068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687B5B1B02644F93851E8F40255B77" ma:contentTypeVersion="4" ma:contentTypeDescription="Create a new document." ma:contentTypeScope="" ma:versionID="a24b7faa7f56cf57dd91f0cd2a8678a3">
  <xsd:schema xmlns:xsd="http://www.w3.org/2001/XMLSchema" xmlns:xs="http://www.w3.org/2001/XMLSchema" xmlns:p="http://schemas.microsoft.com/office/2006/metadata/properties" xmlns:ns2="53352ead-6c0f-4f43-95ff-338d5ede3d18" targetNamespace="http://schemas.microsoft.com/office/2006/metadata/properties" ma:root="true" ma:fieldsID="bf3f88f60718ebfa25a219ed4664d799" ns2:_="">
    <xsd:import namespace="53352ead-6c0f-4f43-95ff-338d5ede3d18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352ead-6c0f-4f43-95ff-338d5ede3d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EFF47F-EAD2-4841-87BA-544B1F713BDE}">
  <ds:schemaRefs>
    <ds:schemaRef ds:uri="53352ead-6c0f-4f43-95ff-338d5ede3d18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9E40BED-BA94-48B7-8514-B044668C1E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352ead-6c0f-4f43-95ff-338d5ede3d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C48BF7-F59A-4FF5-BAB3-A6C69E8743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AHC PPT Template.potx</Template>
  <TotalTime>1815</TotalTime>
  <Words>212</Words>
  <Application>Microsoft Office PowerPoint</Application>
  <PresentationFormat>On-screen Show (16:9)</PresentationFormat>
  <Paragraphs>15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</vt:lpstr>
      <vt:lpstr>PT Sans</vt:lpstr>
      <vt:lpstr>AHC PPT Template</vt:lpstr>
      <vt:lpstr>TEAM MEMBER BEHAVIORS</vt:lpstr>
      <vt:lpstr>PowerPoint Presentation</vt:lpstr>
      <vt:lpstr>PowerPoint Presentation</vt:lpstr>
      <vt:lpstr>  Collaborates </vt:lpstr>
      <vt:lpstr>Communicates Effectively </vt:lpstr>
      <vt:lpstr>Ensures Accountability </vt:lpstr>
      <vt:lpstr>Exhibits Courage </vt:lpstr>
      <vt:lpstr>Fosters Resilience </vt:lpstr>
      <vt:lpstr>Values Differences </vt:lpstr>
      <vt:lpstr>PowerPoint Presentation</vt:lpstr>
    </vt:vector>
  </TitlesOfParts>
  <Manager/>
  <Company>HY Connect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AAH PowerPoint Template</dc:title>
  <dc:subject/>
  <dc:creator>Kelly Hampton</dc:creator>
  <cp:keywords/>
  <dc:description/>
  <cp:lastModifiedBy>Graf, Leo</cp:lastModifiedBy>
  <cp:revision>142</cp:revision>
  <cp:lastPrinted>2019-09-30T14:53:18Z</cp:lastPrinted>
  <dcterms:created xsi:type="dcterms:W3CDTF">2011-10-04T15:35:58Z</dcterms:created>
  <dcterms:modified xsi:type="dcterms:W3CDTF">2020-01-15T02:39:03Z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0x010100AE687B5B1B02644F93851E8F40255B77</vt:lpwstr>
  </property>
  <property fmtid="{D5CDD505-2E9C-101B-9397-08002B2CF9AE}" pid="3" name="SiteTermID">
    <vt:lpwstr>5;#Advocate|7cf37cc2-8425-4060-8dbf-3f061caa16fa</vt:lpwstr>
  </property>
  <property fmtid="{D5CDD505-2E9C-101B-9397-08002B2CF9AE}" pid="4" name="ResetCacheUrl_Documents">
    <vt:lpwstr>https://advocatehealth.sharepoint.com/sites/AO/Dept/public-affairs-and-marketing/merger-update/_layouts/15/wrkstat.aspx?List=47a7706c-2007-4d1d-80cd-1a210a9230bd&amp;WorkflowInstanceName=55ec83d4-593f-445e-afe5-6ace6d7947e2, ResetCacheRequest</vt:lpwstr>
  </property>
  <property fmtid="{D5CDD505-2E9C-101B-9397-08002B2CF9AE}" pid="5" name="SharedWithUsers">
    <vt:lpwstr>17967;#Rust, Brian;#20493;#Essling, Mackenzie;#14068;#Rivera, Dolores</vt:lpwstr>
  </property>
  <property fmtid="{D5CDD505-2E9C-101B-9397-08002B2CF9AE}" pid="6" name="_dlc_DocIdItemGuid">
    <vt:lpwstr>d626523c-d3cc-450b-b85c-4680ecb586d0</vt:lpwstr>
  </property>
</Properties>
</file>