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3" r:id="rId15"/>
  </p:sldIdLst>
  <p:sldSz cx="9144000" cy="5143500" type="screen16x9"/>
  <p:notesSz cx="7077075" cy="9363075"/>
  <p:defaultTextStyle>
    <a:defPPr>
      <a:defRPr lang="en-US"/>
    </a:defPPr>
    <a:lvl1pPr algn="l" defTabSz="3429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342900" algn="l" defTabSz="3429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685800" algn="l" defTabSz="3429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028700" algn="l" defTabSz="3429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371600" algn="l" defTabSz="3429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1714500" algn="l" defTabSz="3429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057400" algn="l" defTabSz="3429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2400300" algn="l" defTabSz="3429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2743200" algn="l" defTabSz="3429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08" userDrawn="1">
          <p15:clr>
            <a:srgbClr val="A4A3A4"/>
          </p15:clr>
        </p15:guide>
        <p15:guide id="2" pos="1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605E"/>
    <a:srgbClr val="4C4D4C"/>
    <a:srgbClr val="1D1B5B"/>
    <a:srgbClr val="64629B"/>
    <a:srgbClr val="336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4" autoAdjust="0"/>
    <p:restoredTop sz="86410" autoAdjust="0"/>
  </p:normalViewPr>
  <p:slideViewPr>
    <p:cSldViewPr snapToGrid="0" snapToObjects="1">
      <p:cViewPr varScale="1">
        <p:scale>
          <a:sx n="100" d="100"/>
          <a:sy n="100" d="100"/>
        </p:scale>
        <p:origin x="206" y="72"/>
      </p:cViewPr>
      <p:guideLst>
        <p:guide orient="horz" pos="708"/>
        <p:guide pos="1680"/>
      </p:guideLst>
    </p:cSldViewPr>
  </p:slideViewPr>
  <p:outlineViewPr>
    <p:cViewPr>
      <p:scale>
        <a:sx n="33" d="100"/>
        <a:sy n="33" d="100"/>
      </p:scale>
      <p:origin x="0" y="-1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82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2AACF5-0D42-4E80-AAB3-09011112FA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734B42-A041-4F00-9506-71AA3B97F1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F337B-A168-4FC7-B11B-AB125B77EE5C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EEF7F7-5A45-47BD-8230-290F8AFFAF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3CF44A-393A-4106-BA78-0171C619AA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BED18-354A-4DD8-A030-0BE508060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4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C0776AD6-3FE8-F248-B61D-BC088A3BCB0C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7CC97D8-2EDE-4442-A9CE-991878799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96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C97D8-2EDE-4442-A9CE-991878799E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15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"/>
            <a:ext cx="9144000" cy="514807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469755" y="216027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6473781-ACAD-C34D-8BB7-628294A1A8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3895" y="1105787"/>
            <a:ext cx="6480105" cy="1742252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Topic of Presentation (54 </a:t>
            </a:r>
            <a:r>
              <a:rPr lang="en-US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C297CBC-A6F5-D848-8FCF-A5A913898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4527" y="2978522"/>
            <a:ext cx="6099105" cy="287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 Subhead (24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DC77142-B9FB-8147-87AA-DD67BC6EB1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7499" y="3396185"/>
            <a:ext cx="6106767" cy="2337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Date | Presenter Information (16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37361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520" userDrawn="1">
          <p15:clr>
            <a:srgbClr val="FBAE40"/>
          </p15:clr>
        </p15:guide>
        <p15:guide id="3" orient="horz" pos="3006" userDrawn="1">
          <p15:clr>
            <a:srgbClr val="FBAE40"/>
          </p15:clr>
        </p15:guide>
        <p15:guide id="4" pos="288" userDrawn="1">
          <p15:clr>
            <a:srgbClr val="FBAE40"/>
          </p15:clr>
        </p15:guide>
        <p15:guide id="5" orient="horz" pos="1944" userDrawn="1">
          <p15:clr>
            <a:srgbClr val="FBAE40"/>
          </p15:clr>
        </p15:guide>
        <p15:guide id="6" orient="horz" pos="235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07408"/>
            <a:ext cx="8229600" cy="65057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4800" b="0" i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43912"/>
            <a:ext cx="8229600" cy="3358587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>
              <a:defRPr sz="24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>
              <a:defRPr sz="20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6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2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90081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4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288" userDrawn="1">
          <p15:clr>
            <a:srgbClr val="FBAE40"/>
          </p15:clr>
        </p15:guide>
        <p15:guide id="4" orient="horz" pos="504" userDrawn="1">
          <p15:clr>
            <a:srgbClr val="FBAE40"/>
          </p15:clr>
        </p15:guide>
        <p15:guide id="5" orient="horz" pos="81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34728" y="1089028"/>
            <a:ext cx="2652072" cy="1339847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900" b="0" i="0">
                <a:latin typeface="Arial"/>
                <a:cs typeface="Arial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07408"/>
            <a:ext cx="8229600" cy="65057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4800" b="0" i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57200" y="1043912"/>
            <a:ext cx="8229600" cy="3358587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>
              <a:defRPr sz="24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>
              <a:defRPr sz="20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6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2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00184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30" userDrawn="1">
          <p15:clr>
            <a:srgbClr val="FBAE40"/>
          </p15:clr>
        </p15:guide>
        <p15:guide id="2" pos="3792" userDrawn="1">
          <p15:clr>
            <a:srgbClr val="FBAE40"/>
          </p15:clr>
        </p15:guide>
        <p15:guide id="3" pos="288" userDrawn="1">
          <p15:clr>
            <a:srgbClr val="FBAE40"/>
          </p15:clr>
        </p15:guide>
        <p15:guide id="4" orient="horz" pos="324" userDrawn="1">
          <p15:clr>
            <a:srgbClr val="FBAE40"/>
          </p15:clr>
        </p15:guide>
        <p15:guide id="5" orient="horz" pos="684" userDrawn="1">
          <p15:clr>
            <a:srgbClr val="FBAE40"/>
          </p15:clr>
        </p15:guide>
        <p15:guide id="6" orient="horz" pos="504" userDrawn="1">
          <p15:clr>
            <a:srgbClr val="FBAE40"/>
          </p15:clr>
        </p15:guide>
        <p15:guide id="7" pos="547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5" y="0"/>
            <a:ext cx="9135877" cy="51434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BD450F3-B34B-074D-BD6D-B116B7D1C8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560" y="1446028"/>
            <a:ext cx="8013698" cy="1474213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Primary Topic of </a:t>
            </a:r>
            <a:b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Next Section (48 </a:t>
            </a:r>
            <a:r>
              <a:rPr lang="en-US" sz="4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289677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28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7408"/>
            <a:ext cx="8229600" cy="65057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4800" b="0" i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043912"/>
            <a:ext cx="8229600" cy="3358587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>
              <a:defRPr sz="24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>
              <a:defRPr sz="20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6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2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1223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"/>
            <a:ext cx="9144000" cy="5148071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9469755" y="216027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D10ECC-AA90-7944-8C0C-B7C138B592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3895" y="1105787"/>
            <a:ext cx="6480105" cy="1742252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Topic of Presentation  (54 </a:t>
            </a:r>
            <a:r>
              <a:rPr lang="en-US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AA13960-22BF-4B44-BD30-A372E063D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4527" y="2978521"/>
            <a:ext cx="6099105" cy="4176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 Subhead (24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4C703ED-D9DC-A64A-807E-BF6A7B0409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7499" y="3396185"/>
            <a:ext cx="6106767" cy="33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Date | Presenter Information (16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373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idx="1"/>
          </p:nvPr>
        </p:nvSpPr>
        <p:spPr>
          <a:xfrm>
            <a:off x="6034728" y="1089028"/>
            <a:ext cx="2652072" cy="1339847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900" b="0" i="0">
                <a:latin typeface="Arial"/>
                <a:cs typeface="Arial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07408"/>
            <a:ext cx="8229600" cy="65057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4800" b="0" i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57200" y="1043912"/>
            <a:ext cx="8229600" cy="3358587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>
              <a:defRPr sz="24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>
              <a:defRPr sz="20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6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2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0018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 bwMode="auto">
          <a:xfrm>
            <a:off x="415560" y="1920241"/>
            <a:ext cx="8013698" cy="1000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5000" b="0" i="0" strike="noStrike" kern="1200" cap="none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750" dirty="0">
                <a:solidFill>
                  <a:srgbClr val="1D1B5B"/>
                </a:solidFill>
              </a:rPr>
              <a:t>Primary Topic of</a:t>
            </a:r>
            <a:br>
              <a:rPr lang="en-US" sz="3750" dirty="0">
                <a:solidFill>
                  <a:srgbClr val="1D1B5B"/>
                </a:solidFill>
              </a:rPr>
            </a:br>
            <a:r>
              <a:rPr lang="en-US" sz="3750" dirty="0">
                <a:solidFill>
                  <a:srgbClr val="1D1B5B"/>
                </a:solidFill>
              </a:rPr>
              <a:t>Next Section (50 </a:t>
            </a:r>
            <a:r>
              <a:rPr lang="en-US" sz="3750" dirty="0" err="1">
                <a:solidFill>
                  <a:srgbClr val="1D1B5B"/>
                </a:solidFill>
              </a:rPr>
              <a:t>pt</a:t>
            </a:r>
            <a:r>
              <a:rPr lang="en-US" sz="3750" dirty="0">
                <a:solidFill>
                  <a:srgbClr val="1D1B5B"/>
                </a:solidFill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" y="0"/>
            <a:ext cx="9135879" cy="51434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FC98DA1-2A63-174B-9A71-E03A0C630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560" y="1446028"/>
            <a:ext cx="8013698" cy="1474213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Primary Topic of </a:t>
            </a:r>
            <a:b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Next Section (48 </a:t>
            </a:r>
            <a:r>
              <a:rPr lang="en-US" sz="4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2896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" y="0"/>
            <a:ext cx="9135879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002DB8A-4C58-1D45-9AF9-84A265074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560" y="1446028"/>
            <a:ext cx="8013698" cy="1474213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Primary Topic of </a:t>
            </a:r>
            <a:b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Next Section (48 </a:t>
            </a:r>
            <a:r>
              <a:rPr lang="en-US" sz="4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24065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43"/>
            <a:ext cx="9143998" cy="51480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895" y="1144774"/>
            <a:ext cx="6480105" cy="1027813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TEAM MEMBER BEHAVIORS</a:t>
            </a:r>
          </a:p>
        </p:txBody>
      </p:sp>
    </p:spTree>
    <p:extLst>
      <p:ext uri="{BB962C8B-B14F-4D97-AF65-F5344CB8AC3E}">
        <p14:creationId xmlns:p14="http://schemas.microsoft.com/office/powerpoint/2010/main" val="3863000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B2DD2-2B66-4B91-994E-19C912B6D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</a:rPr>
              <a:t>Annual Performance Review </a:t>
            </a:r>
            <a:endParaRPr lang="en-US" sz="4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9002A-9CCE-48EF-95F2-CB744927E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Non-leaders are evaluated on three components at the end of each year. First is achievement on the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performance goals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that were set at the start of the year, which should closely align with the goals of one’s leader. Second is the team member’s demonstration of our six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team member behaviors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Third is the degree to which the team member successfully accomplished his/her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job responsibilities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The goals and job responsibilities sections each account for 25% of the overall rating, while the behaviors account for the remaining 50%. </a:t>
            </a:r>
          </a:p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4BAC52-6DCA-4E38-A0FF-FB792D62B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" y="2279590"/>
            <a:ext cx="7101840" cy="209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44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B0A4C-D044-41C2-AF7B-4FD66892A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A2FCD-4902-4FA8-AB8D-06D25C06C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These behaviors will serve as the foundation of our integrated talent practices and are designed to guide our efforts as we live our purpose (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help people live well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and values (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Excellence, Compassion, and Respect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Leadership welcomes and encourages any conversations regarding Team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Member Behaviors.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42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To deliver on our promise to meet consumers’ evolving needs and reimagine care delivery, Advocate Aurora Health has arrived at a set of unified behaviors that will serve as the foundation of our integrated talent practices. By exemplifying these behaviors, we can support Advocate Aurora Health in </a:t>
            </a:r>
            <a:r>
              <a:rPr lang="en-US" sz="2000" i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transforming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our culture, </a:t>
            </a:r>
            <a:r>
              <a:rPr lang="en-US" sz="2000" i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engaging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our talent, </a:t>
            </a:r>
            <a:r>
              <a:rPr lang="en-US" sz="2000" i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empowering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our team members, and </a:t>
            </a:r>
            <a:r>
              <a:rPr lang="en-US" sz="2000" i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executing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towards results. </a:t>
            </a: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880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98E75-9B79-47E8-87D3-2CB328762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922E3-CB51-4810-9523-32DAFC1A6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Moving forward, the Behaviors portion of the performance review (i.e., the “how”) will be based on the following six shared behaviors – Collaborates, Communicates Effectively, Exhibits Courage, Ensures Accountability, Foster Resilience, and Values Differences. These behaviors apply to </a:t>
            </a:r>
            <a:r>
              <a:rPr lang="en-US" sz="2000" u="sng" dirty="0">
                <a:solidFill>
                  <a:srgbClr val="000000"/>
                </a:solidFill>
                <a:latin typeface="Arial" panose="020B0604020202020204" pitchFamily="34" charset="0"/>
              </a:rPr>
              <a:t>all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team members.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NOTE: For leaders, there are nine additional behaviors they will be evaluated on as part of the performance review.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9568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416AA-3A0B-4D82-8C3B-279674505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6600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en-US" sz="66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ambria" panose="02040503050406030204" pitchFamily="18" charset="0"/>
              </a:rPr>
              <a:t>Collaborates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D08C2B-FE15-450E-922D-17E39B0D7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30694"/>
            <a:ext cx="8229600" cy="298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5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60F06-EEB2-4AB8-9C0D-5FE40CC98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Cambria" panose="02040503050406030204" pitchFamily="18" charset="0"/>
              </a:rPr>
              <a:t>Communicates Effectively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BB965E-AC1A-452E-9027-F43E8E03D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31501"/>
            <a:ext cx="8229600" cy="258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12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704B5-46CE-4A44-887F-2EC3F9D7E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Cambria" panose="02040503050406030204" pitchFamily="18" charset="0"/>
              </a:rPr>
              <a:t>Ensures Accountability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E32A26-F8EE-4A7B-A1EC-83F21EF76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482" y="1044575"/>
            <a:ext cx="7057036" cy="335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78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500D1-5488-4834-AB6A-8FE2B3E20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Cambria" panose="02040503050406030204" pitchFamily="18" charset="0"/>
              </a:rPr>
              <a:t>Exhibits Courage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EA7E4C-60E9-4AA3-83AC-11D4F22B4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24785"/>
            <a:ext cx="8229600" cy="259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67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B9A74-328B-44EB-A53A-BC1B2B6AD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Cambria" panose="02040503050406030204" pitchFamily="18" charset="0"/>
              </a:rPr>
              <a:t>Fosters Resilience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35F828-0D63-4A20-8185-ED00C7272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61051"/>
            <a:ext cx="8229600" cy="272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04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E129F-2F8D-45C2-A463-97B4F5E99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Cambria" panose="02040503050406030204" pitchFamily="18" charset="0"/>
              </a:rPr>
              <a:t>Values Differences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712646-9BE5-41CB-B907-5F3E9FCD3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92502"/>
            <a:ext cx="8229600" cy="246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9552"/>
      </p:ext>
    </p:extLst>
  </p:cSld>
  <p:clrMapOvr>
    <a:masterClrMapping/>
  </p:clrMapOvr>
</p:sld>
</file>

<file path=ppt/theme/theme1.xml><?xml version="1.0" encoding="utf-8"?>
<a:theme xmlns:a="http://schemas.openxmlformats.org/drawingml/2006/main" name="AHC PPT Template">
  <a:themeElements>
    <a:clrScheme name="AHC">
      <a:dk1>
        <a:srgbClr val="000000"/>
      </a:dk1>
      <a:lt1>
        <a:srgbClr val="FFFFFF"/>
      </a:lt1>
      <a:dk2>
        <a:srgbClr val="4C4D4C"/>
      </a:dk2>
      <a:lt2>
        <a:srgbClr val="FFFFFE"/>
      </a:lt2>
      <a:accent1>
        <a:srgbClr val="66528E"/>
      </a:accent1>
      <a:accent2>
        <a:srgbClr val="1D1B5B"/>
      </a:accent2>
      <a:accent3>
        <a:srgbClr val="C1CF23"/>
      </a:accent3>
      <a:accent4>
        <a:srgbClr val="435E9B"/>
      </a:accent4>
      <a:accent5>
        <a:srgbClr val="790A24"/>
      </a:accent5>
      <a:accent6>
        <a:srgbClr val="479DB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SharedWithUsers xmlns="53352ead-6c0f-4f43-95ff-338d5ede3d18">
      <UserInfo>
        <DisplayName>Rust, Brian</DisplayName>
        <AccountId>17967</AccountId>
        <AccountType/>
      </UserInfo>
      <UserInfo>
        <DisplayName>Essling, Mackenzie</DisplayName>
        <AccountId>20493</AccountId>
        <AccountType/>
      </UserInfo>
      <UserInfo>
        <DisplayName>Rivera, Dolores</DisplayName>
        <AccountId>14068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687B5B1B02644F93851E8F40255B77" ma:contentTypeVersion="4" ma:contentTypeDescription="Create a new document." ma:contentTypeScope="" ma:versionID="a24b7faa7f56cf57dd91f0cd2a8678a3">
  <xsd:schema xmlns:xsd="http://www.w3.org/2001/XMLSchema" xmlns:xs="http://www.w3.org/2001/XMLSchema" xmlns:p="http://schemas.microsoft.com/office/2006/metadata/properties" xmlns:ns2="53352ead-6c0f-4f43-95ff-338d5ede3d18" targetNamespace="http://schemas.microsoft.com/office/2006/metadata/properties" ma:root="true" ma:fieldsID="bf3f88f60718ebfa25a219ed4664d799" ns2:_="">
    <xsd:import namespace="53352ead-6c0f-4f43-95ff-338d5ede3d1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52ead-6c0f-4f43-95ff-338d5ede3d1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EFF47F-EAD2-4841-87BA-544B1F713BDE}">
  <ds:schemaRefs>
    <ds:schemaRef ds:uri="53352ead-6c0f-4f43-95ff-338d5ede3d18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DC48BF7-F59A-4FF5-BAB3-A6C69E8743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E40BED-BA94-48B7-8514-B044668C1E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352ead-6c0f-4f43-95ff-338d5ede3d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AHC PPT Template.potx</Template>
  <TotalTime>1820</TotalTime>
  <Words>308</Words>
  <Application>Microsoft Office PowerPoint</Application>
  <PresentationFormat>On-screen Show (16:9)</PresentationFormat>
  <Paragraphs>17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PT Sans</vt:lpstr>
      <vt:lpstr>AHC PPT Template</vt:lpstr>
      <vt:lpstr>TEAM MEMBER BEHAVIORS</vt:lpstr>
      <vt:lpstr>PowerPoint Presentation</vt:lpstr>
      <vt:lpstr>PowerPoint Presentation</vt:lpstr>
      <vt:lpstr>  Collaborates </vt:lpstr>
      <vt:lpstr>Communicates Effectively </vt:lpstr>
      <vt:lpstr>Ensures Accountability </vt:lpstr>
      <vt:lpstr>Exhibits Courage </vt:lpstr>
      <vt:lpstr>Fosters Resilience </vt:lpstr>
      <vt:lpstr>Values Differences </vt:lpstr>
      <vt:lpstr> Annual Performance Review </vt:lpstr>
      <vt:lpstr>PowerPoint Presentation</vt:lpstr>
    </vt:vector>
  </TitlesOfParts>
  <Manager/>
  <Company>HY Connect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AAH PowerPoint Template</dc:title>
  <dc:subject/>
  <dc:creator>Kelly Hampton</dc:creator>
  <cp:keywords/>
  <dc:description/>
  <cp:lastModifiedBy>Graf, Leo</cp:lastModifiedBy>
  <cp:revision>143</cp:revision>
  <cp:lastPrinted>2019-09-30T14:53:18Z</cp:lastPrinted>
  <dcterms:created xsi:type="dcterms:W3CDTF">2011-10-04T15:35:58Z</dcterms:created>
  <dcterms:modified xsi:type="dcterms:W3CDTF">2020-01-15T19:02:38Z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0x010100AE687B5B1B02644F93851E8F40255B77</vt:lpwstr>
  </property>
  <property fmtid="{D5CDD505-2E9C-101B-9397-08002B2CF9AE}" pid="3" name="SiteTermID">
    <vt:lpwstr>5;#Advocate|7cf37cc2-8425-4060-8dbf-3f061caa16fa</vt:lpwstr>
  </property>
  <property fmtid="{D5CDD505-2E9C-101B-9397-08002B2CF9AE}" pid="4" name="ResetCacheUrl_Documents">
    <vt:lpwstr>https://advocatehealth.sharepoint.com/sites/AO/Dept/public-affairs-and-marketing/merger-update/_layouts/15/wrkstat.aspx?List=47a7706c-2007-4d1d-80cd-1a210a9230bd&amp;WorkflowInstanceName=55ec83d4-593f-445e-afe5-6ace6d7947e2, ResetCacheRequest</vt:lpwstr>
  </property>
  <property fmtid="{D5CDD505-2E9C-101B-9397-08002B2CF9AE}" pid="5" name="SharedWithUsers">
    <vt:lpwstr>17967;#Rust, Brian;#20493;#Essling, Mackenzie;#14068;#Rivera, Dolores</vt:lpwstr>
  </property>
  <property fmtid="{D5CDD505-2E9C-101B-9397-08002B2CF9AE}" pid="6" name="_dlc_DocIdItemGuid">
    <vt:lpwstr>d626523c-d3cc-450b-b85c-4680ecb586d0</vt:lpwstr>
  </property>
</Properties>
</file>