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9425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4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5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4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765761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0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8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2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8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171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947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F855F4F-AD7B-45A1-8BF8-C9CB77CA9D0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B830D92-74DC-4226-AE65-F5CA7E7B9E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125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931F7-FFB0-424F-8774-B2AF9FB6CB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schedule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799DB-F197-4806-AD68-7B2720595D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378866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FF11E-9442-441C-BAE8-F9816C8BB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4777-37F4-4270-AEEF-45BA239A9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Engagement survey sessions in January brought forth several concerns regarding the schedule 	</a:t>
            </a:r>
          </a:p>
          <a:p>
            <a:pPr lvl="1"/>
            <a:r>
              <a:rPr lang="en-US" dirty="0"/>
              <a:t>PTO requests </a:t>
            </a:r>
          </a:p>
          <a:p>
            <a:pPr lvl="1"/>
            <a:r>
              <a:rPr lang="en-US" dirty="0"/>
              <a:t>Electronic version </a:t>
            </a:r>
          </a:p>
          <a:p>
            <a:pPr lvl="1"/>
            <a:r>
              <a:rPr lang="en-US" dirty="0"/>
              <a:t>Set schedule </a:t>
            </a:r>
          </a:p>
          <a:p>
            <a:pPr lvl="1"/>
            <a:r>
              <a:rPr lang="en-US" dirty="0"/>
              <a:t>Communication about call ins </a:t>
            </a:r>
          </a:p>
          <a:p>
            <a:r>
              <a:rPr lang="en-US" dirty="0"/>
              <a:t>Just to name a few…</a:t>
            </a:r>
          </a:p>
        </p:txBody>
      </p:sp>
    </p:spTree>
    <p:extLst>
      <p:ext uri="{BB962C8B-B14F-4D97-AF65-F5344CB8AC3E}">
        <p14:creationId xmlns:p14="http://schemas.microsoft.com/office/powerpoint/2010/main" val="398582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32CA-C493-4B25-A568-1B16FDD25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33A48-A8BC-49D1-882B-F66061AAC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Yearly calendar &amp; PTO schedule </a:t>
            </a:r>
          </a:p>
          <a:p>
            <a:pPr lvl="1"/>
            <a:r>
              <a:rPr lang="en-US" dirty="0"/>
              <a:t>Access to the approved yearly PTO </a:t>
            </a:r>
          </a:p>
          <a:p>
            <a:pPr lvl="1"/>
            <a:r>
              <a:rPr lang="en-US" dirty="0"/>
              <a:t>Includes Holiday schedule </a:t>
            </a:r>
          </a:p>
          <a:p>
            <a:pPr lvl="1"/>
            <a:r>
              <a:rPr lang="en-US" dirty="0"/>
              <a:t>Includes Weekend schedule </a:t>
            </a:r>
          </a:p>
          <a:p>
            <a:r>
              <a:rPr lang="en-US" dirty="0"/>
              <a:t>Monthly schedule </a:t>
            </a:r>
          </a:p>
          <a:p>
            <a:pPr lvl="1"/>
            <a:r>
              <a:rPr lang="en-US" dirty="0"/>
              <a:t>Will no longer be posted on the board</a:t>
            </a:r>
          </a:p>
          <a:p>
            <a:pPr lvl="2"/>
            <a:r>
              <a:rPr lang="en-US" dirty="0"/>
              <a:t>Available electronically the month prior </a:t>
            </a:r>
          </a:p>
          <a:p>
            <a:pPr lvl="2"/>
            <a:r>
              <a:rPr lang="en-US" dirty="0"/>
              <a:t>You will have your four-week set schedule as well </a:t>
            </a:r>
          </a:p>
          <a:p>
            <a:r>
              <a:rPr lang="en-US" dirty="0"/>
              <a:t>Weekly schedule </a:t>
            </a:r>
          </a:p>
          <a:p>
            <a:pPr lvl="1"/>
            <a:r>
              <a:rPr lang="en-US" dirty="0"/>
              <a:t>Will be posted on the board – the week prior </a:t>
            </a:r>
          </a:p>
          <a:p>
            <a:pPr lvl="1"/>
            <a:r>
              <a:rPr lang="en-US" dirty="0"/>
              <a:t>Will show the “stations” for the day </a:t>
            </a:r>
          </a:p>
          <a:p>
            <a:pPr lvl="2"/>
            <a:r>
              <a:rPr lang="en-US" dirty="0"/>
              <a:t>Both techs and </a:t>
            </a:r>
            <a:r>
              <a:rPr lang="en-US" dirty="0" err="1"/>
              <a:t>phlebs</a:t>
            </a:r>
            <a:r>
              <a:rPr lang="en-US" dirty="0"/>
              <a:t> will have stations </a:t>
            </a:r>
          </a:p>
          <a:p>
            <a:pPr lvl="1"/>
            <a:r>
              <a:rPr lang="en-US" dirty="0"/>
              <a:t>Will show who is “on call” for leadership (Allison/Apeksha) </a:t>
            </a:r>
          </a:p>
        </p:txBody>
      </p:sp>
    </p:spTree>
    <p:extLst>
      <p:ext uri="{BB962C8B-B14F-4D97-AF65-F5344CB8AC3E}">
        <p14:creationId xmlns:p14="http://schemas.microsoft.com/office/powerpoint/2010/main" val="320460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039D8-A2DC-4096-86A8-397F49B9B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changes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3868-EE1E-483C-9B78-FE40B8E85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Call-ins</a:t>
            </a:r>
          </a:p>
          <a:p>
            <a:pPr lvl="1"/>
            <a:r>
              <a:rPr lang="en-US" dirty="0"/>
              <a:t>Clearer guidelines around call-in timeframe (must be &gt;2 hours prior to shift)</a:t>
            </a:r>
          </a:p>
          <a:p>
            <a:pPr lvl="1"/>
            <a:r>
              <a:rPr lang="en-US" dirty="0"/>
              <a:t>Tardy &gt;15 minutes needs to be called </a:t>
            </a:r>
          </a:p>
          <a:p>
            <a:pPr lvl="1"/>
            <a:r>
              <a:rPr lang="en-US" dirty="0"/>
              <a:t>Call-ins will be marked on the weekly schedule in a </a:t>
            </a:r>
            <a:r>
              <a:rPr lang="en-US" dirty="0">
                <a:solidFill>
                  <a:srgbClr val="FF0000"/>
                </a:solidFill>
              </a:rPr>
              <a:t>RED </a:t>
            </a:r>
            <a:r>
              <a:rPr lang="en-US" dirty="0"/>
              <a:t>circle</a:t>
            </a:r>
          </a:p>
          <a:p>
            <a:pPr lvl="2"/>
            <a:r>
              <a:rPr lang="en-US" dirty="0"/>
              <a:t>If you take the call in the lab, mark the schedule </a:t>
            </a:r>
          </a:p>
          <a:p>
            <a:pPr lvl="1"/>
            <a:r>
              <a:rPr lang="en-US" dirty="0"/>
              <a:t>Call-in patterns will be assessed weekly</a:t>
            </a:r>
          </a:p>
          <a:p>
            <a:pPr lvl="1"/>
            <a:r>
              <a:rPr lang="en-US" dirty="0"/>
              <a:t>Call in to both the on-call leader AND the lab </a:t>
            </a:r>
          </a:p>
          <a:p>
            <a:r>
              <a:rPr lang="en-US" dirty="0"/>
              <a:t>Switches </a:t>
            </a:r>
          </a:p>
          <a:p>
            <a:pPr lvl="1"/>
            <a:r>
              <a:rPr lang="en-US" dirty="0"/>
              <a:t>You are responsible to find your own switches to your set schedule </a:t>
            </a:r>
          </a:p>
          <a:p>
            <a:pPr lvl="2"/>
            <a:r>
              <a:rPr lang="en-US" dirty="0"/>
              <a:t>PTO will not be granted on your weekend to work </a:t>
            </a:r>
          </a:p>
        </p:txBody>
      </p:sp>
    </p:spTree>
    <p:extLst>
      <p:ext uri="{BB962C8B-B14F-4D97-AF65-F5344CB8AC3E}">
        <p14:creationId xmlns:p14="http://schemas.microsoft.com/office/powerpoint/2010/main" val="92462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D54DA-2D5E-4730-9ECE-D3B04932A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3D18A-F4F3-4E95-B161-575268926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PTO requests</a:t>
            </a:r>
          </a:p>
          <a:p>
            <a:pPr lvl="1"/>
            <a:r>
              <a:rPr lang="en-US" dirty="0"/>
              <a:t>Will be submitted electronically to Allison and Apeksha using the new form</a:t>
            </a:r>
          </a:p>
          <a:p>
            <a:pPr lvl="1"/>
            <a:r>
              <a:rPr lang="en-US" dirty="0"/>
              <a:t>Your approval/denial will be returned within 1 week of request </a:t>
            </a:r>
          </a:p>
          <a:p>
            <a:pPr lvl="2"/>
            <a:r>
              <a:rPr lang="en-US" dirty="0"/>
              <a:t>Scheduled PTO</a:t>
            </a:r>
          </a:p>
          <a:p>
            <a:pPr lvl="3"/>
            <a:r>
              <a:rPr lang="en-US" b="1" dirty="0"/>
              <a:t>1 person per shift can be approved for techs</a:t>
            </a:r>
          </a:p>
          <a:p>
            <a:pPr lvl="3"/>
            <a:r>
              <a:rPr lang="en-US" b="1" dirty="0"/>
              <a:t>1 person per shift can be approved for </a:t>
            </a:r>
            <a:r>
              <a:rPr lang="en-US" b="1" dirty="0" err="1"/>
              <a:t>phlebs</a:t>
            </a:r>
            <a:endParaRPr lang="en-US" b="1" dirty="0"/>
          </a:p>
          <a:p>
            <a:pPr lvl="3"/>
            <a:r>
              <a:rPr lang="en-US" dirty="0"/>
              <a:t>Special accommodations can be made in extreme circumstances </a:t>
            </a:r>
          </a:p>
          <a:p>
            <a:pPr lvl="3"/>
            <a:r>
              <a:rPr lang="en-US" dirty="0"/>
              <a:t>Requests for planned PTO should be at least 4 weeks in advance </a:t>
            </a:r>
          </a:p>
          <a:p>
            <a:pPr lvl="4"/>
            <a:r>
              <a:rPr lang="en-US" dirty="0"/>
              <a:t>You must have the PTO amount in your bank at the time of request </a:t>
            </a:r>
          </a:p>
          <a:p>
            <a:pPr lvl="5"/>
            <a:r>
              <a:rPr lang="en-US" dirty="0"/>
              <a:t>Insufficient PTO will result in denial</a:t>
            </a:r>
          </a:p>
          <a:p>
            <a:pPr lvl="3"/>
            <a:r>
              <a:rPr lang="en-US" dirty="0"/>
              <a:t>PTO approval will be on a first come, first serve basis </a:t>
            </a:r>
          </a:p>
          <a:p>
            <a:pPr lvl="2"/>
            <a:r>
              <a:rPr lang="en-US" dirty="0"/>
              <a:t>Unscheduled PTO</a:t>
            </a:r>
          </a:p>
          <a:p>
            <a:pPr lvl="3"/>
            <a:r>
              <a:rPr lang="en-US" dirty="0"/>
              <a:t>At least 24 hours in advance when possible </a:t>
            </a:r>
          </a:p>
          <a:p>
            <a:pPr lvl="3"/>
            <a:r>
              <a:rPr lang="en-US" dirty="0"/>
              <a:t>Approved on case to case basis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22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0D52B-5FFC-44B3-AB23-98DA63110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Switches/trades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0FA91-4EB8-4CE3-A711-872446CD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will be submitted electronically to Allison and Apeksha </a:t>
            </a:r>
          </a:p>
          <a:p>
            <a:pPr lvl="1"/>
            <a:r>
              <a:rPr lang="en-US" dirty="0"/>
              <a:t>You are responsible to find your own switches for:</a:t>
            </a:r>
          </a:p>
          <a:p>
            <a:pPr lvl="2"/>
            <a:r>
              <a:rPr lang="en-US" dirty="0"/>
              <a:t>Weekends </a:t>
            </a:r>
          </a:p>
          <a:p>
            <a:pPr lvl="2"/>
            <a:r>
              <a:rPr lang="en-US" dirty="0"/>
              <a:t>Holidays </a:t>
            </a:r>
          </a:p>
          <a:p>
            <a:pPr lvl="2"/>
            <a:r>
              <a:rPr lang="en-US" dirty="0"/>
              <a:t>Days off </a:t>
            </a:r>
          </a:p>
        </p:txBody>
      </p:sp>
    </p:spTree>
    <p:extLst>
      <p:ext uri="{BB962C8B-B14F-4D97-AF65-F5344CB8AC3E}">
        <p14:creationId xmlns:p14="http://schemas.microsoft.com/office/powerpoint/2010/main" val="728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8B79-4A55-41DD-923D-F050F54E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find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4D95A-13B2-435D-A1D0-7B8112E81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calendars and forms will be located in the lab shared drive </a:t>
            </a:r>
          </a:p>
          <a:p>
            <a:pPr lvl="1"/>
            <a:r>
              <a:rPr lang="en-US" dirty="0"/>
              <a:t>Shared &gt; Common &gt; lab &gt; 2020 schedule </a:t>
            </a:r>
          </a:p>
        </p:txBody>
      </p:sp>
    </p:spTree>
    <p:extLst>
      <p:ext uri="{BB962C8B-B14F-4D97-AF65-F5344CB8AC3E}">
        <p14:creationId xmlns:p14="http://schemas.microsoft.com/office/powerpoint/2010/main" val="126496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F0EB-430B-489A-A2C8-C8D969932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schedule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F15E2-4EF6-4D36-81BF-0C17CA71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changes will be made to any schedule that is already posted </a:t>
            </a:r>
          </a:p>
          <a:p>
            <a:r>
              <a:rPr lang="en-US" dirty="0"/>
              <a:t>No changes to prior approved PTO </a:t>
            </a:r>
          </a:p>
          <a:p>
            <a:r>
              <a:rPr lang="en-US" u="sng" dirty="0"/>
              <a:t>This is going forward starting March 30</a:t>
            </a:r>
            <a:r>
              <a:rPr lang="en-US" u="sng" baseline="30000" dirty="0"/>
              <a:t>th</a:t>
            </a:r>
            <a:r>
              <a:rPr lang="en-US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039916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474</TotalTime>
  <Words>387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NEW schedule</vt:lpstr>
      <vt:lpstr>Background</vt:lpstr>
      <vt:lpstr>Summary of changes</vt:lpstr>
      <vt:lpstr>Summary of changes </vt:lpstr>
      <vt:lpstr>Summary of changes</vt:lpstr>
      <vt:lpstr>Switches/trades</vt:lpstr>
      <vt:lpstr>Where to find</vt:lpstr>
      <vt:lpstr>Current schedule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 rollout </dc:title>
  <dc:creator>Smatlak, Allison M</dc:creator>
  <cp:lastModifiedBy>Smatlak, Allison M</cp:lastModifiedBy>
  <cp:revision>14</cp:revision>
  <dcterms:created xsi:type="dcterms:W3CDTF">2020-03-30T12:39:24Z</dcterms:created>
  <dcterms:modified xsi:type="dcterms:W3CDTF">2020-03-30T20:33:26Z</dcterms:modified>
</cp:coreProperties>
</file>