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60" r:id="rId1"/>
  </p:sldMasterIdLst>
  <p:notesMasterIdLst>
    <p:notesMasterId r:id="rId76"/>
  </p:notesMasterIdLst>
  <p:handoutMasterIdLst>
    <p:handoutMasterId r:id="rId77"/>
  </p:handoutMasterIdLst>
  <p:sldIdLst>
    <p:sldId id="256" r:id="rId2"/>
    <p:sldId id="315" r:id="rId3"/>
    <p:sldId id="312" r:id="rId4"/>
    <p:sldId id="258" r:id="rId5"/>
    <p:sldId id="257" r:id="rId6"/>
    <p:sldId id="259" r:id="rId7"/>
    <p:sldId id="260" r:id="rId8"/>
    <p:sldId id="261" r:id="rId9"/>
    <p:sldId id="262" r:id="rId10"/>
    <p:sldId id="264" r:id="rId11"/>
    <p:sldId id="334" r:id="rId12"/>
    <p:sldId id="306" r:id="rId13"/>
    <p:sldId id="263" r:id="rId14"/>
    <p:sldId id="310" r:id="rId15"/>
    <p:sldId id="316" r:id="rId16"/>
    <p:sldId id="320" r:id="rId17"/>
    <p:sldId id="265" r:id="rId18"/>
    <p:sldId id="317" r:id="rId19"/>
    <p:sldId id="335" r:id="rId20"/>
    <p:sldId id="286" r:id="rId21"/>
    <p:sldId id="266" r:id="rId22"/>
    <p:sldId id="269" r:id="rId23"/>
    <p:sldId id="268" r:id="rId24"/>
    <p:sldId id="267" r:id="rId25"/>
    <p:sldId id="318" r:id="rId26"/>
    <p:sldId id="321" r:id="rId27"/>
    <p:sldId id="324" r:id="rId28"/>
    <p:sldId id="304" r:id="rId29"/>
    <p:sldId id="325" r:id="rId30"/>
    <p:sldId id="326" r:id="rId31"/>
    <p:sldId id="333" r:id="rId32"/>
    <p:sldId id="323" r:id="rId33"/>
    <p:sldId id="272" r:id="rId34"/>
    <p:sldId id="274" r:id="rId35"/>
    <p:sldId id="275" r:id="rId36"/>
    <p:sldId id="276" r:id="rId37"/>
    <p:sldId id="278" r:id="rId38"/>
    <p:sldId id="279" r:id="rId39"/>
    <p:sldId id="280" r:id="rId40"/>
    <p:sldId id="281" r:id="rId41"/>
    <p:sldId id="282" r:id="rId42"/>
    <p:sldId id="284" r:id="rId43"/>
    <p:sldId id="288" r:id="rId44"/>
    <p:sldId id="273" r:id="rId45"/>
    <p:sldId id="319" r:id="rId46"/>
    <p:sldId id="270" r:id="rId47"/>
    <p:sldId id="308" r:id="rId48"/>
    <p:sldId id="289" r:id="rId49"/>
    <p:sldId id="290" r:id="rId50"/>
    <p:sldId id="291" r:id="rId51"/>
    <p:sldId id="292" r:id="rId52"/>
    <p:sldId id="297" r:id="rId53"/>
    <p:sldId id="298" r:id="rId54"/>
    <p:sldId id="299" r:id="rId55"/>
    <p:sldId id="287" r:id="rId56"/>
    <p:sldId id="271" r:id="rId57"/>
    <p:sldId id="293" r:id="rId58"/>
    <p:sldId id="294" r:id="rId59"/>
    <p:sldId id="296" r:id="rId60"/>
    <p:sldId id="295" r:id="rId61"/>
    <p:sldId id="300" r:id="rId62"/>
    <p:sldId id="301" r:id="rId63"/>
    <p:sldId id="303" r:id="rId64"/>
    <p:sldId id="313" r:id="rId65"/>
    <p:sldId id="302" r:id="rId66"/>
    <p:sldId id="305" r:id="rId67"/>
    <p:sldId id="314" r:id="rId68"/>
    <p:sldId id="327" r:id="rId69"/>
    <p:sldId id="328" r:id="rId70"/>
    <p:sldId id="329" r:id="rId71"/>
    <p:sldId id="330" r:id="rId72"/>
    <p:sldId id="331" r:id="rId73"/>
    <p:sldId id="307" r:id="rId74"/>
    <p:sldId id="332" r:id="rId75"/>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FFFF99"/>
    <a:srgbClr val="CEA4DA"/>
    <a:srgbClr val="71C2CD"/>
    <a:srgbClr val="CC66FF"/>
    <a:srgbClr val="FFFF00"/>
    <a:srgbClr val="D7E51B"/>
    <a:srgbClr val="FF9933"/>
    <a:srgbClr val="33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71" autoAdjust="0"/>
    <p:restoredTop sz="94627" autoAdjust="0"/>
  </p:normalViewPr>
  <p:slideViewPr>
    <p:cSldViewPr>
      <p:cViewPr varScale="1">
        <p:scale>
          <a:sx n="108" d="100"/>
          <a:sy n="108" d="100"/>
        </p:scale>
        <p:origin x="175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680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9" y="0"/>
            <a:ext cx="3038475" cy="465138"/>
          </a:xfrm>
          <a:prstGeom prst="rect">
            <a:avLst/>
          </a:prstGeom>
        </p:spPr>
        <p:txBody>
          <a:bodyPr vert="horz" lIns="91440" tIns="45720" rIns="91440" bIns="45720" rtlCol="0"/>
          <a:lstStyle>
            <a:lvl1pPr algn="r">
              <a:defRPr sz="1200"/>
            </a:lvl1pPr>
          </a:lstStyle>
          <a:p>
            <a:endParaRPr lang="en-US"/>
          </a:p>
        </p:txBody>
      </p:sp>
      <p:sp>
        <p:nvSpPr>
          <p:cNvPr id="4" name="Footer Placeholder 3"/>
          <p:cNvSpPr>
            <a:spLocks noGrp="1"/>
          </p:cNvSpPr>
          <p:nvPr>
            <p:ph type="ftr" sz="quarter" idx="2"/>
          </p:nvPr>
        </p:nvSpPr>
        <p:spPr>
          <a:xfrm>
            <a:off x="1"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9" y="8829675"/>
            <a:ext cx="3038475" cy="465138"/>
          </a:xfrm>
          <a:prstGeom prst="rect">
            <a:avLst/>
          </a:prstGeom>
        </p:spPr>
        <p:txBody>
          <a:bodyPr vert="horz" lIns="91440" tIns="45720" rIns="91440" bIns="45720" rtlCol="0" anchor="b"/>
          <a:lstStyle>
            <a:lvl1pPr algn="r">
              <a:defRPr sz="1200"/>
            </a:lvl1pPr>
          </a:lstStyle>
          <a:p>
            <a:fld id="{35554414-BB6C-454A-BA6C-134CDB4154FC}" type="slidenum">
              <a:rPr lang="en-US" smtClean="0"/>
              <a:t>‹#›</a:t>
            </a:fld>
            <a:endParaRPr lang="en-US"/>
          </a:p>
        </p:txBody>
      </p:sp>
    </p:spTree>
    <p:extLst>
      <p:ext uri="{BB962C8B-B14F-4D97-AF65-F5344CB8AC3E}">
        <p14:creationId xmlns:p14="http://schemas.microsoft.com/office/powerpoint/2010/main" val="3844857624"/>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38" y="1"/>
            <a:ext cx="3037840" cy="466725"/>
          </a:xfrm>
          <a:prstGeom prst="rect">
            <a:avLst/>
          </a:prstGeom>
        </p:spPr>
        <p:txBody>
          <a:bodyPr vert="horz" lIns="91440" tIns="45720" rIns="91440" bIns="45720" rtlCol="0"/>
          <a:lstStyle>
            <a:lvl1pPr algn="r">
              <a:defRPr sz="1200"/>
            </a:lvl1pPr>
          </a:lstStyle>
          <a:p>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0" y="4473576"/>
            <a:ext cx="560832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6"/>
            <a:ext cx="3037840"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676"/>
            <a:ext cx="3037840" cy="466725"/>
          </a:xfrm>
          <a:prstGeom prst="rect">
            <a:avLst/>
          </a:prstGeom>
        </p:spPr>
        <p:txBody>
          <a:bodyPr vert="horz" lIns="91440" tIns="45720" rIns="91440" bIns="45720" rtlCol="0" anchor="b"/>
          <a:lstStyle>
            <a:lvl1pPr algn="r">
              <a:defRPr sz="1200"/>
            </a:lvl1pPr>
          </a:lstStyle>
          <a:p>
            <a:fld id="{EC533ED2-D1D9-48DE-8CB1-34645E2878C3}" type="slidenum">
              <a:rPr lang="en-US" smtClean="0"/>
              <a:t>‹#›</a:t>
            </a:fld>
            <a:endParaRPr lang="en-US"/>
          </a:p>
        </p:txBody>
      </p:sp>
    </p:spTree>
    <p:extLst>
      <p:ext uri="{BB962C8B-B14F-4D97-AF65-F5344CB8AC3E}">
        <p14:creationId xmlns:p14="http://schemas.microsoft.com/office/powerpoint/2010/main" val="2256110493"/>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C533ED2-D1D9-48DE-8CB1-34645E2878C3}" type="slidenum">
              <a:rPr lang="en-US" smtClean="0"/>
              <a:t>1</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4631675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533ED2-D1D9-48DE-8CB1-34645E2878C3}" type="slidenum">
              <a:rPr lang="en-US" smtClean="0"/>
              <a:t>51</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12873592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533ED2-D1D9-48DE-8CB1-34645E2878C3}" type="slidenum">
              <a:rPr lang="en-US" smtClean="0"/>
              <a:t>63</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1576195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D0F77C7-003A-426B-BBA8-0A7B552564AD}" type="slidenum">
              <a:rPr lang="en-US" smtClean="0"/>
              <a:pPr>
                <a:defRPr/>
              </a:pPr>
              <a:t>‹#›</a:t>
            </a:fld>
            <a:endParaRPr lang="en-US" dirty="0"/>
          </a:p>
        </p:txBody>
      </p:sp>
    </p:spTree>
    <p:extLst>
      <p:ext uri="{BB962C8B-B14F-4D97-AF65-F5344CB8AC3E}">
        <p14:creationId xmlns:p14="http://schemas.microsoft.com/office/powerpoint/2010/main" val="33713493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85DBC2B3-C22A-42C7-A2DD-D85321079ABE}" type="slidenum">
              <a:rPr lang="en-US" smtClean="0"/>
              <a:pPr>
                <a:defRPr/>
              </a:pPr>
              <a:t>‹#›</a:t>
            </a:fld>
            <a:endParaRPr lang="en-US" dirty="0"/>
          </a:p>
        </p:txBody>
      </p:sp>
    </p:spTree>
    <p:extLst>
      <p:ext uri="{BB962C8B-B14F-4D97-AF65-F5344CB8AC3E}">
        <p14:creationId xmlns:p14="http://schemas.microsoft.com/office/powerpoint/2010/main" val="4077399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5DBC2B3-C22A-42C7-A2DD-D85321079ABE}" type="slidenum">
              <a:rPr lang="en-US" smtClean="0"/>
              <a:pPr>
                <a:defRPr/>
              </a:pPr>
              <a:t>‹#›</a:t>
            </a:fld>
            <a:endParaRPr lang="en-US" dirty="0"/>
          </a:p>
        </p:txBody>
      </p:sp>
    </p:spTree>
    <p:extLst>
      <p:ext uri="{BB962C8B-B14F-4D97-AF65-F5344CB8AC3E}">
        <p14:creationId xmlns:p14="http://schemas.microsoft.com/office/powerpoint/2010/main" val="13557350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5DBC2B3-C22A-42C7-A2DD-D85321079ABE}" type="slidenum">
              <a:rPr lang="en-US" smtClean="0"/>
              <a:pPr>
                <a:defRPr/>
              </a:pPr>
              <a:t>‹#›</a:t>
            </a:fld>
            <a:endParaRPr lang="en-US" dirty="0"/>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403131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5DBC2B3-C22A-42C7-A2DD-D85321079ABE}" type="slidenum">
              <a:rPr lang="en-US" smtClean="0"/>
              <a:pPr>
                <a:defRPr/>
              </a:pPr>
              <a:t>‹#›</a:t>
            </a:fld>
            <a:endParaRPr lang="en-US" dirty="0"/>
          </a:p>
        </p:txBody>
      </p:sp>
    </p:spTree>
    <p:extLst>
      <p:ext uri="{BB962C8B-B14F-4D97-AF65-F5344CB8AC3E}">
        <p14:creationId xmlns:p14="http://schemas.microsoft.com/office/powerpoint/2010/main" val="17360447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5DBC2B3-C22A-42C7-A2DD-D85321079ABE}" type="slidenum">
              <a:rPr lang="en-US" smtClean="0"/>
              <a:pPr>
                <a:defRPr/>
              </a:pPr>
              <a:t>‹#›</a:t>
            </a:fld>
            <a:endParaRPr lang="en-US" dirty="0"/>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8062135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5DBC2B3-C22A-42C7-A2DD-D85321079ABE}" type="slidenum">
              <a:rPr lang="en-US" smtClean="0"/>
              <a:pPr>
                <a:defRPr/>
              </a:pPr>
              <a:t>‹#›</a:t>
            </a:fld>
            <a:endParaRPr lang="en-US" dirty="0"/>
          </a:p>
        </p:txBody>
      </p:sp>
    </p:spTree>
    <p:extLst>
      <p:ext uri="{BB962C8B-B14F-4D97-AF65-F5344CB8AC3E}">
        <p14:creationId xmlns:p14="http://schemas.microsoft.com/office/powerpoint/2010/main" val="40782980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7C655BD-ABE3-4AC4-A3B7-5CE168C9D161}" type="slidenum">
              <a:rPr lang="en-US" smtClean="0"/>
              <a:pPr>
                <a:defRPr/>
              </a:pPr>
              <a:t>‹#›</a:t>
            </a:fld>
            <a:endParaRPr lang="en-US" dirty="0"/>
          </a:p>
        </p:txBody>
      </p:sp>
    </p:spTree>
    <p:extLst>
      <p:ext uri="{BB962C8B-B14F-4D97-AF65-F5344CB8AC3E}">
        <p14:creationId xmlns:p14="http://schemas.microsoft.com/office/powerpoint/2010/main" val="33217018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9EAB313-7384-43A4-B648-B8183E416F04}" type="slidenum">
              <a:rPr lang="en-US" smtClean="0"/>
              <a:pPr>
                <a:defRPr/>
              </a:pPr>
              <a:t>‹#›</a:t>
            </a:fld>
            <a:endParaRPr lang="en-US" dirty="0"/>
          </a:p>
        </p:txBody>
      </p:sp>
    </p:spTree>
    <p:extLst>
      <p:ext uri="{BB962C8B-B14F-4D97-AF65-F5344CB8AC3E}">
        <p14:creationId xmlns:p14="http://schemas.microsoft.com/office/powerpoint/2010/main" val="3078585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64C8D76-7C2E-4F3B-9F27-D9868BEB7883}" type="slidenum">
              <a:rPr lang="en-US" smtClean="0"/>
              <a:pPr>
                <a:defRPr/>
              </a:pPr>
              <a:t>‹#›</a:t>
            </a:fld>
            <a:endParaRPr lang="en-US" dirty="0"/>
          </a:p>
        </p:txBody>
      </p:sp>
    </p:spTree>
    <p:extLst>
      <p:ext uri="{BB962C8B-B14F-4D97-AF65-F5344CB8AC3E}">
        <p14:creationId xmlns:p14="http://schemas.microsoft.com/office/powerpoint/2010/main" val="552629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51F12A1-D9A2-460C-8269-964AC52E9AE6}" type="slidenum">
              <a:rPr lang="en-US" smtClean="0"/>
              <a:pPr>
                <a:defRPr/>
              </a:pPr>
              <a:t>‹#›</a:t>
            </a:fld>
            <a:endParaRPr lang="en-US" dirty="0"/>
          </a:p>
        </p:txBody>
      </p:sp>
    </p:spTree>
    <p:extLst>
      <p:ext uri="{BB962C8B-B14F-4D97-AF65-F5344CB8AC3E}">
        <p14:creationId xmlns:p14="http://schemas.microsoft.com/office/powerpoint/2010/main" val="531782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3748D240-AF08-46AB-A551-4D3DB2435C7A}" type="slidenum">
              <a:rPr lang="en-US" smtClean="0"/>
              <a:pPr>
                <a:defRPr/>
              </a:pPr>
              <a:t>‹#›</a:t>
            </a:fld>
            <a:endParaRPr lang="en-US" dirty="0"/>
          </a:p>
        </p:txBody>
      </p:sp>
    </p:spTree>
    <p:extLst>
      <p:ext uri="{BB962C8B-B14F-4D97-AF65-F5344CB8AC3E}">
        <p14:creationId xmlns:p14="http://schemas.microsoft.com/office/powerpoint/2010/main" val="3455673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5F0E5D9B-4552-4336-BF61-5E3DAF8412A1}" type="slidenum">
              <a:rPr lang="en-US" smtClean="0"/>
              <a:pPr>
                <a:defRPr/>
              </a:pPr>
              <a:t>‹#›</a:t>
            </a:fld>
            <a:endParaRPr lang="en-US" dirty="0"/>
          </a:p>
        </p:txBody>
      </p:sp>
    </p:spTree>
    <p:extLst>
      <p:ext uri="{BB962C8B-B14F-4D97-AF65-F5344CB8AC3E}">
        <p14:creationId xmlns:p14="http://schemas.microsoft.com/office/powerpoint/2010/main" val="74623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31F4ADC2-FC0B-41E0-ABAB-00CD8E9B2F82}" type="slidenum">
              <a:rPr lang="en-US" smtClean="0"/>
              <a:pPr>
                <a:defRPr/>
              </a:pPr>
              <a:t>‹#›</a:t>
            </a:fld>
            <a:endParaRPr lang="en-US" dirty="0"/>
          </a:p>
        </p:txBody>
      </p:sp>
    </p:spTree>
    <p:extLst>
      <p:ext uri="{BB962C8B-B14F-4D97-AF65-F5344CB8AC3E}">
        <p14:creationId xmlns:p14="http://schemas.microsoft.com/office/powerpoint/2010/main" val="15610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C83BDAD0-6189-433A-A543-49F548752DBE}" type="slidenum">
              <a:rPr lang="en-US" smtClean="0"/>
              <a:pPr>
                <a:defRPr/>
              </a:pPr>
              <a:t>‹#›</a:t>
            </a:fld>
            <a:endParaRPr lang="en-US" dirty="0"/>
          </a:p>
        </p:txBody>
      </p:sp>
    </p:spTree>
    <p:extLst>
      <p:ext uri="{BB962C8B-B14F-4D97-AF65-F5344CB8AC3E}">
        <p14:creationId xmlns:p14="http://schemas.microsoft.com/office/powerpoint/2010/main" val="3517481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ED18C9F5-548E-47BA-A92B-928BC95AAB56}" type="slidenum">
              <a:rPr lang="en-US" smtClean="0"/>
              <a:pPr>
                <a:defRPr/>
              </a:pPr>
              <a:t>‹#›</a:t>
            </a:fld>
            <a:endParaRPr lang="en-US" dirty="0"/>
          </a:p>
        </p:txBody>
      </p:sp>
    </p:spTree>
    <p:extLst>
      <p:ext uri="{BB962C8B-B14F-4D97-AF65-F5344CB8AC3E}">
        <p14:creationId xmlns:p14="http://schemas.microsoft.com/office/powerpoint/2010/main" val="3419074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a:xfrm>
            <a:off x="533400" y="6172200"/>
            <a:ext cx="5811724" cy="365125"/>
          </a:xfrm>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53D5E2FB-9111-4397-95CE-433571CEFBA1}" type="slidenum">
              <a:rPr lang="en-US" smtClean="0"/>
              <a:pPr>
                <a:defRPr/>
              </a:pPr>
              <a:t>‹#›</a:t>
            </a:fld>
            <a:endParaRPr lang="en-US" dirty="0"/>
          </a:p>
        </p:txBody>
      </p:sp>
    </p:spTree>
    <p:extLst>
      <p:ext uri="{BB962C8B-B14F-4D97-AF65-F5344CB8AC3E}">
        <p14:creationId xmlns:p14="http://schemas.microsoft.com/office/powerpoint/2010/main" val="18450474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pPr>
              <a:defRPr/>
            </a:pPr>
            <a:endParaRPr lang="en-US"/>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pPr>
              <a:defRPr/>
            </a:pPr>
            <a:endParaRPr lang="en-US"/>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pPr>
              <a:defRPr/>
            </a:pPr>
            <a:fld id="{85DBC2B3-C22A-42C7-A2DD-D85321079ABE}" type="slidenum">
              <a:rPr lang="en-US" smtClean="0"/>
              <a:pPr>
                <a:defRPr/>
              </a:pPr>
              <a:t>‹#›</a:t>
            </a:fld>
            <a:endParaRPr lang="en-US" dirty="0"/>
          </a:p>
        </p:txBody>
      </p:sp>
    </p:spTree>
    <p:extLst>
      <p:ext uri="{BB962C8B-B14F-4D97-AF65-F5344CB8AC3E}">
        <p14:creationId xmlns:p14="http://schemas.microsoft.com/office/powerpoint/2010/main" val="770987627"/>
      </p:ext>
    </p:extLst>
  </p:cSld>
  <p:clrMap bg1="lt1" tx1="dk1" bg2="lt2" tx2="dk2" accent1="accent1" accent2="accent2" accent3="accent3" accent4="accent4" accent5="accent5" accent6="accent6" hlink="hlink" folHlink="folHlink"/>
  <p:sldLayoutIdLst>
    <p:sldLayoutId id="2147484161" r:id="rId1"/>
    <p:sldLayoutId id="2147484162" r:id="rId2"/>
    <p:sldLayoutId id="2147484163" r:id="rId3"/>
    <p:sldLayoutId id="2147484164" r:id="rId4"/>
    <p:sldLayoutId id="2147484165" r:id="rId5"/>
    <p:sldLayoutId id="2147484166" r:id="rId6"/>
    <p:sldLayoutId id="2147484167" r:id="rId7"/>
    <p:sldLayoutId id="2147484168" r:id="rId8"/>
    <p:sldLayoutId id="2147484169" r:id="rId9"/>
    <p:sldLayoutId id="2147484170" r:id="rId10"/>
    <p:sldLayoutId id="2147484171" r:id="rId11"/>
    <p:sldLayoutId id="2147484172" r:id="rId12"/>
    <p:sldLayoutId id="2147484173" r:id="rId13"/>
    <p:sldLayoutId id="2147484174" r:id="rId14"/>
    <p:sldLayoutId id="2147484175" r:id="rId15"/>
    <p:sldLayoutId id="2147484176" r:id="rId16"/>
    <p:sldLayoutId id="2147484177" r:id="rId17"/>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2000"/>
                                        <p:tgtEl>
                                          <p:spTgt spid="3">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2000"/>
                                        <p:tgtEl>
                                          <p:spTgt spid="3">
                                            <p:txEl>
                                              <p:pRg st="3" end="3"/>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62000" y="1828800"/>
            <a:ext cx="5643154" cy="3362324"/>
          </a:xfrm>
        </p:spPr>
        <p:txBody>
          <a:bodyPr>
            <a:normAutofit fontScale="90000"/>
          </a:bodyPr>
          <a:lstStyle/>
          <a:p>
            <a:pPr fontAlgn="auto">
              <a:spcAft>
                <a:spcPts val="0"/>
              </a:spcAft>
              <a:defRPr/>
            </a:pPr>
            <a:br>
              <a:rPr lang="en-US" sz="2400" dirty="0">
                <a:solidFill>
                  <a:srgbClr val="FFCC00"/>
                </a:solidFill>
                <a:latin typeface="Imprint MT Shadow" pitchFamily="82" charset="0"/>
              </a:rPr>
            </a:br>
            <a:br>
              <a:rPr lang="en-US" sz="2400" dirty="0">
                <a:solidFill>
                  <a:srgbClr val="FFCC00"/>
                </a:solidFill>
                <a:latin typeface="Imprint MT Shadow" pitchFamily="82" charset="0"/>
              </a:rPr>
            </a:br>
            <a:r>
              <a:rPr lang="en-US" sz="2400" dirty="0">
                <a:solidFill>
                  <a:schemeClr val="tx1"/>
                </a:solidFill>
                <a:latin typeface="FrankRuehl" panose="020E0503060101010101" pitchFamily="34" charset="-79"/>
                <a:cs typeface="FrankRuehl" panose="020E0503060101010101" pitchFamily="34" charset="-79"/>
              </a:rPr>
              <a:t>Tarrant County Public Health</a:t>
            </a:r>
            <a:br>
              <a:rPr lang="en-US" sz="2400" dirty="0">
                <a:solidFill>
                  <a:schemeClr val="tx1"/>
                </a:solidFill>
                <a:latin typeface="FrankRuehl" panose="020E0503060101010101" pitchFamily="34" charset="-79"/>
                <a:cs typeface="FrankRuehl" panose="020E0503060101010101" pitchFamily="34" charset="-79"/>
              </a:rPr>
            </a:br>
            <a:r>
              <a:rPr lang="en-US" sz="2400" dirty="0">
                <a:solidFill>
                  <a:schemeClr val="tx1"/>
                </a:solidFill>
                <a:latin typeface="FrankRuehl" panose="020E0503060101010101" pitchFamily="34" charset="-79"/>
                <a:cs typeface="FrankRuehl" panose="020E0503060101010101" pitchFamily="34" charset="-79"/>
              </a:rPr>
              <a:t>North Texas Regional Laboratory</a:t>
            </a:r>
            <a:br>
              <a:rPr lang="en-US" sz="2800" dirty="0">
                <a:solidFill>
                  <a:schemeClr val="tx1"/>
                </a:solidFill>
                <a:latin typeface="FrankRuehl" panose="020E0503060101010101" pitchFamily="34" charset="-79"/>
                <a:cs typeface="FrankRuehl" panose="020E0503060101010101" pitchFamily="34" charset="-79"/>
              </a:rPr>
            </a:br>
            <a:br>
              <a:rPr lang="en-US" sz="2800" dirty="0">
                <a:solidFill>
                  <a:schemeClr val="tx1"/>
                </a:solidFill>
                <a:latin typeface="FrankRuehl" panose="020E0503060101010101" pitchFamily="34" charset="-79"/>
                <a:cs typeface="FrankRuehl" panose="020E0503060101010101" pitchFamily="34" charset="-79"/>
              </a:rPr>
            </a:br>
            <a:r>
              <a:rPr lang="en-US" sz="6700" dirty="0">
                <a:solidFill>
                  <a:schemeClr val="tx1"/>
                </a:solidFill>
                <a:latin typeface="Calibri" panose="020F0502020204030204" pitchFamily="34" charset="0"/>
                <a:cs typeface="Calibri" panose="020F0502020204030204" pitchFamily="34" charset="0"/>
              </a:rPr>
              <a:t>2020</a:t>
            </a:r>
            <a:r>
              <a:rPr lang="en-US" dirty="0">
                <a:solidFill>
                  <a:schemeClr val="tx1"/>
                </a:solidFill>
                <a:latin typeface="Calibri" panose="020F0502020204030204" pitchFamily="34" charset="0"/>
                <a:cs typeface="Calibri" panose="020F0502020204030204" pitchFamily="34" charset="0"/>
              </a:rPr>
              <a:t> </a:t>
            </a:r>
            <a:br>
              <a:rPr lang="en-US" dirty="0">
                <a:solidFill>
                  <a:schemeClr val="tx1"/>
                </a:solidFill>
                <a:latin typeface="Calibri" panose="020F0502020204030204" pitchFamily="34" charset="0"/>
                <a:cs typeface="Calibri" panose="020F0502020204030204" pitchFamily="34" charset="0"/>
              </a:rPr>
            </a:br>
            <a:r>
              <a:rPr lang="en-US" dirty="0">
                <a:solidFill>
                  <a:schemeClr val="tx1"/>
                </a:solidFill>
                <a:latin typeface="Calibri" panose="020F0502020204030204" pitchFamily="34" charset="0"/>
                <a:cs typeface="Calibri" panose="020F0502020204030204" pitchFamily="34" charset="0"/>
              </a:rPr>
              <a:t>TNI Ethics and </a:t>
            </a:r>
            <a:br>
              <a:rPr lang="en-US" dirty="0">
                <a:solidFill>
                  <a:schemeClr val="tx1"/>
                </a:solidFill>
                <a:latin typeface="Calibri" panose="020F0502020204030204" pitchFamily="34" charset="0"/>
                <a:cs typeface="Calibri" panose="020F0502020204030204" pitchFamily="34" charset="0"/>
              </a:rPr>
            </a:br>
            <a:r>
              <a:rPr lang="en-US" dirty="0">
                <a:solidFill>
                  <a:schemeClr val="tx1"/>
                </a:solidFill>
                <a:latin typeface="Calibri" panose="020F0502020204030204" pitchFamily="34" charset="0"/>
                <a:cs typeface="Calibri" panose="020F0502020204030204" pitchFamily="34" charset="0"/>
              </a:rPr>
              <a:t>Data Integrity Requirements and Training</a:t>
            </a:r>
          </a:p>
        </p:txBody>
      </p:sp>
      <p:sp>
        <p:nvSpPr>
          <p:cNvPr id="2" name="Date Placeholder 1"/>
          <p:cNvSpPr>
            <a:spLocks noGrp="1"/>
          </p:cNvSpPr>
          <p:nvPr>
            <p:ph type="dt" sz="half" idx="10"/>
          </p:nvPr>
        </p:nvSpPr>
        <p:spPr>
          <a:xfrm>
            <a:off x="6858000" y="5943600"/>
            <a:ext cx="1828800" cy="365125"/>
          </a:xfrm>
        </p:spPr>
        <p:txBody>
          <a:bodyPr/>
          <a:lstStyle/>
          <a:p>
            <a:pPr>
              <a:defRPr/>
            </a:pPr>
            <a:r>
              <a:rPr lang="en-US" dirty="0">
                <a:solidFill>
                  <a:schemeClr val="tx1"/>
                </a:solidFill>
              </a:rPr>
              <a:t>Date of Issue 12/23/2020</a:t>
            </a:r>
          </a:p>
        </p:txBody>
      </p:sp>
      <p:pic>
        <p:nvPicPr>
          <p:cNvPr id="2060"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9000" y="609600"/>
            <a:ext cx="838200" cy="781050"/>
          </a:xfrm>
          <a:prstGeom prst="rect">
            <a:avLst/>
          </a:prstGeom>
          <a:noFill/>
          <a:ln w="19050">
            <a:solidFill>
              <a:srgbClr val="FF990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spd="slow">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2000"/>
                                        <p:tgtEl>
                                          <p:spTgt spid="2050"/>
                                        </p:tgtEl>
                                      </p:cBhvr>
                                    </p:animEffect>
                                  </p:childTnLst>
                                </p:cTn>
                              </p:par>
                              <p:par>
                                <p:cTn id="8" presetID="8" presetClass="emph" presetSubtype="0" fill="hold" nodeType="withEffect">
                                  <p:stCondLst>
                                    <p:cond delay="0"/>
                                  </p:stCondLst>
                                  <p:childTnLst>
                                    <p:animRot by="43200000">
                                      <p:cBhvr>
                                        <p:cTn id="9" dur="1000" fill="hold"/>
                                        <p:tgtEl>
                                          <p:spTgt spid="206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7" name="Rectangle 3"/>
          <p:cNvSpPr>
            <a:spLocks noGrp="1" noChangeArrowheads="1"/>
          </p:cNvSpPr>
          <p:nvPr>
            <p:ph idx="1"/>
          </p:nvPr>
        </p:nvSpPr>
        <p:spPr>
          <a:xfrm>
            <a:off x="457200" y="228600"/>
            <a:ext cx="8001000" cy="6248400"/>
          </a:xfrm>
        </p:spPr>
        <p:txBody>
          <a:bodyPr>
            <a:normAutofit fontScale="92500" lnSpcReduction="10000"/>
          </a:bodyPr>
          <a:lstStyle/>
          <a:p>
            <a:pPr marL="365760" indent="-256032" fontAlgn="auto">
              <a:lnSpc>
                <a:spcPct val="80000"/>
              </a:lnSpc>
              <a:spcAft>
                <a:spcPts val="0"/>
              </a:spcAft>
              <a:buFont typeface="Wingdings 3"/>
              <a:buChar char=""/>
              <a:defRPr/>
            </a:pPr>
            <a:endParaRPr lang="en-US" altLang="en-US" sz="2000" dirty="0"/>
          </a:p>
          <a:p>
            <a:pPr marL="365760" indent="-256032" algn="ctr" fontAlgn="auto">
              <a:lnSpc>
                <a:spcPct val="80000"/>
              </a:lnSpc>
              <a:spcAft>
                <a:spcPts val="0"/>
              </a:spcAft>
              <a:buFont typeface="Wingdings" pitchFamily="2" charset="2"/>
              <a:buNone/>
              <a:defRPr/>
            </a:pPr>
            <a:endParaRPr lang="en-US" altLang="en-US" sz="1700" b="1" dirty="0">
              <a:solidFill>
                <a:schemeClr val="tx1"/>
              </a:solidFill>
            </a:endParaRPr>
          </a:p>
          <a:p>
            <a:pPr marL="365760" indent="-256032" algn="ctr" fontAlgn="auto">
              <a:lnSpc>
                <a:spcPct val="80000"/>
              </a:lnSpc>
              <a:spcAft>
                <a:spcPts val="0"/>
              </a:spcAft>
              <a:buFont typeface="Wingdings" pitchFamily="2" charset="2"/>
              <a:buNone/>
              <a:defRPr/>
            </a:pPr>
            <a:r>
              <a:rPr lang="en-US" altLang="en-US" sz="3200" b="1" dirty="0">
                <a:solidFill>
                  <a:schemeClr val="tx1"/>
                </a:solidFill>
              </a:rPr>
              <a:t>2016 TNI Standard </a:t>
            </a:r>
          </a:p>
          <a:p>
            <a:pPr marL="365760" indent="-256032" algn="ctr" fontAlgn="auto">
              <a:lnSpc>
                <a:spcPct val="80000"/>
              </a:lnSpc>
              <a:spcAft>
                <a:spcPts val="0"/>
              </a:spcAft>
              <a:buFont typeface="Wingdings" pitchFamily="2" charset="2"/>
              <a:buNone/>
              <a:defRPr/>
            </a:pPr>
            <a:r>
              <a:rPr lang="en-US" altLang="en-US" sz="3200" b="1" dirty="0">
                <a:solidFill>
                  <a:schemeClr val="tx1"/>
                </a:solidFill>
              </a:rPr>
              <a:t>Vol 1 Mod 2: 5.2.7 Data Integrity Training</a:t>
            </a:r>
          </a:p>
          <a:p>
            <a:pPr marL="365760" indent="-256032" algn="ctr" fontAlgn="auto">
              <a:lnSpc>
                <a:spcPct val="80000"/>
              </a:lnSpc>
              <a:spcAft>
                <a:spcPts val="0"/>
              </a:spcAft>
              <a:buFont typeface="Wingdings" pitchFamily="2" charset="2"/>
              <a:buNone/>
              <a:defRPr/>
            </a:pPr>
            <a:endParaRPr lang="en-US" altLang="en-US" sz="1800" b="1" dirty="0">
              <a:solidFill>
                <a:schemeClr val="tx1"/>
              </a:solidFill>
            </a:endParaRPr>
          </a:p>
          <a:p>
            <a:pPr marL="109728" indent="0" fontAlgn="auto">
              <a:lnSpc>
                <a:spcPct val="80000"/>
              </a:lnSpc>
              <a:spcAft>
                <a:spcPts val="0"/>
              </a:spcAft>
              <a:buFont typeface="Wingdings 3"/>
              <a:buNone/>
              <a:defRPr/>
            </a:pPr>
            <a:endParaRPr lang="en-US" altLang="en-US" sz="800" dirty="0">
              <a:solidFill>
                <a:schemeClr val="tx1"/>
              </a:solidFill>
            </a:endParaRPr>
          </a:p>
          <a:p>
            <a:pPr marL="0" indent="0">
              <a:lnSpc>
                <a:spcPct val="90000"/>
              </a:lnSpc>
              <a:spcBef>
                <a:spcPts val="0"/>
              </a:spcBef>
              <a:spcAft>
                <a:spcPts val="0"/>
              </a:spcAft>
              <a:buNone/>
            </a:pPr>
            <a:r>
              <a:rPr lang="en-US" altLang="en-US" sz="3500" dirty="0">
                <a:solidFill>
                  <a:schemeClr val="tx1"/>
                </a:solidFill>
                <a:latin typeface="Aparajita" panose="020B0604020202020204" pitchFamily="34" charset="0"/>
                <a:cs typeface="Aparajita" panose="020B0604020202020204" pitchFamily="34" charset="0"/>
              </a:rPr>
              <a:t>At a minimum, the following topics and activities shall be included: </a:t>
            </a:r>
          </a:p>
          <a:p>
            <a:pPr marL="0" indent="0">
              <a:lnSpc>
                <a:spcPct val="90000"/>
              </a:lnSpc>
              <a:spcBef>
                <a:spcPts val="0"/>
              </a:spcBef>
              <a:spcAft>
                <a:spcPts val="0"/>
              </a:spcAft>
              <a:buNone/>
            </a:pPr>
            <a:endParaRPr lang="en-US" altLang="en-US" sz="1500" dirty="0">
              <a:solidFill>
                <a:schemeClr val="tx1"/>
              </a:solidFill>
              <a:latin typeface="Aparajita" panose="020B0604020202020204" pitchFamily="34" charset="0"/>
              <a:cs typeface="Aparajita" panose="020B0604020202020204" pitchFamily="34" charset="0"/>
            </a:endParaRPr>
          </a:p>
          <a:p>
            <a:pPr>
              <a:lnSpc>
                <a:spcPct val="90000"/>
              </a:lnSpc>
              <a:spcBef>
                <a:spcPts val="0"/>
              </a:spcBef>
              <a:spcAft>
                <a:spcPts val="0"/>
              </a:spcAft>
              <a:buFont typeface="Courier New" panose="02070309020205020404" pitchFamily="49" charset="0"/>
              <a:buChar char="o"/>
            </a:pPr>
            <a:r>
              <a:rPr lang="en-US" altLang="en-US" sz="2800" dirty="0">
                <a:solidFill>
                  <a:schemeClr val="tx1"/>
                </a:solidFill>
                <a:latin typeface="Aparajita" panose="020B0604020202020204" pitchFamily="34" charset="0"/>
                <a:cs typeface="Aparajita" panose="020B0604020202020204" pitchFamily="34" charset="0"/>
              </a:rPr>
              <a:t>organizational mission and its relationship to the critical need for honesty and full disclosure in all analytical reporting, how and when to report data integrity issues, and record keeping;  </a:t>
            </a:r>
          </a:p>
          <a:p>
            <a:pPr>
              <a:lnSpc>
                <a:spcPct val="90000"/>
              </a:lnSpc>
              <a:spcBef>
                <a:spcPts val="0"/>
              </a:spcBef>
              <a:spcAft>
                <a:spcPts val="0"/>
              </a:spcAft>
              <a:buFont typeface="Courier New" panose="02070309020205020404" pitchFamily="49" charset="0"/>
              <a:buChar char="o"/>
            </a:pPr>
            <a:r>
              <a:rPr lang="en-US" altLang="en-US" sz="2800" dirty="0">
                <a:solidFill>
                  <a:schemeClr val="tx1"/>
                </a:solidFill>
                <a:latin typeface="Aparajita" panose="020B0604020202020204" pitchFamily="34" charset="0"/>
                <a:cs typeface="Aparajita" panose="020B0604020202020204" pitchFamily="34" charset="0"/>
              </a:rPr>
              <a:t>training, including discussion regarding all data integrity procedures; </a:t>
            </a:r>
          </a:p>
          <a:p>
            <a:pPr>
              <a:lnSpc>
                <a:spcPct val="90000"/>
              </a:lnSpc>
              <a:spcBef>
                <a:spcPts val="0"/>
              </a:spcBef>
              <a:spcAft>
                <a:spcPts val="0"/>
              </a:spcAft>
              <a:buFont typeface="Courier New" panose="02070309020205020404" pitchFamily="49" charset="0"/>
              <a:buChar char="o"/>
            </a:pPr>
            <a:r>
              <a:rPr lang="en-US" altLang="en-US" sz="2800" dirty="0">
                <a:solidFill>
                  <a:schemeClr val="tx1"/>
                </a:solidFill>
                <a:latin typeface="Aparajita" panose="020B0604020202020204" pitchFamily="34" charset="0"/>
                <a:cs typeface="Aparajita" panose="020B0604020202020204" pitchFamily="34" charset="0"/>
              </a:rPr>
              <a:t>data integrity training documentation;</a:t>
            </a:r>
          </a:p>
          <a:p>
            <a:pPr>
              <a:lnSpc>
                <a:spcPct val="90000"/>
              </a:lnSpc>
              <a:spcBef>
                <a:spcPts val="0"/>
              </a:spcBef>
              <a:spcAft>
                <a:spcPts val="0"/>
              </a:spcAft>
              <a:buFont typeface="Courier New" panose="02070309020205020404" pitchFamily="49" charset="0"/>
              <a:buChar char="o"/>
            </a:pPr>
            <a:r>
              <a:rPr lang="en-US" altLang="en-US" sz="2800" dirty="0">
                <a:solidFill>
                  <a:schemeClr val="tx1"/>
                </a:solidFill>
                <a:latin typeface="Aparajita" panose="020B0604020202020204" pitchFamily="34" charset="0"/>
                <a:cs typeface="Aparajita" panose="020B0604020202020204" pitchFamily="34" charset="0"/>
              </a:rPr>
              <a:t>in-depth data monitoring and data integrity procedure documentation; </a:t>
            </a:r>
          </a:p>
          <a:p>
            <a:pPr>
              <a:lnSpc>
                <a:spcPct val="90000"/>
              </a:lnSpc>
              <a:spcBef>
                <a:spcPts val="0"/>
              </a:spcBef>
              <a:spcAft>
                <a:spcPts val="0"/>
              </a:spcAft>
              <a:buFont typeface="Courier New" panose="02070309020205020404" pitchFamily="49" charset="0"/>
              <a:buChar char="o"/>
            </a:pPr>
            <a:r>
              <a:rPr lang="en-US" altLang="en-US" sz="2800" dirty="0">
                <a:solidFill>
                  <a:schemeClr val="tx1"/>
                </a:solidFill>
                <a:latin typeface="Aparajita" panose="020B0604020202020204" pitchFamily="34" charset="0"/>
                <a:cs typeface="Aparajita" panose="020B0604020202020204" pitchFamily="34" charset="0"/>
              </a:rPr>
              <a:t>specific examples of breaches of ethical behavior include improper data manipulations, adjustments of instrument time clocks, and inappropriate changes in concentrations </a:t>
            </a:r>
          </a:p>
          <a:p>
            <a:pPr marL="0" indent="0">
              <a:lnSpc>
                <a:spcPct val="90000"/>
              </a:lnSpc>
              <a:spcBef>
                <a:spcPts val="0"/>
              </a:spcBef>
              <a:spcAft>
                <a:spcPts val="0"/>
              </a:spcAft>
              <a:buNone/>
            </a:pPr>
            <a:r>
              <a:rPr lang="en-US" altLang="en-US" sz="2800" dirty="0">
                <a:solidFill>
                  <a:schemeClr val="tx1"/>
                </a:solidFill>
                <a:latin typeface="Aparajita" panose="020B0604020202020204" pitchFamily="34" charset="0"/>
                <a:cs typeface="Aparajita" panose="020B0604020202020204" pitchFamily="34" charset="0"/>
              </a:rPr>
              <a:t>    of standards. </a:t>
            </a:r>
          </a:p>
          <a:p>
            <a:pPr>
              <a:lnSpc>
                <a:spcPct val="90000"/>
              </a:lnSpc>
              <a:spcBef>
                <a:spcPts val="0"/>
              </a:spcBef>
              <a:spcAft>
                <a:spcPts val="0"/>
              </a:spcAft>
              <a:buFont typeface="Courier New" panose="02070309020205020404" pitchFamily="49" charset="0"/>
              <a:buChar char="o"/>
            </a:pPr>
            <a:endParaRPr lang="en-US" altLang="en-US" sz="2800" dirty="0">
              <a:solidFill>
                <a:schemeClr val="tx1"/>
              </a:solidFill>
              <a:latin typeface="Aparajita" panose="020B0604020202020204" pitchFamily="34" charset="0"/>
              <a:cs typeface="Aparajita" panose="020B0604020202020204" pitchFamily="34" charset="0"/>
            </a:endParaRPr>
          </a:p>
          <a:p>
            <a:pPr>
              <a:lnSpc>
                <a:spcPct val="90000"/>
              </a:lnSpc>
              <a:spcBef>
                <a:spcPts val="0"/>
              </a:spcBef>
              <a:spcAft>
                <a:spcPts val="0"/>
              </a:spcAft>
              <a:buFont typeface="Courier New" panose="02070309020205020404" pitchFamily="49" charset="0"/>
              <a:buChar char="o"/>
            </a:pPr>
            <a:endParaRPr lang="en-US" altLang="en-US" sz="2800" dirty="0">
              <a:solidFill>
                <a:schemeClr val="tx1"/>
              </a:solidFill>
              <a:latin typeface="Aparajita" panose="020B0604020202020204" pitchFamily="34" charset="0"/>
              <a:cs typeface="Aparajita"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6387">
                                            <p:txEl>
                                              <p:pRg st="2" end="2"/>
                                            </p:txEl>
                                          </p:spTgt>
                                        </p:tgtEl>
                                        <p:attrNameLst>
                                          <p:attrName>style.visibility</p:attrName>
                                        </p:attrNameLst>
                                      </p:cBhvr>
                                      <p:to>
                                        <p:strVal val="visible"/>
                                      </p:to>
                                    </p:set>
                                    <p:anim calcmode="lin" valueType="num">
                                      <p:cBhvr additive="base">
                                        <p:cTn id="7" dur="500" fill="hold"/>
                                        <p:tgtEl>
                                          <p:spTgt spid="16387">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387">
                                            <p:txEl>
                                              <p:pRg st="2" end="2"/>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16387">
                                            <p:txEl>
                                              <p:pRg st="3" end="3"/>
                                            </p:txEl>
                                          </p:spTgt>
                                        </p:tgtEl>
                                        <p:attrNameLst>
                                          <p:attrName>style.visibility</p:attrName>
                                        </p:attrNameLst>
                                      </p:cBhvr>
                                      <p:to>
                                        <p:strVal val="visible"/>
                                      </p:to>
                                    </p:set>
                                    <p:anim calcmode="lin" valueType="num">
                                      <p:cBhvr additive="base">
                                        <p:cTn id="12" dur="500" fill="hold"/>
                                        <p:tgtEl>
                                          <p:spTgt spid="16387">
                                            <p:txEl>
                                              <p:pRg st="3" end="3"/>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638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nodeType="after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6387">
                                            <p:txEl>
                                              <p:pRg st="6" end="6"/>
                                            </p:txEl>
                                          </p:spTgt>
                                        </p:tgtEl>
                                        <p:attrNameLst>
                                          <p:attrName>style.visibility</p:attrName>
                                        </p:attrNameLst>
                                      </p:cBhvr>
                                      <p:to>
                                        <p:strVal val="visible"/>
                                      </p:to>
                                    </p:set>
                                    <p:anim calcmode="lin" valueType="num">
                                      <p:cBhvr additive="base">
                                        <p:cTn id="18" dur="500" fill="hold"/>
                                        <p:tgtEl>
                                          <p:spTgt spid="16387">
                                            <p:txEl>
                                              <p:pRg st="6" end="6"/>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16387">
                                            <p:txEl>
                                              <p:pRg st="6" end="6"/>
                                            </p:txEl>
                                          </p:spTgt>
                                        </p:tgtEl>
                                        <p:attrNameLst>
                                          <p:attrName>ppt_y</p:attrName>
                                        </p:attrNameLst>
                                      </p:cBhvr>
                                      <p:tavLst>
                                        <p:tav tm="0">
                                          <p:val>
                                            <p:strVal val="1+#ppt_h/2"/>
                                          </p:val>
                                        </p:tav>
                                        <p:tav tm="100000">
                                          <p:val>
                                            <p:strVal val="#ppt_y"/>
                                          </p:val>
                                        </p:tav>
                                      </p:tavLst>
                                    </p:anim>
                                  </p:childTnLst>
                                </p:cTn>
                              </p:par>
                            </p:childTnLst>
                          </p:cTn>
                        </p:par>
                        <p:par>
                          <p:cTn id="20" fill="hold">
                            <p:stCondLst>
                              <p:cond delay="500"/>
                            </p:stCondLst>
                            <p:childTnLst>
                              <p:par>
                                <p:cTn id="21" presetID="2" presetClass="entr" presetSubtype="4" fill="hold" grpId="0" nodeType="afterEffect">
                                  <p:stCondLst>
                                    <p:cond delay="0"/>
                                  </p:stCondLst>
                                  <p:childTnLst>
                                    <p:set>
                                      <p:cBhvr>
                                        <p:cTn id="22" dur="1" fill="hold">
                                          <p:stCondLst>
                                            <p:cond delay="0"/>
                                          </p:stCondLst>
                                        </p:cTn>
                                        <p:tgtEl>
                                          <p:spTgt spid="16387">
                                            <p:txEl>
                                              <p:pRg st="8" end="8"/>
                                            </p:txEl>
                                          </p:spTgt>
                                        </p:tgtEl>
                                        <p:attrNameLst>
                                          <p:attrName>style.visibility</p:attrName>
                                        </p:attrNameLst>
                                      </p:cBhvr>
                                      <p:to>
                                        <p:strVal val="visible"/>
                                      </p:to>
                                    </p:set>
                                    <p:anim calcmode="lin" valueType="num">
                                      <p:cBhvr additive="base">
                                        <p:cTn id="23" dur="500" fill="hold"/>
                                        <p:tgtEl>
                                          <p:spTgt spid="16387">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6387">
                                            <p:txEl>
                                              <p:pRg st="8" end="8"/>
                                            </p:txEl>
                                          </p:spTgt>
                                        </p:tgtEl>
                                        <p:attrNameLst>
                                          <p:attrName>ppt_y</p:attrName>
                                        </p:attrNameLst>
                                      </p:cBhvr>
                                      <p:tavLst>
                                        <p:tav tm="0">
                                          <p:val>
                                            <p:strVal val="1+#ppt_h/2"/>
                                          </p:val>
                                        </p:tav>
                                        <p:tav tm="100000">
                                          <p:val>
                                            <p:strVal val="#ppt_y"/>
                                          </p:val>
                                        </p:tav>
                                      </p:tavLst>
                                    </p:anim>
                                  </p:childTnLst>
                                </p:cTn>
                              </p:par>
                            </p:childTnLst>
                          </p:cTn>
                        </p:par>
                        <p:par>
                          <p:cTn id="25" fill="hold">
                            <p:stCondLst>
                              <p:cond delay="1000"/>
                            </p:stCondLst>
                            <p:childTnLst>
                              <p:par>
                                <p:cTn id="26" presetID="2" presetClass="entr" presetSubtype="4" fill="hold" grpId="0" nodeType="afterEffect">
                                  <p:stCondLst>
                                    <p:cond delay="0"/>
                                  </p:stCondLst>
                                  <p:childTnLst>
                                    <p:set>
                                      <p:cBhvr>
                                        <p:cTn id="27" dur="1" fill="hold">
                                          <p:stCondLst>
                                            <p:cond delay="0"/>
                                          </p:stCondLst>
                                        </p:cTn>
                                        <p:tgtEl>
                                          <p:spTgt spid="16387">
                                            <p:txEl>
                                              <p:pRg st="9" end="9"/>
                                            </p:txEl>
                                          </p:spTgt>
                                        </p:tgtEl>
                                        <p:attrNameLst>
                                          <p:attrName>style.visibility</p:attrName>
                                        </p:attrNameLst>
                                      </p:cBhvr>
                                      <p:to>
                                        <p:strVal val="visible"/>
                                      </p:to>
                                    </p:set>
                                    <p:anim calcmode="lin" valueType="num">
                                      <p:cBhvr additive="base">
                                        <p:cTn id="28" dur="500" fill="hold"/>
                                        <p:tgtEl>
                                          <p:spTgt spid="16387">
                                            <p:txEl>
                                              <p:pRg st="9" end="9"/>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16387">
                                            <p:txEl>
                                              <p:pRg st="9" end="9"/>
                                            </p:txEl>
                                          </p:spTgt>
                                        </p:tgtEl>
                                        <p:attrNameLst>
                                          <p:attrName>ppt_y</p:attrName>
                                        </p:attrNameLst>
                                      </p:cBhvr>
                                      <p:tavLst>
                                        <p:tav tm="0">
                                          <p:val>
                                            <p:strVal val="1+#ppt_h/2"/>
                                          </p:val>
                                        </p:tav>
                                        <p:tav tm="100000">
                                          <p:val>
                                            <p:strVal val="#ppt_y"/>
                                          </p:val>
                                        </p:tav>
                                      </p:tavLst>
                                    </p:anim>
                                  </p:childTnLst>
                                </p:cTn>
                              </p:par>
                            </p:childTnLst>
                          </p:cTn>
                        </p:par>
                        <p:par>
                          <p:cTn id="30" fill="hold">
                            <p:stCondLst>
                              <p:cond delay="1500"/>
                            </p:stCondLst>
                            <p:childTnLst>
                              <p:par>
                                <p:cTn id="31" presetID="2" presetClass="entr" presetSubtype="4" fill="hold" grpId="0" nodeType="afterEffect">
                                  <p:stCondLst>
                                    <p:cond delay="0"/>
                                  </p:stCondLst>
                                  <p:childTnLst>
                                    <p:set>
                                      <p:cBhvr>
                                        <p:cTn id="32" dur="1" fill="hold">
                                          <p:stCondLst>
                                            <p:cond delay="0"/>
                                          </p:stCondLst>
                                        </p:cTn>
                                        <p:tgtEl>
                                          <p:spTgt spid="16387">
                                            <p:txEl>
                                              <p:pRg st="10" end="10"/>
                                            </p:txEl>
                                          </p:spTgt>
                                        </p:tgtEl>
                                        <p:attrNameLst>
                                          <p:attrName>style.visibility</p:attrName>
                                        </p:attrNameLst>
                                      </p:cBhvr>
                                      <p:to>
                                        <p:strVal val="visible"/>
                                      </p:to>
                                    </p:set>
                                    <p:anim calcmode="lin" valueType="num">
                                      <p:cBhvr additive="base">
                                        <p:cTn id="33" dur="500" fill="hold"/>
                                        <p:tgtEl>
                                          <p:spTgt spid="16387">
                                            <p:txEl>
                                              <p:pRg st="10" end="10"/>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6387">
                                            <p:txEl>
                                              <p:pRg st="10" end="10"/>
                                            </p:txEl>
                                          </p:spTgt>
                                        </p:tgtEl>
                                        <p:attrNameLst>
                                          <p:attrName>ppt_y</p:attrName>
                                        </p:attrNameLst>
                                      </p:cBhvr>
                                      <p:tavLst>
                                        <p:tav tm="0">
                                          <p:val>
                                            <p:strVal val="1+#ppt_h/2"/>
                                          </p:val>
                                        </p:tav>
                                        <p:tav tm="100000">
                                          <p:val>
                                            <p:strVal val="#ppt_y"/>
                                          </p:val>
                                        </p:tav>
                                      </p:tavLst>
                                    </p:anim>
                                  </p:childTnLst>
                                </p:cTn>
                              </p:par>
                            </p:childTnLst>
                          </p:cTn>
                        </p:par>
                        <p:par>
                          <p:cTn id="35" fill="hold">
                            <p:stCondLst>
                              <p:cond delay="2000"/>
                            </p:stCondLst>
                            <p:childTnLst>
                              <p:par>
                                <p:cTn id="36" presetID="2" presetClass="entr" presetSubtype="4" fill="hold" grpId="0" nodeType="afterEffect">
                                  <p:stCondLst>
                                    <p:cond delay="0"/>
                                  </p:stCondLst>
                                  <p:childTnLst>
                                    <p:set>
                                      <p:cBhvr>
                                        <p:cTn id="37" dur="1" fill="hold">
                                          <p:stCondLst>
                                            <p:cond delay="0"/>
                                          </p:stCondLst>
                                        </p:cTn>
                                        <p:tgtEl>
                                          <p:spTgt spid="16387">
                                            <p:txEl>
                                              <p:pRg st="11" end="11"/>
                                            </p:txEl>
                                          </p:spTgt>
                                        </p:tgtEl>
                                        <p:attrNameLst>
                                          <p:attrName>style.visibility</p:attrName>
                                        </p:attrNameLst>
                                      </p:cBhvr>
                                      <p:to>
                                        <p:strVal val="visible"/>
                                      </p:to>
                                    </p:set>
                                    <p:anim calcmode="lin" valueType="num">
                                      <p:cBhvr additive="base">
                                        <p:cTn id="38" dur="500" fill="hold"/>
                                        <p:tgtEl>
                                          <p:spTgt spid="16387">
                                            <p:txEl>
                                              <p:pRg st="11" end="11"/>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16387">
                                            <p:txEl>
                                              <p:pRg st="11" end="11"/>
                                            </p:txEl>
                                          </p:spTgt>
                                        </p:tgtEl>
                                        <p:attrNameLst>
                                          <p:attrName>ppt_y</p:attrName>
                                        </p:attrNameLst>
                                      </p:cBhvr>
                                      <p:tavLst>
                                        <p:tav tm="0">
                                          <p:val>
                                            <p:strVal val="1+#ppt_h/2"/>
                                          </p:val>
                                        </p:tav>
                                        <p:tav tm="100000">
                                          <p:val>
                                            <p:strVal val="#ppt_y"/>
                                          </p:val>
                                        </p:tav>
                                      </p:tavLst>
                                    </p:anim>
                                  </p:childTnLst>
                                </p:cTn>
                              </p:par>
                            </p:childTnLst>
                          </p:cTn>
                        </p:par>
                        <p:par>
                          <p:cTn id="40" fill="hold">
                            <p:stCondLst>
                              <p:cond delay="2500"/>
                            </p:stCondLst>
                            <p:childTnLst>
                              <p:par>
                                <p:cTn id="41" presetID="2" presetClass="entr" presetSubtype="4" fill="hold" grpId="0" nodeType="afterEffect">
                                  <p:stCondLst>
                                    <p:cond delay="0"/>
                                  </p:stCondLst>
                                  <p:childTnLst>
                                    <p:set>
                                      <p:cBhvr>
                                        <p:cTn id="42" dur="1" fill="hold">
                                          <p:stCondLst>
                                            <p:cond delay="0"/>
                                          </p:stCondLst>
                                        </p:cTn>
                                        <p:tgtEl>
                                          <p:spTgt spid="16387">
                                            <p:txEl>
                                              <p:pRg st="12" end="12"/>
                                            </p:txEl>
                                          </p:spTgt>
                                        </p:tgtEl>
                                        <p:attrNameLst>
                                          <p:attrName>style.visibility</p:attrName>
                                        </p:attrNameLst>
                                      </p:cBhvr>
                                      <p:to>
                                        <p:strVal val="visible"/>
                                      </p:to>
                                    </p:set>
                                    <p:anim calcmode="lin" valueType="num">
                                      <p:cBhvr additive="base">
                                        <p:cTn id="43" dur="500" fill="hold"/>
                                        <p:tgtEl>
                                          <p:spTgt spid="16387">
                                            <p:txEl>
                                              <p:pRg st="12" end="1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6387">
                                            <p:txEl>
                                              <p:pRg st="12" end="12"/>
                                            </p:txEl>
                                          </p:spTgt>
                                        </p:tgtEl>
                                        <p:attrNameLst>
                                          <p:attrName>ppt_y</p:attrName>
                                        </p:attrNameLst>
                                      </p:cBhvr>
                                      <p:tavLst>
                                        <p:tav tm="0">
                                          <p:val>
                                            <p:strVal val="1+#ppt_h/2"/>
                                          </p:val>
                                        </p:tav>
                                        <p:tav tm="100000">
                                          <p:val>
                                            <p:strVal val="#ppt_y"/>
                                          </p:val>
                                        </p:tav>
                                      </p:tavLst>
                                    </p:anim>
                                  </p:childTnLst>
                                </p:cTn>
                              </p:par>
                            </p:childTnLst>
                          </p:cTn>
                        </p:par>
                        <p:par>
                          <p:cTn id="45" fill="hold">
                            <p:stCondLst>
                              <p:cond delay="3000"/>
                            </p:stCondLst>
                            <p:childTnLst>
                              <p:par>
                                <p:cTn id="46" presetID="2" presetClass="entr" presetSubtype="4" fill="hold" grpId="0" nodeType="afterEffect">
                                  <p:stCondLst>
                                    <p:cond delay="0"/>
                                  </p:stCondLst>
                                  <p:childTnLst>
                                    <p:set>
                                      <p:cBhvr>
                                        <p:cTn id="47" dur="1" fill="hold">
                                          <p:stCondLst>
                                            <p:cond delay="0"/>
                                          </p:stCondLst>
                                        </p:cTn>
                                        <p:tgtEl>
                                          <p:spTgt spid="16387">
                                            <p:txEl>
                                              <p:pRg st="13" end="13"/>
                                            </p:txEl>
                                          </p:spTgt>
                                        </p:tgtEl>
                                        <p:attrNameLst>
                                          <p:attrName>style.visibility</p:attrName>
                                        </p:attrNameLst>
                                      </p:cBhvr>
                                      <p:to>
                                        <p:strVal val="visible"/>
                                      </p:to>
                                    </p:set>
                                    <p:anim calcmode="lin" valueType="num">
                                      <p:cBhvr additive="base">
                                        <p:cTn id="48" dur="500" fill="hold"/>
                                        <p:tgtEl>
                                          <p:spTgt spid="16387">
                                            <p:txEl>
                                              <p:pRg st="13" end="13"/>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16387">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7" name="Rectangle 3"/>
          <p:cNvSpPr>
            <a:spLocks noGrp="1" noChangeArrowheads="1"/>
          </p:cNvSpPr>
          <p:nvPr>
            <p:ph idx="1"/>
          </p:nvPr>
        </p:nvSpPr>
        <p:spPr>
          <a:xfrm>
            <a:off x="457200" y="228600"/>
            <a:ext cx="7315200" cy="6248400"/>
          </a:xfrm>
        </p:spPr>
        <p:txBody>
          <a:bodyPr>
            <a:normAutofit/>
          </a:bodyPr>
          <a:lstStyle/>
          <a:p>
            <a:pPr marL="365760" indent="-256032" algn="ctr" fontAlgn="auto">
              <a:lnSpc>
                <a:spcPct val="80000"/>
              </a:lnSpc>
              <a:spcAft>
                <a:spcPts val="0"/>
              </a:spcAft>
              <a:buFont typeface="Wingdings" pitchFamily="2" charset="2"/>
              <a:buNone/>
              <a:defRPr/>
            </a:pPr>
            <a:r>
              <a:rPr lang="en-US" altLang="en-US" sz="3600" b="1" dirty="0">
                <a:solidFill>
                  <a:schemeClr val="tx1"/>
                </a:solidFill>
              </a:rPr>
              <a:t>2016 TNI Standard </a:t>
            </a:r>
          </a:p>
          <a:p>
            <a:pPr marL="365760" indent="-256032" algn="ctr">
              <a:lnSpc>
                <a:spcPct val="80000"/>
              </a:lnSpc>
              <a:spcAft>
                <a:spcPts val="0"/>
              </a:spcAft>
              <a:buNone/>
              <a:defRPr/>
            </a:pPr>
            <a:r>
              <a:rPr lang="en-US" altLang="en-US" sz="3600" b="1" dirty="0">
                <a:solidFill>
                  <a:schemeClr val="tx1"/>
                </a:solidFill>
              </a:rPr>
              <a:t>Vol 1 Mod 2: 5.2.7</a:t>
            </a:r>
          </a:p>
          <a:p>
            <a:pPr marL="365760" indent="-256032" algn="ctr">
              <a:lnSpc>
                <a:spcPct val="80000"/>
              </a:lnSpc>
              <a:spcAft>
                <a:spcPts val="0"/>
              </a:spcAft>
              <a:buNone/>
              <a:defRPr/>
            </a:pPr>
            <a:r>
              <a:rPr lang="en-US" altLang="en-US" sz="3600" b="1" dirty="0">
                <a:solidFill>
                  <a:schemeClr val="tx1"/>
                </a:solidFill>
              </a:rPr>
              <a:t>Data Integrity Training</a:t>
            </a:r>
          </a:p>
          <a:p>
            <a:pPr marL="365760" indent="-256032" algn="ctr" fontAlgn="auto">
              <a:lnSpc>
                <a:spcPct val="80000"/>
              </a:lnSpc>
              <a:spcAft>
                <a:spcPts val="0"/>
              </a:spcAft>
              <a:buFont typeface="Wingdings" pitchFamily="2" charset="2"/>
              <a:buNone/>
              <a:defRPr/>
            </a:pPr>
            <a:endParaRPr lang="en-US" altLang="en-US" sz="3600" b="1" dirty="0">
              <a:solidFill>
                <a:schemeClr val="tx1"/>
              </a:solidFill>
            </a:endParaRPr>
          </a:p>
          <a:p>
            <a:pPr marL="109728" indent="0" fontAlgn="auto">
              <a:lnSpc>
                <a:spcPct val="80000"/>
              </a:lnSpc>
              <a:spcAft>
                <a:spcPts val="0"/>
              </a:spcAft>
              <a:buFont typeface="Wingdings 3"/>
              <a:buNone/>
              <a:defRPr/>
            </a:pPr>
            <a:endParaRPr lang="en-US" altLang="en-US" sz="800" dirty="0">
              <a:solidFill>
                <a:schemeClr val="tx1"/>
              </a:solidFill>
            </a:endParaRPr>
          </a:p>
          <a:p>
            <a:pPr marL="109728" indent="0" fontAlgn="auto">
              <a:lnSpc>
                <a:spcPct val="80000"/>
              </a:lnSpc>
              <a:spcAft>
                <a:spcPts val="0"/>
              </a:spcAft>
              <a:buNone/>
              <a:defRPr/>
            </a:pPr>
            <a:r>
              <a:rPr lang="en-US" altLang="en-US" sz="2800" dirty="0">
                <a:solidFill>
                  <a:schemeClr val="tx1"/>
                </a:solidFill>
                <a:latin typeface="Aparajita" panose="020B0604020202020204" pitchFamily="34" charset="0"/>
                <a:cs typeface="Aparajita" panose="020B0604020202020204" pitchFamily="34" charset="0"/>
              </a:rPr>
              <a:t>The data integrity procedures may also include written ethics agreements, examples of improper practices, requirements for external ethics program training, and any external resources available to employees.</a:t>
            </a:r>
          </a:p>
        </p:txBody>
      </p:sp>
    </p:spTree>
    <p:extLst>
      <p:ext uri="{BB962C8B-B14F-4D97-AF65-F5344CB8AC3E}">
        <p14:creationId xmlns:p14="http://schemas.microsoft.com/office/powerpoint/2010/main" val="20382043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 calcmode="lin" valueType="num">
                                      <p:cBhvr additive="base">
                                        <p:cTn id="7" dur="500" fill="hold"/>
                                        <p:tgtEl>
                                          <p:spTgt spid="1638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38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387">
                                            <p:txEl>
                                              <p:pRg st="1" end="1"/>
                                            </p:txEl>
                                          </p:spTgt>
                                        </p:tgtEl>
                                        <p:attrNameLst>
                                          <p:attrName>style.visibility</p:attrName>
                                        </p:attrNameLst>
                                      </p:cBhvr>
                                      <p:to>
                                        <p:strVal val="visible"/>
                                      </p:to>
                                    </p:set>
                                    <p:anim calcmode="lin" valueType="num">
                                      <p:cBhvr additive="base">
                                        <p:cTn id="13" dur="500" fill="hold"/>
                                        <p:tgtEl>
                                          <p:spTgt spid="1638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38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387">
                                            <p:txEl>
                                              <p:pRg st="2" end="2"/>
                                            </p:txEl>
                                          </p:spTgt>
                                        </p:tgtEl>
                                        <p:attrNameLst>
                                          <p:attrName>style.visibility</p:attrName>
                                        </p:attrNameLst>
                                      </p:cBhvr>
                                      <p:to>
                                        <p:strVal val="visible"/>
                                      </p:to>
                                    </p:set>
                                    <p:anim calcmode="lin" valueType="num">
                                      <p:cBhvr additive="base">
                                        <p:cTn id="19" dur="500" fill="hold"/>
                                        <p:tgtEl>
                                          <p:spTgt spid="1638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6387">
                                            <p:txEl>
                                              <p:pRg st="2" end="2"/>
                                            </p:txEl>
                                          </p:spTgt>
                                        </p:tgtEl>
                                        <p:attrNameLst>
                                          <p:attrName>ppt_y</p:attrName>
                                        </p:attrNameLst>
                                      </p:cBhvr>
                                      <p:tavLst>
                                        <p:tav tm="0">
                                          <p:val>
                                            <p:strVal val="1+#ppt_h/2"/>
                                          </p:val>
                                        </p:tav>
                                        <p:tav tm="100000">
                                          <p:val>
                                            <p:strVal val="#ppt_y"/>
                                          </p:val>
                                        </p:tav>
                                      </p:tavLst>
                                    </p:anim>
                                  </p:childTnLst>
                                </p:cTn>
                              </p:par>
                            </p:childTnLst>
                          </p:cTn>
                        </p:par>
                        <p:par>
                          <p:cTn id="21" fill="hold" nodeType="afterGroup">
                            <p:stCondLst>
                              <p:cond delay="500"/>
                            </p:stCondLst>
                            <p:childTnLst>
                              <p:par>
                                <p:cTn id="22" presetID="2" presetClass="entr" presetSubtype="4" fill="hold" grpId="0" nodeType="afterEffect">
                                  <p:stCondLst>
                                    <p:cond delay="0"/>
                                  </p:stCondLst>
                                  <p:childTnLst>
                                    <p:set>
                                      <p:cBhvr>
                                        <p:cTn id="23" dur="1" fill="hold">
                                          <p:stCondLst>
                                            <p:cond delay="0"/>
                                          </p:stCondLst>
                                        </p:cTn>
                                        <p:tgtEl>
                                          <p:spTgt spid="16387">
                                            <p:txEl>
                                              <p:pRg st="5" end="5"/>
                                            </p:txEl>
                                          </p:spTgt>
                                        </p:tgtEl>
                                        <p:attrNameLst>
                                          <p:attrName>style.visibility</p:attrName>
                                        </p:attrNameLst>
                                      </p:cBhvr>
                                      <p:to>
                                        <p:strVal val="visible"/>
                                      </p:to>
                                    </p:set>
                                    <p:anim calcmode="lin" valueType="num">
                                      <p:cBhvr additive="base">
                                        <p:cTn id="24" dur="500" fill="hold"/>
                                        <p:tgtEl>
                                          <p:spTgt spid="16387">
                                            <p:txEl>
                                              <p:pRg st="5" end="5"/>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1638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304800" y="228600"/>
            <a:ext cx="8458200" cy="1524000"/>
          </a:xfrm>
        </p:spPr>
        <p:txBody>
          <a:bodyPr>
            <a:noAutofit/>
          </a:bodyPr>
          <a:lstStyle/>
          <a:p>
            <a:pPr fontAlgn="auto">
              <a:spcAft>
                <a:spcPts val="0"/>
              </a:spcAft>
              <a:defRPr/>
            </a:pPr>
            <a:r>
              <a:rPr lang="en-US" dirty="0">
                <a:latin typeface="+mn-lt"/>
              </a:rPr>
              <a:t>What does TCPH/NTRL say about Data Integrity and Ethics in our </a:t>
            </a:r>
            <a:br>
              <a:rPr lang="en-US" dirty="0">
                <a:latin typeface="+mn-lt"/>
              </a:rPr>
            </a:br>
            <a:r>
              <a:rPr lang="en-US" dirty="0">
                <a:latin typeface="+mn-lt"/>
              </a:rPr>
              <a:t>Quality Policy Statement?</a:t>
            </a:r>
          </a:p>
        </p:txBody>
      </p:sp>
      <p:sp>
        <p:nvSpPr>
          <p:cNvPr id="62467" name="Rectangle 3"/>
          <p:cNvSpPr>
            <a:spLocks noGrp="1" noChangeArrowheads="1"/>
          </p:cNvSpPr>
          <p:nvPr>
            <p:ph idx="1"/>
          </p:nvPr>
        </p:nvSpPr>
        <p:spPr>
          <a:xfrm>
            <a:off x="-152400" y="1600200"/>
            <a:ext cx="7924800" cy="5029200"/>
          </a:xfrm>
        </p:spPr>
        <p:txBody>
          <a:bodyPr rtlCol="0">
            <a:normAutofit/>
          </a:bodyPr>
          <a:lstStyle/>
          <a:p>
            <a:pPr marL="438912" indent="-320040" fontAlgn="auto">
              <a:lnSpc>
                <a:spcPct val="80000"/>
              </a:lnSpc>
              <a:spcBef>
                <a:spcPts val="0"/>
              </a:spcBef>
              <a:spcAft>
                <a:spcPts val="0"/>
              </a:spcAft>
              <a:buFont typeface="Wingdings" pitchFamily="2" charset="2"/>
              <a:buNone/>
              <a:defRPr/>
            </a:pPr>
            <a:r>
              <a:rPr lang="en-US" sz="1800" dirty="0"/>
              <a:t>	</a:t>
            </a:r>
            <a:r>
              <a:rPr lang="en-US" sz="2200" dirty="0">
                <a:solidFill>
                  <a:schemeClr val="tx1"/>
                </a:solidFill>
                <a:latin typeface="Aparajita" panose="020B0604020202020204" pitchFamily="34" charset="0"/>
                <a:cs typeface="Aparajita" panose="020B0604020202020204" pitchFamily="34" charset="0"/>
              </a:rPr>
              <a:t>The objective of the quality system and the commitment of management is to consistently provide our customers with data of known and documented quality that meets their requirements. Our policy is to use good professional practices, to maintain quality, to uphold the highest quality of service, and to comply with the TNI Standard. The laboratory ensures that personnel are free from any commercial, financial, and other undue pressures, which might adversely affect the quality of work. This policy is implemented and enforced through the unequivocal commitment of management, at all levels, to the Quality Assurance (QA) principles and practices outlined in the Quality Manual. However, the primary responsibility for quality rests with each individual within the laboratory organization. Every laboratory employee must ensure that the generation and reporting of quality analytical data is a fundamental priority. Every laboratory employee is required to familiarize themselves with the quality documentation and to implement the policies and procedures in their work. All employees are trained annually on ethical principles and procedures surrounding the data </a:t>
            </a:r>
          </a:p>
          <a:p>
            <a:pPr marL="438912" indent="-320040" fontAlgn="auto">
              <a:lnSpc>
                <a:spcPct val="80000"/>
              </a:lnSpc>
              <a:spcBef>
                <a:spcPts val="0"/>
              </a:spcBef>
              <a:spcAft>
                <a:spcPts val="0"/>
              </a:spcAft>
              <a:buFont typeface="Wingdings" pitchFamily="2" charset="2"/>
              <a:buNone/>
              <a:defRPr/>
            </a:pPr>
            <a:r>
              <a:rPr lang="en-US" sz="2200" dirty="0">
                <a:solidFill>
                  <a:schemeClr val="tx1"/>
                </a:solidFill>
                <a:latin typeface="Aparajita" panose="020B0604020202020204" pitchFamily="34" charset="0"/>
                <a:cs typeface="Aparajita" panose="020B0604020202020204" pitchFamily="34" charset="0"/>
              </a:rPr>
              <a:t>	that is generated. The laboratory maintains a strict policy of client confidentiality.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3" name="Rectangle 3"/>
          <p:cNvSpPr>
            <a:spLocks noGrp="1" noChangeArrowheads="1"/>
          </p:cNvSpPr>
          <p:nvPr>
            <p:ph idx="1"/>
          </p:nvPr>
        </p:nvSpPr>
        <p:spPr>
          <a:xfrm>
            <a:off x="152400" y="228600"/>
            <a:ext cx="8839200" cy="6096000"/>
          </a:xfrm>
        </p:spPr>
        <p:txBody>
          <a:bodyPr>
            <a:normAutofit/>
          </a:bodyPr>
          <a:lstStyle/>
          <a:p>
            <a:pPr>
              <a:buFont typeface="Wingdings" pitchFamily="2" charset="2"/>
              <a:buNone/>
            </a:pPr>
            <a:endParaRPr lang="en-US" altLang="en-US" sz="3200" b="1" dirty="0">
              <a:solidFill>
                <a:schemeClr val="accent1"/>
              </a:solidFill>
            </a:endParaRPr>
          </a:p>
          <a:p>
            <a:pPr>
              <a:buFont typeface="Wingdings" pitchFamily="2" charset="2"/>
              <a:buNone/>
            </a:pPr>
            <a:r>
              <a:rPr lang="en-US" altLang="en-US" sz="3200" b="1" dirty="0">
                <a:solidFill>
                  <a:schemeClr val="accent1"/>
                </a:solidFill>
              </a:rPr>
              <a:t>   </a:t>
            </a:r>
            <a:r>
              <a:rPr lang="en-US" altLang="en-US" sz="3200" b="1" dirty="0">
                <a:solidFill>
                  <a:schemeClr val="tx1"/>
                </a:solidFill>
              </a:rPr>
              <a:t>Laboratory Management </a:t>
            </a:r>
          </a:p>
          <a:p>
            <a:pPr>
              <a:buFont typeface="Wingdings" pitchFamily="2" charset="2"/>
              <a:buNone/>
            </a:pPr>
            <a:r>
              <a:rPr lang="en-US" altLang="en-US" sz="3200" b="1" dirty="0">
                <a:solidFill>
                  <a:schemeClr val="tx1"/>
                </a:solidFill>
              </a:rPr>
              <a:t>   acknowledges their support of </a:t>
            </a:r>
          </a:p>
          <a:p>
            <a:pPr>
              <a:buFont typeface="Wingdings" pitchFamily="2" charset="2"/>
              <a:buNone/>
            </a:pPr>
            <a:r>
              <a:rPr lang="en-US" altLang="en-US" sz="3200" b="1" dirty="0">
                <a:solidFill>
                  <a:schemeClr val="tx1"/>
                </a:solidFill>
              </a:rPr>
              <a:t>   these policies and procedures by:</a:t>
            </a:r>
          </a:p>
          <a:p>
            <a:pPr>
              <a:buFont typeface="Wingdings" pitchFamily="2" charset="2"/>
              <a:buNone/>
            </a:pPr>
            <a:endParaRPr lang="en-US" altLang="en-US" sz="800" b="1" dirty="0">
              <a:solidFill>
                <a:schemeClr val="tx1"/>
              </a:solidFill>
            </a:endParaRPr>
          </a:p>
          <a:p>
            <a:pPr>
              <a:buFont typeface="Wingdings" pitchFamily="2" charset="2"/>
              <a:buNone/>
            </a:pPr>
            <a:r>
              <a:rPr lang="en-US" altLang="en-US" sz="2800" dirty="0">
                <a:solidFill>
                  <a:schemeClr val="tx1"/>
                </a:solidFill>
              </a:rPr>
              <a:t>	</a:t>
            </a:r>
            <a:r>
              <a:rPr lang="en-US" altLang="en-US" sz="2800" i="1" dirty="0">
                <a:solidFill>
                  <a:schemeClr val="tx1"/>
                </a:solidFill>
                <a:latin typeface="Aparajita" panose="020B0604020202020204" pitchFamily="34" charset="0"/>
                <a:cs typeface="Aparajita" panose="020B0604020202020204" pitchFamily="34" charset="0"/>
              </a:rPr>
              <a:t>1)  upholding the spirit and intent of the organization’s </a:t>
            </a:r>
          </a:p>
          <a:p>
            <a:pPr>
              <a:buFont typeface="Wingdings" pitchFamily="2" charset="2"/>
              <a:buNone/>
            </a:pPr>
            <a:r>
              <a:rPr lang="en-US" altLang="en-US" sz="2800" i="1" dirty="0">
                <a:solidFill>
                  <a:schemeClr val="tx1"/>
                </a:solidFill>
                <a:latin typeface="Aparajita" panose="020B0604020202020204" pitchFamily="34" charset="0"/>
                <a:cs typeface="Aparajita" panose="020B0604020202020204" pitchFamily="34" charset="0"/>
              </a:rPr>
              <a:t>          data integrity and ethics procedures, and</a:t>
            </a:r>
          </a:p>
          <a:p>
            <a:pPr>
              <a:buFont typeface="Wingdings" pitchFamily="2" charset="2"/>
              <a:buNone/>
            </a:pPr>
            <a:r>
              <a:rPr lang="en-US" altLang="en-US" sz="2800" i="1" dirty="0">
                <a:solidFill>
                  <a:schemeClr val="tx1"/>
                </a:solidFill>
                <a:latin typeface="Aparajita" panose="020B0604020202020204" pitchFamily="34" charset="0"/>
                <a:cs typeface="Aparajita" panose="020B0604020202020204" pitchFamily="34" charset="0"/>
              </a:rPr>
              <a:t>				</a:t>
            </a:r>
            <a:r>
              <a:rPr lang="en-US" altLang="en-US" sz="1200" i="1" dirty="0">
                <a:solidFill>
                  <a:schemeClr val="tx1"/>
                </a:solidFill>
                <a:latin typeface="Aparajita" panose="020B0604020202020204" pitchFamily="34" charset="0"/>
                <a:cs typeface="Aparajita" panose="020B0604020202020204" pitchFamily="34" charset="0"/>
              </a:rPr>
              <a:t> </a:t>
            </a:r>
          </a:p>
          <a:p>
            <a:pPr>
              <a:buFont typeface="Wingdings" pitchFamily="2" charset="2"/>
              <a:buNone/>
            </a:pPr>
            <a:r>
              <a:rPr lang="en-US" altLang="en-US" sz="2800" i="1" dirty="0">
                <a:solidFill>
                  <a:schemeClr val="tx1"/>
                </a:solidFill>
                <a:latin typeface="Aparajita" panose="020B0604020202020204" pitchFamily="34" charset="0"/>
                <a:cs typeface="Aparajita" panose="020B0604020202020204" pitchFamily="34" charset="0"/>
              </a:rPr>
              <a:t>    2)   effectively implementing the specific requirements of </a:t>
            </a:r>
          </a:p>
          <a:p>
            <a:pPr>
              <a:buFont typeface="Wingdings" pitchFamily="2" charset="2"/>
              <a:buNone/>
            </a:pPr>
            <a:r>
              <a:rPr lang="en-US" altLang="en-US" sz="2800" i="1" dirty="0">
                <a:solidFill>
                  <a:schemeClr val="tx1"/>
                </a:solidFill>
                <a:latin typeface="Aparajita" panose="020B0604020202020204" pitchFamily="34" charset="0"/>
                <a:cs typeface="Aparajita" panose="020B0604020202020204" pitchFamily="34" charset="0"/>
              </a:rPr>
              <a:t>          the procedures.</a:t>
            </a:r>
          </a:p>
        </p:txBody>
      </p:sp>
      <p:grpSp>
        <p:nvGrpSpPr>
          <p:cNvPr id="28675" name="Group 6"/>
          <p:cNvGrpSpPr>
            <a:grpSpLocks noChangeAspect="1"/>
          </p:cNvGrpSpPr>
          <p:nvPr/>
        </p:nvGrpSpPr>
        <p:grpSpPr bwMode="auto">
          <a:xfrm>
            <a:off x="7681913" y="3692525"/>
            <a:ext cx="1317625" cy="2667000"/>
            <a:chOff x="4752" y="1872"/>
            <a:chExt cx="830" cy="1680"/>
          </a:xfrm>
        </p:grpSpPr>
        <p:sp>
          <p:nvSpPr>
            <p:cNvPr id="28676" name="AutoShape 5"/>
            <p:cNvSpPr>
              <a:spLocks noChangeAspect="1" noChangeArrowheads="1" noTextEdit="1"/>
            </p:cNvSpPr>
            <p:nvPr/>
          </p:nvSpPr>
          <p:spPr bwMode="auto">
            <a:xfrm>
              <a:off x="4752" y="1872"/>
              <a:ext cx="830" cy="16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8677" name="Freeform 7"/>
            <p:cNvSpPr>
              <a:spLocks/>
            </p:cNvSpPr>
            <p:nvPr/>
          </p:nvSpPr>
          <p:spPr bwMode="auto">
            <a:xfrm>
              <a:off x="4924" y="1872"/>
              <a:ext cx="433" cy="457"/>
            </a:xfrm>
            <a:custGeom>
              <a:avLst/>
              <a:gdLst>
                <a:gd name="T0" fmla="*/ 0 w 433"/>
                <a:gd name="T1" fmla="*/ 447 h 457"/>
                <a:gd name="T2" fmla="*/ 410 w 433"/>
                <a:gd name="T3" fmla="*/ 457 h 457"/>
                <a:gd name="T4" fmla="*/ 433 w 433"/>
                <a:gd name="T5" fmla="*/ 80 h 457"/>
                <a:gd name="T6" fmla="*/ 2 w 433"/>
                <a:gd name="T7" fmla="*/ 0 h 457"/>
                <a:gd name="T8" fmla="*/ 0 w 433"/>
                <a:gd name="T9" fmla="*/ 447 h 45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33" h="457">
                  <a:moveTo>
                    <a:pt x="0" y="447"/>
                  </a:moveTo>
                  <a:lnTo>
                    <a:pt x="410" y="457"/>
                  </a:lnTo>
                  <a:lnTo>
                    <a:pt x="433" y="80"/>
                  </a:lnTo>
                  <a:lnTo>
                    <a:pt x="2" y="0"/>
                  </a:lnTo>
                  <a:lnTo>
                    <a:pt x="0" y="447"/>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678" name="Freeform 8"/>
            <p:cNvSpPr>
              <a:spLocks/>
            </p:cNvSpPr>
            <p:nvPr/>
          </p:nvSpPr>
          <p:spPr bwMode="auto">
            <a:xfrm>
              <a:off x="4972" y="2974"/>
              <a:ext cx="436" cy="445"/>
            </a:xfrm>
            <a:custGeom>
              <a:avLst/>
              <a:gdLst>
                <a:gd name="T0" fmla="*/ 0 w 436"/>
                <a:gd name="T1" fmla="*/ 0 h 445"/>
                <a:gd name="T2" fmla="*/ 431 w 436"/>
                <a:gd name="T3" fmla="*/ 8 h 445"/>
                <a:gd name="T4" fmla="*/ 436 w 436"/>
                <a:gd name="T5" fmla="*/ 385 h 445"/>
                <a:gd name="T6" fmla="*/ 2 w 436"/>
                <a:gd name="T7" fmla="*/ 445 h 445"/>
                <a:gd name="T8" fmla="*/ 0 w 436"/>
                <a:gd name="T9" fmla="*/ 0 h 44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36" h="445">
                  <a:moveTo>
                    <a:pt x="0" y="0"/>
                  </a:moveTo>
                  <a:lnTo>
                    <a:pt x="431" y="8"/>
                  </a:lnTo>
                  <a:lnTo>
                    <a:pt x="436" y="385"/>
                  </a:lnTo>
                  <a:lnTo>
                    <a:pt x="2" y="445"/>
                  </a:lnTo>
                  <a:lnTo>
                    <a:pt x="0"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679" name="Freeform 9"/>
            <p:cNvSpPr>
              <a:spLocks/>
            </p:cNvSpPr>
            <p:nvPr/>
          </p:nvSpPr>
          <p:spPr bwMode="auto">
            <a:xfrm>
              <a:off x="4897" y="2409"/>
              <a:ext cx="475" cy="468"/>
            </a:xfrm>
            <a:custGeom>
              <a:avLst/>
              <a:gdLst>
                <a:gd name="T0" fmla="*/ 475 w 475"/>
                <a:gd name="T1" fmla="*/ 406 h 468"/>
                <a:gd name="T2" fmla="*/ 70 w 475"/>
                <a:gd name="T3" fmla="*/ 468 h 468"/>
                <a:gd name="T4" fmla="*/ 0 w 475"/>
                <a:gd name="T5" fmla="*/ 96 h 468"/>
                <a:gd name="T6" fmla="*/ 434 w 475"/>
                <a:gd name="T7" fmla="*/ 0 h 468"/>
                <a:gd name="T8" fmla="*/ 475 w 475"/>
                <a:gd name="T9" fmla="*/ 406 h 46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75" h="468">
                  <a:moveTo>
                    <a:pt x="475" y="406"/>
                  </a:moveTo>
                  <a:lnTo>
                    <a:pt x="70" y="468"/>
                  </a:lnTo>
                  <a:lnTo>
                    <a:pt x="0" y="96"/>
                  </a:lnTo>
                  <a:lnTo>
                    <a:pt x="434" y="0"/>
                  </a:lnTo>
                  <a:lnTo>
                    <a:pt x="475" y="406"/>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680" name="Freeform 10"/>
            <p:cNvSpPr>
              <a:spLocks/>
            </p:cNvSpPr>
            <p:nvPr/>
          </p:nvSpPr>
          <p:spPr bwMode="auto">
            <a:xfrm>
              <a:off x="4803" y="1896"/>
              <a:ext cx="729" cy="1653"/>
            </a:xfrm>
            <a:custGeom>
              <a:avLst/>
              <a:gdLst>
                <a:gd name="T0" fmla="*/ 559 w 729"/>
                <a:gd name="T1" fmla="*/ 303 h 1653"/>
                <a:gd name="T2" fmla="*/ 617 w 729"/>
                <a:gd name="T3" fmla="*/ 247 h 1653"/>
                <a:gd name="T4" fmla="*/ 702 w 729"/>
                <a:gd name="T5" fmla="*/ 184 h 1653"/>
                <a:gd name="T6" fmla="*/ 716 w 729"/>
                <a:gd name="T7" fmla="*/ 77 h 1653"/>
                <a:gd name="T8" fmla="*/ 685 w 729"/>
                <a:gd name="T9" fmla="*/ 119 h 1653"/>
                <a:gd name="T10" fmla="*/ 598 w 729"/>
                <a:gd name="T11" fmla="*/ 210 h 1653"/>
                <a:gd name="T12" fmla="*/ 548 w 729"/>
                <a:gd name="T13" fmla="*/ 114 h 1653"/>
                <a:gd name="T14" fmla="*/ 460 w 729"/>
                <a:gd name="T15" fmla="*/ 25 h 1653"/>
                <a:gd name="T16" fmla="*/ 313 w 729"/>
                <a:gd name="T17" fmla="*/ 5 h 1653"/>
                <a:gd name="T18" fmla="*/ 144 w 729"/>
                <a:gd name="T19" fmla="*/ 174 h 1653"/>
                <a:gd name="T20" fmla="*/ 130 w 729"/>
                <a:gd name="T21" fmla="*/ 230 h 1653"/>
                <a:gd name="T22" fmla="*/ 84 w 729"/>
                <a:gd name="T23" fmla="*/ 206 h 1653"/>
                <a:gd name="T24" fmla="*/ 40 w 729"/>
                <a:gd name="T25" fmla="*/ 107 h 1653"/>
                <a:gd name="T26" fmla="*/ 2 w 729"/>
                <a:gd name="T27" fmla="*/ 107 h 1653"/>
                <a:gd name="T28" fmla="*/ 57 w 729"/>
                <a:gd name="T29" fmla="*/ 239 h 1653"/>
                <a:gd name="T30" fmla="*/ 132 w 729"/>
                <a:gd name="T31" fmla="*/ 273 h 1653"/>
                <a:gd name="T32" fmla="*/ 174 w 729"/>
                <a:gd name="T33" fmla="*/ 339 h 1653"/>
                <a:gd name="T34" fmla="*/ 231 w 729"/>
                <a:gd name="T35" fmla="*/ 397 h 1653"/>
                <a:gd name="T36" fmla="*/ 273 w 729"/>
                <a:gd name="T37" fmla="*/ 542 h 1653"/>
                <a:gd name="T38" fmla="*/ 209 w 729"/>
                <a:gd name="T39" fmla="*/ 547 h 1653"/>
                <a:gd name="T40" fmla="*/ 202 w 729"/>
                <a:gd name="T41" fmla="*/ 580 h 1653"/>
                <a:gd name="T42" fmla="*/ 142 w 729"/>
                <a:gd name="T43" fmla="*/ 677 h 1653"/>
                <a:gd name="T44" fmla="*/ 139 w 729"/>
                <a:gd name="T45" fmla="*/ 812 h 1653"/>
                <a:gd name="T46" fmla="*/ 203 w 729"/>
                <a:gd name="T47" fmla="*/ 911 h 1653"/>
                <a:gd name="T48" fmla="*/ 273 w 729"/>
                <a:gd name="T49" fmla="*/ 953 h 1653"/>
                <a:gd name="T50" fmla="*/ 197 w 729"/>
                <a:gd name="T51" fmla="*/ 1153 h 1653"/>
                <a:gd name="T52" fmla="*/ 149 w 729"/>
                <a:gd name="T53" fmla="*/ 1313 h 1653"/>
                <a:gd name="T54" fmla="*/ 197 w 729"/>
                <a:gd name="T55" fmla="*/ 1429 h 1653"/>
                <a:gd name="T56" fmla="*/ 246 w 729"/>
                <a:gd name="T57" fmla="*/ 1474 h 1653"/>
                <a:gd name="T58" fmla="*/ 159 w 729"/>
                <a:gd name="T59" fmla="*/ 1557 h 1653"/>
                <a:gd name="T60" fmla="*/ 140 w 729"/>
                <a:gd name="T61" fmla="*/ 1589 h 1653"/>
                <a:gd name="T62" fmla="*/ 330 w 729"/>
                <a:gd name="T63" fmla="*/ 1506 h 1653"/>
                <a:gd name="T64" fmla="*/ 373 w 729"/>
                <a:gd name="T65" fmla="*/ 1509 h 1653"/>
                <a:gd name="T66" fmla="*/ 415 w 729"/>
                <a:gd name="T67" fmla="*/ 1504 h 1653"/>
                <a:gd name="T68" fmla="*/ 402 w 729"/>
                <a:gd name="T69" fmla="*/ 1629 h 1653"/>
                <a:gd name="T70" fmla="*/ 550 w 729"/>
                <a:gd name="T71" fmla="*/ 1615 h 1653"/>
                <a:gd name="T72" fmla="*/ 501 w 729"/>
                <a:gd name="T73" fmla="*/ 1462 h 1653"/>
                <a:gd name="T74" fmla="*/ 559 w 729"/>
                <a:gd name="T75" fmla="*/ 1393 h 1653"/>
                <a:gd name="T76" fmla="*/ 583 w 729"/>
                <a:gd name="T77" fmla="*/ 1269 h 1653"/>
                <a:gd name="T78" fmla="*/ 535 w 729"/>
                <a:gd name="T79" fmla="*/ 1151 h 1653"/>
                <a:gd name="T80" fmla="*/ 501 w 729"/>
                <a:gd name="T81" fmla="*/ 1112 h 1653"/>
                <a:gd name="T82" fmla="*/ 496 w 729"/>
                <a:gd name="T83" fmla="*/ 1078 h 1653"/>
                <a:gd name="T84" fmla="*/ 383 w 729"/>
                <a:gd name="T85" fmla="*/ 1073 h 1653"/>
                <a:gd name="T86" fmla="*/ 333 w 729"/>
                <a:gd name="T87" fmla="*/ 1074 h 1653"/>
                <a:gd name="T88" fmla="*/ 364 w 729"/>
                <a:gd name="T89" fmla="*/ 967 h 1653"/>
                <a:gd name="T90" fmla="*/ 441 w 729"/>
                <a:gd name="T91" fmla="*/ 946 h 1653"/>
                <a:gd name="T92" fmla="*/ 502 w 729"/>
                <a:gd name="T93" fmla="*/ 902 h 1653"/>
                <a:gd name="T94" fmla="*/ 564 w 729"/>
                <a:gd name="T95" fmla="*/ 791 h 1653"/>
                <a:gd name="T96" fmla="*/ 550 w 729"/>
                <a:gd name="T97" fmla="*/ 663 h 1653"/>
                <a:gd name="T98" fmla="*/ 489 w 729"/>
                <a:gd name="T99" fmla="*/ 581 h 1653"/>
                <a:gd name="T100" fmla="*/ 446 w 729"/>
                <a:gd name="T101" fmla="*/ 552 h 1653"/>
                <a:gd name="T102" fmla="*/ 381 w 729"/>
                <a:gd name="T103" fmla="*/ 532 h 1653"/>
                <a:gd name="T104" fmla="*/ 342 w 729"/>
                <a:gd name="T105" fmla="*/ 529 h 1653"/>
                <a:gd name="T106" fmla="*/ 342 w 729"/>
                <a:gd name="T107" fmla="*/ 437 h 1653"/>
                <a:gd name="T108" fmla="*/ 379 w 729"/>
                <a:gd name="T109" fmla="*/ 437 h 1653"/>
                <a:gd name="T110" fmla="*/ 458 w 729"/>
                <a:gd name="T111" fmla="*/ 413 h 165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729" h="1653">
                  <a:moveTo>
                    <a:pt x="511" y="373"/>
                  </a:moveTo>
                  <a:lnTo>
                    <a:pt x="523" y="361"/>
                  </a:lnTo>
                  <a:lnTo>
                    <a:pt x="533" y="348"/>
                  </a:lnTo>
                  <a:lnTo>
                    <a:pt x="543" y="334"/>
                  </a:lnTo>
                  <a:lnTo>
                    <a:pt x="552" y="319"/>
                  </a:lnTo>
                  <a:lnTo>
                    <a:pt x="559" y="303"/>
                  </a:lnTo>
                  <a:lnTo>
                    <a:pt x="564" y="288"/>
                  </a:lnTo>
                  <a:lnTo>
                    <a:pt x="569" y="273"/>
                  </a:lnTo>
                  <a:lnTo>
                    <a:pt x="572" y="256"/>
                  </a:lnTo>
                  <a:lnTo>
                    <a:pt x="588" y="254"/>
                  </a:lnTo>
                  <a:lnTo>
                    <a:pt x="603" y="252"/>
                  </a:lnTo>
                  <a:lnTo>
                    <a:pt x="617" y="247"/>
                  </a:lnTo>
                  <a:lnTo>
                    <a:pt x="632" y="242"/>
                  </a:lnTo>
                  <a:lnTo>
                    <a:pt x="646" y="237"/>
                  </a:lnTo>
                  <a:lnTo>
                    <a:pt x="658" y="228"/>
                  </a:lnTo>
                  <a:lnTo>
                    <a:pt x="670" y="218"/>
                  </a:lnTo>
                  <a:lnTo>
                    <a:pt x="682" y="208"/>
                  </a:lnTo>
                  <a:lnTo>
                    <a:pt x="702" y="184"/>
                  </a:lnTo>
                  <a:lnTo>
                    <a:pt x="718" y="157"/>
                  </a:lnTo>
                  <a:lnTo>
                    <a:pt x="726" y="126"/>
                  </a:lnTo>
                  <a:lnTo>
                    <a:pt x="729" y="95"/>
                  </a:lnTo>
                  <a:lnTo>
                    <a:pt x="728" y="89"/>
                  </a:lnTo>
                  <a:lnTo>
                    <a:pt x="723" y="82"/>
                  </a:lnTo>
                  <a:lnTo>
                    <a:pt x="716" y="77"/>
                  </a:lnTo>
                  <a:lnTo>
                    <a:pt x="707" y="75"/>
                  </a:lnTo>
                  <a:lnTo>
                    <a:pt x="700" y="77"/>
                  </a:lnTo>
                  <a:lnTo>
                    <a:pt x="694" y="82"/>
                  </a:lnTo>
                  <a:lnTo>
                    <a:pt x="688" y="89"/>
                  </a:lnTo>
                  <a:lnTo>
                    <a:pt x="687" y="95"/>
                  </a:lnTo>
                  <a:lnTo>
                    <a:pt x="685" y="119"/>
                  </a:lnTo>
                  <a:lnTo>
                    <a:pt x="678" y="140"/>
                  </a:lnTo>
                  <a:lnTo>
                    <a:pt x="668" y="160"/>
                  </a:lnTo>
                  <a:lnTo>
                    <a:pt x="654" y="177"/>
                  </a:lnTo>
                  <a:lnTo>
                    <a:pt x="637" y="191"/>
                  </a:lnTo>
                  <a:lnTo>
                    <a:pt x="618" y="203"/>
                  </a:lnTo>
                  <a:lnTo>
                    <a:pt x="598" y="210"/>
                  </a:lnTo>
                  <a:lnTo>
                    <a:pt x="576" y="213"/>
                  </a:lnTo>
                  <a:lnTo>
                    <a:pt x="574" y="193"/>
                  </a:lnTo>
                  <a:lnTo>
                    <a:pt x="571" y="172"/>
                  </a:lnTo>
                  <a:lnTo>
                    <a:pt x="566" y="152"/>
                  </a:lnTo>
                  <a:lnTo>
                    <a:pt x="559" y="133"/>
                  </a:lnTo>
                  <a:lnTo>
                    <a:pt x="548" y="114"/>
                  </a:lnTo>
                  <a:lnTo>
                    <a:pt x="538" y="95"/>
                  </a:lnTo>
                  <a:lnTo>
                    <a:pt x="525" y="78"/>
                  </a:lnTo>
                  <a:lnTo>
                    <a:pt x="511" y="63"/>
                  </a:lnTo>
                  <a:lnTo>
                    <a:pt x="496" y="49"/>
                  </a:lnTo>
                  <a:lnTo>
                    <a:pt x="478" y="36"/>
                  </a:lnTo>
                  <a:lnTo>
                    <a:pt x="460" y="25"/>
                  </a:lnTo>
                  <a:lnTo>
                    <a:pt x="441" y="15"/>
                  </a:lnTo>
                  <a:lnTo>
                    <a:pt x="420" y="8"/>
                  </a:lnTo>
                  <a:lnTo>
                    <a:pt x="400" y="3"/>
                  </a:lnTo>
                  <a:lnTo>
                    <a:pt x="379" y="2"/>
                  </a:lnTo>
                  <a:lnTo>
                    <a:pt x="357" y="0"/>
                  </a:lnTo>
                  <a:lnTo>
                    <a:pt x="313" y="5"/>
                  </a:lnTo>
                  <a:lnTo>
                    <a:pt x="272" y="17"/>
                  </a:lnTo>
                  <a:lnTo>
                    <a:pt x="234" y="37"/>
                  </a:lnTo>
                  <a:lnTo>
                    <a:pt x="202" y="63"/>
                  </a:lnTo>
                  <a:lnTo>
                    <a:pt x="176" y="95"/>
                  </a:lnTo>
                  <a:lnTo>
                    <a:pt x="156" y="133"/>
                  </a:lnTo>
                  <a:lnTo>
                    <a:pt x="144" y="174"/>
                  </a:lnTo>
                  <a:lnTo>
                    <a:pt x="139" y="218"/>
                  </a:lnTo>
                  <a:lnTo>
                    <a:pt x="139" y="222"/>
                  </a:lnTo>
                  <a:lnTo>
                    <a:pt x="139" y="225"/>
                  </a:lnTo>
                  <a:lnTo>
                    <a:pt x="139" y="228"/>
                  </a:lnTo>
                  <a:lnTo>
                    <a:pt x="139" y="232"/>
                  </a:lnTo>
                  <a:lnTo>
                    <a:pt x="130" y="230"/>
                  </a:lnTo>
                  <a:lnTo>
                    <a:pt x="121" y="227"/>
                  </a:lnTo>
                  <a:lnTo>
                    <a:pt x="113" y="223"/>
                  </a:lnTo>
                  <a:lnTo>
                    <a:pt x="106" y="220"/>
                  </a:lnTo>
                  <a:lnTo>
                    <a:pt x="98" y="216"/>
                  </a:lnTo>
                  <a:lnTo>
                    <a:pt x="91" y="211"/>
                  </a:lnTo>
                  <a:lnTo>
                    <a:pt x="84" y="206"/>
                  </a:lnTo>
                  <a:lnTo>
                    <a:pt x="77" y="199"/>
                  </a:lnTo>
                  <a:lnTo>
                    <a:pt x="62" y="182"/>
                  </a:lnTo>
                  <a:lnTo>
                    <a:pt x="51" y="162"/>
                  </a:lnTo>
                  <a:lnTo>
                    <a:pt x="43" y="140"/>
                  </a:lnTo>
                  <a:lnTo>
                    <a:pt x="41" y="116"/>
                  </a:lnTo>
                  <a:lnTo>
                    <a:pt x="40" y="107"/>
                  </a:lnTo>
                  <a:lnTo>
                    <a:pt x="36" y="101"/>
                  </a:lnTo>
                  <a:lnTo>
                    <a:pt x="29" y="97"/>
                  </a:lnTo>
                  <a:lnTo>
                    <a:pt x="21" y="95"/>
                  </a:lnTo>
                  <a:lnTo>
                    <a:pt x="12" y="97"/>
                  </a:lnTo>
                  <a:lnTo>
                    <a:pt x="5" y="101"/>
                  </a:lnTo>
                  <a:lnTo>
                    <a:pt x="2" y="107"/>
                  </a:lnTo>
                  <a:lnTo>
                    <a:pt x="0" y="116"/>
                  </a:lnTo>
                  <a:lnTo>
                    <a:pt x="4" y="147"/>
                  </a:lnTo>
                  <a:lnTo>
                    <a:pt x="12" y="177"/>
                  </a:lnTo>
                  <a:lnTo>
                    <a:pt x="26" y="205"/>
                  </a:lnTo>
                  <a:lnTo>
                    <a:pt x="46" y="228"/>
                  </a:lnTo>
                  <a:lnTo>
                    <a:pt x="57" y="239"/>
                  </a:lnTo>
                  <a:lnTo>
                    <a:pt x="69" y="247"/>
                  </a:lnTo>
                  <a:lnTo>
                    <a:pt x="81" y="254"/>
                  </a:lnTo>
                  <a:lnTo>
                    <a:pt x="92" y="261"/>
                  </a:lnTo>
                  <a:lnTo>
                    <a:pt x="104" y="266"/>
                  </a:lnTo>
                  <a:lnTo>
                    <a:pt x="118" y="269"/>
                  </a:lnTo>
                  <a:lnTo>
                    <a:pt x="132" y="273"/>
                  </a:lnTo>
                  <a:lnTo>
                    <a:pt x="145" y="274"/>
                  </a:lnTo>
                  <a:lnTo>
                    <a:pt x="149" y="288"/>
                  </a:lnTo>
                  <a:lnTo>
                    <a:pt x="154" y="302"/>
                  </a:lnTo>
                  <a:lnTo>
                    <a:pt x="161" y="315"/>
                  </a:lnTo>
                  <a:lnTo>
                    <a:pt x="168" y="327"/>
                  </a:lnTo>
                  <a:lnTo>
                    <a:pt x="174" y="339"/>
                  </a:lnTo>
                  <a:lnTo>
                    <a:pt x="183" y="351"/>
                  </a:lnTo>
                  <a:lnTo>
                    <a:pt x="192" y="363"/>
                  </a:lnTo>
                  <a:lnTo>
                    <a:pt x="202" y="373"/>
                  </a:lnTo>
                  <a:lnTo>
                    <a:pt x="210" y="382"/>
                  </a:lnTo>
                  <a:lnTo>
                    <a:pt x="221" y="390"/>
                  </a:lnTo>
                  <a:lnTo>
                    <a:pt x="231" y="397"/>
                  </a:lnTo>
                  <a:lnTo>
                    <a:pt x="243" y="404"/>
                  </a:lnTo>
                  <a:lnTo>
                    <a:pt x="253" y="411"/>
                  </a:lnTo>
                  <a:lnTo>
                    <a:pt x="265" y="416"/>
                  </a:lnTo>
                  <a:lnTo>
                    <a:pt x="275" y="421"/>
                  </a:lnTo>
                  <a:lnTo>
                    <a:pt x="287" y="426"/>
                  </a:lnTo>
                  <a:lnTo>
                    <a:pt x="273" y="542"/>
                  </a:lnTo>
                  <a:lnTo>
                    <a:pt x="217" y="546"/>
                  </a:lnTo>
                  <a:lnTo>
                    <a:pt x="209" y="547"/>
                  </a:lnTo>
                  <a:lnTo>
                    <a:pt x="203" y="552"/>
                  </a:lnTo>
                  <a:lnTo>
                    <a:pt x="198" y="559"/>
                  </a:lnTo>
                  <a:lnTo>
                    <a:pt x="198" y="568"/>
                  </a:lnTo>
                  <a:lnTo>
                    <a:pt x="198" y="571"/>
                  </a:lnTo>
                  <a:lnTo>
                    <a:pt x="200" y="576"/>
                  </a:lnTo>
                  <a:lnTo>
                    <a:pt x="202" y="580"/>
                  </a:lnTo>
                  <a:lnTo>
                    <a:pt x="205" y="583"/>
                  </a:lnTo>
                  <a:lnTo>
                    <a:pt x="188" y="599"/>
                  </a:lnTo>
                  <a:lnTo>
                    <a:pt x="174" y="616"/>
                  </a:lnTo>
                  <a:lnTo>
                    <a:pt x="161" y="636"/>
                  </a:lnTo>
                  <a:lnTo>
                    <a:pt x="151" y="655"/>
                  </a:lnTo>
                  <a:lnTo>
                    <a:pt x="142" y="677"/>
                  </a:lnTo>
                  <a:lnTo>
                    <a:pt x="135" y="701"/>
                  </a:lnTo>
                  <a:lnTo>
                    <a:pt x="132" y="725"/>
                  </a:lnTo>
                  <a:lnTo>
                    <a:pt x="130" y="749"/>
                  </a:lnTo>
                  <a:lnTo>
                    <a:pt x="132" y="771"/>
                  </a:lnTo>
                  <a:lnTo>
                    <a:pt x="133" y="791"/>
                  </a:lnTo>
                  <a:lnTo>
                    <a:pt x="139" y="812"/>
                  </a:lnTo>
                  <a:lnTo>
                    <a:pt x="147" y="832"/>
                  </a:lnTo>
                  <a:lnTo>
                    <a:pt x="156" y="851"/>
                  </a:lnTo>
                  <a:lnTo>
                    <a:pt x="166" y="870"/>
                  </a:lnTo>
                  <a:lnTo>
                    <a:pt x="180" y="887"/>
                  </a:lnTo>
                  <a:lnTo>
                    <a:pt x="193" y="902"/>
                  </a:lnTo>
                  <a:lnTo>
                    <a:pt x="203" y="911"/>
                  </a:lnTo>
                  <a:lnTo>
                    <a:pt x="214" y="919"/>
                  </a:lnTo>
                  <a:lnTo>
                    <a:pt x="224" y="928"/>
                  </a:lnTo>
                  <a:lnTo>
                    <a:pt x="236" y="935"/>
                  </a:lnTo>
                  <a:lnTo>
                    <a:pt x="248" y="941"/>
                  </a:lnTo>
                  <a:lnTo>
                    <a:pt x="260" y="948"/>
                  </a:lnTo>
                  <a:lnTo>
                    <a:pt x="273" y="953"/>
                  </a:lnTo>
                  <a:lnTo>
                    <a:pt x="285" y="957"/>
                  </a:lnTo>
                  <a:lnTo>
                    <a:pt x="256" y="1093"/>
                  </a:lnTo>
                  <a:lnTo>
                    <a:pt x="265" y="1097"/>
                  </a:lnTo>
                  <a:lnTo>
                    <a:pt x="239" y="1112"/>
                  </a:lnTo>
                  <a:lnTo>
                    <a:pt x="217" y="1131"/>
                  </a:lnTo>
                  <a:lnTo>
                    <a:pt x="197" y="1153"/>
                  </a:lnTo>
                  <a:lnTo>
                    <a:pt x="180" y="1175"/>
                  </a:lnTo>
                  <a:lnTo>
                    <a:pt x="166" y="1202"/>
                  </a:lnTo>
                  <a:lnTo>
                    <a:pt x="156" y="1230"/>
                  </a:lnTo>
                  <a:lnTo>
                    <a:pt x="149" y="1260"/>
                  </a:lnTo>
                  <a:lnTo>
                    <a:pt x="147" y="1291"/>
                  </a:lnTo>
                  <a:lnTo>
                    <a:pt x="149" y="1313"/>
                  </a:lnTo>
                  <a:lnTo>
                    <a:pt x="151" y="1334"/>
                  </a:lnTo>
                  <a:lnTo>
                    <a:pt x="156" y="1354"/>
                  </a:lnTo>
                  <a:lnTo>
                    <a:pt x="164" y="1375"/>
                  </a:lnTo>
                  <a:lnTo>
                    <a:pt x="173" y="1393"/>
                  </a:lnTo>
                  <a:lnTo>
                    <a:pt x="185" y="1412"/>
                  </a:lnTo>
                  <a:lnTo>
                    <a:pt x="197" y="1429"/>
                  </a:lnTo>
                  <a:lnTo>
                    <a:pt x="212" y="1445"/>
                  </a:lnTo>
                  <a:lnTo>
                    <a:pt x="219" y="1451"/>
                  </a:lnTo>
                  <a:lnTo>
                    <a:pt x="226" y="1456"/>
                  </a:lnTo>
                  <a:lnTo>
                    <a:pt x="232" y="1463"/>
                  </a:lnTo>
                  <a:lnTo>
                    <a:pt x="239" y="1468"/>
                  </a:lnTo>
                  <a:lnTo>
                    <a:pt x="246" y="1474"/>
                  </a:lnTo>
                  <a:lnTo>
                    <a:pt x="255" y="1479"/>
                  </a:lnTo>
                  <a:lnTo>
                    <a:pt x="262" y="1484"/>
                  </a:lnTo>
                  <a:lnTo>
                    <a:pt x="270" y="1487"/>
                  </a:lnTo>
                  <a:lnTo>
                    <a:pt x="232" y="1593"/>
                  </a:lnTo>
                  <a:lnTo>
                    <a:pt x="168" y="1559"/>
                  </a:lnTo>
                  <a:lnTo>
                    <a:pt x="159" y="1557"/>
                  </a:lnTo>
                  <a:lnTo>
                    <a:pt x="151" y="1557"/>
                  </a:lnTo>
                  <a:lnTo>
                    <a:pt x="144" y="1560"/>
                  </a:lnTo>
                  <a:lnTo>
                    <a:pt x="139" y="1567"/>
                  </a:lnTo>
                  <a:lnTo>
                    <a:pt x="137" y="1576"/>
                  </a:lnTo>
                  <a:lnTo>
                    <a:pt x="137" y="1583"/>
                  </a:lnTo>
                  <a:lnTo>
                    <a:pt x="140" y="1589"/>
                  </a:lnTo>
                  <a:lnTo>
                    <a:pt x="147" y="1595"/>
                  </a:lnTo>
                  <a:lnTo>
                    <a:pt x="256" y="1653"/>
                  </a:lnTo>
                  <a:lnTo>
                    <a:pt x="309" y="1501"/>
                  </a:lnTo>
                  <a:lnTo>
                    <a:pt x="316" y="1502"/>
                  </a:lnTo>
                  <a:lnTo>
                    <a:pt x="323" y="1504"/>
                  </a:lnTo>
                  <a:lnTo>
                    <a:pt x="330" y="1506"/>
                  </a:lnTo>
                  <a:lnTo>
                    <a:pt x="338" y="1508"/>
                  </a:lnTo>
                  <a:lnTo>
                    <a:pt x="345" y="1508"/>
                  </a:lnTo>
                  <a:lnTo>
                    <a:pt x="352" y="1509"/>
                  </a:lnTo>
                  <a:lnTo>
                    <a:pt x="359" y="1509"/>
                  </a:lnTo>
                  <a:lnTo>
                    <a:pt x="366" y="1509"/>
                  </a:lnTo>
                  <a:lnTo>
                    <a:pt x="373" y="1509"/>
                  </a:lnTo>
                  <a:lnTo>
                    <a:pt x="381" y="1509"/>
                  </a:lnTo>
                  <a:lnTo>
                    <a:pt x="388" y="1508"/>
                  </a:lnTo>
                  <a:lnTo>
                    <a:pt x="395" y="1508"/>
                  </a:lnTo>
                  <a:lnTo>
                    <a:pt x="402" y="1506"/>
                  </a:lnTo>
                  <a:lnTo>
                    <a:pt x="408" y="1504"/>
                  </a:lnTo>
                  <a:lnTo>
                    <a:pt x="415" y="1504"/>
                  </a:lnTo>
                  <a:lnTo>
                    <a:pt x="422" y="1502"/>
                  </a:lnTo>
                  <a:lnTo>
                    <a:pt x="484" y="1591"/>
                  </a:lnTo>
                  <a:lnTo>
                    <a:pt x="417" y="1612"/>
                  </a:lnTo>
                  <a:lnTo>
                    <a:pt x="410" y="1615"/>
                  </a:lnTo>
                  <a:lnTo>
                    <a:pt x="405" y="1622"/>
                  </a:lnTo>
                  <a:lnTo>
                    <a:pt x="402" y="1629"/>
                  </a:lnTo>
                  <a:lnTo>
                    <a:pt x="403" y="1637"/>
                  </a:lnTo>
                  <a:lnTo>
                    <a:pt x="407" y="1646"/>
                  </a:lnTo>
                  <a:lnTo>
                    <a:pt x="414" y="1651"/>
                  </a:lnTo>
                  <a:lnTo>
                    <a:pt x="420" y="1653"/>
                  </a:lnTo>
                  <a:lnTo>
                    <a:pt x="429" y="1653"/>
                  </a:lnTo>
                  <a:lnTo>
                    <a:pt x="550" y="1615"/>
                  </a:lnTo>
                  <a:lnTo>
                    <a:pt x="463" y="1487"/>
                  </a:lnTo>
                  <a:lnTo>
                    <a:pt x="470" y="1482"/>
                  </a:lnTo>
                  <a:lnTo>
                    <a:pt x="478" y="1479"/>
                  </a:lnTo>
                  <a:lnTo>
                    <a:pt x="485" y="1474"/>
                  </a:lnTo>
                  <a:lnTo>
                    <a:pt x="494" y="1468"/>
                  </a:lnTo>
                  <a:lnTo>
                    <a:pt x="501" y="1462"/>
                  </a:lnTo>
                  <a:lnTo>
                    <a:pt x="507" y="1456"/>
                  </a:lnTo>
                  <a:lnTo>
                    <a:pt x="514" y="1451"/>
                  </a:lnTo>
                  <a:lnTo>
                    <a:pt x="521" y="1445"/>
                  </a:lnTo>
                  <a:lnTo>
                    <a:pt x="535" y="1429"/>
                  </a:lnTo>
                  <a:lnTo>
                    <a:pt x="548" y="1412"/>
                  </a:lnTo>
                  <a:lnTo>
                    <a:pt x="559" y="1393"/>
                  </a:lnTo>
                  <a:lnTo>
                    <a:pt x="569" y="1375"/>
                  </a:lnTo>
                  <a:lnTo>
                    <a:pt x="576" y="1354"/>
                  </a:lnTo>
                  <a:lnTo>
                    <a:pt x="581" y="1334"/>
                  </a:lnTo>
                  <a:lnTo>
                    <a:pt x="583" y="1313"/>
                  </a:lnTo>
                  <a:lnTo>
                    <a:pt x="584" y="1291"/>
                  </a:lnTo>
                  <a:lnTo>
                    <a:pt x="583" y="1269"/>
                  </a:lnTo>
                  <a:lnTo>
                    <a:pt x="581" y="1247"/>
                  </a:lnTo>
                  <a:lnTo>
                    <a:pt x="576" y="1226"/>
                  </a:lnTo>
                  <a:lnTo>
                    <a:pt x="569" y="1206"/>
                  </a:lnTo>
                  <a:lnTo>
                    <a:pt x="559" y="1187"/>
                  </a:lnTo>
                  <a:lnTo>
                    <a:pt x="548" y="1168"/>
                  </a:lnTo>
                  <a:lnTo>
                    <a:pt x="535" y="1151"/>
                  </a:lnTo>
                  <a:lnTo>
                    <a:pt x="521" y="1136"/>
                  </a:lnTo>
                  <a:lnTo>
                    <a:pt x="514" y="1129"/>
                  </a:lnTo>
                  <a:lnTo>
                    <a:pt x="509" y="1124"/>
                  </a:lnTo>
                  <a:lnTo>
                    <a:pt x="502" y="1119"/>
                  </a:lnTo>
                  <a:lnTo>
                    <a:pt x="496" y="1115"/>
                  </a:lnTo>
                  <a:lnTo>
                    <a:pt x="501" y="1112"/>
                  </a:lnTo>
                  <a:lnTo>
                    <a:pt x="504" y="1109"/>
                  </a:lnTo>
                  <a:lnTo>
                    <a:pt x="506" y="1103"/>
                  </a:lnTo>
                  <a:lnTo>
                    <a:pt x="507" y="1097"/>
                  </a:lnTo>
                  <a:lnTo>
                    <a:pt x="506" y="1090"/>
                  </a:lnTo>
                  <a:lnTo>
                    <a:pt x="502" y="1083"/>
                  </a:lnTo>
                  <a:lnTo>
                    <a:pt x="496" y="1078"/>
                  </a:lnTo>
                  <a:lnTo>
                    <a:pt x="487" y="1074"/>
                  </a:lnTo>
                  <a:lnTo>
                    <a:pt x="431" y="1073"/>
                  </a:lnTo>
                  <a:lnTo>
                    <a:pt x="424" y="1016"/>
                  </a:lnTo>
                  <a:lnTo>
                    <a:pt x="383" y="1016"/>
                  </a:lnTo>
                  <a:lnTo>
                    <a:pt x="390" y="1073"/>
                  </a:lnTo>
                  <a:lnTo>
                    <a:pt x="383" y="1073"/>
                  </a:lnTo>
                  <a:lnTo>
                    <a:pt x="378" y="1071"/>
                  </a:lnTo>
                  <a:lnTo>
                    <a:pt x="373" y="1071"/>
                  </a:lnTo>
                  <a:lnTo>
                    <a:pt x="366" y="1071"/>
                  </a:lnTo>
                  <a:lnTo>
                    <a:pt x="355" y="1071"/>
                  </a:lnTo>
                  <a:lnTo>
                    <a:pt x="345" y="1073"/>
                  </a:lnTo>
                  <a:lnTo>
                    <a:pt x="333" y="1074"/>
                  </a:lnTo>
                  <a:lnTo>
                    <a:pt x="323" y="1076"/>
                  </a:lnTo>
                  <a:lnTo>
                    <a:pt x="304" y="1069"/>
                  </a:lnTo>
                  <a:lnTo>
                    <a:pt x="326" y="965"/>
                  </a:lnTo>
                  <a:lnTo>
                    <a:pt x="338" y="967"/>
                  </a:lnTo>
                  <a:lnTo>
                    <a:pt x="352" y="967"/>
                  </a:lnTo>
                  <a:lnTo>
                    <a:pt x="364" y="967"/>
                  </a:lnTo>
                  <a:lnTo>
                    <a:pt x="376" y="965"/>
                  </a:lnTo>
                  <a:lnTo>
                    <a:pt x="381" y="1010"/>
                  </a:lnTo>
                  <a:lnTo>
                    <a:pt x="424" y="1010"/>
                  </a:lnTo>
                  <a:lnTo>
                    <a:pt x="417" y="955"/>
                  </a:lnTo>
                  <a:lnTo>
                    <a:pt x="429" y="952"/>
                  </a:lnTo>
                  <a:lnTo>
                    <a:pt x="441" y="946"/>
                  </a:lnTo>
                  <a:lnTo>
                    <a:pt x="451" y="940"/>
                  </a:lnTo>
                  <a:lnTo>
                    <a:pt x="463" y="933"/>
                  </a:lnTo>
                  <a:lnTo>
                    <a:pt x="473" y="926"/>
                  </a:lnTo>
                  <a:lnTo>
                    <a:pt x="484" y="919"/>
                  </a:lnTo>
                  <a:lnTo>
                    <a:pt x="494" y="911"/>
                  </a:lnTo>
                  <a:lnTo>
                    <a:pt x="502" y="902"/>
                  </a:lnTo>
                  <a:lnTo>
                    <a:pt x="518" y="887"/>
                  </a:lnTo>
                  <a:lnTo>
                    <a:pt x="530" y="870"/>
                  </a:lnTo>
                  <a:lnTo>
                    <a:pt x="542" y="851"/>
                  </a:lnTo>
                  <a:lnTo>
                    <a:pt x="550" y="832"/>
                  </a:lnTo>
                  <a:lnTo>
                    <a:pt x="559" y="812"/>
                  </a:lnTo>
                  <a:lnTo>
                    <a:pt x="564" y="791"/>
                  </a:lnTo>
                  <a:lnTo>
                    <a:pt x="566" y="771"/>
                  </a:lnTo>
                  <a:lnTo>
                    <a:pt x="567" y="749"/>
                  </a:lnTo>
                  <a:lnTo>
                    <a:pt x="566" y="726"/>
                  </a:lnTo>
                  <a:lnTo>
                    <a:pt x="564" y="704"/>
                  </a:lnTo>
                  <a:lnTo>
                    <a:pt x="559" y="684"/>
                  </a:lnTo>
                  <a:lnTo>
                    <a:pt x="550" y="663"/>
                  </a:lnTo>
                  <a:lnTo>
                    <a:pt x="542" y="645"/>
                  </a:lnTo>
                  <a:lnTo>
                    <a:pt x="530" y="626"/>
                  </a:lnTo>
                  <a:lnTo>
                    <a:pt x="518" y="609"/>
                  </a:lnTo>
                  <a:lnTo>
                    <a:pt x="502" y="593"/>
                  </a:lnTo>
                  <a:lnTo>
                    <a:pt x="496" y="587"/>
                  </a:lnTo>
                  <a:lnTo>
                    <a:pt x="489" y="581"/>
                  </a:lnTo>
                  <a:lnTo>
                    <a:pt x="482" y="576"/>
                  </a:lnTo>
                  <a:lnTo>
                    <a:pt x="475" y="570"/>
                  </a:lnTo>
                  <a:lnTo>
                    <a:pt x="468" y="566"/>
                  </a:lnTo>
                  <a:lnTo>
                    <a:pt x="461" y="561"/>
                  </a:lnTo>
                  <a:lnTo>
                    <a:pt x="453" y="556"/>
                  </a:lnTo>
                  <a:lnTo>
                    <a:pt x="446" y="552"/>
                  </a:lnTo>
                  <a:lnTo>
                    <a:pt x="431" y="481"/>
                  </a:lnTo>
                  <a:lnTo>
                    <a:pt x="388" y="481"/>
                  </a:lnTo>
                  <a:lnTo>
                    <a:pt x="400" y="535"/>
                  </a:lnTo>
                  <a:lnTo>
                    <a:pt x="393" y="534"/>
                  </a:lnTo>
                  <a:lnTo>
                    <a:pt x="388" y="534"/>
                  </a:lnTo>
                  <a:lnTo>
                    <a:pt x="381" y="532"/>
                  </a:lnTo>
                  <a:lnTo>
                    <a:pt x="374" y="530"/>
                  </a:lnTo>
                  <a:lnTo>
                    <a:pt x="367" y="530"/>
                  </a:lnTo>
                  <a:lnTo>
                    <a:pt x="362" y="529"/>
                  </a:lnTo>
                  <a:lnTo>
                    <a:pt x="355" y="529"/>
                  </a:lnTo>
                  <a:lnTo>
                    <a:pt x="349" y="529"/>
                  </a:lnTo>
                  <a:lnTo>
                    <a:pt x="342" y="529"/>
                  </a:lnTo>
                  <a:lnTo>
                    <a:pt x="333" y="530"/>
                  </a:lnTo>
                  <a:lnTo>
                    <a:pt x="326" y="530"/>
                  </a:lnTo>
                  <a:lnTo>
                    <a:pt x="318" y="532"/>
                  </a:lnTo>
                  <a:lnTo>
                    <a:pt x="328" y="435"/>
                  </a:lnTo>
                  <a:lnTo>
                    <a:pt x="335" y="435"/>
                  </a:lnTo>
                  <a:lnTo>
                    <a:pt x="342" y="437"/>
                  </a:lnTo>
                  <a:lnTo>
                    <a:pt x="347" y="437"/>
                  </a:lnTo>
                  <a:lnTo>
                    <a:pt x="354" y="437"/>
                  </a:lnTo>
                  <a:lnTo>
                    <a:pt x="361" y="437"/>
                  </a:lnTo>
                  <a:lnTo>
                    <a:pt x="367" y="437"/>
                  </a:lnTo>
                  <a:lnTo>
                    <a:pt x="373" y="437"/>
                  </a:lnTo>
                  <a:lnTo>
                    <a:pt x="379" y="437"/>
                  </a:lnTo>
                  <a:lnTo>
                    <a:pt x="388" y="477"/>
                  </a:lnTo>
                  <a:lnTo>
                    <a:pt x="431" y="477"/>
                  </a:lnTo>
                  <a:lnTo>
                    <a:pt x="420" y="428"/>
                  </a:lnTo>
                  <a:lnTo>
                    <a:pt x="432" y="425"/>
                  </a:lnTo>
                  <a:lnTo>
                    <a:pt x="446" y="419"/>
                  </a:lnTo>
                  <a:lnTo>
                    <a:pt x="458" y="413"/>
                  </a:lnTo>
                  <a:lnTo>
                    <a:pt x="468" y="406"/>
                  </a:lnTo>
                  <a:lnTo>
                    <a:pt x="480" y="399"/>
                  </a:lnTo>
                  <a:lnTo>
                    <a:pt x="490" y="390"/>
                  </a:lnTo>
                  <a:lnTo>
                    <a:pt x="501" y="382"/>
                  </a:lnTo>
                  <a:lnTo>
                    <a:pt x="511" y="37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681" name="Rectangle 11"/>
            <p:cNvSpPr>
              <a:spLocks noChangeArrowheads="1"/>
            </p:cNvSpPr>
            <p:nvPr/>
          </p:nvSpPr>
          <p:spPr bwMode="auto">
            <a:xfrm>
              <a:off x="5191" y="2373"/>
              <a:ext cx="4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a:p>
          </p:txBody>
        </p:sp>
        <p:sp>
          <p:nvSpPr>
            <p:cNvPr id="28682" name="Freeform 12"/>
            <p:cNvSpPr>
              <a:spLocks/>
            </p:cNvSpPr>
            <p:nvPr/>
          </p:nvSpPr>
          <p:spPr bwMode="auto">
            <a:xfrm>
              <a:off x="5184" y="2906"/>
              <a:ext cx="43" cy="6"/>
            </a:xfrm>
            <a:custGeom>
              <a:avLst/>
              <a:gdLst>
                <a:gd name="T0" fmla="*/ 2 w 43"/>
                <a:gd name="T1" fmla="*/ 6 h 6"/>
                <a:gd name="T2" fmla="*/ 43 w 43"/>
                <a:gd name="T3" fmla="*/ 6 h 6"/>
                <a:gd name="T4" fmla="*/ 43 w 43"/>
                <a:gd name="T5" fmla="*/ 0 h 6"/>
                <a:gd name="T6" fmla="*/ 0 w 43"/>
                <a:gd name="T7" fmla="*/ 0 h 6"/>
                <a:gd name="T8" fmla="*/ 2 w 43"/>
                <a:gd name="T9" fmla="*/ 6 h 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3" h="6">
                  <a:moveTo>
                    <a:pt x="2" y="6"/>
                  </a:moveTo>
                  <a:lnTo>
                    <a:pt x="43" y="6"/>
                  </a:lnTo>
                  <a:lnTo>
                    <a:pt x="43" y="0"/>
                  </a:lnTo>
                  <a:lnTo>
                    <a:pt x="0" y="0"/>
                  </a:lnTo>
                  <a:lnTo>
                    <a:pt x="2"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683" name="Freeform 13"/>
            <p:cNvSpPr>
              <a:spLocks/>
            </p:cNvSpPr>
            <p:nvPr/>
          </p:nvSpPr>
          <p:spPr bwMode="auto">
            <a:xfrm>
              <a:off x="4993" y="3010"/>
              <a:ext cx="353" cy="353"/>
            </a:xfrm>
            <a:custGeom>
              <a:avLst/>
              <a:gdLst>
                <a:gd name="T0" fmla="*/ 340 w 353"/>
                <a:gd name="T1" fmla="*/ 245 h 353"/>
                <a:gd name="T2" fmla="*/ 275 w 353"/>
                <a:gd name="T3" fmla="*/ 322 h 353"/>
                <a:gd name="T4" fmla="*/ 176 w 353"/>
                <a:gd name="T5" fmla="*/ 353 h 353"/>
                <a:gd name="T6" fmla="*/ 124 w 353"/>
                <a:gd name="T7" fmla="*/ 346 h 353"/>
                <a:gd name="T8" fmla="*/ 78 w 353"/>
                <a:gd name="T9" fmla="*/ 324 h 353"/>
                <a:gd name="T10" fmla="*/ 46 w 353"/>
                <a:gd name="T11" fmla="*/ 296 h 353"/>
                <a:gd name="T12" fmla="*/ 31 w 353"/>
                <a:gd name="T13" fmla="*/ 278 h 353"/>
                <a:gd name="T14" fmla="*/ 61 w 353"/>
                <a:gd name="T15" fmla="*/ 286 h 353"/>
                <a:gd name="T16" fmla="*/ 95 w 353"/>
                <a:gd name="T17" fmla="*/ 293 h 353"/>
                <a:gd name="T18" fmla="*/ 124 w 353"/>
                <a:gd name="T19" fmla="*/ 296 h 353"/>
                <a:gd name="T20" fmla="*/ 148 w 353"/>
                <a:gd name="T21" fmla="*/ 298 h 353"/>
                <a:gd name="T22" fmla="*/ 171 w 353"/>
                <a:gd name="T23" fmla="*/ 298 h 353"/>
                <a:gd name="T24" fmla="*/ 206 w 353"/>
                <a:gd name="T25" fmla="*/ 295 h 353"/>
                <a:gd name="T26" fmla="*/ 244 w 353"/>
                <a:gd name="T27" fmla="*/ 288 h 353"/>
                <a:gd name="T28" fmla="*/ 278 w 353"/>
                <a:gd name="T29" fmla="*/ 276 h 353"/>
                <a:gd name="T30" fmla="*/ 294 w 353"/>
                <a:gd name="T31" fmla="*/ 264 h 353"/>
                <a:gd name="T32" fmla="*/ 295 w 353"/>
                <a:gd name="T33" fmla="*/ 237 h 353"/>
                <a:gd name="T34" fmla="*/ 266 w 353"/>
                <a:gd name="T35" fmla="*/ 220 h 353"/>
                <a:gd name="T36" fmla="*/ 259 w 353"/>
                <a:gd name="T37" fmla="*/ 221 h 353"/>
                <a:gd name="T38" fmla="*/ 239 w 353"/>
                <a:gd name="T39" fmla="*/ 228 h 353"/>
                <a:gd name="T40" fmla="*/ 206 w 353"/>
                <a:gd name="T41" fmla="*/ 237 h 353"/>
                <a:gd name="T42" fmla="*/ 171 w 353"/>
                <a:gd name="T43" fmla="*/ 242 h 353"/>
                <a:gd name="T44" fmla="*/ 140 w 353"/>
                <a:gd name="T45" fmla="*/ 242 h 353"/>
                <a:gd name="T46" fmla="*/ 104 w 353"/>
                <a:gd name="T47" fmla="*/ 237 h 353"/>
                <a:gd name="T48" fmla="*/ 70 w 353"/>
                <a:gd name="T49" fmla="*/ 228 h 353"/>
                <a:gd name="T50" fmla="*/ 39 w 353"/>
                <a:gd name="T51" fmla="*/ 218 h 353"/>
                <a:gd name="T52" fmla="*/ 32 w 353"/>
                <a:gd name="T53" fmla="*/ 216 h 353"/>
                <a:gd name="T54" fmla="*/ 17 w 353"/>
                <a:gd name="T55" fmla="*/ 218 h 353"/>
                <a:gd name="T56" fmla="*/ 3 w 353"/>
                <a:gd name="T57" fmla="*/ 215 h 353"/>
                <a:gd name="T58" fmla="*/ 0 w 353"/>
                <a:gd name="T59" fmla="*/ 177 h 353"/>
                <a:gd name="T60" fmla="*/ 7 w 353"/>
                <a:gd name="T61" fmla="*/ 126 h 353"/>
                <a:gd name="T62" fmla="*/ 29 w 353"/>
                <a:gd name="T63" fmla="*/ 78 h 353"/>
                <a:gd name="T64" fmla="*/ 60 w 353"/>
                <a:gd name="T65" fmla="*/ 44 h 353"/>
                <a:gd name="T66" fmla="*/ 87 w 353"/>
                <a:gd name="T67" fmla="*/ 24 h 353"/>
                <a:gd name="T68" fmla="*/ 118 w 353"/>
                <a:gd name="T69" fmla="*/ 10 h 353"/>
                <a:gd name="T70" fmla="*/ 165 w 353"/>
                <a:gd name="T71" fmla="*/ 20 h 353"/>
                <a:gd name="T72" fmla="*/ 184 w 353"/>
                <a:gd name="T73" fmla="*/ 8 h 353"/>
                <a:gd name="T74" fmla="*/ 186 w 353"/>
                <a:gd name="T75" fmla="*/ 1 h 353"/>
                <a:gd name="T76" fmla="*/ 218 w 353"/>
                <a:gd name="T77" fmla="*/ 5 h 353"/>
                <a:gd name="T78" fmla="*/ 263 w 353"/>
                <a:gd name="T79" fmla="*/ 22 h 353"/>
                <a:gd name="T80" fmla="*/ 302 w 353"/>
                <a:gd name="T81" fmla="*/ 51 h 353"/>
                <a:gd name="T82" fmla="*/ 333 w 353"/>
                <a:gd name="T83" fmla="*/ 93 h 353"/>
                <a:gd name="T84" fmla="*/ 350 w 353"/>
                <a:gd name="T85" fmla="*/ 141 h 35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353" h="353">
                  <a:moveTo>
                    <a:pt x="353" y="177"/>
                  </a:moveTo>
                  <a:lnTo>
                    <a:pt x="350" y="213"/>
                  </a:lnTo>
                  <a:lnTo>
                    <a:pt x="340" y="245"/>
                  </a:lnTo>
                  <a:lnTo>
                    <a:pt x="323" y="276"/>
                  </a:lnTo>
                  <a:lnTo>
                    <a:pt x="300" y="302"/>
                  </a:lnTo>
                  <a:lnTo>
                    <a:pt x="275" y="322"/>
                  </a:lnTo>
                  <a:lnTo>
                    <a:pt x="244" y="339"/>
                  </a:lnTo>
                  <a:lnTo>
                    <a:pt x="212" y="349"/>
                  </a:lnTo>
                  <a:lnTo>
                    <a:pt x="176" y="353"/>
                  </a:lnTo>
                  <a:lnTo>
                    <a:pt x="159" y="351"/>
                  </a:lnTo>
                  <a:lnTo>
                    <a:pt x="142" y="349"/>
                  </a:lnTo>
                  <a:lnTo>
                    <a:pt x="124" y="346"/>
                  </a:lnTo>
                  <a:lnTo>
                    <a:pt x="109" y="339"/>
                  </a:lnTo>
                  <a:lnTo>
                    <a:pt x="94" y="332"/>
                  </a:lnTo>
                  <a:lnTo>
                    <a:pt x="78" y="324"/>
                  </a:lnTo>
                  <a:lnTo>
                    <a:pt x="65" y="313"/>
                  </a:lnTo>
                  <a:lnTo>
                    <a:pt x="51" y="302"/>
                  </a:lnTo>
                  <a:lnTo>
                    <a:pt x="46" y="296"/>
                  </a:lnTo>
                  <a:lnTo>
                    <a:pt x="41" y="290"/>
                  </a:lnTo>
                  <a:lnTo>
                    <a:pt x="36" y="284"/>
                  </a:lnTo>
                  <a:lnTo>
                    <a:pt x="31" y="278"/>
                  </a:lnTo>
                  <a:lnTo>
                    <a:pt x="41" y="281"/>
                  </a:lnTo>
                  <a:lnTo>
                    <a:pt x="51" y="284"/>
                  </a:lnTo>
                  <a:lnTo>
                    <a:pt x="61" y="286"/>
                  </a:lnTo>
                  <a:lnTo>
                    <a:pt x="72" y="290"/>
                  </a:lnTo>
                  <a:lnTo>
                    <a:pt x="83" y="291"/>
                  </a:lnTo>
                  <a:lnTo>
                    <a:pt x="95" y="293"/>
                  </a:lnTo>
                  <a:lnTo>
                    <a:pt x="106" y="295"/>
                  </a:lnTo>
                  <a:lnTo>
                    <a:pt x="118" y="296"/>
                  </a:lnTo>
                  <a:lnTo>
                    <a:pt x="124" y="296"/>
                  </a:lnTo>
                  <a:lnTo>
                    <a:pt x="133" y="298"/>
                  </a:lnTo>
                  <a:lnTo>
                    <a:pt x="140" y="298"/>
                  </a:lnTo>
                  <a:lnTo>
                    <a:pt x="148" y="298"/>
                  </a:lnTo>
                  <a:lnTo>
                    <a:pt x="155" y="298"/>
                  </a:lnTo>
                  <a:lnTo>
                    <a:pt x="164" y="298"/>
                  </a:lnTo>
                  <a:lnTo>
                    <a:pt x="171" y="298"/>
                  </a:lnTo>
                  <a:lnTo>
                    <a:pt x="179" y="298"/>
                  </a:lnTo>
                  <a:lnTo>
                    <a:pt x="193" y="296"/>
                  </a:lnTo>
                  <a:lnTo>
                    <a:pt x="206" y="295"/>
                  </a:lnTo>
                  <a:lnTo>
                    <a:pt x="220" y="293"/>
                  </a:lnTo>
                  <a:lnTo>
                    <a:pt x="232" y="290"/>
                  </a:lnTo>
                  <a:lnTo>
                    <a:pt x="244" y="288"/>
                  </a:lnTo>
                  <a:lnTo>
                    <a:pt x="256" y="284"/>
                  </a:lnTo>
                  <a:lnTo>
                    <a:pt x="268" y="279"/>
                  </a:lnTo>
                  <a:lnTo>
                    <a:pt x="278" y="276"/>
                  </a:lnTo>
                  <a:lnTo>
                    <a:pt x="280" y="276"/>
                  </a:lnTo>
                  <a:lnTo>
                    <a:pt x="287" y="271"/>
                  </a:lnTo>
                  <a:lnTo>
                    <a:pt x="294" y="264"/>
                  </a:lnTo>
                  <a:lnTo>
                    <a:pt x="297" y="255"/>
                  </a:lnTo>
                  <a:lnTo>
                    <a:pt x="297" y="247"/>
                  </a:lnTo>
                  <a:lnTo>
                    <a:pt x="295" y="237"/>
                  </a:lnTo>
                  <a:lnTo>
                    <a:pt x="288" y="228"/>
                  </a:lnTo>
                  <a:lnTo>
                    <a:pt x="278" y="221"/>
                  </a:lnTo>
                  <a:lnTo>
                    <a:pt x="266" y="220"/>
                  </a:lnTo>
                  <a:lnTo>
                    <a:pt x="265" y="220"/>
                  </a:lnTo>
                  <a:lnTo>
                    <a:pt x="263" y="220"/>
                  </a:lnTo>
                  <a:lnTo>
                    <a:pt x="259" y="221"/>
                  </a:lnTo>
                  <a:lnTo>
                    <a:pt x="258" y="221"/>
                  </a:lnTo>
                  <a:lnTo>
                    <a:pt x="249" y="225"/>
                  </a:lnTo>
                  <a:lnTo>
                    <a:pt x="239" y="228"/>
                  </a:lnTo>
                  <a:lnTo>
                    <a:pt x="229" y="232"/>
                  </a:lnTo>
                  <a:lnTo>
                    <a:pt x="217" y="233"/>
                  </a:lnTo>
                  <a:lnTo>
                    <a:pt x="206" y="237"/>
                  </a:lnTo>
                  <a:lnTo>
                    <a:pt x="194" y="238"/>
                  </a:lnTo>
                  <a:lnTo>
                    <a:pt x="183" y="240"/>
                  </a:lnTo>
                  <a:lnTo>
                    <a:pt x="171" y="242"/>
                  </a:lnTo>
                  <a:lnTo>
                    <a:pt x="160" y="242"/>
                  </a:lnTo>
                  <a:lnTo>
                    <a:pt x="150" y="242"/>
                  </a:lnTo>
                  <a:lnTo>
                    <a:pt x="140" y="242"/>
                  </a:lnTo>
                  <a:lnTo>
                    <a:pt x="130" y="240"/>
                  </a:lnTo>
                  <a:lnTo>
                    <a:pt x="118" y="238"/>
                  </a:lnTo>
                  <a:lnTo>
                    <a:pt x="104" y="237"/>
                  </a:lnTo>
                  <a:lnTo>
                    <a:pt x="92" y="235"/>
                  </a:lnTo>
                  <a:lnTo>
                    <a:pt x="82" y="232"/>
                  </a:lnTo>
                  <a:lnTo>
                    <a:pt x="70" y="228"/>
                  </a:lnTo>
                  <a:lnTo>
                    <a:pt x="60" y="225"/>
                  </a:lnTo>
                  <a:lnTo>
                    <a:pt x="49" y="221"/>
                  </a:lnTo>
                  <a:lnTo>
                    <a:pt x="39" y="218"/>
                  </a:lnTo>
                  <a:lnTo>
                    <a:pt x="37" y="216"/>
                  </a:lnTo>
                  <a:lnTo>
                    <a:pt x="36" y="216"/>
                  </a:lnTo>
                  <a:lnTo>
                    <a:pt x="32" y="216"/>
                  </a:lnTo>
                  <a:lnTo>
                    <a:pt x="31" y="216"/>
                  </a:lnTo>
                  <a:lnTo>
                    <a:pt x="24" y="216"/>
                  </a:lnTo>
                  <a:lnTo>
                    <a:pt x="17" y="218"/>
                  </a:lnTo>
                  <a:lnTo>
                    <a:pt x="12" y="221"/>
                  </a:lnTo>
                  <a:lnTo>
                    <a:pt x="7" y="226"/>
                  </a:lnTo>
                  <a:lnTo>
                    <a:pt x="3" y="215"/>
                  </a:lnTo>
                  <a:lnTo>
                    <a:pt x="2" y="201"/>
                  </a:lnTo>
                  <a:lnTo>
                    <a:pt x="0" y="189"/>
                  </a:lnTo>
                  <a:lnTo>
                    <a:pt x="0" y="177"/>
                  </a:lnTo>
                  <a:lnTo>
                    <a:pt x="0" y="160"/>
                  </a:lnTo>
                  <a:lnTo>
                    <a:pt x="3" y="141"/>
                  </a:lnTo>
                  <a:lnTo>
                    <a:pt x="7" y="126"/>
                  </a:lnTo>
                  <a:lnTo>
                    <a:pt x="13" y="109"/>
                  </a:lnTo>
                  <a:lnTo>
                    <a:pt x="20" y="93"/>
                  </a:lnTo>
                  <a:lnTo>
                    <a:pt x="29" y="78"/>
                  </a:lnTo>
                  <a:lnTo>
                    <a:pt x="39" y="64"/>
                  </a:lnTo>
                  <a:lnTo>
                    <a:pt x="51" y="51"/>
                  </a:lnTo>
                  <a:lnTo>
                    <a:pt x="60" y="44"/>
                  </a:lnTo>
                  <a:lnTo>
                    <a:pt x="68" y="37"/>
                  </a:lnTo>
                  <a:lnTo>
                    <a:pt x="77" y="30"/>
                  </a:lnTo>
                  <a:lnTo>
                    <a:pt x="87" y="24"/>
                  </a:lnTo>
                  <a:lnTo>
                    <a:pt x="97" y="18"/>
                  </a:lnTo>
                  <a:lnTo>
                    <a:pt x="107" y="13"/>
                  </a:lnTo>
                  <a:lnTo>
                    <a:pt x="118" y="10"/>
                  </a:lnTo>
                  <a:lnTo>
                    <a:pt x="128" y="6"/>
                  </a:lnTo>
                  <a:lnTo>
                    <a:pt x="157" y="18"/>
                  </a:lnTo>
                  <a:lnTo>
                    <a:pt x="165" y="20"/>
                  </a:lnTo>
                  <a:lnTo>
                    <a:pt x="172" y="18"/>
                  </a:lnTo>
                  <a:lnTo>
                    <a:pt x="179" y="15"/>
                  </a:lnTo>
                  <a:lnTo>
                    <a:pt x="184" y="8"/>
                  </a:lnTo>
                  <a:lnTo>
                    <a:pt x="186" y="6"/>
                  </a:lnTo>
                  <a:lnTo>
                    <a:pt x="186" y="3"/>
                  </a:lnTo>
                  <a:lnTo>
                    <a:pt x="186" y="1"/>
                  </a:lnTo>
                  <a:lnTo>
                    <a:pt x="186" y="0"/>
                  </a:lnTo>
                  <a:lnTo>
                    <a:pt x="203" y="1"/>
                  </a:lnTo>
                  <a:lnTo>
                    <a:pt x="218" y="5"/>
                  </a:lnTo>
                  <a:lnTo>
                    <a:pt x="234" y="10"/>
                  </a:lnTo>
                  <a:lnTo>
                    <a:pt x="249" y="15"/>
                  </a:lnTo>
                  <a:lnTo>
                    <a:pt x="263" y="22"/>
                  </a:lnTo>
                  <a:lnTo>
                    <a:pt x="276" y="30"/>
                  </a:lnTo>
                  <a:lnTo>
                    <a:pt x="290" y="41"/>
                  </a:lnTo>
                  <a:lnTo>
                    <a:pt x="302" y="51"/>
                  </a:lnTo>
                  <a:lnTo>
                    <a:pt x="314" y="64"/>
                  </a:lnTo>
                  <a:lnTo>
                    <a:pt x="324" y="78"/>
                  </a:lnTo>
                  <a:lnTo>
                    <a:pt x="333" y="93"/>
                  </a:lnTo>
                  <a:lnTo>
                    <a:pt x="340" y="109"/>
                  </a:lnTo>
                  <a:lnTo>
                    <a:pt x="346" y="126"/>
                  </a:lnTo>
                  <a:lnTo>
                    <a:pt x="350" y="141"/>
                  </a:lnTo>
                  <a:lnTo>
                    <a:pt x="352" y="160"/>
                  </a:lnTo>
                  <a:lnTo>
                    <a:pt x="353" y="177"/>
                  </a:lnTo>
                  <a:close/>
                </a:path>
              </a:pathLst>
            </a:custGeom>
            <a:solidFill>
              <a:srgbClr val="CEA4D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684" name="Freeform 14"/>
            <p:cNvSpPr>
              <a:spLocks/>
            </p:cNvSpPr>
            <p:nvPr/>
          </p:nvSpPr>
          <p:spPr bwMode="auto">
            <a:xfrm>
              <a:off x="4974" y="2467"/>
              <a:ext cx="354" cy="353"/>
            </a:xfrm>
            <a:custGeom>
              <a:avLst/>
              <a:gdLst>
                <a:gd name="T0" fmla="*/ 352 w 354"/>
                <a:gd name="T1" fmla="*/ 202 h 353"/>
                <a:gd name="T2" fmla="*/ 342 w 354"/>
                <a:gd name="T3" fmla="*/ 220 h 353"/>
                <a:gd name="T4" fmla="*/ 323 w 354"/>
                <a:gd name="T5" fmla="*/ 217 h 353"/>
                <a:gd name="T6" fmla="*/ 316 w 354"/>
                <a:gd name="T7" fmla="*/ 217 h 353"/>
                <a:gd name="T8" fmla="*/ 294 w 354"/>
                <a:gd name="T9" fmla="*/ 225 h 353"/>
                <a:gd name="T10" fmla="*/ 261 w 354"/>
                <a:gd name="T11" fmla="*/ 236 h 353"/>
                <a:gd name="T12" fmla="*/ 224 w 354"/>
                <a:gd name="T13" fmla="*/ 241 h 353"/>
                <a:gd name="T14" fmla="*/ 193 w 354"/>
                <a:gd name="T15" fmla="*/ 242 h 353"/>
                <a:gd name="T16" fmla="*/ 159 w 354"/>
                <a:gd name="T17" fmla="*/ 239 h 353"/>
                <a:gd name="T18" fmla="*/ 125 w 354"/>
                <a:gd name="T19" fmla="*/ 232 h 353"/>
                <a:gd name="T20" fmla="*/ 96 w 354"/>
                <a:gd name="T21" fmla="*/ 222 h 353"/>
                <a:gd name="T22" fmla="*/ 89 w 354"/>
                <a:gd name="T23" fmla="*/ 220 h 353"/>
                <a:gd name="T24" fmla="*/ 65 w 354"/>
                <a:gd name="T25" fmla="*/ 227 h 353"/>
                <a:gd name="T26" fmla="*/ 56 w 354"/>
                <a:gd name="T27" fmla="*/ 256 h 353"/>
                <a:gd name="T28" fmla="*/ 73 w 354"/>
                <a:gd name="T29" fmla="*/ 277 h 353"/>
                <a:gd name="T30" fmla="*/ 97 w 354"/>
                <a:gd name="T31" fmla="*/ 285 h 353"/>
                <a:gd name="T32" fmla="*/ 133 w 354"/>
                <a:gd name="T33" fmla="*/ 294 h 353"/>
                <a:gd name="T34" fmla="*/ 174 w 354"/>
                <a:gd name="T35" fmla="*/ 299 h 353"/>
                <a:gd name="T36" fmla="*/ 198 w 354"/>
                <a:gd name="T37" fmla="*/ 299 h 353"/>
                <a:gd name="T38" fmla="*/ 220 w 354"/>
                <a:gd name="T39" fmla="*/ 299 h 353"/>
                <a:gd name="T40" fmla="*/ 248 w 354"/>
                <a:gd name="T41" fmla="*/ 295 h 353"/>
                <a:gd name="T42" fmla="*/ 282 w 354"/>
                <a:gd name="T43" fmla="*/ 290 h 353"/>
                <a:gd name="T44" fmla="*/ 313 w 354"/>
                <a:gd name="T45" fmla="*/ 282 h 353"/>
                <a:gd name="T46" fmla="*/ 295 w 354"/>
                <a:gd name="T47" fmla="*/ 309 h 353"/>
                <a:gd name="T48" fmla="*/ 241 w 354"/>
                <a:gd name="T49" fmla="*/ 341 h 353"/>
                <a:gd name="T50" fmla="*/ 178 w 354"/>
                <a:gd name="T51" fmla="*/ 353 h 353"/>
                <a:gd name="T52" fmla="*/ 126 w 354"/>
                <a:gd name="T53" fmla="*/ 346 h 353"/>
                <a:gd name="T54" fmla="*/ 79 w 354"/>
                <a:gd name="T55" fmla="*/ 324 h 353"/>
                <a:gd name="T56" fmla="*/ 39 w 354"/>
                <a:gd name="T57" fmla="*/ 288 h 353"/>
                <a:gd name="T58" fmla="*/ 14 w 354"/>
                <a:gd name="T59" fmla="*/ 244 h 353"/>
                <a:gd name="T60" fmla="*/ 2 w 354"/>
                <a:gd name="T61" fmla="*/ 195 h 353"/>
                <a:gd name="T62" fmla="*/ 12 w 354"/>
                <a:gd name="T63" fmla="*/ 111 h 353"/>
                <a:gd name="T64" fmla="*/ 53 w 354"/>
                <a:gd name="T65" fmla="*/ 125 h 353"/>
                <a:gd name="T66" fmla="*/ 61 w 354"/>
                <a:gd name="T67" fmla="*/ 135 h 353"/>
                <a:gd name="T68" fmla="*/ 75 w 354"/>
                <a:gd name="T69" fmla="*/ 132 h 353"/>
                <a:gd name="T70" fmla="*/ 79 w 354"/>
                <a:gd name="T71" fmla="*/ 123 h 353"/>
                <a:gd name="T72" fmla="*/ 157 w 354"/>
                <a:gd name="T73" fmla="*/ 116 h 353"/>
                <a:gd name="T74" fmla="*/ 173 w 354"/>
                <a:gd name="T75" fmla="*/ 113 h 353"/>
                <a:gd name="T76" fmla="*/ 173 w 354"/>
                <a:gd name="T77" fmla="*/ 97 h 353"/>
                <a:gd name="T78" fmla="*/ 166 w 354"/>
                <a:gd name="T79" fmla="*/ 91 h 353"/>
                <a:gd name="T80" fmla="*/ 65 w 354"/>
                <a:gd name="T81" fmla="*/ 39 h 353"/>
                <a:gd name="T82" fmla="*/ 87 w 354"/>
                <a:gd name="T83" fmla="*/ 24 h 353"/>
                <a:gd name="T84" fmla="*/ 111 w 354"/>
                <a:gd name="T85" fmla="*/ 12 h 353"/>
                <a:gd name="T86" fmla="*/ 147 w 354"/>
                <a:gd name="T87" fmla="*/ 2 h 353"/>
                <a:gd name="T88" fmla="*/ 162 w 354"/>
                <a:gd name="T89" fmla="*/ 0 h 353"/>
                <a:gd name="T90" fmla="*/ 157 w 354"/>
                <a:gd name="T91" fmla="*/ 16 h 353"/>
                <a:gd name="T92" fmla="*/ 171 w 354"/>
                <a:gd name="T93" fmla="*/ 33 h 353"/>
                <a:gd name="T94" fmla="*/ 236 w 354"/>
                <a:gd name="T95" fmla="*/ 10 h 353"/>
                <a:gd name="T96" fmla="*/ 263 w 354"/>
                <a:gd name="T97" fmla="*/ 22 h 353"/>
                <a:gd name="T98" fmla="*/ 287 w 354"/>
                <a:gd name="T99" fmla="*/ 38 h 353"/>
                <a:gd name="T100" fmla="*/ 314 w 354"/>
                <a:gd name="T101" fmla="*/ 65 h 353"/>
                <a:gd name="T102" fmla="*/ 342 w 354"/>
                <a:gd name="T103" fmla="*/ 109 h 353"/>
                <a:gd name="T104" fmla="*/ 354 w 354"/>
                <a:gd name="T105" fmla="*/ 161 h 35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354" h="353">
                  <a:moveTo>
                    <a:pt x="354" y="178"/>
                  </a:moveTo>
                  <a:lnTo>
                    <a:pt x="354" y="190"/>
                  </a:lnTo>
                  <a:lnTo>
                    <a:pt x="352" y="202"/>
                  </a:lnTo>
                  <a:lnTo>
                    <a:pt x="350" y="213"/>
                  </a:lnTo>
                  <a:lnTo>
                    <a:pt x="347" y="225"/>
                  </a:lnTo>
                  <a:lnTo>
                    <a:pt x="342" y="220"/>
                  </a:lnTo>
                  <a:lnTo>
                    <a:pt x="336" y="219"/>
                  </a:lnTo>
                  <a:lnTo>
                    <a:pt x="330" y="217"/>
                  </a:lnTo>
                  <a:lnTo>
                    <a:pt x="323" y="217"/>
                  </a:lnTo>
                  <a:lnTo>
                    <a:pt x="321" y="217"/>
                  </a:lnTo>
                  <a:lnTo>
                    <a:pt x="319" y="217"/>
                  </a:lnTo>
                  <a:lnTo>
                    <a:pt x="316" y="217"/>
                  </a:lnTo>
                  <a:lnTo>
                    <a:pt x="314" y="219"/>
                  </a:lnTo>
                  <a:lnTo>
                    <a:pt x="304" y="222"/>
                  </a:lnTo>
                  <a:lnTo>
                    <a:pt x="294" y="225"/>
                  </a:lnTo>
                  <a:lnTo>
                    <a:pt x="284" y="229"/>
                  </a:lnTo>
                  <a:lnTo>
                    <a:pt x="272" y="232"/>
                  </a:lnTo>
                  <a:lnTo>
                    <a:pt x="261" y="236"/>
                  </a:lnTo>
                  <a:lnTo>
                    <a:pt x="249" y="237"/>
                  </a:lnTo>
                  <a:lnTo>
                    <a:pt x="236" y="239"/>
                  </a:lnTo>
                  <a:lnTo>
                    <a:pt x="224" y="241"/>
                  </a:lnTo>
                  <a:lnTo>
                    <a:pt x="213" y="242"/>
                  </a:lnTo>
                  <a:lnTo>
                    <a:pt x="203" y="242"/>
                  </a:lnTo>
                  <a:lnTo>
                    <a:pt x="193" y="242"/>
                  </a:lnTo>
                  <a:lnTo>
                    <a:pt x="183" y="242"/>
                  </a:lnTo>
                  <a:lnTo>
                    <a:pt x="171" y="241"/>
                  </a:lnTo>
                  <a:lnTo>
                    <a:pt x="159" y="239"/>
                  </a:lnTo>
                  <a:lnTo>
                    <a:pt x="147" y="237"/>
                  </a:lnTo>
                  <a:lnTo>
                    <a:pt x="137" y="234"/>
                  </a:lnTo>
                  <a:lnTo>
                    <a:pt x="125" y="232"/>
                  </a:lnTo>
                  <a:lnTo>
                    <a:pt x="114" y="229"/>
                  </a:lnTo>
                  <a:lnTo>
                    <a:pt x="104" y="225"/>
                  </a:lnTo>
                  <a:lnTo>
                    <a:pt x="96" y="222"/>
                  </a:lnTo>
                  <a:lnTo>
                    <a:pt x="94" y="220"/>
                  </a:lnTo>
                  <a:lnTo>
                    <a:pt x="91" y="220"/>
                  </a:lnTo>
                  <a:lnTo>
                    <a:pt x="89" y="220"/>
                  </a:lnTo>
                  <a:lnTo>
                    <a:pt x="87" y="220"/>
                  </a:lnTo>
                  <a:lnTo>
                    <a:pt x="75" y="222"/>
                  </a:lnTo>
                  <a:lnTo>
                    <a:pt x="65" y="227"/>
                  </a:lnTo>
                  <a:lnTo>
                    <a:pt x="58" y="236"/>
                  </a:lnTo>
                  <a:lnTo>
                    <a:pt x="56" y="248"/>
                  </a:lnTo>
                  <a:lnTo>
                    <a:pt x="56" y="256"/>
                  </a:lnTo>
                  <a:lnTo>
                    <a:pt x="60" y="265"/>
                  </a:lnTo>
                  <a:lnTo>
                    <a:pt x="67" y="271"/>
                  </a:lnTo>
                  <a:lnTo>
                    <a:pt x="73" y="277"/>
                  </a:lnTo>
                  <a:lnTo>
                    <a:pt x="75" y="277"/>
                  </a:lnTo>
                  <a:lnTo>
                    <a:pt x="85" y="280"/>
                  </a:lnTo>
                  <a:lnTo>
                    <a:pt x="97" y="285"/>
                  </a:lnTo>
                  <a:lnTo>
                    <a:pt x="109" y="288"/>
                  </a:lnTo>
                  <a:lnTo>
                    <a:pt x="121" y="290"/>
                  </a:lnTo>
                  <a:lnTo>
                    <a:pt x="133" y="294"/>
                  </a:lnTo>
                  <a:lnTo>
                    <a:pt x="147" y="295"/>
                  </a:lnTo>
                  <a:lnTo>
                    <a:pt x="161" y="297"/>
                  </a:lnTo>
                  <a:lnTo>
                    <a:pt x="174" y="299"/>
                  </a:lnTo>
                  <a:lnTo>
                    <a:pt x="183" y="299"/>
                  </a:lnTo>
                  <a:lnTo>
                    <a:pt x="190" y="299"/>
                  </a:lnTo>
                  <a:lnTo>
                    <a:pt x="198" y="299"/>
                  </a:lnTo>
                  <a:lnTo>
                    <a:pt x="205" y="299"/>
                  </a:lnTo>
                  <a:lnTo>
                    <a:pt x="213" y="299"/>
                  </a:lnTo>
                  <a:lnTo>
                    <a:pt x="220" y="299"/>
                  </a:lnTo>
                  <a:lnTo>
                    <a:pt x="229" y="297"/>
                  </a:lnTo>
                  <a:lnTo>
                    <a:pt x="236" y="297"/>
                  </a:lnTo>
                  <a:lnTo>
                    <a:pt x="248" y="295"/>
                  </a:lnTo>
                  <a:lnTo>
                    <a:pt x="258" y="294"/>
                  </a:lnTo>
                  <a:lnTo>
                    <a:pt x="270" y="292"/>
                  </a:lnTo>
                  <a:lnTo>
                    <a:pt x="282" y="290"/>
                  </a:lnTo>
                  <a:lnTo>
                    <a:pt x="292" y="287"/>
                  </a:lnTo>
                  <a:lnTo>
                    <a:pt x="302" y="285"/>
                  </a:lnTo>
                  <a:lnTo>
                    <a:pt x="313" y="282"/>
                  </a:lnTo>
                  <a:lnTo>
                    <a:pt x="323" y="278"/>
                  </a:lnTo>
                  <a:lnTo>
                    <a:pt x="309" y="294"/>
                  </a:lnTo>
                  <a:lnTo>
                    <a:pt x="295" y="309"/>
                  </a:lnTo>
                  <a:lnTo>
                    <a:pt x="278" y="321"/>
                  </a:lnTo>
                  <a:lnTo>
                    <a:pt x="261" y="333"/>
                  </a:lnTo>
                  <a:lnTo>
                    <a:pt x="241" y="341"/>
                  </a:lnTo>
                  <a:lnTo>
                    <a:pt x="220" y="348"/>
                  </a:lnTo>
                  <a:lnTo>
                    <a:pt x="200" y="352"/>
                  </a:lnTo>
                  <a:lnTo>
                    <a:pt x="178" y="353"/>
                  </a:lnTo>
                  <a:lnTo>
                    <a:pt x="161" y="352"/>
                  </a:lnTo>
                  <a:lnTo>
                    <a:pt x="142" y="350"/>
                  </a:lnTo>
                  <a:lnTo>
                    <a:pt x="126" y="346"/>
                  </a:lnTo>
                  <a:lnTo>
                    <a:pt x="109" y="340"/>
                  </a:lnTo>
                  <a:lnTo>
                    <a:pt x="94" y="333"/>
                  </a:lnTo>
                  <a:lnTo>
                    <a:pt x="79" y="324"/>
                  </a:lnTo>
                  <a:lnTo>
                    <a:pt x="65" y="314"/>
                  </a:lnTo>
                  <a:lnTo>
                    <a:pt x="51" y="302"/>
                  </a:lnTo>
                  <a:lnTo>
                    <a:pt x="39" y="288"/>
                  </a:lnTo>
                  <a:lnTo>
                    <a:pt x="29" y="275"/>
                  </a:lnTo>
                  <a:lnTo>
                    <a:pt x="21" y="259"/>
                  </a:lnTo>
                  <a:lnTo>
                    <a:pt x="14" y="244"/>
                  </a:lnTo>
                  <a:lnTo>
                    <a:pt x="7" y="229"/>
                  </a:lnTo>
                  <a:lnTo>
                    <a:pt x="3" y="212"/>
                  </a:lnTo>
                  <a:lnTo>
                    <a:pt x="2" y="195"/>
                  </a:lnTo>
                  <a:lnTo>
                    <a:pt x="0" y="178"/>
                  </a:lnTo>
                  <a:lnTo>
                    <a:pt x="3" y="144"/>
                  </a:lnTo>
                  <a:lnTo>
                    <a:pt x="12" y="111"/>
                  </a:lnTo>
                  <a:lnTo>
                    <a:pt x="27" y="82"/>
                  </a:lnTo>
                  <a:lnTo>
                    <a:pt x="48" y="57"/>
                  </a:lnTo>
                  <a:lnTo>
                    <a:pt x="53" y="125"/>
                  </a:lnTo>
                  <a:lnTo>
                    <a:pt x="55" y="130"/>
                  </a:lnTo>
                  <a:lnTo>
                    <a:pt x="56" y="133"/>
                  </a:lnTo>
                  <a:lnTo>
                    <a:pt x="61" y="135"/>
                  </a:lnTo>
                  <a:lnTo>
                    <a:pt x="67" y="137"/>
                  </a:lnTo>
                  <a:lnTo>
                    <a:pt x="72" y="135"/>
                  </a:lnTo>
                  <a:lnTo>
                    <a:pt x="75" y="132"/>
                  </a:lnTo>
                  <a:lnTo>
                    <a:pt x="77" y="128"/>
                  </a:lnTo>
                  <a:lnTo>
                    <a:pt x="79" y="123"/>
                  </a:lnTo>
                  <a:lnTo>
                    <a:pt x="77" y="89"/>
                  </a:lnTo>
                  <a:lnTo>
                    <a:pt x="157" y="116"/>
                  </a:lnTo>
                  <a:lnTo>
                    <a:pt x="162" y="116"/>
                  </a:lnTo>
                  <a:lnTo>
                    <a:pt x="167" y="115"/>
                  </a:lnTo>
                  <a:lnTo>
                    <a:pt x="173" y="113"/>
                  </a:lnTo>
                  <a:lnTo>
                    <a:pt x="174" y="108"/>
                  </a:lnTo>
                  <a:lnTo>
                    <a:pt x="174" y="103"/>
                  </a:lnTo>
                  <a:lnTo>
                    <a:pt x="173" y="97"/>
                  </a:lnTo>
                  <a:lnTo>
                    <a:pt x="171" y="94"/>
                  </a:lnTo>
                  <a:lnTo>
                    <a:pt x="166" y="91"/>
                  </a:lnTo>
                  <a:lnTo>
                    <a:pt x="51" y="53"/>
                  </a:lnTo>
                  <a:lnTo>
                    <a:pt x="58" y="46"/>
                  </a:lnTo>
                  <a:lnTo>
                    <a:pt x="65" y="39"/>
                  </a:lnTo>
                  <a:lnTo>
                    <a:pt x="72" y="34"/>
                  </a:lnTo>
                  <a:lnTo>
                    <a:pt x="79" y="29"/>
                  </a:lnTo>
                  <a:lnTo>
                    <a:pt x="87" y="24"/>
                  </a:lnTo>
                  <a:lnTo>
                    <a:pt x="94" y="21"/>
                  </a:lnTo>
                  <a:lnTo>
                    <a:pt x="102" y="16"/>
                  </a:lnTo>
                  <a:lnTo>
                    <a:pt x="111" y="12"/>
                  </a:lnTo>
                  <a:lnTo>
                    <a:pt x="140" y="10"/>
                  </a:lnTo>
                  <a:lnTo>
                    <a:pt x="142" y="4"/>
                  </a:lnTo>
                  <a:lnTo>
                    <a:pt x="147" y="2"/>
                  </a:lnTo>
                  <a:lnTo>
                    <a:pt x="152" y="2"/>
                  </a:lnTo>
                  <a:lnTo>
                    <a:pt x="157" y="2"/>
                  </a:lnTo>
                  <a:lnTo>
                    <a:pt x="162" y="0"/>
                  </a:lnTo>
                  <a:lnTo>
                    <a:pt x="159" y="5"/>
                  </a:lnTo>
                  <a:lnTo>
                    <a:pt x="159" y="10"/>
                  </a:lnTo>
                  <a:lnTo>
                    <a:pt x="157" y="16"/>
                  </a:lnTo>
                  <a:lnTo>
                    <a:pt x="159" y="21"/>
                  </a:lnTo>
                  <a:lnTo>
                    <a:pt x="164" y="28"/>
                  </a:lnTo>
                  <a:lnTo>
                    <a:pt x="171" y="33"/>
                  </a:lnTo>
                  <a:lnTo>
                    <a:pt x="179" y="34"/>
                  </a:lnTo>
                  <a:lnTo>
                    <a:pt x="188" y="33"/>
                  </a:lnTo>
                  <a:lnTo>
                    <a:pt x="236" y="10"/>
                  </a:lnTo>
                  <a:lnTo>
                    <a:pt x="246" y="14"/>
                  </a:lnTo>
                  <a:lnTo>
                    <a:pt x="254" y="17"/>
                  </a:lnTo>
                  <a:lnTo>
                    <a:pt x="263" y="22"/>
                  </a:lnTo>
                  <a:lnTo>
                    <a:pt x="272" y="28"/>
                  </a:lnTo>
                  <a:lnTo>
                    <a:pt x="280" y="33"/>
                  </a:lnTo>
                  <a:lnTo>
                    <a:pt x="287" y="38"/>
                  </a:lnTo>
                  <a:lnTo>
                    <a:pt x="295" y="45"/>
                  </a:lnTo>
                  <a:lnTo>
                    <a:pt x="302" y="51"/>
                  </a:lnTo>
                  <a:lnTo>
                    <a:pt x="314" y="65"/>
                  </a:lnTo>
                  <a:lnTo>
                    <a:pt x="325" y="79"/>
                  </a:lnTo>
                  <a:lnTo>
                    <a:pt x="333" y="94"/>
                  </a:lnTo>
                  <a:lnTo>
                    <a:pt x="342" y="109"/>
                  </a:lnTo>
                  <a:lnTo>
                    <a:pt x="347" y="126"/>
                  </a:lnTo>
                  <a:lnTo>
                    <a:pt x="350" y="142"/>
                  </a:lnTo>
                  <a:lnTo>
                    <a:pt x="354" y="161"/>
                  </a:lnTo>
                  <a:lnTo>
                    <a:pt x="354" y="178"/>
                  </a:lnTo>
                  <a:close/>
                </a:path>
              </a:pathLst>
            </a:custGeom>
            <a:solidFill>
              <a:srgbClr val="33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685" name="Freeform 15"/>
            <p:cNvSpPr>
              <a:spLocks/>
            </p:cNvSpPr>
            <p:nvPr/>
          </p:nvSpPr>
          <p:spPr bwMode="auto">
            <a:xfrm>
              <a:off x="4983" y="1937"/>
              <a:ext cx="353" cy="355"/>
            </a:xfrm>
            <a:custGeom>
              <a:avLst/>
              <a:gdLst>
                <a:gd name="T0" fmla="*/ 160 w 353"/>
                <a:gd name="T1" fmla="*/ 353 h 355"/>
                <a:gd name="T2" fmla="*/ 126 w 353"/>
                <a:gd name="T3" fmla="*/ 346 h 355"/>
                <a:gd name="T4" fmla="*/ 93 w 353"/>
                <a:gd name="T5" fmla="*/ 334 h 355"/>
                <a:gd name="T6" fmla="*/ 64 w 353"/>
                <a:gd name="T7" fmla="*/ 314 h 355"/>
                <a:gd name="T8" fmla="*/ 46 w 353"/>
                <a:gd name="T9" fmla="*/ 297 h 355"/>
                <a:gd name="T10" fmla="*/ 35 w 353"/>
                <a:gd name="T11" fmla="*/ 285 h 355"/>
                <a:gd name="T12" fmla="*/ 42 w 353"/>
                <a:gd name="T13" fmla="*/ 281 h 355"/>
                <a:gd name="T14" fmla="*/ 63 w 353"/>
                <a:gd name="T15" fmla="*/ 288 h 355"/>
                <a:gd name="T16" fmla="*/ 83 w 353"/>
                <a:gd name="T17" fmla="*/ 293 h 355"/>
                <a:gd name="T18" fmla="*/ 107 w 353"/>
                <a:gd name="T19" fmla="*/ 297 h 355"/>
                <a:gd name="T20" fmla="*/ 126 w 353"/>
                <a:gd name="T21" fmla="*/ 298 h 355"/>
                <a:gd name="T22" fmla="*/ 141 w 353"/>
                <a:gd name="T23" fmla="*/ 300 h 355"/>
                <a:gd name="T24" fmla="*/ 157 w 353"/>
                <a:gd name="T25" fmla="*/ 300 h 355"/>
                <a:gd name="T26" fmla="*/ 172 w 353"/>
                <a:gd name="T27" fmla="*/ 298 h 355"/>
                <a:gd name="T28" fmla="*/ 193 w 353"/>
                <a:gd name="T29" fmla="*/ 297 h 355"/>
                <a:gd name="T30" fmla="*/ 220 w 353"/>
                <a:gd name="T31" fmla="*/ 293 h 355"/>
                <a:gd name="T32" fmla="*/ 245 w 353"/>
                <a:gd name="T33" fmla="*/ 288 h 355"/>
                <a:gd name="T34" fmla="*/ 268 w 353"/>
                <a:gd name="T35" fmla="*/ 281 h 355"/>
                <a:gd name="T36" fmla="*/ 280 w 353"/>
                <a:gd name="T37" fmla="*/ 276 h 355"/>
                <a:gd name="T38" fmla="*/ 293 w 353"/>
                <a:gd name="T39" fmla="*/ 264 h 355"/>
                <a:gd name="T40" fmla="*/ 298 w 353"/>
                <a:gd name="T41" fmla="*/ 247 h 355"/>
                <a:gd name="T42" fmla="*/ 288 w 353"/>
                <a:gd name="T43" fmla="*/ 228 h 355"/>
                <a:gd name="T44" fmla="*/ 268 w 353"/>
                <a:gd name="T45" fmla="*/ 222 h 355"/>
                <a:gd name="T46" fmla="*/ 264 w 353"/>
                <a:gd name="T47" fmla="*/ 222 h 355"/>
                <a:gd name="T48" fmla="*/ 259 w 353"/>
                <a:gd name="T49" fmla="*/ 223 h 355"/>
                <a:gd name="T50" fmla="*/ 240 w 353"/>
                <a:gd name="T51" fmla="*/ 230 h 355"/>
                <a:gd name="T52" fmla="*/ 218 w 353"/>
                <a:gd name="T53" fmla="*/ 235 h 355"/>
                <a:gd name="T54" fmla="*/ 194 w 353"/>
                <a:gd name="T55" fmla="*/ 240 h 355"/>
                <a:gd name="T56" fmla="*/ 170 w 353"/>
                <a:gd name="T57" fmla="*/ 242 h 355"/>
                <a:gd name="T58" fmla="*/ 150 w 353"/>
                <a:gd name="T59" fmla="*/ 242 h 355"/>
                <a:gd name="T60" fmla="*/ 129 w 353"/>
                <a:gd name="T61" fmla="*/ 240 h 355"/>
                <a:gd name="T62" fmla="*/ 104 w 353"/>
                <a:gd name="T63" fmla="*/ 237 h 355"/>
                <a:gd name="T64" fmla="*/ 82 w 353"/>
                <a:gd name="T65" fmla="*/ 232 h 355"/>
                <a:gd name="T66" fmla="*/ 59 w 353"/>
                <a:gd name="T67" fmla="*/ 227 h 355"/>
                <a:gd name="T68" fmla="*/ 41 w 353"/>
                <a:gd name="T69" fmla="*/ 218 h 355"/>
                <a:gd name="T70" fmla="*/ 35 w 353"/>
                <a:gd name="T71" fmla="*/ 216 h 355"/>
                <a:gd name="T72" fmla="*/ 32 w 353"/>
                <a:gd name="T73" fmla="*/ 216 h 355"/>
                <a:gd name="T74" fmla="*/ 18 w 353"/>
                <a:gd name="T75" fmla="*/ 218 h 355"/>
                <a:gd name="T76" fmla="*/ 6 w 353"/>
                <a:gd name="T77" fmla="*/ 227 h 355"/>
                <a:gd name="T78" fmla="*/ 1 w 353"/>
                <a:gd name="T79" fmla="*/ 203 h 355"/>
                <a:gd name="T80" fmla="*/ 0 w 353"/>
                <a:gd name="T81" fmla="*/ 177 h 355"/>
                <a:gd name="T82" fmla="*/ 3 w 353"/>
                <a:gd name="T83" fmla="*/ 141 h 355"/>
                <a:gd name="T84" fmla="*/ 13 w 353"/>
                <a:gd name="T85" fmla="*/ 109 h 355"/>
                <a:gd name="T86" fmla="*/ 30 w 353"/>
                <a:gd name="T87" fmla="*/ 78 h 355"/>
                <a:gd name="T88" fmla="*/ 52 w 353"/>
                <a:gd name="T89" fmla="*/ 53 h 355"/>
                <a:gd name="T90" fmla="*/ 78 w 353"/>
                <a:gd name="T91" fmla="*/ 31 h 355"/>
                <a:gd name="T92" fmla="*/ 109 w 353"/>
                <a:gd name="T93" fmla="*/ 13 h 355"/>
                <a:gd name="T94" fmla="*/ 141 w 353"/>
                <a:gd name="T95" fmla="*/ 3 h 355"/>
                <a:gd name="T96" fmla="*/ 177 w 353"/>
                <a:gd name="T97" fmla="*/ 0 h 355"/>
                <a:gd name="T98" fmla="*/ 211 w 353"/>
                <a:gd name="T99" fmla="*/ 3 h 355"/>
                <a:gd name="T100" fmla="*/ 245 w 353"/>
                <a:gd name="T101" fmla="*/ 13 h 355"/>
                <a:gd name="T102" fmla="*/ 275 w 353"/>
                <a:gd name="T103" fmla="*/ 31 h 355"/>
                <a:gd name="T104" fmla="*/ 302 w 353"/>
                <a:gd name="T105" fmla="*/ 53 h 355"/>
                <a:gd name="T106" fmla="*/ 324 w 353"/>
                <a:gd name="T107" fmla="*/ 78 h 355"/>
                <a:gd name="T108" fmla="*/ 341 w 353"/>
                <a:gd name="T109" fmla="*/ 109 h 355"/>
                <a:gd name="T110" fmla="*/ 350 w 353"/>
                <a:gd name="T111" fmla="*/ 141 h 355"/>
                <a:gd name="T112" fmla="*/ 353 w 353"/>
                <a:gd name="T113" fmla="*/ 177 h 355"/>
                <a:gd name="T114" fmla="*/ 339 w 353"/>
                <a:gd name="T115" fmla="*/ 245 h 355"/>
                <a:gd name="T116" fmla="*/ 302 w 353"/>
                <a:gd name="T117" fmla="*/ 302 h 355"/>
                <a:gd name="T118" fmla="*/ 245 w 353"/>
                <a:gd name="T119" fmla="*/ 341 h 355"/>
                <a:gd name="T120" fmla="*/ 177 w 353"/>
                <a:gd name="T121" fmla="*/ 355 h 35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353" h="355">
                  <a:moveTo>
                    <a:pt x="177" y="355"/>
                  </a:moveTo>
                  <a:lnTo>
                    <a:pt x="160" y="353"/>
                  </a:lnTo>
                  <a:lnTo>
                    <a:pt x="141" y="351"/>
                  </a:lnTo>
                  <a:lnTo>
                    <a:pt x="126" y="346"/>
                  </a:lnTo>
                  <a:lnTo>
                    <a:pt x="109" y="341"/>
                  </a:lnTo>
                  <a:lnTo>
                    <a:pt x="93" y="334"/>
                  </a:lnTo>
                  <a:lnTo>
                    <a:pt x="78" y="324"/>
                  </a:lnTo>
                  <a:lnTo>
                    <a:pt x="64" y="314"/>
                  </a:lnTo>
                  <a:lnTo>
                    <a:pt x="52" y="302"/>
                  </a:lnTo>
                  <a:lnTo>
                    <a:pt x="46" y="297"/>
                  </a:lnTo>
                  <a:lnTo>
                    <a:pt x="41" y="290"/>
                  </a:lnTo>
                  <a:lnTo>
                    <a:pt x="35" y="285"/>
                  </a:lnTo>
                  <a:lnTo>
                    <a:pt x="32" y="278"/>
                  </a:lnTo>
                  <a:lnTo>
                    <a:pt x="42" y="281"/>
                  </a:lnTo>
                  <a:lnTo>
                    <a:pt x="52" y="285"/>
                  </a:lnTo>
                  <a:lnTo>
                    <a:pt x="63" y="288"/>
                  </a:lnTo>
                  <a:lnTo>
                    <a:pt x="73" y="290"/>
                  </a:lnTo>
                  <a:lnTo>
                    <a:pt x="83" y="293"/>
                  </a:lnTo>
                  <a:lnTo>
                    <a:pt x="95" y="295"/>
                  </a:lnTo>
                  <a:lnTo>
                    <a:pt x="107" y="297"/>
                  </a:lnTo>
                  <a:lnTo>
                    <a:pt x="119" y="298"/>
                  </a:lnTo>
                  <a:lnTo>
                    <a:pt x="126" y="298"/>
                  </a:lnTo>
                  <a:lnTo>
                    <a:pt x="133" y="300"/>
                  </a:lnTo>
                  <a:lnTo>
                    <a:pt x="141" y="300"/>
                  </a:lnTo>
                  <a:lnTo>
                    <a:pt x="148" y="300"/>
                  </a:lnTo>
                  <a:lnTo>
                    <a:pt x="157" y="300"/>
                  </a:lnTo>
                  <a:lnTo>
                    <a:pt x="164" y="300"/>
                  </a:lnTo>
                  <a:lnTo>
                    <a:pt x="172" y="298"/>
                  </a:lnTo>
                  <a:lnTo>
                    <a:pt x="179" y="298"/>
                  </a:lnTo>
                  <a:lnTo>
                    <a:pt x="193" y="297"/>
                  </a:lnTo>
                  <a:lnTo>
                    <a:pt x="206" y="297"/>
                  </a:lnTo>
                  <a:lnTo>
                    <a:pt x="220" y="293"/>
                  </a:lnTo>
                  <a:lnTo>
                    <a:pt x="232" y="291"/>
                  </a:lnTo>
                  <a:lnTo>
                    <a:pt x="245" y="288"/>
                  </a:lnTo>
                  <a:lnTo>
                    <a:pt x="257" y="285"/>
                  </a:lnTo>
                  <a:lnTo>
                    <a:pt x="268" y="281"/>
                  </a:lnTo>
                  <a:lnTo>
                    <a:pt x="280" y="278"/>
                  </a:lnTo>
                  <a:lnTo>
                    <a:pt x="280" y="276"/>
                  </a:lnTo>
                  <a:lnTo>
                    <a:pt x="288" y="271"/>
                  </a:lnTo>
                  <a:lnTo>
                    <a:pt x="293" y="264"/>
                  </a:lnTo>
                  <a:lnTo>
                    <a:pt x="297" y="257"/>
                  </a:lnTo>
                  <a:lnTo>
                    <a:pt x="298" y="247"/>
                  </a:lnTo>
                  <a:lnTo>
                    <a:pt x="295" y="237"/>
                  </a:lnTo>
                  <a:lnTo>
                    <a:pt x="288" y="228"/>
                  </a:lnTo>
                  <a:lnTo>
                    <a:pt x="278" y="223"/>
                  </a:lnTo>
                  <a:lnTo>
                    <a:pt x="268" y="222"/>
                  </a:lnTo>
                  <a:lnTo>
                    <a:pt x="266" y="222"/>
                  </a:lnTo>
                  <a:lnTo>
                    <a:pt x="264" y="222"/>
                  </a:lnTo>
                  <a:lnTo>
                    <a:pt x="261" y="222"/>
                  </a:lnTo>
                  <a:lnTo>
                    <a:pt x="259" y="223"/>
                  </a:lnTo>
                  <a:lnTo>
                    <a:pt x="251" y="227"/>
                  </a:lnTo>
                  <a:lnTo>
                    <a:pt x="240" y="230"/>
                  </a:lnTo>
                  <a:lnTo>
                    <a:pt x="228" y="232"/>
                  </a:lnTo>
                  <a:lnTo>
                    <a:pt x="218" y="235"/>
                  </a:lnTo>
                  <a:lnTo>
                    <a:pt x="206" y="237"/>
                  </a:lnTo>
                  <a:lnTo>
                    <a:pt x="194" y="240"/>
                  </a:lnTo>
                  <a:lnTo>
                    <a:pt x="182" y="240"/>
                  </a:lnTo>
                  <a:lnTo>
                    <a:pt x="170" y="242"/>
                  </a:lnTo>
                  <a:lnTo>
                    <a:pt x="160" y="242"/>
                  </a:lnTo>
                  <a:lnTo>
                    <a:pt x="150" y="242"/>
                  </a:lnTo>
                  <a:lnTo>
                    <a:pt x="140" y="242"/>
                  </a:lnTo>
                  <a:lnTo>
                    <a:pt x="129" y="240"/>
                  </a:lnTo>
                  <a:lnTo>
                    <a:pt x="117" y="239"/>
                  </a:lnTo>
                  <a:lnTo>
                    <a:pt x="104" y="237"/>
                  </a:lnTo>
                  <a:lnTo>
                    <a:pt x="92" y="235"/>
                  </a:lnTo>
                  <a:lnTo>
                    <a:pt x="82" y="232"/>
                  </a:lnTo>
                  <a:lnTo>
                    <a:pt x="70" y="230"/>
                  </a:lnTo>
                  <a:lnTo>
                    <a:pt x="59" y="227"/>
                  </a:lnTo>
                  <a:lnTo>
                    <a:pt x="49" y="222"/>
                  </a:lnTo>
                  <a:lnTo>
                    <a:pt x="41" y="218"/>
                  </a:lnTo>
                  <a:lnTo>
                    <a:pt x="39" y="218"/>
                  </a:lnTo>
                  <a:lnTo>
                    <a:pt x="35" y="216"/>
                  </a:lnTo>
                  <a:lnTo>
                    <a:pt x="34" y="216"/>
                  </a:lnTo>
                  <a:lnTo>
                    <a:pt x="32" y="216"/>
                  </a:lnTo>
                  <a:lnTo>
                    <a:pt x="25" y="216"/>
                  </a:lnTo>
                  <a:lnTo>
                    <a:pt x="18" y="218"/>
                  </a:lnTo>
                  <a:lnTo>
                    <a:pt x="12" y="222"/>
                  </a:lnTo>
                  <a:lnTo>
                    <a:pt x="6" y="227"/>
                  </a:lnTo>
                  <a:lnTo>
                    <a:pt x="5" y="215"/>
                  </a:lnTo>
                  <a:lnTo>
                    <a:pt x="1" y="203"/>
                  </a:lnTo>
                  <a:lnTo>
                    <a:pt x="0" y="189"/>
                  </a:lnTo>
                  <a:lnTo>
                    <a:pt x="0" y="177"/>
                  </a:lnTo>
                  <a:lnTo>
                    <a:pt x="1" y="160"/>
                  </a:lnTo>
                  <a:lnTo>
                    <a:pt x="3" y="141"/>
                  </a:lnTo>
                  <a:lnTo>
                    <a:pt x="8" y="126"/>
                  </a:lnTo>
                  <a:lnTo>
                    <a:pt x="13" y="109"/>
                  </a:lnTo>
                  <a:lnTo>
                    <a:pt x="20" y="94"/>
                  </a:lnTo>
                  <a:lnTo>
                    <a:pt x="30" y="78"/>
                  </a:lnTo>
                  <a:lnTo>
                    <a:pt x="41" y="65"/>
                  </a:lnTo>
                  <a:lnTo>
                    <a:pt x="52" y="53"/>
                  </a:lnTo>
                  <a:lnTo>
                    <a:pt x="64" y="41"/>
                  </a:lnTo>
                  <a:lnTo>
                    <a:pt x="78" y="31"/>
                  </a:lnTo>
                  <a:lnTo>
                    <a:pt x="93" y="20"/>
                  </a:lnTo>
                  <a:lnTo>
                    <a:pt x="109" y="13"/>
                  </a:lnTo>
                  <a:lnTo>
                    <a:pt x="126" y="8"/>
                  </a:lnTo>
                  <a:lnTo>
                    <a:pt x="141" y="3"/>
                  </a:lnTo>
                  <a:lnTo>
                    <a:pt x="160" y="2"/>
                  </a:lnTo>
                  <a:lnTo>
                    <a:pt x="177" y="0"/>
                  </a:lnTo>
                  <a:lnTo>
                    <a:pt x="194" y="2"/>
                  </a:lnTo>
                  <a:lnTo>
                    <a:pt x="211" y="3"/>
                  </a:lnTo>
                  <a:lnTo>
                    <a:pt x="228" y="8"/>
                  </a:lnTo>
                  <a:lnTo>
                    <a:pt x="245" y="13"/>
                  </a:lnTo>
                  <a:lnTo>
                    <a:pt x="261" y="20"/>
                  </a:lnTo>
                  <a:lnTo>
                    <a:pt x="275" y="31"/>
                  </a:lnTo>
                  <a:lnTo>
                    <a:pt x="290" y="41"/>
                  </a:lnTo>
                  <a:lnTo>
                    <a:pt x="302" y="53"/>
                  </a:lnTo>
                  <a:lnTo>
                    <a:pt x="314" y="65"/>
                  </a:lnTo>
                  <a:lnTo>
                    <a:pt x="324" y="78"/>
                  </a:lnTo>
                  <a:lnTo>
                    <a:pt x="333" y="94"/>
                  </a:lnTo>
                  <a:lnTo>
                    <a:pt x="341" y="109"/>
                  </a:lnTo>
                  <a:lnTo>
                    <a:pt x="346" y="126"/>
                  </a:lnTo>
                  <a:lnTo>
                    <a:pt x="350" y="141"/>
                  </a:lnTo>
                  <a:lnTo>
                    <a:pt x="353" y="160"/>
                  </a:lnTo>
                  <a:lnTo>
                    <a:pt x="353" y="177"/>
                  </a:lnTo>
                  <a:lnTo>
                    <a:pt x="350" y="213"/>
                  </a:lnTo>
                  <a:lnTo>
                    <a:pt x="339" y="245"/>
                  </a:lnTo>
                  <a:lnTo>
                    <a:pt x="322" y="276"/>
                  </a:lnTo>
                  <a:lnTo>
                    <a:pt x="302" y="302"/>
                  </a:lnTo>
                  <a:lnTo>
                    <a:pt x="276" y="324"/>
                  </a:lnTo>
                  <a:lnTo>
                    <a:pt x="245" y="341"/>
                  </a:lnTo>
                  <a:lnTo>
                    <a:pt x="213" y="351"/>
                  </a:lnTo>
                  <a:lnTo>
                    <a:pt x="177" y="355"/>
                  </a:lnTo>
                  <a:close/>
                </a:path>
              </a:pathLst>
            </a:custGeom>
            <a:solidFill>
              <a:srgbClr val="92D05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686" name="Freeform 16"/>
            <p:cNvSpPr>
              <a:spLocks/>
            </p:cNvSpPr>
            <p:nvPr/>
          </p:nvSpPr>
          <p:spPr bwMode="auto">
            <a:xfrm>
              <a:off x="5442" y="1889"/>
              <a:ext cx="140" cy="140"/>
            </a:xfrm>
            <a:custGeom>
              <a:avLst/>
              <a:gdLst>
                <a:gd name="T0" fmla="*/ 0 w 140"/>
                <a:gd name="T1" fmla="*/ 70 h 140"/>
                <a:gd name="T2" fmla="*/ 2 w 140"/>
                <a:gd name="T3" fmla="*/ 84 h 140"/>
                <a:gd name="T4" fmla="*/ 5 w 140"/>
                <a:gd name="T5" fmla="*/ 97 h 140"/>
                <a:gd name="T6" fmla="*/ 12 w 140"/>
                <a:gd name="T7" fmla="*/ 109 h 140"/>
                <a:gd name="T8" fmla="*/ 20 w 140"/>
                <a:gd name="T9" fmla="*/ 119 h 140"/>
                <a:gd name="T10" fmla="*/ 31 w 140"/>
                <a:gd name="T11" fmla="*/ 128 h 140"/>
                <a:gd name="T12" fmla="*/ 43 w 140"/>
                <a:gd name="T13" fmla="*/ 135 h 140"/>
                <a:gd name="T14" fmla="*/ 56 w 140"/>
                <a:gd name="T15" fmla="*/ 138 h 140"/>
                <a:gd name="T16" fmla="*/ 70 w 140"/>
                <a:gd name="T17" fmla="*/ 140 h 140"/>
                <a:gd name="T18" fmla="*/ 84 w 140"/>
                <a:gd name="T19" fmla="*/ 138 h 140"/>
                <a:gd name="T20" fmla="*/ 97 w 140"/>
                <a:gd name="T21" fmla="*/ 135 h 140"/>
                <a:gd name="T22" fmla="*/ 109 w 140"/>
                <a:gd name="T23" fmla="*/ 128 h 140"/>
                <a:gd name="T24" fmla="*/ 120 w 140"/>
                <a:gd name="T25" fmla="*/ 119 h 140"/>
                <a:gd name="T26" fmla="*/ 128 w 140"/>
                <a:gd name="T27" fmla="*/ 109 h 140"/>
                <a:gd name="T28" fmla="*/ 135 w 140"/>
                <a:gd name="T29" fmla="*/ 97 h 140"/>
                <a:gd name="T30" fmla="*/ 138 w 140"/>
                <a:gd name="T31" fmla="*/ 84 h 140"/>
                <a:gd name="T32" fmla="*/ 140 w 140"/>
                <a:gd name="T33" fmla="*/ 70 h 140"/>
                <a:gd name="T34" fmla="*/ 138 w 140"/>
                <a:gd name="T35" fmla="*/ 56 h 140"/>
                <a:gd name="T36" fmla="*/ 135 w 140"/>
                <a:gd name="T37" fmla="*/ 43 h 140"/>
                <a:gd name="T38" fmla="*/ 128 w 140"/>
                <a:gd name="T39" fmla="*/ 31 h 140"/>
                <a:gd name="T40" fmla="*/ 120 w 140"/>
                <a:gd name="T41" fmla="*/ 21 h 140"/>
                <a:gd name="T42" fmla="*/ 109 w 140"/>
                <a:gd name="T43" fmla="*/ 12 h 140"/>
                <a:gd name="T44" fmla="*/ 97 w 140"/>
                <a:gd name="T45" fmla="*/ 5 h 140"/>
                <a:gd name="T46" fmla="*/ 84 w 140"/>
                <a:gd name="T47" fmla="*/ 2 h 140"/>
                <a:gd name="T48" fmla="*/ 70 w 140"/>
                <a:gd name="T49" fmla="*/ 0 h 140"/>
                <a:gd name="T50" fmla="*/ 56 w 140"/>
                <a:gd name="T51" fmla="*/ 2 h 140"/>
                <a:gd name="T52" fmla="*/ 43 w 140"/>
                <a:gd name="T53" fmla="*/ 5 h 140"/>
                <a:gd name="T54" fmla="*/ 31 w 140"/>
                <a:gd name="T55" fmla="*/ 12 h 140"/>
                <a:gd name="T56" fmla="*/ 20 w 140"/>
                <a:gd name="T57" fmla="*/ 21 h 140"/>
                <a:gd name="T58" fmla="*/ 12 w 140"/>
                <a:gd name="T59" fmla="*/ 31 h 140"/>
                <a:gd name="T60" fmla="*/ 5 w 140"/>
                <a:gd name="T61" fmla="*/ 43 h 140"/>
                <a:gd name="T62" fmla="*/ 2 w 140"/>
                <a:gd name="T63" fmla="*/ 56 h 140"/>
                <a:gd name="T64" fmla="*/ 0 w 140"/>
                <a:gd name="T65" fmla="*/ 70 h 14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40" h="140">
                  <a:moveTo>
                    <a:pt x="0" y="70"/>
                  </a:moveTo>
                  <a:lnTo>
                    <a:pt x="2" y="84"/>
                  </a:lnTo>
                  <a:lnTo>
                    <a:pt x="5" y="97"/>
                  </a:lnTo>
                  <a:lnTo>
                    <a:pt x="12" y="109"/>
                  </a:lnTo>
                  <a:lnTo>
                    <a:pt x="20" y="119"/>
                  </a:lnTo>
                  <a:lnTo>
                    <a:pt x="31" y="128"/>
                  </a:lnTo>
                  <a:lnTo>
                    <a:pt x="43" y="135"/>
                  </a:lnTo>
                  <a:lnTo>
                    <a:pt x="56" y="138"/>
                  </a:lnTo>
                  <a:lnTo>
                    <a:pt x="70" y="140"/>
                  </a:lnTo>
                  <a:lnTo>
                    <a:pt x="84" y="138"/>
                  </a:lnTo>
                  <a:lnTo>
                    <a:pt x="97" y="135"/>
                  </a:lnTo>
                  <a:lnTo>
                    <a:pt x="109" y="128"/>
                  </a:lnTo>
                  <a:lnTo>
                    <a:pt x="120" y="119"/>
                  </a:lnTo>
                  <a:lnTo>
                    <a:pt x="128" y="109"/>
                  </a:lnTo>
                  <a:lnTo>
                    <a:pt x="135" y="97"/>
                  </a:lnTo>
                  <a:lnTo>
                    <a:pt x="138" y="84"/>
                  </a:lnTo>
                  <a:lnTo>
                    <a:pt x="140" y="70"/>
                  </a:lnTo>
                  <a:lnTo>
                    <a:pt x="138" y="56"/>
                  </a:lnTo>
                  <a:lnTo>
                    <a:pt x="135" y="43"/>
                  </a:lnTo>
                  <a:lnTo>
                    <a:pt x="128" y="31"/>
                  </a:lnTo>
                  <a:lnTo>
                    <a:pt x="120" y="21"/>
                  </a:lnTo>
                  <a:lnTo>
                    <a:pt x="109" y="12"/>
                  </a:lnTo>
                  <a:lnTo>
                    <a:pt x="97" y="5"/>
                  </a:lnTo>
                  <a:lnTo>
                    <a:pt x="84" y="2"/>
                  </a:lnTo>
                  <a:lnTo>
                    <a:pt x="70" y="0"/>
                  </a:lnTo>
                  <a:lnTo>
                    <a:pt x="56" y="2"/>
                  </a:lnTo>
                  <a:lnTo>
                    <a:pt x="43" y="5"/>
                  </a:lnTo>
                  <a:lnTo>
                    <a:pt x="31" y="12"/>
                  </a:lnTo>
                  <a:lnTo>
                    <a:pt x="20" y="21"/>
                  </a:lnTo>
                  <a:lnTo>
                    <a:pt x="12" y="31"/>
                  </a:lnTo>
                  <a:lnTo>
                    <a:pt x="5" y="43"/>
                  </a:lnTo>
                  <a:lnTo>
                    <a:pt x="2" y="56"/>
                  </a:lnTo>
                  <a:lnTo>
                    <a:pt x="0" y="7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687" name="Freeform 17"/>
            <p:cNvSpPr>
              <a:spLocks/>
            </p:cNvSpPr>
            <p:nvPr/>
          </p:nvSpPr>
          <p:spPr bwMode="auto">
            <a:xfrm>
              <a:off x="5483" y="1930"/>
              <a:ext cx="58" cy="58"/>
            </a:xfrm>
            <a:custGeom>
              <a:avLst/>
              <a:gdLst>
                <a:gd name="T0" fmla="*/ 29 w 58"/>
                <a:gd name="T1" fmla="*/ 0 h 58"/>
                <a:gd name="T2" fmla="*/ 36 w 58"/>
                <a:gd name="T3" fmla="*/ 0 h 58"/>
                <a:gd name="T4" fmla="*/ 41 w 58"/>
                <a:gd name="T5" fmla="*/ 2 h 58"/>
                <a:gd name="T6" fmla="*/ 46 w 58"/>
                <a:gd name="T7" fmla="*/ 5 h 58"/>
                <a:gd name="T8" fmla="*/ 49 w 58"/>
                <a:gd name="T9" fmla="*/ 9 h 58"/>
                <a:gd name="T10" fmla="*/ 53 w 58"/>
                <a:gd name="T11" fmla="*/ 12 h 58"/>
                <a:gd name="T12" fmla="*/ 56 w 58"/>
                <a:gd name="T13" fmla="*/ 17 h 58"/>
                <a:gd name="T14" fmla="*/ 58 w 58"/>
                <a:gd name="T15" fmla="*/ 22 h 58"/>
                <a:gd name="T16" fmla="*/ 58 w 58"/>
                <a:gd name="T17" fmla="*/ 29 h 58"/>
                <a:gd name="T18" fmla="*/ 56 w 58"/>
                <a:gd name="T19" fmla="*/ 39 h 58"/>
                <a:gd name="T20" fmla="*/ 49 w 58"/>
                <a:gd name="T21" fmla="*/ 49 h 58"/>
                <a:gd name="T22" fmla="*/ 39 w 58"/>
                <a:gd name="T23" fmla="*/ 56 h 58"/>
                <a:gd name="T24" fmla="*/ 29 w 58"/>
                <a:gd name="T25" fmla="*/ 58 h 58"/>
                <a:gd name="T26" fmla="*/ 24 w 58"/>
                <a:gd name="T27" fmla="*/ 58 h 58"/>
                <a:gd name="T28" fmla="*/ 19 w 58"/>
                <a:gd name="T29" fmla="*/ 56 h 58"/>
                <a:gd name="T30" fmla="*/ 14 w 58"/>
                <a:gd name="T31" fmla="*/ 53 h 58"/>
                <a:gd name="T32" fmla="*/ 8 w 58"/>
                <a:gd name="T33" fmla="*/ 49 h 58"/>
                <a:gd name="T34" fmla="*/ 5 w 58"/>
                <a:gd name="T35" fmla="*/ 44 h 58"/>
                <a:gd name="T36" fmla="*/ 2 w 58"/>
                <a:gd name="T37" fmla="*/ 39 h 58"/>
                <a:gd name="T38" fmla="*/ 0 w 58"/>
                <a:gd name="T39" fmla="*/ 34 h 58"/>
                <a:gd name="T40" fmla="*/ 0 w 58"/>
                <a:gd name="T41" fmla="*/ 29 h 58"/>
                <a:gd name="T42" fmla="*/ 0 w 58"/>
                <a:gd name="T43" fmla="*/ 22 h 58"/>
                <a:gd name="T44" fmla="*/ 2 w 58"/>
                <a:gd name="T45" fmla="*/ 17 h 58"/>
                <a:gd name="T46" fmla="*/ 5 w 58"/>
                <a:gd name="T47" fmla="*/ 12 h 58"/>
                <a:gd name="T48" fmla="*/ 8 w 58"/>
                <a:gd name="T49" fmla="*/ 9 h 58"/>
                <a:gd name="T50" fmla="*/ 14 w 58"/>
                <a:gd name="T51" fmla="*/ 5 h 58"/>
                <a:gd name="T52" fmla="*/ 19 w 58"/>
                <a:gd name="T53" fmla="*/ 2 h 58"/>
                <a:gd name="T54" fmla="*/ 24 w 58"/>
                <a:gd name="T55" fmla="*/ 0 h 58"/>
                <a:gd name="T56" fmla="*/ 29 w 58"/>
                <a:gd name="T57" fmla="*/ 0 h 5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8" h="58">
                  <a:moveTo>
                    <a:pt x="29" y="0"/>
                  </a:moveTo>
                  <a:lnTo>
                    <a:pt x="36" y="0"/>
                  </a:lnTo>
                  <a:lnTo>
                    <a:pt x="41" y="2"/>
                  </a:lnTo>
                  <a:lnTo>
                    <a:pt x="46" y="5"/>
                  </a:lnTo>
                  <a:lnTo>
                    <a:pt x="49" y="9"/>
                  </a:lnTo>
                  <a:lnTo>
                    <a:pt x="53" y="12"/>
                  </a:lnTo>
                  <a:lnTo>
                    <a:pt x="56" y="17"/>
                  </a:lnTo>
                  <a:lnTo>
                    <a:pt x="58" y="22"/>
                  </a:lnTo>
                  <a:lnTo>
                    <a:pt x="58" y="29"/>
                  </a:lnTo>
                  <a:lnTo>
                    <a:pt x="56" y="39"/>
                  </a:lnTo>
                  <a:lnTo>
                    <a:pt x="49" y="49"/>
                  </a:lnTo>
                  <a:lnTo>
                    <a:pt x="39" y="56"/>
                  </a:lnTo>
                  <a:lnTo>
                    <a:pt x="29" y="58"/>
                  </a:lnTo>
                  <a:lnTo>
                    <a:pt x="24" y="58"/>
                  </a:lnTo>
                  <a:lnTo>
                    <a:pt x="19" y="56"/>
                  </a:lnTo>
                  <a:lnTo>
                    <a:pt x="14" y="53"/>
                  </a:lnTo>
                  <a:lnTo>
                    <a:pt x="8" y="49"/>
                  </a:lnTo>
                  <a:lnTo>
                    <a:pt x="5" y="44"/>
                  </a:lnTo>
                  <a:lnTo>
                    <a:pt x="2" y="39"/>
                  </a:lnTo>
                  <a:lnTo>
                    <a:pt x="0" y="34"/>
                  </a:lnTo>
                  <a:lnTo>
                    <a:pt x="0" y="29"/>
                  </a:lnTo>
                  <a:lnTo>
                    <a:pt x="0" y="22"/>
                  </a:lnTo>
                  <a:lnTo>
                    <a:pt x="2" y="17"/>
                  </a:lnTo>
                  <a:lnTo>
                    <a:pt x="5" y="12"/>
                  </a:lnTo>
                  <a:lnTo>
                    <a:pt x="8" y="9"/>
                  </a:lnTo>
                  <a:lnTo>
                    <a:pt x="14" y="5"/>
                  </a:lnTo>
                  <a:lnTo>
                    <a:pt x="19" y="2"/>
                  </a:lnTo>
                  <a:lnTo>
                    <a:pt x="24" y="0"/>
                  </a:lnTo>
                  <a:lnTo>
                    <a:pt x="2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688" name="Freeform 18"/>
            <p:cNvSpPr>
              <a:spLocks/>
            </p:cNvSpPr>
            <p:nvPr/>
          </p:nvSpPr>
          <p:spPr bwMode="auto">
            <a:xfrm>
              <a:off x="4752" y="1908"/>
              <a:ext cx="140" cy="141"/>
            </a:xfrm>
            <a:custGeom>
              <a:avLst/>
              <a:gdLst>
                <a:gd name="T0" fmla="*/ 70 w 140"/>
                <a:gd name="T1" fmla="*/ 0 h 141"/>
                <a:gd name="T2" fmla="*/ 56 w 140"/>
                <a:gd name="T3" fmla="*/ 2 h 141"/>
                <a:gd name="T4" fmla="*/ 43 w 140"/>
                <a:gd name="T5" fmla="*/ 5 h 141"/>
                <a:gd name="T6" fmla="*/ 31 w 140"/>
                <a:gd name="T7" fmla="*/ 12 h 141"/>
                <a:gd name="T8" fmla="*/ 20 w 140"/>
                <a:gd name="T9" fmla="*/ 20 h 141"/>
                <a:gd name="T10" fmla="*/ 12 w 140"/>
                <a:gd name="T11" fmla="*/ 32 h 141"/>
                <a:gd name="T12" fmla="*/ 5 w 140"/>
                <a:gd name="T13" fmla="*/ 44 h 141"/>
                <a:gd name="T14" fmla="*/ 2 w 140"/>
                <a:gd name="T15" fmla="*/ 58 h 141"/>
                <a:gd name="T16" fmla="*/ 0 w 140"/>
                <a:gd name="T17" fmla="*/ 71 h 141"/>
                <a:gd name="T18" fmla="*/ 2 w 140"/>
                <a:gd name="T19" fmla="*/ 85 h 141"/>
                <a:gd name="T20" fmla="*/ 5 w 140"/>
                <a:gd name="T21" fmla="*/ 99 h 141"/>
                <a:gd name="T22" fmla="*/ 12 w 140"/>
                <a:gd name="T23" fmla="*/ 111 h 141"/>
                <a:gd name="T24" fmla="*/ 20 w 140"/>
                <a:gd name="T25" fmla="*/ 121 h 141"/>
                <a:gd name="T26" fmla="*/ 31 w 140"/>
                <a:gd name="T27" fmla="*/ 129 h 141"/>
                <a:gd name="T28" fmla="*/ 43 w 140"/>
                <a:gd name="T29" fmla="*/ 136 h 141"/>
                <a:gd name="T30" fmla="*/ 56 w 140"/>
                <a:gd name="T31" fmla="*/ 140 h 141"/>
                <a:gd name="T32" fmla="*/ 70 w 140"/>
                <a:gd name="T33" fmla="*/ 141 h 141"/>
                <a:gd name="T34" fmla="*/ 84 w 140"/>
                <a:gd name="T35" fmla="*/ 140 h 141"/>
                <a:gd name="T36" fmla="*/ 97 w 140"/>
                <a:gd name="T37" fmla="*/ 136 h 141"/>
                <a:gd name="T38" fmla="*/ 109 w 140"/>
                <a:gd name="T39" fmla="*/ 129 h 141"/>
                <a:gd name="T40" fmla="*/ 120 w 140"/>
                <a:gd name="T41" fmla="*/ 121 h 141"/>
                <a:gd name="T42" fmla="*/ 128 w 140"/>
                <a:gd name="T43" fmla="*/ 111 h 141"/>
                <a:gd name="T44" fmla="*/ 135 w 140"/>
                <a:gd name="T45" fmla="*/ 99 h 141"/>
                <a:gd name="T46" fmla="*/ 138 w 140"/>
                <a:gd name="T47" fmla="*/ 85 h 141"/>
                <a:gd name="T48" fmla="*/ 140 w 140"/>
                <a:gd name="T49" fmla="*/ 71 h 141"/>
                <a:gd name="T50" fmla="*/ 138 w 140"/>
                <a:gd name="T51" fmla="*/ 58 h 141"/>
                <a:gd name="T52" fmla="*/ 135 w 140"/>
                <a:gd name="T53" fmla="*/ 44 h 141"/>
                <a:gd name="T54" fmla="*/ 128 w 140"/>
                <a:gd name="T55" fmla="*/ 32 h 141"/>
                <a:gd name="T56" fmla="*/ 120 w 140"/>
                <a:gd name="T57" fmla="*/ 20 h 141"/>
                <a:gd name="T58" fmla="*/ 109 w 140"/>
                <a:gd name="T59" fmla="*/ 12 h 141"/>
                <a:gd name="T60" fmla="*/ 97 w 140"/>
                <a:gd name="T61" fmla="*/ 5 h 141"/>
                <a:gd name="T62" fmla="*/ 84 w 140"/>
                <a:gd name="T63" fmla="*/ 2 h 141"/>
                <a:gd name="T64" fmla="*/ 70 w 140"/>
                <a:gd name="T65" fmla="*/ 0 h 14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40" h="141">
                  <a:moveTo>
                    <a:pt x="70" y="0"/>
                  </a:moveTo>
                  <a:lnTo>
                    <a:pt x="56" y="2"/>
                  </a:lnTo>
                  <a:lnTo>
                    <a:pt x="43" y="5"/>
                  </a:lnTo>
                  <a:lnTo>
                    <a:pt x="31" y="12"/>
                  </a:lnTo>
                  <a:lnTo>
                    <a:pt x="20" y="20"/>
                  </a:lnTo>
                  <a:lnTo>
                    <a:pt x="12" y="32"/>
                  </a:lnTo>
                  <a:lnTo>
                    <a:pt x="5" y="44"/>
                  </a:lnTo>
                  <a:lnTo>
                    <a:pt x="2" y="58"/>
                  </a:lnTo>
                  <a:lnTo>
                    <a:pt x="0" y="71"/>
                  </a:lnTo>
                  <a:lnTo>
                    <a:pt x="2" y="85"/>
                  </a:lnTo>
                  <a:lnTo>
                    <a:pt x="5" y="99"/>
                  </a:lnTo>
                  <a:lnTo>
                    <a:pt x="12" y="111"/>
                  </a:lnTo>
                  <a:lnTo>
                    <a:pt x="20" y="121"/>
                  </a:lnTo>
                  <a:lnTo>
                    <a:pt x="31" y="129"/>
                  </a:lnTo>
                  <a:lnTo>
                    <a:pt x="43" y="136"/>
                  </a:lnTo>
                  <a:lnTo>
                    <a:pt x="56" y="140"/>
                  </a:lnTo>
                  <a:lnTo>
                    <a:pt x="70" y="141"/>
                  </a:lnTo>
                  <a:lnTo>
                    <a:pt x="84" y="140"/>
                  </a:lnTo>
                  <a:lnTo>
                    <a:pt x="97" y="136"/>
                  </a:lnTo>
                  <a:lnTo>
                    <a:pt x="109" y="129"/>
                  </a:lnTo>
                  <a:lnTo>
                    <a:pt x="120" y="121"/>
                  </a:lnTo>
                  <a:lnTo>
                    <a:pt x="128" y="111"/>
                  </a:lnTo>
                  <a:lnTo>
                    <a:pt x="135" y="99"/>
                  </a:lnTo>
                  <a:lnTo>
                    <a:pt x="138" y="85"/>
                  </a:lnTo>
                  <a:lnTo>
                    <a:pt x="140" y="71"/>
                  </a:lnTo>
                  <a:lnTo>
                    <a:pt x="138" y="58"/>
                  </a:lnTo>
                  <a:lnTo>
                    <a:pt x="135" y="44"/>
                  </a:lnTo>
                  <a:lnTo>
                    <a:pt x="128" y="32"/>
                  </a:lnTo>
                  <a:lnTo>
                    <a:pt x="120" y="20"/>
                  </a:lnTo>
                  <a:lnTo>
                    <a:pt x="109" y="12"/>
                  </a:lnTo>
                  <a:lnTo>
                    <a:pt x="97" y="5"/>
                  </a:lnTo>
                  <a:lnTo>
                    <a:pt x="84" y="2"/>
                  </a:lnTo>
                  <a:lnTo>
                    <a:pt x="7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689" name="Freeform 19"/>
            <p:cNvSpPr>
              <a:spLocks/>
            </p:cNvSpPr>
            <p:nvPr/>
          </p:nvSpPr>
          <p:spPr bwMode="auto">
            <a:xfrm>
              <a:off x="4795" y="1950"/>
              <a:ext cx="56" cy="57"/>
            </a:xfrm>
            <a:custGeom>
              <a:avLst/>
              <a:gdLst>
                <a:gd name="T0" fmla="*/ 56 w 56"/>
                <a:gd name="T1" fmla="*/ 29 h 57"/>
                <a:gd name="T2" fmla="*/ 54 w 56"/>
                <a:gd name="T3" fmla="*/ 40 h 57"/>
                <a:gd name="T4" fmla="*/ 48 w 56"/>
                <a:gd name="T5" fmla="*/ 48 h 57"/>
                <a:gd name="T6" fmla="*/ 37 w 56"/>
                <a:gd name="T7" fmla="*/ 55 h 57"/>
                <a:gd name="T8" fmla="*/ 27 w 56"/>
                <a:gd name="T9" fmla="*/ 57 h 57"/>
                <a:gd name="T10" fmla="*/ 22 w 56"/>
                <a:gd name="T11" fmla="*/ 57 h 57"/>
                <a:gd name="T12" fmla="*/ 17 w 56"/>
                <a:gd name="T13" fmla="*/ 55 h 57"/>
                <a:gd name="T14" fmla="*/ 12 w 56"/>
                <a:gd name="T15" fmla="*/ 52 h 57"/>
                <a:gd name="T16" fmla="*/ 7 w 56"/>
                <a:gd name="T17" fmla="*/ 48 h 57"/>
                <a:gd name="T18" fmla="*/ 3 w 56"/>
                <a:gd name="T19" fmla="*/ 45 h 57"/>
                <a:gd name="T20" fmla="*/ 1 w 56"/>
                <a:gd name="T21" fmla="*/ 40 h 57"/>
                <a:gd name="T22" fmla="*/ 0 w 56"/>
                <a:gd name="T23" fmla="*/ 35 h 57"/>
                <a:gd name="T24" fmla="*/ 0 w 56"/>
                <a:gd name="T25" fmla="*/ 29 h 57"/>
                <a:gd name="T26" fmla="*/ 0 w 56"/>
                <a:gd name="T27" fmla="*/ 23 h 57"/>
                <a:gd name="T28" fmla="*/ 1 w 56"/>
                <a:gd name="T29" fmla="*/ 18 h 57"/>
                <a:gd name="T30" fmla="*/ 3 w 56"/>
                <a:gd name="T31" fmla="*/ 12 h 57"/>
                <a:gd name="T32" fmla="*/ 7 w 56"/>
                <a:gd name="T33" fmla="*/ 9 h 57"/>
                <a:gd name="T34" fmla="*/ 12 w 56"/>
                <a:gd name="T35" fmla="*/ 6 h 57"/>
                <a:gd name="T36" fmla="*/ 17 w 56"/>
                <a:gd name="T37" fmla="*/ 2 h 57"/>
                <a:gd name="T38" fmla="*/ 22 w 56"/>
                <a:gd name="T39" fmla="*/ 0 h 57"/>
                <a:gd name="T40" fmla="*/ 27 w 56"/>
                <a:gd name="T41" fmla="*/ 0 h 57"/>
                <a:gd name="T42" fmla="*/ 34 w 56"/>
                <a:gd name="T43" fmla="*/ 0 h 57"/>
                <a:gd name="T44" fmla="*/ 39 w 56"/>
                <a:gd name="T45" fmla="*/ 2 h 57"/>
                <a:gd name="T46" fmla="*/ 44 w 56"/>
                <a:gd name="T47" fmla="*/ 6 h 57"/>
                <a:gd name="T48" fmla="*/ 48 w 56"/>
                <a:gd name="T49" fmla="*/ 9 h 57"/>
                <a:gd name="T50" fmla="*/ 51 w 56"/>
                <a:gd name="T51" fmla="*/ 12 h 57"/>
                <a:gd name="T52" fmla="*/ 54 w 56"/>
                <a:gd name="T53" fmla="*/ 18 h 57"/>
                <a:gd name="T54" fmla="*/ 56 w 56"/>
                <a:gd name="T55" fmla="*/ 23 h 57"/>
                <a:gd name="T56" fmla="*/ 56 w 56"/>
                <a:gd name="T57" fmla="*/ 29 h 5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6" h="57">
                  <a:moveTo>
                    <a:pt x="56" y="29"/>
                  </a:moveTo>
                  <a:lnTo>
                    <a:pt x="54" y="40"/>
                  </a:lnTo>
                  <a:lnTo>
                    <a:pt x="48" y="48"/>
                  </a:lnTo>
                  <a:lnTo>
                    <a:pt x="37" y="55"/>
                  </a:lnTo>
                  <a:lnTo>
                    <a:pt x="27" y="57"/>
                  </a:lnTo>
                  <a:lnTo>
                    <a:pt x="22" y="57"/>
                  </a:lnTo>
                  <a:lnTo>
                    <a:pt x="17" y="55"/>
                  </a:lnTo>
                  <a:lnTo>
                    <a:pt x="12" y="52"/>
                  </a:lnTo>
                  <a:lnTo>
                    <a:pt x="7" y="48"/>
                  </a:lnTo>
                  <a:lnTo>
                    <a:pt x="3" y="45"/>
                  </a:lnTo>
                  <a:lnTo>
                    <a:pt x="1" y="40"/>
                  </a:lnTo>
                  <a:lnTo>
                    <a:pt x="0" y="35"/>
                  </a:lnTo>
                  <a:lnTo>
                    <a:pt x="0" y="29"/>
                  </a:lnTo>
                  <a:lnTo>
                    <a:pt x="0" y="23"/>
                  </a:lnTo>
                  <a:lnTo>
                    <a:pt x="1" y="18"/>
                  </a:lnTo>
                  <a:lnTo>
                    <a:pt x="3" y="12"/>
                  </a:lnTo>
                  <a:lnTo>
                    <a:pt x="7" y="9"/>
                  </a:lnTo>
                  <a:lnTo>
                    <a:pt x="12" y="6"/>
                  </a:lnTo>
                  <a:lnTo>
                    <a:pt x="17" y="2"/>
                  </a:lnTo>
                  <a:lnTo>
                    <a:pt x="22" y="0"/>
                  </a:lnTo>
                  <a:lnTo>
                    <a:pt x="27" y="0"/>
                  </a:lnTo>
                  <a:lnTo>
                    <a:pt x="34" y="0"/>
                  </a:lnTo>
                  <a:lnTo>
                    <a:pt x="39" y="2"/>
                  </a:lnTo>
                  <a:lnTo>
                    <a:pt x="44" y="6"/>
                  </a:lnTo>
                  <a:lnTo>
                    <a:pt x="48" y="9"/>
                  </a:lnTo>
                  <a:lnTo>
                    <a:pt x="51" y="12"/>
                  </a:lnTo>
                  <a:lnTo>
                    <a:pt x="54" y="18"/>
                  </a:lnTo>
                  <a:lnTo>
                    <a:pt x="56" y="23"/>
                  </a:lnTo>
                  <a:lnTo>
                    <a:pt x="56" y="2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690" name="Freeform 20"/>
            <p:cNvSpPr>
              <a:spLocks/>
            </p:cNvSpPr>
            <p:nvPr/>
          </p:nvSpPr>
          <p:spPr bwMode="auto">
            <a:xfrm>
              <a:off x="5022" y="2015"/>
              <a:ext cx="31" cy="31"/>
            </a:xfrm>
            <a:custGeom>
              <a:avLst/>
              <a:gdLst>
                <a:gd name="T0" fmla="*/ 15 w 31"/>
                <a:gd name="T1" fmla="*/ 0 h 31"/>
                <a:gd name="T2" fmla="*/ 8 w 31"/>
                <a:gd name="T3" fmla="*/ 2 h 31"/>
                <a:gd name="T4" fmla="*/ 5 w 31"/>
                <a:gd name="T5" fmla="*/ 5 h 31"/>
                <a:gd name="T6" fmla="*/ 2 w 31"/>
                <a:gd name="T7" fmla="*/ 9 h 31"/>
                <a:gd name="T8" fmla="*/ 0 w 31"/>
                <a:gd name="T9" fmla="*/ 16 h 31"/>
                <a:gd name="T10" fmla="*/ 2 w 31"/>
                <a:gd name="T11" fmla="*/ 22 h 31"/>
                <a:gd name="T12" fmla="*/ 5 w 31"/>
                <a:gd name="T13" fmla="*/ 26 h 31"/>
                <a:gd name="T14" fmla="*/ 8 w 31"/>
                <a:gd name="T15" fmla="*/ 29 h 31"/>
                <a:gd name="T16" fmla="*/ 15 w 31"/>
                <a:gd name="T17" fmla="*/ 31 h 31"/>
                <a:gd name="T18" fmla="*/ 22 w 31"/>
                <a:gd name="T19" fmla="*/ 29 h 31"/>
                <a:gd name="T20" fmla="*/ 25 w 31"/>
                <a:gd name="T21" fmla="*/ 26 h 31"/>
                <a:gd name="T22" fmla="*/ 29 w 31"/>
                <a:gd name="T23" fmla="*/ 22 h 31"/>
                <a:gd name="T24" fmla="*/ 31 w 31"/>
                <a:gd name="T25" fmla="*/ 16 h 31"/>
                <a:gd name="T26" fmla="*/ 29 w 31"/>
                <a:gd name="T27" fmla="*/ 9 h 31"/>
                <a:gd name="T28" fmla="*/ 25 w 31"/>
                <a:gd name="T29" fmla="*/ 5 h 31"/>
                <a:gd name="T30" fmla="*/ 22 w 31"/>
                <a:gd name="T31" fmla="*/ 2 h 31"/>
                <a:gd name="T32" fmla="*/ 15 w 31"/>
                <a:gd name="T33" fmla="*/ 0 h 3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1" h="31">
                  <a:moveTo>
                    <a:pt x="15" y="0"/>
                  </a:moveTo>
                  <a:lnTo>
                    <a:pt x="8" y="2"/>
                  </a:lnTo>
                  <a:lnTo>
                    <a:pt x="5" y="5"/>
                  </a:lnTo>
                  <a:lnTo>
                    <a:pt x="2" y="9"/>
                  </a:lnTo>
                  <a:lnTo>
                    <a:pt x="0" y="16"/>
                  </a:lnTo>
                  <a:lnTo>
                    <a:pt x="2" y="22"/>
                  </a:lnTo>
                  <a:lnTo>
                    <a:pt x="5" y="26"/>
                  </a:lnTo>
                  <a:lnTo>
                    <a:pt x="8" y="29"/>
                  </a:lnTo>
                  <a:lnTo>
                    <a:pt x="15" y="31"/>
                  </a:lnTo>
                  <a:lnTo>
                    <a:pt x="22" y="29"/>
                  </a:lnTo>
                  <a:lnTo>
                    <a:pt x="25" y="26"/>
                  </a:lnTo>
                  <a:lnTo>
                    <a:pt x="29" y="22"/>
                  </a:lnTo>
                  <a:lnTo>
                    <a:pt x="31" y="16"/>
                  </a:lnTo>
                  <a:lnTo>
                    <a:pt x="29" y="9"/>
                  </a:lnTo>
                  <a:lnTo>
                    <a:pt x="25" y="5"/>
                  </a:lnTo>
                  <a:lnTo>
                    <a:pt x="22" y="2"/>
                  </a:lnTo>
                  <a:lnTo>
                    <a:pt x="1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691" name="Freeform 21"/>
            <p:cNvSpPr>
              <a:spLocks/>
            </p:cNvSpPr>
            <p:nvPr/>
          </p:nvSpPr>
          <p:spPr bwMode="auto">
            <a:xfrm>
              <a:off x="5070" y="1956"/>
              <a:ext cx="138" cy="134"/>
            </a:xfrm>
            <a:custGeom>
              <a:avLst/>
              <a:gdLst>
                <a:gd name="T0" fmla="*/ 70 w 138"/>
                <a:gd name="T1" fmla="*/ 134 h 134"/>
                <a:gd name="T2" fmla="*/ 83 w 138"/>
                <a:gd name="T3" fmla="*/ 133 h 134"/>
                <a:gd name="T4" fmla="*/ 97 w 138"/>
                <a:gd name="T5" fmla="*/ 129 h 134"/>
                <a:gd name="T6" fmla="*/ 109 w 138"/>
                <a:gd name="T7" fmla="*/ 122 h 134"/>
                <a:gd name="T8" fmla="*/ 119 w 138"/>
                <a:gd name="T9" fmla="*/ 114 h 134"/>
                <a:gd name="T10" fmla="*/ 128 w 138"/>
                <a:gd name="T11" fmla="*/ 104 h 134"/>
                <a:gd name="T12" fmla="*/ 133 w 138"/>
                <a:gd name="T13" fmla="*/ 93 h 134"/>
                <a:gd name="T14" fmla="*/ 136 w 138"/>
                <a:gd name="T15" fmla="*/ 80 h 134"/>
                <a:gd name="T16" fmla="*/ 138 w 138"/>
                <a:gd name="T17" fmla="*/ 68 h 134"/>
                <a:gd name="T18" fmla="*/ 136 w 138"/>
                <a:gd name="T19" fmla="*/ 54 h 134"/>
                <a:gd name="T20" fmla="*/ 133 w 138"/>
                <a:gd name="T21" fmla="*/ 42 h 134"/>
                <a:gd name="T22" fmla="*/ 128 w 138"/>
                <a:gd name="T23" fmla="*/ 30 h 134"/>
                <a:gd name="T24" fmla="*/ 119 w 138"/>
                <a:gd name="T25" fmla="*/ 20 h 134"/>
                <a:gd name="T26" fmla="*/ 109 w 138"/>
                <a:gd name="T27" fmla="*/ 12 h 134"/>
                <a:gd name="T28" fmla="*/ 97 w 138"/>
                <a:gd name="T29" fmla="*/ 5 h 134"/>
                <a:gd name="T30" fmla="*/ 83 w 138"/>
                <a:gd name="T31" fmla="*/ 1 h 134"/>
                <a:gd name="T32" fmla="*/ 70 w 138"/>
                <a:gd name="T33" fmla="*/ 0 h 134"/>
                <a:gd name="T34" fmla="*/ 56 w 138"/>
                <a:gd name="T35" fmla="*/ 1 h 134"/>
                <a:gd name="T36" fmla="*/ 42 w 138"/>
                <a:gd name="T37" fmla="*/ 5 h 134"/>
                <a:gd name="T38" fmla="*/ 30 w 138"/>
                <a:gd name="T39" fmla="*/ 12 h 134"/>
                <a:gd name="T40" fmla="*/ 20 w 138"/>
                <a:gd name="T41" fmla="*/ 20 h 134"/>
                <a:gd name="T42" fmla="*/ 12 w 138"/>
                <a:gd name="T43" fmla="*/ 30 h 134"/>
                <a:gd name="T44" fmla="*/ 5 w 138"/>
                <a:gd name="T45" fmla="*/ 41 h 134"/>
                <a:gd name="T46" fmla="*/ 1 w 138"/>
                <a:gd name="T47" fmla="*/ 54 h 134"/>
                <a:gd name="T48" fmla="*/ 0 w 138"/>
                <a:gd name="T49" fmla="*/ 68 h 134"/>
                <a:gd name="T50" fmla="*/ 1 w 138"/>
                <a:gd name="T51" fmla="*/ 80 h 134"/>
                <a:gd name="T52" fmla="*/ 5 w 138"/>
                <a:gd name="T53" fmla="*/ 93 h 134"/>
                <a:gd name="T54" fmla="*/ 12 w 138"/>
                <a:gd name="T55" fmla="*/ 104 h 134"/>
                <a:gd name="T56" fmla="*/ 20 w 138"/>
                <a:gd name="T57" fmla="*/ 114 h 134"/>
                <a:gd name="T58" fmla="*/ 30 w 138"/>
                <a:gd name="T59" fmla="*/ 122 h 134"/>
                <a:gd name="T60" fmla="*/ 42 w 138"/>
                <a:gd name="T61" fmla="*/ 129 h 134"/>
                <a:gd name="T62" fmla="*/ 56 w 138"/>
                <a:gd name="T63" fmla="*/ 133 h 134"/>
                <a:gd name="T64" fmla="*/ 70 w 138"/>
                <a:gd name="T65" fmla="*/ 134 h 13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38" h="134">
                  <a:moveTo>
                    <a:pt x="70" y="134"/>
                  </a:moveTo>
                  <a:lnTo>
                    <a:pt x="83" y="133"/>
                  </a:lnTo>
                  <a:lnTo>
                    <a:pt x="97" y="129"/>
                  </a:lnTo>
                  <a:lnTo>
                    <a:pt x="109" y="122"/>
                  </a:lnTo>
                  <a:lnTo>
                    <a:pt x="119" y="114"/>
                  </a:lnTo>
                  <a:lnTo>
                    <a:pt x="128" y="104"/>
                  </a:lnTo>
                  <a:lnTo>
                    <a:pt x="133" y="93"/>
                  </a:lnTo>
                  <a:lnTo>
                    <a:pt x="136" y="80"/>
                  </a:lnTo>
                  <a:lnTo>
                    <a:pt x="138" y="68"/>
                  </a:lnTo>
                  <a:lnTo>
                    <a:pt x="136" y="54"/>
                  </a:lnTo>
                  <a:lnTo>
                    <a:pt x="133" y="42"/>
                  </a:lnTo>
                  <a:lnTo>
                    <a:pt x="128" y="30"/>
                  </a:lnTo>
                  <a:lnTo>
                    <a:pt x="119" y="20"/>
                  </a:lnTo>
                  <a:lnTo>
                    <a:pt x="109" y="12"/>
                  </a:lnTo>
                  <a:lnTo>
                    <a:pt x="97" y="5"/>
                  </a:lnTo>
                  <a:lnTo>
                    <a:pt x="83" y="1"/>
                  </a:lnTo>
                  <a:lnTo>
                    <a:pt x="70" y="0"/>
                  </a:lnTo>
                  <a:lnTo>
                    <a:pt x="56" y="1"/>
                  </a:lnTo>
                  <a:lnTo>
                    <a:pt x="42" y="5"/>
                  </a:lnTo>
                  <a:lnTo>
                    <a:pt x="30" y="12"/>
                  </a:lnTo>
                  <a:lnTo>
                    <a:pt x="20" y="20"/>
                  </a:lnTo>
                  <a:lnTo>
                    <a:pt x="12" y="30"/>
                  </a:lnTo>
                  <a:lnTo>
                    <a:pt x="5" y="41"/>
                  </a:lnTo>
                  <a:lnTo>
                    <a:pt x="1" y="54"/>
                  </a:lnTo>
                  <a:lnTo>
                    <a:pt x="0" y="68"/>
                  </a:lnTo>
                  <a:lnTo>
                    <a:pt x="1" y="80"/>
                  </a:lnTo>
                  <a:lnTo>
                    <a:pt x="5" y="93"/>
                  </a:lnTo>
                  <a:lnTo>
                    <a:pt x="12" y="104"/>
                  </a:lnTo>
                  <a:lnTo>
                    <a:pt x="20" y="114"/>
                  </a:lnTo>
                  <a:lnTo>
                    <a:pt x="30" y="122"/>
                  </a:lnTo>
                  <a:lnTo>
                    <a:pt x="42" y="129"/>
                  </a:lnTo>
                  <a:lnTo>
                    <a:pt x="56" y="133"/>
                  </a:lnTo>
                  <a:lnTo>
                    <a:pt x="70" y="1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692" name="Freeform 22"/>
            <p:cNvSpPr>
              <a:spLocks/>
            </p:cNvSpPr>
            <p:nvPr/>
          </p:nvSpPr>
          <p:spPr bwMode="auto">
            <a:xfrm>
              <a:off x="5095" y="1981"/>
              <a:ext cx="87" cy="84"/>
            </a:xfrm>
            <a:custGeom>
              <a:avLst/>
              <a:gdLst>
                <a:gd name="T0" fmla="*/ 0 w 87"/>
                <a:gd name="T1" fmla="*/ 43 h 84"/>
                <a:gd name="T2" fmla="*/ 2 w 87"/>
                <a:gd name="T3" fmla="*/ 34 h 84"/>
                <a:gd name="T4" fmla="*/ 4 w 87"/>
                <a:gd name="T5" fmla="*/ 26 h 84"/>
                <a:gd name="T6" fmla="*/ 7 w 87"/>
                <a:gd name="T7" fmla="*/ 19 h 84"/>
                <a:gd name="T8" fmla="*/ 12 w 87"/>
                <a:gd name="T9" fmla="*/ 14 h 84"/>
                <a:gd name="T10" fmla="*/ 19 w 87"/>
                <a:gd name="T11" fmla="*/ 9 h 84"/>
                <a:gd name="T12" fmla="*/ 28 w 87"/>
                <a:gd name="T13" fmla="*/ 4 h 84"/>
                <a:gd name="T14" fmla="*/ 36 w 87"/>
                <a:gd name="T15" fmla="*/ 2 h 84"/>
                <a:gd name="T16" fmla="*/ 45 w 87"/>
                <a:gd name="T17" fmla="*/ 0 h 84"/>
                <a:gd name="T18" fmla="*/ 53 w 87"/>
                <a:gd name="T19" fmla="*/ 2 h 84"/>
                <a:gd name="T20" fmla="*/ 62 w 87"/>
                <a:gd name="T21" fmla="*/ 4 h 84"/>
                <a:gd name="T22" fmla="*/ 69 w 87"/>
                <a:gd name="T23" fmla="*/ 9 h 84"/>
                <a:gd name="T24" fmla="*/ 75 w 87"/>
                <a:gd name="T25" fmla="*/ 14 h 84"/>
                <a:gd name="T26" fmla="*/ 81 w 87"/>
                <a:gd name="T27" fmla="*/ 19 h 84"/>
                <a:gd name="T28" fmla="*/ 84 w 87"/>
                <a:gd name="T29" fmla="*/ 26 h 84"/>
                <a:gd name="T30" fmla="*/ 86 w 87"/>
                <a:gd name="T31" fmla="*/ 34 h 84"/>
                <a:gd name="T32" fmla="*/ 87 w 87"/>
                <a:gd name="T33" fmla="*/ 43 h 84"/>
                <a:gd name="T34" fmla="*/ 84 w 87"/>
                <a:gd name="T35" fmla="*/ 58 h 84"/>
                <a:gd name="T36" fmla="*/ 75 w 87"/>
                <a:gd name="T37" fmla="*/ 72 h 84"/>
                <a:gd name="T38" fmla="*/ 62 w 87"/>
                <a:gd name="T39" fmla="*/ 80 h 84"/>
                <a:gd name="T40" fmla="*/ 45 w 87"/>
                <a:gd name="T41" fmla="*/ 84 h 84"/>
                <a:gd name="T42" fmla="*/ 36 w 87"/>
                <a:gd name="T43" fmla="*/ 82 h 84"/>
                <a:gd name="T44" fmla="*/ 28 w 87"/>
                <a:gd name="T45" fmla="*/ 80 h 84"/>
                <a:gd name="T46" fmla="*/ 19 w 87"/>
                <a:gd name="T47" fmla="*/ 75 h 84"/>
                <a:gd name="T48" fmla="*/ 12 w 87"/>
                <a:gd name="T49" fmla="*/ 70 h 84"/>
                <a:gd name="T50" fmla="*/ 7 w 87"/>
                <a:gd name="T51" fmla="*/ 65 h 84"/>
                <a:gd name="T52" fmla="*/ 4 w 87"/>
                <a:gd name="T53" fmla="*/ 58 h 84"/>
                <a:gd name="T54" fmla="*/ 2 w 87"/>
                <a:gd name="T55" fmla="*/ 50 h 84"/>
                <a:gd name="T56" fmla="*/ 0 w 87"/>
                <a:gd name="T57" fmla="*/ 43 h 8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87" h="84">
                  <a:moveTo>
                    <a:pt x="0" y="43"/>
                  </a:moveTo>
                  <a:lnTo>
                    <a:pt x="2" y="34"/>
                  </a:lnTo>
                  <a:lnTo>
                    <a:pt x="4" y="26"/>
                  </a:lnTo>
                  <a:lnTo>
                    <a:pt x="7" y="19"/>
                  </a:lnTo>
                  <a:lnTo>
                    <a:pt x="12" y="14"/>
                  </a:lnTo>
                  <a:lnTo>
                    <a:pt x="19" y="9"/>
                  </a:lnTo>
                  <a:lnTo>
                    <a:pt x="28" y="4"/>
                  </a:lnTo>
                  <a:lnTo>
                    <a:pt x="36" y="2"/>
                  </a:lnTo>
                  <a:lnTo>
                    <a:pt x="45" y="0"/>
                  </a:lnTo>
                  <a:lnTo>
                    <a:pt x="53" y="2"/>
                  </a:lnTo>
                  <a:lnTo>
                    <a:pt x="62" y="4"/>
                  </a:lnTo>
                  <a:lnTo>
                    <a:pt x="69" y="9"/>
                  </a:lnTo>
                  <a:lnTo>
                    <a:pt x="75" y="14"/>
                  </a:lnTo>
                  <a:lnTo>
                    <a:pt x="81" y="19"/>
                  </a:lnTo>
                  <a:lnTo>
                    <a:pt x="84" y="26"/>
                  </a:lnTo>
                  <a:lnTo>
                    <a:pt x="86" y="34"/>
                  </a:lnTo>
                  <a:lnTo>
                    <a:pt x="87" y="43"/>
                  </a:lnTo>
                  <a:lnTo>
                    <a:pt x="84" y="58"/>
                  </a:lnTo>
                  <a:lnTo>
                    <a:pt x="75" y="72"/>
                  </a:lnTo>
                  <a:lnTo>
                    <a:pt x="62" y="80"/>
                  </a:lnTo>
                  <a:lnTo>
                    <a:pt x="45" y="84"/>
                  </a:lnTo>
                  <a:lnTo>
                    <a:pt x="36" y="82"/>
                  </a:lnTo>
                  <a:lnTo>
                    <a:pt x="28" y="80"/>
                  </a:lnTo>
                  <a:lnTo>
                    <a:pt x="19" y="75"/>
                  </a:lnTo>
                  <a:lnTo>
                    <a:pt x="12" y="70"/>
                  </a:lnTo>
                  <a:lnTo>
                    <a:pt x="7" y="65"/>
                  </a:lnTo>
                  <a:lnTo>
                    <a:pt x="4" y="58"/>
                  </a:lnTo>
                  <a:lnTo>
                    <a:pt x="2" y="50"/>
                  </a:lnTo>
                  <a:lnTo>
                    <a:pt x="0" y="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693" name="Freeform 23"/>
            <p:cNvSpPr>
              <a:spLocks/>
            </p:cNvSpPr>
            <p:nvPr/>
          </p:nvSpPr>
          <p:spPr bwMode="auto">
            <a:xfrm>
              <a:off x="5124" y="2008"/>
              <a:ext cx="31" cy="31"/>
            </a:xfrm>
            <a:custGeom>
              <a:avLst/>
              <a:gdLst>
                <a:gd name="T0" fmla="*/ 16 w 31"/>
                <a:gd name="T1" fmla="*/ 0 h 31"/>
                <a:gd name="T2" fmla="*/ 9 w 31"/>
                <a:gd name="T3" fmla="*/ 2 h 31"/>
                <a:gd name="T4" fmla="*/ 5 w 31"/>
                <a:gd name="T5" fmla="*/ 6 h 31"/>
                <a:gd name="T6" fmla="*/ 2 w 31"/>
                <a:gd name="T7" fmla="*/ 9 h 31"/>
                <a:gd name="T8" fmla="*/ 0 w 31"/>
                <a:gd name="T9" fmla="*/ 16 h 31"/>
                <a:gd name="T10" fmla="*/ 2 w 31"/>
                <a:gd name="T11" fmla="*/ 23 h 31"/>
                <a:gd name="T12" fmla="*/ 5 w 31"/>
                <a:gd name="T13" fmla="*/ 26 h 31"/>
                <a:gd name="T14" fmla="*/ 9 w 31"/>
                <a:gd name="T15" fmla="*/ 29 h 31"/>
                <a:gd name="T16" fmla="*/ 16 w 31"/>
                <a:gd name="T17" fmla="*/ 31 h 31"/>
                <a:gd name="T18" fmla="*/ 23 w 31"/>
                <a:gd name="T19" fmla="*/ 29 h 31"/>
                <a:gd name="T20" fmla="*/ 26 w 31"/>
                <a:gd name="T21" fmla="*/ 26 h 31"/>
                <a:gd name="T22" fmla="*/ 29 w 31"/>
                <a:gd name="T23" fmla="*/ 23 h 31"/>
                <a:gd name="T24" fmla="*/ 31 w 31"/>
                <a:gd name="T25" fmla="*/ 16 h 31"/>
                <a:gd name="T26" fmla="*/ 29 w 31"/>
                <a:gd name="T27" fmla="*/ 9 h 31"/>
                <a:gd name="T28" fmla="*/ 26 w 31"/>
                <a:gd name="T29" fmla="*/ 6 h 31"/>
                <a:gd name="T30" fmla="*/ 23 w 31"/>
                <a:gd name="T31" fmla="*/ 2 h 31"/>
                <a:gd name="T32" fmla="*/ 16 w 31"/>
                <a:gd name="T33" fmla="*/ 0 h 3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1" h="31">
                  <a:moveTo>
                    <a:pt x="16" y="0"/>
                  </a:moveTo>
                  <a:lnTo>
                    <a:pt x="9" y="2"/>
                  </a:lnTo>
                  <a:lnTo>
                    <a:pt x="5" y="6"/>
                  </a:lnTo>
                  <a:lnTo>
                    <a:pt x="2" y="9"/>
                  </a:lnTo>
                  <a:lnTo>
                    <a:pt x="0" y="16"/>
                  </a:lnTo>
                  <a:lnTo>
                    <a:pt x="2" y="23"/>
                  </a:lnTo>
                  <a:lnTo>
                    <a:pt x="5" y="26"/>
                  </a:lnTo>
                  <a:lnTo>
                    <a:pt x="9" y="29"/>
                  </a:lnTo>
                  <a:lnTo>
                    <a:pt x="16" y="31"/>
                  </a:lnTo>
                  <a:lnTo>
                    <a:pt x="23" y="29"/>
                  </a:lnTo>
                  <a:lnTo>
                    <a:pt x="26" y="26"/>
                  </a:lnTo>
                  <a:lnTo>
                    <a:pt x="29" y="23"/>
                  </a:lnTo>
                  <a:lnTo>
                    <a:pt x="31" y="16"/>
                  </a:lnTo>
                  <a:lnTo>
                    <a:pt x="29" y="9"/>
                  </a:lnTo>
                  <a:lnTo>
                    <a:pt x="26" y="6"/>
                  </a:lnTo>
                  <a:lnTo>
                    <a:pt x="23" y="2"/>
                  </a:lnTo>
                  <a:lnTo>
                    <a:pt x="1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694" name="Freeform 24"/>
            <p:cNvSpPr>
              <a:spLocks/>
            </p:cNvSpPr>
            <p:nvPr/>
          </p:nvSpPr>
          <p:spPr bwMode="auto">
            <a:xfrm>
              <a:off x="5128" y="2518"/>
              <a:ext cx="126" cy="123"/>
            </a:xfrm>
            <a:custGeom>
              <a:avLst/>
              <a:gdLst>
                <a:gd name="T0" fmla="*/ 126 w 126"/>
                <a:gd name="T1" fmla="*/ 62 h 123"/>
                <a:gd name="T2" fmla="*/ 124 w 126"/>
                <a:gd name="T3" fmla="*/ 50 h 123"/>
                <a:gd name="T4" fmla="*/ 121 w 126"/>
                <a:gd name="T5" fmla="*/ 40 h 123"/>
                <a:gd name="T6" fmla="*/ 116 w 126"/>
                <a:gd name="T7" fmla="*/ 29 h 123"/>
                <a:gd name="T8" fmla="*/ 107 w 126"/>
                <a:gd name="T9" fmla="*/ 19 h 123"/>
                <a:gd name="T10" fmla="*/ 97 w 126"/>
                <a:gd name="T11" fmla="*/ 11 h 123"/>
                <a:gd name="T12" fmla="*/ 87 w 126"/>
                <a:gd name="T13" fmla="*/ 6 h 123"/>
                <a:gd name="T14" fmla="*/ 75 w 126"/>
                <a:gd name="T15" fmla="*/ 2 h 123"/>
                <a:gd name="T16" fmla="*/ 63 w 126"/>
                <a:gd name="T17" fmla="*/ 0 h 123"/>
                <a:gd name="T18" fmla="*/ 49 w 126"/>
                <a:gd name="T19" fmla="*/ 2 h 123"/>
                <a:gd name="T20" fmla="*/ 37 w 126"/>
                <a:gd name="T21" fmla="*/ 6 h 123"/>
                <a:gd name="T22" fmla="*/ 27 w 126"/>
                <a:gd name="T23" fmla="*/ 11 h 123"/>
                <a:gd name="T24" fmla="*/ 19 w 126"/>
                <a:gd name="T25" fmla="*/ 17 h 123"/>
                <a:gd name="T26" fmla="*/ 10 w 126"/>
                <a:gd name="T27" fmla="*/ 28 h 123"/>
                <a:gd name="T28" fmla="*/ 5 w 126"/>
                <a:gd name="T29" fmla="*/ 38 h 123"/>
                <a:gd name="T30" fmla="*/ 1 w 126"/>
                <a:gd name="T31" fmla="*/ 50 h 123"/>
                <a:gd name="T32" fmla="*/ 0 w 126"/>
                <a:gd name="T33" fmla="*/ 62 h 123"/>
                <a:gd name="T34" fmla="*/ 1 w 126"/>
                <a:gd name="T35" fmla="*/ 74 h 123"/>
                <a:gd name="T36" fmla="*/ 3 w 126"/>
                <a:gd name="T37" fmla="*/ 86 h 123"/>
                <a:gd name="T38" fmla="*/ 8 w 126"/>
                <a:gd name="T39" fmla="*/ 96 h 123"/>
                <a:gd name="T40" fmla="*/ 17 w 126"/>
                <a:gd name="T41" fmla="*/ 104 h 123"/>
                <a:gd name="T42" fmla="*/ 27 w 126"/>
                <a:gd name="T43" fmla="*/ 113 h 123"/>
                <a:gd name="T44" fmla="*/ 37 w 126"/>
                <a:gd name="T45" fmla="*/ 118 h 123"/>
                <a:gd name="T46" fmla="*/ 51 w 126"/>
                <a:gd name="T47" fmla="*/ 122 h 123"/>
                <a:gd name="T48" fmla="*/ 63 w 126"/>
                <a:gd name="T49" fmla="*/ 123 h 123"/>
                <a:gd name="T50" fmla="*/ 75 w 126"/>
                <a:gd name="T51" fmla="*/ 122 h 123"/>
                <a:gd name="T52" fmla="*/ 87 w 126"/>
                <a:gd name="T53" fmla="*/ 118 h 123"/>
                <a:gd name="T54" fmla="*/ 97 w 126"/>
                <a:gd name="T55" fmla="*/ 113 h 123"/>
                <a:gd name="T56" fmla="*/ 107 w 126"/>
                <a:gd name="T57" fmla="*/ 104 h 123"/>
                <a:gd name="T58" fmla="*/ 116 w 126"/>
                <a:gd name="T59" fmla="*/ 96 h 123"/>
                <a:gd name="T60" fmla="*/ 121 w 126"/>
                <a:gd name="T61" fmla="*/ 86 h 123"/>
                <a:gd name="T62" fmla="*/ 124 w 126"/>
                <a:gd name="T63" fmla="*/ 74 h 123"/>
                <a:gd name="T64" fmla="*/ 126 w 126"/>
                <a:gd name="T65" fmla="*/ 62 h 12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26" h="123">
                  <a:moveTo>
                    <a:pt x="126" y="62"/>
                  </a:moveTo>
                  <a:lnTo>
                    <a:pt x="124" y="50"/>
                  </a:lnTo>
                  <a:lnTo>
                    <a:pt x="121" y="40"/>
                  </a:lnTo>
                  <a:lnTo>
                    <a:pt x="116" y="29"/>
                  </a:lnTo>
                  <a:lnTo>
                    <a:pt x="107" y="19"/>
                  </a:lnTo>
                  <a:lnTo>
                    <a:pt x="97" y="11"/>
                  </a:lnTo>
                  <a:lnTo>
                    <a:pt x="87" y="6"/>
                  </a:lnTo>
                  <a:lnTo>
                    <a:pt x="75" y="2"/>
                  </a:lnTo>
                  <a:lnTo>
                    <a:pt x="63" y="0"/>
                  </a:lnTo>
                  <a:lnTo>
                    <a:pt x="49" y="2"/>
                  </a:lnTo>
                  <a:lnTo>
                    <a:pt x="37" y="6"/>
                  </a:lnTo>
                  <a:lnTo>
                    <a:pt x="27" y="11"/>
                  </a:lnTo>
                  <a:lnTo>
                    <a:pt x="19" y="17"/>
                  </a:lnTo>
                  <a:lnTo>
                    <a:pt x="10" y="28"/>
                  </a:lnTo>
                  <a:lnTo>
                    <a:pt x="5" y="38"/>
                  </a:lnTo>
                  <a:lnTo>
                    <a:pt x="1" y="50"/>
                  </a:lnTo>
                  <a:lnTo>
                    <a:pt x="0" y="62"/>
                  </a:lnTo>
                  <a:lnTo>
                    <a:pt x="1" y="74"/>
                  </a:lnTo>
                  <a:lnTo>
                    <a:pt x="3" y="86"/>
                  </a:lnTo>
                  <a:lnTo>
                    <a:pt x="8" y="96"/>
                  </a:lnTo>
                  <a:lnTo>
                    <a:pt x="17" y="104"/>
                  </a:lnTo>
                  <a:lnTo>
                    <a:pt x="27" y="113"/>
                  </a:lnTo>
                  <a:lnTo>
                    <a:pt x="37" y="118"/>
                  </a:lnTo>
                  <a:lnTo>
                    <a:pt x="51" y="122"/>
                  </a:lnTo>
                  <a:lnTo>
                    <a:pt x="63" y="123"/>
                  </a:lnTo>
                  <a:lnTo>
                    <a:pt x="75" y="122"/>
                  </a:lnTo>
                  <a:lnTo>
                    <a:pt x="87" y="118"/>
                  </a:lnTo>
                  <a:lnTo>
                    <a:pt x="97" y="113"/>
                  </a:lnTo>
                  <a:lnTo>
                    <a:pt x="107" y="104"/>
                  </a:lnTo>
                  <a:lnTo>
                    <a:pt x="116" y="96"/>
                  </a:lnTo>
                  <a:lnTo>
                    <a:pt x="121" y="86"/>
                  </a:lnTo>
                  <a:lnTo>
                    <a:pt x="124" y="74"/>
                  </a:lnTo>
                  <a:lnTo>
                    <a:pt x="126" y="6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695" name="Freeform 25"/>
            <p:cNvSpPr>
              <a:spLocks/>
            </p:cNvSpPr>
            <p:nvPr/>
          </p:nvSpPr>
          <p:spPr bwMode="auto">
            <a:xfrm>
              <a:off x="5153" y="2544"/>
              <a:ext cx="74" cy="72"/>
            </a:xfrm>
            <a:custGeom>
              <a:avLst/>
              <a:gdLst>
                <a:gd name="T0" fmla="*/ 38 w 74"/>
                <a:gd name="T1" fmla="*/ 72 h 72"/>
                <a:gd name="T2" fmla="*/ 31 w 74"/>
                <a:gd name="T3" fmla="*/ 72 h 72"/>
                <a:gd name="T4" fmla="*/ 23 w 74"/>
                <a:gd name="T5" fmla="*/ 68 h 72"/>
                <a:gd name="T6" fmla="*/ 16 w 74"/>
                <a:gd name="T7" fmla="*/ 65 h 72"/>
                <a:gd name="T8" fmla="*/ 11 w 74"/>
                <a:gd name="T9" fmla="*/ 60 h 72"/>
                <a:gd name="T10" fmla="*/ 5 w 74"/>
                <a:gd name="T11" fmla="*/ 55 h 72"/>
                <a:gd name="T12" fmla="*/ 4 w 74"/>
                <a:gd name="T13" fmla="*/ 49 h 72"/>
                <a:gd name="T14" fmla="*/ 0 w 74"/>
                <a:gd name="T15" fmla="*/ 43 h 72"/>
                <a:gd name="T16" fmla="*/ 0 w 74"/>
                <a:gd name="T17" fmla="*/ 36 h 72"/>
                <a:gd name="T18" fmla="*/ 0 w 74"/>
                <a:gd name="T19" fmla="*/ 29 h 72"/>
                <a:gd name="T20" fmla="*/ 4 w 74"/>
                <a:gd name="T21" fmla="*/ 24 h 72"/>
                <a:gd name="T22" fmla="*/ 5 w 74"/>
                <a:gd name="T23" fmla="*/ 17 h 72"/>
                <a:gd name="T24" fmla="*/ 11 w 74"/>
                <a:gd name="T25" fmla="*/ 12 h 72"/>
                <a:gd name="T26" fmla="*/ 16 w 74"/>
                <a:gd name="T27" fmla="*/ 7 h 72"/>
                <a:gd name="T28" fmla="*/ 23 w 74"/>
                <a:gd name="T29" fmla="*/ 3 h 72"/>
                <a:gd name="T30" fmla="*/ 31 w 74"/>
                <a:gd name="T31" fmla="*/ 2 h 72"/>
                <a:gd name="T32" fmla="*/ 38 w 74"/>
                <a:gd name="T33" fmla="*/ 0 h 72"/>
                <a:gd name="T34" fmla="*/ 45 w 74"/>
                <a:gd name="T35" fmla="*/ 2 h 72"/>
                <a:gd name="T36" fmla="*/ 52 w 74"/>
                <a:gd name="T37" fmla="*/ 3 h 72"/>
                <a:gd name="T38" fmla="*/ 58 w 74"/>
                <a:gd name="T39" fmla="*/ 7 h 72"/>
                <a:gd name="T40" fmla="*/ 64 w 74"/>
                <a:gd name="T41" fmla="*/ 12 h 72"/>
                <a:gd name="T42" fmla="*/ 69 w 74"/>
                <a:gd name="T43" fmla="*/ 17 h 72"/>
                <a:gd name="T44" fmla="*/ 72 w 74"/>
                <a:gd name="T45" fmla="*/ 24 h 72"/>
                <a:gd name="T46" fmla="*/ 74 w 74"/>
                <a:gd name="T47" fmla="*/ 29 h 72"/>
                <a:gd name="T48" fmla="*/ 74 w 74"/>
                <a:gd name="T49" fmla="*/ 36 h 72"/>
                <a:gd name="T50" fmla="*/ 70 w 74"/>
                <a:gd name="T51" fmla="*/ 49 h 72"/>
                <a:gd name="T52" fmla="*/ 64 w 74"/>
                <a:gd name="T53" fmla="*/ 61 h 72"/>
                <a:gd name="T54" fmla="*/ 52 w 74"/>
                <a:gd name="T55" fmla="*/ 68 h 72"/>
                <a:gd name="T56" fmla="*/ 38 w 74"/>
                <a:gd name="T57" fmla="*/ 72 h 7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74" h="72">
                  <a:moveTo>
                    <a:pt x="38" y="72"/>
                  </a:moveTo>
                  <a:lnTo>
                    <a:pt x="31" y="72"/>
                  </a:lnTo>
                  <a:lnTo>
                    <a:pt x="23" y="68"/>
                  </a:lnTo>
                  <a:lnTo>
                    <a:pt x="16" y="65"/>
                  </a:lnTo>
                  <a:lnTo>
                    <a:pt x="11" y="60"/>
                  </a:lnTo>
                  <a:lnTo>
                    <a:pt x="5" y="55"/>
                  </a:lnTo>
                  <a:lnTo>
                    <a:pt x="4" y="49"/>
                  </a:lnTo>
                  <a:lnTo>
                    <a:pt x="0" y="43"/>
                  </a:lnTo>
                  <a:lnTo>
                    <a:pt x="0" y="36"/>
                  </a:lnTo>
                  <a:lnTo>
                    <a:pt x="0" y="29"/>
                  </a:lnTo>
                  <a:lnTo>
                    <a:pt x="4" y="24"/>
                  </a:lnTo>
                  <a:lnTo>
                    <a:pt x="5" y="17"/>
                  </a:lnTo>
                  <a:lnTo>
                    <a:pt x="11" y="12"/>
                  </a:lnTo>
                  <a:lnTo>
                    <a:pt x="16" y="7"/>
                  </a:lnTo>
                  <a:lnTo>
                    <a:pt x="23" y="3"/>
                  </a:lnTo>
                  <a:lnTo>
                    <a:pt x="31" y="2"/>
                  </a:lnTo>
                  <a:lnTo>
                    <a:pt x="38" y="0"/>
                  </a:lnTo>
                  <a:lnTo>
                    <a:pt x="45" y="2"/>
                  </a:lnTo>
                  <a:lnTo>
                    <a:pt x="52" y="3"/>
                  </a:lnTo>
                  <a:lnTo>
                    <a:pt x="58" y="7"/>
                  </a:lnTo>
                  <a:lnTo>
                    <a:pt x="64" y="12"/>
                  </a:lnTo>
                  <a:lnTo>
                    <a:pt x="69" y="17"/>
                  </a:lnTo>
                  <a:lnTo>
                    <a:pt x="72" y="24"/>
                  </a:lnTo>
                  <a:lnTo>
                    <a:pt x="74" y="29"/>
                  </a:lnTo>
                  <a:lnTo>
                    <a:pt x="74" y="36"/>
                  </a:lnTo>
                  <a:lnTo>
                    <a:pt x="70" y="49"/>
                  </a:lnTo>
                  <a:lnTo>
                    <a:pt x="64" y="61"/>
                  </a:lnTo>
                  <a:lnTo>
                    <a:pt x="52" y="68"/>
                  </a:lnTo>
                  <a:lnTo>
                    <a:pt x="38" y="7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696" name="Freeform 26"/>
            <p:cNvSpPr>
              <a:spLocks/>
            </p:cNvSpPr>
            <p:nvPr/>
          </p:nvSpPr>
          <p:spPr bwMode="auto">
            <a:xfrm>
              <a:off x="5191" y="2544"/>
              <a:ext cx="36" cy="36"/>
            </a:xfrm>
            <a:custGeom>
              <a:avLst/>
              <a:gdLst>
                <a:gd name="T0" fmla="*/ 0 w 36"/>
                <a:gd name="T1" fmla="*/ 0 h 36"/>
                <a:gd name="T2" fmla="*/ 8 w 36"/>
                <a:gd name="T3" fmla="*/ 2 h 36"/>
                <a:gd name="T4" fmla="*/ 17 w 36"/>
                <a:gd name="T5" fmla="*/ 5 h 36"/>
                <a:gd name="T6" fmla="*/ 24 w 36"/>
                <a:gd name="T7" fmla="*/ 10 h 36"/>
                <a:gd name="T8" fmla="*/ 26 w 36"/>
                <a:gd name="T9" fmla="*/ 12 h 36"/>
                <a:gd name="T10" fmla="*/ 31 w 36"/>
                <a:gd name="T11" fmla="*/ 17 h 36"/>
                <a:gd name="T12" fmla="*/ 34 w 36"/>
                <a:gd name="T13" fmla="*/ 24 h 36"/>
                <a:gd name="T14" fmla="*/ 36 w 36"/>
                <a:gd name="T15" fmla="*/ 29 h 36"/>
                <a:gd name="T16" fmla="*/ 36 w 36"/>
                <a:gd name="T17" fmla="*/ 36 h 36"/>
                <a:gd name="T18" fmla="*/ 0 w 36"/>
                <a:gd name="T19" fmla="*/ 0 h 3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6" h="36">
                  <a:moveTo>
                    <a:pt x="0" y="0"/>
                  </a:moveTo>
                  <a:lnTo>
                    <a:pt x="8" y="2"/>
                  </a:lnTo>
                  <a:lnTo>
                    <a:pt x="17" y="5"/>
                  </a:lnTo>
                  <a:lnTo>
                    <a:pt x="24" y="10"/>
                  </a:lnTo>
                  <a:lnTo>
                    <a:pt x="26" y="12"/>
                  </a:lnTo>
                  <a:lnTo>
                    <a:pt x="31" y="17"/>
                  </a:lnTo>
                  <a:lnTo>
                    <a:pt x="34" y="24"/>
                  </a:lnTo>
                  <a:lnTo>
                    <a:pt x="36" y="29"/>
                  </a:lnTo>
                  <a:lnTo>
                    <a:pt x="36" y="36"/>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697" name="Freeform 27"/>
            <p:cNvSpPr>
              <a:spLocks/>
            </p:cNvSpPr>
            <p:nvPr/>
          </p:nvSpPr>
          <p:spPr bwMode="auto">
            <a:xfrm>
              <a:off x="5242" y="2518"/>
              <a:ext cx="127" cy="123"/>
            </a:xfrm>
            <a:custGeom>
              <a:avLst/>
              <a:gdLst>
                <a:gd name="T0" fmla="*/ 127 w 127"/>
                <a:gd name="T1" fmla="*/ 62 h 123"/>
                <a:gd name="T2" fmla="*/ 125 w 127"/>
                <a:gd name="T3" fmla="*/ 50 h 123"/>
                <a:gd name="T4" fmla="*/ 123 w 127"/>
                <a:gd name="T5" fmla="*/ 40 h 123"/>
                <a:gd name="T6" fmla="*/ 118 w 127"/>
                <a:gd name="T7" fmla="*/ 29 h 123"/>
                <a:gd name="T8" fmla="*/ 109 w 127"/>
                <a:gd name="T9" fmla="*/ 19 h 123"/>
                <a:gd name="T10" fmla="*/ 99 w 127"/>
                <a:gd name="T11" fmla="*/ 11 h 123"/>
                <a:gd name="T12" fmla="*/ 89 w 127"/>
                <a:gd name="T13" fmla="*/ 6 h 123"/>
                <a:gd name="T14" fmla="*/ 75 w 127"/>
                <a:gd name="T15" fmla="*/ 2 h 123"/>
                <a:gd name="T16" fmla="*/ 63 w 127"/>
                <a:gd name="T17" fmla="*/ 0 h 123"/>
                <a:gd name="T18" fmla="*/ 51 w 127"/>
                <a:gd name="T19" fmla="*/ 2 h 123"/>
                <a:gd name="T20" fmla="*/ 39 w 127"/>
                <a:gd name="T21" fmla="*/ 6 h 123"/>
                <a:gd name="T22" fmla="*/ 29 w 127"/>
                <a:gd name="T23" fmla="*/ 11 h 123"/>
                <a:gd name="T24" fmla="*/ 19 w 127"/>
                <a:gd name="T25" fmla="*/ 17 h 123"/>
                <a:gd name="T26" fmla="*/ 10 w 127"/>
                <a:gd name="T27" fmla="*/ 28 h 123"/>
                <a:gd name="T28" fmla="*/ 5 w 127"/>
                <a:gd name="T29" fmla="*/ 38 h 123"/>
                <a:gd name="T30" fmla="*/ 2 w 127"/>
                <a:gd name="T31" fmla="*/ 50 h 123"/>
                <a:gd name="T32" fmla="*/ 0 w 127"/>
                <a:gd name="T33" fmla="*/ 62 h 123"/>
                <a:gd name="T34" fmla="*/ 2 w 127"/>
                <a:gd name="T35" fmla="*/ 74 h 123"/>
                <a:gd name="T36" fmla="*/ 5 w 127"/>
                <a:gd name="T37" fmla="*/ 86 h 123"/>
                <a:gd name="T38" fmla="*/ 10 w 127"/>
                <a:gd name="T39" fmla="*/ 96 h 123"/>
                <a:gd name="T40" fmla="*/ 19 w 127"/>
                <a:gd name="T41" fmla="*/ 104 h 123"/>
                <a:gd name="T42" fmla="*/ 29 w 127"/>
                <a:gd name="T43" fmla="*/ 113 h 123"/>
                <a:gd name="T44" fmla="*/ 39 w 127"/>
                <a:gd name="T45" fmla="*/ 118 h 123"/>
                <a:gd name="T46" fmla="*/ 51 w 127"/>
                <a:gd name="T47" fmla="*/ 122 h 123"/>
                <a:gd name="T48" fmla="*/ 63 w 127"/>
                <a:gd name="T49" fmla="*/ 123 h 123"/>
                <a:gd name="T50" fmla="*/ 75 w 127"/>
                <a:gd name="T51" fmla="*/ 122 h 123"/>
                <a:gd name="T52" fmla="*/ 89 w 127"/>
                <a:gd name="T53" fmla="*/ 118 h 123"/>
                <a:gd name="T54" fmla="*/ 99 w 127"/>
                <a:gd name="T55" fmla="*/ 113 h 123"/>
                <a:gd name="T56" fmla="*/ 109 w 127"/>
                <a:gd name="T57" fmla="*/ 104 h 123"/>
                <a:gd name="T58" fmla="*/ 118 w 127"/>
                <a:gd name="T59" fmla="*/ 96 h 123"/>
                <a:gd name="T60" fmla="*/ 123 w 127"/>
                <a:gd name="T61" fmla="*/ 86 h 123"/>
                <a:gd name="T62" fmla="*/ 125 w 127"/>
                <a:gd name="T63" fmla="*/ 74 h 123"/>
                <a:gd name="T64" fmla="*/ 127 w 127"/>
                <a:gd name="T65" fmla="*/ 62 h 12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27" h="123">
                  <a:moveTo>
                    <a:pt x="127" y="62"/>
                  </a:moveTo>
                  <a:lnTo>
                    <a:pt x="125" y="50"/>
                  </a:lnTo>
                  <a:lnTo>
                    <a:pt x="123" y="40"/>
                  </a:lnTo>
                  <a:lnTo>
                    <a:pt x="118" y="29"/>
                  </a:lnTo>
                  <a:lnTo>
                    <a:pt x="109" y="19"/>
                  </a:lnTo>
                  <a:lnTo>
                    <a:pt x="99" y="11"/>
                  </a:lnTo>
                  <a:lnTo>
                    <a:pt x="89" y="6"/>
                  </a:lnTo>
                  <a:lnTo>
                    <a:pt x="75" y="2"/>
                  </a:lnTo>
                  <a:lnTo>
                    <a:pt x="63" y="0"/>
                  </a:lnTo>
                  <a:lnTo>
                    <a:pt x="51" y="2"/>
                  </a:lnTo>
                  <a:lnTo>
                    <a:pt x="39" y="6"/>
                  </a:lnTo>
                  <a:lnTo>
                    <a:pt x="29" y="11"/>
                  </a:lnTo>
                  <a:lnTo>
                    <a:pt x="19" y="17"/>
                  </a:lnTo>
                  <a:lnTo>
                    <a:pt x="10" y="28"/>
                  </a:lnTo>
                  <a:lnTo>
                    <a:pt x="5" y="38"/>
                  </a:lnTo>
                  <a:lnTo>
                    <a:pt x="2" y="50"/>
                  </a:lnTo>
                  <a:lnTo>
                    <a:pt x="0" y="62"/>
                  </a:lnTo>
                  <a:lnTo>
                    <a:pt x="2" y="74"/>
                  </a:lnTo>
                  <a:lnTo>
                    <a:pt x="5" y="86"/>
                  </a:lnTo>
                  <a:lnTo>
                    <a:pt x="10" y="96"/>
                  </a:lnTo>
                  <a:lnTo>
                    <a:pt x="19" y="104"/>
                  </a:lnTo>
                  <a:lnTo>
                    <a:pt x="29" y="113"/>
                  </a:lnTo>
                  <a:lnTo>
                    <a:pt x="39" y="118"/>
                  </a:lnTo>
                  <a:lnTo>
                    <a:pt x="51" y="122"/>
                  </a:lnTo>
                  <a:lnTo>
                    <a:pt x="63" y="123"/>
                  </a:lnTo>
                  <a:lnTo>
                    <a:pt x="75" y="122"/>
                  </a:lnTo>
                  <a:lnTo>
                    <a:pt x="89" y="118"/>
                  </a:lnTo>
                  <a:lnTo>
                    <a:pt x="99" y="113"/>
                  </a:lnTo>
                  <a:lnTo>
                    <a:pt x="109" y="104"/>
                  </a:lnTo>
                  <a:lnTo>
                    <a:pt x="118" y="96"/>
                  </a:lnTo>
                  <a:lnTo>
                    <a:pt x="123" y="86"/>
                  </a:lnTo>
                  <a:lnTo>
                    <a:pt x="125" y="74"/>
                  </a:lnTo>
                  <a:lnTo>
                    <a:pt x="127" y="6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698" name="Freeform 28"/>
            <p:cNvSpPr>
              <a:spLocks/>
            </p:cNvSpPr>
            <p:nvPr/>
          </p:nvSpPr>
          <p:spPr bwMode="auto">
            <a:xfrm>
              <a:off x="5269" y="2544"/>
              <a:ext cx="74" cy="72"/>
            </a:xfrm>
            <a:custGeom>
              <a:avLst/>
              <a:gdLst>
                <a:gd name="T0" fmla="*/ 36 w 74"/>
                <a:gd name="T1" fmla="*/ 72 h 72"/>
                <a:gd name="T2" fmla="*/ 30 w 74"/>
                <a:gd name="T3" fmla="*/ 72 h 72"/>
                <a:gd name="T4" fmla="*/ 23 w 74"/>
                <a:gd name="T5" fmla="*/ 68 h 72"/>
                <a:gd name="T6" fmla="*/ 16 w 74"/>
                <a:gd name="T7" fmla="*/ 65 h 72"/>
                <a:gd name="T8" fmla="*/ 11 w 74"/>
                <a:gd name="T9" fmla="*/ 60 h 72"/>
                <a:gd name="T10" fmla="*/ 6 w 74"/>
                <a:gd name="T11" fmla="*/ 55 h 72"/>
                <a:gd name="T12" fmla="*/ 4 w 74"/>
                <a:gd name="T13" fmla="*/ 49 h 72"/>
                <a:gd name="T14" fmla="*/ 0 w 74"/>
                <a:gd name="T15" fmla="*/ 43 h 72"/>
                <a:gd name="T16" fmla="*/ 0 w 74"/>
                <a:gd name="T17" fmla="*/ 36 h 72"/>
                <a:gd name="T18" fmla="*/ 0 w 74"/>
                <a:gd name="T19" fmla="*/ 29 h 72"/>
                <a:gd name="T20" fmla="*/ 4 w 74"/>
                <a:gd name="T21" fmla="*/ 24 h 72"/>
                <a:gd name="T22" fmla="*/ 6 w 74"/>
                <a:gd name="T23" fmla="*/ 17 h 72"/>
                <a:gd name="T24" fmla="*/ 11 w 74"/>
                <a:gd name="T25" fmla="*/ 12 h 72"/>
                <a:gd name="T26" fmla="*/ 16 w 74"/>
                <a:gd name="T27" fmla="*/ 7 h 72"/>
                <a:gd name="T28" fmla="*/ 23 w 74"/>
                <a:gd name="T29" fmla="*/ 3 h 72"/>
                <a:gd name="T30" fmla="*/ 30 w 74"/>
                <a:gd name="T31" fmla="*/ 2 h 72"/>
                <a:gd name="T32" fmla="*/ 36 w 74"/>
                <a:gd name="T33" fmla="*/ 0 h 72"/>
                <a:gd name="T34" fmla="*/ 43 w 74"/>
                <a:gd name="T35" fmla="*/ 2 h 72"/>
                <a:gd name="T36" fmla="*/ 52 w 74"/>
                <a:gd name="T37" fmla="*/ 3 h 72"/>
                <a:gd name="T38" fmla="*/ 59 w 74"/>
                <a:gd name="T39" fmla="*/ 7 h 72"/>
                <a:gd name="T40" fmla="*/ 64 w 74"/>
                <a:gd name="T41" fmla="*/ 12 h 72"/>
                <a:gd name="T42" fmla="*/ 69 w 74"/>
                <a:gd name="T43" fmla="*/ 17 h 72"/>
                <a:gd name="T44" fmla="*/ 72 w 74"/>
                <a:gd name="T45" fmla="*/ 24 h 72"/>
                <a:gd name="T46" fmla="*/ 74 w 74"/>
                <a:gd name="T47" fmla="*/ 29 h 72"/>
                <a:gd name="T48" fmla="*/ 74 w 74"/>
                <a:gd name="T49" fmla="*/ 36 h 72"/>
                <a:gd name="T50" fmla="*/ 70 w 74"/>
                <a:gd name="T51" fmla="*/ 49 h 72"/>
                <a:gd name="T52" fmla="*/ 64 w 74"/>
                <a:gd name="T53" fmla="*/ 61 h 72"/>
                <a:gd name="T54" fmla="*/ 52 w 74"/>
                <a:gd name="T55" fmla="*/ 68 h 72"/>
                <a:gd name="T56" fmla="*/ 36 w 74"/>
                <a:gd name="T57" fmla="*/ 72 h 7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74" h="72">
                  <a:moveTo>
                    <a:pt x="36" y="72"/>
                  </a:moveTo>
                  <a:lnTo>
                    <a:pt x="30" y="72"/>
                  </a:lnTo>
                  <a:lnTo>
                    <a:pt x="23" y="68"/>
                  </a:lnTo>
                  <a:lnTo>
                    <a:pt x="16" y="65"/>
                  </a:lnTo>
                  <a:lnTo>
                    <a:pt x="11" y="60"/>
                  </a:lnTo>
                  <a:lnTo>
                    <a:pt x="6" y="55"/>
                  </a:lnTo>
                  <a:lnTo>
                    <a:pt x="4" y="49"/>
                  </a:lnTo>
                  <a:lnTo>
                    <a:pt x="0" y="43"/>
                  </a:lnTo>
                  <a:lnTo>
                    <a:pt x="0" y="36"/>
                  </a:lnTo>
                  <a:lnTo>
                    <a:pt x="0" y="29"/>
                  </a:lnTo>
                  <a:lnTo>
                    <a:pt x="4" y="24"/>
                  </a:lnTo>
                  <a:lnTo>
                    <a:pt x="6" y="17"/>
                  </a:lnTo>
                  <a:lnTo>
                    <a:pt x="11" y="12"/>
                  </a:lnTo>
                  <a:lnTo>
                    <a:pt x="16" y="7"/>
                  </a:lnTo>
                  <a:lnTo>
                    <a:pt x="23" y="3"/>
                  </a:lnTo>
                  <a:lnTo>
                    <a:pt x="30" y="2"/>
                  </a:lnTo>
                  <a:lnTo>
                    <a:pt x="36" y="0"/>
                  </a:lnTo>
                  <a:lnTo>
                    <a:pt x="43" y="2"/>
                  </a:lnTo>
                  <a:lnTo>
                    <a:pt x="52" y="3"/>
                  </a:lnTo>
                  <a:lnTo>
                    <a:pt x="59" y="7"/>
                  </a:lnTo>
                  <a:lnTo>
                    <a:pt x="64" y="12"/>
                  </a:lnTo>
                  <a:lnTo>
                    <a:pt x="69" y="17"/>
                  </a:lnTo>
                  <a:lnTo>
                    <a:pt x="72" y="24"/>
                  </a:lnTo>
                  <a:lnTo>
                    <a:pt x="74" y="29"/>
                  </a:lnTo>
                  <a:lnTo>
                    <a:pt x="74" y="36"/>
                  </a:lnTo>
                  <a:lnTo>
                    <a:pt x="70" y="49"/>
                  </a:lnTo>
                  <a:lnTo>
                    <a:pt x="64" y="61"/>
                  </a:lnTo>
                  <a:lnTo>
                    <a:pt x="52" y="68"/>
                  </a:lnTo>
                  <a:lnTo>
                    <a:pt x="36" y="7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699" name="Freeform 29"/>
            <p:cNvSpPr>
              <a:spLocks/>
            </p:cNvSpPr>
            <p:nvPr/>
          </p:nvSpPr>
          <p:spPr bwMode="auto">
            <a:xfrm>
              <a:off x="5165" y="3100"/>
              <a:ext cx="31" cy="32"/>
            </a:xfrm>
            <a:custGeom>
              <a:avLst/>
              <a:gdLst>
                <a:gd name="T0" fmla="*/ 16 w 31"/>
                <a:gd name="T1" fmla="*/ 0 h 32"/>
                <a:gd name="T2" fmla="*/ 9 w 31"/>
                <a:gd name="T3" fmla="*/ 2 h 32"/>
                <a:gd name="T4" fmla="*/ 5 w 31"/>
                <a:gd name="T5" fmla="*/ 5 h 32"/>
                <a:gd name="T6" fmla="*/ 2 w 31"/>
                <a:gd name="T7" fmla="*/ 10 h 32"/>
                <a:gd name="T8" fmla="*/ 0 w 31"/>
                <a:gd name="T9" fmla="*/ 17 h 32"/>
                <a:gd name="T10" fmla="*/ 2 w 31"/>
                <a:gd name="T11" fmla="*/ 22 h 32"/>
                <a:gd name="T12" fmla="*/ 5 w 31"/>
                <a:gd name="T13" fmla="*/ 27 h 32"/>
                <a:gd name="T14" fmla="*/ 9 w 31"/>
                <a:gd name="T15" fmla="*/ 31 h 32"/>
                <a:gd name="T16" fmla="*/ 16 w 31"/>
                <a:gd name="T17" fmla="*/ 32 h 32"/>
                <a:gd name="T18" fmla="*/ 22 w 31"/>
                <a:gd name="T19" fmla="*/ 31 h 32"/>
                <a:gd name="T20" fmla="*/ 26 w 31"/>
                <a:gd name="T21" fmla="*/ 27 h 32"/>
                <a:gd name="T22" fmla="*/ 29 w 31"/>
                <a:gd name="T23" fmla="*/ 22 h 32"/>
                <a:gd name="T24" fmla="*/ 31 w 31"/>
                <a:gd name="T25" fmla="*/ 17 h 32"/>
                <a:gd name="T26" fmla="*/ 29 w 31"/>
                <a:gd name="T27" fmla="*/ 10 h 32"/>
                <a:gd name="T28" fmla="*/ 26 w 31"/>
                <a:gd name="T29" fmla="*/ 5 h 32"/>
                <a:gd name="T30" fmla="*/ 22 w 31"/>
                <a:gd name="T31" fmla="*/ 2 h 32"/>
                <a:gd name="T32" fmla="*/ 16 w 31"/>
                <a:gd name="T33" fmla="*/ 0 h 3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1" h="32">
                  <a:moveTo>
                    <a:pt x="16" y="0"/>
                  </a:moveTo>
                  <a:lnTo>
                    <a:pt x="9" y="2"/>
                  </a:lnTo>
                  <a:lnTo>
                    <a:pt x="5" y="5"/>
                  </a:lnTo>
                  <a:lnTo>
                    <a:pt x="2" y="10"/>
                  </a:lnTo>
                  <a:lnTo>
                    <a:pt x="0" y="17"/>
                  </a:lnTo>
                  <a:lnTo>
                    <a:pt x="2" y="22"/>
                  </a:lnTo>
                  <a:lnTo>
                    <a:pt x="5" y="27"/>
                  </a:lnTo>
                  <a:lnTo>
                    <a:pt x="9" y="31"/>
                  </a:lnTo>
                  <a:lnTo>
                    <a:pt x="16" y="32"/>
                  </a:lnTo>
                  <a:lnTo>
                    <a:pt x="22" y="31"/>
                  </a:lnTo>
                  <a:lnTo>
                    <a:pt x="26" y="27"/>
                  </a:lnTo>
                  <a:lnTo>
                    <a:pt x="29" y="22"/>
                  </a:lnTo>
                  <a:lnTo>
                    <a:pt x="31" y="17"/>
                  </a:lnTo>
                  <a:lnTo>
                    <a:pt x="29" y="10"/>
                  </a:lnTo>
                  <a:lnTo>
                    <a:pt x="26" y="5"/>
                  </a:lnTo>
                  <a:lnTo>
                    <a:pt x="22" y="2"/>
                  </a:lnTo>
                  <a:lnTo>
                    <a:pt x="1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700" name="Freeform 30"/>
            <p:cNvSpPr>
              <a:spLocks/>
            </p:cNvSpPr>
            <p:nvPr/>
          </p:nvSpPr>
          <p:spPr bwMode="auto">
            <a:xfrm>
              <a:off x="4986" y="3011"/>
              <a:ext cx="138" cy="135"/>
            </a:xfrm>
            <a:custGeom>
              <a:avLst/>
              <a:gdLst>
                <a:gd name="T0" fmla="*/ 70 w 138"/>
                <a:gd name="T1" fmla="*/ 135 h 135"/>
                <a:gd name="T2" fmla="*/ 84 w 138"/>
                <a:gd name="T3" fmla="*/ 133 h 135"/>
                <a:gd name="T4" fmla="*/ 97 w 138"/>
                <a:gd name="T5" fmla="*/ 130 h 135"/>
                <a:gd name="T6" fmla="*/ 109 w 138"/>
                <a:gd name="T7" fmla="*/ 123 h 135"/>
                <a:gd name="T8" fmla="*/ 120 w 138"/>
                <a:gd name="T9" fmla="*/ 115 h 135"/>
                <a:gd name="T10" fmla="*/ 128 w 138"/>
                <a:gd name="T11" fmla="*/ 104 h 135"/>
                <a:gd name="T12" fmla="*/ 133 w 138"/>
                <a:gd name="T13" fmla="*/ 92 h 135"/>
                <a:gd name="T14" fmla="*/ 137 w 138"/>
                <a:gd name="T15" fmla="*/ 79 h 135"/>
                <a:gd name="T16" fmla="*/ 138 w 138"/>
                <a:gd name="T17" fmla="*/ 67 h 135"/>
                <a:gd name="T18" fmla="*/ 137 w 138"/>
                <a:gd name="T19" fmla="*/ 55 h 135"/>
                <a:gd name="T20" fmla="*/ 133 w 138"/>
                <a:gd name="T21" fmla="*/ 41 h 135"/>
                <a:gd name="T22" fmla="*/ 128 w 138"/>
                <a:gd name="T23" fmla="*/ 29 h 135"/>
                <a:gd name="T24" fmla="*/ 120 w 138"/>
                <a:gd name="T25" fmla="*/ 19 h 135"/>
                <a:gd name="T26" fmla="*/ 109 w 138"/>
                <a:gd name="T27" fmla="*/ 11 h 135"/>
                <a:gd name="T28" fmla="*/ 97 w 138"/>
                <a:gd name="T29" fmla="*/ 5 h 135"/>
                <a:gd name="T30" fmla="*/ 84 w 138"/>
                <a:gd name="T31" fmla="*/ 2 h 135"/>
                <a:gd name="T32" fmla="*/ 70 w 138"/>
                <a:gd name="T33" fmla="*/ 0 h 135"/>
                <a:gd name="T34" fmla="*/ 56 w 138"/>
                <a:gd name="T35" fmla="*/ 2 h 135"/>
                <a:gd name="T36" fmla="*/ 43 w 138"/>
                <a:gd name="T37" fmla="*/ 5 h 135"/>
                <a:gd name="T38" fmla="*/ 31 w 138"/>
                <a:gd name="T39" fmla="*/ 12 h 135"/>
                <a:gd name="T40" fmla="*/ 20 w 138"/>
                <a:gd name="T41" fmla="*/ 19 h 135"/>
                <a:gd name="T42" fmla="*/ 12 w 138"/>
                <a:gd name="T43" fmla="*/ 29 h 135"/>
                <a:gd name="T44" fmla="*/ 5 w 138"/>
                <a:gd name="T45" fmla="*/ 41 h 135"/>
                <a:gd name="T46" fmla="*/ 2 w 138"/>
                <a:gd name="T47" fmla="*/ 53 h 135"/>
                <a:gd name="T48" fmla="*/ 0 w 138"/>
                <a:gd name="T49" fmla="*/ 67 h 135"/>
                <a:gd name="T50" fmla="*/ 2 w 138"/>
                <a:gd name="T51" fmla="*/ 79 h 135"/>
                <a:gd name="T52" fmla="*/ 5 w 138"/>
                <a:gd name="T53" fmla="*/ 92 h 135"/>
                <a:gd name="T54" fmla="*/ 12 w 138"/>
                <a:gd name="T55" fmla="*/ 104 h 135"/>
                <a:gd name="T56" fmla="*/ 20 w 138"/>
                <a:gd name="T57" fmla="*/ 115 h 135"/>
                <a:gd name="T58" fmla="*/ 31 w 138"/>
                <a:gd name="T59" fmla="*/ 123 h 135"/>
                <a:gd name="T60" fmla="*/ 43 w 138"/>
                <a:gd name="T61" fmla="*/ 130 h 135"/>
                <a:gd name="T62" fmla="*/ 56 w 138"/>
                <a:gd name="T63" fmla="*/ 133 h 135"/>
                <a:gd name="T64" fmla="*/ 70 w 138"/>
                <a:gd name="T65" fmla="*/ 135 h 13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38" h="135">
                  <a:moveTo>
                    <a:pt x="70" y="135"/>
                  </a:moveTo>
                  <a:lnTo>
                    <a:pt x="84" y="133"/>
                  </a:lnTo>
                  <a:lnTo>
                    <a:pt x="97" y="130"/>
                  </a:lnTo>
                  <a:lnTo>
                    <a:pt x="109" y="123"/>
                  </a:lnTo>
                  <a:lnTo>
                    <a:pt x="120" y="115"/>
                  </a:lnTo>
                  <a:lnTo>
                    <a:pt x="128" y="104"/>
                  </a:lnTo>
                  <a:lnTo>
                    <a:pt x="133" y="92"/>
                  </a:lnTo>
                  <a:lnTo>
                    <a:pt x="137" y="79"/>
                  </a:lnTo>
                  <a:lnTo>
                    <a:pt x="138" y="67"/>
                  </a:lnTo>
                  <a:lnTo>
                    <a:pt x="137" y="55"/>
                  </a:lnTo>
                  <a:lnTo>
                    <a:pt x="133" y="41"/>
                  </a:lnTo>
                  <a:lnTo>
                    <a:pt x="128" y="29"/>
                  </a:lnTo>
                  <a:lnTo>
                    <a:pt x="120" y="19"/>
                  </a:lnTo>
                  <a:lnTo>
                    <a:pt x="109" y="11"/>
                  </a:lnTo>
                  <a:lnTo>
                    <a:pt x="97" y="5"/>
                  </a:lnTo>
                  <a:lnTo>
                    <a:pt x="84" y="2"/>
                  </a:lnTo>
                  <a:lnTo>
                    <a:pt x="70" y="0"/>
                  </a:lnTo>
                  <a:lnTo>
                    <a:pt x="56" y="2"/>
                  </a:lnTo>
                  <a:lnTo>
                    <a:pt x="43" y="5"/>
                  </a:lnTo>
                  <a:lnTo>
                    <a:pt x="31" y="12"/>
                  </a:lnTo>
                  <a:lnTo>
                    <a:pt x="20" y="19"/>
                  </a:lnTo>
                  <a:lnTo>
                    <a:pt x="12" y="29"/>
                  </a:lnTo>
                  <a:lnTo>
                    <a:pt x="5" y="41"/>
                  </a:lnTo>
                  <a:lnTo>
                    <a:pt x="2" y="53"/>
                  </a:lnTo>
                  <a:lnTo>
                    <a:pt x="0" y="67"/>
                  </a:lnTo>
                  <a:lnTo>
                    <a:pt x="2" y="79"/>
                  </a:lnTo>
                  <a:lnTo>
                    <a:pt x="5" y="92"/>
                  </a:lnTo>
                  <a:lnTo>
                    <a:pt x="12" y="104"/>
                  </a:lnTo>
                  <a:lnTo>
                    <a:pt x="20" y="115"/>
                  </a:lnTo>
                  <a:lnTo>
                    <a:pt x="31" y="123"/>
                  </a:lnTo>
                  <a:lnTo>
                    <a:pt x="43" y="130"/>
                  </a:lnTo>
                  <a:lnTo>
                    <a:pt x="56" y="133"/>
                  </a:lnTo>
                  <a:lnTo>
                    <a:pt x="70" y="13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701" name="Freeform 31"/>
            <p:cNvSpPr>
              <a:spLocks/>
            </p:cNvSpPr>
            <p:nvPr/>
          </p:nvSpPr>
          <p:spPr bwMode="auto">
            <a:xfrm>
              <a:off x="5012" y="3037"/>
              <a:ext cx="87" cy="82"/>
            </a:xfrm>
            <a:custGeom>
              <a:avLst/>
              <a:gdLst>
                <a:gd name="T0" fmla="*/ 0 w 87"/>
                <a:gd name="T1" fmla="*/ 41 h 82"/>
                <a:gd name="T2" fmla="*/ 1 w 87"/>
                <a:gd name="T3" fmla="*/ 34 h 82"/>
                <a:gd name="T4" fmla="*/ 3 w 87"/>
                <a:gd name="T5" fmla="*/ 25 h 82"/>
                <a:gd name="T6" fmla="*/ 6 w 87"/>
                <a:gd name="T7" fmla="*/ 19 h 82"/>
                <a:gd name="T8" fmla="*/ 12 w 87"/>
                <a:gd name="T9" fmla="*/ 12 h 82"/>
                <a:gd name="T10" fmla="*/ 18 w 87"/>
                <a:gd name="T11" fmla="*/ 7 h 82"/>
                <a:gd name="T12" fmla="*/ 27 w 87"/>
                <a:gd name="T13" fmla="*/ 3 h 82"/>
                <a:gd name="T14" fmla="*/ 35 w 87"/>
                <a:gd name="T15" fmla="*/ 2 h 82"/>
                <a:gd name="T16" fmla="*/ 44 w 87"/>
                <a:gd name="T17" fmla="*/ 0 h 82"/>
                <a:gd name="T18" fmla="*/ 53 w 87"/>
                <a:gd name="T19" fmla="*/ 2 h 82"/>
                <a:gd name="T20" fmla="*/ 61 w 87"/>
                <a:gd name="T21" fmla="*/ 3 h 82"/>
                <a:gd name="T22" fmla="*/ 68 w 87"/>
                <a:gd name="T23" fmla="*/ 7 h 82"/>
                <a:gd name="T24" fmla="*/ 75 w 87"/>
                <a:gd name="T25" fmla="*/ 12 h 82"/>
                <a:gd name="T26" fmla="*/ 80 w 87"/>
                <a:gd name="T27" fmla="*/ 19 h 82"/>
                <a:gd name="T28" fmla="*/ 83 w 87"/>
                <a:gd name="T29" fmla="*/ 25 h 82"/>
                <a:gd name="T30" fmla="*/ 85 w 87"/>
                <a:gd name="T31" fmla="*/ 34 h 82"/>
                <a:gd name="T32" fmla="*/ 87 w 87"/>
                <a:gd name="T33" fmla="*/ 41 h 82"/>
                <a:gd name="T34" fmla="*/ 83 w 87"/>
                <a:gd name="T35" fmla="*/ 56 h 82"/>
                <a:gd name="T36" fmla="*/ 75 w 87"/>
                <a:gd name="T37" fmla="*/ 70 h 82"/>
                <a:gd name="T38" fmla="*/ 61 w 87"/>
                <a:gd name="T39" fmla="*/ 78 h 82"/>
                <a:gd name="T40" fmla="*/ 44 w 87"/>
                <a:gd name="T41" fmla="*/ 82 h 82"/>
                <a:gd name="T42" fmla="*/ 35 w 87"/>
                <a:gd name="T43" fmla="*/ 82 h 82"/>
                <a:gd name="T44" fmla="*/ 27 w 87"/>
                <a:gd name="T45" fmla="*/ 78 h 82"/>
                <a:gd name="T46" fmla="*/ 18 w 87"/>
                <a:gd name="T47" fmla="*/ 75 h 82"/>
                <a:gd name="T48" fmla="*/ 12 w 87"/>
                <a:gd name="T49" fmla="*/ 70 h 82"/>
                <a:gd name="T50" fmla="*/ 6 w 87"/>
                <a:gd name="T51" fmla="*/ 63 h 82"/>
                <a:gd name="T52" fmla="*/ 3 w 87"/>
                <a:gd name="T53" fmla="*/ 56 h 82"/>
                <a:gd name="T54" fmla="*/ 1 w 87"/>
                <a:gd name="T55" fmla="*/ 48 h 82"/>
                <a:gd name="T56" fmla="*/ 0 w 87"/>
                <a:gd name="T57" fmla="*/ 41 h 8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87" h="82">
                  <a:moveTo>
                    <a:pt x="0" y="41"/>
                  </a:moveTo>
                  <a:lnTo>
                    <a:pt x="1" y="34"/>
                  </a:lnTo>
                  <a:lnTo>
                    <a:pt x="3" y="25"/>
                  </a:lnTo>
                  <a:lnTo>
                    <a:pt x="6" y="19"/>
                  </a:lnTo>
                  <a:lnTo>
                    <a:pt x="12" y="12"/>
                  </a:lnTo>
                  <a:lnTo>
                    <a:pt x="18" y="7"/>
                  </a:lnTo>
                  <a:lnTo>
                    <a:pt x="27" y="3"/>
                  </a:lnTo>
                  <a:lnTo>
                    <a:pt x="35" y="2"/>
                  </a:lnTo>
                  <a:lnTo>
                    <a:pt x="44" y="0"/>
                  </a:lnTo>
                  <a:lnTo>
                    <a:pt x="53" y="2"/>
                  </a:lnTo>
                  <a:lnTo>
                    <a:pt x="61" y="3"/>
                  </a:lnTo>
                  <a:lnTo>
                    <a:pt x="68" y="7"/>
                  </a:lnTo>
                  <a:lnTo>
                    <a:pt x="75" y="12"/>
                  </a:lnTo>
                  <a:lnTo>
                    <a:pt x="80" y="19"/>
                  </a:lnTo>
                  <a:lnTo>
                    <a:pt x="83" y="25"/>
                  </a:lnTo>
                  <a:lnTo>
                    <a:pt x="85" y="34"/>
                  </a:lnTo>
                  <a:lnTo>
                    <a:pt x="87" y="41"/>
                  </a:lnTo>
                  <a:lnTo>
                    <a:pt x="83" y="56"/>
                  </a:lnTo>
                  <a:lnTo>
                    <a:pt x="75" y="70"/>
                  </a:lnTo>
                  <a:lnTo>
                    <a:pt x="61" y="78"/>
                  </a:lnTo>
                  <a:lnTo>
                    <a:pt x="44" y="82"/>
                  </a:lnTo>
                  <a:lnTo>
                    <a:pt x="35" y="82"/>
                  </a:lnTo>
                  <a:lnTo>
                    <a:pt x="27" y="78"/>
                  </a:lnTo>
                  <a:lnTo>
                    <a:pt x="18" y="75"/>
                  </a:lnTo>
                  <a:lnTo>
                    <a:pt x="12" y="70"/>
                  </a:lnTo>
                  <a:lnTo>
                    <a:pt x="6" y="63"/>
                  </a:lnTo>
                  <a:lnTo>
                    <a:pt x="3" y="56"/>
                  </a:lnTo>
                  <a:lnTo>
                    <a:pt x="1" y="48"/>
                  </a:lnTo>
                  <a:lnTo>
                    <a:pt x="0" y="4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702" name="Freeform 32"/>
            <p:cNvSpPr>
              <a:spLocks/>
            </p:cNvSpPr>
            <p:nvPr/>
          </p:nvSpPr>
          <p:spPr bwMode="auto">
            <a:xfrm>
              <a:off x="5041" y="3062"/>
              <a:ext cx="30" cy="31"/>
            </a:xfrm>
            <a:custGeom>
              <a:avLst/>
              <a:gdLst>
                <a:gd name="T0" fmla="*/ 15 w 30"/>
                <a:gd name="T1" fmla="*/ 0 h 31"/>
                <a:gd name="T2" fmla="*/ 8 w 30"/>
                <a:gd name="T3" fmla="*/ 2 h 31"/>
                <a:gd name="T4" fmla="*/ 5 w 30"/>
                <a:gd name="T5" fmla="*/ 6 h 31"/>
                <a:gd name="T6" fmla="*/ 1 w 30"/>
                <a:gd name="T7" fmla="*/ 9 h 31"/>
                <a:gd name="T8" fmla="*/ 0 w 30"/>
                <a:gd name="T9" fmla="*/ 16 h 31"/>
                <a:gd name="T10" fmla="*/ 1 w 30"/>
                <a:gd name="T11" fmla="*/ 23 h 31"/>
                <a:gd name="T12" fmla="*/ 5 w 30"/>
                <a:gd name="T13" fmla="*/ 26 h 31"/>
                <a:gd name="T14" fmla="*/ 8 w 30"/>
                <a:gd name="T15" fmla="*/ 29 h 31"/>
                <a:gd name="T16" fmla="*/ 15 w 30"/>
                <a:gd name="T17" fmla="*/ 31 h 31"/>
                <a:gd name="T18" fmla="*/ 22 w 30"/>
                <a:gd name="T19" fmla="*/ 29 h 31"/>
                <a:gd name="T20" fmla="*/ 25 w 30"/>
                <a:gd name="T21" fmla="*/ 26 h 31"/>
                <a:gd name="T22" fmla="*/ 29 w 30"/>
                <a:gd name="T23" fmla="*/ 23 h 31"/>
                <a:gd name="T24" fmla="*/ 30 w 30"/>
                <a:gd name="T25" fmla="*/ 16 h 31"/>
                <a:gd name="T26" fmla="*/ 29 w 30"/>
                <a:gd name="T27" fmla="*/ 9 h 31"/>
                <a:gd name="T28" fmla="*/ 25 w 30"/>
                <a:gd name="T29" fmla="*/ 6 h 31"/>
                <a:gd name="T30" fmla="*/ 22 w 30"/>
                <a:gd name="T31" fmla="*/ 2 h 31"/>
                <a:gd name="T32" fmla="*/ 15 w 30"/>
                <a:gd name="T33" fmla="*/ 0 h 3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0" h="31">
                  <a:moveTo>
                    <a:pt x="15" y="0"/>
                  </a:moveTo>
                  <a:lnTo>
                    <a:pt x="8" y="2"/>
                  </a:lnTo>
                  <a:lnTo>
                    <a:pt x="5" y="6"/>
                  </a:lnTo>
                  <a:lnTo>
                    <a:pt x="1" y="9"/>
                  </a:lnTo>
                  <a:lnTo>
                    <a:pt x="0" y="16"/>
                  </a:lnTo>
                  <a:lnTo>
                    <a:pt x="1" y="23"/>
                  </a:lnTo>
                  <a:lnTo>
                    <a:pt x="5" y="26"/>
                  </a:lnTo>
                  <a:lnTo>
                    <a:pt x="8" y="29"/>
                  </a:lnTo>
                  <a:lnTo>
                    <a:pt x="15" y="31"/>
                  </a:lnTo>
                  <a:lnTo>
                    <a:pt x="22" y="29"/>
                  </a:lnTo>
                  <a:lnTo>
                    <a:pt x="25" y="26"/>
                  </a:lnTo>
                  <a:lnTo>
                    <a:pt x="29" y="23"/>
                  </a:lnTo>
                  <a:lnTo>
                    <a:pt x="30" y="16"/>
                  </a:lnTo>
                  <a:lnTo>
                    <a:pt x="29" y="9"/>
                  </a:lnTo>
                  <a:lnTo>
                    <a:pt x="25" y="6"/>
                  </a:lnTo>
                  <a:lnTo>
                    <a:pt x="22" y="2"/>
                  </a:lnTo>
                  <a:lnTo>
                    <a:pt x="1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703" name="Freeform 33"/>
            <p:cNvSpPr>
              <a:spLocks/>
            </p:cNvSpPr>
            <p:nvPr/>
          </p:nvSpPr>
          <p:spPr bwMode="auto">
            <a:xfrm>
              <a:off x="5177" y="2566"/>
              <a:ext cx="28" cy="27"/>
            </a:xfrm>
            <a:custGeom>
              <a:avLst/>
              <a:gdLst>
                <a:gd name="T0" fmla="*/ 14 w 28"/>
                <a:gd name="T1" fmla="*/ 0 h 27"/>
                <a:gd name="T2" fmla="*/ 19 w 28"/>
                <a:gd name="T3" fmla="*/ 2 h 27"/>
                <a:gd name="T4" fmla="*/ 24 w 28"/>
                <a:gd name="T5" fmla="*/ 4 h 27"/>
                <a:gd name="T6" fmla="*/ 26 w 28"/>
                <a:gd name="T7" fmla="*/ 9 h 27"/>
                <a:gd name="T8" fmla="*/ 28 w 28"/>
                <a:gd name="T9" fmla="*/ 14 h 27"/>
                <a:gd name="T10" fmla="*/ 26 w 28"/>
                <a:gd name="T11" fmla="*/ 19 h 27"/>
                <a:gd name="T12" fmla="*/ 24 w 28"/>
                <a:gd name="T13" fmla="*/ 24 h 27"/>
                <a:gd name="T14" fmla="*/ 19 w 28"/>
                <a:gd name="T15" fmla="*/ 26 h 27"/>
                <a:gd name="T16" fmla="*/ 14 w 28"/>
                <a:gd name="T17" fmla="*/ 27 h 27"/>
                <a:gd name="T18" fmla="*/ 9 w 28"/>
                <a:gd name="T19" fmla="*/ 26 h 27"/>
                <a:gd name="T20" fmla="*/ 4 w 28"/>
                <a:gd name="T21" fmla="*/ 24 h 27"/>
                <a:gd name="T22" fmla="*/ 2 w 28"/>
                <a:gd name="T23" fmla="*/ 19 h 27"/>
                <a:gd name="T24" fmla="*/ 0 w 28"/>
                <a:gd name="T25" fmla="*/ 14 h 27"/>
                <a:gd name="T26" fmla="*/ 2 w 28"/>
                <a:gd name="T27" fmla="*/ 9 h 27"/>
                <a:gd name="T28" fmla="*/ 4 w 28"/>
                <a:gd name="T29" fmla="*/ 4 h 27"/>
                <a:gd name="T30" fmla="*/ 9 w 28"/>
                <a:gd name="T31" fmla="*/ 2 h 27"/>
                <a:gd name="T32" fmla="*/ 14 w 28"/>
                <a:gd name="T33" fmla="*/ 0 h 2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8" h="27">
                  <a:moveTo>
                    <a:pt x="14" y="0"/>
                  </a:moveTo>
                  <a:lnTo>
                    <a:pt x="19" y="2"/>
                  </a:lnTo>
                  <a:lnTo>
                    <a:pt x="24" y="4"/>
                  </a:lnTo>
                  <a:lnTo>
                    <a:pt x="26" y="9"/>
                  </a:lnTo>
                  <a:lnTo>
                    <a:pt x="28" y="14"/>
                  </a:lnTo>
                  <a:lnTo>
                    <a:pt x="26" y="19"/>
                  </a:lnTo>
                  <a:lnTo>
                    <a:pt x="24" y="24"/>
                  </a:lnTo>
                  <a:lnTo>
                    <a:pt x="19" y="26"/>
                  </a:lnTo>
                  <a:lnTo>
                    <a:pt x="14" y="27"/>
                  </a:lnTo>
                  <a:lnTo>
                    <a:pt x="9" y="26"/>
                  </a:lnTo>
                  <a:lnTo>
                    <a:pt x="4" y="24"/>
                  </a:lnTo>
                  <a:lnTo>
                    <a:pt x="2" y="19"/>
                  </a:lnTo>
                  <a:lnTo>
                    <a:pt x="0" y="14"/>
                  </a:lnTo>
                  <a:lnTo>
                    <a:pt x="2" y="9"/>
                  </a:lnTo>
                  <a:lnTo>
                    <a:pt x="4" y="4"/>
                  </a:lnTo>
                  <a:lnTo>
                    <a:pt x="9" y="2"/>
                  </a:lnTo>
                  <a:lnTo>
                    <a:pt x="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704" name="Freeform 34"/>
            <p:cNvSpPr>
              <a:spLocks/>
            </p:cNvSpPr>
            <p:nvPr/>
          </p:nvSpPr>
          <p:spPr bwMode="auto">
            <a:xfrm>
              <a:off x="5292" y="2566"/>
              <a:ext cx="27" cy="27"/>
            </a:xfrm>
            <a:custGeom>
              <a:avLst/>
              <a:gdLst>
                <a:gd name="T0" fmla="*/ 13 w 27"/>
                <a:gd name="T1" fmla="*/ 0 h 27"/>
                <a:gd name="T2" fmla="*/ 18 w 27"/>
                <a:gd name="T3" fmla="*/ 2 h 27"/>
                <a:gd name="T4" fmla="*/ 24 w 27"/>
                <a:gd name="T5" fmla="*/ 4 h 27"/>
                <a:gd name="T6" fmla="*/ 25 w 27"/>
                <a:gd name="T7" fmla="*/ 9 h 27"/>
                <a:gd name="T8" fmla="*/ 27 w 27"/>
                <a:gd name="T9" fmla="*/ 14 h 27"/>
                <a:gd name="T10" fmla="*/ 25 w 27"/>
                <a:gd name="T11" fmla="*/ 19 h 27"/>
                <a:gd name="T12" fmla="*/ 24 w 27"/>
                <a:gd name="T13" fmla="*/ 24 h 27"/>
                <a:gd name="T14" fmla="*/ 18 w 27"/>
                <a:gd name="T15" fmla="*/ 26 h 27"/>
                <a:gd name="T16" fmla="*/ 13 w 27"/>
                <a:gd name="T17" fmla="*/ 27 h 27"/>
                <a:gd name="T18" fmla="*/ 8 w 27"/>
                <a:gd name="T19" fmla="*/ 26 h 27"/>
                <a:gd name="T20" fmla="*/ 5 w 27"/>
                <a:gd name="T21" fmla="*/ 24 h 27"/>
                <a:gd name="T22" fmla="*/ 1 w 27"/>
                <a:gd name="T23" fmla="*/ 19 h 27"/>
                <a:gd name="T24" fmla="*/ 0 w 27"/>
                <a:gd name="T25" fmla="*/ 14 h 27"/>
                <a:gd name="T26" fmla="*/ 1 w 27"/>
                <a:gd name="T27" fmla="*/ 9 h 27"/>
                <a:gd name="T28" fmla="*/ 5 w 27"/>
                <a:gd name="T29" fmla="*/ 4 h 27"/>
                <a:gd name="T30" fmla="*/ 8 w 27"/>
                <a:gd name="T31" fmla="*/ 2 h 27"/>
                <a:gd name="T32" fmla="*/ 13 w 27"/>
                <a:gd name="T33" fmla="*/ 0 h 2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7" h="27">
                  <a:moveTo>
                    <a:pt x="13" y="0"/>
                  </a:moveTo>
                  <a:lnTo>
                    <a:pt x="18" y="2"/>
                  </a:lnTo>
                  <a:lnTo>
                    <a:pt x="24" y="4"/>
                  </a:lnTo>
                  <a:lnTo>
                    <a:pt x="25" y="9"/>
                  </a:lnTo>
                  <a:lnTo>
                    <a:pt x="27" y="14"/>
                  </a:lnTo>
                  <a:lnTo>
                    <a:pt x="25" y="19"/>
                  </a:lnTo>
                  <a:lnTo>
                    <a:pt x="24" y="24"/>
                  </a:lnTo>
                  <a:lnTo>
                    <a:pt x="18" y="26"/>
                  </a:lnTo>
                  <a:lnTo>
                    <a:pt x="13" y="27"/>
                  </a:lnTo>
                  <a:lnTo>
                    <a:pt x="8" y="26"/>
                  </a:lnTo>
                  <a:lnTo>
                    <a:pt x="5" y="24"/>
                  </a:lnTo>
                  <a:lnTo>
                    <a:pt x="1" y="19"/>
                  </a:lnTo>
                  <a:lnTo>
                    <a:pt x="0" y="14"/>
                  </a:lnTo>
                  <a:lnTo>
                    <a:pt x="1" y="9"/>
                  </a:lnTo>
                  <a:lnTo>
                    <a:pt x="5" y="4"/>
                  </a:lnTo>
                  <a:lnTo>
                    <a:pt x="8" y="2"/>
                  </a:lnTo>
                  <a:lnTo>
                    <a:pt x="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5363">
                                            <p:txEl>
                                              <p:pRg st="1" end="1"/>
                                            </p:txEl>
                                          </p:spTgt>
                                        </p:tgtEl>
                                        <p:attrNameLst>
                                          <p:attrName>style.visibility</p:attrName>
                                        </p:attrNameLst>
                                      </p:cBhvr>
                                      <p:to>
                                        <p:strVal val="visible"/>
                                      </p:to>
                                    </p:set>
                                    <p:animEffect transition="in" filter="fade">
                                      <p:cBhvr>
                                        <p:cTn id="7" dur="2000"/>
                                        <p:tgtEl>
                                          <p:spTgt spid="15363">
                                            <p:txEl>
                                              <p:pRg st="1" end="1"/>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15363">
                                            <p:txEl>
                                              <p:pRg st="2" end="2"/>
                                            </p:txEl>
                                          </p:spTgt>
                                        </p:tgtEl>
                                        <p:attrNameLst>
                                          <p:attrName>style.visibility</p:attrName>
                                        </p:attrNameLst>
                                      </p:cBhvr>
                                      <p:to>
                                        <p:strVal val="visible"/>
                                      </p:to>
                                    </p:set>
                                    <p:animEffect transition="in" filter="fade">
                                      <p:cBhvr>
                                        <p:cTn id="11" dur="2000"/>
                                        <p:tgtEl>
                                          <p:spTgt spid="15363">
                                            <p:txEl>
                                              <p:pRg st="2" end="2"/>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15363">
                                            <p:txEl>
                                              <p:pRg st="3" end="3"/>
                                            </p:txEl>
                                          </p:spTgt>
                                        </p:tgtEl>
                                        <p:attrNameLst>
                                          <p:attrName>style.visibility</p:attrName>
                                        </p:attrNameLst>
                                      </p:cBhvr>
                                      <p:to>
                                        <p:strVal val="visible"/>
                                      </p:to>
                                    </p:set>
                                    <p:animEffect transition="in" filter="fade">
                                      <p:cBhvr>
                                        <p:cTn id="15" dur="2000"/>
                                        <p:tgtEl>
                                          <p:spTgt spid="15363">
                                            <p:txEl>
                                              <p:pRg st="3" end="3"/>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5363">
                                            <p:txEl>
                                              <p:pRg st="5" end="5"/>
                                            </p:txEl>
                                          </p:spTgt>
                                        </p:tgtEl>
                                        <p:attrNameLst>
                                          <p:attrName>style.visibility</p:attrName>
                                        </p:attrNameLst>
                                      </p:cBhvr>
                                      <p:to>
                                        <p:strVal val="visible"/>
                                      </p:to>
                                    </p:set>
                                    <p:animEffect transition="in" filter="fade">
                                      <p:cBhvr>
                                        <p:cTn id="20" dur="2000"/>
                                        <p:tgtEl>
                                          <p:spTgt spid="15363">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5363">
                                            <p:txEl>
                                              <p:pRg st="6" end="6"/>
                                            </p:txEl>
                                          </p:spTgt>
                                        </p:tgtEl>
                                        <p:attrNameLst>
                                          <p:attrName>style.visibility</p:attrName>
                                        </p:attrNameLst>
                                      </p:cBhvr>
                                      <p:to>
                                        <p:strVal val="visible"/>
                                      </p:to>
                                    </p:set>
                                    <p:animEffect transition="in" filter="fade">
                                      <p:cBhvr>
                                        <p:cTn id="25" dur="2000"/>
                                        <p:tgtEl>
                                          <p:spTgt spid="15363">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5363">
                                            <p:txEl>
                                              <p:pRg st="7" end="7"/>
                                            </p:txEl>
                                          </p:spTgt>
                                        </p:tgtEl>
                                        <p:attrNameLst>
                                          <p:attrName>style.visibility</p:attrName>
                                        </p:attrNameLst>
                                      </p:cBhvr>
                                      <p:to>
                                        <p:strVal val="visible"/>
                                      </p:to>
                                    </p:set>
                                    <p:animEffect transition="in" filter="fade">
                                      <p:cBhvr>
                                        <p:cTn id="30" dur="2000"/>
                                        <p:tgtEl>
                                          <p:spTgt spid="15363">
                                            <p:txEl>
                                              <p:pRg st="7" end="7"/>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5363">
                                            <p:txEl>
                                              <p:pRg st="8" end="8"/>
                                            </p:txEl>
                                          </p:spTgt>
                                        </p:tgtEl>
                                        <p:attrNameLst>
                                          <p:attrName>style.visibility</p:attrName>
                                        </p:attrNameLst>
                                      </p:cBhvr>
                                      <p:to>
                                        <p:strVal val="visible"/>
                                      </p:to>
                                    </p:set>
                                    <p:animEffect transition="in" filter="fade">
                                      <p:cBhvr>
                                        <p:cTn id="35" dur="2000"/>
                                        <p:tgtEl>
                                          <p:spTgt spid="15363">
                                            <p:txEl>
                                              <p:pRg st="8" end="8"/>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5363">
                                            <p:txEl>
                                              <p:pRg st="9" end="9"/>
                                            </p:txEl>
                                          </p:spTgt>
                                        </p:tgtEl>
                                        <p:attrNameLst>
                                          <p:attrName>style.visibility</p:attrName>
                                        </p:attrNameLst>
                                      </p:cBhvr>
                                      <p:to>
                                        <p:strVal val="visible"/>
                                      </p:to>
                                    </p:set>
                                    <p:animEffect transition="in" filter="fade">
                                      <p:cBhvr>
                                        <p:cTn id="40" dur="2000"/>
                                        <p:tgtEl>
                                          <p:spTgt spid="1536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457200" y="274638"/>
            <a:ext cx="8229600" cy="1630362"/>
          </a:xfrm>
        </p:spPr>
        <p:txBody>
          <a:bodyPr/>
          <a:lstStyle/>
          <a:p>
            <a:pPr fontAlgn="auto">
              <a:spcAft>
                <a:spcPts val="0"/>
              </a:spcAft>
              <a:defRPr/>
            </a:pPr>
            <a:r>
              <a:rPr lang="en-US" sz="3600" dirty="0"/>
              <a:t>Important Terms To Know  </a:t>
            </a:r>
            <a:br>
              <a:rPr lang="en-US" sz="3600" dirty="0"/>
            </a:br>
            <a:r>
              <a:rPr lang="en-US" sz="3600" dirty="0"/>
              <a:t>and Understand: </a:t>
            </a:r>
          </a:p>
        </p:txBody>
      </p:sp>
      <p:sp>
        <p:nvSpPr>
          <p:cNvPr id="29698" name="Rectangle 3"/>
          <p:cNvSpPr>
            <a:spLocks noGrp="1" noChangeArrowheads="1"/>
          </p:cNvSpPr>
          <p:nvPr>
            <p:ph idx="1"/>
          </p:nvPr>
        </p:nvSpPr>
        <p:spPr>
          <a:xfrm>
            <a:off x="457200" y="1828800"/>
            <a:ext cx="8077200" cy="4343400"/>
          </a:xfrm>
        </p:spPr>
        <p:txBody>
          <a:bodyPr>
            <a:normAutofit/>
          </a:bodyPr>
          <a:lstStyle/>
          <a:p>
            <a:pPr>
              <a:buFont typeface="Wingdings" pitchFamily="2" charset="2"/>
              <a:buChar char="v"/>
            </a:pPr>
            <a:r>
              <a:rPr lang="en-US" altLang="en-US" sz="2800" dirty="0">
                <a:latin typeface="Aparajita" panose="020B0604020202020204" pitchFamily="34" charset="0"/>
                <a:cs typeface="Aparajita" panose="020B0604020202020204" pitchFamily="34" charset="0"/>
              </a:rPr>
              <a:t>  </a:t>
            </a:r>
            <a:r>
              <a:rPr lang="en-US" altLang="en-US" sz="2800" dirty="0">
                <a:solidFill>
                  <a:schemeClr val="tx1"/>
                </a:solidFill>
                <a:latin typeface="Aparajita" panose="020B0604020202020204" pitchFamily="34" charset="0"/>
                <a:cs typeface="Aparajita" panose="020B0604020202020204" pitchFamily="34" charset="0"/>
              </a:rPr>
              <a:t>Ethics</a:t>
            </a:r>
          </a:p>
          <a:p>
            <a:pPr>
              <a:buFont typeface="Wingdings" pitchFamily="2" charset="2"/>
              <a:buChar char="v"/>
            </a:pPr>
            <a:r>
              <a:rPr lang="en-US" altLang="en-US" sz="2800" dirty="0">
                <a:solidFill>
                  <a:schemeClr val="tx1"/>
                </a:solidFill>
                <a:latin typeface="Aparajita" panose="020B0604020202020204" pitchFamily="34" charset="0"/>
                <a:cs typeface="Aparajita" panose="020B0604020202020204" pitchFamily="34" charset="0"/>
              </a:rPr>
              <a:t>  Data Integrity</a:t>
            </a:r>
          </a:p>
          <a:p>
            <a:pPr>
              <a:buFont typeface="Wingdings" pitchFamily="2" charset="2"/>
              <a:buChar char="v"/>
            </a:pPr>
            <a:r>
              <a:rPr lang="en-US" altLang="en-US" sz="2800" dirty="0">
                <a:solidFill>
                  <a:schemeClr val="tx1"/>
                </a:solidFill>
                <a:latin typeface="Aparajita" panose="020B0604020202020204" pitchFamily="34" charset="0"/>
                <a:cs typeface="Aparajita" panose="020B0604020202020204" pitchFamily="34" charset="0"/>
              </a:rPr>
              <a:t>  Laboratory Integrity</a:t>
            </a:r>
          </a:p>
          <a:p>
            <a:pPr>
              <a:buFont typeface="Wingdings" pitchFamily="2" charset="2"/>
              <a:buChar char="v"/>
            </a:pPr>
            <a:r>
              <a:rPr lang="en-US" altLang="en-US" sz="2800" dirty="0">
                <a:solidFill>
                  <a:schemeClr val="tx1"/>
                </a:solidFill>
                <a:latin typeface="Aparajita" panose="020B0604020202020204" pitchFamily="34" charset="0"/>
                <a:cs typeface="Aparajita" panose="020B0604020202020204" pitchFamily="34" charset="0"/>
              </a:rPr>
              <a:t>  Improper Practice</a:t>
            </a:r>
          </a:p>
          <a:p>
            <a:pPr>
              <a:buFont typeface="Wingdings" pitchFamily="2" charset="2"/>
              <a:buChar char="v"/>
            </a:pPr>
            <a:r>
              <a:rPr lang="en-US" altLang="en-US" sz="2800" dirty="0">
                <a:solidFill>
                  <a:schemeClr val="tx1"/>
                </a:solidFill>
                <a:latin typeface="Aparajita" panose="020B0604020202020204" pitchFamily="34" charset="0"/>
                <a:cs typeface="Aparajita" panose="020B0604020202020204" pitchFamily="34" charset="0"/>
              </a:rPr>
              <a:t>  Laboratory Fraud</a:t>
            </a:r>
          </a:p>
          <a:p>
            <a:pPr>
              <a:buFont typeface="Wingdings" pitchFamily="2" charset="2"/>
              <a:buChar char="v"/>
            </a:pPr>
            <a:r>
              <a:rPr lang="en-US" altLang="en-US" sz="2800" dirty="0">
                <a:solidFill>
                  <a:schemeClr val="tx1"/>
                </a:solidFill>
                <a:latin typeface="Aparajita" panose="020B0604020202020204" pitchFamily="34" charset="0"/>
                <a:cs typeface="Aparajita" panose="020B0604020202020204" pitchFamily="34" charset="0"/>
              </a:rPr>
              <a:t>  Laboratory Deficiency </a:t>
            </a:r>
          </a:p>
          <a:p>
            <a:pPr>
              <a:buFont typeface="Wingdings" pitchFamily="2" charset="2"/>
              <a:buChar char="v"/>
            </a:pPr>
            <a:r>
              <a:rPr lang="en-US" altLang="en-US" sz="2800" dirty="0">
                <a:solidFill>
                  <a:schemeClr val="tx1"/>
                </a:solidFill>
                <a:latin typeface="Aparajita" panose="020B0604020202020204" pitchFamily="34" charset="0"/>
                <a:cs typeface="Aparajita" panose="020B0604020202020204" pitchFamily="34" charset="0"/>
              </a:rPr>
              <a:t>  Data Monitoring</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897" y="163286"/>
            <a:ext cx="6554867" cy="1524000"/>
          </a:xfrm>
        </p:spPr>
        <p:txBody>
          <a:bodyPr/>
          <a:lstStyle/>
          <a:p>
            <a:pPr fontAlgn="auto">
              <a:spcAft>
                <a:spcPts val="0"/>
              </a:spcAft>
              <a:defRPr/>
            </a:pPr>
            <a:r>
              <a:rPr lang="en-US" sz="3600" dirty="0"/>
              <a:t>Ethics Defined</a:t>
            </a:r>
          </a:p>
        </p:txBody>
      </p:sp>
      <p:sp>
        <p:nvSpPr>
          <p:cNvPr id="30722" name="Content Placeholder 2"/>
          <p:cNvSpPr>
            <a:spLocks noGrp="1"/>
          </p:cNvSpPr>
          <p:nvPr>
            <p:ph idx="1"/>
          </p:nvPr>
        </p:nvSpPr>
        <p:spPr>
          <a:xfrm>
            <a:off x="457200" y="1676400"/>
            <a:ext cx="8229600" cy="4876800"/>
          </a:xfrm>
        </p:spPr>
        <p:txBody>
          <a:bodyPr>
            <a:normAutofit/>
          </a:bodyPr>
          <a:lstStyle/>
          <a:p>
            <a:pPr>
              <a:spcBef>
                <a:spcPts val="600"/>
              </a:spcBef>
            </a:pPr>
            <a:r>
              <a:rPr lang="en-US" altLang="en-US" sz="2800" dirty="0">
                <a:solidFill>
                  <a:schemeClr val="tx1"/>
                </a:solidFill>
                <a:latin typeface="Aparajita" panose="020B0604020202020204" pitchFamily="34" charset="0"/>
                <a:cs typeface="Aparajita" panose="020B0604020202020204" pitchFamily="34" charset="0"/>
              </a:rPr>
              <a:t>A system of moral principles governing the appropriate</a:t>
            </a:r>
          </a:p>
          <a:p>
            <a:pPr marL="0" indent="0">
              <a:spcBef>
                <a:spcPts val="600"/>
              </a:spcBef>
              <a:buNone/>
            </a:pPr>
            <a:r>
              <a:rPr lang="en-US" altLang="en-US" sz="2800" dirty="0">
                <a:solidFill>
                  <a:schemeClr val="tx1"/>
                </a:solidFill>
                <a:latin typeface="Aparajita" panose="020B0604020202020204" pitchFamily="34" charset="0"/>
                <a:cs typeface="Aparajita" panose="020B0604020202020204" pitchFamily="34" charset="0"/>
              </a:rPr>
              <a:t>     conduct for a person or group.</a:t>
            </a:r>
          </a:p>
          <a:p>
            <a:pPr marL="0" indent="0">
              <a:spcBef>
                <a:spcPts val="600"/>
              </a:spcBef>
              <a:buNone/>
            </a:pPr>
            <a:endParaRPr lang="en-US" altLang="en-US" sz="800" dirty="0">
              <a:solidFill>
                <a:schemeClr val="tx1"/>
              </a:solidFill>
              <a:latin typeface="Aparajita" panose="020B0604020202020204" pitchFamily="34" charset="0"/>
              <a:cs typeface="Aparajita" panose="020B0604020202020204" pitchFamily="34" charset="0"/>
            </a:endParaRPr>
          </a:p>
          <a:p>
            <a:pPr>
              <a:spcBef>
                <a:spcPts val="600"/>
              </a:spcBef>
            </a:pPr>
            <a:r>
              <a:rPr lang="en-US" altLang="en-US" sz="2800" dirty="0">
                <a:solidFill>
                  <a:schemeClr val="tx1"/>
                </a:solidFill>
                <a:latin typeface="Aparajita" panose="020B0604020202020204" pitchFamily="34" charset="0"/>
                <a:cs typeface="Aparajita" panose="020B0604020202020204" pitchFamily="34" charset="0"/>
              </a:rPr>
              <a:t>Doing the right thing.</a:t>
            </a:r>
          </a:p>
          <a:p>
            <a:pPr marL="0" indent="0">
              <a:spcBef>
                <a:spcPts val="600"/>
              </a:spcBef>
              <a:buNone/>
            </a:pPr>
            <a:endParaRPr lang="en-US" altLang="en-US" sz="800" dirty="0">
              <a:solidFill>
                <a:schemeClr val="tx1"/>
              </a:solidFill>
              <a:latin typeface="Aparajita" panose="020B0604020202020204" pitchFamily="34" charset="0"/>
              <a:cs typeface="Aparajita" panose="020B0604020202020204" pitchFamily="34" charset="0"/>
            </a:endParaRPr>
          </a:p>
          <a:p>
            <a:pPr>
              <a:spcBef>
                <a:spcPts val="600"/>
              </a:spcBef>
            </a:pPr>
            <a:r>
              <a:rPr lang="en-US" altLang="en-US" sz="2800" dirty="0">
                <a:solidFill>
                  <a:schemeClr val="tx1"/>
                </a:solidFill>
                <a:latin typeface="Aparajita" panose="020B0604020202020204" pitchFamily="34" charset="0"/>
                <a:cs typeface="Aparajita" panose="020B0604020202020204" pitchFamily="34" charset="0"/>
              </a:rPr>
              <a:t>Being honest and straightforward; not lying or cheating.</a:t>
            </a:r>
          </a:p>
          <a:p>
            <a:pPr marL="0" indent="0">
              <a:spcBef>
                <a:spcPts val="600"/>
              </a:spcBef>
              <a:buNone/>
            </a:pPr>
            <a:endParaRPr lang="en-US" altLang="en-US" sz="800" dirty="0">
              <a:solidFill>
                <a:schemeClr val="tx1"/>
              </a:solidFill>
              <a:latin typeface="Aparajita" panose="020B0604020202020204" pitchFamily="34" charset="0"/>
              <a:cs typeface="Aparajita" panose="020B0604020202020204" pitchFamily="34" charset="0"/>
            </a:endParaRPr>
          </a:p>
          <a:p>
            <a:pPr>
              <a:spcBef>
                <a:spcPts val="600"/>
              </a:spcBef>
            </a:pPr>
            <a:r>
              <a:rPr lang="en-US" altLang="en-US" sz="2800" dirty="0">
                <a:solidFill>
                  <a:schemeClr val="tx1"/>
                </a:solidFill>
                <a:latin typeface="Aparajita" panose="020B0604020202020204" pitchFamily="34" charset="0"/>
                <a:cs typeface="Aparajita" panose="020B0604020202020204" pitchFamily="34" charset="0"/>
              </a:rPr>
              <a:t>Having a personal and professional code of conduct that </a:t>
            </a:r>
          </a:p>
          <a:p>
            <a:pPr marL="0" indent="0">
              <a:spcBef>
                <a:spcPts val="600"/>
              </a:spcBef>
              <a:buNone/>
            </a:pPr>
            <a:r>
              <a:rPr lang="en-US" altLang="en-US" sz="2800" dirty="0">
                <a:solidFill>
                  <a:schemeClr val="tx1"/>
                </a:solidFill>
                <a:latin typeface="Aparajita" panose="020B0604020202020204" pitchFamily="34" charset="0"/>
                <a:cs typeface="Aparajita" panose="020B0604020202020204" pitchFamily="34" charset="0"/>
              </a:rPr>
              <a:t>     you live by.</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914400"/>
          </a:xfrm>
        </p:spPr>
        <p:txBody>
          <a:bodyPr/>
          <a:lstStyle/>
          <a:p>
            <a:pPr fontAlgn="auto">
              <a:spcAft>
                <a:spcPts val="0"/>
              </a:spcAft>
              <a:defRPr/>
            </a:pPr>
            <a:r>
              <a:rPr lang="en-US" sz="3600" dirty="0"/>
              <a:t>Why Act Ethically</a:t>
            </a:r>
          </a:p>
        </p:txBody>
      </p:sp>
      <p:sp>
        <p:nvSpPr>
          <p:cNvPr id="31746" name="Content Placeholder 2"/>
          <p:cNvSpPr>
            <a:spLocks noGrp="1"/>
          </p:cNvSpPr>
          <p:nvPr>
            <p:ph idx="1"/>
          </p:nvPr>
        </p:nvSpPr>
        <p:spPr>
          <a:xfrm>
            <a:off x="609599" y="1905000"/>
            <a:ext cx="6347714" cy="4136363"/>
          </a:xfrm>
        </p:spPr>
        <p:txBody>
          <a:bodyPr>
            <a:noAutofit/>
          </a:bodyPr>
          <a:lstStyle/>
          <a:p>
            <a:r>
              <a:rPr lang="en-US" altLang="en-US" sz="2800" dirty="0">
                <a:solidFill>
                  <a:schemeClr val="tx1"/>
                </a:solidFill>
                <a:latin typeface="Aparajita" panose="020B0604020202020204" pitchFamily="34" charset="0"/>
                <a:cs typeface="Aparajita" panose="020B0604020202020204" pitchFamily="34" charset="0"/>
              </a:rPr>
              <a:t>Your personal reputation and the reputation of our lab depends upon it</a:t>
            </a:r>
          </a:p>
          <a:p>
            <a:r>
              <a:rPr lang="en-US" altLang="en-US" sz="2800" dirty="0">
                <a:solidFill>
                  <a:schemeClr val="tx1"/>
                </a:solidFill>
                <a:latin typeface="Aparajita" panose="020B0604020202020204" pitchFamily="34" charset="0"/>
                <a:cs typeface="Aparajita" panose="020B0604020202020204" pitchFamily="34" charset="0"/>
              </a:rPr>
              <a:t>Decisions we make as laboratory professionals affect the environment and the lives of others</a:t>
            </a:r>
          </a:p>
          <a:p>
            <a:r>
              <a:rPr lang="en-US" altLang="en-US" sz="2800" dirty="0">
                <a:solidFill>
                  <a:schemeClr val="tx1"/>
                </a:solidFill>
                <a:latin typeface="Aparajita" panose="020B0604020202020204" pitchFamily="34" charset="0"/>
                <a:cs typeface="Aparajita" panose="020B0604020202020204" pitchFamily="34" charset="0"/>
              </a:rPr>
              <a:t>Acting ethically can enrich your work life as well as your home life</a:t>
            </a:r>
          </a:p>
          <a:p>
            <a:r>
              <a:rPr lang="en-US" altLang="en-US" sz="2800" dirty="0">
                <a:solidFill>
                  <a:schemeClr val="tx1"/>
                </a:solidFill>
                <a:latin typeface="Aparajita" panose="020B0604020202020204" pitchFamily="34" charset="0"/>
                <a:cs typeface="Aparajita" panose="020B0604020202020204" pitchFamily="34" charset="0"/>
              </a:rPr>
              <a:t>The penalties for misconduct for you and the lab can be substantial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5" name="Rectangle 3"/>
          <p:cNvSpPr>
            <a:spLocks noGrp="1" noChangeArrowheads="1"/>
          </p:cNvSpPr>
          <p:nvPr>
            <p:ph idx="1"/>
          </p:nvPr>
        </p:nvSpPr>
        <p:spPr>
          <a:xfrm>
            <a:off x="457200" y="457200"/>
            <a:ext cx="8229600" cy="5486400"/>
          </a:xfrm>
        </p:spPr>
        <p:txBody>
          <a:bodyPr rtlCol="0">
            <a:normAutofit/>
          </a:bodyPr>
          <a:lstStyle/>
          <a:p>
            <a:pPr marL="438912" indent="-320040" fontAlgn="auto">
              <a:lnSpc>
                <a:spcPct val="90000"/>
              </a:lnSpc>
              <a:spcBef>
                <a:spcPts val="0"/>
              </a:spcBef>
              <a:spcAft>
                <a:spcPts val="0"/>
              </a:spcAft>
              <a:buFont typeface="Wingdings" pitchFamily="2" charset="2"/>
              <a:buNone/>
              <a:defRPr/>
            </a:pPr>
            <a:r>
              <a:rPr lang="en-US" sz="3600" b="1" dirty="0">
                <a:solidFill>
                  <a:schemeClr val="tx1"/>
                </a:solidFill>
              </a:rPr>
              <a:t>Data Integrity Defined</a:t>
            </a:r>
          </a:p>
          <a:p>
            <a:pPr marL="438912" indent="-320040" algn="ctr" fontAlgn="auto">
              <a:lnSpc>
                <a:spcPct val="90000"/>
              </a:lnSpc>
              <a:spcBef>
                <a:spcPts val="0"/>
              </a:spcBef>
              <a:spcAft>
                <a:spcPts val="0"/>
              </a:spcAft>
              <a:buFont typeface="Wingdings" pitchFamily="2" charset="2"/>
              <a:buNone/>
              <a:defRPr/>
            </a:pPr>
            <a:endParaRPr lang="en-US" sz="2800" b="1" i="1" dirty="0">
              <a:solidFill>
                <a:schemeClr val="tx1"/>
              </a:solidFill>
            </a:endParaRPr>
          </a:p>
          <a:p>
            <a:pPr marL="438912" indent="-320040" algn="ctr" fontAlgn="auto">
              <a:lnSpc>
                <a:spcPct val="90000"/>
              </a:lnSpc>
              <a:spcBef>
                <a:spcPts val="0"/>
              </a:spcBef>
              <a:spcAft>
                <a:spcPts val="0"/>
              </a:spcAft>
              <a:buFont typeface="Wingdings" pitchFamily="2" charset="2"/>
              <a:buNone/>
              <a:defRPr/>
            </a:pPr>
            <a:endParaRPr lang="en-US" sz="2800" b="1" i="1" dirty="0">
              <a:solidFill>
                <a:schemeClr val="tx1"/>
              </a:solidFill>
              <a:latin typeface="Aparajita" panose="020B0604020202020204" pitchFamily="34" charset="0"/>
              <a:cs typeface="Aparajita" panose="020B0604020202020204" pitchFamily="34" charset="0"/>
            </a:endParaRPr>
          </a:p>
          <a:p>
            <a:pPr marL="438912" indent="-320040" fontAlgn="auto">
              <a:lnSpc>
                <a:spcPct val="90000"/>
              </a:lnSpc>
              <a:spcBef>
                <a:spcPts val="0"/>
              </a:spcBef>
              <a:spcAft>
                <a:spcPts val="0"/>
              </a:spcAft>
              <a:buFont typeface="Wingdings 2"/>
              <a:buChar char=""/>
              <a:defRPr/>
            </a:pPr>
            <a:r>
              <a:rPr lang="en-US" sz="3600" dirty="0">
                <a:solidFill>
                  <a:schemeClr val="tx1"/>
                </a:solidFill>
                <a:latin typeface="Aparajita" panose="020B0604020202020204" pitchFamily="34" charset="0"/>
                <a:cs typeface="Aparajita" panose="020B0604020202020204" pitchFamily="34" charset="0"/>
              </a:rPr>
              <a:t>A highly ethical approach to testing </a:t>
            </a:r>
          </a:p>
          <a:p>
            <a:pPr marL="438912" indent="-320040" fontAlgn="auto">
              <a:lnSpc>
                <a:spcPct val="90000"/>
              </a:lnSpc>
              <a:spcBef>
                <a:spcPts val="0"/>
              </a:spcBef>
              <a:spcAft>
                <a:spcPts val="0"/>
              </a:spcAft>
              <a:buFont typeface="Wingdings 2"/>
              <a:buChar char=""/>
              <a:defRPr/>
            </a:pPr>
            <a:endParaRPr lang="en-US" sz="3600" dirty="0">
              <a:solidFill>
                <a:schemeClr val="tx1"/>
              </a:solidFill>
              <a:latin typeface="Aparajita" panose="020B0604020202020204" pitchFamily="34" charset="0"/>
              <a:cs typeface="Aparajita" panose="020B0604020202020204" pitchFamily="34" charset="0"/>
            </a:endParaRPr>
          </a:p>
          <a:p>
            <a:pPr marL="438912" indent="-320040" fontAlgn="auto">
              <a:lnSpc>
                <a:spcPct val="90000"/>
              </a:lnSpc>
              <a:spcBef>
                <a:spcPts val="0"/>
              </a:spcBef>
              <a:spcAft>
                <a:spcPts val="0"/>
              </a:spcAft>
              <a:buFont typeface="Wingdings 2"/>
              <a:buChar char=""/>
              <a:defRPr/>
            </a:pPr>
            <a:r>
              <a:rPr lang="en-US" sz="3600" dirty="0">
                <a:solidFill>
                  <a:schemeClr val="tx1"/>
                </a:solidFill>
                <a:latin typeface="Aparajita" panose="020B0604020202020204" pitchFamily="34" charset="0"/>
                <a:cs typeface="Aparajita" panose="020B0604020202020204" pitchFamily="34" charset="0"/>
              </a:rPr>
              <a:t>Data of known and documented quality</a:t>
            </a:r>
          </a:p>
          <a:p>
            <a:pPr marL="118872" indent="0" fontAlgn="auto">
              <a:lnSpc>
                <a:spcPct val="90000"/>
              </a:lnSpc>
              <a:spcBef>
                <a:spcPts val="0"/>
              </a:spcBef>
              <a:spcAft>
                <a:spcPts val="0"/>
              </a:spcAft>
              <a:buFont typeface="Wingdings 2"/>
              <a:buNone/>
              <a:defRPr/>
            </a:pPr>
            <a:endParaRPr lang="en-US" sz="3600" dirty="0">
              <a:solidFill>
                <a:schemeClr val="tx1"/>
              </a:solidFill>
              <a:latin typeface="Aparajita" panose="020B0604020202020204" pitchFamily="34" charset="0"/>
              <a:cs typeface="Aparajita" panose="020B0604020202020204" pitchFamily="34" charset="0"/>
            </a:endParaRPr>
          </a:p>
          <a:p>
            <a:pPr marL="438912" indent="-320040" fontAlgn="auto">
              <a:lnSpc>
                <a:spcPct val="90000"/>
              </a:lnSpc>
              <a:spcBef>
                <a:spcPts val="0"/>
              </a:spcBef>
              <a:spcAft>
                <a:spcPts val="0"/>
              </a:spcAft>
              <a:buFont typeface="Wingdings 2"/>
              <a:buChar char=""/>
              <a:defRPr/>
            </a:pPr>
            <a:r>
              <a:rPr lang="en-US" sz="3600" dirty="0">
                <a:solidFill>
                  <a:schemeClr val="tx1"/>
                </a:solidFill>
                <a:latin typeface="Aparajita" panose="020B0604020202020204" pitchFamily="34" charset="0"/>
                <a:cs typeface="Aparajita" panose="020B0604020202020204" pitchFamily="34" charset="0"/>
              </a:rPr>
              <a:t>Authentic data</a:t>
            </a:r>
          </a:p>
          <a:p>
            <a:pPr marL="438912" indent="-320040" fontAlgn="auto">
              <a:lnSpc>
                <a:spcPct val="90000"/>
              </a:lnSpc>
              <a:spcBef>
                <a:spcPts val="0"/>
              </a:spcBef>
              <a:spcAft>
                <a:spcPts val="0"/>
              </a:spcAft>
              <a:buFont typeface="Wingdings" pitchFamily="2" charset="2"/>
              <a:buNone/>
              <a:defRPr/>
            </a:pPr>
            <a:endParaRPr lang="en-US" sz="3600" dirty="0">
              <a:solidFill>
                <a:schemeClr val="tx2"/>
              </a:solidFill>
            </a:endParaRPr>
          </a:p>
        </p:txBody>
      </p:sp>
      <p:sp>
        <p:nvSpPr>
          <p:cNvPr id="18436" name="Rectangle 4"/>
          <p:cNvSpPr>
            <a:spLocks noChangeArrowheads="1"/>
          </p:cNvSpPr>
          <p:nvPr/>
        </p:nvSpPr>
        <p:spPr bwMode="auto">
          <a:xfrm>
            <a:off x="304800" y="3352800"/>
            <a:ext cx="8229600" cy="1139825"/>
          </a:xfrm>
          <a:prstGeom prst="rect">
            <a:avLst/>
          </a:prstGeom>
          <a:noFill/>
          <a:ln w="9525">
            <a:noFill/>
            <a:miter lim="800000"/>
            <a:headEnd/>
            <a:tailEnd/>
          </a:ln>
          <a:effectLst/>
        </p:spPr>
        <p:txBody>
          <a:bodyPr anchor="ctr" anchorCtr="1"/>
          <a:lstStyle/>
          <a:p>
            <a:pPr algn="ctr" eaLnBrk="1" hangingPunct="1">
              <a:defRPr/>
            </a:pPr>
            <a:endParaRPr lang="en-US" sz="4400" i="1" dirty="0">
              <a:solidFill>
                <a:srgbClr val="FFFF00"/>
              </a:solidFill>
              <a:effectLst>
                <a:outerShdw blurRad="38100" dist="38100" dir="2700000" algn="tl">
                  <a:srgbClr val="000000"/>
                </a:outerShdw>
              </a:effectLst>
            </a:endParaRPr>
          </a:p>
        </p:txBody>
      </p:sp>
      <p:pic>
        <p:nvPicPr>
          <p:cNvPr id="18441" name="Picture 9" descr="j033985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91000" y="4483916"/>
            <a:ext cx="2193925" cy="131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after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blinds(horizontal)">
                                      <p:cBhvr>
                                        <p:cTn id="7" dur="500"/>
                                        <p:tgtEl>
                                          <p:spTgt spid="18435">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18435">
                                            <p:txEl>
                                              <p:pRg st="3" end="3"/>
                                            </p:txEl>
                                          </p:spTgt>
                                        </p:tgtEl>
                                        <p:attrNameLst>
                                          <p:attrName>style.visibility</p:attrName>
                                        </p:attrNameLst>
                                      </p:cBhvr>
                                      <p:to>
                                        <p:strVal val="visible"/>
                                      </p:to>
                                    </p:set>
                                    <p:animEffect transition="in" filter="box(in)">
                                      <p:cBhvr>
                                        <p:cTn id="10" dur="2000"/>
                                        <p:tgtEl>
                                          <p:spTgt spid="18435">
                                            <p:txEl>
                                              <p:pRg st="3" end="3"/>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18435">
                                            <p:txEl>
                                              <p:pRg st="5" end="5"/>
                                            </p:txEl>
                                          </p:spTgt>
                                        </p:tgtEl>
                                        <p:attrNameLst>
                                          <p:attrName>style.visibility</p:attrName>
                                        </p:attrNameLst>
                                      </p:cBhvr>
                                      <p:to>
                                        <p:strVal val="visible"/>
                                      </p:to>
                                    </p:set>
                                    <p:animEffect transition="in" filter="box(in)">
                                      <p:cBhvr>
                                        <p:cTn id="13" dur="2000"/>
                                        <p:tgtEl>
                                          <p:spTgt spid="18435">
                                            <p:txEl>
                                              <p:pRg st="5" end="5"/>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18435">
                                            <p:txEl>
                                              <p:pRg st="7" end="7"/>
                                            </p:txEl>
                                          </p:spTgt>
                                        </p:tgtEl>
                                        <p:attrNameLst>
                                          <p:attrName>style.visibility</p:attrName>
                                        </p:attrNameLst>
                                      </p:cBhvr>
                                      <p:to>
                                        <p:strVal val="visible"/>
                                      </p:to>
                                    </p:set>
                                    <p:animEffect transition="in" filter="box(in)">
                                      <p:cBhvr>
                                        <p:cTn id="16" dur="2000"/>
                                        <p:tgtEl>
                                          <p:spTgt spid="18435">
                                            <p:txEl>
                                              <p:pRg st="7" end="7"/>
                                            </p:txEl>
                                          </p:spTgt>
                                        </p:tgtEl>
                                      </p:cBhvr>
                                    </p:animEffect>
                                  </p:childTnLst>
                                </p:cTn>
                              </p:par>
                            </p:childTnLst>
                          </p:cTn>
                        </p:par>
                        <p:par>
                          <p:cTn id="17" fill="hold" nodeType="afterGroup">
                            <p:stCondLst>
                              <p:cond delay="2000"/>
                            </p:stCondLst>
                            <p:childTnLst>
                              <p:par>
                                <p:cTn id="18" presetID="26" presetClass="emph" presetSubtype="0" fill="hold" nodeType="afterEffect">
                                  <p:stCondLst>
                                    <p:cond delay="0"/>
                                  </p:stCondLst>
                                  <p:childTnLst>
                                    <p:animEffect transition="out" filter="fade">
                                      <p:cBhvr>
                                        <p:cTn id="19" dur="500" tmFilter="0, 0; .2, .5; .8, .5; 1, 0"/>
                                        <p:tgtEl>
                                          <p:spTgt spid="18441"/>
                                        </p:tgtEl>
                                      </p:cBhvr>
                                    </p:animEffect>
                                    <p:animScale>
                                      <p:cBhvr>
                                        <p:cTn id="20" dur="250" autoRev="1" fill="hold"/>
                                        <p:tgtEl>
                                          <p:spTgt spid="18441"/>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90650"/>
          </a:xfrm>
        </p:spPr>
        <p:txBody>
          <a:bodyPr>
            <a:normAutofit fontScale="90000"/>
          </a:bodyPr>
          <a:lstStyle/>
          <a:p>
            <a:pPr fontAlgn="auto">
              <a:spcAft>
                <a:spcPts val="0"/>
              </a:spcAft>
              <a:defRPr/>
            </a:pPr>
            <a:br>
              <a:rPr lang="en-US" sz="4000" dirty="0">
                <a:latin typeface="+mn-lt"/>
              </a:rPr>
            </a:br>
            <a:r>
              <a:rPr lang="en-US" sz="4000" dirty="0">
                <a:latin typeface="+mn-lt"/>
              </a:rPr>
              <a:t>Why is a Data Integrity </a:t>
            </a:r>
            <a:br>
              <a:rPr lang="en-US" sz="4000" dirty="0">
                <a:latin typeface="+mn-lt"/>
              </a:rPr>
            </a:br>
            <a:r>
              <a:rPr lang="en-US" sz="4000" dirty="0">
                <a:latin typeface="+mn-lt"/>
              </a:rPr>
              <a:t>Policy/Procedure needed?</a:t>
            </a:r>
            <a:br>
              <a:rPr lang="en-US" sz="4000" dirty="0">
                <a:latin typeface="+mn-lt"/>
              </a:rPr>
            </a:br>
            <a:endParaRPr lang="en-US" sz="4000" dirty="0">
              <a:latin typeface="+mn-lt"/>
            </a:endParaRPr>
          </a:p>
        </p:txBody>
      </p:sp>
      <p:sp>
        <p:nvSpPr>
          <p:cNvPr id="3" name="Rectangle 2"/>
          <p:cNvSpPr/>
          <p:nvPr/>
        </p:nvSpPr>
        <p:spPr>
          <a:xfrm>
            <a:off x="381000" y="1665288"/>
            <a:ext cx="8305800" cy="4635500"/>
          </a:xfrm>
          <a:prstGeom prst="rect">
            <a:avLst/>
          </a:prstGeom>
        </p:spPr>
        <p:txBody>
          <a:bodyPr>
            <a:spAutoFit/>
          </a:bodyPr>
          <a:lstStyle/>
          <a:p>
            <a:pPr eaLnBrk="1" hangingPunct="1">
              <a:lnSpc>
                <a:spcPct val="90000"/>
              </a:lnSpc>
              <a:defRPr/>
            </a:pPr>
            <a:endParaRPr lang="en-US" sz="2800" b="1" dirty="0"/>
          </a:p>
          <a:p>
            <a:pPr marL="457200" indent="-457200" eaLnBrk="1" hangingPunct="1">
              <a:lnSpc>
                <a:spcPct val="90000"/>
              </a:lnSpc>
              <a:buFont typeface="Arial" panose="020B0604020202020204" pitchFamily="34" charset="0"/>
              <a:buChar char="•"/>
              <a:defRPr/>
            </a:pPr>
            <a:r>
              <a:rPr lang="en-US" sz="2800" b="1" dirty="0">
                <a:latin typeface="Aparajita" panose="020B0604020202020204" pitchFamily="34" charset="0"/>
                <a:cs typeface="Aparajita" panose="020B0604020202020204" pitchFamily="34" charset="0"/>
              </a:rPr>
              <a:t>Innocently incompetent</a:t>
            </a:r>
          </a:p>
          <a:p>
            <a:pPr marL="457200" indent="-457200" eaLnBrk="1" hangingPunct="1">
              <a:lnSpc>
                <a:spcPct val="90000"/>
              </a:lnSpc>
              <a:buFont typeface="Arial" panose="020B0604020202020204" pitchFamily="34" charset="0"/>
              <a:buChar char="•"/>
              <a:defRPr/>
            </a:pPr>
            <a:endParaRPr lang="en-US" sz="2800" dirty="0">
              <a:latin typeface="Aparajita" panose="020B0604020202020204" pitchFamily="34" charset="0"/>
              <a:cs typeface="Aparajita" panose="020B0604020202020204" pitchFamily="34" charset="0"/>
            </a:endParaRPr>
          </a:p>
          <a:p>
            <a:pPr lvl="1" eaLnBrk="1" hangingPunct="1">
              <a:lnSpc>
                <a:spcPct val="90000"/>
              </a:lnSpc>
              <a:defRPr/>
            </a:pPr>
            <a:r>
              <a:rPr lang="en-US" sz="2800" dirty="0">
                <a:latin typeface="Aparajita" panose="020B0604020202020204" pitchFamily="34" charset="0"/>
                <a:cs typeface="Aparajita" panose="020B0604020202020204" pitchFamily="34" charset="0"/>
              </a:rPr>
              <a:t>Tech does not know they are compromising</a:t>
            </a:r>
          </a:p>
          <a:p>
            <a:pPr lvl="1" eaLnBrk="1" hangingPunct="1">
              <a:lnSpc>
                <a:spcPct val="90000"/>
              </a:lnSpc>
              <a:defRPr/>
            </a:pPr>
            <a:r>
              <a:rPr lang="en-US" sz="2800" dirty="0">
                <a:latin typeface="Aparajita" panose="020B0604020202020204" pitchFamily="34" charset="0"/>
                <a:cs typeface="Aparajita" panose="020B0604020202020204" pitchFamily="34" charset="0"/>
              </a:rPr>
              <a:t>data integrity, i.e. improper training</a:t>
            </a:r>
          </a:p>
          <a:p>
            <a:pPr lvl="1" eaLnBrk="1" hangingPunct="1">
              <a:lnSpc>
                <a:spcPct val="90000"/>
              </a:lnSpc>
              <a:defRPr/>
            </a:pPr>
            <a:endParaRPr lang="en-US" sz="2400" dirty="0">
              <a:latin typeface="Aparajita" panose="020B0604020202020204" pitchFamily="34" charset="0"/>
              <a:cs typeface="Aparajita" panose="020B0604020202020204" pitchFamily="34" charset="0"/>
            </a:endParaRPr>
          </a:p>
          <a:p>
            <a:pPr marL="457200" indent="-457200" eaLnBrk="1" hangingPunct="1">
              <a:lnSpc>
                <a:spcPct val="90000"/>
              </a:lnSpc>
              <a:buFont typeface="Arial" panose="020B0604020202020204" pitchFamily="34" charset="0"/>
              <a:buChar char="•"/>
              <a:defRPr/>
            </a:pPr>
            <a:r>
              <a:rPr lang="en-US" sz="2800" b="1" dirty="0">
                <a:latin typeface="Aparajita" panose="020B0604020202020204" pitchFamily="34" charset="0"/>
                <a:cs typeface="Aparajita" panose="020B0604020202020204" pitchFamily="34" charset="0"/>
              </a:rPr>
              <a:t>Consciously competent</a:t>
            </a:r>
          </a:p>
          <a:p>
            <a:pPr eaLnBrk="1" hangingPunct="1">
              <a:lnSpc>
                <a:spcPct val="90000"/>
              </a:lnSpc>
              <a:defRPr/>
            </a:pPr>
            <a:endParaRPr lang="en-US" sz="2800" b="1" dirty="0">
              <a:latin typeface="Aparajita" panose="020B0604020202020204" pitchFamily="34" charset="0"/>
              <a:cs typeface="Aparajita" panose="020B0604020202020204" pitchFamily="34" charset="0"/>
            </a:endParaRPr>
          </a:p>
          <a:p>
            <a:pPr marL="0" lvl="1" eaLnBrk="1" hangingPunct="1">
              <a:lnSpc>
                <a:spcPct val="90000"/>
              </a:lnSpc>
              <a:defRPr/>
            </a:pPr>
            <a:r>
              <a:rPr lang="en-US" sz="2400" dirty="0">
                <a:latin typeface="Aparajita" panose="020B0604020202020204" pitchFamily="34" charset="0"/>
                <a:cs typeface="Aparajita" panose="020B0604020202020204" pitchFamily="34" charset="0"/>
              </a:rPr>
              <a:t>        </a:t>
            </a:r>
            <a:r>
              <a:rPr lang="en-US" sz="2800" dirty="0">
                <a:latin typeface="Aparajita" panose="020B0604020202020204" pitchFamily="34" charset="0"/>
                <a:cs typeface="Aparajita" panose="020B0604020202020204" pitchFamily="34" charset="0"/>
              </a:rPr>
              <a:t>Tech knows required procedures, but does</a:t>
            </a:r>
          </a:p>
          <a:p>
            <a:pPr marL="0" lvl="1" eaLnBrk="1" hangingPunct="1">
              <a:lnSpc>
                <a:spcPct val="90000"/>
              </a:lnSpc>
              <a:defRPr/>
            </a:pPr>
            <a:r>
              <a:rPr lang="en-US" sz="2800" dirty="0">
                <a:latin typeface="Aparajita" panose="020B0604020202020204" pitchFamily="34" charset="0"/>
                <a:cs typeface="Aparajita" panose="020B0604020202020204" pitchFamily="34" charset="0"/>
              </a:rPr>
              <a:t>       not think it will affect results, i.e. taking </a:t>
            </a:r>
          </a:p>
          <a:p>
            <a:pPr marL="0" lvl="1" eaLnBrk="1" hangingPunct="1">
              <a:lnSpc>
                <a:spcPct val="90000"/>
              </a:lnSpc>
              <a:defRPr/>
            </a:pPr>
            <a:r>
              <a:rPr lang="en-US" sz="2800" dirty="0">
                <a:latin typeface="Aparajita" panose="020B0604020202020204" pitchFamily="34" charset="0"/>
                <a:cs typeface="Aparajita" panose="020B0604020202020204" pitchFamily="34" charset="0"/>
              </a:rPr>
              <a:t>       short-cuts on incubation times</a:t>
            </a:r>
          </a:p>
          <a:p>
            <a:pPr lvl="1" eaLnBrk="1" hangingPunct="1">
              <a:lnSpc>
                <a:spcPct val="90000"/>
              </a:lnSpc>
              <a:defRPr/>
            </a:pPr>
            <a:endParaRPr lang="en-US" sz="2400" dirty="0">
              <a:latin typeface="Aparajita" panose="020B0604020202020204" pitchFamily="34" charset="0"/>
              <a:cs typeface="Aparajita" panose="020B060402020202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p:spPr>
        <p:txBody>
          <a:bodyPr>
            <a:normAutofit/>
          </a:bodyPr>
          <a:lstStyle/>
          <a:p>
            <a:pPr lvl="1">
              <a:lnSpc>
                <a:spcPct val="90000"/>
              </a:lnSpc>
              <a:buFont typeface="Wingdings" pitchFamily="2" charset="2"/>
              <a:buNone/>
            </a:pPr>
            <a:br>
              <a:rPr lang="en-US" sz="4000" dirty="0">
                <a:latin typeface="+mn-lt"/>
              </a:rPr>
            </a:br>
            <a:r>
              <a:rPr lang="en-US" altLang="en-US" sz="3200" b="1" dirty="0">
                <a:solidFill>
                  <a:schemeClr val="tx1"/>
                </a:solidFill>
              </a:rPr>
              <a:t>Causes/Factors Related to</a:t>
            </a:r>
            <a:br>
              <a:rPr lang="en-US" altLang="en-US" sz="3200" b="1" dirty="0">
                <a:solidFill>
                  <a:schemeClr val="tx1"/>
                </a:solidFill>
              </a:rPr>
            </a:br>
            <a:r>
              <a:rPr lang="en-US" altLang="en-US" sz="3200" b="1" dirty="0">
                <a:solidFill>
                  <a:schemeClr val="tx1"/>
                </a:solidFill>
              </a:rPr>
              <a:t>Data Integrity Issues</a:t>
            </a:r>
            <a:br>
              <a:rPr lang="en-US" altLang="en-US" sz="3200" b="1" dirty="0">
                <a:solidFill>
                  <a:schemeClr val="tx1"/>
                </a:solidFill>
              </a:rPr>
            </a:br>
            <a:br>
              <a:rPr lang="en-US" altLang="en-US" sz="3000" dirty="0">
                <a:solidFill>
                  <a:schemeClr val="tx1"/>
                </a:solidFill>
                <a:latin typeface="Aparajita" panose="020B0604020202020204" pitchFamily="34" charset="0"/>
                <a:cs typeface="Aparajita" panose="020B0604020202020204" pitchFamily="34" charset="0"/>
              </a:rPr>
            </a:br>
            <a:r>
              <a:rPr lang="en-US" altLang="en-US" sz="3000" dirty="0">
                <a:solidFill>
                  <a:schemeClr val="tx1"/>
                </a:solidFill>
                <a:latin typeface="Aparajita" panose="020B0604020202020204" pitchFamily="34" charset="0"/>
                <a:cs typeface="Aparajita" panose="020B0604020202020204" pitchFamily="34" charset="0"/>
              </a:rPr>
              <a:t>Production pressure</a:t>
            </a:r>
            <a:br>
              <a:rPr lang="en-US" altLang="en-US" sz="3000" dirty="0">
                <a:solidFill>
                  <a:schemeClr val="tx1"/>
                </a:solidFill>
                <a:latin typeface="Aparajita" panose="020B0604020202020204" pitchFamily="34" charset="0"/>
                <a:cs typeface="Aparajita" panose="020B0604020202020204" pitchFamily="34" charset="0"/>
              </a:rPr>
            </a:br>
            <a:r>
              <a:rPr lang="en-US" altLang="en-US" sz="3000" dirty="0">
                <a:solidFill>
                  <a:schemeClr val="tx1"/>
                </a:solidFill>
                <a:latin typeface="Aparajita" panose="020B0604020202020204" pitchFamily="34" charset="0"/>
                <a:cs typeface="Aparajita" panose="020B0604020202020204" pitchFamily="34" charset="0"/>
              </a:rPr>
              <a:t>Conflicts of interest</a:t>
            </a:r>
            <a:br>
              <a:rPr lang="en-US" altLang="en-US" sz="3000" dirty="0">
                <a:solidFill>
                  <a:schemeClr val="tx1"/>
                </a:solidFill>
                <a:latin typeface="Aparajita" panose="020B0604020202020204" pitchFamily="34" charset="0"/>
                <a:cs typeface="Aparajita" panose="020B0604020202020204" pitchFamily="34" charset="0"/>
              </a:rPr>
            </a:br>
            <a:r>
              <a:rPr lang="en-US" altLang="en-US" sz="3000" dirty="0">
                <a:solidFill>
                  <a:schemeClr val="tx1"/>
                </a:solidFill>
                <a:latin typeface="Aparajita" panose="020B0604020202020204" pitchFamily="34" charset="0"/>
                <a:cs typeface="Aparajita" panose="020B0604020202020204" pitchFamily="34" charset="0"/>
              </a:rPr>
              <a:t>Lack of awareness</a:t>
            </a:r>
            <a:br>
              <a:rPr lang="en-US" altLang="en-US" sz="3000" dirty="0">
                <a:solidFill>
                  <a:schemeClr val="tx1"/>
                </a:solidFill>
                <a:latin typeface="Aparajita" panose="020B0604020202020204" pitchFamily="34" charset="0"/>
                <a:cs typeface="Aparajita" panose="020B0604020202020204" pitchFamily="34" charset="0"/>
              </a:rPr>
            </a:br>
            <a:r>
              <a:rPr lang="en-US" altLang="en-US" sz="3000" dirty="0">
                <a:solidFill>
                  <a:schemeClr val="tx1"/>
                </a:solidFill>
                <a:latin typeface="Aparajita" panose="020B0604020202020204" pitchFamily="34" charset="0"/>
                <a:cs typeface="Aparajita" panose="020B0604020202020204" pitchFamily="34" charset="0"/>
              </a:rPr>
              <a:t>Lack of communication</a:t>
            </a:r>
            <a:br>
              <a:rPr lang="en-US" altLang="en-US" sz="3000" dirty="0">
                <a:solidFill>
                  <a:schemeClr val="tx1"/>
                </a:solidFill>
                <a:latin typeface="Aparajita" panose="020B0604020202020204" pitchFamily="34" charset="0"/>
                <a:cs typeface="Aparajita" panose="020B0604020202020204" pitchFamily="34" charset="0"/>
              </a:rPr>
            </a:br>
            <a:r>
              <a:rPr lang="en-US" altLang="en-US" sz="3000" dirty="0">
                <a:solidFill>
                  <a:schemeClr val="tx1"/>
                </a:solidFill>
                <a:latin typeface="Aparajita" panose="020B0604020202020204" pitchFamily="34" charset="0"/>
                <a:cs typeface="Aparajita" panose="020B0604020202020204" pitchFamily="34" charset="0"/>
              </a:rPr>
              <a:t>Misinterpretation of method requirements</a:t>
            </a:r>
            <a:br>
              <a:rPr lang="en-US" altLang="en-US" sz="3000" dirty="0">
                <a:solidFill>
                  <a:schemeClr val="tx1"/>
                </a:solidFill>
                <a:latin typeface="Aparajita" panose="020B0604020202020204" pitchFamily="34" charset="0"/>
                <a:cs typeface="Aparajita" panose="020B0604020202020204" pitchFamily="34" charset="0"/>
              </a:rPr>
            </a:br>
            <a:r>
              <a:rPr lang="en-US" altLang="en-US" sz="3000" dirty="0">
                <a:solidFill>
                  <a:schemeClr val="tx1"/>
                </a:solidFill>
                <a:latin typeface="Aparajita" panose="020B0604020202020204" pitchFamily="34" charset="0"/>
                <a:cs typeface="Aparajita" panose="020B0604020202020204" pitchFamily="34" charset="0"/>
              </a:rPr>
              <a:t>Personality and attitude</a:t>
            </a:r>
            <a:br>
              <a:rPr lang="en-US" altLang="en-US" sz="3000" dirty="0">
                <a:solidFill>
                  <a:schemeClr val="tx1"/>
                </a:solidFill>
                <a:latin typeface="Aparajita" panose="020B0604020202020204" pitchFamily="34" charset="0"/>
                <a:cs typeface="Aparajita" panose="020B0604020202020204" pitchFamily="34" charset="0"/>
              </a:rPr>
            </a:br>
            <a:r>
              <a:rPr lang="en-US" altLang="en-US" sz="3000" dirty="0">
                <a:solidFill>
                  <a:schemeClr val="tx1"/>
                </a:solidFill>
                <a:latin typeface="Aparajita" panose="020B0604020202020204" pitchFamily="34" charset="0"/>
                <a:cs typeface="Aparajita" panose="020B0604020202020204" pitchFamily="34" charset="0"/>
              </a:rPr>
              <a:t>Financial stability</a:t>
            </a:r>
            <a:br>
              <a:rPr lang="en-US" altLang="en-US" sz="3000" dirty="0">
                <a:solidFill>
                  <a:schemeClr val="tx1"/>
                </a:solidFill>
                <a:latin typeface="Aparajita" panose="020B0604020202020204" pitchFamily="34" charset="0"/>
                <a:cs typeface="Aparajita" panose="020B0604020202020204" pitchFamily="34" charset="0"/>
              </a:rPr>
            </a:br>
            <a:endParaRPr lang="en-US" sz="4000" dirty="0">
              <a:latin typeface="+mn-lt"/>
            </a:endParaRPr>
          </a:p>
        </p:txBody>
      </p:sp>
      <p:sp>
        <p:nvSpPr>
          <p:cNvPr id="3" name="Rectangle 2"/>
          <p:cNvSpPr/>
          <p:nvPr/>
        </p:nvSpPr>
        <p:spPr>
          <a:xfrm>
            <a:off x="381000" y="1665288"/>
            <a:ext cx="8305800" cy="480131"/>
          </a:xfrm>
          <a:prstGeom prst="rect">
            <a:avLst/>
          </a:prstGeom>
        </p:spPr>
        <p:txBody>
          <a:bodyPr>
            <a:spAutoFit/>
          </a:bodyPr>
          <a:lstStyle/>
          <a:p>
            <a:pPr eaLnBrk="1" hangingPunct="1">
              <a:lnSpc>
                <a:spcPct val="90000"/>
              </a:lnSpc>
              <a:defRPr/>
            </a:pPr>
            <a:endParaRPr lang="en-US" sz="2800" b="1" dirty="0"/>
          </a:p>
        </p:txBody>
      </p:sp>
    </p:spTree>
    <p:extLst>
      <p:ext uri="{BB962C8B-B14F-4D97-AF65-F5344CB8AC3E}">
        <p14:creationId xmlns:p14="http://schemas.microsoft.com/office/powerpoint/2010/main" val="3097659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6554867" cy="1524000"/>
          </a:xfrm>
        </p:spPr>
        <p:txBody>
          <a:bodyPr/>
          <a:lstStyle/>
          <a:p>
            <a:pPr fontAlgn="auto">
              <a:spcAft>
                <a:spcPts val="0"/>
              </a:spcAft>
              <a:defRPr/>
            </a:pPr>
            <a:r>
              <a:rPr lang="en-US" b="1" dirty="0"/>
              <a:t>Training Objectives </a:t>
            </a:r>
          </a:p>
        </p:txBody>
      </p:sp>
      <p:sp>
        <p:nvSpPr>
          <p:cNvPr id="18434" name="Content Placeholder 2"/>
          <p:cNvSpPr>
            <a:spLocks noGrp="1"/>
          </p:cNvSpPr>
          <p:nvPr>
            <p:ph idx="1"/>
          </p:nvPr>
        </p:nvSpPr>
        <p:spPr>
          <a:xfrm>
            <a:off x="533400" y="1524000"/>
            <a:ext cx="6554867" cy="4419600"/>
          </a:xfrm>
        </p:spPr>
        <p:txBody>
          <a:bodyPr>
            <a:normAutofit fontScale="85000" lnSpcReduction="20000"/>
          </a:bodyPr>
          <a:lstStyle/>
          <a:p>
            <a:endParaRPr lang="en-US" altLang="en-US" sz="2400" dirty="0">
              <a:latin typeface="Aparajita" panose="020B0604020202020204" pitchFamily="34" charset="0"/>
              <a:cs typeface="Aparajita" panose="020B0604020202020204" pitchFamily="34" charset="0"/>
            </a:endParaRPr>
          </a:p>
          <a:p>
            <a:r>
              <a:rPr lang="en-US" altLang="en-US" sz="2600" dirty="0">
                <a:solidFill>
                  <a:schemeClr val="tx1"/>
                </a:solidFill>
                <a:latin typeface="Aparajita" panose="020B0604020202020204" pitchFamily="34" charset="0"/>
                <a:cs typeface="Aparajita" panose="020B0604020202020204" pitchFamily="34" charset="0"/>
              </a:rPr>
              <a:t>Be familiar with TNI related regulations</a:t>
            </a:r>
          </a:p>
          <a:p>
            <a:r>
              <a:rPr lang="en-US" altLang="en-US" sz="2600" dirty="0">
                <a:solidFill>
                  <a:schemeClr val="tx1"/>
                </a:solidFill>
                <a:latin typeface="Aparajita" panose="020B0604020202020204" pitchFamily="34" charset="0"/>
                <a:cs typeface="Aparajita" panose="020B0604020202020204" pitchFamily="34" charset="0"/>
              </a:rPr>
              <a:t>Define Ethics</a:t>
            </a:r>
          </a:p>
          <a:p>
            <a:r>
              <a:rPr lang="en-US" altLang="en-US" sz="2600" dirty="0">
                <a:solidFill>
                  <a:schemeClr val="tx1"/>
                </a:solidFill>
                <a:latin typeface="Aparajita" panose="020B0604020202020204" pitchFamily="34" charset="0"/>
                <a:cs typeface="Aparajita" panose="020B0604020202020204" pitchFamily="34" charset="0"/>
              </a:rPr>
              <a:t>Why is Ethical Behavior Important</a:t>
            </a:r>
          </a:p>
          <a:p>
            <a:r>
              <a:rPr lang="en-US" altLang="en-US" sz="2600" dirty="0">
                <a:solidFill>
                  <a:schemeClr val="tx1"/>
                </a:solidFill>
                <a:latin typeface="Aparajita" panose="020B0604020202020204" pitchFamily="34" charset="0"/>
                <a:cs typeface="Aparajita" panose="020B0604020202020204" pitchFamily="34" charset="0"/>
              </a:rPr>
              <a:t>Define Laboratory Fraud and Improper Laboratory Practice</a:t>
            </a:r>
          </a:p>
          <a:p>
            <a:r>
              <a:rPr lang="en-US" altLang="en-US" sz="2600" dirty="0">
                <a:solidFill>
                  <a:schemeClr val="tx1"/>
                </a:solidFill>
                <a:latin typeface="Aparajita" panose="020B0604020202020204" pitchFamily="34" charset="0"/>
                <a:cs typeface="Aparajita" panose="020B0604020202020204" pitchFamily="34" charset="0"/>
              </a:rPr>
              <a:t>Identify what constitutes unethical behavior and the penalties that accompany such behavior</a:t>
            </a:r>
          </a:p>
          <a:p>
            <a:r>
              <a:rPr lang="en-US" altLang="en-US" sz="2600" dirty="0">
                <a:solidFill>
                  <a:schemeClr val="tx1"/>
                </a:solidFill>
                <a:latin typeface="Aparajita" panose="020B0604020202020204" pitchFamily="34" charset="0"/>
                <a:cs typeface="Aparajita" panose="020B0604020202020204" pitchFamily="34" charset="0"/>
              </a:rPr>
              <a:t>Consequences of Improper Practices</a:t>
            </a:r>
          </a:p>
          <a:p>
            <a:r>
              <a:rPr lang="en-US" altLang="en-US" sz="2600" dirty="0">
                <a:solidFill>
                  <a:schemeClr val="tx1"/>
                </a:solidFill>
                <a:latin typeface="Aparajita" panose="020B0604020202020204" pitchFamily="34" charset="0"/>
                <a:cs typeface="Aparajita" panose="020B0604020202020204" pitchFamily="34" charset="0"/>
              </a:rPr>
              <a:t>Identify the employees’ responsibility </a:t>
            </a:r>
          </a:p>
          <a:p>
            <a:r>
              <a:rPr lang="en-US" altLang="en-US" sz="2600" dirty="0">
                <a:solidFill>
                  <a:schemeClr val="tx1"/>
                </a:solidFill>
                <a:latin typeface="Aparajita" panose="020B0604020202020204" pitchFamily="34" charset="0"/>
                <a:cs typeface="Aparajita" panose="020B0604020202020204" pitchFamily="34" charset="0"/>
              </a:rPr>
              <a:t>Identify the employers’ responsibility</a:t>
            </a:r>
          </a:p>
          <a:p>
            <a:r>
              <a:rPr lang="en-US" altLang="en-US" sz="2600" dirty="0">
                <a:solidFill>
                  <a:schemeClr val="tx1"/>
                </a:solidFill>
                <a:latin typeface="Aparajita" panose="020B0604020202020204" pitchFamily="34" charset="0"/>
                <a:cs typeface="Aparajita" panose="020B0604020202020204" pitchFamily="34" charset="0"/>
              </a:rPr>
              <a:t>Examples of Improper Practices</a:t>
            </a:r>
          </a:p>
          <a:p>
            <a:endParaRPr lang="en-US" altLang="en-US" sz="2400" dirty="0"/>
          </a:p>
          <a:p>
            <a:endParaRPr lang="en-US" altLang="en-US"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9" name="Rectangle 3"/>
          <p:cNvSpPr>
            <a:spLocks noGrp="1" noChangeArrowheads="1"/>
          </p:cNvSpPr>
          <p:nvPr>
            <p:ph idx="1"/>
          </p:nvPr>
        </p:nvSpPr>
        <p:spPr>
          <a:xfrm>
            <a:off x="127409" y="1643063"/>
            <a:ext cx="7017928" cy="4495800"/>
          </a:xfrm>
        </p:spPr>
        <p:txBody>
          <a:bodyPr>
            <a:normAutofit lnSpcReduction="10000"/>
          </a:bodyPr>
          <a:lstStyle/>
          <a:p>
            <a:pPr lvl="1">
              <a:lnSpc>
                <a:spcPct val="80000"/>
              </a:lnSpc>
              <a:buFont typeface="Wingdings" pitchFamily="2" charset="2"/>
              <a:buNone/>
            </a:pPr>
            <a:endParaRPr lang="en-US" altLang="en-US" sz="2000" dirty="0"/>
          </a:p>
          <a:p>
            <a:pPr lvl="1">
              <a:lnSpc>
                <a:spcPct val="80000"/>
              </a:lnSpc>
            </a:pPr>
            <a:r>
              <a:rPr lang="en-US" altLang="en-US" sz="2800" dirty="0">
                <a:solidFill>
                  <a:schemeClr val="tx1"/>
                </a:solidFill>
                <a:latin typeface="Aparajita" panose="020B0604020202020204" pitchFamily="34" charset="0"/>
                <a:cs typeface="Aparajita" panose="020B0604020202020204" pitchFamily="34" charset="0"/>
              </a:rPr>
              <a:t>Inadequate training and/or education</a:t>
            </a:r>
          </a:p>
          <a:p>
            <a:pPr lvl="1">
              <a:lnSpc>
                <a:spcPct val="80000"/>
              </a:lnSpc>
            </a:pPr>
            <a:r>
              <a:rPr lang="en-US" altLang="en-US" sz="2800" dirty="0">
                <a:solidFill>
                  <a:schemeClr val="tx1"/>
                </a:solidFill>
                <a:latin typeface="Aparajita" panose="020B0604020202020204" pitchFamily="34" charset="0"/>
                <a:cs typeface="Aparajita" panose="020B0604020202020204" pitchFamily="34" charset="0"/>
              </a:rPr>
              <a:t>Poor workload management</a:t>
            </a:r>
          </a:p>
          <a:p>
            <a:pPr lvl="1">
              <a:lnSpc>
                <a:spcPct val="80000"/>
              </a:lnSpc>
            </a:pPr>
            <a:r>
              <a:rPr lang="en-US" altLang="en-US" sz="2800" dirty="0">
                <a:solidFill>
                  <a:schemeClr val="tx1"/>
                </a:solidFill>
                <a:latin typeface="Aparajita" panose="020B0604020202020204" pitchFamily="34" charset="0"/>
                <a:cs typeface="Aparajita" panose="020B0604020202020204" pitchFamily="34" charset="0"/>
              </a:rPr>
              <a:t>Inadequate documentation and document control</a:t>
            </a:r>
          </a:p>
          <a:p>
            <a:pPr lvl="1">
              <a:lnSpc>
                <a:spcPct val="80000"/>
              </a:lnSpc>
            </a:pPr>
            <a:r>
              <a:rPr lang="en-US" altLang="en-US" sz="2800" dirty="0">
                <a:solidFill>
                  <a:schemeClr val="tx1"/>
                </a:solidFill>
                <a:latin typeface="Aparajita" panose="020B0604020202020204" pitchFamily="34" charset="0"/>
                <a:cs typeface="Aparajita" panose="020B0604020202020204" pitchFamily="34" charset="0"/>
              </a:rPr>
              <a:t>Unclear roles/responsibilities</a:t>
            </a:r>
          </a:p>
          <a:p>
            <a:pPr lvl="1">
              <a:lnSpc>
                <a:spcPct val="80000"/>
              </a:lnSpc>
            </a:pPr>
            <a:r>
              <a:rPr lang="en-US" altLang="en-US" sz="2800" dirty="0">
                <a:solidFill>
                  <a:schemeClr val="tx1"/>
                </a:solidFill>
                <a:latin typeface="Aparajita" panose="020B0604020202020204" pitchFamily="34" charset="0"/>
                <a:cs typeface="Aparajita" panose="020B0604020202020204" pitchFamily="34" charset="0"/>
              </a:rPr>
              <a:t>Inadequate procedures for addressing ethical dilemmas</a:t>
            </a:r>
          </a:p>
          <a:p>
            <a:pPr lvl="1">
              <a:lnSpc>
                <a:spcPct val="80000"/>
              </a:lnSpc>
            </a:pPr>
            <a:r>
              <a:rPr lang="en-US" altLang="en-US" sz="2800" dirty="0">
                <a:solidFill>
                  <a:schemeClr val="tx1"/>
                </a:solidFill>
                <a:latin typeface="Aparajita" panose="020B0604020202020204" pitchFamily="34" charset="0"/>
                <a:cs typeface="Aparajita" panose="020B0604020202020204" pitchFamily="34" charset="0"/>
              </a:rPr>
              <a:t>Inadequate oversight</a:t>
            </a:r>
          </a:p>
          <a:p>
            <a:pPr lvl="1">
              <a:lnSpc>
                <a:spcPct val="80000"/>
              </a:lnSpc>
            </a:pPr>
            <a:r>
              <a:rPr lang="en-US" altLang="en-US" sz="2800" dirty="0">
                <a:solidFill>
                  <a:schemeClr val="tx1"/>
                </a:solidFill>
                <a:latin typeface="Aparajita" panose="020B0604020202020204" pitchFamily="34" charset="0"/>
                <a:cs typeface="Aparajita" panose="020B0604020202020204" pitchFamily="34" charset="0"/>
              </a:rPr>
              <a:t>Unethical behavior: the consciously competent analyst</a:t>
            </a:r>
          </a:p>
        </p:txBody>
      </p:sp>
      <p:sp>
        <p:nvSpPr>
          <p:cNvPr id="39942" name="Rectangle 6"/>
          <p:cNvSpPr>
            <a:spLocks noChangeArrowheads="1"/>
          </p:cNvSpPr>
          <p:nvPr/>
        </p:nvSpPr>
        <p:spPr bwMode="auto">
          <a:xfrm>
            <a:off x="609600" y="400911"/>
            <a:ext cx="8458200" cy="1077913"/>
          </a:xfrm>
          <a:prstGeom prst="rect">
            <a:avLst/>
          </a:prstGeom>
          <a:noFill/>
          <a:ln w="9525">
            <a:noFill/>
            <a:miter lim="800000"/>
            <a:headEnd/>
            <a:tailEnd/>
          </a:ln>
          <a:effectLst/>
        </p:spPr>
        <p:txBody>
          <a:bodyPr>
            <a:spAutoFit/>
          </a:bodyPr>
          <a:lstStyle/>
          <a:p>
            <a:pPr>
              <a:defRPr/>
            </a:pPr>
            <a:r>
              <a:rPr lang="en-US" sz="3200" dirty="0">
                <a:effectLst>
                  <a:outerShdw blurRad="38100" dist="38100" dir="2700000" algn="tl">
                    <a:srgbClr val="000000"/>
                  </a:outerShdw>
                </a:effectLst>
                <a:latin typeface="+mj-lt"/>
              </a:rPr>
              <a:t>Root Causes Related</a:t>
            </a:r>
          </a:p>
          <a:p>
            <a:pPr>
              <a:defRPr/>
            </a:pPr>
            <a:r>
              <a:rPr lang="en-US" sz="3200" dirty="0">
                <a:effectLst>
                  <a:outerShdw blurRad="38100" dist="38100" dir="2700000" algn="tl">
                    <a:srgbClr val="000000"/>
                  </a:outerShdw>
                </a:effectLst>
                <a:latin typeface="+mj-lt"/>
              </a:rPr>
              <a:t>to Data Integrity Problems</a:t>
            </a:r>
          </a:p>
        </p:txBody>
      </p:sp>
      <p:grpSp>
        <p:nvGrpSpPr>
          <p:cNvPr id="35844" name="Group 7"/>
          <p:cNvGrpSpPr>
            <a:grpSpLocks noChangeAspect="1"/>
          </p:cNvGrpSpPr>
          <p:nvPr/>
        </p:nvGrpSpPr>
        <p:grpSpPr bwMode="auto">
          <a:xfrm>
            <a:off x="6934200" y="4724400"/>
            <a:ext cx="1600200" cy="1717675"/>
            <a:chOff x="4320" y="3102"/>
            <a:chExt cx="1008" cy="1082"/>
          </a:xfrm>
        </p:grpSpPr>
        <p:sp>
          <p:nvSpPr>
            <p:cNvPr id="35845" name="AutoShape 6"/>
            <p:cNvSpPr>
              <a:spLocks noChangeAspect="1" noChangeArrowheads="1" noTextEdit="1"/>
            </p:cNvSpPr>
            <p:nvPr/>
          </p:nvSpPr>
          <p:spPr bwMode="auto">
            <a:xfrm>
              <a:off x="4320" y="3102"/>
              <a:ext cx="1008" cy="1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5846" name="Freeform 8"/>
            <p:cNvSpPr>
              <a:spLocks/>
            </p:cNvSpPr>
            <p:nvPr/>
          </p:nvSpPr>
          <p:spPr bwMode="auto">
            <a:xfrm>
              <a:off x="4753" y="3153"/>
              <a:ext cx="430" cy="908"/>
            </a:xfrm>
            <a:custGeom>
              <a:avLst/>
              <a:gdLst>
                <a:gd name="T0" fmla="*/ 81 w 860"/>
                <a:gd name="T1" fmla="*/ 0 h 1818"/>
                <a:gd name="T2" fmla="*/ 93 w 860"/>
                <a:gd name="T3" fmla="*/ 0 h 1818"/>
                <a:gd name="T4" fmla="*/ 108 w 860"/>
                <a:gd name="T5" fmla="*/ 1 h 1818"/>
                <a:gd name="T6" fmla="*/ 126 w 860"/>
                <a:gd name="T7" fmla="*/ 2 h 1818"/>
                <a:gd name="T8" fmla="*/ 148 w 860"/>
                <a:gd name="T9" fmla="*/ 2 h 1818"/>
                <a:gd name="T10" fmla="*/ 173 w 860"/>
                <a:gd name="T11" fmla="*/ 6 h 1818"/>
                <a:gd name="T12" fmla="*/ 199 w 860"/>
                <a:gd name="T13" fmla="*/ 9 h 1818"/>
                <a:gd name="T14" fmla="*/ 225 w 860"/>
                <a:gd name="T15" fmla="*/ 13 h 1818"/>
                <a:gd name="T16" fmla="*/ 252 w 860"/>
                <a:gd name="T17" fmla="*/ 20 h 1818"/>
                <a:gd name="T18" fmla="*/ 279 w 860"/>
                <a:gd name="T19" fmla="*/ 26 h 1818"/>
                <a:gd name="T20" fmla="*/ 304 w 860"/>
                <a:gd name="T21" fmla="*/ 34 h 1818"/>
                <a:gd name="T22" fmla="*/ 328 w 860"/>
                <a:gd name="T23" fmla="*/ 45 h 1818"/>
                <a:gd name="T24" fmla="*/ 348 w 860"/>
                <a:gd name="T25" fmla="*/ 56 h 1818"/>
                <a:gd name="T26" fmla="*/ 367 w 860"/>
                <a:gd name="T27" fmla="*/ 70 h 1818"/>
                <a:gd name="T28" fmla="*/ 383 w 860"/>
                <a:gd name="T29" fmla="*/ 86 h 1818"/>
                <a:gd name="T30" fmla="*/ 396 w 860"/>
                <a:gd name="T31" fmla="*/ 102 h 1818"/>
                <a:gd name="T32" fmla="*/ 406 w 860"/>
                <a:gd name="T33" fmla="*/ 118 h 1818"/>
                <a:gd name="T34" fmla="*/ 415 w 860"/>
                <a:gd name="T35" fmla="*/ 136 h 1818"/>
                <a:gd name="T36" fmla="*/ 422 w 860"/>
                <a:gd name="T37" fmla="*/ 154 h 1818"/>
                <a:gd name="T38" fmla="*/ 426 w 860"/>
                <a:gd name="T39" fmla="*/ 172 h 1818"/>
                <a:gd name="T40" fmla="*/ 428 w 860"/>
                <a:gd name="T41" fmla="*/ 188 h 1818"/>
                <a:gd name="T42" fmla="*/ 430 w 860"/>
                <a:gd name="T43" fmla="*/ 205 h 1818"/>
                <a:gd name="T44" fmla="*/ 430 w 860"/>
                <a:gd name="T45" fmla="*/ 220 h 1818"/>
                <a:gd name="T46" fmla="*/ 428 w 860"/>
                <a:gd name="T47" fmla="*/ 234 h 1818"/>
                <a:gd name="T48" fmla="*/ 425 w 860"/>
                <a:gd name="T49" fmla="*/ 246 h 1818"/>
                <a:gd name="T50" fmla="*/ 421 w 860"/>
                <a:gd name="T51" fmla="*/ 257 h 1818"/>
                <a:gd name="T52" fmla="*/ 413 w 860"/>
                <a:gd name="T53" fmla="*/ 266 h 1818"/>
                <a:gd name="T54" fmla="*/ 402 w 860"/>
                <a:gd name="T55" fmla="*/ 275 h 1818"/>
                <a:gd name="T56" fmla="*/ 391 w 860"/>
                <a:gd name="T57" fmla="*/ 284 h 1818"/>
                <a:gd name="T58" fmla="*/ 378 w 860"/>
                <a:gd name="T59" fmla="*/ 292 h 1818"/>
                <a:gd name="T60" fmla="*/ 364 w 860"/>
                <a:gd name="T61" fmla="*/ 300 h 1818"/>
                <a:gd name="T62" fmla="*/ 350 w 860"/>
                <a:gd name="T63" fmla="*/ 306 h 1818"/>
                <a:gd name="T64" fmla="*/ 336 w 860"/>
                <a:gd name="T65" fmla="*/ 312 h 1818"/>
                <a:gd name="T66" fmla="*/ 325 w 860"/>
                <a:gd name="T67" fmla="*/ 316 h 1818"/>
                <a:gd name="T68" fmla="*/ 314 w 860"/>
                <a:gd name="T69" fmla="*/ 320 h 1818"/>
                <a:gd name="T70" fmla="*/ 303 w 860"/>
                <a:gd name="T71" fmla="*/ 324 h 1818"/>
                <a:gd name="T72" fmla="*/ 124 w 860"/>
                <a:gd name="T73" fmla="*/ 522 h 1818"/>
                <a:gd name="T74" fmla="*/ 195 w 860"/>
                <a:gd name="T75" fmla="*/ 808 h 1818"/>
                <a:gd name="T76" fmla="*/ 195 w 860"/>
                <a:gd name="T77" fmla="*/ 822 h 1818"/>
                <a:gd name="T78" fmla="*/ 193 w 860"/>
                <a:gd name="T79" fmla="*/ 837 h 1818"/>
                <a:gd name="T80" fmla="*/ 191 w 860"/>
                <a:gd name="T81" fmla="*/ 851 h 1818"/>
                <a:gd name="T82" fmla="*/ 187 w 860"/>
                <a:gd name="T83" fmla="*/ 861 h 1818"/>
                <a:gd name="T84" fmla="*/ 183 w 860"/>
                <a:gd name="T85" fmla="*/ 871 h 1818"/>
                <a:gd name="T86" fmla="*/ 174 w 860"/>
                <a:gd name="T87" fmla="*/ 885 h 1818"/>
                <a:gd name="T88" fmla="*/ 158 w 860"/>
                <a:gd name="T89" fmla="*/ 899 h 1818"/>
                <a:gd name="T90" fmla="*/ 146 w 860"/>
                <a:gd name="T91" fmla="*/ 904 h 1818"/>
                <a:gd name="T92" fmla="*/ 136 w 860"/>
                <a:gd name="T93" fmla="*/ 907 h 1818"/>
                <a:gd name="T94" fmla="*/ 123 w 860"/>
                <a:gd name="T95" fmla="*/ 908 h 1818"/>
                <a:gd name="T96" fmla="*/ 111 w 860"/>
                <a:gd name="T97" fmla="*/ 908 h 1818"/>
                <a:gd name="T98" fmla="*/ 98 w 860"/>
                <a:gd name="T99" fmla="*/ 907 h 1818"/>
                <a:gd name="T100" fmla="*/ 86 w 860"/>
                <a:gd name="T101" fmla="*/ 907 h 1818"/>
                <a:gd name="T102" fmla="*/ 75 w 860"/>
                <a:gd name="T103" fmla="*/ 904 h 1818"/>
                <a:gd name="T104" fmla="*/ 65 w 860"/>
                <a:gd name="T105" fmla="*/ 902 h 1818"/>
                <a:gd name="T106" fmla="*/ 53 w 860"/>
                <a:gd name="T107" fmla="*/ 899 h 1818"/>
                <a:gd name="T108" fmla="*/ 42 w 860"/>
                <a:gd name="T109" fmla="*/ 896 h 1818"/>
                <a:gd name="T110" fmla="*/ 29 w 860"/>
                <a:gd name="T111" fmla="*/ 67 h 1818"/>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860" h="1818">
                  <a:moveTo>
                    <a:pt x="58" y="134"/>
                  </a:moveTo>
                  <a:lnTo>
                    <a:pt x="153" y="0"/>
                  </a:lnTo>
                  <a:lnTo>
                    <a:pt x="155" y="0"/>
                  </a:lnTo>
                  <a:lnTo>
                    <a:pt x="157" y="0"/>
                  </a:lnTo>
                  <a:lnTo>
                    <a:pt x="161" y="0"/>
                  </a:lnTo>
                  <a:lnTo>
                    <a:pt x="168" y="0"/>
                  </a:lnTo>
                  <a:lnTo>
                    <a:pt x="171" y="0"/>
                  </a:lnTo>
                  <a:lnTo>
                    <a:pt x="176" y="0"/>
                  </a:lnTo>
                  <a:lnTo>
                    <a:pt x="179" y="0"/>
                  </a:lnTo>
                  <a:lnTo>
                    <a:pt x="186" y="0"/>
                  </a:lnTo>
                  <a:lnTo>
                    <a:pt x="191" y="0"/>
                  </a:lnTo>
                  <a:lnTo>
                    <a:pt x="196" y="0"/>
                  </a:lnTo>
                  <a:lnTo>
                    <a:pt x="202" y="0"/>
                  </a:lnTo>
                  <a:lnTo>
                    <a:pt x="209" y="2"/>
                  </a:lnTo>
                  <a:lnTo>
                    <a:pt x="215" y="2"/>
                  </a:lnTo>
                  <a:lnTo>
                    <a:pt x="222" y="2"/>
                  </a:lnTo>
                  <a:lnTo>
                    <a:pt x="228" y="2"/>
                  </a:lnTo>
                  <a:lnTo>
                    <a:pt x="237" y="2"/>
                  </a:lnTo>
                  <a:lnTo>
                    <a:pt x="245" y="2"/>
                  </a:lnTo>
                  <a:lnTo>
                    <a:pt x="251" y="4"/>
                  </a:lnTo>
                  <a:lnTo>
                    <a:pt x="261" y="4"/>
                  </a:lnTo>
                  <a:lnTo>
                    <a:pt x="269" y="5"/>
                  </a:lnTo>
                  <a:lnTo>
                    <a:pt x="278" y="5"/>
                  </a:lnTo>
                  <a:lnTo>
                    <a:pt x="287" y="5"/>
                  </a:lnTo>
                  <a:lnTo>
                    <a:pt x="296" y="5"/>
                  </a:lnTo>
                  <a:lnTo>
                    <a:pt x="305" y="7"/>
                  </a:lnTo>
                  <a:lnTo>
                    <a:pt x="315" y="9"/>
                  </a:lnTo>
                  <a:lnTo>
                    <a:pt x="325" y="10"/>
                  </a:lnTo>
                  <a:lnTo>
                    <a:pt x="335" y="10"/>
                  </a:lnTo>
                  <a:lnTo>
                    <a:pt x="345" y="12"/>
                  </a:lnTo>
                  <a:lnTo>
                    <a:pt x="354" y="13"/>
                  </a:lnTo>
                  <a:lnTo>
                    <a:pt x="364" y="15"/>
                  </a:lnTo>
                  <a:lnTo>
                    <a:pt x="376" y="15"/>
                  </a:lnTo>
                  <a:lnTo>
                    <a:pt x="385" y="17"/>
                  </a:lnTo>
                  <a:lnTo>
                    <a:pt x="397" y="18"/>
                  </a:lnTo>
                  <a:lnTo>
                    <a:pt x="407" y="20"/>
                  </a:lnTo>
                  <a:lnTo>
                    <a:pt x="418" y="22"/>
                  </a:lnTo>
                  <a:lnTo>
                    <a:pt x="428" y="23"/>
                  </a:lnTo>
                  <a:lnTo>
                    <a:pt x="439" y="25"/>
                  </a:lnTo>
                  <a:lnTo>
                    <a:pt x="449" y="26"/>
                  </a:lnTo>
                  <a:lnTo>
                    <a:pt x="461" y="30"/>
                  </a:lnTo>
                  <a:lnTo>
                    <a:pt x="470" y="31"/>
                  </a:lnTo>
                  <a:lnTo>
                    <a:pt x="482" y="33"/>
                  </a:lnTo>
                  <a:lnTo>
                    <a:pt x="493" y="36"/>
                  </a:lnTo>
                  <a:lnTo>
                    <a:pt x="503" y="40"/>
                  </a:lnTo>
                  <a:lnTo>
                    <a:pt x="515" y="41"/>
                  </a:lnTo>
                  <a:lnTo>
                    <a:pt x="524" y="44"/>
                  </a:lnTo>
                  <a:lnTo>
                    <a:pt x="536" y="46"/>
                  </a:lnTo>
                  <a:lnTo>
                    <a:pt x="546" y="49"/>
                  </a:lnTo>
                  <a:lnTo>
                    <a:pt x="557" y="53"/>
                  </a:lnTo>
                  <a:lnTo>
                    <a:pt x="567" y="56"/>
                  </a:lnTo>
                  <a:lnTo>
                    <a:pt x="577" y="59"/>
                  </a:lnTo>
                  <a:lnTo>
                    <a:pt x="588" y="62"/>
                  </a:lnTo>
                  <a:lnTo>
                    <a:pt x="598" y="66"/>
                  </a:lnTo>
                  <a:lnTo>
                    <a:pt x="608" y="69"/>
                  </a:lnTo>
                  <a:lnTo>
                    <a:pt x="618" y="72"/>
                  </a:lnTo>
                  <a:lnTo>
                    <a:pt x="627" y="77"/>
                  </a:lnTo>
                  <a:lnTo>
                    <a:pt x="637" y="82"/>
                  </a:lnTo>
                  <a:lnTo>
                    <a:pt x="645" y="85"/>
                  </a:lnTo>
                  <a:lnTo>
                    <a:pt x="655" y="90"/>
                  </a:lnTo>
                  <a:lnTo>
                    <a:pt x="663" y="95"/>
                  </a:lnTo>
                  <a:lnTo>
                    <a:pt x="673" y="100"/>
                  </a:lnTo>
                  <a:lnTo>
                    <a:pt x="681" y="103"/>
                  </a:lnTo>
                  <a:lnTo>
                    <a:pt x="690" y="108"/>
                  </a:lnTo>
                  <a:lnTo>
                    <a:pt x="696" y="113"/>
                  </a:lnTo>
                  <a:lnTo>
                    <a:pt x="704" y="118"/>
                  </a:lnTo>
                  <a:lnTo>
                    <a:pt x="711" y="123"/>
                  </a:lnTo>
                  <a:lnTo>
                    <a:pt x="719" y="129"/>
                  </a:lnTo>
                  <a:lnTo>
                    <a:pt x="726" y="134"/>
                  </a:lnTo>
                  <a:lnTo>
                    <a:pt x="734" y="141"/>
                  </a:lnTo>
                  <a:lnTo>
                    <a:pt x="740" y="147"/>
                  </a:lnTo>
                  <a:lnTo>
                    <a:pt x="747" y="152"/>
                  </a:lnTo>
                  <a:lnTo>
                    <a:pt x="753" y="159"/>
                  </a:lnTo>
                  <a:lnTo>
                    <a:pt x="758" y="165"/>
                  </a:lnTo>
                  <a:lnTo>
                    <a:pt x="765" y="172"/>
                  </a:lnTo>
                  <a:lnTo>
                    <a:pt x="770" y="178"/>
                  </a:lnTo>
                  <a:lnTo>
                    <a:pt x="776" y="185"/>
                  </a:lnTo>
                  <a:lnTo>
                    <a:pt x="781" y="192"/>
                  </a:lnTo>
                  <a:lnTo>
                    <a:pt x="786" y="198"/>
                  </a:lnTo>
                  <a:lnTo>
                    <a:pt x="791" y="205"/>
                  </a:lnTo>
                  <a:lnTo>
                    <a:pt x="794" y="210"/>
                  </a:lnTo>
                  <a:lnTo>
                    <a:pt x="799" y="218"/>
                  </a:lnTo>
                  <a:lnTo>
                    <a:pt x="804" y="224"/>
                  </a:lnTo>
                  <a:lnTo>
                    <a:pt x="807" y="231"/>
                  </a:lnTo>
                  <a:lnTo>
                    <a:pt x="812" y="237"/>
                  </a:lnTo>
                  <a:lnTo>
                    <a:pt x="817" y="246"/>
                  </a:lnTo>
                  <a:lnTo>
                    <a:pt x="819" y="252"/>
                  </a:lnTo>
                  <a:lnTo>
                    <a:pt x="824" y="259"/>
                  </a:lnTo>
                  <a:lnTo>
                    <a:pt x="827" y="265"/>
                  </a:lnTo>
                  <a:lnTo>
                    <a:pt x="830" y="273"/>
                  </a:lnTo>
                  <a:lnTo>
                    <a:pt x="833" y="280"/>
                  </a:lnTo>
                  <a:lnTo>
                    <a:pt x="835" y="288"/>
                  </a:lnTo>
                  <a:lnTo>
                    <a:pt x="838" y="295"/>
                  </a:lnTo>
                  <a:lnTo>
                    <a:pt x="842" y="303"/>
                  </a:lnTo>
                  <a:lnTo>
                    <a:pt x="843" y="308"/>
                  </a:lnTo>
                  <a:lnTo>
                    <a:pt x="845" y="316"/>
                  </a:lnTo>
                  <a:lnTo>
                    <a:pt x="847" y="322"/>
                  </a:lnTo>
                  <a:lnTo>
                    <a:pt x="850" y="329"/>
                  </a:lnTo>
                  <a:lnTo>
                    <a:pt x="850" y="335"/>
                  </a:lnTo>
                  <a:lnTo>
                    <a:pt x="851" y="344"/>
                  </a:lnTo>
                  <a:lnTo>
                    <a:pt x="853" y="350"/>
                  </a:lnTo>
                  <a:lnTo>
                    <a:pt x="855" y="357"/>
                  </a:lnTo>
                  <a:lnTo>
                    <a:pt x="855" y="363"/>
                  </a:lnTo>
                  <a:lnTo>
                    <a:pt x="856" y="370"/>
                  </a:lnTo>
                  <a:lnTo>
                    <a:pt x="856" y="376"/>
                  </a:lnTo>
                  <a:lnTo>
                    <a:pt x="858" y="384"/>
                  </a:lnTo>
                  <a:lnTo>
                    <a:pt x="858" y="391"/>
                  </a:lnTo>
                  <a:lnTo>
                    <a:pt x="860" y="398"/>
                  </a:lnTo>
                  <a:lnTo>
                    <a:pt x="860" y="404"/>
                  </a:lnTo>
                  <a:lnTo>
                    <a:pt x="860" y="411"/>
                  </a:lnTo>
                  <a:lnTo>
                    <a:pt x="860" y="417"/>
                  </a:lnTo>
                  <a:lnTo>
                    <a:pt x="860" y="422"/>
                  </a:lnTo>
                  <a:lnTo>
                    <a:pt x="860" y="429"/>
                  </a:lnTo>
                  <a:lnTo>
                    <a:pt x="860" y="435"/>
                  </a:lnTo>
                  <a:lnTo>
                    <a:pt x="860" y="440"/>
                  </a:lnTo>
                  <a:lnTo>
                    <a:pt x="860" y="447"/>
                  </a:lnTo>
                  <a:lnTo>
                    <a:pt x="858" y="451"/>
                  </a:lnTo>
                  <a:lnTo>
                    <a:pt x="858" y="458"/>
                  </a:lnTo>
                  <a:lnTo>
                    <a:pt x="856" y="463"/>
                  </a:lnTo>
                  <a:lnTo>
                    <a:pt x="856" y="468"/>
                  </a:lnTo>
                  <a:lnTo>
                    <a:pt x="855" y="473"/>
                  </a:lnTo>
                  <a:lnTo>
                    <a:pt x="855" y="478"/>
                  </a:lnTo>
                  <a:lnTo>
                    <a:pt x="853" y="484"/>
                  </a:lnTo>
                  <a:lnTo>
                    <a:pt x="851" y="487"/>
                  </a:lnTo>
                  <a:lnTo>
                    <a:pt x="850" y="492"/>
                  </a:lnTo>
                  <a:lnTo>
                    <a:pt x="850" y="497"/>
                  </a:lnTo>
                  <a:lnTo>
                    <a:pt x="848" y="500"/>
                  </a:lnTo>
                  <a:lnTo>
                    <a:pt x="845" y="505"/>
                  </a:lnTo>
                  <a:lnTo>
                    <a:pt x="843" y="509"/>
                  </a:lnTo>
                  <a:lnTo>
                    <a:pt x="842" y="514"/>
                  </a:lnTo>
                  <a:lnTo>
                    <a:pt x="838" y="517"/>
                  </a:lnTo>
                  <a:lnTo>
                    <a:pt x="835" y="522"/>
                  </a:lnTo>
                  <a:lnTo>
                    <a:pt x="832" y="525"/>
                  </a:lnTo>
                  <a:lnTo>
                    <a:pt x="829" y="530"/>
                  </a:lnTo>
                  <a:lnTo>
                    <a:pt x="825" y="533"/>
                  </a:lnTo>
                  <a:lnTo>
                    <a:pt x="822" y="536"/>
                  </a:lnTo>
                  <a:lnTo>
                    <a:pt x="817" y="540"/>
                  </a:lnTo>
                  <a:lnTo>
                    <a:pt x="814" y="545"/>
                  </a:lnTo>
                  <a:lnTo>
                    <a:pt x="809" y="548"/>
                  </a:lnTo>
                  <a:lnTo>
                    <a:pt x="804" y="551"/>
                  </a:lnTo>
                  <a:lnTo>
                    <a:pt x="801" y="554"/>
                  </a:lnTo>
                  <a:lnTo>
                    <a:pt x="796" y="559"/>
                  </a:lnTo>
                  <a:lnTo>
                    <a:pt x="791" y="563"/>
                  </a:lnTo>
                  <a:lnTo>
                    <a:pt x="786" y="566"/>
                  </a:lnTo>
                  <a:lnTo>
                    <a:pt x="781" y="569"/>
                  </a:lnTo>
                  <a:lnTo>
                    <a:pt x="776" y="572"/>
                  </a:lnTo>
                  <a:lnTo>
                    <a:pt x="770" y="576"/>
                  </a:lnTo>
                  <a:lnTo>
                    <a:pt x="765" y="579"/>
                  </a:lnTo>
                  <a:lnTo>
                    <a:pt x="760" y="582"/>
                  </a:lnTo>
                  <a:lnTo>
                    <a:pt x="755" y="585"/>
                  </a:lnTo>
                  <a:lnTo>
                    <a:pt x="748" y="589"/>
                  </a:lnTo>
                  <a:lnTo>
                    <a:pt x="744" y="590"/>
                  </a:lnTo>
                  <a:lnTo>
                    <a:pt x="737" y="594"/>
                  </a:lnTo>
                  <a:lnTo>
                    <a:pt x="732" y="597"/>
                  </a:lnTo>
                  <a:lnTo>
                    <a:pt x="727" y="600"/>
                  </a:lnTo>
                  <a:lnTo>
                    <a:pt x="722" y="603"/>
                  </a:lnTo>
                  <a:lnTo>
                    <a:pt x="716" y="605"/>
                  </a:lnTo>
                  <a:lnTo>
                    <a:pt x="711" y="608"/>
                  </a:lnTo>
                  <a:lnTo>
                    <a:pt x="704" y="612"/>
                  </a:lnTo>
                  <a:lnTo>
                    <a:pt x="699" y="613"/>
                  </a:lnTo>
                  <a:lnTo>
                    <a:pt x="693" y="615"/>
                  </a:lnTo>
                  <a:lnTo>
                    <a:pt x="688" y="618"/>
                  </a:lnTo>
                  <a:lnTo>
                    <a:pt x="683" y="620"/>
                  </a:lnTo>
                  <a:lnTo>
                    <a:pt x="678" y="621"/>
                  </a:lnTo>
                  <a:lnTo>
                    <a:pt x="672" y="625"/>
                  </a:lnTo>
                  <a:lnTo>
                    <a:pt x="668" y="626"/>
                  </a:lnTo>
                  <a:lnTo>
                    <a:pt x="662" y="628"/>
                  </a:lnTo>
                  <a:lnTo>
                    <a:pt x="657" y="630"/>
                  </a:lnTo>
                  <a:lnTo>
                    <a:pt x="654" y="631"/>
                  </a:lnTo>
                  <a:lnTo>
                    <a:pt x="649" y="633"/>
                  </a:lnTo>
                  <a:lnTo>
                    <a:pt x="644" y="634"/>
                  </a:lnTo>
                  <a:lnTo>
                    <a:pt x="639" y="636"/>
                  </a:lnTo>
                  <a:lnTo>
                    <a:pt x="636" y="638"/>
                  </a:lnTo>
                  <a:lnTo>
                    <a:pt x="632" y="639"/>
                  </a:lnTo>
                  <a:lnTo>
                    <a:pt x="627" y="641"/>
                  </a:lnTo>
                  <a:lnTo>
                    <a:pt x="624" y="643"/>
                  </a:lnTo>
                  <a:lnTo>
                    <a:pt x="619" y="643"/>
                  </a:lnTo>
                  <a:lnTo>
                    <a:pt x="618" y="644"/>
                  </a:lnTo>
                  <a:lnTo>
                    <a:pt x="611" y="646"/>
                  </a:lnTo>
                  <a:lnTo>
                    <a:pt x="606" y="648"/>
                  </a:lnTo>
                  <a:lnTo>
                    <a:pt x="601" y="649"/>
                  </a:lnTo>
                  <a:lnTo>
                    <a:pt x="600" y="651"/>
                  </a:lnTo>
                  <a:lnTo>
                    <a:pt x="598" y="651"/>
                  </a:lnTo>
                  <a:lnTo>
                    <a:pt x="598" y="652"/>
                  </a:lnTo>
                  <a:lnTo>
                    <a:pt x="248" y="1046"/>
                  </a:lnTo>
                  <a:lnTo>
                    <a:pt x="312" y="1435"/>
                  </a:lnTo>
                  <a:lnTo>
                    <a:pt x="389" y="1610"/>
                  </a:lnTo>
                  <a:lnTo>
                    <a:pt x="389" y="1612"/>
                  </a:lnTo>
                  <a:lnTo>
                    <a:pt x="389" y="1615"/>
                  </a:lnTo>
                  <a:lnTo>
                    <a:pt x="389" y="1618"/>
                  </a:lnTo>
                  <a:lnTo>
                    <a:pt x="389" y="1623"/>
                  </a:lnTo>
                  <a:lnTo>
                    <a:pt x="389" y="1627"/>
                  </a:lnTo>
                  <a:lnTo>
                    <a:pt x="389" y="1633"/>
                  </a:lnTo>
                  <a:lnTo>
                    <a:pt x="389" y="1638"/>
                  </a:lnTo>
                  <a:lnTo>
                    <a:pt x="389" y="1645"/>
                  </a:lnTo>
                  <a:lnTo>
                    <a:pt x="387" y="1651"/>
                  </a:lnTo>
                  <a:lnTo>
                    <a:pt x="387" y="1658"/>
                  </a:lnTo>
                  <a:lnTo>
                    <a:pt x="387" y="1664"/>
                  </a:lnTo>
                  <a:lnTo>
                    <a:pt x="385" y="1672"/>
                  </a:lnTo>
                  <a:lnTo>
                    <a:pt x="385" y="1676"/>
                  </a:lnTo>
                  <a:lnTo>
                    <a:pt x="385" y="1681"/>
                  </a:lnTo>
                  <a:lnTo>
                    <a:pt x="385" y="1684"/>
                  </a:lnTo>
                  <a:lnTo>
                    <a:pt x="385" y="1689"/>
                  </a:lnTo>
                  <a:lnTo>
                    <a:pt x="382" y="1695"/>
                  </a:lnTo>
                  <a:lnTo>
                    <a:pt x="381" y="1703"/>
                  </a:lnTo>
                  <a:lnTo>
                    <a:pt x="379" y="1707"/>
                  </a:lnTo>
                  <a:lnTo>
                    <a:pt x="379" y="1712"/>
                  </a:lnTo>
                  <a:lnTo>
                    <a:pt x="377" y="1715"/>
                  </a:lnTo>
                  <a:lnTo>
                    <a:pt x="376" y="1720"/>
                  </a:lnTo>
                  <a:lnTo>
                    <a:pt x="374" y="1723"/>
                  </a:lnTo>
                  <a:lnTo>
                    <a:pt x="372" y="1728"/>
                  </a:lnTo>
                  <a:lnTo>
                    <a:pt x="371" y="1731"/>
                  </a:lnTo>
                  <a:lnTo>
                    <a:pt x="369" y="1736"/>
                  </a:lnTo>
                  <a:lnTo>
                    <a:pt x="367" y="1739"/>
                  </a:lnTo>
                  <a:lnTo>
                    <a:pt x="366" y="1743"/>
                  </a:lnTo>
                  <a:lnTo>
                    <a:pt x="364" y="1748"/>
                  </a:lnTo>
                  <a:lnTo>
                    <a:pt x="364" y="1751"/>
                  </a:lnTo>
                  <a:lnTo>
                    <a:pt x="359" y="1759"/>
                  </a:lnTo>
                  <a:lnTo>
                    <a:pt x="354" y="1766"/>
                  </a:lnTo>
                  <a:lnTo>
                    <a:pt x="348" y="1772"/>
                  </a:lnTo>
                  <a:lnTo>
                    <a:pt x="343" y="1779"/>
                  </a:lnTo>
                  <a:lnTo>
                    <a:pt x="336" y="1784"/>
                  </a:lnTo>
                  <a:lnTo>
                    <a:pt x="330" y="1790"/>
                  </a:lnTo>
                  <a:lnTo>
                    <a:pt x="323" y="1795"/>
                  </a:lnTo>
                  <a:lnTo>
                    <a:pt x="315" y="1800"/>
                  </a:lnTo>
                  <a:lnTo>
                    <a:pt x="310" y="1801"/>
                  </a:lnTo>
                  <a:lnTo>
                    <a:pt x="307" y="1805"/>
                  </a:lnTo>
                  <a:lnTo>
                    <a:pt x="302" y="1805"/>
                  </a:lnTo>
                  <a:lnTo>
                    <a:pt x="299" y="1808"/>
                  </a:lnTo>
                  <a:lnTo>
                    <a:pt x="292" y="1810"/>
                  </a:lnTo>
                  <a:lnTo>
                    <a:pt x="289" y="1810"/>
                  </a:lnTo>
                  <a:lnTo>
                    <a:pt x="284" y="1811"/>
                  </a:lnTo>
                  <a:lnTo>
                    <a:pt x="281" y="1813"/>
                  </a:lnTo>
                  <a:lnTo>
                    <a:pt x="276" y="1815"/>
                  </a:lnTo>
                  <a:lnTo>
                    <a:pt x="271" y="1815"/>
                  </a:lnTo>
                  <a:lnTo>
                    <a:pt x="266" y="1815"/>
                  </a:lnTo>
                  <a:lnTo>
                    <a:pt x="261" y="1816"/>
                  </a:lnTo>
                  <a:lnTo>
                    <a:pt x="256" y="1816"/>
                  </a:lnTo>
                  <a:lnTo>
                    <a:pt x="251" y="1816"/>
                  </a:lnTo>
                  <a:lnTo>
                    <a:pt x="246" y="1818"/>
                  </a:lnTo>
                  <a:lnTo>
                    <a:pt x="242" y="1818"/>
                  </a:lnTo>
                  <a:lnTo>
                    <a:pt x="237" y="1818"/>
                  </a:lnTo>
                  <a:lnTo>
                    <a:pt x="232" y="1818"/>
                  </a:lnTo>
                  <a:lnTo>
                    <a:pt x="227" y="1818"/>
                  </a:lnTo>
                  <a:lnTo>
                    <a:pt x="222" y="1818"/>
                  </a:lnTo>
                  <a:lnTo>
                    <a:pt x="215" y="1818"/>
                  </a:lnTo>
                  <a:lnTo>
                    <a:pt x="212" y="1818"/>
                  </a:lnTo>
                  <a:lnTo>
                    <a:pt x="206" y="1818"/>
                  </a:lnTo>
                  <a:lnTo>
                    <a:pt x="201" y="1818"/>
                  </a:lnTo>
                  <a:lnTo>
                    <a:pt x="196" y="1816"/>
                  </a:lnTo>
                  <a:lnTo>
                    <a:pt x="191" y="1816"/>
                  </a:lnTo>
                  <a:lnTo>
                    <a:pt x="186" y="1815"/>
                  </a:lnTo>
                  <a:lnTo>
                    <a:pt x="181" y="1815"/>
                  </a:lnTo>
                  <a:lnTo>
                    <a:pt x="176" y="1815"/>
                  </a:lnTo>
                  <a:lnTo>
                    <a:pt x="171" y="1815"/>
                  </a:lnTo>
                  <a:lnTo>
                    <a:pt x="168" y="1813"/>
                  </a:lnTo>
                  <a:lnTo>
                    <a:pt x="163" y="1813"/>
                  </a:lnTo>
                  <a:lnTo>
                    <a:pt x="158" y="1811"/>
                  </a:lnTo>
                  <a:lnTo>
                    <a:pt x="153" y="1811"/>
                  </a:lnTo>
                  <a:lnTo>
                    <a:pt x="150" y="1810"/>
                  </a:lnTo>
                  <a:lnTo>
                    <a:pt x="145" y="1810"/>
                  </a:lnTo>
                  <a:lnTo>
                    <a:pt x="140" y="1808"/>
                  </a:lnTo>
                  <a:lnTo>
                    <a:pt x="137" y="1808"/>
                  </a:lnTo>
                  <a:lnTo>
                    <a:pt x="132" y="1806"/>
                  </a:lnTo>
                  <a:lnTo>
                    <a:pt x="129" y="1806"/>
                  </a:lnTo>
                  <a:lnTo>
                    <a:pt x="124" y="1805"/>
                  </a:lnTo>
                  <a:lnTo>
                    <a:pt x="121" y="1805"/>
                  </a:lnTo>
                  <a:lnTo>
                    <a:pt x="117" y="1803"/>
                  </a:lnTo>
                  <a:lnTo>
                    <a:pt x="114" y="1803"/>
                  </a:lnTo>
                  <a:lnTo>
                    <a:pt x="106" y="1800"/>
                  </a:lnTo>
                  <a:lnTo>
                    <a:pt x="101" y="1800"/>
                  </a:lnTo>
                  <a:lnTo>
                    <a:pt x="94" y="1797"/>
                  </a:lnTo>
                  <a:lnTo>
                    <a:pt x="89" y="1795"/>
                  </a:lnTo>
                  <a:lnTo>
                    <a:pt x="85" y="1793"/>
                  </a:lnTo>
                  <a:lnTo>
                    <a:pt x="83" y="1793"/>
                  </a:lnTo>
                  <a:lnTo>
                    <a:pt x="78" y="1792"/>
                  </a:lnTo>
                  <a:lnTo>
                    <a:pt x="76" y="1792"/>
                  </a:lnTo>
                  <a:lnTo>
                    <a:pt x="0" y="729"/>
                  </a:lnTo>
                  <a:lnTo>
                    <a:pt x="58" y="134"/>
                  </a:lnTo>
                  <a:close/>
                </a:path>
              </a:pathLst>
            </a:custGeom>
            <a:solidFill>
              <a:srgbClr val="8505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5847" name="Freeform 9"/>
            <p:cNvSpPr>
              <a:spLocks/>
            </p:cNvSpPr>
            <p:nvPr/>
          </p:nvSpPr>
          <p:spPr bwMode="auto">
            <a:xfrm>
              <a:off x="4336" y="3118"/>
              <a:ext cx="976" cy="856"/>
            </a:xfrm>
            <a:custGeom>
              <a:avLst/>
              <a:gdLst>
                <a:gd name="T0" fmla="*/ 709 w 1950"/>
                <a:gd name="T1" fmla="*/ 145 h 1711"/>
                <a:gd name="T2" fmla="*/ 727 w 1950"/>
                <a:gd name="T3" fmla="*/ 157 h 1711"/>
                <a:gd name="T4" fmla="*/ 753 w 1950"/>
                <a:gd name="T5" fmla="*/ 177 h 1711"/>
                <a:gd name="T6" fmla="*/ 786 w 1950"/>
                <a:gd name="T7" fmla="*/ 205 h 1711"/>
                <a:gd name="T8" fmla="*/ 822 w 1950"/>
                <a:gd name="T9" fmla="*/ 239 h 1711"/>
                <a:gd name="T10" fmla="*/ 860 w 1950"/>
                <a:gd name="T11" fmla="*/ 279 h 1711"/>
                <a:gd name="T12" fmla="*/ 896 w 1950"/>
                <a:gd name="T13" fmla="*/ 325 h 1711"/>
                <a:gd name="T14" fmla="*/ 928 w 1950"/>
                <a:gd name="T15" fmla="*/ 376 h 1711"/>
                <a:gd name="T16" fmla="*/ 954 w 1950"/>
                <a:gd name="T17" fmla="*/ 431 h 1711"/>
                <a:gd name="T18" fmla="*/ 970 w 1950"/>
                <a:gd name="T19" fmla="*/ 490 h 1711"/>
                <a:gd name="T20" fmla="*/ 976 w 1950"/>
                <a:gd name="T21" fmla="*/ 553 h 1711"/>
                <a:gd name="T22" fmla="*/ 972 w 1950"/>
                <a:gd name="T23" fmla="*/ 610 h 1711"/>
                <a:gd name="T24" fmla="*/ 960 w 1950"/>
                <a:gd name="T25" fmla="*/ 660 h 1711"/>
                <a:gd name="T26" fmla="*/ 941 w 1950"/>
                <a:gd name="T27" fmla="*/ 705 h 1711"/>
                <a:gd name="T28" fmla="*/ 916 w 1950"/>
                <a:gd name="T29" fmla="*/ 742 h 1711"/>
                <a:gd name="T30" fmla="*/ 888 w 1950"/>
                <a:gd name="T31" fmla="*/ 775 h 1711"/>
                <a:gd name="T32" fmla="*/ 857 w 1950"/>
                <a:gd name="T33" fmla="*/ 801 h 1711"/>
                <a:gd name="T34" fmla="*/ 824 w 1950"/>
                <a:gd name="T35" fmla="*/ 821 h 1711"/>
                <a:gd name="T36" fmla="*/ 790 w 1950"/>
                <a:gd name="T37" fmla="*/ 837 h 1711"/>
                <a:gd name="T38" fmla="*/ 758 w 1950"/>
                <a:gd name="T39" fmla="*/ 848 h 1711"/>
                <a:gd name="T40" fmla="*/ 727 w 1950"/>
                <a:gd name="T41" fmla="*/ 854 h 1711"/>
                <a:gd name="T42" fmla="*/ 697 w 1950"/>
                <a:gd name="T43" fmla="*/ 856 h 1711"/>
                <a:gd name="T44" fmla="*/ 661 w 1950"/>
                <a:gd name="T45" fmla="*/ 854 h 1711"/>
                <a:gd name="T46" fmla="*/ 620 w 1950"/>
                <a:gd name="T47" fmla="*/ 849 h 1711"/>
                <a:gd name="T48" fmla="*/ 574 w 1950"/>
                <a:gd name="T49" fmla="*/ 841 h 1711"/>
                <a:gd name="T50" fmla="*/ 526 w 1950"/>
                <a:gd name="T51" fmla="*/ 829 h 1711"/>
                <a:gd name="T52" fmla="*/ 474 w 1950"/>
                <a:gd name="T53" fmla="*/ 812 h 1711"/>
                <a:gd name="T54" fmla="*/ 422 w 1950"/>
                <a:gd name="T55" fmla="*/ 790 h 1711"/>
                <a:gd name="T56" fmla="*/ 370 w 1950"/>
                <a:gd name="T57" fmla="*/ 764 h 1711"/>
                <a:gd name="T58" fmla="*/ 318 w 1950"/>
                <a:gd name="T59" fmla="*/ 732 h 1711"/>
                <a:gd name="T60" fmla="*/ 270 w 1950"/>
                <a:gd name="T61" fmla="*/ 693 h 1711"/>
                <a:gd name="T62" fmla="*/ 225 w 1950"/>
                <a:gd name="T63" fmla="*/ 650 h 1711"/>
                <a:gd name="T64" fmla="*/ 182 w 1950"/>
                <a:gd name="T65" fmla="*/ 601 h 1711"/>
                <a:gd name="T66" fmla="*/ 141 w 1950"/>
                <a:gd name="T67" fmla="*/ 553 h 1711"/>
                <a:gd name="T68" fmla="*/ 103 w 1950"/>
                <a:gd name="T69" fmla="*/ 504 h 1711"/>
                <a:gd name="T70" fmla="*/ 70 w 1950"/>
                <a:gd name="T71" fmla="*/ 454 h 1711"/>
                <a:gd name="T72" fmla="*/ 41 w 1950"/>
                <a:gd name="T73" fmla="*/ 405 h 1711"/>
                <a:gd name="T74" fmla="*/ 20 w 1950"/>
                <a:gd name="T75" fmla="*/ 356 h 1711"/>
                <a:gd name="T76" fmla="*/ 5 w 1950"/>
                <a:gd name="T77" fmla="*/ 307 h 1711"/>
                <a:gd name="T78" fmla="*/ 0 w 1950"/>
                <a:gd name="T79" fmla="*/ 259 h 1711"/>
                <a:gd name="T80" fmla="*/ 4 w 1950"/>
                <a:gd name="T81" fmla="*/ 211 h 1711"/>
                <a:gd name="T82" fmla="*/ 21 w 1950"/>
                <a:gd name="T83" fmla="*/ 164 h 1711"/>
                <a:gd name="T84" fmla="*/ 48 w 1950"/>
                <a:gd name="T85" fmla="*/ 119 h 1711"/>
                <a:gd name="T86" fmla="*/ 82 w 1950"/>
                <a:gd name="T87" fmla="*/ 80 h 1711"/>
                <a:gd name="T88" fmla="*/ 122 w 1950"/>
                <a:gd name="T89" fmla="*/ 50 h 1711"/>
                <a:gd name="T90" fmla="*/ 165 w 1950"/>
                <a:gd name="T91" fmla="*/ 27 h 1711"/>
                <a:gd name="T92" fmla="*/ 212 w 1950"/>
                <a:gd name="T93" fmla="*/ 12 h 1711"/>
                <a:gd name="T94" fmla="*/ 261 w 1950"/>
                <a:gd name="T95" fmla="*/ 3 h 1711"/>
                <a:gd name="T96" fmla="*/ 309 w 1950"/>
                <a:gd name="T97" fmla="*/ 0 h 1711"/>
                <a:gd name="T98" fmla="*/ 358 w 1950"/>
                <a:gd name="T99" fmla="*/ 3 h 1711"/>
                <a:gd name="T100" fmla="*/ 406 w 1950"/>
                <a:gd name="T101" fmla="*/ 9 h 1711"/>
                <a:gd name="T102" fmla="*/ 451 w 1950"/>
                <a:gd name="T103" fmla="*/ 21 h 1711"/>
                <a:gd name="T104" fmla="*/ 494 w 1950"/>
                <a:gd name="T105" fmla="*/ 34 h 1711"/>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950" h="1711">
                  <a:moveTo>
                    <a:pt x="1228" y="217"/>
                  </a:moveTo>
                  <a:lnTo>
                    <a:pt x="1404" y="281"/>
                  </a:lnTo>
                  <a:lnTo>
                    <a:pt x="1409" y="284"/>
                  </a:lnTo>
                  <a:lnTo>
                    <a:pt x="1412" y="286"/>
                  </a:lnTo>
                  <a:lnTo>
                    <a:pt x="1416" y="289"/>
                  </a:lnTo>
                  <a:lnTo>
                    <a:pt x="1421" y="291"/>
                  </a:lnTo>
                  <a:lnTo>
                    <a:pt x="1425" y="296"/>
                  </a:lnTo>
                  <a:lnTo>
                    <a:pt x="1430" y="299"/>
                  </a:lnTo>
                  <a:lnTo>
                    <a:pt x="1439" y="304"/>
                  </a:lnTo>
                  <a:lnTo>
                    <a:pt x="1443" y="307"/>
                  </a:lnTo>
                  <a:lnTo>
                    <a:pt x="1452" y="314"/>
                  </a:lnTo>
                  <a:lnTo>
                    <a:pt x="1458" y="318"/>
                  </a:lnTo>
                  <a:lnTo>
                    <a:pt x="1468" y="325"/>
                  </a:lnTo>
                  <a:lnTo>
                    <a:pt x="1476" y="331"/>
                  </a:lnTo>
                  <a:lnTo>
                    <a:pt x="1486" y="340"/>
                  </a:lnTo>
                  <a:lnTo>
                    <a:pt x="1494" y="345"/>
                  </a:lnTo>
                  <a:lnTo>
                    <a:pt x="1504" y="354"/>
                  </a:lnTo>
                  <a:lnTo>
                    <a:pt x="1515" y="361"/>
                  </a:lnTo>
                  <a:lnTo>
                    <a:pt x="1525" y="371"/>
                  </a:lnTo>
                  <a:lnTo>
                    <a:pt x="1535" y="379"/>
                  </a:lnTo>
                  <a:lnTo>
                    <a:pt x="1546" y="389"/>
                  </a:lnTo>
                  <a:lnTo>
                    <a:pt x="1558" y="398"/>
                  </a:lnTo>
                  <a:lnTo>
                    <a:pt x="1571" y="410"/>
                  </a:lnTo>
                  <a:lnTo>
                    <a:pt x="1581" y="420"/>
                  </a:lnTo>
                  <a:lnTo>
                    <a:pt x="1594" y="430"/>
                  </a:lnTo>
                  <a:lnTo>
                    <a:pt x="1605" y="441"/>
                  </a:lnTo>
                  <a:lnTo>
                    <a:pt x="1618" y="454"/>
                  </a:lnTo>
                  <a:lnTo>
                    <a:pt x="1630" y="464"/>
                  </a:lnTo>
                  <a:lnTo>
                    <a:pt x="1643" y="477"/>
                  </a:lnTo>
                  <a:lnTo>
                    <a:pt x="1656" y="490"/>
                  </a:lnTo>
                  <a:lnTo>
                    <a:pt x="1667" y="503"/>
                  </a:lnTo>
                  <a:lnTo>
                    <a:pt x="1681" y="516"/>
                  </a:lnTo>
                  <a:lnTo>
                    <a:pt x="1694" y="529"/>
                  </a:lnTo>
                  <a:lnTo>
                    <a:pt x="1705" y="542"/>
                  </a:lnTo>
                  <a:lnTo>
                    <a:pt x="1718" y="557"/>
                  </a:lnTo>
                  <a:lnTo>
                    <a:pt x="1730" y="572"/>
                  </a:lnTo>
                  <a:lnTo>
                    <a:pt x="1743" y="586"/>
                  </a:lnTo>
                  <a:lnTo>
                    <a:pt x="1754" y="603"/>
                  </a:lnTo>
                  <a:lnTo>
                    <a:pt x="1767" y="618"/>
                  </a:lnTo>
                  <a:lnTo>
                    <a:pt x="1779" y="632"/>
                  </a:lnTo>
                  <a:lnTo>
                    <a:pt x="1790" y="649"/>
                  </a:lnTo>
                  <a:lnTo>
                    <a:pt x="1800" y="665"/>
                  </a:lnTo>
                  <a:lnTo>
                    <a:pt x="1813" y="683"/>
                  </a:lnTo>
                  <a:lnTo>
                    <a:pt x="1823" y="699"/>
                  </a:lnTo>
                  <a:lnTo>
                    <a:pt x="1834" y="716"/>
                  </a:lnTo>
                  <a:lnTo>
                    <a:pt x="1844" y="734"/>
                  </a:lnTo>
                  <a:lnTo>
                    <a:pt x="1855" y="752"/>
                  </a:lnTo>
                  <a:lnTo>
                    <a:pt x="1864" y="768"/>
                  </a:lnTo>
                  <a:lnTo>
                    <a:pt x="1873" y="787"/>
                  </a:lnTo>
                  <a:lnTo>
                    <a:pt x="1882" y="804"/>
                  </a:lnTo>
                  <a:lnTo>
                    <a:pt x="1890" y="823"/>
                  </a:lnTo>
                  <a:lnTo>
                    <a:pt x="1898" y="843"/>
                  </a:lnTo>
                  <a:lnTo>
                    <a:pt x="1906" y="861"/>
                  </a:lnTo>
                  <a:lnTo>
                    <a:pt x="1913" y="881"/>
                  </a:lnTo>
                  <a:lnTo>
                    <a:pt x="1919" y="900"/>
                  </a:lnTo>
                  <a:lnTo>
                    <a:pt x="1924" y="920"/>
                  </a:lnTo>
                  <a:lnTo>
                    <a:pt x="1931" y="939"/>
                  </a:lnTo>
                  <a:lnTo>
                    <a:pt x="1934" y="959"/>
                  </a:lnTo>
                  <a:lnTo>
                    <a:pt x="1939" y="980"/>
                  </a:lnTo>
                  <a:lnTo>
                    <a:pt x="1944" y="1000"/>
                  </a:lnTo>
                  <a:lnTo>
                    <a:pt x="1945" y="1021"/>
                  </a:lnTo>
                  <a:lnTo>
                    <a:pt x="1949" y="1042"/>
                  </a:lnTo>
                  <a:lnTo>
                    <a:pt x="1950" y="1064"/>
                  </a:lnTo>
                  <a:lnTo>
                    <a:pt x="1950" y="1083"/>
                  </a:lnTo>
                  <a:lnTo>
                    <a:pt x="1950" y="1105"/>
                  </a:lnTo>
                  <a:lnTo>
                    <a:pt x="1950" y="1124"/>
                  </a:lnTo>
                  <a:lnTo>
                    <a:pt x="1949" y="1144"/>
                  </a:lnTo>
                  <a:lnTo>
                    <a:pt x="1947" y="1163"/>
                  </a:lnTo>
                  <a:lnTo>
                    <a:pt x="1945" y="1181"/>
                  </a:lnTo>
                  <a:lnTo>
                    <a:pt x="1944" y="1199"/>
                  </a:lnTo>
                  <a:lnTo>
                    <a:pt x="1942" y="1219"/>
                  </a:lnTo>
                  <a:lnTo>
                    <a:pt x="1937" y="1235"/>
                  </a:lnTo>
                  <a:lnTo>
                    <a:pt x="1936" y="1253"/>
                  </a:lnTo>
                  <a:lnTo>
                    <a:pt x="1931" y="1271"/>
                  </a:lnTo>
                  <a:lnTo>
                    <a:pt x="1927" y="1288"/>
                  </a:lnTo>
                  <a:lnTo>
                    <a:pt x="1923" y="1302"/>
                  </a:lnTo>
                  <a:lnTo>
                    <a:pt x="1918" y="1319"/>
                  </a:lnTo>
                  <a:lnTo>
                    <a:pt x="1911" y="1335"/>
                  </a:lnTo>
                  <a:lnTo>
                    <a:pt x="1906" y="1351"/>
                  </a:lnTo>
                  <a:lnTo>
                    <a:pt x="1900" y="1364"/>
                  </a:lnTo>
                  <a:lnTo>
                    <a:pt x="1893" y="1379"/>
                  </a:lnTo>
                  <a:lnTo>
                    <a:pt x="1887" y="1394"/>
                  </a:lnTo>
                  <a:lnTo>
                    <a:pt x="1880" y="1409"/>
                  </a:lnTo>
                  <a:lnTo>
                    <a:pt x="1872" y="1420"/>
                  </a:lnTo>
                  <a:lnTo>
                    <a:pt x="1864" y="1435"/>
                  </a:lnTo>
                  <a:lnTo>
                    <a:pt x="1855" y="1446"/>
                  </a:lnTo>
                  <a:lnTo>
                    <a:pt x="1849" y="1461"/>
                  </a:lnTo>
                  <a:lnTo>
                    <a:pt x="1839" y="1472"/>
                  </a:lnTo>
                  <a:lnTo>
                    <a:pt x="1831" y="1484"/>
                  </a:lnTo>
                  <a:lnTo>
                    <a:pt x="1821" y="1495"/>
                  </a:lnTo>
                  <a:lnTo>
                    <a:pt x="1813" y="1507"/>
                  </a:lnTo>
                  <a:lnTo>
                    <a:pt x="1803" y="1518"/>
                  </a:lnTo>
                  <a:lnTo>
                    <a:pt x="1793" y="1528"/>
                  </a:lnTo>
                  <a:lnTo>
                    <a:pt x="1785" y="1538"/>
                  </a:lnTo>
                  <a:lnTo>
                    <a:pt x="1775" y="1549"/>
                  </a:lnTo>
                  <a:lnTo>
                    <a:pt x="1766" y="1559"/>
                  </a:lnTo>
                  <a:lnTo>
                    <a:pt x="1754" y="1567"/>
                  </a:lnTo>
                  <a:lnTo>
                    <a:pt x="1744" y="1575"/>
                  </a:lnTo>
                  <a:lnTo>
                    <a:pt x="1734" y="1585"/>
                  </a:lnTo>
                  <a:lnTo>
                    <a:pt x="1723" y="1593"/>
                  </a:lnTo>
                  <a:lnTo>
                    <a:pt x="1712" y="1601"/>
                  </a:lnTo>
                  <a:lnTo>
                    <a:pt x="1700" y="1610"/>
                  </a:lnTo>
                  <a:lnTo>
                    <a:pt x="1690" y="1616"/>
                  </a:lnTo>
                  <a:lnTo>
                    <a:pt x="1679" y="1623"/>
                  </a:lnTo>
                  <a:lnTo>
                    <a:pt x="1667" y="1631"/>
                  </a:lnTo>
                  <a:lnTo>
                    <a:pt x="1656" y="1636"/>
                  </a:lnTo>
                  <a:lnTo>
                    <a:pt x="1646" y="1642"/>
                  </a:lnTo>
                  <a:lnTo>
                    <a:pt x="1635" y="1649"/>
                  </a:lnTo>
                  <a:lnTo>
                    <a:pt x="1623" y="1654"/>
                  </a:lnTo>
                  <a:lnTo>
                    <a:pt x="1612" y="1660"/>
                  </a:lnTo>
                  <a:lnTo>
                    <a:pt x="1600" y="1665"/>
                  </a:lnTo>
                  <a:lnTo>
                    <a:pt x="1591" y="1670"/>
                  </a:lnTo>
                  <a:lnTo>
                    <a:pt x="1579" y="1673"/>
                  </a:lnTo>
                  <a:lnTo>
                    <a:pt x="1568" y="1678"/>
                  </a:lnTo>
                  <a:lnTo>
                    <a:pt x="1556" y="1683"/>
                  </a:lnTo>
                  <a:lnTo>
                    <a:pt x="1545" y="1686"/>
                  </a:lnTo>
                  <a:lnTo>
                    <a:pt x="1535" y="1690"/>
                  </a:lnTo>
                  <a:lnTo>
                    <a:pt x="1525" y="1693"/>
                  </a:lnTo>
                  <a:lnTo>
                    <a:pt x="1514" y="1696"/>
                  </a:lnTo>
                  <a:lnTo>
                    <a:pt x="1504" y="1698"/>
                  </a:lnTo>
                  <a:lnTo>
                    <a:pt x="1492" y="1701"/>
                  </a:lnTo>
                  <a:lnTo>
                    <a:pt x="1483" y="1703"/>
                  </a:lnTo>
                  <a:lnTo>
                    <a:pt x="1473" y="1704"/>
                  </a:lnTo>
                  <a:lnTo>
                    <a:pt x="1461" y="1706"/>
                  </a:lnTo>
                  <a:lnTo>
                    <a:pt x="1453" y="1708"/>
                  </a:lnTo>
                  <a:lnTo>
                    <a:pt x="1443" y="1709"/>
                  </a:lnTo>
                  <a:lnTo>
                    <a:pt x="1434" y="1711"/>
                  </a:lnTo>
                  <a:lnTo>
                    <a:pt x="1424" y="1711"/>
                  </a:lnTo>
                  <a:lnTo>
                    <a:pt x="1414" y="1711"/>
                  </a:lnTo>
                  <a:lnTo>
                    <a:pt x="1404" y="1711"/>
                  </a:lnTo>
                  <a:lnTo>
                    <a:pt x="1393" y="1711"/>
                  </a:lnTo>
                  <a:lnTo>
                    <a:pt x="1381" y="1711"/>
                  </a:lnTo>
                  <a:lnTo>
                    <a:pt x="1371" y="1711"/>
                  </a:lnTo>
                  <a:lnTo>
                    <a:pt x="1358" y="1709"/>
                  </a:lnTo>
                  <a:lnTo>
                    <a:pt x="1347" y="1709"/>
                  </a:lnTo>
                  <a:lnTo>
                    <a:pt x="1334" y="1708"/>
                  </a:lnTo>
                  <a:lnTo>
                    <a:pt x="1321" y="1708"/>
                  </a:lnTo>
                  <a:lnTo>
                    <a:pt x="1308" y="1706"/>
                  </a:lnTo>
                  <a:lnTo>
                    <a:pt x="1295" y="1704"/>
                  </a:lnTo>
                  <a:lnTo>
                    <a:pt x="1282" y="1703"/>
                  </a:lnTo>
                  <a:lnTo>
                    <a:pt x="1268" y="1703"/>
                  </a:lnTo>
                  <a:lnTo>
                    <a:pt x="1254" y="1700"/>
                  </a:lnTo>
                  <a:lnTo>
                    <a:pt x="1239" y="1698"/>
                  </a:lnTo>
                  <a:lnTo>
                    <a:pt x="1224" y="1696"/>
                  </a:lnTo>
                  <a:lnTo>
                    <a:pt x="1210" y="1693"/>
                  </a:lnTo>
                  <a:lnTo>
                    <a:pt x="1193" y="1691"/>
                  </a:lnTo>
                  <a:lnTo>
                    <a:pt x="1179" y="1688"/>
                  </a:lnTo>
                  <a:lnTo>
                    <a:pt x="1164" y="1685"/>
                  </a:lnTo>
                  <a:lnTo>
                    <a:pt x="1147" y="1682"/>
                  </a:lnTo>
                  <a:lnTo>
                    <a:pt x="1133" y="1678"/>
                  </a:lnTo>
                  <a:lnTo>
                    <a:pt x="1116" y="1675"/>
                  </a:lnTo>
                  <a:lnTo>
                    <a:pt x="1100" y="1670"/>
                  </a:lnTo>
                  <a:lnTo>
                    <a:pt x="1084" y="1667"/>
                  </a:lnTo>
                  <a:lnTo>
                    <a:pt x="1066" y="1662"/>
                  </a:lnTo>
                  <a:lnTo>
                    <a:pt x="1051" y="1657"/>
                  </a:lnTo>
                  <a:lnTo>
                    <a:pt x="1033" y="1652"/>
                  </a:lnTo>
                  <a:lnTo>
                    <a:pt x="1017" y="1647"/>
                  </a:lnTo>
                  <a:lnTo>
                    <a:pt x="999" y="1641"/>
                  </a:lnTo>
                  <a:lnTo>
                    <a:pt x="982" y="1636"/>
                  </a:lnTo>
                  <a:lnTo>
                    <a:pt x="964" y="1631"/>
                  </a:lnTo>
                  <a:lnTo>
                    <a:pt x="948" y="1624"/>
                  </a:lnTo>
                  <a:lnTo>
                    <a:pt x="930" y="1616"/>
                  </a:lnTo>
                  <a:lnTo>
                    <a:pt x="914" y="1610"/>
                  </a:lnTo>
                  <a:lnTo>
                    <a:pt x="896" y="1603"/>
                  </a:lnTo>
                  <a:lnTo>
                    <a:pt x="878" y="1595"/>
                  </a:lnTo>
                  <a:lnTo>
                    <a:pt x="860" y="1588"/>
                  </a:lnTo>
                  <a:lnTo>
                    <a:pt x="843" y="1580"/>
                  </a:lnTo>
                  <a:lnTo>
                    <a:pt x="825" y="1572"/>
                  </a:lnTo>
                  <a:lnTo>
                    <a:pt x="807" y="1564"/>
                  </a:lnTo>
                  <a:lnTo>
                    <a:pt x="789" y="1554"/>
                  </a:lnTo>
                  <a:lnTo>
                    <a:pt x="773" y="1546"/>
                  </a:lnTo>
                  <a:lnTo>
                    <a:pt x="755" y="1536"/>
                  </a:lnTo>
                  <a:lnTo>
                    <a:pt x="739" y="1528"/>
                  </a:lnTo>
                  <a:lnTo>
                    <a:pt x="721" y="1518"/>
                  </a:lnTo>
                  <a:lnTo>
                    <a:pt x="704" y="1507"/>
                  </a:lnTo>
                  <a:lnTo>
                    <a:pt x="686" y="1497"/>
                  </a:lnTo>
                  <a:lnTo>
                    <a:pt x="670" y="1485"/>
                  </a:lnTo>
                  <a:lnTo>
                    <a:pt x="652" y="1474"/>
                  </a:lnTo>
                  <a:lnTo>
                    <a:pt x="636" y="1463"/>
                  </a:lnTo>
                  <a:lnTo>
                    <a:pt x="619" y="1451"/>
                  </a:lnTo>
                  <a:lnTo>
                    <a:pt x="601" y="1438"/>
                  </a:lnTo>
                  <a:lnTo>
                    <a:pt x="587" y="1427"/>
                  </a:lnTo>
                  <a:lnTo>
                    <a:pt x="570" y="1413"/>
                  </a:lnTo>
                  <a:lnTo>
                    <a:pt x="554" y="1399"/>
                  </a:lnTo>
                  <a:lnTo>
                    <a:pt x="539" y="1386"/>
                  </a:lnTo>
                  <a:lnTo>
                    <a:pt x="523" y="1373"/>
                  </a:lnTo>
                  <a:lnTo>
                    <a:pt x="508" y="1360"/>
                  </a:lnTo>
                  <a:lnTo>
                    <a:pt x="493" y="1343"/>
                  </a:lnTo>
                  <a:lnTo>
                    <a:pt x="479" y="1328"/>
                  </a:lnTo>
                  <a:lnTo>
                    <a:pt x="464" y="1314"/>
                  </a:lnTo>
                  <a:lnTo>
                    <a:pt x="449" y="1299"/>
                  </a:lnTo>
                  <a:lnTo>
                    <a:pt x="435" y="1281"/>
                  </a:lnTo>
                  <a:lnTo>
                    <a:pt x="420" y="1266"/>
                  </a:lnTo>
                  <a:lnTo>
                    <a:pt x="405" y="1250"/>
                  </a:lnTo>
                  <a:lnTo>
                    <a:pt x="392" y="1234"/>
                  </a:lnTo>
                  <a:lnTo>
                    <a:pt x="377" y="1217"/>
                  </a:lnTo>
                  <a:lnTo>
                    <a:pt x="363" y="1201"/>
                  </a:lnTo>
                  <a:lnTo>
                    <a:pt x="350" y="1185"/>
                  </a:lnTo>
                  <a:lnTo>
                    <a:pt x="337" y="1170"/>
                  </a:lnTo>
                  <a:lnTo>
                    <a:pt x="322" y="1152"/>
                  </a:lnTo>
                  <a:lnTo>
                    <a:pt x="309" y="1137"/>
                  </a:lnTo>
                  <a:lnTo>
                    <a:pt x="294" y="1121"/>
                  </a:lnTo>
                  <a:lnTo>
                    <a:pt x="281" y="1105"/>
                  </a:lnTo>
                  <a:lnTo>
                    <a:pt x="268" y="1088"/>
                  </a:lnTo>
                  <a:lnTo>
                    <a:pt x="255" y="1072"/>
                  </a:lnTo>
                  <a:lnTo>
                    <a:pt x="243" y="1056"/>
                  </a:lnTo>
                  <a:lnTo>
                    <a:pt x="230" y="1039"/>
                  </a:lnTo>
                  <a:lnTo>
                    <a:pt x="219" y="1023"/>
                  </a:lnTo>
                  <a:lnTo>
                    <a:pt x="206" y="1007"/>
                  </a:lnTo>
                  <a:lnTo>
                    <a:pt x="194" y="990"/>
                  </a:lnTo>
                  <a:lnTo>
                    <a:pt x="183" y="974"/>
                  </a:lnTo>
                  <a:lnTo>
                    <a:pt x="171" y="957"/>
                  </a:lnTo>
                  <a:lnTo>
                    <a:pt x="160" y="941"/>
                  </a:lnTo>
                  <a:lnTo>
                    <a:pt x="148" y="925"/>
                  </a:lnTo>
                  <a:lnTo>
                    <a:pt x="139" y="908"/>
                  </a:lnTo>
                  <a:lnTo>
                    <a:pt x="129" y="892"/>
                  </a:lnTo>
                  <a:lnTo>
                    <a:pt x="117" y="876"/>
                  </a:lnTo>
                  <a:lnTo>
                    <a:pt x="108" y="859"/>
                  </a:lnTo>
                  <a:lnTo>
                    <a:pt x="99" y="843"/>
                  </a:lnTo>
                  <a:lnTo>
                    <a:pt x="91" y="827"/>
                  </a:lnTo>
                  <a:lnTo>
                    <a:pt x="81" y="810"/>
                  </a:lnTo>
                  <a:lnTo>
                    <a:pt x="73" y="794"/>
                  </a:lnTo>
                  <a:lnTo>
                    <a:pt x="67" y="778"/>
                  </a:lnTo>
                  <a:lnTo>
                    <a:pt x="59" y="761"/>
                  </a:lnTo>
                  <a:lnTo>
                    <a:pt x="50" y="745"/>
                  </a:lnTo>
                  <a:lnTo>
                    <a:pt x="45" y="729"/>
                  </a:lnTo>
                  <a:lnTo>
                    <a:pt x="39" y="712"/>
                  </a:lnTo>
                  <a:lnTo>
                    <a:pt x="32" y="696"/>
                  </a:lnTo>
                  <a:lnTo>
                    <a:pt x="27" y="680"/>
                  </a:lnTo>
                  <a:lnTo>
                    <a:pt x="23" y="663"/>
                  </a:lnTo>
                  <a:lnTo>
                    <a:pt x="18" y="647"/>
                  </a:lnTo>
                  <a:lnTo>
                    <a:pt x="14" y="629"/>
                  </a:lnTo>
                  <a:lnTo>
                    <a:pt x="10" y="613"/>
                  </a:lnTo>
                  <a:lnTo>
                    <a:pt x="6" y="598"/>
                  </a:lnTo>
                  <a:lnTo>
                    <a:pt x="5" y="582"/>
                  </a:lnTo>
                  <a:lnTo>
                    <a:pt x="3" y="565"/>
                  </a:lnTo>
                  <a:lnTo>
                    <a:pt x="1" y="549"/>
                  </a:lnTo>
                  <a:lnTo>
                    <a:pt x="0" y="533"/>
                  </a:lnTo>
                  <a:lnTo>
                    <a:pt x="0" y="518"/>
                  </a:lnTo>
                  <a:lnTo>
                    <a:pt x="0" y="500"/>
                  </a:lnTo>
                  <a:lnTo>
                    <a:pt x="0" y="485"/>
                  </a:lnTo>
                  <a:lnTo>
                    <a:pt x="0" y="469"/>
                  </a:lnTo>
                  <a:lnTo>
                    <a:pt x="3" y="454"/>
                  </a:lnTo>
                  <a:lnTo>
                    <a:pt x="5" y="438"/>
                  </a:lnTo>
                  <a:lnTo>
                    <a:pt x="8" y="421"/>
                  </a:lnTo>
                  <a:lnTo>
                    <a:pt x="11" y="405"/>
                  </a:lnTo>
                  <a:lnTo>
                    <a:pt x="16" y="390"/>
                  </a:lnTo>
                  <a:lnTo>
                    <a:pt x="19" y="374"/>
                  </a:lnTo>
                  <a:lnTo>
                    <a:pt x="26" y="359"/>
                  </a:lnTo>
                  <a:lnTo>
                    <a:pt x="32" y="343"/>
                  </a:lnTo>
                  <a:lnTo>
                    <a:pt x="41" y="328"/>
                  </a:lnTo>
                  <a:lnTo>
                    <a:pt x="47" y="314"/>
                  </a:lnTo>
                  <a:lnTo>
                    <a:pt x="55" y="297"/>
                  </a:lnTo>
                  <a:lnTo>
                    <a:pt x="63" y="282"/>
                  </a:lnTo>
                  <a:lnTo>
                    <a:pt x="75" y="268"/>
                  </a:lnTo>
                  <a:lnTo>
                    <a:pt x="83" y="253"/>
                  </a:lnTo>
                  <a:lnTo>
                    <a:pt x="95" y="237"/>
                  </a:lnTo>
                  <a:lnTo>
                    <a:pt x="104" y="222"/>
                  </a:lnTo>
                  <a:lnTo>
                    <a:pt x="116" y="211"/>
                  </a:lnTo>
                  <a:lnTo>
                    <a:pt x="127" y="197"/>
                  </a:lnTo>
                  <a:lnTo>
                    <a:pt x="139" y="184"/>
                  </a:lnTo>
                  <a:lnTo>
                    <a:pt x="152" y="171"/>
                  </a:lnTo>
                  <a:lnTo>
                    <a:pt x="163" y="160"/>
                  </a:lnTo>
                  <a:lnTo>
                    <a:pt x="176" y="148"/>
                  </a:lnTo>
                  <a:lnTo>
                    <a:pt x="188" y="139"/>
                  </a:lnTo>
                  <a:lnTo>
                    <a:pt x="202" y="127"/>
                  </a:lnTo>
                  <a:lnTo>
                    <a:pt x="216" y="117"/>
                  </a:lnTo>
                  <a:lnTo>
                    <a:pt x="229" y="108"/>
                  </a:lnTo>
                  <a:lnTo>
                    <a:pt x="243" y="99"/>
                  </a:lnTo>
                  <a:lnTo>
                    <a:pt x="256" y="91"/>
                  </a:lnTo>
                  <a:lnTo>
                    <a:pt x="271" y="83"/>
                  </a:lnTo>
                  <a:lnTo>
                    <a:pt x="286" y="75"/>
                  </a:lnTo>
                  <a:lnTo>
                    <a:pt x="301" y="67"/>
                  </a:lnTo>
                  <a:lnTo>
                    <a:pt x="315" y="60"/>
                  </a:lnTo>
                  <a:lnTo>
                    <a:pt x="330" y="54"/>
                  </a:lnTo>
                  <a:lnTo>
                    <a:pt x="345" y="47"/>
                  </a:lnTo>
                  <a:lnTo>
                    <a:pt x="359" y="42"/>
                  </a:lnTo>
                  <a:lnTo>
                    <a:pt x="376" y="36"/>
                  </a:lnTo>
                  <a:lnTo>
                    <a:pt x="392" y="32"/>
                  </a:lnTo>
                  <a:lnTo>
                    <a:pt x="407" y="27"/>
                  </a:lnTo>
                  <a:lnTo>
                    <a:pt x="423" y="23"/>
                  </a:lnTo>
                  <a:lnTo>
                    <a:pt x="438" y="19"/>
                  </a:lnTo>
                  <a:lnTo>
                    <a:pt x="454" y="16"/>
                  </a:lnTo>
                  <a:lnTo>
                    <a:pt x="471" y="13"/>
                  </a:lnTo>
                  <a:lnTo>
                    <a:pt x="487" y="9"/>
                  </a:lnTo>
                  <a:lnTo>
                    <a:pt x="503" y="8"/>
                  </a:lnTo>
                  <a:lnTo>
                    <a:pt x="521" y="6"/>
                  </a:lnTo>
                  <a:lnTo>
                    <a:pt x="536" y="5"/>
                  </a:lnTo>
                  <a:lnTo>
                    <a:pt x="552" y="1"/>
                  </a:lnTo>
                  <a:lnTo>
                    <a:pt x="569" y="1"/>
                  </a:lnTo>
                  <a:lnTo>
                    <a:pt x="585" y="0"/>
                  </a:lnTo>
                  <a:lnTo>
                    <a:pt x="601" y="0"/>
                  </a:lnTo>
                  <a:lnTo>
                    <a:pt x="618" y="0"/>
                  </a:lnTo>
                  <a:lnTo>
                    <a:pt x="634" y="0"/>
                  </a:lnTo>
                  <a:lnTo>
                    <a:pt x="650" y="0"/>
                  </a:lnTo>
                  <a:lnTo>
                    <a:pt x="667" y="0"/>
                  </a:lnTo>
                  <a:lnTo>
                    <a:pt x="683" y="1"/>
                  </a:lnTo>
                  <a:lnTo>
                    <a:pt x="699" y="1"/>
                  </a:lnTo>
                  <a:lnTo>
                    <a:pt x="716" y="5"/>
                  </a:lnTo>
                  <a:lnTo>
                    <a:pt x="732" y="6"/>
                  </a:lnTo>
                  <a:lnTo>
                    <a:pt x="749" y="8"/>
                  </a:lnTo>
                  <a:lnTo>
                    <a:pt x="765" y="9"/>
                  </a:lnTo>
                  <a:lnTo>
                    <a:pt x="780" y="13"/>
                  </a:lnTo>
                  <a:lnTo>
                    <a:pt x="796" y="14"/>
                  </a:lnTo>
                  <a:lnTo>
                    <a:pt x="811" y="18"/>
                  </a:lnTo>
                  <a:lnTo>
                    <a:pt x="827" y="21"/>
                  </a:lnTo>
                  <a:lnTo>
                    <a:pt x="842" y="24"/>
                  </a:lnTo>
                  <a:lnTo>
                    <a:pt x="856" y="27"/>
                  </a:lnTo>
                  <a:lnTo>
                    <a:pt x="873" y="31"/>
                  </a:lnTo>
                  <a:lnTo>
                    <a:pt x="888" y="36"/>
                  </a:lnTo>
                  <a:lnTo>
                    <a:pt x="902" y="41"/>
                  </a:lnTo>
                  <a:lnTo>
                    <a:pt x="917" y="44"/>
                  </a:lnTo>
                  <a:lnTo>
                    <a:pt x="932" y="49"/>
                  </a:lnTo>
                  <a:lnTo>
                    <a:pt x="946" y="54"/>
                  </a:lnTo>
                  <a:lnTo>
                    <a:pt x="959" y="59"/>
                  </a:lnTo>
                  <a:lnTo>
                    <a:pt x="974" y="63"/>
                  </a:lnTo>
                  <a:lnTo>
                    <a:pt x="987" y="68"/>
                  </a:lnTo>
                  <a:lnTo>
                    <a:pt x="1000" y="75"/>
                  </a:lnTo>
                  <a:lnTo>
                    <a:pt x="1015" y="81"/>
                  </a:lnTo>
                  <a:lnTo>
                    <a:pt x="1228" y="217"/>
                  </a:lnTo>
                  <a:close/>
                </a:path>
              </a:pathLst>
            </a:custGeom>
            <a:solidFill>
              <a:srgbClr val="FFFF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5848" name="Freeform 10"/>
            <p:cNvSpPr>
              <a:spLocks/>
            </p:cNvSpPr>
            <p:nvPr/>
          </p:nvSpPr>
          <p:spPr bwMode="auto">
            <a:xfrm>
              <a:off x="4609" y="3153"/>
              <a:ext cx="574" cy="816"/>
            </a:xfrm>
            <a:custGeom>
              <a:avLst/>
              <a:gdLst>
                <a:gd name="T0" fmla="*/ 6 w 1150"/>
                <a:gd name="T1" fmla="*/ 140 h 1633"/>
                <a:gd name="T2" fmla="*/ 15 w 1150"/>
                <a:gd name="T3" fmla="*/ 118 h 1633"/>
                <a:gd name="T4" fmla="*/ 27 w 1150"/>
                <a:gd name="T5" fmla="*/ 99 h 1633"/>
                <a:gd name="T6" fmla="*/ 42 w 1150"/>
                <a:gd name="T7" fmla="*/ 78 h 1633"/>
                <a:gd name="T8" fmla="*/ 61 w 1150"/>
                <a:gd name="T9" fmla="*/ 59 h 1633"/>
                <a:gd name="T10" fmla="*/ 85 w 1150"/>
                <a:gd name="T11" fmla="*/ 42 h 1633"/>
                <a:gd name="T12" fmla="*/ 110 w 1150"/>
                <a:gd name="T13" fmla="*/ 28 h 1633"/>
                <a:gd name="T14" fmla="*/ 138 w 1150"/>
                <a:gd name="T15" fmla="*/ 17 h 1633"/>
                <a:gd name="T16" fmla="*/ 164 w 1150"/>
                <a:gd name="T17" fmla="*/ 10 h 1633"/>
                <a:gd name="T18" fmla="*/ 188 w 1150"/>
                <a:gd name="T19" fmla="*/ 5 h 1633"/>
                <a:gd name="T20" fmla="*/ 207 w 1150"/>
                <a:gd name="T21" fmla="*/ 2 h 1633"/>
                <a:gd name="T22" fmla="*/ 223 w 1150"/>
                <a:gd name="T23" fmla="*/ 0 h 1633"/>
                <a:gd name="T24" fmla="*/ 245 w 1150"/>
                <a:gd name="T25" fmla="*/ 7 h 1633"/>
                <a:gd name="T26" fmla="*/ 272 w 1150"/>
                <a:gd name="T27" fmla="*/ 17 h 1633"/>
                <a:gd name="T28" fmla="*/ 306 w 1150"/>
                <a:gd name="T29" fmla="*/ 31 h 1633"/>
                <a:gd name="T30" fmla="*/ 344 w 1150"/>
                <a:gd name="T31" fmla="*/ 49 h 1633"/>
                <a:gd name="T32" fmla="*/ 384 w 1150"/>
                <a:gd name="T33" fmla="*/ 69 h 1633"/>
                <a:gd name="T34" fmla="*/ 422 w 1150"/>
                <a:gd name="T35" fmla="*/ 94 h 1633"/>
                <a:gd name="T36" fmla="*/ 457 w 1150"/>
                <a:gd name="T37" fmla="*/ 119 h 1633"/>
                <a:gd name="T38" fmla="*/ 488 w 1150"/>
                <a:gd name="T39" fmla="*/ 145 h 1633"/>
                <a:gd name="T40" fmla="*/ 515 w 1150"/>
                <a:gd name="T41" fmla="*/ 170 h 1633"/>
                <a:gd name="T42" fmla="*/ 538 w 1150"/>
                <a:gd name="T43" fmla="*/ 192 h 1633"/>
                <a:gd name="T44" fmla="*/ 560 w 1150"/>
                <a:gd name="T45" fmla="*/ 216 h 1633"/>
                <a:gd name="T46" fmla="*/ 573 w 1150"/>
                <a:gd name="T47" fmla="*/ 234 h 1633"/>
                <a:gd name="T48" fmla="*/ 568 w 1150"/>
                <a:gd name="T49" fmla="*/ 257 h 1633"/>
                <a:gd name="T50" fmla="*/ 560 w 1150"/>
                <a:gd name="T51" fmla="*/ 279 h 1633"/>
                <a:gd name="T52" fmla="*/ 551 w 1150"/>
                <a:gd name="T53" fmla="*/ 298 h 1633"/>
                <a:gd name="T54" fmla="*/ 533 w 1150"/>
                <a:gd name="T55" fmla="*/ 322 h 1633"/>
                <a:gd name="T56" fmla="*/ 512 w 1150"/>
                <a:gd name="T57" fmla="*/ 337 h 1633"/>
                <a:gd name="T58" fmla="*/ 493 w 1150"/>
                <a:gd name="T59" fmla="*/ 349 h 1633"/>
                <a:gd name="T60" fmla="*/ 474 w 1150"/>
                <a:gd name="T61" fmla="*/ 358 h 1633"/>
                <a:gd name="T62" fmla="*/ 454 w 1150"/>
                <a:gd name="T63" fmla="*/ 368 h 1633"/>
                <a:gd name="T64" fmla="*/ 430 w 1150"/>
                <a:gd name="T65" fmla="*/ 380 h 1633"/>
                <a:gd name="T66" fmla="*/ 332 w 1150"/>
                <a:gd name="T67" fmla="*/ 491 h 1633"/>
                <a:gd name="T68" fmla="*/ 332 w 1150"/>
                <a:gd name="T69" fmla="*/ 513 h 1633"/>
                <a:gd name="T70" fmla="*/ 332 w 1150"/>
                <a:gd name="T71" fmla="*/ 543 h 1633"/>
                <a:gd name="T72" fmla="*/ 332 w 1150"/>
                <a:gd name="T73" fmla="*/ 576 h 1633"/>
                <a:gd name="T74" fmla="*/ 332 w 1150"/>
                <a:gd name="T75" fmla="*/ 610 h 1633"/>
                <a:gd name="T76" fmla="*/ 332 w 1150"/>
                <a:gd name="T77" fmla="*/ 640 h 1633"/>
                <a:gd name="T78" fmla="*/ 332 w 1150"/>
                <a:gd name="T79" fmla="*/ 665 h 1633"/>
                <a:gd name="T80" fmla="*/ 332 w 1150"/>
                <a:gd name="T81" fmla="*/ 690 h 1633"/>
                <a:gd name="T82" fmla="*/ 334 w 1150"/>
                <a:gd name="T83" fmla="*/ 719 h 1633"/>
                <a:gd name="T84" fmla="*/ 335 w 1150"/>
                <a:gd name="T85" fmla="*/ 748 h 1633"/>
                <a:gd name="T86" fmla="*/ 337 w 1150"/>
                <a:gd name="T87" fmla="*/ 775 h 1633"/>
                <a:gd name="T88" fmla="*/ 339 w 1150"/>
                <a:gd name="T89" fmla="*/ 797 h 1633"/>
                <a:gd name="T90" fmla="*/ 340 w 1150"/>
                <a:gd name="T91" fmla="*/ 816 h 1633"/>
                <a:gd name="T92" fmla="*/ 324 w 1150"/>
                <a:gd name="T93" fmla="*/ 813 h 1633"/>
                <a:gd name="T94" fmla="*/ 302 w 1150"/>
                <a:gd name="T95" fmla="*/ 809 h 1633"/>
                <a:gd name="T96" fmla="*/ 275 w 1150"/>
                <a:gd name="T97" fmla="*/ 802 h 1633"/>
                <a:gd name="T98" fmla="*/ 245 w 1150"/>
                <a:gd name="T99" fmla="*/ 794 h 1633"/>
                <a:gd name="T100" fmla="*/ 215 w 1150"/>
                <a:gd name="T101" fmla="*/ 784 h 1633"/>
                <a:gd name="T102" fmla="*/ 189 w 1150"/>
                <a:gd name="T103" fmla="*/ 771 h 1633"/>
                <a:gd name="T104" fmla="*/ 167 w 1150"/>
                <a:gd name="T105" fmla="*/ 751 h 1633"/>
                <a:gd name="T106" fmla="*/ 151 w 1150"/>
                <a:gd name="T107" fmla="*/ 705 h 1633"/>
                <a:gd name="T108" fmla="*/ 140 w 1150"/>
                <a:gd name="T109" fmla="*/ 641 h 1633"/>
                <a:gd name="T110" fmla="*/ 134 w 1150"/>
                <a:gd name="T111" fmla="*/ 569 h 1633"/>
                <a:gd name="T112" fmla="*/ 131 w 1150"/>
                <a:gd name="T113" fmla="*/ 498 h 1633"/>
                <a:gd name="T114" fmla="*/ 129 w 1150"/>
                <a:gd name="T115" fmla="*/ 440 h 1633"/>
                <a:gd name="T116" fmla="*/ 129 w 1150"/>
                <a:gd name="T117" fmla="*/ 406 h 163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150" h="1633">
                  <a:moveTo>
                    <a:pt x="0" y="317"/>
                  </a:moveTo>
                  <a:lnTo>
                    <a:pt x="0" y="314"/>
                  </a:lnTo>
                  <a:lnTo>
                    <a:pt x="2" y="309"/>
                  </a:lnTo>
                  <a:lnTo>
                    <a:pt x="2" y="306"/>
                  </a:lnTo>
                  <a:lnTo>
                    <a:pt x="3" y="303"/>
                  </a:lnTo>
                  <a:lnTo>
                    <a:pt x="5" y="298"/>
                  </a:lnTo>
                  <a:lnTo>
                    <a:pt x="7" y="293"/>
                  </a:lnTo>
                  <a:lnTo>
                    <a:pt x="10" y="286"/>
                  </a:lnTo>
                  <a:lnTo>
                    <a:pt x="12" y="280"/>
                  </a:lnTo>
                  <a:lnTo>
                    <a:pt x="15" y="273"/>
                  </a:lnTo>
                  <a:lnTo>
                    <a:pt x="18" y="267"/>
                  </a:lnTo>
                  <a:lnTo>
                    <a:pt x="20" y="262"/>
                  </a:lnTo>
                  <a:lnTo>
                    <a:pt x="21" y="259"/>
                  </a:lnTo>
                  <a:lnTo>
                    <a:pt x="23" y="254"/>
                  </a:lnTo>
                  <a:lnTo>
                    <a:pt x="25" y="250"/>
                  </a:lnTo>
                  <a:lnTo>
                    <a:pt x="28" y="246"/>
                  </a:lnTo>
                  <a:lnTo>
                    <a:pt x="30" y="242"/>
                  </a:lnTo>
                  <a:lnTo>
                    <a:pt x="31" y="237"/>
                  </a:lnTo>
                  <a:lnTo>
                    <a:pt x="35" y="234"/>
                  </a:lnTo>
                  <a:lnTo>
                    <a:pt x="36" y="229"/>
                  </a:lnTo>
                  <a:lnTo>
                    <a:pt x="38" y="226"/>
                  </a:lnTo>
                  <a:lnTo>
                    <a:pt x="41" y="221"/>
                  </a:lnTo>
                  <a:lnTo>
                    <a:pt x="43" y="216"/>
                  </a:lnTo>
                  <a:lnTo>
                    <a:pt x="46" y="211"/>
                  </a:lnTo>
                  <a:lnTo>
                    <a:pt x="48" y="206"/>
                  </a:lnTo>
                  <a:lnTo>
                    <a:pt x="51" y="201"/>
                  </a:lnTo>
                  <a:lnTo>
                    <a:pt x="54" y="198"/>
                  </a:lnTo>
                  <a:lnTo>
                    <a:pt x="57" y="193"/>
                  </a:lnTo>
                  <a:lnTo>
                    <a:pt x="61" y="188"/>
                  </a:lnTo>
                  <a:lnTo>
                    <a:pt x="64" y="183"/>
                  </a:lnTo>
                  <a:lnTo>
                    <a:pt x="67" y="178"/>
                  </a:lnTo>
                  <a:lnTo>
                    <a:pt x="70" y="175"/>
                  </a:lnTo>
                  <a:lnTo>
                    <a:pt x="74" y="170"/>
                  </a:lnTo>
                  <a:lnTo>
                    <a:pt x="79" y="165"/>
                  </a:lnTo>
                  <a:lnTo>
                    <a:pt x="82" y="162"/>
                  </a:lnTo>
                  <a:lnTo>
                    <a:pt x="85" y="157"/>
                  </a:lnTo>
                  <a:lnTo>
                    <a:pt x="88" y="152"/>
                  </a:lnTo>
                  <a:lnTo>
                    <a:pt x="93" y="147"/>
                  </a:lnTo>
                  <a:lnTo>
                    <a:pt x="97" y="143"/>
                  </a:lnTo>
                  <a:lnTo>
                    <a:pt x="102" y="139"/>
                  </a:lnTo>
                  <a:lnTo>
                    <a:pt x="105" y="134"/>
                  </a:lnTo>
                  <a:lnTo>
                    <a:pt x="110" y="129"/>
                  </a:lnTo>
                  <a:lnTo>
                    <a:pt x="115" y="126"/>
                  </a:lnTo>
                  <a:lnTo>
                    <a:pt x="118" y="121"/>
                  </a:lnTo>
                  <a:lnTo>
                    <a:pt x="123" y="118"/>
                  </a:lnTo>
                  <a:lnTo>
                    <a:pt x="128" y="113"/>
                  </a:lnTo>
                  <a:lnTo>
                    <a:pt x="133" y="108"/>
                  </a:lnTo>
                  <a:lnTo>
                    <a:pt x="138" y="105"/>
                  </a:lnTo>
                  <a:lnTo>
                    <a:pt x="144" y="102"/>
                  </a:lnTo>
                  <a:lnTo>
                    <a:pt x="149" y="97"/>
                  </a:lnTo>
                  <a:lnTo>
                    <a:pt x="154" y="95"/>
                  </a:lnTo>
                  <a:lnTo>
                    <a:pt x="159" y="90"/>
                  </a:lnTo>
                  <a:lnTo>
                    <a:pt x="165" y="87"/>
                  </a:lnTo>
                  <a:lnTo>
                    <a:pt x="170" y="84"/>
                  </a:lnTo>
                  <a:lnTo>
                    <a:pt x="175" y="80"/>
                  </a:lnTo>
                  <a:lnTo>
                    <a:pt x="180" y="77"/>
                  </a:lnTo>
                  <a:lnTo>
                    <a:pt x="187" y="74"/>
                  </a:lnTo>
                  <a:lnTo>
                    <a:pt x="191" y="71"/>
                  </a:lnTo>
                  <a:lnTo>
                    <a:pt x="198" y="67"/>
                  </a:lnTo>
                  <a:lnTo>
                    <a:pt x="205" y="64"/>
                  </a:lnTo>
                  <a:lnTo>
                    <a:pt x="209" y="62"/>
                  </a:lnTo>
                  <a:lnTo>
                    <a:pt x="216" y="59"/>
                  </a:lnTo>
                  <a:lnTo>
                    <a:pt x="221" y="56"/>
                  </a:lnTo>
                  <a:lnTo>
                    <a:pt x="227" y="54"/>
                  </a:lnTo>
                  <a:lnTo>
                    <a:pt x="234" y="51"/>
                  </a:lnTo>
                  <a:lnTo>
                    <a:pt x="241" y="49"/>
                  </a:lnTo>
                  <a:lnTo>
                    <a:pt x="245" y="46"/>
                  </a:lnTo>
                  <a:lnTo>
                    <a:pt x="252" y="44"/>
                  </a:lnTo>
                  <a:lnTo>
                    <a:pt x="259" y="41"/>
                  </a:lnTo>
                  <a:lnTo>
                    <a:pt x="263" y="40"/>
                  </a:lnTo>
                  <a:lnTo>
                    <a:pt x="270" y="38"/>
                  </a:lnTo>
                  <a:lnTo>
                    <a:pt x="276" y="35"/>
                  </a:lnTo>
                  <a:lnTo>
                    <a:pt x="283" y="35"/>
                  </a:lnTo>
                  <a:lnTo>
                    <a:pt x="288" y="31"/>
                  </a:lnTo>
                  <a:lnTo>
                    <a:pt x="294" y="31"/>
                  </a:lnTo>
                  <a:lnTo>
                    <a:pt x="301" y="28"/>
                  </a:lnTo>
                  <a:lnTo>
                    <a:pt x="306" y="26"/>
                  </a:lnTo>
                  <a:lnTo>
                    <a:pt x="312" y="25"/>
                  </a:lnTo>
                  <a:lnTo>
                    <a:pt x="317" y="23"/>
                  </a:lnTo>
                  <a:lnTo>
                    <a:pt x="324" y="22"/>
                  </a:lnTo>
                  <a:lnTo>
                    <a:pt x="329" y="20"/>
                  </a:lnTo>
                  <a:lnTo>
                    <a:pt x="335" y="20"/>
                  </a:lnTo>
                  <a:lnTo>
                    <a:pt x="342" y="18"/>
                  </a:lnTo>
                  <a:lnTo>
                    <a:pt x="347" y="17"/>
                  </a:lnTo>
                  <a:lnTo>
                    <a:pt x="352" y="15"/>
                  </a:lnTo>
                  <a:lnTo>
                    <a:pt x="357" y="13"/>
                  </a:lnTo>
                  <a:lnTo>
                    <a:pt x="362" y="13"/>
                  </a:lnTo>
                  <a:lnTo>
                    <a:pt x="366" y="12"/>
                  </a:lnTo>
                  <a:lnTo>
                    <a:pt x="371" y="10"/>
                  </a:lnTo>
                  <a:lnTo>
                    <a:pt x="376" y="10"/>
                  </a:lnTo>
                  <a:lnTo>
                    <a:pt x="381" y="10"/>
                  </a:lnTo>
                  <a:lnTo>
                    <a:pt x="386" y="9"/>
                  </a:lnTo>
                  <a:lnTo>
                    <a:pt x="389" y="7"/>
                  </a:lnTo>
                  <a:lnTo>
                    <a:pt x="394" y="5"/>
                  </a:lnTo>
                  <a:lnTo>
                    <a:pt x="399" y="5"/>
                  </a:lnTo>
                  <a:lnTo>
                    <a:pt x="402" y="5"/>
                  </a:lnTo>
                  <a:lnTo>
                    <a:pt x="407" y="5"/>
                  </a:lnTo>
                  <a:lnTo>
                    <a:pt x="411" y="4"/>
                  </a:lnTo>
                  <a:lnTo>
                    <a:pt x="414" y="4"/>
                  </a:lnTo>
                  <a:lnTo>
                    <a:pt x="420" y="2"/>
                  </a:lnTo>
                  <a:lnTo>
                    <a:pt x="427" y="2"/>
                  </a:lnTo>
                  <a:lnTo>
                    <a:pt x="432" y="0"/>
                  </a:lnTo>
                  <a:lnTo>
                    <a:pt x="437" y="0"/>
                  </a:lnTo>
                  <a:lnTo>
                    <a:pt x="440" y="0"/>
                  </a:lnTo>
                  <a:lnTo>
                    <a:pt x="443" y="0"/>
                  </a:lnTo>
                  <a:lnTo>
                    <a:pt x="445" y="0"/>
                  </a:lnTo>
                  <a:lnTo>
                    <a:pt x="447" y="0"/>
                  </a:lnTo>
                  <a:lnTo>
                    <a:pt x="451" y="0"/>
                  </a:lnTo>
                  <a:lnTo>
                    <a:pt x="455" y="4"/>
                  </a:lnTo>
                  <a:lnTo>
                    <a:pt x="461" y="5"/>
                  </a:lnTo>
                  <a:lnTo>
                    <a:pt x="468" y="7"/>
                  </a:lnTo>
                  <a:lnTo>
                    <a:pt x="473" y="9"/>
                  </a:lnTo>
                  <a:lnTo>
                    <a:pt x="476" y="10"/>
                  </a:lnTo>
                  <a:lnTo>
                    <a:pt x="481" y="12"/>
                  </a:lnTo>
                  <a:lnTo>
                    <a:pt x="486" y="13"/>
                  </a:lnTo>
                  <a:lnTo>
                    <a:pt x="491" y="15"/>
                  </a:lnTo>
                  <a:lnTo>
                    <a:pt x="496" y="17"/>
                  </a:lnTo>
                  <a:lnTo>
                    <a:pt x="502" y="18"/>
                  </a:lnTo>
                  <a:lnTo>
                    <a:pt x="507" y="20"/>
                  </a:lnTo>
                  <a:lnTo>
                    <a:pt x="512" y="23"/>
                  </a:lnTo>
                  <a:lnTo>
                    <a:pt x="518" y="25"/>
                  </a:lnTo>
                  <a:lnTo>
                    <a:pt x="525" y="28"/>
                  </a:lnTo>
                  <a:lnTo>
                    <a:pt x="532" y="31"/>
                  </a:lnTo>
                  <a:lnTo>
                    <a:pt x="538" y="33"/>
                  </a:lnTo>
                  <a:lnTo>
                    <a:pt x="545" y="35"/>
                  </a:lnTo>
                  <a:lnTo>
                    <a:pt x="553" y="38"/>
                  </a:lnTo>
                  <a:lnTo>
                    <a:pt x="559" y="41"/>
                  </a:lnTo>
                  <a:lnTo>
                    <a:pt x="568" y="43"/>
                  </a:lnTo>
                  <a:lnTo>
                    <a:pt x="574" y="46"/>
                  </a:lnTo>
                  <a:lnTo>
                    <a:pt x="582" y="49"/>
                  </a:lnTo>
                  <a:lnTo>
                    <a:pt x="590" y="54"/>
                  </a:lnTo>
                  <a:lnTo>
                    <a:pt x="599" y="56"/>
                  </a:lnTo>
                  <a:lnTo>
                    <a:pt x="605" y="61"/>
                  </a:lnTo>
                  <a:lnTo>
                    <a:pt x="613" y="62"/>
                  </a:lnTo>
                  <a:lnTo>
                    <a:pt x="623" y="66"/>
                  </a:lnTo>
                  <a:lnTo>
                    <a:pt x="631" y="71"/>
                  </a:lnTo>
                  <a:lnTo>
                    <a:pt x="639" y="74"/>
                  </a:lnTo>
                  <a:lnTo>
                    <a:pt x="648" y="77"/>
                  </a:lnTo>
                  <a:lnTo>
                    <a:pt x="656" y="82"/>
                  </a:lnTo>
                  <a:lnTo>
                    <a:pt x="664" y="85"/>
                  </a:lnTo>
                  <a:lnTo>
                    <a:pt x="674" y="90"/>
                  </a:lnTo>
                  <a:lnTo>
                    <a:pt x="682" y="93"/>
                  </a:lnTo>
                  <a:lnTo>
                    <a:pt x="690" y="98"/>
                  </a:lnTo>
                  <a:lnTo>
                    <a:pt x="700" y="102"/>
                  </a:lnTo>
                  <a:lnTo>
                    <a:pt x="708" y="107"/>
                  </a:lnTo>
                  <a:lnTo>
                    <a:pt x="718" y="111"/>
                  </a:lnTo>
                  <a:lnTo>
                    <a:pt x="726" y="116"/>
                  </a:lnTo>
                  <a:lnTo>
                    <a:pt x="736" y="121"/>
                  </a:lnTo>
                  <a:lnTo>
                    <a:pt x="744" y="125"/>
                  </a:lnTo>
                  <a:lnTo>
                    <a:pt x="752" y="129"/>
                  </a:lnTo>
                  <a:lnTo>
                    <a:pt x="760" y="134"/>
                  </a:lnTo>
                  <a:lnTo>
                    <a:pt x="770" y="139"/>
                  </a:lnTo>
                  <a:lnTo>
                    <a:pt x="778" y="144"/>
                  </a:lnTo>
                  <a:lnTo>
                    <a:pt x="787" y="149"/>
                  </a:lnTo>
                  <a:lnTo>
                    <a:pt x="796" y="156"/>
                  </a:lnTo>
                  <a:lnTo>
                    <a:pt x="805" y="161"/>
                  </a:lnTo>
                  <a:lnTo>
                    <a:pt x="813" y="165"/>
                  </a:lnTo>
                  <a:lnTo>
                    <a:pt x="821" y="170"/>
                  </a:lnTo>
                  <a:lnTo>
                    <a:pt x="829" y="177"/>
                  </a:lnTo>
                  <a:lnTo>
                    <a:pt x="837" y="182"/>
                  </a:lnTo>
                  <a:lnTo>
                    <a:pt x="845" y="188"/>
                  </a:lnTo>
                  <a:lnTo>
                    <a:pt x="854" y="193"/>
                  </a:lnTo>
                  <a:lnTo>
                    <a:pt x="863" y="200"/>
                  </a:lnTo>
                  <a:lnTo>
                    <a:pt x="870" y="205"/>
                  </a:lnTo>
                  <a:lnTo>
                    <a:pt x="878" y="210"/>
                  </a:lnTo>
                  <a:lnTo>
                    <a:pt x="885" y="216"/>
                  </a:lnTo>
                  <a:lnTo>
                    <a:pt x="893" y="223"/>
                  </a:lnTo>
                  <a:lnTo>
                    <a:pt x="899" y="228"/>
                  </a:lnTo>
                  <a:lnTo>
                    <a:pt x="908" y="234"/>
                  </a:lnTo>
                  <a:lnTo>
                    <a:pt x="916" y="239"/>
                  </a:lnTo>
                  <a:lnTo>
                    <a:pt x="924" y="246"/>
                  </a:lnTo>
                  <a:lnTo>
                    <a:pt x="929" y="250"/>
                  </a:lnTo>
                  <a:lnTo>
                    <a:pt x="937" y="257"/>
                  </a:lnTo>
                  <a:lnTo>
                    <a:pt x="944" y="262"/>
                  </a:lnTo>
                  <a:lnTo>
                    <a:pt x="950" y="268"/>
                  </a:lnTo>
                  <a:lnTo>
                    <a:pt x="957" y="273"/>
                  </a:lnTo>
                  <a:lnTo>
                    <a:pt x="965" y="280"/>
                  </a:lnTo>
                  <a:lnTo>
                    <a:pt x="971" y="285"/>
                  </a:lnTo>
                  <a:lnTo>
                    <a:pt x="978" y="291"/>
                  </a:lnTo>
                  <a:lnTo>
                    <a:pt x="984" y="296"/>
                  </a:lnTo>
                  <a:lnTo>
                    <a:pt x="991" y="303"/>
                  </a:lnTo>
                  <a:lnTo>
                    <a:pt x="996" y="308"/>
                  </a:lnTo>
                  <a:lnTo>
                    <a:pt x="1002" y="313"/>
                  </a:lnTo>
                  <a:lnTo>
                    <a:pt x="1009" y="319"/>
                  </a:lnTo>
                  <a:lnTo>
                    <a:pt x="1016" y="324"/>
                  </a:lnTo>
                  <a:lnTo>
                    <a:pt x="1020" y="329"/>
                  </a:lnTo>
                  <a:lnTo>
                    <a:pt x="1027" y="335"/>
                  </a:lnTo>
                  <a:lnTo>
                    <a:pt x="1032" y="340"/>
                  </a:lnTo>
                  <a:lnTo>
                    <a:pt x="1037" y="345"/>
                  </a:lnTo>
                  <a:lnTo>
                    <a:pt x="1043" y="350"/>
                  </a:lnTo>
                  <a:lnTo>
                    <a:pt x="1048" y="355"/>
                  </a:lnTo>
                  <a:lnTo>
                    <a:pt x="1053" y="360"/>
                  </a:lnTo>
                  <a:lnTo>
                    <a:pt x="1058" y="365"/>
                  </a:lnTo>
                  <a:lnTo>
                    <a:pt x="1063" y="370"/>
                  </a:lnTo>
                  <a:lnTo>
                    <a:pt x="1069" y="376"/>
                  </a:lnTo>
                  <a:lnTo>
                    <a:pt x="1073" y="380"/>
                  </a:lnTo>
                  <a:lnTo>
                    <a:pt x="1078" y="384"/>
                  </a:lnTo>
                  <a:lnTo>
                    <a:pt x="1083" y="389"/>
                  </a:lnTo>
                  <a:lnTo>
                    <a:pt x="1086" y="394"/>
                  </a:lnTo>
                  <a:lnTo>
                    <a:pt x="1089" y="398"/>
                  </a:lnTo>
                  <a:lnTo>
                    <a:pt x="1094" y="402"/>
                  </a:lnTo>
                  <a:lnTo>
                    <a:pt x="1097" y="406"/>
                  </a:lnTo>
                  <a:lnTo>
                    <a:pt x="1102" y="411"/>
                  </a:lnTo>
                  <a:lnTo>
                    <a:pt x="1109" y="417"/>
                  </a:lnTo>
                  <a:lnTo>
                    <a:pt x="1115" y="425"/>
                  </a:lnTo>
                  <a:lnTo>
                    <a:pt x="1122" y="432"/>
                  </a:lnTo>
                  <a:lnTo>
                    <a:pt x="1128" y="438"/>
                  </a:lnTo>
                  <a:lnTo>
                    <a:pt x="1132" y="442"/>
                  </a:lnTo>
                  <a:lnTo>
                    <a:pt x="1137" y="447"/>
                  </a:lnTo>
                  <a:lnTo>
                    <a:pt x="1140" y="451"/>
                  </a:lnTo>
                  <a:lnTo>
                    <a:pt x="1143" y="455"/>
                  </a:lnTo>
                  <a:lnTo>
                    <a:pt x="1146" y="460"/>
                  </a:lnTo>
                  <a:lnTo>
                    <a:pt x="1150" y="463"/>
                  </a:lnTo>
                  <a:lnTo>
                    <a:pt x="1148" y="463"/>
                  </a:lnTo>
                  <a:lnTo>
                    <a:pt x="1148" y="468"/>
                  </a:lnTo>
                  <a:lnTo>
                    <a:pt x="1146" y="469"/>
                  </a:lnTo>
                  <a:lnTo>
                    <a:pt x="1146" y="474"/>
                  </a:lnTo>
                  <a:lnTo>
                    <a:pt x="1145" y="478"/>
                  </a:lnTo>
                  <a:lnTo>
                    <a:pt x="1145" y="484"/>
                  </a:lnTo>
                  <a:lnTo>
                    <a:pt x="1145" y="487"/>
                  </a:lnTo>
                  <a:lnTo>
                    <a:pt x="1143" y="494"/>
                  </a:lnTo>
                  <a:lnTo>
                    <a:pt x="1141" y="500"/>
                  </a:lnTo>
                  <a:lnTo>
                    <a:pt x="1140" y="507"/>
                  </a:lnTo>
                  <a:lnTo>
                    <a:pt x="1138" y="514"/>
                  </a:lnTo>
                  <a:lnTo>
                    <a:pt x="1135" y="522"/>
                  </a:lnTo>
                  <a:lnTo>
                    <a:pt x="1133" y="525"/>
                  </a:lnTo>
                  <a:lnTo>
                    <a:pt x="1133" y="528"/>
                  </a:lnTo>
                  <a:lnTo>
                    <a:pt x="1132" y="533"/>
                  </a:lnTo>
                  <a:lnTo>
                    <a:pt x="1132" y="536"/>
                  </a:lnTo>
                  <a:lnTo>
                    <a:pt x="1128" y="545"/>
                  </a:lnTo>
                  <a:lnTo>
                    <a:pt x="1125" y="551"/>
                  </a:lnTo>
                  <a:lnTo>
                    <a:pt x="1123" y="554"/>
                  </a:lnTo>
                  <a:lnTo>
                    <a:pt x="1122" y="559"/>
                  </a:lnTo>
                  <a:lnTo>
                    <a:pt x="1120" y="564"/>
                  </a:lnTo>
                  <a:lnTo>
                    <a:pt x="1119" y="567"/>
                  </a:lnTo>
                  <a:lnTo>
                    <a:pt x="1117" y="571"/>
                  </a:lnTo>
                  <a:lnTo>
                    <a:pt x="1114" y="576"/>
                  </a:lnTo>
                  <a:lnTo>
                    <a:pt x="1112" y="581"/>
                  </a:lnTo>
                  <a:lnTo>
                    <a:pt x="1110" y="584"/>
                  </a:lnTo>
                  <a:lnTo>
                    <a:pt x="1109" y="587"/>
                  </a:lnTo>
                  <a:lnTo>
                    <a:pt x="1107" y="592"/>
                  </a:lnTo>
                  <a:lnTo>
                    <a:pt x="1104" y="597"/>
                  </a:lnTo>
                  <a:lnTo>
                    <a:pt x="1102" y="600"/>
                  </a:lnTo>
                  <a:lnTo>
                    <a:pt x="1097" y="607"/>
                  </a:lnTo>
                  <a:lnTo>
                    <a:pt x="1092" y="615"/>
                  </a:lnTo>
                  <a:lnTo>
                    <a:pt x="1089" y="618"/>
                  </a:lnTo>
                  <a:lnTo>
                    <a:pt x="1086" y="623"/>
                  </a:lnTo>
                  <a:lnTo>
                    <a:pt x="1083" y="626"/>
                  </a:lnTo>
                  <a:lnTo>
                    <a:pt x="1081" y="631"/>
                  </a:lnTo>
                  <a:lnTo>
                    <a:pt x="1074" y="638"/>
                  </a:lnTo>
                  <a:lnTo>
                    <a:pt x="1068" y="644"/>
                  </a:lnTo>
                  <a:lnTo>
                    <a:pt x="1061" y="651"/>
                  </a:lnTo>
                  <a:lnTo>
                    <a:pt x="1055" y="657"/>
                  </a:lnTo>
                  <a:lnTo>
                    <a:pt x="1050" y="659"/>
                  </a:lnTo>
                  <a:lnTo>
                    <a:pt x="1047" y="662"/>
                  </a:lnTo>
                  <a:lnTo>
                    <a:pt x="1042" y="664"/>
                  </a:lnTo>
                  <a:lnTo>
                    <a:pt x="1038" y="667"/>
                  </a:lnTo>
                  <a:lnTo>
                    <a:pt x="1034" y="669"/>
                  </a:lnTo>
                  <a:lnTo>
                    <a:pt x="1030" y="672"/>
                  </a:lnTo>
                  <a:lnTo>
                    <a:pt x="1025" y="674"/>
                  </a:lnTo>
                  <a:lnTo>
                    <a:pt x="1022" y="677"/>
                  </a:lnTo>
                  <a:lnTo>
                    <a:pt x="1017" y="679"/>
                  </a:lnTo>
                  <a:lnTo>
                    <a:pt x="1014" y="682"/>
                  </a:lnTo>
                  <a:lnTo>
                    <a:pt x="1009" y="684"/>
                  </a:lnTo>
                  <a:lnTo>
                    <a:pt x="1006" y="687"/>
                  </a:lnTo>
                  <a:lnTo>
                    <a:pt x="1001" y="688"/>
                  </a:lnTo>
                  <a:lnTo>
                    <a:pt x="996" y="692"/>
                  </a:lnTo>
                  <a:lnTo>
                    <a:pt x="993" y="695"/>
                  </a:lnTo>
                  <a:lnTo>
                    <a:pt x="988" y="698"/>
                  </a:lnTo>
                  <a:lnTo>
                    <a:pt x="984" y="700"/>
                  </a:lnTo>
                  <a:lnTo>
                    <a:pt x="980" y="702"/>
                  </a:lnTo>
                  <a:lnTo>
                    <a:pt x="976" y="705"/>
                  </a:lnTo>
                  <a:lnTo>
                    <a:pt x="971" y="706"/>
                  </a:lnTo>
                  <a:lnTo>
                    <a:pt x="966" y="708"/>
                  </a:lnTo>
                  <a:lnTo>
                    <a:pt x="963" y="710"/>
                  </a:lnTo>
                  <a:lnTo>
                    <a:pt x="958" y="713"/>
                  </a:lnTo>
                  <a:lnTo>
                    <a:pt x="955" y="715"/>
                  </a:lnTo>
                  <a:lnTo>
                    <a:pt x="950" y="716"/>
                  </a:lnTo>
                  <a:lnTo>
                    <a:pt x="947" y="719"/>
                  </a:lnTo>
                  <a:lnTo>
                    <a:pt x="942" y="721"/>
                  </a:lnTo>
                  <a:lnTo>
                    <a:pt x="939" y="723"/>
                  </a:lnTo>
                  <a:lnTo>
                    <a:pt x="931" y="728"/>
                  </a:lnTo>
                  <a:lnTo>
                    <a:pt x="924" y="731"/>
                  </a:lnTo>
                  <a:lnTo>
                    <a:pt x="919" y="733"/>
                  </a:lnTo>
                  <a:lnTo>
                    <a:pt x="916" y="734"/>
                  </a:lnTo>
                  <a:lnTo>
                    <a:pt x="913" y="736"/>
                  </a:lnTo>
                  <a:lnTo>
                    <a:pt x="909" y="737"/>
                  </a:lnTo>
                  <a:lnTo>
                    <a:pt x="903" y="741"/>
                  </a:lnTo>
                  <a:lnTo>
                    <a:pt x="896" y="744"/>
                  </a:lnTo>
                  <a:lnTo>
                    <a:pt x="890" y="747"/>
                  </a:lnTo>
                  <a:lnTo>
                    <a:pt x="885" y="751"/>
                  </a:lnTo>
                  <a:lnTo>
                    <a:pt x="878" y="752"/>
                  </a:lnTo>
                  <a:lnTo>
                    <a:pt x="875" y="755"/>
                  </a:lnTo>
                  <a:lnTo>
                    <a:pt x="868" y="755"/>
                  </a:lnTo>
                  <a:lnTo>
                    <a:pt x="865" y="759"/>
                  </a:lnTo>
                  <a:lnTo>
                    <a:pt x="862" y="760"/>
                  </a:lnTo>
                  <a:lnTo>
                    <a:pt x="860" y="760"/>
                  </a:lnTo>
                  <a:lnTo>
                    <a:pt x="855" y="762"/>
                  </a:lnTo>
                  <a:lnTo>
                    <a:pt x="855" y="764"/>
                  </a:lnTo>
                  <a:lnTo>
                    <a:pt x="666" y="958"/>
                  </a:lnTo>
                  <a:lnTo>
                    <a:pt x="666" y="961"/>
                  </a:lnTo>
                  <a:lnTo>
                    <a:pt x="666" y="965"/>
                  </a:lnTo>
                  <a:lnTo>
                    <a:pt x="666" y="970"/>
                  </a:lnTo>
                  <a:lnTo>
                    <a:pt x="666" y="976"/>
                  </a:lnTo>
                  <a:lnTo>
                    <a:pt x="666" y="983"/>
                  </a:lnTo>
                  <a:lnTo>
                    <a:pt x="666" y="986"/>
                  </a:lnTo>
                  <a:lnTo>
                    <a:pt x="666" y="991"/>
                  </a:lnTo>
                  <a:lnTo>
                    <a:pt x="666" y="996"/>
                  </a:lnTo>
                  <a:lnTo>
                    <a:pt x="666" y="1001"/>
                  </a:lnTo>
                  <a:lnTo>
                    <a:pt x="666" y="1004"/>
                  </a:lnTo>
                  <a:lnTo>
                    <a:pt x="666" y="1010"/>
                  </a:lnTo>
                  <a:lnTo>
                    <a:pt x="666" y="1015"/>
                  </a:lnTo>
                  <a:lnTo>
                    <a:pt x="666" y="1020"/>
                  </a:lnTo>
                  <a:lnTo>
                    <a:pt x="666" y="1027"/>
                  </a:lnTo>
                  <a:lnTo>
                    <a:pt x="666" y="1033"/>
                  </a:lnTo>
                  <a:lnTo>
                    <a:pt x="666" y="1038"/>
                  </a:lnTo>
                  <a:lnTo>
                    <a:pt x="666" y="1045"/>
                  </a:lnTo>
                  <a:lnTo>
                    <a:pt x="666" y="1051"/>
                  </a:lnTo>
                  <a:lnTo>
                    <a:pt x="666" y="1058"/>
                  </a:lnTo>
                  <a:lnTo>
                    <a:pt x="666" y="1064"/>
                  </a:lnTo>
                  <a:lnTo>
                    <a:pt x="666" y="1073"/>
                  </a:lnTo>
                  <a:lnTo>
                    <a:pt x="666" y="1079"/>
                  </a:lnTo>
                  <a:lnTo>
                    <a:pt x="666" y="1086"/>
                  </a:lnTo>
                  <a:lnTo>
                    <a:pt x="666" y="1094"/>
                  </a:lnTo>
                  <a:lnTo>
                    <a:pt x="666" y="1100"/>
                  </a:lnTo>
                  <a:lnTo>
                    <a:pt x="666" y="1107"/>
                  </a:lnTo>
                  <a:lnTo>
                    <a:pt x="666" y="1115"/>
                  </a:lnTo>
                  <a:lnTo>
                    <a:pt x="666" y="1122"/>
                  </a:lnTo>
                  <a:lnTo>
                    <a:pt x="666" y="1130"/>
                  </a:lnTo>
                  <a:lnTo>
                    <a:pt x="666" y="1136"/>
                  </a:lnTo>
                  <a:lnTo>
                    <a:pt x="666" y="1144"/>
                  </a:lnTo>
                  <a:lnTo>
                    <a:pt x="666" y="1153"/>
                  </a:lnTo>
                  <a:lnTo>
                    <a:pt x="666" y="1161"/>
                  </a:lnTo>
                  <a:lnTo>
                    <a:pt x="666" y="1167"/>
                  </a:lnTo>
                  <a:lnTo>
                    <a:pt x="666" y="1175"/>
                  </a:lnTo>
                  <a:lnTo>
                    <a:pt x="666" y="1182"/>
                  </a:lnTo>
                  <a:lnTo>
                    <a:pt x="666" y="1190"/>
                  </a:lnTo>
                  <a:lnTo>
                    <a:pt x="666" y="1197"/>
                  </a:lnTo>
                  <a:lnTo>
                    <a:pt x="666" y="1205"/>
                  </a:lnTo>
                  <a:lnTo>
                    <a:pt x="666" y="1213"/>
                  </a:lnTo>
                  <a:lnTo>
                    <a:pt x="666" y="1220"/>
                  </a:lnTo>
                  <a:lnTo>
                    <a:pt x="666" y="1228"/>
                  </a:lnTo>
                  <a:lnTo>
                    <a:pt x="666" y="1234"/>
                  </a:lnTo>
                  <a:lnTo>
                    <a:pt x="666" y="1241"/>
                  </a:lnTo>
                  <a:lnTo>
                    <a:pt x="666" y="1249"/>
                  </a:lnTo>
                  <a:lnTo>
                    <a:pt x="666" y="1254"/>
                  </a:lnTo>
                  <a:lnTo>
                    <a:pt x="666" y="1262"/>
                  </a:lnTo>
                  <a:lnTo>
                    <a:pt x="666" y="1269"/>
                  </a:lnTo>
                  <a:lnTo>
                    <a:pt x="666" y="1275"/>
                  </a:lnTo>
                  <a:lnTo>
                    <a:pt x="666" y="1280"/>
                  </a:lnTo>
                  <a:lnTo>
                    <a:pt x="666" y="1287"/>
                  </a:lnTo>
                  <a:lnTo>
                    <a:pt x="666" y="1293"/>
                  </a:lnTo>
                  <a:lnTo>
                    <a:pt x="666" y="1300"/>
                  </a:lnTo>
                  <a:lnTo>
                    <a:pt x="666" y="1305"/>
                  </a:lnTo>
                  <a:lnTo>
                    <a:pt x="666" y="1310"/>
                  </a:lnTo>
                  <a:lnTo>
                    <a:pt x="666" y="1316"/>
                  </a:lnTo>
                  <a:lnTo>
                    <a:pt x="666" y="1321"/>
                  </a:lnTo>
                  <a:lnTo>
                    <a:pt x="666" y="1326"/>
                  </a:lnTo>
                  <a:lnTo>
                    <a:pt x="666" y="1331"/>
                  </a:lnTo>
                  <a:lnTo>
                    <a:pt x="666" y="1336"/>
                  </a:lnTo>
                  <a:lnTo>
                    <a:pt x="666" y="1342"/>
                  </a:lnTo>
                  <a:lnTo>
                    <a:pt x="666" y="1347"/>
                  </a:lnTo>
                  <a:lnTo>
                    <a:pt x="666" y="1352"/>
                  </a:lnTo>
                  <a:lnTo>
                    <a:pt x="666" y="1359"/>
                  </a:lnTo>
                  <a:lnTo>
                    <a:pt x="666" y="1363"/>
                  </a:lnTo>
                  <a:lnTo>
                    <a:pt x="666" y="1370"/>
                  </a:lnTo>
                  <a:lnTo>
                    <a:pt x="666" y="1375"/>
                  </a:lnTo>
                  <a:lnTo>
                    <a:pt x="666" y="1381"/>
                  </a:lnTo>
                  <a:lnTo>
                    <a:pt x="666" y="1388"/>
                  </a:lnTo>
                  <a:lnTo>
                    <a:pt x="666" y="1395"/>
                  </a:lnTo>
                  <a:lnTo>
                    <a:pt x="667" y="1401"/>
                  </a:lnTo>
                  <a:lnTo>
                    <a:pt x="667" y="1408"/>
                  </a:lnTo>
                  <a:lnTo>
                    <a:pt x="667" y="1414"/>
                  </a:lnTo>
                  <a:lnTo>
                    <a:pt x="667" y="1419"/>
                  </a:lnTo>
                  <a:lnTo>
                    <a:pt x="667" y="1426"/>
                  </a:lnTo>
                  <a:lnTo>
                    <a:pt x="667" y="1432"/>
                  </a:lnTo>
                  <a:lnTo>
                    <a:pt x="669" y="1439"/>
                  </a:lnTo>
                  <a:lnTo>
                    <a:pt x="669" y="1445"/>
                  </a:lnTo>
                  <a:lnTo>
                    <a:pt x="669" y="1452"/>
                  </a:lnTo>
                  <a:lnTo>
                    <a:pt x="669" y="1458"/>
                  </a:lnTo>
                  <a:lnTo>
                    <a:pt x="669" y="1465"/>
                  </a:lnTo>
                  <a:lnTo>
                    <a:pt x="669" y="1471"/>
                  </a:lnTo>
                  <a:lnTo>
                    <a:pt x="671" y="1478"/>
                  </a:lnTo>
                  <a:lnTo>
                    <a:pt x="671" y="1484"/>
                  </a:lnTo>
                  <a:lnTo>
                    <a:pt x="671" y="1491"/>
                  </a:lnTo>
                  <a:lnTo>
                    <a:pt x="671" y="1496"/>
                  </a:lnTo>
                  <a:lnTo>
                    <a:pt x="672" y="1502"/>
                  </a:lnTo>
                  <a:lnTo>
                    <a:pt x="672" y="1509"/>
                  </a:lnTo>
                  <a:lnTo>
                    <a:pt x="674" y="1515"/>
                  </a:lnTo>
                  <a:lnTo>
                    <a:pt x="674" y="1522"/>
                  </a:lnTo>
                  <a:lnTo>
                    <a:pt x="674" y="1527"/>
                  </a:lnTo>
                  <a:lnTo>
                    <a:pt x="674" y="1532"/>
                  </a:lnTo>
                  <a:lnTo>
                    <a:pt x="675" y="1538"/>
                  </a:lnTo>
                  <a:lnTo>
                    <a:pt x="675" y="1543"/>
                  </a:lnTo>
                  <a:lnTo>
                    <a:pt x="675" y="1550"/>
                  </a:lnTo>
                  <a:lnTo>
                    <a:pt x="675" y="1555"/>
                  </a:lnTo>
                  <a:lnTo>
                    <a:pt x="675" y="1561"/>
                  </a:lnTo>
                  <a:lnTo>
                    <a:pt x="675" y="1566"/>
                  </a:lnTo>
                  <a:lnTo>
                    <a:pt x="675" y="1571"/>
                  </a:lnTo>
                  <a:lnTo>
                    <a:pt x="677" y="1576"/>
                  </a:lnTo>
                  <a:lnTo>
                    <a:pt x="677" y="1581"/>
                  </a:lnTo>
                  <a:lnTo>
                    <a:pt x="677" y="1584"/>
                  </a:lnTo>
                  <a:lnTo>
                    <a:pt x="677" y="1589"/>
                  </a:lnTo>
                  <a:lnTo>
                    <a:pt x="679" y="1594"/>
                  </a:lnTo>
                  <a:lnTo>
                    <a:pt x="679" y="1599"/>
                  </a:lnTo>
                  <a:lnTo>
                    <a:pt x="679" y="1605"/>
                  </a:lnTo>
                  <a:lnTo>
                    <a:pt x="680" y="1612"/>
                  </a:lnTo>
                  <a:lnTo>
                    <a:pt x="680" y="1618"/>
                  </a:lnTo>
                  <a:lnTo>
                    <a:pt x="680" y="1623"/>
                  </a:lnTo>
                  <a:lnTo>
                    <a:pt x="680" y="1627"/>
                  </a:lnTo>
                  <a:lnTo>
                    <a:pt x="680" y="1630"/>
                  </a:lnTo>
                  <a:lnTo>
                    <a:pt x="680" y="1632"/>
                  </a:lnTo>
                  <a:lnTo>
                    <a:pt x="682" y="1633"/>
                  </a:lnTo>
                  <a:lnTo>
                    <a:pt x="680" y="1632"/>
                  </a:lnTo>
                  <a:lnTo>
                    <a:pt x="679" y="1632"/>
                  </a:lnTo>
                  <a:lnTo>
                    <a:pt x="675" y="1632"/>
                  </a:lnTo>
                  <a:lnTo>
                    <a:pt x="672" y="1630"/>
                  </a:lnTo>
                  <a:lnTo>
                    <a:pt x="666" y="1630"/>
                  </a:lnTo>
                  <a:lnTo>
                    <a:pt x="659" y="1628"/>
                  </a:lnTo>
                  <a:lnTo>
                    <a:pt x="656" y="1628"/>
                  </a:lnTo>
                  <a:lnTo>
                    <a:pt x="653" y="1627"/>
                  </a:lnTo>
                  <a:lnTo>
                    <a:pt x="649" y="1627"/>
                  </a:lnTo>
                  <a:lnTo>
                    <a:pt x="644" y="1627"/>
                  </a:lnTo>
                  <a:lnTo>
                    <a:pt x="639" y="1625"/>
                  </a:lnTo>
                  <a:lnTo>
                    <a:pt x="636" y="1625"/>
                  </a:lnTo>
                  <a:lnTo>
                    <a:pt x="631" y="1623"/>
                  </a:lnTo>
                  <a:lnTo>
                    <a:pt x="626" y="1622"/>
                  </a:lnTo>
                  <a:lnTo>
                    <a:pt x="620" y="1620"/>
                  </a:lnTo>
                  <a:lnTo>
                    <a:pt x="615" y="1620"/>
                  </a:lnTo>
                  <a:lnTo>
                    <a:pt x="610" y="1620"/>
                  </a:lnTo>
                  <a:lnTo>
                    <a:pt x="605" y="1618"/>
                  </a:lnTo>
                  <a:lnTo>
                    <a:pt x="599" y="1617"/>
                  </a:lnTo>
                  <a:lnTo>
                    <a:pt x="594" y="1615"/>
                  </a:lnTo>
                  <a:lnTo>
                    <a:pt x="589" y="1615"/>
                  </a:lnTo>
                  <a:lnTo>
                    <a:pt x="582" y="1614"/>
                  </a:lnTo>
                  <a:lnTo>
                    <a:pt x="576" y="1612"/>
                  </a:lnTo>
                  <a:lnTo>
                    <a:pt x="571" y="1610"/>
                  </a:lnTo>
                  <a:lnTo>
                    <a:pt x="564" y="1609"/>
                  </a:lnTo>
                  <a:lnTo>
                    <a:pt x="558" y="1609"/>
                  </a:lnTo>
                  <a:lnTo>
                    <a:pt x="551" y="1605"/>
                  </a:lnTo>
                  <a:lnTo>
                    <a:pt x="545" y="1604"/>
                  </a:lnTo>
                  <a:lnTo>
                    <a:pt x="538" y="1602"/>
                  </a:lnTo>
                  <a:lnTo>
                    <a:pt x="532" y="1600"/>
                  </a:lnTo>
                  <a:lnTo>
                    <a:pt x="525" y="1599"/>
                  </a:lnTo>
                  <a:lnTo>
                    <a:pt x="518" y="1597"/>
                  </a:lnTo>
                  <a:lnTo>
                    <a:pt x="512" y="1594"/>
                  </a:lnTo>
                  <a:lnTo>
                    <a:pt x="505" y="1594"/>
                  </a:lnTo>
                  <a:lnTo>
                    <a:pt x="497" y="1591"/>
                  </a:lnTo>
                  <a:lnTo>
                    <a:pt x="491" y="1589"/>
                  </a:lnTo>
                  <a:lnTo>
                    <a:pt x="484" y="1587"/>
                  </a:lnTo>
                  <a:lnTo>
                    <a:pt x="478" y="1584"/>
                  </a:lnTo>
                  <a:lnTo>
                    <a:pt x="471" y="1582"/>
                  </a:lnTo>
                  <a:lnTo>
                    <a:pt x="465" y="1581"/>
                  </a:lnTo>
                  <a:lnTo>
                    <a:pt x="458" y="1579"/>
                  </a:lnTo>
                  <a:lnTo>
                    <a:pt x="451" y="1576"/>
                  </a:lnTo>
                  <a:lnTo>
                    <a:pt x="445" y="1573"/>
                  </a:lnTo>
                  <a:lnTo>
                    <a:pt x="438" y="1571"/>
                  </a:lnTo>
                  <a:lnTo>
                    <a:pt x="430" y="1568"/>
                  </a:lnTo>
                  <a:lnTo>
                    <a:pt x="425" y="1564"/>
                  </a:lnTo>
                  <a:lnTo>
                    <a:pt x="419" y="1563"/>
                  </a:lnTo>
                  <a:lnTo>
                    <a:pt x="412" y="1560"/>
                  </a:lnTo>
                  <a:lnTo>
                    <a:pt x="406" y="1556"/>
                  </a:lnTo>
                  <a:lnTo>
                    <a:pt x="401" y="1555"/>
                  </a:lnTo>
                  <a:lnTo>
                    <a:pt x="394" y="1551"/>
                  </a:lnTo>
                  <a:lnTo>
                    <a:pt x="388" y="1548"/>
                  </a:lnTo>
                  <a:lnTo>
                    <a:pt x="383" y="1545"/>
                  </a:lnTo>
                  <a:lnTo>
                    <a:pt x="378" y="1542"/>
                  </a:lnTo>
                  <a:lnTo>
                    <a:pt x="371" y="1538"/>
                  </a:lnTo>
                  <a:lnTo>
                    <a:pt x="366" y="1535"/>
                  </a:lnTo>
                  <a:lnTo>
                    <a:pt x="362" y="1532"/>
                  </a:lnTo>
                  <a:lnTo>
                    <a:pt x="357" y="1530"/>
                  </a:lnTo>
                  <a:lnTo>
                    <a:pt x="352" y="1525"/>
                  </a:lnTo>
                  <a:lnTo>
                    <a:pt x="347" y="1520"/>
                  </a:lnTo>
                  <a:lnTo>
                    <a:pt x="342" y="1515"/>
                  </a:lnTo>
                  <a:lnTo>
                    <a:pt x="339" y="1509"/>
                  </a:lnTo>
                  <a:lnTo>
                    <a:pt x="334" y="1502"/>
                  </a:lnTo>
                  <a:lnTo>
                    <a:pt x="329" y="1494"/>
                  </a:lnTo>
                  <a:lnTo>
                    <a:pt x="326" y="1486"/>
                  </a:lnTo>
                  <a:lnTo>
                    <a:pt x="322" y="1478"/>
                  </a:lnTo>
                  <a:lnTo>
                    <a:pt x="317" y="1466"/>
                  </a:lnTo>
                  <a:lnTo>
                    <a:pt x="314" y="1457"/>
                  </a:lnTo>
                  <a:lnTo>
                    <a:pt x="311" y="1445"/>
                  </a:lnTo>
                  <a:lnTo>
                    <a:pt x="309" y="1435"/>
                  </a:lnTo>
                  <a:lnTo>
                    <a:pt x="306" y="1422"/>
                  </a:lnTo>
                  <a:lnTo>
                    <a:pt x="303" y="1411"/>
                  </a:lnTo>
                  <a:lnTo>
                    <a:pt x="299" y="1398"/>
                  </a:lnTo>
                  <a:lnTo>
                    <a:pt x="298" y="1385"/>
                  </a:lnTo>
                  <a:lnTo>
                    <a:pt x="294" y="1372"/>
                  </a:lnTo>
                  <a:lnTo>
                    <a:pt x="293" y="1357"/>
                  </a:lnTo>
                  <a:lnTo>
                    <a:pt x="290" y="1342"/>
                  </a:lnTo>
                  <a:lnTo>
                    <a:pt x="288" y="1328"/>
                  </a:lnTo>
                  <a:lnTo>
                    <a:pt x="285" y="1313"/>
                  </a:lnTo>
                  <a:lnTo>
                    <a:pt x="283" y="1298"/>
                  </a:lnTo>
                  <a:lnTo>
                    <a:pt x="281" y="1282"/>
                  </a:lnTo>
                  <a:lnTo>
                    <a:pt x="280" y="1267"/>
                  </a:lnTo>
                  <a:lnTo>
                    <a:pt x="278" y="1251"/>
                  </a:lnTo>
                  <a:lnTo>
                    <a:pt x="276" y="1234"/>
                  </a:lnTo>
                  <a:lnTo>
                    <a:pt x="275" y="1218"/>
                  </a:lnTo>
                  <a:lnTo>
                    <a:pt x="273" y="1203"/>
                  </a:lnTo>
                  <a:lnTo>
                    <a:pt x="272" y="1187"/>
                  </a:lnTo>
                  <a:lnTo>
                    <a:pt x="272" y="1171"/>
                  </a:lnTo>
                  <a:lnTo>
                    <a:pt x="270" y="1154"/>
                  </a:lnTo>
                  <a:lnTo>
                    <a:pt x="268" y="1138"/>
                  </a:lnTo>
                  <a:lnTo>
                    <a:pt x="267" y="1122"/>
                  </a:lnTo>
                  <a:lnTo>
                    <a:pt x="267" y="1105"/>
                  </a:lnTo>
                  <a:lnTo>
                    <a:pt x="265" y="1089"/>
                  </a:lnTo>
                  <a:lnTo>
                    <a:pt x="265" y="1074"/>
                  </a:lnTo>
                  <a:lnTo>
                    <a:pt x="263" y="1058"/>
                  </a:lnTo>
                  <a:lnTo>
                    <a:pt x="263" y="1041"/>
                  </a:lnTo>
                  <a:lnTo>
                    <a:pt x="262" y="1027"/>
                  </a:lnTo>
                  <a:lnTo>
                    <a:pt x="262" y="1012"/>
                  </a:lnTo>
                  <a:lnTo>
                    <a:pt x="262" y="997"/>
                  </a:lnTo>
                  <a:lnTo>
                    <a:pt x="260" y="983"/>
                  </a:lnTo>
                  <a:lnTo>
                    <a:pt x="260" y="968"/>
                  </a:lnTo>
                  <a:lnTo>
                    <a:pt x="260" y="955"/>
                  </a:lnTo>
                  <a:lnTo>
                    <a:pt x="260" y="940"/>
                  </a:lnTo>
                  <a:lnTo>
                    <a:pt x="260" y="929"/>
                  </a:lnTo>
                  <a:lnTo>
                    <a:pt x="260" y="916"/>
                  </a:lnTo>
                  <a:lnTo>
                    <a:pt x="260" y="904"/>
                  </a:lnTo>
                  <a:lnTo>
                    <a:pt x="259" y="893"/>
                  </a:lnTo>
                  <a:lnTo>
                    <a:pt x="259" y="881"/>
                  </a:lnTo>
                  <a:lnTo>
                    <a:pt x="259" y="870"/>
                  </a:lnTo>
                  <a:lnTo>
                    <a:pt x="259" y="862"/>
                  </a:lnTo>
                  <a:lnTo>
                    <a:pt x="259" y="852"/>
                  </a:lnTo>
                  <a:lnTo>
                    <a:pt x="259" y="844"/>
                  </a:lnTo>
                  <a:lnTo>
                    <a:pt x="259" y="836"/>
                  </a:lnTo>
                  <a:lnTo>
                    <a:pt x="259" y="829"/>
                  </a:lnTo>
                  <a:lnTo>
                    <a:pt x="259" y="822"/>
                  </a:lnTo>
                  <a:lnTo>
                    <a:pt x="259" y="818"/>
                  </a:lnTo>
                  <a:lnTo>
                    <a:pt x="259" y="813"/>
                  </a:lnTo>
                  <a:lnTo>
                    <a:pt x="259" y="808"/>
                  </a:lnTo>
                  <a:lnTo>
                    <a:pt x="259" y="803"/>
                  </a:lnTo>
                  <a:lnTo>
                    <a:pt x="259" y="801"/>
                  </a:lnTo>
                  <a:lnTo>
                    <a:pt x="0" y="317"/>
                  </a:lnTo>
                  <a:close/>
                </a:path>
              </a:pathLst>
            </a:custGeom>
            <a:solidFill>
              <a:srgbClr val="CEA4D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5849" name="Freeform 11"/>
            <p:cNvSpPr>
              <a:spLocks/>
            </p:cNvSpPr>
            <p:nvPr/>
          </p:nvSpPr>
          <p:spPr bwMode="auto">
            <a:xfrm>
              <a:off x="4559" y="3276"/>
              <a:ext cx="485" cy="375"/>
            </a:xfrm>
            <a:custGeom>
              <a:avLst/>
              <a:gdLst>
                <a:gd name="T0" fmla="*/ 36 w 972"/>
                <a:gd name="T1" fmla="*/ 317 h 750"/>
                <a:gd name="T2" fmla="*/ 29 w 972"/>
                <a:gd name="T3" fmla="*/ 307 h 750"/>
                <a:gd name="T4" fmla="*/ 23 w 972"/>
                <a:gd name="T5" fmla="*/ 297 h 750"/>
                <a:gd name="T6" fmla="*/ 19 w 972"/>
                <a:gd name="T7" fmla="*/ 288 h 750"/>
                <a:gd name="T8" fmla="*/ 15 w 972"/>
                <a:gd name="T9" fmla="*/ 279 h 750"/>
                <a:gd name="T10" fmla="*/ 10 w 972"/>
                <a:gd name="T11" fmla="*/ 268 h 750"/>
                <a:gd name="T12" fmla="*/ 7 w 972"/>
                <a:gd name="T13" fmla="*/ 257 h 750"/>
                <a:gd name="T14" fmla="*/ 3 w 972"/>
                <a:gd name="T15" fmla="*/ 245 h 750"/>
                <a:gd name="T16" fmla="*/ 2 w 972"/>
                <a:gd name="T17" fmla="*/ 232 h 750"/>
                <a:gd name="T18" fmla="*/ 0 w 972"/>
                <a:gd name="T19" fmla="*/ 219 h 750"/>
                <a:gd name="T20" fmla="*/ 1 w 972"/>
                <a:gd name="T21" fmla="*/ 205 h 750"/>
                <a:gd name="T22" fmla="*/ 2 w 972"/>
                <a:gd name="T23" fmla="*/ 192 h 750"/>
                <a:gd name="T24" fmla="*/ 7 w 972"/>
                <a:gd name="T25" fmla="*/ 178 h 750"/>
                <a:gd name="T26" fmla="*/ 11 w 972"/>
                <a:gd name="T27" fmla="*/ 164 h 750"/>
                <a:gd name="T28" fmla="*/ 18 w 972"/>
                <a:gd name="T29" fmla="*/ 150 h 750"/>
                <a:gd name="T30" fmla="*/ 24 w 972"/>
                <a:gd name="T31" fmla="*/ 136 h 750"/>
                <a:gd name="T32" fmla="*/ 33 w 972"/>
                <a:gd name="T33" fmla="*/ 124 h 750"/>
                <a:gd name="T34" fmla="*/ 42 w 972"/>
                <a:gd name="T35" fmla="*/ 111 h 750"/>
                <a:gd name="T36" fmla="*/ 51 w 972"/>
                <a:gd name="T37" fmla="*/ 98 h 750"/>
                <a:gd name="T38" fmla="*/ 62 w 972"/>
                <a:gd name="T39" fmla="*/ 86 h 750"/>
                <a:gd name="T40" fmla="*/ 74 w 972"/>
                <a:gd name="T41" fmla="*/ 75 h 750"/>
                <a:gd name="T42" fmla="*/ 87 w 972"/>
                <a:gd name="T43" fmla="*/ 64 h 750"/>
                <a:gd name="T44" fmla="*/ 101 w 972"/>
                <a:gd name="T45" fmla="*/ 53 h 750"/>
                <a:gd name="T46" fmla="*/ 115 w 972"/>
                <a:gd name="T47" fmla="*/ 44 h 750"/>
                <a:gd name="T48" fmla="*/ 132 w 972"/>
                <a:gd name="T49" fmla="*/ 35 h 750"/>
                <a:gd name="T50" fmla="*/ 148 w 972"/>
                <a:gd name="T51" fmla="*/ 27 h 750"/>
                <a:gd name="T52" fmla="*/ 166 w 972"/>
                <a:gd name="T53" fmla="*/ 20 h 750"/>
                <a:gd name="T54" fmla="*/ 186 w 972"/>
                <a:gd name="T55" fmla="*/ 13 h 750"/>
                <a:gd name="T56" fmla="*/ 206 w 972"/>
                <a:gd name="T57" fmla="*/ 9 h 750"/>
                <a:gd name="T58" fmla="*/ 226 w 972"/>
                <a:gd name="T59" fmla="*/ 4 h 750"/>
                <a:gd name="T60" fmla="*/ 247 w 972"/>
                <a:gd name="T61" fmla="*/ 2 h 750"/>
                <a:gd name="T62" fmla="*/ 268 w 972"/>
                <a:gd name="T63" fmla="*/ 0 h 750"/>
                <a:gd name="T64" fmla="*/ 289 w 972"/>
                <a:gd name="T65" fmla="*/ 1 h 750"/>
                <a:gd name="T66" fmla="*/ 308 w 972"/>
                <a:gd name="T67" fmla="*/ 2 h 750"/>
                <a:gd name="T68" fmla="*/ 328 w 972"/>
                <a:gd name="T69" fmla="*/ 5 h 750"/>
                <a:gd name="T70" fmla="*/ 347 w 972"/>
                <a:gd name="T71" fmla="*/ 9 h 750"/>
                <a:gd name="T72" fmla="*/ 366 w 972"/>
                <a:gd name="T73" fmla="*/ 15 h 750"/>
                <a:gd name="T74" fmla="*/ 382 w 972"/>
                <a:gd name="T75" fmla="*/ 21 h 750"/>
                <a:gd name="T76" fmla="*/ 398 w 972"/>
                <a:gd name="T77" fmla="*/ 29 h 750"/>
                <a:gd name="T78" fmla="*/ 412 w 972"/>
                <a:gd name="T79" fmla="*/ 37 h 750"/>
                <a:gd name="T80" fmla="*/ 426 w 972"/>
                <a:gd name="T81" fmla="*/ 47 h 750"/>
                <a:gd name="T82" fmla="*/ 438 w 972"/>
                <a:gd name="T83" fmla="*/ 58 h 750"/>
                <a:gd name="T84" fmla="*/ 449 w 972"/>
                <a:gd name="T85" fmla="*/ 70 h 750"/>
                <a:gd name="T86" fmla="*/ 458 w 972"/>
                <a:gd name="T87" fmla="*/ 82 h 750"/>
                <a:gd name="T88" fmla="*/ 465 w 972"/>
                <a:gd name="T89" fmla="*/ 96 h 750"/>
                <a:gd name="T90" fmla="*/ 470 w 972"/>
                <a:gd name="T91" fmla="*/ 110 h 750"/>
                <a:gd name="T92" fmla="*/ 474 w 972"/>
                <a:gd name="T93" fmla="*/ 125 h 750"/>
                <a:gd name="T94" fmla="*/ 477 w 972"/>
                <a:gd name="T95" fmla="*/ 138 h 750"/>
                <a:gd name="T96" fmla="*/ 480 w 972"/>
                <a:gd name="T97" fmla="*/ 153 h 750"/>
                <a:gd name="T98" fmla="*/ 482 w 972"/>
                <a:gd name="T99" fmla="*/ 167 h 750"/>
                <a:gd name="T100" fmla="*/ 483 w 972"/>
                <a:gd name="T101" fmla="*/ 180 h 750"/>
                <a:gd name="T102" fmla="*/ 484 w 972"/>
                <a:gd name="T103" fmla="*/ 193 h 750"/>
                <a:gd name="T104" fmla="*/ 485 w 972"/>
                <a:gd name="T105" fmla="*/ 205 h 750"/>
                <a:gd name="T106" fmla="*/ 485 w 972"/>
                <a:gd name="T107" fmla="*/ 217 h 750"/>
                <a:gd name="T108" fmla="*/ 485 w 972"/>
                <a:gd name="T109" fmla="*/ 228 h 750"/>
                <a:gd name="T110" fmla="*/ 484 w 972"/>
                <a:gd name="T111" fmla="*/ 236 h 750"/>
                <a:gd name="T112" fmla="*/ 484 w 972"/>
                <a:gd name="T113" fmla="*/ 245 h 750"/>
                <a:gd name="T114" fmla="*/ 483 w 972"/>
                <a:gd name="T115" fmla="*/ 255 h 750"/>
                <a:gd name="T116" fmla="*/ 483 w 972"/>
                <a:gd name="T117" fmla="*/ 262 h 750"/>
                <a:gd name="T118" fmla="*/ 40 w 972"/>
                <a:gd name="T119" fmla="*/ 323 h 75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972" h="750">
                  <a:moveTo>
                    <a:pt x="81" y="646"/>
                  </a:moveTo>
                  <a:lnTo>
                    <a:pt x="79" y="644"/>
                  </a:lnTo>
                  <a:lnTo>
                    <a:pt x="76" y="639"/>
                  </a:lnTo>
                  <a:lnTo>
                    <a:pt x="72" y="634"/>
                  </a:lnTo>
                  <a:lnTo>
                    <a:pt x="69" y="631"/>
                  </a:lnTo>
                  <a:lnTo>
                    <a:pt x="66" y="624"/>
                  </a:lnTo>
                  <a:lnTo>
                    <a:pt x="63" y="620"/>
                  </a:lnTo>
                  <a:lnTo>
                    <a:pt x="58" y="613"/>
                  </a:lnTo>
                  <a:lnTo>
                    <a:pt x="53" y="607"/>
                  </a:lnTo>
                  <a:lnTo>
                    <a:pt x="51" y="602"/>
                  </a:lnTo>
                  <a:lnTo>
                    <a:pt x="49" y="598"/>
                  </a:lnTo>
                  <a:lnTo>
                    <a:pt x="46" y="593"/>
                  </a:lnTo>
                  <a:lnTo>
                    <a:pt x="45" y="590"/>
                  </a:lnTo>
                  <a:lnTo>
                    <a:pt x="43" y="585"/>
                  </a:lnTo>
                  <a:lnTo>
                    <a:pt x="40" y="580"/>
                  </a:lnTo>
                  <a:lnTo>
                    <a:pt x="38" y="575"/>
                  </a:lnTo>
                  <a:lnTo>
                    <a:pt x="36" y="572"/>
                  </a:lnTo>
                  <a:lnTo>
                    <a:pt x="35" y="567"/>
                  </a:lnTo>
                  <a:lnTo>
                    <a:pt x="31" y="562"/>
                  </a:lnTo>
                  <a:lnTo>
                    <a:pt x="30" y="557"/>
                  </a:lnTo>
                  <a:lnTo>
                    <a:pt x="28" y="553"/>
                  </a:lnTo>
                  <a:lnTo>
                    <a:pt x="25" y="548"/>
                  </a:lnTo>
                  <a:lnTo>
                    <a:pt x="23" y="541"/>
                  </a:lnTo>
                  <a:lnTo>
                    <a:pt x="20" y="536"/>
                  </a:lnTo>
                  <a:lnTo>
                    <a:pt x="18" y="530"/>
                  </a:lnTo>
                  <a:lnTo>
                    <a:pt x="17" y="525"/>
                  </a:lnTo>
                  <a:lnTo>
                    <a:pt x="15" y="518"/>
                  </a:lnTo>
                  <a:lnTo>
                    <a:pt x="14" y="513"/>
                  </a:lnTo>
                  <a:lnTo>
                    <a:pt x="12" y="507"/>
                  </a:lnTo>
                  <a:lnTo>
                    <a:pt x="10" y="500"/>
                  </a:lnTo>
                  <a:lnTo>
                    <a:pt x="9" y="494"/>
                  </a:lnTo>
                  <a:lnTo>
                    <a:pt x="7" y="489"/>
                  </a:lnTo>
                  <a:lnTo>
                    <a:pt x="5" y="482"/>
                  </a:lnTo>
                  <a:lnTo>
                    <a:pt x="5" y="476"/>
                  </a:lnTo>
                  <a:lnTo>
                    <a:pt x="4" y="469"/>
                  </a:lnTo>
                  <a:lnTo>
                    <a:pt x="4" y="463"/>
                  </a:lnTo>
                  <a:lnTo>
                    <a:pt x="4" y="458"/>
                  </a:lnTo>
                  <a:lnTo>
                    <a:pt x="2" y="451"/>
                  </a:lnTo>
                  <a:lnTo>
                    <a:pt x="0" y="443"/>
                  </a:lnTo>
                  <a:lnTo>
                    <a:pt x="0" y="437"/>
                  </a:lnTo>
                  <a:lnTo>
                    <a:pt x="0" y="430"/>
                  </a:lnTo>
                  <a:lnTo>
                    <a:pt x="0" y="423"/>
                  </a:lnTo>
                  <a:lnTo>
                    <a:pt x="0" y="417"/>
                  </a:lnTo>
                  <a:lnTo>
                    <a:pt x="2" y="410"/>
                  </a:lnTo>
                  <a:lnTo>
                    <a:pt x="4" y="404"/>
                  </a:lnTo>
                  <a:lnTo>
                    <a:pt x="4" y="396"/>
                  </a:lnTo>
                  <a:lnTo>
                    <a:pt x="5" y="389"/>
                  </a:lnTo>
                  <a:lnTo>
                    <a:pt x="5" y="383"/>
                  </a:lnTo>
                  <a:lnTo>
                    <a:pt x="7" y="376"/>
                  </a:lnTo>
                  <a:lnTo>
                    <a:pt x="10" y="370"/>
                  </a:lnTo>
                  <a:lnTo>
                    <a:pt x="12" y="361"/>
                  </a:lnTo>
                  <a:lnTo>
                    <a:pt x="14" y="355"/>
                  </a:lnTo>
                  <a:lnTo>
                    <a:pt x="17" y="348"/>
                  </a:lnTo>
                  <a:lnTo>
                    <a:pt x="18" y="340"/>
                  </a:lnTo>
                  <a:lnTo>
                    <a:pt x="20" y="334"/>
                  </a:lnTo>
                  <a:lnTo>
                    <a:pt x="23" y="327"/>
                  </a:lnTo>
                  <a:lnTo>
                    <a:pt x="27" y="320"/>
                  </a:lnTo>
                  <a:lnTo>
                    <a:pt x="30" y="314"/>
                  </a:lnTo>
                  <a:lnTo>
                    <a:pt x="33" y="306"/>
                  </a:lnTo>
                  <a:lnTo>
                    <a:pt x="36" y="299"/>
                  </a:lnTo>
                  <a:lnTo>
                    <a:pt x="40" y="293"/>
                  </a:lnTo>
                  <a:lnTo>
                    <a:pt x="43" y="286"/>
                  </a:lnTo>
                  <a:lnTo>
                    <a:pt x="46" y="278"/>
                  </a:lnTo>
                  <a:lnTo>
                    <a:pt x="49" y="271"/>
                  </a:lnTo>
                  <a:lnTo>
                    <a:pt x="54" y="265"/>
                  </a:lnTo>
                  <a:lnTo>
                    <a:pt x="58" y="258"/>
                  </a:lnTo>
                  <a:lnTo>
                    <a:pt x="61" y="252"/>
                  </a:lnTo>
                  <a:lnTo>
                    <a:pt x="66" y="247"/>
                  </a:lnTo>
                  <a:lnTo>
                    <a:pt x="71" y="240"/>
                  </a:lnTo>
                  <a:lnTo>
                    <a:pt x="76" y="232"/>
                  </a:lnTo>
                  <a:lnTo>
                    <a:pt x="79" y="226"/>
                  </a:lnTo>
                  <a:lnTo>
                    <a:pt x="84" y="221"/>
                  </a:lnTo>
                  <a:lnTo>
                    <a:pt x="89" y="214"/>
                  </a:lnTo>
                  <a:lnTo>
                    <a:pt x="92" y="208"/>
                  </a:lnTo>
                  <a:lnTo>
                    <a:pt x="99" y="201"/>
                  </a:lnTo>
                  <a:lnTo>
                    <a:pt x="103" y="195"/>
                  </a:lnTo>
                  <a:lnTo>
                    <a:pt x="108" y="190"/>
                  </a:lnTo>
                  <a:lnTo>
                    <a:pt x="113" y="183"/>
                  </a:lnTo>
                  <a:lnTo>
                    <a:pt x="120" y="177"/>
                  </a:lnTo>
                  <a:lnTo>
                    <a:pt x="125" y="172"/>
                  </a:lnTo>
                  <a:lnTo>
                    <a:pt x="131" y="165"/>
                  </a:lnTo>
                  <a:lnTo>
                    <a:pt x="138" y="159"/>
                  </a:lnTo>
                  <a:lnTo>
                    <a:pt x="143" y="154"/>
                  </a:lnTo>
                  <a:lnTo>
                    <a:pt x="149" y="149"/>
                  </a:lnTo>
                  <a:lnTo>
                    <a:pt x="156" y="144"/>
                  </a:lnTo>
                  <a:lnTo>
                    <a:pt x="162" y="137"/>
                  </a:lnTo>
                  <a:lnTo>
                    <a:pt x="167" y="133"/>
                  </a:lnTo>
                  <a:lnTo>
                    <a:pt x="174" y="128"/>
                  </a:lnTo>
                  <a:lnTo>
                    <a:pt x="182" y="123"/>
                  </a:lnTo>
                  <a:lnTo>
                    <a:pt x="188" y="116"/>
                  </a:lnTo>
                  <a:lnTo>
                    <a:pt x="195" y="111"/>
                  </a:lnTo>
                  <a:lnTo>
                    <a:pt x="202" y="106"/>
                  </a:lnTo>
                  <a:lnTo>
                    <a:pt x="210" y="101"/>
                  </a:lnTo>
                  <a:lnTo>
                    <a:pt x="216" y="97"/>
                  </a:lnTo>
                  <a:lnTo>
                    <a:pt x="224" y="92"/>
                  </a:lnTo>
                  <a:lnTo>
                    <a:pt x="231" y="87"/>
                  </a:lnTo>
                  <a:lnTo>
                    <a:pt x="239" y="82"/>
                  </a:lnTo>
                  <a:lnTo>
                    <a:pt x="247" y="79"/>
                  </a:lnTo>
                  <a:lnTo>
                    <a:pt x="255" y="74"/>
                  </a:lnTo>
                  <a:lnTo>
                    <a:pt x="264" y="70"/>
                  </a:lnTo>
                  <a:lnTo>
                    <a:pt x="272" y="66"/>
                  </a:lnTo>
                  <a:lnTo>
                    <a:pt x="280" y="62"/>
                  </a:lnTo>
                  <a:lnTo>
                    <a:pt x="288" y="57"/>
                  </a:lnTo>
                  <a:lnTo>
                    <a:pt x="296" y="54"/>
                  </a:lnTo>
                  <a:lnTo>
                    <a:pt x="306" y="51"/>
                  </a:lnTo>
                  <a:lnTo>
                    <a:pt x="314" y="46"/>
                  </a:lnTo>
                  <a:lnTo>
                    <a:pt x="324" y="43"/>
                  </a:lnTo>
                  <a:lnTo>
                    <a:pt x="332" y="39"/>
                  </a:lnTo>
                  <a:lnTo>
                    <a:pt x="342" y="36"/>
                  </a:lnTo>
                  <a:lnTo>
                    <a:pt x="352" y="33"/>
                  </a:lnTo>
                  <a:lnTo>
                    <a:pt x="362" y="30"/>
                  </a:lnTo>
                  <a:lnTo>
                    <a:pt x="372" y="26"/>
                  </a:lnTo>
                  <a:lnTo>
                    <a:pt x="381" y="25"/>
                  </a:lnTo>
                  <a:lnTo>
                    <a:pt x="391" y="21"/>
                  </a:lnTo>
                  <a:lnTo>
                    <a:pt x="403" y="20"/>
                  </a:lnTo>
                  <a:lnTo>
                    <a:pt x="412" y="18"/>
                  </a:lnTo>
                  <a:lnTo>
                    <a:pt x="424" y="15"/>
                  </a:lnTo>
                  <a:lnTo>
                    <a:pt x="434" y="13"/>
                  </a:lnTo>
                  <a:lnTo>
                    <a:pt x="444" y="10"/>
                  </a:lnTo>
                  <a:lnTo>
                    <a:pt x="453" y="8"/>
                  </a:lnTo>
                  <a:lnTo>
                    <a:pt x="465" y="7"/>
                  </a:lnTo>
                  <a:lnTo>
                    <a:pt x="475" y="5"/>
                  </a:lnTo>
                  <a:lnTo>
                    <a:pt x="484" y="5"/>
                  </a:lnTo>
                  <a:lnTo>
                    <a:pt x="496" y="3"/>
                  </a:lnTo>
                  <a:lnTo>
                    <a:pt x="506" y="3"/>
                  </a:lnTo>
                  <a:lnTo>
                    <a:pt x="515" y="2"/>
                  </a:lnTo>
                  <a:lnTo>
                    <a:pt x="527" y="0"/>
                  </a:lnTo>
                  <a:lnTo>
                    <a:pt x="537" y="0"/>
                  </a:lnTo>
                  <a:lnTo>
                    <a:pt x="548" y="0"/>
                  </a:lnTo>
                  <a:lnTo>
                    <a:pt x="558" y="0"/>
                  </a:lnTo>
                  <a:lnTo>
                    <a:pt x="568" y="0"/>
                  </a:lnTo>
                  <a:lnTo>
                    <a:pt x="579" y="2"/>
                  </a:lnTo>
                  <a:lnTo>
                    <a:pt x="589" y="2"/>
                  </a:lnTo>
                  <a:lnTo>
                    <a:pt x="599" y="2"/>
                  </a:lnTo>
                  <a:lnTo>
                    <a:pt x="609" y="3"/>
                  </a:lnTo>
                  <a:lnTo>
                    <a:pt x="618" y="3"/>
                  </a:lnTo>
                  <a:lnTo>
                    <a:pt x="628" y="5"/>
                  </a:lnTo>
                  <a:lnTo>
                    <a:pt x="638" y="7"/>
                  </a:lnTo>
                  <a:lnTo>
                    <a:pt x="648" y="8"/>
                  </a:lnTo>
                  <a:lnTo>
                    <a:pt x="658" y="10"/>
                  </a:lnTo>
                  <a:lnTo>
                    <a:pt x="668" y="12"/>
                  </a:lnTo>
                  <a:lnTo>
                    <a:pt x="677" y="13"/>
                  </a:lnTo>
                  <a:lnTo>
                    <a:pt x="687" y="15"/>
                  </a:lnTo>
                  <a:lnTo>
                    <a:pt x="695" y="18"/>
                  </a:lnTo>
                  <a:lnTo>
                    <a:pt x="705" y="20"/>
                  </a:lnTo>
                  <a:lnTo>
                    <a:pt x="713" y="23"/>
                  </a:lnTo>
                  <a:lnTo>
                    <a:pt x="723" y="26"/>
                  </a:lnTo>
                  <a:lnTo>
                    <a:pt x="733" y="30"/>
                  </a:lnTo>
                  <a:lnTo>
                    <a:pt x="741" y="33"/>
                  </a:lnTo>
                  <a:lnTo>
                    <a:pt x="749" y="34"/>
                  </a:lnTo>
                  <a:lnTo>
                    <a:pt x="757" y="38"/>
                  </a:lnTo>
                  <a:lnTo>
                    <a:pt x="766" y="41"/>
                  </a:lnTo>
                  <a:lnTo>
                    <a:pt x="775" y="46"/>
                  </a:lnTo>
                  <a:lnTo>
                    <a:pt x="782" y="49"/>
                  </a:lnTo>
                  <a:lnTo>
                    <a:pt x="790" y="52"/>
                  </a:lnTo>
                  <a:lnTo>
                    <a:pt x="798" y="57"/>
                  </a:lnTo>
                  <a:lnTo>
                    <a:pt x="807" y="61"/>
                  </a:lnTo>
                  <a:lnTo>
                    <a:pt x="813" y="66"/>
                  </a:lnTo>
                  <a:lnTo>
                    <a:pt x="820" y="69"/>
                  </a:lnTo>
                  <a:lnTo>
                    <a:pt x="826" y="74"/>
                  </a:lnTo>
                  <a:lnTo>
                    <a:pt x="834" y="79"/>
                  </a:lnTo>
                  <a:lnTo>
                    <a:pt x="841" y="82"/>
                  </a:lnTo>
                  <a:lnTo>
                    <a:pt x="847" y="88"/>
                  </a:lnTo>
                  <a:lnTo>
                    <a:pt x="854" y="93"/>
                  </a:lnTo>
                  <a:lnTo>
                    <a:pt x="860" y="98"/>
                  </a:lnTo>
                  <a:lnTo>
                    <a:pt x="867" y="103"/>
                  </a:lnTo>
                  <a:lnTo>
                    <a:pt x="872" y="110"/>
                  </a:lnTo>
                  <a:lnTo>
                    <a:pt x="878" y="115"/>
                  </a:lnTo>
                  <a:lnTo>
                    <a:pt x="883" y="121"/>
                  </a:lnTo>
                  <a:lnTo>
                    <a:pt x="888" y="126"/>
                  </a:lnTo>
                  <a:lnTo>
                    <a:pt x="895" y="133"/>
                  </a:lnTo>
                  <a:lnTo>
                    <a:pt x="900" y="139"/>
                  </a:lnTo>
                  <a:lnTo>
                    <a:pt x="905" y="144"/>
                  </a:lnTo>
                  <a:lnTo>
                    <a:pt x="908" y="151"/>
                  </a:lnTo>
                  <a:lnTo>
                    <a:pt x="913" y="157"/>
                  </a:lnTo>
                  <a:lnTo>
                    <a:pt x="918" y="164"/>
                  </a:lnTo>
                  <a:lnTo>
                    <a:pt x="921" y="170"/>
                  </a:lnTo>
                  <a:lnTo>
                    <a:pt x="924" y="177"/>
                  </a:lnTo>
                  <a:lnTo>
                    <a:pt x="927" y="185"/>
                  </a:lnTo>
                  <a:lnTo>
                    <a:pt x="931" y="191"/>
                  </a:lnTo>
                  <a:lnTo>
                    <a:pt x="934" y="200"/>
                  </a:lnTo>
                  <a:lnTo>
                    <a:pt x="936" y="204"/>
                  </a:lnTo>
                  <a:lnTo>
                    <a:pt x="937" y="213"/>
                  </a:lnTo>
                  <a:lnTo>
                    <a:pt x="941" y="219"/>
                  </a:lnTo>
                  <a:lnTo>
                    <a:pt x="944" y="226"/>
                  </a:lnTo>
                  <a:lnTo>
                    <a:pt x="945" y="234"/>
                  </a:lnTo>
                  <a:lnTo>
                    <a:pt x="947" y="240"/>
                  </a:lnTo>
                  <a:lnTo>
                    <a:pt x="949" y="249"/>
                  </a:lnTo>
                  <a:lnTo>
                    <a:pt x="952" y="257"/>
                  </a:lnTo>
                  <a:lnTo>
                    <a:pt x="954" y="262"/>
                  </a:lnTo>
                  <a:lnTo>
                    <a:pt x="954" y="270"/>
                  </a:lnTo>
                  <a:lnTo>
                    <a:pt x="955" y="276"/>
                  </a:lnTo>
                  <a:lnTo>
                    <a:pt x="957" y="285"/>
                  </a:lnTo>
                  <a:lnTo>
                    <a:pt x="959" y="291"/>
                  </a:lnTo>
                  <a:lnTo>
                    <a:pt x="960" y="298"/>
                  </a:lnTo>
                  <a:lnTo>
                    <a:pt x="962" y="306"/>
                  </a:lnTo>
                  <a:lnTo>
                    <a:pt x="963" y="314"/>
                  </a:lnTo>
                  <a:lnTo>
                    <a:pt x="963" y="319"/>
                  </a:lnTo>
                  <a:lnTo>
                    <a:pt x="963" y="327"/>
                  </a:lnTo>
                  <a:lnTo>
                    <a:pt x="965" y="334"/>
                  </a:lnTo>
                  <a:lnTo>
                    <a:pt x="967" y="340"/>
                  </a:lnTo>
                  <a:lnTo>
                    <a:pt x="967" y="347"/>
                  </a:lnTo>
                  <a:lnTo>
                    <a:pt x="968" y="353"/>
                  </a:lnTo>
                  <a:lnTo>
                    <a:pt x="968" y="360"/>
                  </a:lnTo>
                  <a:lnTo>
                    <a:pt x="968" y="368"/>
                  </a:lnTo>
                  <a:lnTo>
                    <a:pt x="968" y="374"/>
                  </a:lnTo>
                  <a:lnTo>
                    <a:pt x="970" y="381"/>
                  </a:lnTo>
                  <a:lnTo>
                    <a:pt x="970" y="386"/>
                  </a:lnTo>
                  <a:lnTo>
                    <a:pt x="970" y="392"/>
                  </a:lnTo>
                  <a:lnTo>
                    <a:pt x="970" y="399"/>
                  </a:lnTo>
                  <a:lnTo>
                    <a:pt x="972" y="405"/>
                  </a:lnTo>
                  <a:lnTo>
                    <a:pt x="972" y="410"/>
                  </a:lnTo>
                  <a:lnTo>
                    <a:pt x="972" y="417"/>
                  </a:lnTo>
                  <a:lnTo>
                    <a:pt x="972" y="422"/>
                  </a:lnTo>
                  <a:lnTo>
                    <a:pt x="972" y="428"/>
                  </a:lnTo>
                  <a:lnTo>
                    <a:pt x="972" y="433"/>
                  </a:lnTo>
                  <a:lnTo>
                    <a:pt x="972" y="440"/>
                  </a:lnTo>
                  <a:lnTo>
                    <a:pt x="972" y="445"/>
                  </a:lnTo>
                  <a:lnTo>
                    <a:pt x="972" y="450"/>
                  </a:lnTo>
                  <a:lnTo>
                    <a:pt x="972" y="455"/>
                  </a:lnTo>
                  <a:lnTo>
                    <a:pt x="972" y="459"/>
                  </a:lnTo>
                  <a:lnTo>
                    <a:pt x="970" y="464"/>
                  </a:lnTo>
                  <a:lnTo>
                    <a:pt x="970" y="469"/>
                  </a:lnTo>
                  <a:lnTo>
                    <a:pt x="970" y="472"/>
                  </a:lnTo>
                  <a:lnTo>
                    <a:pt x="970" y="477"/>
                  </a:lnTo>
                  <a:lnTo>
                    <a:pt x="970" y="482"/>
                  </a:lnTo>
                  <a:lnTo>
                    <a:pt x="970" y="486"/>
                  </a:lnTo>
                  <a:lnTo>
                    <a:pt x="970" y="489"/>
                  </a:lnTo>
                  <a:lnTo>
                    <a:pt x="970" y="494"/>
                  </a:lnTo>
                  <a:lnTo>
                    <a:pt x="968" y="499"/>
                  </a:lnTo>
                  <a:lnTo>
                    <a:pt x="968" y="505"/>
                  </a:lnTo>
                  <a:lnTo>
                    <a:pt x="968" y="510"/>
                  </a:lnTo>
                  <a:lnTo>
                    <a:pt x="968" y="515"/>
                  </a:lnTo>
                  <a:lnTo>
                    <a:pt x="968" y="518"/>
                  </a:lnTo>
                  <a:lnTo>
                    <a:pt x="968" y="522"/>
                  </a:lnTo>
                  <a:lnTo>
                    <a:pt x="968" y="523"/>
                  </a:lnTo>
                  <a:lnTo>
                    <a:pt x="968" y="525"/>
                  </a:lnTo>
                  <a:lnTo>
                    <a:pt x="471" y="750"/>
                  </a:lnTo>
                  <a:lnTo>
                    <a:pt x="81" y="646"/>
                  </a:lnTo>
                  <a:close/>
                </a:path>
              </a:pathLst>
            </a:custGeom>
            <a:solidFill>
              <a:srgbClr val="A1E6F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5850" name="Freeform 12"/>
            <p:cNvSpPr>
              <a:spLocks/>
            </p:cNvSpPr>
            <p:nvPr/>
          </p:nvSpPr>
          <p:spPr bwMode="auto">
            <a:xfrm>
              <a:off x="4576" y="3342"/>
              <a:ext cx="470" cy="304"/>
            </a:xfrm>
            <a:custGeom>
              <a:avLst/>
              <a:gdLst>
                <a:gd name="T0" fmla="*/ 19 w 940"/>
                <a:gd name="T1" fmla="*/ 194 h 608"/>
                <a:gd name="T2" fmla="*/ 31 w 940"/>
                <a:gd name="T3" fmla="*/ 204 h 608"/>
                <a:gd name="T4" fmla="*/ 43 w 940"/>
                <a:gd name="T5" fmla="*/ 212 h 608"/>
                <a:gd name="T6" fmla="*/ 56 w 940"/>
                <a:gd name="T7" fmla="*/ 219 h 608"/>
                <a:gd name="T8" fmla="*/ 70 w 940"/>
                <a:gd name="T9" fmla="*/ 226 h 608"/>
                <a:gd name="T10" fmla="*/ 86 w 940"/>
                <a:gd name="T11" fmla="*/ 231 h 608"/>
                <a:gd name="T12" fmla="*/ 105 w 940"/>
                <a:gd name="T13" fmla="*/ 237 h 608"/>
                <a:gd name="T14" fmla="*/ 125 w 940"/>
                <a:gd name="T15" fmla="*/ 240 h 608"/>
                <a:gd name="T16" fmla="*/ 149 w 940"/>
                <a:gd name="T17" fmla="*/ 243 h 608"/>
                <a:gd name="T18" fmla="*/ 174 w 940"/>
                <a:gd name="T19" fmla="*/ 244 h 608"/>
                <a:gd name="T20" fmla="*/ 201 w 940"/>
                <a:gd name="T21" fmla="*/ 242 h 608"/>
                <a:gd name="T22" fmla="*/ 226 w 940"/>
                <a:gd name="T23" fmla="*/ 238 h 608"/>
                <a:gd name="T24" fmla="*/ 250 w 940"/>
                <a:gd name="T25" fmla="*/ 233 h 608"/>
                <a:gd name="T26" fmla="*/ 274 w 940"/>
                <a:gd name="T27" fmla="*/ 226 h 608"/>
                <a:gd name="T28" fmla="*/ 296 w 940"/>
                <a:gd name="T29" fmla="*/ 218 h 608"/>
                <a:gd name="T30" fmla="*/ 316 w 940"/>
                <a:gd name="T31" fmla="*/ 209 h 608"/>
                <a:gd name="T32" fmla="*/ 334 w 940"/>
                <a:gd name="T33" fmla="*/ 199 h 608"/>
                <a:gd name="T34" fmla="*/ 352 w 940"/>
                <a:gd name="T35" fmla="*/ 189 h 608"/>
                <a:gd name="T36" fmla="*/ 367 w 940"/>
                <a:gd name="T37" fmla="*/ 178 h 608"/>
                <a:gd name="T38" fmla="*/ 381 w 940"/>
                <a:gd name="T39" fmla="*/ 167 h 608"/>
                <a:gd name="T40" fmla="*/ 393 w 940"/>
                <a:gd name="T41" fmla="*/ 156 h 608"/>
                <a:gd name="T42" fmla="*/ 402 w 940"/>
                <a:gd name="T43" fmla="*/ 145 h 608"/>
                <a:gd name="T44" fmla="*/ 411 w 940"/>
                <a:gd name="T45" fmla="*/ 135 h 608"/>
                <a:gd name="T46" fmla="*/ 415 w 940"/>
                <a:gd name="T47" fmla="*/ 124 h 608"/>
                <a:gd name="T48" fmla="*/ 420 w 940"/>
                <a:gd name="T49" fmla="*/ 112 h 608"/>
                <a:gd name="T50" fmla="*/ 421 w 940"/>
                <a:gd name="T51" fmla="*/ 99 h 608"/>
                <a:gd name="T52" fmla="*/ 422 w 940"/>
                <a:gd name="T53" fmla="*/ 87 h 608"/>
                <a:gd name="T54" fmla="*/ 421 w 940"/>
                <a:gd name="T55" fmla="*/ 73 h 608"/>
                <a:gd name="T56" fmla="*/ 420 w 940"/>
                <a:gd name="T57" fmla="*/ 60 h 608"/>
                <a:gd name="T58" fmla="*/ 419 w 940"/>
                <a:gd name="T59" fmla="*/ 47 h 608"/>
                <a:gd name="T60" fmla="*/ 416 w 940"/>
                <a:gd name="T61" fmla="*/ 36 h 608"/>
                <a:gd name="T62" fmla="*/ 413 w 940"/>
                <a:gd name="T63" fmla="*/ 25 h 608"/>
                <a:gd name="T64" fmla="*/ 411 w 940"/>
                <a:gd name="T65" fmla="*/ 13 h 608"/>
                <a:gd name="T66" fmla="*/ 407 w 940"/>
                <a:gd name="T67" fmla="*/ 2 h 608"/>
                <a:gd name="T68" fmla="*/ 411 w 940"/>
                <a:gd name="T69" fmla="*/ 2 h 608"/>
                <a:gd name="T70" fmla="*/ 423 w 940"/>
                <a:gd name="T71" fmla="*/ 11 h 608"/>
                <a:gd name="T72" fmla="*/ 438 w 940"/>
                <a:gd name="T73" fmla="*/ 25 h 608"/>
                <a:gd name="T74" fmla="*/ 451 w 940"/>
                <a:gd name="T75" fmla="*/ 39 h 608"/>
                <a:gd name="T76" fmla="*/ 464 w 940"/>
                <a:gd name="T77" fmla="*/ 51 h 608"/>
                <a:gd name="T78" fmla="*/ 469 w 940"/>
                <a:gd name="T79" fmla="*/ 61 h 608"/>
                <a:gd name="T80" fmla="*/ 468 w 940"/>
                <a:gd name="T81" fmla="*/ 70 h 608"/>
                <a:gd name="T82" fmla="*/ 467 w 940"/>
                <a:gd name="T83" fmla="*/ 81 h 608"/>
                <a:gd name="T84" fmla="*/ 465 w 940"/>
                <a:gd name="T85" fmla="*/ 94 h 608"/>
                <a:gd name="T86" fmla="*/ 463 w 940"/>
                <a:gd name="T87" fmla="*/ 109 h 608"/>
                <a:gd name="T88" fmla="*/ 462 w 940"/>
                <a:gd name="T89" fmla="*/ 124 h 608"/>
                <a:gd name="T90" fmla="*/ 460 w 940"/>
                <a:gd name="T91" fmla="*/ 140 h 608"/>
                <a:gd name="T92" fmla="*/ 457 w 940"/>
                <a:gd name="T93" fmla="*/ 155 h 608"/>
                <a:gd name="T94" fmla="*/ 455 w 940"/>
                <a:gd name="T95" fmla="*/ 169 h 608"/>
                <a:gd name="T96" fmla="*/ 454 w 940"/>
                <a:gd name="T97" fmla="*/ 181 h 608"/>
                <a:gd name="T98" fmla="*/ 452 w 940"/>
                <a:gd name="T99" fmla="*/ 194 h 608"/>
                <a:gd name="T100" fmla="*/ 0 w 940"/>
                <a:gd name="T101" fmla="*/ 255 h 60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940" h="608">
                  <a:moveTo>
                    <a:pt x="26" y="372"/>
                  </a:moveTo>
                  <a:lnTo>
                    <a:pt x="28" y="375"/>
                  </a:lnTo>
                  <a:lnTo>
                    <a:pt x="31" y="380"/>
                  </a:lnTo>
                  <a:lnTo>
                    <a:pt x="32" y="382"/>
                  </a:lnTo>
                  <a:lnTo>
                    <a:pt x="37" y="387"/>
                  </a:lnTo>
                  <a:lnTo>
                    <a:pt x="41" y="392"/>
                  </a:lnTo>
                  <a:lnTo>
                    <a:pt x="46" y="395"/>
                  </a:lnTo>
                  <a:lnTo>
                    <a:pt x="50" y="400"/>
                  </a:lnTo>
                  <a:lnTo>
                    <a:pt x="57" y="405"/>
                  </a:lnTo>
                  <a:lnTo>
                    <a:pt x="62" y="408"/>
                  </a:lnTo>
                  <a:lnTo>
                    <a:pt x="70" y="415"/>
                  </a:lnTo>
                  <a:lnTo>
                    <a:pt x="73" y="416"/>
                  </a:lnTo>
                  <a:lnTo>
                    <a:pt x="77" y="420"/>
                  </a:lnTo>
                  <a:lnTo>
                    <a:pt x="82" y="423"/>
                  </a:lnTo>
                  <a:lnTo>
                    <a:pt x="86" y="424"/>
                  </a:lnTo>
                  <a:lnTo>
                    <a:pt x="91" y="426"/>
                  </a:lnTo>
                  <a:lnTo>
                    <a:pt x="96" y="431"/>
                  </a:lnTo>
                  <a:lnTo>
                    <a:pt x="101" y="433"/>
                  </a:lnTo>
                  <a:lnTo>
                    <a:pt x="106" y="436"/>
                  </a:lnTo>
                  <a:lnTo>
                    <a:pt x="111" y="438"/>
                  </a:lnTo>
                  <a:lnTo>
                    <a:pt x="116" y="441"/>
                  </a:lnTo>
                  <a:lnTo>
                    <a:pt x="121" y="442"/>
                  </a:lnTo>
                  <a:lnTo>
                    <a:pt x="127" y="446"/>
                  </a:lnTo>
                  <a:lnTo>
                    <a:pt x="132" y="447"/>
                  </a:lnTo>
                  <a:lnTo>
                    <a:pt x="139" y="451"/>
                  </a:lnTo>
                  <a:lnTo>
                    <a:pt x="145" y="452"/>
                  </a:lnTo>
                  <a:lnTo>
                    <a:pt x="153" y="456"/>
                  </a:lnTo>
                  <a:lnTo>
                    <a:pt x="158" y="459"/>
                  </a:lnTo>
                  <a:lnTo>
                    <a:pt x="165" y="460"/>
                  </a:lnTo>
                  <a:lnTo>
                    <a:pt x="171" y="462"/>
                  </a:lnTo>
                  <a:lnTo>
                    <a:pt x="180" y="464"/>
                  </a:lnTo>
                  <a:lnTo>
                    <a:pt x="186" y="467"/>
                  </a:lnTo>
                  <a:lnTo>
                    <a:pt x="194" y="469"/>
                  </a:lnTo>
                  <a:lnTo>
                    <a:pt x="201" y="470"/>
                  </a:lnTo>
                  <a:lnTo>
                    <a:pt x="209" y="474"/>
                  </a:lnTo>
                  <a:lnTo>
                    <a:pt x="217" y="474"/>
                  </a:lnTo>
                  <a:lnTo>
                    <a:pt x="225" y="475"/>
                  </a:lnTo>
                  <a:lnTo>
                    <a:pt x="234" y="477"/>
                  </a:lnTo>
                  <a:lnTo>
                    <a:pt x="242" y="478"/>
                  </a:lnTo>
                  <a:lnTo>
                    <a:pt x="250" y="480"/>
                  </a:lnTo>
                  <a:lnTo>
                    <a:pt x="260" y="482"/>
                  </a:lnTo>
                  <a:lnTo>
                    <a:pt x="268" y="483"/>
                  </a:lnTo>
                  <a:lnTo>
                    <a:pt x="278" y="483"/>
                  </a:lnTo>
                  <a:lnTo>
                    <a:pt x="288" y="483"/>
                  </a:lnTo>
                  <a:lnTo>
                    <a:pt x="297" y="485"/>
                  </a:lnTo>
                  <a:lnTo>
                    <a:pt x="307" y="485"/>
                  </a:lnTo>
                  <a:lnTo>
                    <a:pt x="317" y="487"/>
                  </a:lnTo>
                  <a:lnTo>
                    <a:pt x="327" y="487"/>
                  </a:lnTo>
                  <a:lnTo>
                    <a:pt x="338" y="487"/>
                  </a:lnTo>
                  <a:lnTo>
                    <a:pt x="348" y="487"/>
                  </a:lnTo>
                  <a:lnTo>
                    <a:pt x="359" y="487"/>
                  </a:lnTo>
                  <a:lnTo>
                    <a:pt x="369" y="485"/>
                  </a:lnTo>
                  <a:lnTo>
                    <a:pt x="381" y="485"/>
                  </a:lnTo>
                  <a:lnTo>
                    <a:pt x="391" y="483"/>
                  </a:lnTo>
                  <a:lnTo>
                    <a:pt x="402" y="483"/>
                  </a:lnTo>
                  <a:lnTo>
                    <a:pt x="412" y="482"/>
                  </a:lnTo>
                  <a:lnTo>
                    <a:pt x="422" y="480"/>
                  </a:lnTo>
                  <a:lnTo>
                    <a:pt x="431" y="478"/>
                  </a:lnTo>
                  <a:lnTo>
                    <a:pt x="443" y="478"/>
                  </a:lnTo>
                  <a:lnTo>
                    <a:pt x="451" y="475"/>
                  </a:lnTo>
                  <a:lnTo>
                    <a:pt x="462" y="474"/>
                  </a:lnTo>
                  <a:lnTo>
                    <a:pt x="471" y="472"/>
                  </a:lnTo>
                  <a:lnTo>
                    <a:pt x="482" y="470"/>
                  </a:lnTo>
                  <a:lnTo>
                    <a:pt x="490" y="467"/>
                  </a:lnTo>
                  <a:lnTo>
                    <a:pt x="500" y="465"/>
                  </a:lnTo>
                  <a:lnTo>
                    <a:pt x="510" y="462"/>
                  </a:lnTo>
                  <a:lnTo>
                    <a:pt x="520" y="460"/>
                  </a:lnTo>
                  <a:lnTo>
                    <a:pt x="530" y="457"/>
                  </a:lnTo>
                  <a:lnTo>
                    <a:pt x="538" y="454"/>
                  </a:lnTo>
                  <a:lnTo>
                    <a:pt x="548" y="452"/>
                  </a:lnTo>
                  <a:lnTo>
                    <a:pt x="556" y="449"/>
                  </a:lnTo>
                  <a:lnTo>
                    <a:pt x="565" y="446"/>
                  </a:lnTo>
                  <a:lnTo>
                    <a:pt x="574" y="442"/>
                  </a:lnTo>
                  <a:lnTo>
                    <a:pt x="582" y="439"/>
                  </a:lnTo>
                  <a:lnTo>
                    <a:pt x="592" y="436"/>
                  </a:lnTo>
                  <a:lnTo>
                    <a:pt x="598" y="433"/>
                  </a:lnTo>
                  <a:lnTo>
                    <a:pt x="606" y="429"/>
                  </a:lnTo>
                  <a:lnTo>
                    <a:pt x="615" y="426"/>
                  </a:lnTo>
                  <a:lnTo>
                    <a:pt x="623" y="423"/>
                  </a:lnTo>
                  <a:lnTo>
                    <a:pt x="631" y="418"/>
                  </a:lnTo>
                  <a:lnTo>
                    <a:pt x="639" y="415"/>
                  </a:lnTo>
                  <a:lnTo>
                    <a:pt x="647" y="411"/>
                  </a:lnTo>
                  <a:lnTo>
                    <a:pt x="655" y="407"/>
                  </a:lnTo>
                  <a:lnTo>
                    <a:pt x="662" y="402"/>
                  </a:lnTo>
                  <a:lnTo>
                    <a:pt x="668" y="398"/>
                  </a:lnTo>
                  <a:lnTo>
                    <a:pt x="677" y="393"/>
                  </a:lnTo>
                  <a:lnTo>
                    <a:pt x="683" y="390"/>
                  </a:lnTo>
                  <a:lnTo>
                    <a:pt x="690" y="385"/>
                  </a:lnTo>
                  <a:lnTo>
                    <a:pt x="696" y="380"/>
                  </a:lnTo>
                  <a:lnTo>
                    <a:pt x="703" y="377"/>
                  </a:lnTo>
                  <a:lnTo>
                    <a:pt x="709" y="372"/>
                  </a:lnTo>
                  <a:lnTo>
                    <a:pt x="716" y="367"/>
                  </a:lnTo>
                  <a:lnTo>
                    <a:pt x="722" y="364"/>
                  </a:lnTo>
                  <a:lnTo>
                    <a:pt x="727" y="359"/>
                  </a:lnTo>
                  <a:lnTo>
                    <a:pt x="734" y="356"/>
                  </a:lnTo>
                  <a:lnTo>
                    <a:pt x="740" y="351"/>
                  </a:lnTo>
                  <a:lnTo>
                    <a:pt x="745" y="346"/>
                  </a:lnTo>
                  <a:lnTo>
                    <a:pt x="750" y="343"/>
                  </a:lnTo>
                  <a:lnTo>
                    <a:pt x="757" y="338"/>
                  </a:lnTo>
                  <a:lnTo>
                    <a:pt x="762" y="333"/>
                  </a:lnTo>
                  <a:lnTo>
                    <a:pt x="767" y="328"/>
                  </a:lnTo>
                  <a:lnTo>
                    <a:pt x="772" y="325"/>
                  </a:lnTo>
                  <a:lnTo>
                    <a:pt x="776" y="320"/>
                  </a:lnTo>
                  <a:lnTo>
                    <a:pt x="781" y="315"/>
                  </a:lnTo>
                  <a:lnTo>
                    <a:pt x="785" y="312"/>
                  </a:lnTo>
                  <a:lnTo>
                    <a:pt x="789" y="307"/>
                  </a:lnTo>
                  <a:lnTo>
                    <a:pt x="794" y="304"/>
                  </a:lnTo>
                  <a:lnTo>
                    <a:pt x="798" y="299"/>
                  </a:lnTo>
                  <a:lnTo>
                    <a:pt x="801" y="294"/>
                  </a:lnTo>
                  <a:lnTo>
                    <a:pt x="804" y="289"/>
                  </a:lnTo>
                  <a:lnTo>
                    <a:pt x="807" y="286"/>
                  </a:lnTo>
                  <a:lnTo>
                    <a:pt x="811" y="281"/>
                  </a:lnTo>
                  <a:lnTo>
                    <a:pt x="814" y="277"/>
                  </a:lnTo>
                  <a:lnTo>
                    <a:pt x="817" y="272"/>
                  </a:lnTo>
                  <a:lnTo>
                    <a:pt x="821" y="269"/>
                  </a:lnTo>
                  <a:lnTo>
                    <a:pt x="822" y="264"/>
                  </a:lnTo>
                  <a:lnTo>
                    <a:pt x="825" y="261"/>
                  </a:lnTo>
                  <a:lnTo>
                    <a:pt x="827" y="256"/>
                  </a:lnTo>
                  <a:lnTo>
                    <a:pt x="829" y="251"/>
                  </a:lnTo>
                  <a:lnTo>
                    <a:pt x="830" y="248"/>
                  </a:lnTo>
                  <a:lnTo>
                    <a:pt x="832" y="243"/>
                  </a:lnTo>
                  <a:lnTo>
                    <a:pt x="834" y="238"/>
                  </a:lnTo>
                  <a:lnTo>
                    <a:pt x="837" y="233"/>
                  </a:lnTo>
                  <a:lnTo>
                    <a:pt x="837" y="228"/>
                  </a:lnTo>
                  <a:lnTo>
                    <a:pt x="839" y="223"/>
                  </a:lnTo>
                  <a:lnTo>
                    <a:pt x="839" y="219"/>
                  </a:lnTo>
                  <a:lnTo>
                    <a:pt x="840" y="214"/>
                  </a:lnTo>
                  <a:lnTo>
                    <a:pt x="840" y="207"/>
                  </a:lnTo>
                  <a:lnTo>
                    <a:pt x="842" y="204"/>
                  </a:lnTo>
                  <a:lnTo>
                    <a:pt x="842" y="197"/>
                  </a:lnTo>
                  <a:lnTo>
                    <a:pt x="843" y="194"/>
                  </a:lnTo>
                  <a:lnTo>
                    <a:pt x="843" y="187"/>
                  </a:lnTo>
                  <a:lnTo>
                    <a:pt x="843" y="183"/>
                  </a:lnTo>
                  <a:lnTo>
                    <a:pt x="843" y="178"/>
                  </a:lnTo>
                  <a:lnTo>
                    <a:pt x="843" y="173"/>
                  </a:lnTo>
                  <a:lnTo>
                    <a:pt x="843" y="166"/>
                  </a:lnTo>
                  <a:lnTo>
                    <a:pt x="843" y="161"/>
                  </a:lnTo>
                  <a:lnTo>
                    <a:pt x="843" y="156"/>
                  </a:lnTo>
                  <a:lnTo>
                    <a:pt x="843" y="152"/>
                  </a:lnTo>
                  <a:lnTo>
                    <a:pt x="842" y="145"/>
                  </a:lnTo>
                  <a:lnTo>
                    <a:pt x="842" y="140"/>
                  </a:lnTo>
                  <a:lnTo>
                    <a:pt x="842" y="135"/>
                  </a:lnTo>
                  <a:lnTo>
                    <a:pt x="842" y="130"/>
                  </a:lnTo>
                  <a:lnTo>
                    <a:pt x="840" y="124"/>
                  </a:lnTo>
                  <a:lnTo>
                    <a:pt x="840" y="120"/>
                  </a:lnTo>
                  <a:lnTo>
                    <a:pt x="840" y="114"/>
                  </a:lnTo>
                  <a:lnTo>
                    <a:pt x="840" y="111"/>
                  </a:lnTo>
                  <a:lnTo>
                    <a:pt x="839" y="104"/>
                  </a:lnTo>
                  <a:lnTo>
                    <a:pt x="837" y="99"/>
                  </a:lnTo>
                  <a:lnTo>
                    <a:pt x="837" y="94"/>
                  </a:lnTo>
                  <a:lnTo>
                    <a:pt x="835" y="89"/>
                  </a:lnTo>
                  <a:lnTo>
                    <a:pt x="834" y="85"/>
                  </a:lnTo>
                  <a:lnTo>
                    <a:pt x="834" y="80"/>
                  </a:lnTo>
                  <a:lnTo>
                    <a:pt x="832" y="76"/>
                  </a:lnTo>
                  <a:lnTo>
                    <a:pt x="832" y="71"/>
                  </a:lnTo>
                  <a:lnTo>
                    <a:pt x="830" y="67"/>
                  </a:lnTo>
                  <a:lnTo>
                    <a:pt x="830" y="63"/>
                  </a:lnTo>
                  <a:lnTo>
                    <a:pt x="829" y="58"/>
                  </a:lnTo>
                  <a:lnTo>
                    <a:pt x="827" y="55"/>
                  </a:lnTo>
                  <a:lnTo>
                    <a:pt x="825" y="50"/>
                  </a:lnTo>
                  <a:lnTo>
                    <a:pt x="825" y="47"/>
                  </a:lnTo>
                  <a:lnTo>
                    <a:pt x="824" y="42"/>
                  </a:lnTo>
                  <a:lnTo>
                    <a:pt x="824" y="40"/>
                  </a:lnTo>
                  <a:lnTo>
                    <a:pt x="822" y="32"/>
                  </a:lnTo>
                  <a:lnTo>
                    <a:pt x="821" y="26"/>
                  </a:lnTo>
                  <a:lnTo>
                    <a:pt x="817" y="21"/>
                  </a:lnTo>
                  <a:lnTo>
                    <a:pt x="816" y="16"/>
                  </a:lnTo>
                  <a:lnTo>
                    <a:pt x="816" y="11"/>
                  </a:lnTo>
                  <a:lnTo>
                    <a:pt x="814" y="8"/>
                  </a:lnTo>
                  <a:lnTo>
                    <a:pt x="814" y="4"/>
                  </a:lnTo>
                  <a:lnTo>
                    <a:pt x="814" y="3"/>
                  </a:lnTo>
                  <a:lnTo>
                    <a:pt x="814" y="0"/>
                  </a:lnTo>
                  <a:lnTo>
                    <a:pt x="817" y="1"/>
                  </a:lnTo>
                  <a:lnTo>
                    <a:pt x="819" y="3"/>
                  </a:lnTo>
                  <a:lnTo>
                    <a:pt x="822" y="4"/>
                  </a:lnTo>
                  <a:lnTo>
                    <a:pt x="825" y="6"/>
                  </a:lnTo>
                  <a:lnTo>
                    <a:pt x="832" y="11"/>
                  </a:lnTo>
                  <a:lnTo>
                    <a:pt x="835" y="14"/>
                  </a:lnTo>
                  <a:lnTo>
                    <a:pt x="840" y="18"/>
                  </a:lnTo>
                  <a:lnTo>
                    <a:pt x="845" y="22"/>
                  </a:lnTo>
                  <a:lnTo>
                    <a:pt x="850" y="27"/>
                  </a:lnTo>
                  <a:lnTo>
                    <a:pt x="857" y="32"/>
                  </a:lnTo>
                  <a:lnTo>
                    <a:pt x="861" y="37"/>
                  </a:lnTo>
                  <a:lnTo>
                    <a:pt x="868" y="44"/>
                  </a:lnTo>
                  <a:lnTo>
                    <a:pt x="875" y="50"/>
                  </a:lnTo>
                  <a:lnTo>
                    <a:pt x="879" y="55"/>
                  </a:lnTo>
                  <a:lnTo>
                    <a:pt x="886" y="60"/>
                  </a:lnTo>
                  <a:lnTo>
                    <a:pt x="891" y="67"/>
                  </a:lnTo>
                  <a:lnTo>
                    <a:pt x="897" y="71"/>
                  </a:lnTo>
                  <a:lnTo>
                    <a:pt x="902" y="78"/>
                  </a:lnTo>
                  <a:lnTo>
                    <a:pt x="909" y="83"/>
                  </a:lnTo>
                  <a:lnTo>
                    <a:pt x="914" y="88"/>
                  </a:lnTo>
                  <a:lnTo>
                    <a:pt x="919" y="94"/>
                  </a:lnTo>
                  <a:lnTo>
                    <a:pt x="922" y="98"/>
                  </a:lnTo>
                  <a:lnTo>
                    <a:pt x="927" y="102"/>
                  </a:lnTo>
                  <a:lnTo>
                    <a:pt x="928" y="106"/>
                  </a:lnTo>
                  <a:lnTo>
                    <a:pt x="933" y="111"/>
                  </a:lnTo>
                  <a:lnTo>
                    <a:pt x="937" y="116"/>
                  </a:lnTo>
                  <a:lnTo>
                    <a:pt x="940" y="120"/>
                  </a:lnTo>
                  <a:lnTo>
                    <a:pt x="938" y="122"/>
                  </a:lnTo>
                  <a:lnTo>
                    <a:pt x="938" y="124"/>
                  </a:lnTo>
                  <a:lnTo>
                    <a:pt x="938" y="129"/>
                  </a:lnTo>
                  <a:lnTo>
                    <a:pt x="937" y="135"/>
                  </a:lnTo>
                  <a:lnTo>
                    <a:pt x="937" y="137"/>
                  </a:lnTo>
                  <a:lnTo>
                    <a:pt x="935" y="140"/>
                  </a:lnTo>
                  <a:lnTo>
                    <a:pt x="935" y="145"/>
                  </a:lnTo>
                  <a:lnTo>
                    <a:pt x="935" y="150"/>
                  </a:lnTo>
                  <a:lnTo>
                    <a:pt x="933" y="153"/>
                  </a:lnTo>
                  <a:lnTo>
                    <a:pt x="933" y="156"/>
                  </a:lnTo>
                  <a:lnTo>
                    <a:pt x="933" y="161"/>
                  </a:lnTo>
                  <a:lnTo>
                    <a:pt x="933" y="168"/>
                  </a:lnTo>
                  <a:lnTo>
                    <a:pt x="932" y="171"/>
                  </a:lnTo>
                  <a:lnTo>
                    <a:pt x="932" y="178"/>
                  </a:lnTo>
                  <a:lnTo>
                    <a:pt x="930" y="183"/>
                  </a:lnTo>
                  <a:lnTo>
                    <a:pt x="930" y="187"/>
                  </a:lnTo>
                  <a:lnTo>
                    <a:pt x="928" y="194"/>
                  </a:lnTo>
                  <a:lnTo>
                    <a:pt x="928" y="199"/>
                  </a:lnTo>
                  <a:lnTo>
                    <a:pt x="927" y="205"/>
                  </a:lnTo>
                  <a:lnTo>
                    <a:pt x="927" y="210"/>
                  </a:lnTo>
                  <a:lnTo>
                    <a:pt x="925" y="217"/>
                  </a:lnTo>
                  <a:lnTo>
                    <a:pt x="925" y="223"/>
                  </a:lnTo>
                  <a:lnTo>
                    <a:pt x="924" y="230"/>
                  </a:lnTo>
                  <a:lnTo>
                    <a:pt x="924" y="237"/>
                  </a:lnTo>
                  <a:lnTo>
                    <a:pt x="924" y="241"/>
                  </a:lnTo>
                  <a:lnTo>
                    <a:pt x="924" y="248"/>
                  </a:lnTo>
                  <a:lnTo>
                    <a:pt x="922" y="254"/>
                  </a:lnTo>
                  <a:lnTo>
                    <a:pt x="922" y="263"/>
                  </a:lnTo>
                  <a:lnTo>
                    <a:pt x="920" y="268"/>
                  </a:lnTo>
                  <a:lnTo>
                    <a:pt x="919" y="274"/>
                  </a:lnTo>
                  <a:lnTo>
                    <a:pt x="919" y="279"/>
                  </a:lnTo>
                  <a:lnTo>
                    <a:pt x="917" y="286"/>
                  </a:lnTo>
                  <a:lnTo>
                    <a:pt x="915" y="292"/>
                  </a:lnTo>
                  <a:lnTo>
                    <a:pt x="915" y="299"/>
                  </a:lnTo>
                  <a:lnTo>
                    <a:pt x="914" y="304"/>
                  </a:lnTo>
                  <a:lnTo>
                    <a:pt x="914" y="310"/>
                  </a:lnTo>
                  <a:lnTo>
                    <a:pt x="914" y="315"/>
                  </a:lnTo>
                  <a:lnTo>
                    <a:pt x="912" y="322"/>
                  </a:lnTo>
                  <a:lnTo>
                    <a:pt x="912" y="326"/>
                  </a:lnTo>
                  <a:lnTo>
                    <a:pt x="910" y="333"/>
                  </a:lnTo>
                  <a:lnTo>
                    <a:pt x="910" y="338"/>
                  </a:lnTo>
                  <a:lnTo>
                    <a:pt x="909" y="343"/>
                  </a:lnTo>
                  <a:lnTo>
                    <a:pt x="909" y="348"/>
                  </a:lnTo>
                  <a:lnTo>
                    <a:pt x="909" y="354"/>
                  </a:lnTo>
                  <a:lnTo>
                    <a:pt x="909" y="357"/>
                  </a:lnTo>
                  <a:lnTo>
                    <a:pt x="907" y="361"/>
                  </a:lnTo>
                  <a:lnTo>
                    <a:pt x="907" y="366"/>
                  </a:lnTo>
                  <a:lnTo>
                    <a:pt x="907" y="371"/>
                  </a:lnTo>
                  <a:lnTo>
                    <a:pt x="906" y="377"/>
                  </a:lnTo>
                  <a:lnTo>
                    <a:pt x="906" y="384"/>
                  </a:lnTo>
                  <a:lnTo>
                    <a:pt x="904" y="387"/>
                  </a:lnTo>
                  <a:lnTo>
                    <a:pt x="904" y="392"/>
                  </a:lnTo>
                  <a:lnTo>
                    <a:pt x="904" y="393"/>
                  </a:lnTo>
                  <a:lnTo>
                    <a:pt x="904" y="395"/>
                  </a:lnTo>
                  <a:lnTo>
                    <a:pt x="338" y="608"/>
                  </a:lnTo>
                  <a:lnTo>
                    <a:pt x="0" y="509"/>
                  </a:lnTo>
                  <a:lnTo>
                    <a:pt x="26" y="372"/>
                  </a:lnTo>
                  <a:close/>
                </a:path>
              </a:pathLst>
            </a:custGeom>
            <a:solidFill>
              <a:srgbClr val="7DB3E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5851" name="Freeform 13"/>
            <p:cNvSpPr>
              <a:spLocks/>
            </p:cNvSpPr>
            <p:nvPr/>
          </p:nvSpPr>
          <p:spPr bwMode="auto">
            <a:xfrm>
              <a:off x="4834" y="3320"/>
              <a:ext cx="147" cy="245"/>
            </a:xfrm>
            <a:custGeom>
              <a:avLst/>
              <a:gdLst>
                <a:gd name="T0" fmla="*/ 87 w 293"/>
                <a:gd name="T1" fmla="*/ 11 h 489"/>
                <a:gd name="T2" fmla="*/ 104 w 293"/>
                <a:gd name="T3" fmla="*/ 18 h 489"/>
                <a:gd name="T4" fmla="*/ 120 w 293"/>
                <a:gd name="T5" fmla="*/ 29 h 489"/>
                <a:gd name="T6" fmla="*/ 132 w 293"/>
                <a:gd name="T7" fmla="*/ 42 h 489"/>
                <a:gd name="T8" fmla="*/ 137 w 293"/>
                <a:gd name="T9" fmla="*/ 52 h 489"/>
                <a:gd name="T10" fmla="*/ 141 w 293"/>
                <a:gd name="T11" fmla="*/ 63 h 489"/>
                <a:gd name="T12" fmla="*/ 144 w 293"/>
                <a:gd name="T13" fmla="*/ 76 h 489"/>
                <a:gd name="T14" fmla="*/ 146 w 293"/>
                <a:gd name="T15" fmla="*/ 92 h 489"/>
                <a:gd name="T16" fmla="*/ 147 w 293"/>
                <a:gd name="T17" fmla="*/ 109 h 489"/>
                <a:gd name="T18" fmla="*/ 145 w 293"/>
                <a:gd name="T19" fmla="*/ 129 h 489"/>
                <a:gd name="T20" fmla="*/ 142 w 293"/>
                <a:gd name="T21" fmla="*/ 147 h 489"/>
                <a:gd name="T22" fmla="*/ 136 w 293"/>
                <a:gd name="T23" fmla="*/ 164 h 489"/>
                <a:gd name="T24" fmla="*/ 130 w 293"/>
                <a:gd name="T25" fmla="*/ 179 h 489"/>
                <a:gd name="T26" fmla="*/ 121 w 293"/>
                <a:gd name="T27" fmla="*/ 192 h 489"/>
                <a:gd name="T28" fmla="*/ 112 w 293"/>
                <a:gd name="T29" fmla="*/ 206 h 489"/>
                <a:gd name="T30" fmla="*/ 101 w 293"/>
                <a:gd name="T31" fmla="*/ 215 h 489"/>
                <a:gd name="T32" fmla="*/ 90 w 293"/>
                <a:gd name="T33" fmla="*/ 224 h 489"/>
                <a:gd name="T34" fmla="*/ 80 w 293"/>
                <a:gd name="T35" fmla="*/ 232 h 489"/>
                <a:gd name="T36" fmla="*/ 69 w 293"/>
                <a:gd name="T37" fmla="*/ 237 h 489"/>
                <a:gd name="T38" fmla="*/ 57 w 293"/>
                <a:gd name="T39" fmla="*/ 242 h 489"/>
                <a:gd name="T40" fmla="*/ 41 w 293"/>
                <a:gd name="T41" fmla="*/ 245 h 489"/>
                <a:gd name="T42" fmla="*/ 31 w 293"/>
                <a:gd name="T43" fmla="*/ 240 h 489"/>
                <a:gd name="T44" fmla="*/ 35 w 293"/>
                <a:gd name="T45" fmla="*/ 230 h 489"/>
                <a:gd name="T46" fmla="*/ 45 w 293"/>
                <a:gd name="T47" fmla="*/ 220 h 489"/>
                <a:gd name="T48" fmla="*/ 57 w 293"/>
                <a:gd name="T49" fmla="*/ 208 h 489"/>
                <a:gd name="T50" fmla="*/ 68 w 293"/>
                <a:gd name="T51" fmla="*/ 195 h 489"/>
                <a:gd name="T52" fmla="*/ 76 w 293"/>
                <a:gd name="T53" fmla="*/ 184 h 489"/>
                <a:gd name="T54" fmla="*/ 74 w 293"/>
                <a:gd name="T55" fmla="*/ 176 h 489"/>
                <a:gd name="T56" fmla="*/ 64 w 293"/>
                <a:gd name="T57" fmla="*/ 181 h 489"/>
                <a:gd name="T58" fmla="*/ 52 w 293"/>
                <a:gd name="T59" fmla="*/ 188 h 489"/>
                <a:gd name="T60" fmla="*/ 40 w 293"/>
                <a:gd name="T61" fmla="*/ 194 h 489"/>
                <a:gd name="T62" fmla="*/ 30 w 293"/>
                <a:gd name="T63" fmla="*/ 195 h 489"/>
                <a:gd name="T64" fmla="*/ 25 w 293"/>
                <a:gd name="T65" fmla="*/ 188 h 489"/>
                <a:gd name="T66" fmla="*/ 27 w 293"/>
                <a:gd name="T67" fmla="*/ 174 h 489"/>
                <a:gd name="T68" fmla="*/ 36 w 293"/>
                <a:gd name="T69" fmla="*/ 161 h 489"/>
                <a:gd name="T70" fmla="*/ 50 w 293"/>
                <a:gd name="T71" fmla="*/ 147 h 489"/>
                <a:gd name="T72" fmla="*/ 64 w 293"/>
                <a:gd name="T73" fmla="*/ 131 h 489"/>
                <a:gd name="T74" fmla="*/ 75 w 293"/>
                <a:gd name="T75" fmla="*/ 115 h 489"/>
                <a:gd name="T76" fmla="*/ 78 w 293"/>
                <a:gd name="T77" fmla="*/ 105 h 489"/>
                <a:gd name="T78" fmla="*/ 80 w 293"/>
                <a:gd name="T79" fmla="*/ 93 h 489"/>
                <a:gd name="T80" fmla="*/ 80 w 293"/>
                <a:gd name="T81" fmla="*/ 81 h 489"/>
                <a:gd name="T82" fmla="*/ 76 w 293"/>
                <a:gd name="T83" fmla="*/ 69 h 489"/>
                <a:gd name="T84" fmla="*/ 69 w 293"/>
                <a:gd name="T85" fmla="*/ 57 h 489"/>
                <a:gd name="T86" fmla="*/ 54 w 293"/>
                <a:gd name="T87" fmla="*/ 45 h 489"/>
                <a:gd name="T88" fmla="*/ 38 w 293"/>
                <a:gd name="T89" fmla="*/ 40 h 489"/>
                <a:gd name="T90" fmla="*/ 22 w 293"/>
                <a:gd name="T91" fmla="*/ 36 h 489"/>
                <a:gd name="T92" fmla="*/ 9 w 293"/>
                <a:gd name="T93" fmla="*/ 31 h 489"/>
                <a:gd name="T94" fmla="*/ 1 w 293"/>
                <a:gd name="T95" fmla="*/ 23 h 489"/>
                <a:gd name="T96" fmla="*/ 2 w 293"/>
                <a:gd name="T97" fmla="*/ 11 h 489"/>
                <a:gd name="T98" fmla="*/ 13 w 293"/>
                <a:gd name="T99" fmla="*/ 2 h 489"/>
                <a:gd name="T100" fmla="*/ 27 w 293"/>
                <a:gd name="T101" fmla="*/ 0 h 489"/>
                <a:gd name="T102" fmla="*/ 42 w 293"/>
                <a:gd name="T103" fmla="*/ 0 h 489"/>
                <a:gd name="T104" fmla="*/ 57 w 293"/>
                <a:gd name="T105" fmla="*/ 2 h 489"/>
                <a:gd name="T106" fmla="*/ 71 w 293"/>
                <a:gd name="T107" fmla="*/ 5 h 489"/>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93" h="489">
                  <a:moveTo>
                    <a:pt x="148" y="13"/>
                  </a:moveTo>
                  <a:lnTo>
                    <a:pt x="152" y="15"/>
                  </a:lnTo>
                  <a:lnTo>
                    <a:pt x="161" y="17"/>
                  </a:lnTo>
                  <a:lnTo>
                    <a:pt x="167" y="18"/>
                  </a:lnTo>
                  <a:lnTo>
                    <a:pt x="174" y="22"/>
                  </a:lnTo>
                  <a:lnTo>
                    <a:pt x="180" y="25"/>
                  </a:lnTo>
                  <a:lnTo>
                    <a:pt x="188" y="28"/>
                  </a:lnTo>
                  <a:lnTo>
                    <a:pt x="195" y="30"/>
                  </a:lnTo>
                  <a:lnTo>
                    <a:pt x="202" y="35"/>
                  </a:lnTo>
                  <a:lnTo>
                    <a:pt x="208" y="36"/>
                  </a:lnTo>
                  <a:lnTo>
                    <a:pt x="215" y="40"/>
                  </a:lnTo>
                  <a:lnTo>
                    <a:pt x="221" y="45"/>
                  </a:lnTo>
                  <a:lnTo>
                    <a:pt x="228" y="49"/>
                  </a:lnTo>
                  <a:lnTo>
                    <a:pt x="233" y="53"/>
                  </a:lnTo>
                  <a:lnTo>
                    <a:pt x="239" y="58"/>
                  </a:lnTo>
                  <a:lnTo>
                    <a:pt x="244" y="63"/>
                  </a:lnTo>
                  <a:lnTo>
                    <a:pt x="251" y="69"/>
                  </a:lnTo>
                  <a:lnTo>
                    <a:pt x="256" y="76"/>
                  </a:lnTo>
                  <a:lnTo>
                    <a:pt x="260" y="82"/>
                  </a:lnTo>
                  <a:lnTo>
                    <a:pt x="264" y="84"/>
                  </a:lnTo>
                  <a:lnTo>
                    <a:pt x="265" y="87"/>
                  </a:lnTo>
                  <a:lnTo>
                    <a:pt x="267" y="92"/>
                  </a:lnTo>
                  <a:lnTo>
                    <a:pt x="269" y="97"/>
                  </a:lnTo>
                  <a:lnTo>
                    <a:pt x="270" y="100"/>
                  </a:lnTo>
                  <a:lnTo>
                    <a:pt x="273" y="103"/>
                  </a:lnTo>
                  <a:lnTo>
                    <a:pt x="275" y="108"/>
                  </a:lnTo>
                  <a:lnTo>
                    <a:pt x="277" y="112"/>
                  </a:lnTo>
                  <a:lnTo>
                    <a:pt x="278" y="116"/>
                  </a:lnTo>
                  <a:lnTo>
                    <a:pt x="280" y="121"/>
                  </a:lnTo>
                  <a:lnTo>
                    <a:pt x="282" y="126"/>
                  </a:lnTo>
                  <a:lnTo>
                    <a:pt x="285" y="131"/>
                  </a:lnTo>
                  <a:lnTo>
                    <a:pt x="285" y="136"/>
                  </a:lnTo>
                  <a:lnTo>
                    <a:pt x="287" y="141"/>
                  </a:lnTo>
                  <a:lnTo>
                    <a:pt x="287" y="146"/>
                  </a:lnTo>
                  <a:lnTo>
                    <a:pt x="288" y="152"/>
                  </a:lnTo>
                  <a:lnTo>
                    <a:pt x="290" y="157"/>
                  </a:lnTo>
                  <a:lnTo>
                    <a:pt x="290" y="164"/>
                  </a:lnTo>
                  <a:lnTo>
                    <a:pt x="290" y="170"/>
                  </a:lnTo>
                  <a:lnTo>
                    <a:pt x="291" y="177"/>
                  </a:lnTo>
                  <a:lnTo>
                    <a:pt x="291" y="183"/>
                  </a:lnTo>
                  <a:lnTo>
                    <a:pt x="293" y="188"/>
                  </a:lnTo>
                  <a:lnTo>
                    <a:pt x="293" y="197"/>
                  </a:lnTo>
                  <a:lnTo>
                    <a:pt x="293" y="205"/>
                  </a:lnTo>
                  <a:lnTo>
                    <a:pt x="293" y="210"/>
                  </a:lnTo>
                  <a:lnTo>
                    <a:pt x="293" y="218"/>
                  </a:lnTo>
                  <a:lnTo>
                    <a:pt x="293" y="226"/>
                  </a:lnTo>
                  <a:lnTo>
                    <a:pt x="293" y="234"/>
                  </a:lnTo>
                  <a:lnTo>
                    <a:pt x="291" y="241"/>
                  </a:lnTo>
                  <a:lnTo>
                    <a:pt x="291" y="249"/>
                  </a:lnTo>
                  <a:lnTo>
                    <a:pt x="290" y="257"/>
                  </a:lnTo>
                  <a:lnTo>
                    <a:pt x="290" y="265"/>
                  </a:lnTo>
                  <a:lnTo>
                    <a:pt x="288" y="272"/>
                  </a:lnTo>
                  <a:lnTo>
                    <a:pt x="287" y="278"/>
                  </a:lnTo>
                  <a:lnTo>
                    <a:pt x="285" y="286"/>
                  </a:lnTo>
                  <a:lnTo>
                    <a:pt x="283" y="293"/>
                  </a:lnTo>
                  <a:lnTo>
                    <a:pt x="282" y="299"/>
                  </a:lnTo>
                  <a:lnTo>
                    <a:pt x="280" y="308"/>
                  </a:lnTo>
                  <a:lnTo>
                    <a:pt x="277" y="314"/>
                  </a:lnTo>
                  <a:lnTo>
                    <a:pt x="275" y="321"/>
                  </a:lnTo>
                  <a:lnTo>
                    <a:pt x="272" y="327"/>
                  </a:lnTo>
                  <a:lnTo>
                    <a:pt x="269" y="334"/>
                  </a:lnTo>
                  <a:lnTo>
                    <a:pt x="267" y="340"/>
                  </a:lnTo>
                  <a:lnTo>
                    <a:pt x="265" y="347"/>
                  </a:lnTo>
                  <a:lnTo>
                    <a:pt x="260" y="352"/>
                  </a:lnTo>
                  <a:lnTo>
                    <a:pt x="259" y="358"/>
                  </a:lnTo>
                  <a:lnTo>
                    <a:pt x="256" y="363"/>
                  </a:lnTo>
                  <a:lnTo>
                    <a:pt x="252" y="370"/>
                  </a:lnTo>
                  <a:lnTo>
                    <a:pt x="247" y="375"/>
                  </a:lnTo>
                  <a:lnTo>
                    <a:pt x="244" y="380"/>
                  </a:lnTo>
                  <a:lnTo>
                    <a:pt x="241" y="384"/>
                  </a:lnTo>
                  <a:lnTo>
                    <a:pt x="238" y="391"/>
                  </a:lnTo>
                  <a:lnTo>
                    <a:pt x="234" y="394"/>
                  </a:lnTo>
                  <a:lnTo>
                    <a:pt x="229" y="401"/>
                  </a:lnTo>
                  <a:lnTo>
                    <a:pt x="226" y="406"/>
                  </a:lnTo>
                  <a:lnTo>
                    <a:pt x="223" y="411"/>
                  </a:lnTo>
                  <a:lnTo>
                    <a:pt x="218" y="414"/>
                  </a:lnTo>
                  <a:lnTo>
                    <a:pt x="215" y="419"/>
                  </a:lnTo>
                  <a:lnTo>
                    <a:pt x="210" y="422"/>
                  </a:lnTo>
                  <a:lnTo>
                    <a:pt x="206" y="427"/>
                  </a:lnTo>
                  <a:lnTo>
                    <a:pt x="202" y="430"/>
                  </a:lnTo>
                  <a:lnTo>
                    <a:pt x="198" y="435"/>
                  </a:lnTo>
                  <a:lnTo>
                    <a:pt x="193" y="438"/>
                  </a:lnTo>
                  <a:lnTo>
                    <a:pt x="188" y="442"/>
                  </a:lnTo>
                  <a:lnTo>
                    <a:pt x="185" y="445"/>
                  </a:lnTo>
                  <a:lnTo>
                    <a:pt x="180" y="448"/>
                  </a:lnTo>
                  <a:lnTo>
                    <a:pt x="177" y="452"/>
                  </a:lnTo>
                  <a:lnTo>
                    <a:pt x="172" y="455"/>
                  </a:lnTo>
                  <a:lnTo>
                    <a:pt x="167" y="456"/>
                  </a:lnTo>
                  <a:lnTo>
                    <a:pt x="162" y="460"/>
                  </a:lnTo>
                  <a:lnTo>
                    <a:pt x="159" y="463"/>
                  </a:lnTo>
                  <a:lnTo>
                    <a:pt x="154" y="466"/>
                  </a:lnTo>
                  <a:lnTo>
                    <a:pt x="151" y="468"/>
                  </a:lnTo>
                  <a:lnTo>
                    <a:pt x="146" y="469"/>
                  </a:lnTo>
                  <a:lnTo>
                    <a:pt x="143" y="471"/>
                  </a:lnTo>
                  <a:lnTo>
                    <a:pt x="138" y="474"/>
                  </a:lnTo>
                  <a:lnTo>
                    <a:pt x="135" y="476"/>
                  </a:lnTo>
                  <a:lnTo>
                    <a:pt x="130" y="478"/>
                  </a:lnTo>
                  <a:lnTo>
                    <a:pt x="126" y="479"/>
                  </a:lnTo>
                  <a:lnTo>
                    <a:pt x="121" y="481"/>
                  </a:lnTo>
                  <a:lnTo>
                    <a:pt x="113" y="483"/>
                  </a:lnTo>
                  <a:lnTo>
                    <a:pt x="107" y="486"/>
                  </a:lnTo>
                  <a:lnTo>
                    <a:pt x="99" y="487"/>
                  </a:lnTo>
                  <a:lnTo>
                    <a:pt x="92" y="487"/>
                  </a:lnTo>
                  <a:lnTo>
                    <a:pt x="87" y="487"/>
                  </a:lnTo>
                  <a:lnTo>
                    <a:pt x="81" y="489"/>
                  </a:lnTo>
                  <a:lnTo>
                    <a:pt x="74" y="487"/>
                  </a:lnTo>
                  <a:lnTo>
                    <a:pt x="71" y="486"/>
                  </a:lnTo>
                  <a:lnTo>
                    <a:pt x="66" y="484"/>
                  </a:lnTo>
                  <a:lnTo>
                    <a:pt x="64" y="483"/>
                  </a:lnTo>
                  <a:lnTo>
                    <a:pt x="61" y="479"/>
                  </a:lnTo>
                  <a:lnTo>
                    <a:pt x="61" y="474"/>
                  </a:lnTo>
                  <a:lnTo>
                    <a:pt x="61" y="471"/>
                  </a:lnTo>
                  <a:lnTo>
                    <a:pt x="64" y="468"/>
                  </a:lnTo>
                  <a:lnTo>
                    <a:pt x="66" y="463"/>
                  </a:lnTo>
                  <a:lnTo>
                    <a:pt x="69" y="460"/>
                  </a:lnTo>
                  <a:lnTo>
                    <a:pt x="72" y="456"/>
                  </a:lnTo>
                  <a:lnTo>
                    <a:pt x="76" y="452"/>
                  </a:lnTo>
                  <a:lnTo>
                    <a:pt x="81" y="448"/>
                  </a:lnTo>
                  <a:lnTo>
                    <a:pt x="85" y="445"/>
                  </a:lnTo>
                  <a:lnTo>
                    <a:pt x="89" y="440"/>
                  </a:lnTo>
                  <a:lnTo>
                    <a:pt x="94" y="435"/>
                  </a:lnTo>
                  <a:lnTo>
                    <a:pt x="99" y="430"/>
                  </a:lnTo>
                  <a:lnTo>
                    <a:pt x="103" y="425"/>
                  </a:lnTo>
                  <a:lnTo>
                    <a:pt x="108" y="420"/>
                  </a:lnTo>
                  <a:lnTo>
                    <a:pt x="113" y="416"/>
                  </a:lnTo>
                  <a:lnTo>
                    <a:pt x="118" y="411"/>
                  </a:lnTo>
                  <a:lnTo>
                    <a:pt x="123" y="406"/>
                  </a:lnTo>
                  <a:lnTo>
                    <a:pt x="128" y="401"/>
                  </a:lnTo>
                  <a:lnTo>
                    <a:pt x="131" y="394"/>
                  </a:lnTo>
                  <a:lnTo>
                    <a:pt x="136" y="389"/>
                  </a:lnTo>
                  <a:lnTo>
                    <a:pt x="139" y="384"/>
                  </a:lnTo>
                  <a:lnTo>
                    <a:pt x="143" y="380"/>
                  </a:lnTo>
                  <a:lnTo>
                    <a:pt x="146" y="375"/>
                  </a:lnTo>
                  <a:lnTo>
                    <a:pt x="148" y="370"/>
                  </a:lnTo>
                  <a:lnTo>
                    <a:pt x="151" y="367"/>
                  </a:lnTo>
                  <a:lnTo>
                    <a:pt x="151" y="362"/>
                  </a:lnTo>
                  <a:lnTo>
                    <a:pt x="151" y="358"/>
                  </a:lnTo>
                  <a:lnTo>
                    <a:pt x="151" y="355"/>
                  </a:lnTo>
                  <a:lnTo>
                    <a:pt x="151" y="353"/>
                  </a:lnTo>
                  <a:lnTo>
                    <a:pt x="148" y="352"/>
                  </a:lnTo>
                  <a:lnTo>
                    <a:pt x="143" y="353"/>
                  </a:lnTo>
                  <a:lnTo>
                    <a:pt x="138" y="353"/>
                  </a:lnTo>
                  <a:lnTo>
                    <a:pt x="135" y="357"/>
                  </a:lnTo>
                  <a:lnTo>
                    <a:pt x="131" y="358"/>
                  </a:lnTo>
                  <a:lnTo>
                    <a:pt x="128" y="362"/>
                  </a:lnTo>
                  <a:lnTo>
                    <a:pt x="121" y="363"/>
                  </a:lnTo>
                  <a:lnTo>
                    <a:pt x="118" y="367"/>
                  </a:lnTo>
                  <a:lnTo>
                    <a:pt x="113" y="370"/>
                  </a:lnTo>
                  <a:lnTo>
                    <a:pt x="108" y="373"/>
                  </a:lnTo>
                  <a:lnTo>
                    <a:pt x="103" y="375"/>
                  </a:lnTo>
                  <a:lnTo>
                    <a:pt x="99" y="378"/>
                  </a:lnTo>
                  <a:lnTo>
                    <a:pt x="94" y="381"/>
                  </a:lnTo>
                  <a:lnTo>
                    <a:pt x="89" y="384"/>
                  </a:lnTo>
                  <a:lnTo>
                    <a:pt x="84" y="386"/>
                  </a:lnTo>
                  <a:lnTo>
                    <a:pt x="79" y="388"/>
                  </a:lnTo>
                  <a:lnTo>
                    <a:pt x="76" y="389"/>
                  </a:lnTo>
                  <a:lnTo>
                    <a:pt x="71" y="391"/>
                  </a:lnTo>
                  <a:lnTo>
                    <a:pt x="66" y="391"/>
                  </a:lnTo>
                  <a:lnTo>
                    <a:pt x="63" y="391"/>
                  </a:lnTo>
                  <a:lnTo>
                    <a:pt x="59" y="389"/>
                  </a:lnTo>
                  <a:lnTo>
                    <a:pt x="56" y="389"/>
                  </a:lnTo>
                  <a:lnTo>
                    <a:pt x="53" y="386"/>
                  </a:lnTo>
                  <a:lnTo>
                    <a:pt x="51" y="383"/>
                  </a:lnTo>
                  <a:lnTo>
                    <a:pt x="49" y="380"/>
                  </a:lnTo>
                  <a:lnTo>
                    <a:pt x="49" y="375"/>
                  </a:lnTo>
                  <a:lnTo>
                    <a:pt x="48" y="368"/>
                  </a:lnTo>
                  <a:lnTo>
                    <a:pt x="48" y="363"/>
                  </a:lnTo>
                  <a:lnTo>
                    <a:pt x="49" y="358"/>
                  </a:lnTo>
                  <a:lnTo>
                    <a:pt x="51" y="353"/>
                  </a:lnTo>
                  <a:lnTo>
                    <a:pt x="53" y="347"/>
                  </a:lnTo>
                  <a:lnTo>
                    <a:pt x="56" y="342"/>
                  </a:lnTo>
                  <a:lnTo>
                    <a:pt x="59" y="337"/>
                  </a:lnTo>
                  <a:lnTo>
                    <a:pt x="64" y="332"/>
                  </a:lnTo>
                  <a:lnTo>
                    <a:pt x="67" y="327"/>
                  </a:lnTo>
                  <a:lnTo>
                    <a:pt x="72" y="321"/>
                  </a:lnTo>
                  <a:lnTo>
                    <a:pt x="77" y="316"/>
                  </a:lnTo>
                  <a:lnTo>
                    <a:pt x="84" y="311"/>
                  </a:lnTo>
                  <a:lnTo>
                    <a:pt x="89" y="304"/>
                  </a:lnTo>
                  <a:lnTo>
                    <a:pt x="95" y="299"/>
                  </a:lnTo>
                  <a:lnTo>
                    <a:pt x="100" y="293"/>
                  </a:lnTo>
                  <a:lnTo>
                    <a:pt x="107" y="288"/>
                  </a:lnTo>
                  <a:lnTo>
                    <a:pt x="112" y="282"/>
                  </a:lnTo>
                  <a:lnTo>
                    <a:pt x="117" y="275"/>
                  </a:lnTo>
                  <a:lnTo>
                    <a:pt x="123" y="268"/>
                  </a:lnTo>
                  <a:lnTo>
                    <a:pt x="128" y="262"/>
                  </a:lnTo>
                  <a:lnTo>
                    <a:pt x="133" y="255"/>
                  </a:lnTo>
                  <a:lnTo>
                    <a:pt x="138" y="247"/>
                  </a:lnTo>
                  <a:lnTo>
                    <a:pt x="143" y="241"/>
                  </a:lnTo>
                  <a:lnTo>
                    <a:pt x="148" y="234"/>
                  </a:lnTo>
                  <a:lnTo>
                    <a:pt x="149" y="229"/>
                  </a:lnTo>
                  <a:lnTo>
                    <a:pt x="151" y="226"/>
                  </a:lnTo>
                  <a:lnTo>
                    <a:pt x="152" y="221"/>
                  </a:lnTo>
                  <a:lnTo>
                    <a:pt x="154" y="218"/>
                  </a:lnTo>
                  <a:lnTo>
                    <a:pt x="154" y="213"/>
                  </a:lnTo>
                  <a:lnTo>
                    <a:pt x="156" y="210"/>
                  </a:lnTo>
                  <a:lnTo>
                    <a:pt x="157" y="205"/>
                  </a:lnTo>
                  <a:lnTo>
                    <a:pt x="159" y="200"/>
                  </a:lnTo>
                  <a:lnTo>
                    <a:pt x="159" y="195"/>
                  </a:lnTo>
                  <a:lnTo>
                    <a:pt x="159" y="190"/>
                  </a:lnTo>
                  <a:lnTo>
                    <a:pt x="159" y="185"/>
                  </a:lnTo>
                  <a:lnTo>
                    <a:pt x="161" y="182"/>
                  </a:lnTo>
                  <a:lnTo>
                    <a:pt x="161" y="177"/>
                  </a:lnTo>
                  <a:lnTo>
                    <a:pt x="161" y="172"/>
                  </a:lnTo>
                  <a:lnTo>
                    <a:pt x="159" y="167"/>
                  </a:lnTo>
                  <a:lnTo>
                    <a:pt x="159" y="162"/>
                  </a:lnTo>
                  <a:lnTo>
                    <a:pt x="157" y="157"/>
                  </a:lnTo>
                  <a:lnTo>
                    <a:pt x="157" y="152"/>
                  </a:lnTo>
                  <a:lnTo>
                    <a:pt x="156" y="147"/>
                  </a:lnTo>
                  <a:lnTo>
                    <a:pt x="154" y="143"/>
                  </a:lnTo>
                  <a:lnTo>
                    <a:pt x="152" y="138"/>
                  </a:lnTo>
                  <a:lnTo>
                    <a:pt x="151" y="133"/>
                  </a:lnTo>
                  <a:lnTo>
                    <a:pt x="149" y="130"/>
                  </a:lnTo>
                  <a:lnTo>
                    <a:pt x="148" y="126"/>
                  </a:lnTo>
                  <a:lnTo>
                    <a:pt x="143" y="120"/>
                  </a:lnTo>
                  <a:lnTo>
                    <a:pt x="138" y="113"/>
                  </a:lnTo>
                  <a:lnTo>
                    <a:pt x="133" y="107"/>
                  </a:lnTo>
                  <a:lnTo>
                    <a:pt x="128" y="103"/>
                  </a:lnTo>
                  <a:lnTo>
                    <a:pt x="121" y="98"/>
                  </a:lnTo>
                  <a:lnTo>
                    <a:pt x="115" y="94"/>
                  </a:lnTo>
                  <a:lnTo>
                    <a:pt x="108" y="90"/>
                  </a:lnTo>
                  <a:lnTo>
                    <a:pt x="103" y="87"/>
                  </a:lnTo>
                  <a:lnTo>
                    <a:pt x="97" y="85"/>
                  </a:lnTo>
                  <a:lnTo>
                    <a:pt x="90" y="82"/>
                  </a:lnTo>
                  <a:lnTo>
                    <a:pt x="82" y="80"/>
                  </a:lnTo>
                  <a:lnTo>
                    <a:pt x="76" y="79"/>
                  </a:lnTo>
                  <a:lnTo>
                    <a:pt x="69" y="77"/>
                  </a:lnTo>
                  <a:lnTo>
                    <a:pt x="63" y="76"/>
                  </a:lnTo>
                  <a:lnTo>
                    <a:pt x="56" y="74"/>
                  </a:lnTo>
                  <a:lnTo>
                    <a:pt x="49" y="72"/>
                  </a:lnTo>
                  <a:lnTo>
                    <a:pt x="43" y="71"/>
                  </a:lnTo>
                  <a:lnTo>
                    <a:pt x="36" y="69"/>
                  </a:lnTo>
                  <a:lnTo>
                    <a:pt x="32" y="67"/>
                  </a:lnTo>
                  <a:lnTo>
                    <a:pt x="27" y="66"/>
                  </a:lnTo>
                  <a:lnTo>
                    <a:pt x="20" y="63"/>
                  </a:lnTo>
                  <a:lnTo>
                    <a:pt x="17" y="61"/>
                  </a:lnTo>
                  <a:lnTo>
                    <a:pt x="12" y="58"/>
                  </a:lnTo>
                  <a:lnTo>
                    <a:pt x="10" y="56"/>
                  </a:lnTo>
                  <a:lnTo>
                    <a:pt x="5" y="51"/>
                  </a:lnTo>
                  <a:lnTo>
                    <a:pt x="4" y="48"/>
                  </a:lnTo>
                  <a:lnTo>
                    <a:pt x="2" y="45"/>
                  </a:lnTo>
                  <a:lnTo>
                    <a:pt x="2" y="40"/>
                  </a:lnTo>
                  <a:lnTo>
                    <a:pt x="0" y="35"/>
                  </a:lnTo>
                  <a:lnTo>
                    <a:pt x="2" y="30"/>
                  </a:lnTo>
                  <a:lnTo>
                    <a:pt x="2" y="25"/>
                  </a:lnTo>
                  <a:lnTo>
                    <a:pt x="4" y="22"/>
                  </a:lnTo>
                  <a:lnTo>
                    <a:pt x="9" y="15"/>
                  </a:lnTo>
                  <a:lnTo>
                    <a:pt x="15" y="10"/>
                  </a:lnTo>
                  <a:lnTo>
                    <a:pt x="17" y="9"/>
                  </a:lnTo>
                  <a:lnTo>
                    <a:pt x="22" y="7"/>
                  </a:lnTo>
                  <a:lnTo>
                    <a:pt x="25" y="4"/>
                  </a:lnTo>
                  <a:lnTo>
                    <a:pt x="32" y="4"/>
                  </a:lnTo>
                  <a:lnTo>
                    <a:pt x="35" y="2"/>
                  </a:lnTo>
                  <a:lnTo>
                    <a:pt x="41" y="2"/>
                  </a:lnTo>
                  <a:lnTo>
                    <a:pt x="46" y="0"/>
                  </a:lnTo>
                  <a:lnTo>
                    <a:pt x="53" y="0"/>
                  </a:lnTo>
                  <a:lnTo>
                    <a:pt x="59" y="0"/>
                  </a:lnTo>
                  <a:lnTo>
                    <a:pt x="64" y="0"/>
                  </a:lnTo>
                  <a:lnTo>
                    <a:pt x="71" y="0"/>
                  </a:lnTo>
                  <a:lnTo>
                    <a:pt x="77" y="0"/>
                  </a:lnTo>
                  <a:lnTo>
                    <a:pt x="84" y="0"/>
                  </a:lnTo>
                  <a:lnTo>
                    <a:pt x="90" y="0"/>
                  </a:lnTo>
                  <a:lnTo>
                    <a:pt x="97" y="2"/>
                  </a:lnTo>
                  <a:lnTo>
                    <a:pt x="102" y="4"/>
                  </a:lnTo>
                  <a:lnTo>
                    <a:pt x="108" y="4"/>
                  </a:lnTo>
                  <a:lnTo>
                    <a:pt x="113" y="4"/>
                  </a:lnTo>
                  <a:lnTo>
                    <a:pt x="120" y="5"/>
                  </a:lnTo>
                  <a:lnTo>
                    <a:pt x="126" y="7"/>
                  </a:lnTo>
                  <a:lnTo>
                    <a:pt x="131" y="9"/>
                  </a:lnTo>
                  <a:lnTo>
                    <a:pt x="136" y="9"/>
                  </a:lnTo>
                  <a:lnTo>
                    <a:pt x="141" y="10"/>
                  </a:lnTo>
                  <a:lnTo>
                    <a:pt x="148" y="13"/>
                  </a:lnTo>
                  <a:close/>
                </a:path>
              </a:pathLst>
            </a:custGeom>
            <a:solidFill>
              <a:srgbClr val="B3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5852" name="Freeform 14"/>
            <p:cNvSpPr>
              <a:spLocks/>
            </p:cNvSpPr>
            <p:nvPr/>
          </p:nvSpPr>
          <p:spPr bwMode="auto">
            <a:xfrm>
              <a:off x="4524" y="3229"/>
              <a:ext cx="546" cy="353"/>
            </a:xfrm>
            <a:custGeom>
              <a:avLst/>
              <a:gdLst>
                <a:gd name="T0" fmla="*/ 496 w 1092"/>
                <a:gd name="T1" fmla="*/ 263 h 706"/>
                <a:gd name="T2" fmla="*/ 498 w 1092"/>
                <a:gd name="T3" fmla="*/ 244 h 706"/>
                <a:gd name="T4" fmla="*/ 500 w 1092"/>
                <a:gd name="T5" fmla="*/ 223 h 706"/>
                <a:gd name="T6" fmla="*/ 497 w 1092"/>
                <a:gd name="T7" fmla="*/ 197 h 706"/>
                <a:gd name="T8" fmla="*/ 490 w 1092"/>
                <a:gd name="T9" fmla="*/ 169 h 706"/>
                <a:gd name="T10" fmla="*/ 476 w 1092"/>
                <a:gd name="T11" fmla="*/ 141 h 706"/>
                <a:gd name="T12" fmla="*/ 454 w 1092"/>
                <a:gd name="T13" fmla="*/ 114 h 706"/>
                <a:gd name="T14" fmla="*/ 423 w 1092"/>
                <a:gd name="T15" fmla="*/ 91 h 706"/>
                <a:gd name="T16" fmla="*/ 388 w 1092"/>
                <a:gd name="T17" fmla="*/ 76 h 706"/>
                <a:gd name="T18" fmla="*/ 349 w 1092"/>
                <a:gd name="T19" fmla="*/ 68 h 706"/>
                <a:gd name="T20" fmla="*/ 308 w 1092"/>
                <a:gd name="T21" fmla="*/ 68 h 706"/>
                <a:gd name="T22" fmla="*/ 267 w 1092"/>
                <a:gd name="T23" fmla="*/ 74 h 706"/>
                <a:gd name="T24" fmla="*/ 227 w 1092"/>
                <a:gd name="T25" fmla="*/ 85 h 706"/>
                <a:gd name="T26" fmla="*/ 190 w 1092"/>
                <a:gd name="T27" fmla="*/ 100 h 706"/>
                <a:gd name="T28" fmla="*/ 156 w 1092"/>
                <a:gd name="T29" fmla="*/ 120 h 706"/>
                <a:gd name="T30" fmla="*/ 127 w 1092"/>
                <a:gd name="T31" fmla="*/ 141 h 706"/>
                <a:gd name="T32" fmla="*/ 102 w 1092"/>
                <a:gd name="T33" fmla="*/ 165 h 706"/>
                <a:gd name="T34" fmla="*/ 83 w 1092"/>
                <a:gd name="T35" fmla="*/ 192 h 706"/>
                <a:gd name="T36" fmla="*/ 70 w 1092"/>
                <a:gd name="T37" fmla="*/ 219 h 706"/>
                <a:gd name="T38" fmla="*/ 62 w 1092"/>
                <a:gd name="T39" fmla="*/ 248 h 706"/>
                <a:gd name="T40" fmla="*/ 62 w 1092"/>
                <a:gd name="T41" fmla="*/ 278 h 706"/>
                <a:gd name="T42" fmla="*/ 70 w 1092"/>
                <a:gd name="T43" fmla="*/ 309 h 706"/>
                <a:gd name="T44" fmla="*/ 84 w 1092"/>
                <a:gd name="T45" fmla="*/ 340 h 706"/>
                <a:gd name="T46" fmla="*/ 32 w 1092"/>
                <a:gd name="T47" fmla="*/ 342 h 706"/>
                <a:gd name="T48" fmla="*/ 18 w 1092"/>
                <a:gd name="T49" fmla="*/ 320 h 706"/>
                <a:gd name="T50" fmla="*/ 11 w 1092"/>
                <a:gd name="T51" fmla="*/ 302 h 706"/>
                <a:gd name="T52" fmla="*/ 4 w 1092"/>
                <a:gd name="T53" fmla="*/ 279 h 706"/>
                <a:gd name="T54" fmla="*/ 1 w 1092"/>
                <a:gd name="T55" fmla="*/ 253 h 706"/>
                <a:gd name="T56" fmla="*/ 1 w 1092"/>
                <a:gd name="T57" fmla="*/ 222 h 706"/>
                <a:gd name="T58" fmla="*/ 3 w 1092"/>
                <a:gd name="T59" fmla="*/ 192 h 706"/>
                <a:gd name="T60" fmla="*/ 11 w 1092"/>
                <a:gd name="T61" fmla="*/ 165 h 706"/>
                <a:gd name="T62" fmla="*/ 20 w 1092"/>
                <a:gd name="T63" fmla="*/ 140 h 706"/>
                <a:gd name="T64" fmla="*/ 33 w 1092"/>
                <a:gd name="T65" fmla="*/ 120 h 706"/>
                <a:gd name="T66" fmla="*/ 48 w 1092"/>
                <a:gd name="T67" fmla="*/ 99 h 706"/>
                <a:gd name="T68" fmla="*/ 66 w 1092"/>
                <a:gd name="T69" fmla="*/ 81 h 706"/>
                <a:gd name="T70" fmla="*/ 86 w 1092"/>
                <a:gd name="T71" fmla="*/ 63 h 706"/>
                <a:gd name="T72" fmla="*/ 108 w 1092"/>
                <a:gd name="T73" fmla="*/ 45 h 706"/>
                <a:gd name="T74" fmla="*/ 138 w 1092"/>
                <a:gd name="T75" fmla="*/ 29 h 706"/>
                <a:gd name="T76" fmla="*/ 175 w 1092"/>
                <a:gd name="T77" fmla="*/ 16 h 706"/>
                <a:gd name="T78" fmla="*/ 219 w 1092"/>
                <a:gd name="T79" fmla="*/ 7 h 706"/>
                <a:gd name="T80" fmla="*/ 266 w 1092"/>
                <a:gd name="T81" fmla="*/ 1 h 706"/>
                <a:gd name="T82" fmla="*/ 314 w 1092"/>
                <a:gd name="T83" fmla="*/ 0 h 706"/>
                <a:gd name="T84" fmla="*/ 361 w 1092"/>
                <a:gd name="T85" fmla="*/ 4 h 706"/>
                <a:gd name="T86" fmla="*/ 406 w 1092"/>
                <a:gd name="T87" fmla="*/ 13 h 706"/>
                <a:gd name="T88" fmla="*/ 447 w 1092"/>
                <a:gd name="T89" fmla="*/ 29 h 706"/>
                <a:gd name="T90" fmla="*/ 479 w 1092"/>
                <a:gd name="T91" fmla="*/ 48 h 706"/>
                <a:gd name="T92" fmla="*/ 503 w 1092"/>
                <a:gd name="T93" fmla="*/ 70 h 706"/>
                <a:gd name="T94" fmla="*/ 521 w 1092"/>
                <a:gd name="T95" fmla="*/ 94 h 706"/>
                <a:gd name="T96" fmla="*/ 532 w 1092"/>
                <a:gd name="T97" fmla="*/ 119 h 706"/>
                <a:gd name="T98" fmla="*/ 540 w 1092"/>
                <a:gd name="T99" fmla="*/ 144 h 706"/>
                <a:gd name="T100" fmla="*/ 544 w 1092"/>
                <a:gd name="T101" fmla="*/ 169 h 706"/>
                <a:gd name="T102" fmla="*/ 545 w 1092"/>
                <a:gd name="T103" fmla="*/ 192 h 706"/>
                <a:gd name="T104" fmla="*/ 546 w 1092"/>
                <a:gd name="T105" fmla="*/ 213 h 706"/>
                <a:gd name="T106" fmla="*/ 544 w 1092"/>
                <a:gd name="T107" fmla="*/ 231 h 706"/>
                <a:gd name="T108" fmla="*/ 540 w 1092"/>
                <a:gd name="T109" fmla="*/ 248 h 706"/>
                <a:gd name="T110" fmla="*/ 529 w 1092"/>
                <a:gd name="T111" fmla="*/ 273 h 706"/>
                <a:gd name="T112" fmla="*/ 516 w 1092"/>
                <a:gd name="T113" fmla="*/ 293 h 70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092" h="706">
                  <a:moveTo>
                    <a:pt x="984" y="551"/>
                  </a:moveTo>
                  <a:lnTo>
                    <a:pt x="984" y="550"/>
                  </a:lnTo>
                  <a:lnTo>
                    <a:pt x="984" y="548"/>
                  </a:lnTo>
                  <a:lnTo>
                    <a:pt x="986" y="546"/>
                  </a:lnTo>
                  <a:lnTo>
                    <a:pt x="986" y="543"/>
                  </a:lnTo>
                  <a:lnTo>
                    <a:pt x="987" y="536"/>
                  </a:lnTo>
                  <a:lnTo>
                    <a:pt x="989" y="532"/>
                  </a:lnTo>
                  <a:lnTo>
                    <a:pt x="991" y="525"/>
                  </a:lnTo>
                  <a:lnTo>
                    <a:pt x="992" y="518"/>
                  </a:lnTo>
                  <a:lnTo>
                    <a:pt x="992" y="515"/>
                  </a:lnTo>
                  <a:lnTo>
                    <a:pt x="992" y="510"/>
                  </a:lnTo>
                  <a:lnTo>
                    <a:pt x="994" y="505"/>
                  </a:lnTo>
                  <a:lnTo>
                    <a:pt x="994" y="502"/>
                  </a:lnTo>
                  <a:lnTo>
                    <a:pt x="995" y="497"/>
                  </a:lnTo>
                  <a:lnTo>
                    <a:pt x="995" y="492"/>
                  </a:lnTo>
                  <a:lnTo>
                    <a:pt x="995" y="487"/>
                  </a:lnTo>
                  <a:lnTo>
                    <a:pt x="997" y="482"/>
                  </a:lnTo>
                  <a:lnTo>
                    <a:pt x="997" y="478"/>
                  </a:lnTo>
                  <a:lnTo>
                    <a:pt x="997" y="473"/>
                  </a:lnTo>
                  <a:lnTo>
                    <a:pt x="997" y="466"/>
                  </a:lnTo>
                  <a:lnTo>
                    <a:pt x="999" y="461"/>
                  </a:lnTo>
                  <a:lnTo>
                    <a:pt x="999" y="455"/>
                  </a:lnTo>
                  <a:lnTo>
                    <a:pt x="999" y="450"/>
                  </a:lnTo>
                  <a:lnTo>
                    <a:pt x="999" y="445"/>
                  </a:lnTo>
                  <a:lnTo>
                    <a:pt x="999" y="438"/>
                  </a:lnTo>
                  <a:lnTo>
                    <a:pt x="999" y="432"/>
                  </a:lnTo>
                  <a:lnTo>
                    <a:pt x="997" y="425"/>
                  </a:lnTo>
                  <a:lnTo>
                    <a:pt x="997" y="419"/>
                  </a:lnTo>
                  <a:lnTo>
                    <a:pt x="997" y="412"/>
                  </a:lnTo>
                  <a:lnTo>
                    <a:pt x="995" y="406"/>
                  </a:lnTo>
                  <a:lnTo>
                    <a:pt x="995" y="399"/>
                  </a:lnTo>
                  <a:lnTo>
                    <a:pt x="994" y="393"/>
                  </a:lnTo>
                  <a:lnTo>
                    <a:pt x="992" y="386"/>
                  </a:lnTo>
                  <a:lnTo>
                    <a:pt x="991" y="380"/>
                  </a:lnTo>
                  <a:lnTo>
                    <a:pt x="989" y="371"/>
                  </a:lnTo>
                  <a:lnTo>
                    <a:pt x="987" y="365"/>
                  </a:lnTo>
                  <a:lnTo>
                    <a:pt x="986" y="358"/>
                  </a:lnTo>
                  <a:lnTo>
                    <a:pt x="984" y="352"/>
                  </a:lnTo>
                  <a:lnTo>
                    <a:pt x="981" y="345"/>
                  </a:lnTo>
                  <a:lnTo>
                    <a:pt x="979" y="337"/>
                  </a:lnTo>
                  <a:lnTo>
                    <a:pt x="978" y="332"/>
                  </a:lnTo>
                  <a:lnTo>
                    <a:pt x="974" y="324"/>
                  </a:lnTo>
                  <a:lnTo>
                    <a:pt x="971" y="316"/>
                  </a:lnTo>
                  <a:lnTo>
                    <a:pt x="966" y="309"/>
                  </a:lnTo>
                  <a:lnTo>
                    <a:pt x="964" y="303"/>
                  </a:lnTo>
                  <a:lnTo>
                    <a:pt x="960" y="295"/>
                  </a:lnTo>
                  <a:lnTo>
                    <a:pt x="955" y="288"/>
                  </a:lnTo>
                  <a:lnTo>
                    <a:pt x="951" y="281"/>
                  </a:lnTo>
                  <a:lnTo>
                    <a:pt x="948" y="275"/>
                  </a:lnTo>
                  <a:lnTo>
                    <a:pt x="942" y="268"/>
                  </a:lnTo>
                  <a:lnTo>
                    <a:pt x="937" y="260"/>
                  </a:lnTo>
                  <a:lnTo>
                    <a:pt x="932" y="254"/>
                  </a:lnTo>
                  <a:lnTo>
                    <a:pt x="927" y="247"/>
                  </a:lnTo>
                  <a:lnTo>
                    <a:pt x="920" y="241"/>
                  </a:lnTo>
                  <a:lnTo>
                    <a:pt x="914" y="234"/>
                  </a:lnTo>
                  <a:lnTo>
                    <a:pt x="907" y="228"/>
                  </a:lnTo>
                  <a:lnTo>
                    <a:pt x="901" y="221"/>
                  </a:lnTo>
                  <a:lnTo>
                    <a:pt x="894" y="214"/>
                  </a:lnTo>
                  <a:lnTo>
                    <a:pt x="886" y="208"/>
                  </a:lnTo>
                  <a:lnTo>
                    <a:pt x="878" y="201"/>
                  </a:lnTo>
                  <a:lnTo>
                    <a:pt x="871" y="196"/>
                  </a:lnTo>
                  <a:lnTo>
                    <a:pt x="863" y="192"/>
                  </a:lnTo>
                  <a:lnTo>
                    <a:pt x="853" y="187"/>
                  </a:lnTo>
                  <a:lnTo>
                    <a:pt x="845" y="182"/>
                  </a:lnTo>
                  <a:lnTo>
                    <a:pt x="837" y="177"/>
                  </a:lnTo>
                  <a:lnTo>
                    <a:pt x="829" y="172"/>
                  </a:lnTo>
                  <a:lnTo>
                    <a:pt x="821" y="167"/>
                  </a:lnTo>
                  <a:lnTo>
                    <a:pt x="811" y="164"/>
                  </a:lnTo>
                  <a:lnTo>
                    <a:pt x="803" y="161"/>
                  </a:lnTo>
                  <a:lnTo>
                    <a:pt x="793" y="157"/>
                  </a:lnTo>
                  <a:lnTo>
                    <a:pt x="785" y="154"/>
                  </a:lnTo>
                  <a:lnTo>
                    <a:pt x="775" y="151"/>
                  </a:lnTo>
                  <a:lnTo>
                    <a:pt x="767" y="149"/>
                  </a:lnTo>
                  <a:lnTo>
                    <a:pt x="757" y="146"/>
                  </a:lnTo>
                  <a:lnTo>
                    <a:pt x="747" y="144"/>
                  </a:lnTo>
                  <a:lnTo>
                    <a:pt x="737" y="143"/>
                  </a:lnTo>
                  <a:lnTo>
                    <a:pt x="727" y="141"/>
                  </a:lnTo>
                  <a:lnTo>
                    <a:pt x="718" y="139"/>
                  </a:lnTo>
                  <a:lnTo>
                    <a:pt x="708" y="138"/>
                  </a:lnTo>
                  <a:lnTo>
                    <a:pt x="698" y="136"/>
                  </a:lnTo>
                  <a:lnTo>
                    <a:pt x="688" y="136"/>
                  </a:lnTo>
                  <a:lnTo>
                    <a:pt x="677" y="136"/>
                  </a:lnTo>
                  <a:lnTo>
                    <a:pt x="667" y="136"/>
                  </a:lnTo>
                  <a:lnTo>
                    <a:pt x="657" y="136"/>
                  </a:lnTo>
                  <a:lnTo>
                    <a:pt x="647" y="136"/>
                  </a:lnTo>
                  <a:lnTo>
                    <a:pt x="636" y="136"/>
                  </a:lnTo>
                  <a:lnTo>
                    <a:pt x="626" y="136"/>
                  </a:lnTo>
                  <a:lnTo>
                    <a:pt x="616" y="136"/>
                  </a:lnTo>
                  <a:lnTo>
                    <a:pt x="606" y="138"/>
                  </a:lnTo>
                  <a:lnTo>
                    <a:pt x="597" y="138"/>
                  </a:lnTo>
                  <a:lnTo>
                    <a:pt x="585" y="139"/>
                  </a:lnTo>
                  <a:lnTo>
                    <a:pt x="575" y="139"/>
                  </a:lnTo>
                  <a:lnTo>
                    <a:pt x="565" y="141"/>
                  </a:lnTo>
                  <a:lnTo>
                    <a:pt x="554" y="143"/>
                  </a:lnTo>
                  <a:lnTo>
                    <a:pt x="544" y="146"/>
                  </a:lnTo>
                  <a:lnTo>
                    <a:pt x="534" y="147"/>
                  </a:lnTo>
                  <a:lnTo>
                    <a:pt x="525" y="149"/>
                  </a:lnTo>
                  <a:lnTo>
                    <a:pt x="513" y="151"/>
                  </a:lnTo>
                  <a:lnTo>
                    <a:pt x="503" y="154"/>
                  </a:lnTo>
                  <a:lnTo>
                    <a:pt x="494" y="156"/>
                  </a:lnTo>
                  <a:lnTo>
                    <a:pt x="484" y="161"/>
                  </a:lnTo>
                  <a:lnTo>
                    <a:pt x="472" y="162"/>
                  </a:lnTo>
                  <a:lnTo>
                    <a:pt x="464" y="165"/>
                  </a:lnTo>
                  <a:lnTo>
                    <a:pt x="454" y="169"/>
                  </a:lnTo>
                  <a:lnTo>
                    <a:pt x="444" y="172"/>
                  </a:lnTo>
                  <a:lnTo>
                    <a:pt x="435" y="175"/>
                  </a:lnTo>
                  <a:lnTo>
                    <a:pt x="425" y="178"/>
                  </a:lnTo>
                  <a:lnTo>
                    <a:pt x="415" y="183"/>
                  </a:lnTo>
                  <a:lnTo>
                    <a:pt x="405" y="187"/>
                  </a:lnTo>
                  <a:lnTo>
                    <a:pt x="395" y="192"/>
                  </a:lnTo>
                  <a:lnTo>
                    <a:pt x="387" y="195"/>
                  </a:lnTo>
                  <a:lnTo>
                    <a:pt x="379" y="200"/>
                  </a:lnTo>
                  <a:lnTo>
                    <a:pt x="369" y="205"/>
                  </a:lnTo>
                  <a:lnTo>
                    <a:pt x="361" y="208"/>
                  </a:lnTo>
                  <a:lnTo>
                    <a:pt x="351" y="213"/>
                  </a:lnTo>
                  <a:lnTo>
                    <a:pt x="343" y="218"/>
                  </a:lnTo>
                  <a:lnTo>
                    <a:pt x="335" y="223"/>
                  </a:lnTo>
                  <a:lnTo>
                    <a:pt x="327" y="228"/>
                  </a:lnTo>
                  <a:lnTo>
                    <a:pt x="319" y="234"/>
                  </a:lnTo>
                  <a:lnTo>
                    <a:pt x="312" y="239"/>
                  </a:lnTo>
                  <a:lnTo>
                    <a:pt x="304" y="244"/>
                  </a:lnTo>
                  <a:lnTo>
                    <a:pt x="296" y="249"/>
                  </a:lnTo>
                  <a:lnTo>
                    <a:pt x="289" y="254"/>
                  </a:lnTo>
                  <a:lnTo>
                    <a:pt x="281" y="259"/>
                  </a:lnTo>
                  <a:lnTo>
                    <a:pt x="274" y="265"/>
                  </a:lnTo>
                  <a:lnTo>
                    <a:pt x="266" y="270"/>
                  </a:lnTo>
                  <a:lnTo>
                    <a:pt x="260" y="277"/>
                  </a:lnTo>
                  <a:lnTo>
                    <a:pt x="253" y="281"/>
                  </a:lnTo>
                  <a:lnTo>
                    <a:pt x="247" y="288"/>
                  </a:lnTo>
                  <a:lnTo>
                    <a:pt x="240" y="295"/>
                  </a:lnTo>
                  <a:lnTo>
                    <a:pt x="234" y="299"/>
                  </a:lnTo>
                  <a:lnTo>
                    <a:pt x="227" y="306"/>
                  </a:lnTo>
                  <a:lnTo>
                    <a:pt x="220" y="311"/>
                  </a:lnTo>
                  <a:lnTo>
                    <a:pt x="216" y="317"/>
                  </a:lnTo>
                  <a:lnTo>
                    <a:pt x="211" y="324"/>
                  </a:lnTo>
                  <a:lnTo>
                    <a:pt x="204" y="330"/>
                  </a:lnTo>
                  <a:lnTo>
                    <a:pt x="199" y="337"/>
                  </a:lnTo>
                  <a:lnTo>
                    <a:pt x="194" y="344"/>
                  </a:lnTo>
                  <a:lnTo>
                    <a:pt x="189" y="350"/>
                  </a:lnTo>
                  <a:lnTo>
                    <a:pt x="183" y="357"/>
                  </a:lnTo>
                  <a:lnTo>
                    <a:pt x="180" y="362"/>
                  </a:lnTo>
                  <a:lnTo>
                    <a:pt x="175" y="368"/>
                  </a:lnTo>
                  <a:lnTo>
                    <a:pt x="170" y="376"/>
                  </a:lnTo>
                  <a:lnTo>
                    <a:pt x="165" y="383"/>
                  </a:lnTo>
                  <a:lnTo>
                    <a:pt x="162" y="389"/>
                  </a:lnTo>
                  <a:lnTo>
                    <a:pt x="158" y="396"/>
                  </a:lnTo>
                  <a:lnTo>
                    <a:pt x="155" y="402"/>
                  </a:lnTo>
                  <a:lnTo>
                    <a:pt x="150" y="409"/>
                  </a:lnTo>
                  <a:lnTo>
                    <a:pt x="149" y="417"/>
                  </a:lnTo>
                  <a:lnTo>
                    <a:pt x="145" y="424"/>
                  </a:lnTo>
                  <a:lnTo>
                    <a:pt x="142" y="430"/>
                  </a:lnTo>
                  <a:lnTo>
                    <a:pt x="139" y="438"/>
                  </a:lnTo>
                  <a:lnTo>
                    <a:pt x="137" y="445"/>
                  </a:lnTo>
                  <a:lnTo>
                    <a:pt x="134" y="451"/>
                  </a:lnTo>
                  <a:lnTo>
                    <a:pt x="132" y="460"/>
                  </a:lnTo>
                  <a:lnTo>
                    <a:pt x="131" y="466"/>
                  </a:lnTo>
                  <a:lnTo>
                    <a:pt x="129" y="474"/>
                  </a:lnTo>
                  <a:lnTo>
                    <a:pt x="127" y="481"/>
                  </a:lnTo>
                  <a:lnTo>
                    <a:pt x="126" y="489"/>
                  </a:lnTo>
                  <a:lnTo>
                    <a:pt x="124" y="496"/>
                  </a:lnTo>
                  <a:lnTo>
                    <a:pt x="124" y="504"/>
                  </a:lnTo>
                  <a:lnTo>
                    <a:pt x="124" y="510"/>
                  </a:lnTo>
                  <a:lnTo>
                    <a:pt x="124" y="518"/>
                  </a:lnTo>
                  <a:lnTo>
                    <a:pt x="124" y="525"/>
                  </a:lnTo>
                  <a:lnTo>
                    <a:pt x="124" y="533"/>
                  </a:lnTo>
                  <a:lnTo>
                    <a:pt x="124" y="541"/>
                  </a:lnTo>
                  <a:lnTo>
                    <a:pt x="124" y="548"/>
                  </a:lnTo>
                  <a:lnTo>
                    <a:pt x="124" y="556"/>
                  </a:lnTo>
                  <a:lnTo>
                    <a:pt x="126" y="564"/>
                  </a:lnTo>
                  <a:lnTo>
                    <a:pt x="127" y="571"/>
                  </a:lnTo>
                  <a:lnTo>
                    <a:pt x="129" y="579"/>
                  </a:lnTo>
                  <a:lnTo>
                    <a:pt x="129" y="587"/>
                  </a:lnTo>
                  <a:lnTo>
                    <a:pt x="132" y="594"/>
                  </a:lnTo>
                  <a:lnTo>
                    <a:pt x="134" y="602"/>
                  </a:lnTo>
                  <a:lnTo>
                    <a:pt x="135" y="610"/>
                  </a:lnTo>
                  <a:lnTo>
                    <a:pt x="139" y="617"/>
                  </a:lnTo>
                  <a:lnTo>
                    <a:pt x="142" y="625"/>
                  </a:lnTo>
                  <a:lnTo>
                    <a:pt x="145" y="633"/>
                  </a:lnTo>
                  <a:lnTo>
                    <a:pt x="149" y="641"/>
                  </a:lnTo>
                  <a:lnTo>
                    <a:pt x="152" y="648"/>
                  </a:lnTo>
                  <a:lnTo>
                    <a:pt x="155" y="656"/>
                  </a:lnTo>
                  <a:lnTo>
                    <a:pt x="160" y="664"/>
                  </a:lnTo>
                  <a:lnTo>
                    <a:pt x="165" y="672"/>
                  </a:lnTo>
                  <a:lnTo>
                    <a:pt x="168" y="680"/>
                  </a:lnTo>
                  <a:lnTo>
                    <a:pt x="175" y="688"/>
                  </a:lnTo>
                  <a:lnTo>
                    <a:pt x="85" y="706"/>
                  </a:lnTo>
                  <a:lnTo>
                    <a:pt x="83" y="706"/>
                  </a:lnTo>
                  <a:lnTo>
                    <a:pt x="80" y="703"/>
                  </a:lnTo>
                  <a:lnTo>
                    <a:pt x="77" y="698"/>
                  </a:lnTo>
                  <a:lnTo>
                    <a:pt x="70" y="692"/>
                  </a:lnTo>
                  <a:lnTo>
                    <a:pt x="67" y="688"/>
                  </a:lnTo>
                  <a:lnTo>
                    <a:pt x="64" y="684"/>
                  </a:lnTo>
                  <a:lnTo>
                    <a:pt x="59" y="679"/>
                  </a:lnTo>
                  <a:lnTo>
                    <a:pt x="55" y="674"/>
                  </a:lnTo>
                  <a:lnTo>
                    <a:pt x="52" y="667"/>
                  </a:lnTo>
                  <a:lnTo>
                    <a:pt x="47" y="661"/>
                  </a:lnTo>
                  <a:lnTo>
                    <a:pt x="44" y="654"/>
                  </a:lnTo>
                  <a:lnTo>
                    <a:pt x="41" y="648"/>
                  </a:lnTo>
                  <a:lnTo>
                    <a:pt x="37" y="644"/>
                  </a:lnTo>
                  <a:lnTo>
                    <a:pt x="36" y="639"/>
                  </a:lnTo>
                  <a:lnTo>
                    <a:pt x="34" y="635"/>
                  </a:lnTo>
                  <a:lnTo>
                    <a:pt x="32" y="631"/>
                  </a:lnTo>
                  <a:lnTo>
                    <a:pt x="29" y="626"/>
                  </a:lnTo>
                  <a:lnTo>
                    <a:pt x="28" y="621"/>
                  </a:lnTo>
                  <a:lnTo>
                    <a:pt x="26" y="618"/>
                  </a:lnTo>
                  <a:lnTo>
                    <a:pt x="24" y="613"/>
                  </a:lnTo>
                  <a:lnTo>
                    <a:pt x="23" y="608"/>
                  </a:lnTo>
                  <a:lnTo>
                    <a:pt x="21" y="603"/>
                  </a:lnTo>
                  <a:lnTo>
                    <a:pt x="18" y="599"/>
                  </a:lnTo>
                  <a:lnTo>
                    <a:pt x="16" y="594"/>
                  </a:lnTo>
                  <a:lnTo>
                    <a:pt x="14" y="587"/>
                  </a:lnTo>
                  <a:lnTo>
                    <a:pt x="13" y="582"/>
                  </a:lnTo>
                  <a:lnTo>
                    <a:pt x="11" y="576"/>
                  </a:lnTo>
                  <a:lnTo>
                    <a:pt x="11" y="571"/>
                  </a:lnTo>
                  <a:lnTo>
                    <a:pt x="10" y="564"/>
                  </a:lnTo>
                  <a:lnTo>
                    <a:pt x="8" y="558"/>
                  </a:lnTo>
                  <a:lnTo>
                    <a:pt x="6" y="553"/>
                  </a:lnTo>
                  <a:lnTo>
                    <a:pt x="6" y="546"/>
                  </a:lnTo>
                  <a:lnTo>
                    <a:pt x="5" y="540"/>
                  </a:lnTo>
                  <a:lnTo>
                    <a:pt x="3" y="533"/>
                  </a:lnTo>
                  <a:lnTo>
                    <a:pt x="1" y="527"/>
                  </a:lnTo>
                  <a:lnTo>
                    <a:pt x="1" y="520"/>
                  </a:lnTo>
                  <a:lnTo>
                    <a:pt x="1" y="512"/>
                  </a:lnTo>
                  <a:lnTo>
                    <a:pt x="1" y="505"/>
                  </a:lnTo>
                  <a:lnTo>
                    <a:pt x="0" y="497"/>
                  </a:lnTo>
                  <a:lnTo>
                    <a:pt x="0" y="491"/>
                  </a:lnTo>
                  <a:lnTo>
                    <a:pt x="0" y="482"/>
                  </a:lnTo>
                  <a:lnTo>
                    <a:pt x="0" y="476"/>
                  </a:lnTo>
                  <a:lnTo>
                    <a:pt x="0" y="466"/>
                  </a:lnTo>
                  <a:lnTo>
                    <a:pt x="1" y="460"/>
                  </a:lnTo>
                  <a:lnTo>
                    <a:pt x="1" y="451"/>
                  </a:lnTo>
                  <a:lnTo>
                    <a:pt x="1" y="443"/>
                  </a:lnTo>
                  <a:lnTo>
                    <a:pt x="1" y="433"/>
                  </a:lnTo>
                  <a:lnTo>
                    <a:pt x="1" y="427"/>
                  </a:lnTo>
                  <a:lnTo>
                    <a:pt x="1" y="419"/>
                  </a:lnTo>
                  <a:lnTo>
                    <a:pt x="3" y="412"/>
                  </a:lnTo>
                  <a:lnTo>
                    <a:pt x="3" y="404"/>
                  </a:lnTo>
                  <a:lnTo>
                    <a:pt x="5" y="398"/>
                  </a:lnTo>
                  <a:lnTo>
                    <a:pt x="6" y="389"/>
                  </a:lnTo>
                  <a:lnTo>
                    <a:pt x="6" y="383"/>
                  </a:lnTo>
                  <a:lnTo>
                    <a:pt x="8" y="375"/>
                  </a:lnTo>
                  <a:lnTo>
                    <a:pt x="10" y="368"/>
                  </a:lnTo>
                  <a:lnTo>
                    <a:pt x="11" y="362"/>
                  </a:lnTo>
                  <a:lnTo>
                    <a:pt x="13" y="355"/>
                  </a:lnTo>
                  <a:lnTo>
                    <a:pt x="14" y="348"/>
                  </a:lnTo>
                  <a:lnTo>
                    <a:pt x="16" y="342"/>
                  </a:lnTo>
                  <a:lnTo>
                    <a:pt x="18" y="335"/>
                  </a:lnTo>
                  <a:lnTo>
                    <a:pt x="21" y="329"/>
                  </a:lnTo>
                  <a:lnTo>
                    <a:pt x="23" y="322"/>
                  </a:lnTo>
                  <a:lnTo>
                    <a:pt x="24" y="316"/>
                  </a:lnTo>
                  <a:lnTo>
                    <a:pt x="28" y="309"/>
                  </a:lnTo>
                  <a:lnTo>
                    <a:pt x="29" y="304"/>
                  </a:lnTo>
                  <a:lnTo>
                    <a:pt x="32" y="298"/>
                  </a:lnTo>
                  <a:lnTo>
                    <a:pt x="34" y="293"/>
                  </a:lnTo>
                  <a:lnTo>
                    <a:pt x="37" y="286"/>
                  </a:lnTo>
                  <a:lnTo>
                    <a:pt x="39" y="280"/>
                  </a:lnTo>
                  <a:lnTo>
                    <a:pt x="42" y="275"/>
                  </a:lnTo>
                  <a:lnTo>
                    <a:pt x="46" y="270"/>
                  </a:lnTo>
                  <a:lnTo>
                    <a:pt x="47" y="265"/>
                  </a:lnTo>
                  <a:lnTo>
                    <a:pt x="52" y="259"/>
                  </a:lnTo>
                  <a:lnTo>
                    <a:pt x="54" y="254"/>
                  </a:lnTo>
                  <a:lnTo>
                    <a:pt x="59" y="249"/>
                  </a:lnTo>
                  <a:lnTo>
                    <a:pt x="62" y="244"/>
                  </a:lnTo>
                  <a:lnTo>
                    <a:pt x="65" y="239"/>
                  </a:lnTo>
                  <a:lnTo>
                    <a:pt x="67" y="232"/>
                  </a:lnTo>
                  <a:lnTo>
                    <a:pt x="72" y="228"/>
                  </a:lnTo>
                  <a:lnTo>
                    <a:pt x="75" y="223"/>
                  </a:lnTo>
                  <a:lnTo>
                    <a:pt x="78" y="218"/>
                  </a:lnTo>
                  <a:lnTo>
                    <a:pt x="83" y="213"/>
                  </a:lnTo>
                  <a:lnTo>
                    <a:pt x="88" y="208"/>
                  </a:lnTo>
                  <a:lnTo>
                    <a:pt x="91" y="201"/>
                  </a:lnTo>
                  <a:lnTo>
                    <a:pt x="95" y="198"/>
                  </a:lnTo>
                  <a:lnTo>
                    <a:pt x="99" y="192"/>
                  </a:lnTo>
                  <a:lnTo>
                    <a:pt x="104" y="188"/>
                  </a:lnTo>
                  <a:lnTo>
                    <a:pt x="108" y="183"/>
                  </a:lnTo>
                  <a:lnTo>
                    <a:pt x="113" y="178"/>
                  </a:lnTo>
                  <a:lnTo>
                    <a:pt x="117" y="175"/>
                  </a:lnTo>
                  <a:lnTo>
                    <a:pt x="122" y="170"/>
                  </a:lnTo>
                  <a:lnTo>
                    <a:pt x="126" y="165"/>
                  </a:lnTo>
                  <a:lnTo>
                    <a:pt x="131" y="161"/>
                  </a:lnTo>
                  <a:lnTo>
                    <a:pt x="135" y="156"/>
                  </a:lnTo>
                  <a:lnTo>
                    <a:pt x="140" y="151"/>
                  </a:lnTo>
                  <a:lnTo>
                    <a:pt x="145" y="146"/>
                  </a:lnTo>
                  <a:lnTo>
                    <a:pt x="150" y="143"/>
                  </a:lnTo>
                  <a:lnTo>
                    <a:pt x="155" y="138"/>
                  </a:lnTo>
                  <a:lnTo>
                    <a:pt x="160" y="134"/>
                  </a:lnTo>
                  <a:lnTo>
                    <a:pt x="165" y="129"/>
                  </a:lnTo>
                  <a:lnTo>
                    <a:pt x="171" y="125"/>
                  </a:lnTo>
                  <a:lnTo>
                    <a:pt x="176" y="121"/>
                  </a:lnTo>
                  <a:lnTo>
                    <a:pt x="181" y="116"/>
                  </a:lnTo>
                  <a:lnTo>
                    <a:pt x="188" y="111"/>
                  </a:lnTo>
                  <a:lnTo>
                    <a:pt x="193" y="108"/>
                  </a:lnTo>
                  <a:lnTo>
                    <a:pt x="199" y="103"/>
                  </a:lnTo>
                  <a:lnTo>
                    <a:pt x="206" y="100"/>
                  </a:lnTo>
                  <a:lnTo>
                    <a:pt x="211" y="94"/>
                  </a:lnTo>
                  <a:lnTo>
                    <a:pt x="216" y="90"/>
                  </a:lnTo>
                  <a:lnTo>
                    <a:pt x="222" y="85"/>
                  </a:lnTo>
                  <a:lnTo>
                    <a:pt x="230" y="82"/>
                  </a:lnTo>
                  <a:lnTo>
                    <a:pt x="235" y="77"/>
                  </a:lnTo>
                  <a:lnTo>
                    <a:pt x="243" y="74"/>
                  </a:lnTo>
                  <a:lnTo>
                    <a:pt x="252" y="69"/>
                  </a:lnTo>
                  <a:lnTo>
                    <a:pt x="260" y="66"/>
                  </a:lnTo>
                  <a:lnTo>
                    <a:pt x="266" y="61"/>
                  </a:lnTo>
                  <a:lnTo>
                    <a:pt x="276" y="58"/>
                  </a:lnTo>
                  <a:lnTo>
                    <a:pt x="284" y="54"/>
                  </a:lnTo>
                  <a:lnTo>
                    <a:pt x="292" y="51"/>
                  </a:lnTo>
                  <a:lnTo>
                    <a:pt x="302" y="46"/>
                  </a:lnTo>
                  <a:lnTo>
                    <a:pt x="312" y="43"/>
                  </a:lnTo>
                  <a:lnTo>
                    <a:pt x="320" y="40"/>
                  </a:lnTo>
                  <a:lnTo>
                    <a:pt x="332" y="38"/>
                  </a:lnTo>
                  <a:lnTo>
                    <a:pt x="340" y="35"/>
                  </a:lnTo>
                  <a:lnTo>
                    <a:pt x="350" y="31"/>
                  </a:lnTo>
                  <a:lnTo>
                    <a:pt x="361" y="28"/>
                  </a:lnTo>
                  <a:lnTo>
                    <a:pt x="371" y="26"/>
                  </a:lnTo>
                  <a:lnTo>
                    <a:pt x="382" y="23"/>
                  </a:lnTo>
                  <a:lnTo>
                    <a:pt x="392" y="22"/>
                  </a:lnTo>
                  <a:lnTo>
                    <a:pt x="404" y="20"/>
                  </a:lnTo>
                  <a:lnTo>
                    <a:pt x="415" y="17"/>
                  </a:lnTo>
                  <a:lnTo>
                    <a:pt x="425" y="15"/>
                  </a:lnTo>
                  <a:lnTo>
                    <a:pt x="438" y="13"/>
                  </a:lnTo>
                  <a:lnTo>
                    <a:pt x="449" y="12"/>
                  </a:lnTo>
                  <a:lnTo>
                    <a:pt x="461" y="10"/>
                  </a:lnTo>
                  <a:lnTo>
                    <a:pt x="472" y="7"/>
                  </a:lnTo>
                  <a:lnTo>
                    <a:pt x="484" y="7"/>
                  </a:lnTo>
                  <a:lnTo>
                    <a:pt x="495" y="5"/>
                  </a:lnTo>
                  <a:lnTo>
                    <a:pt x="508" y="5"/>
                  </a:lnTo>
                  <a:lnTo>
                    <a:pt x="520" y="4"/>
                  </a:lnTo>
                  <a:lnTo>
                    <a:pt x="531" y="2"/>
                  </a:lnTo>
                  <a:lnTo>
                    <a:pt x="543" y="2"/>
                  </a:lnTo>
                  <a:lnTo>
                    <a:pt x="556" y="2"/>
                  </a:lnTo>
                  <a:lnTo>
                    <a:pt x="567" y="0"/>
                  </a:lnTo>
                  <a:lnTo>
                    <a:pt x="579" y="0"/>
                  </a:lnTo>
                  <a:lnTo>
                    <a:pt x="592" y="0"/>
                  </a:lnTo>
                  <a:lnTo>
                    <a:pt x="603" y="0"/>
                  </a:lnTo>
                  <a:lnTo>
                    <a:pt x="615" y="0"/>
                  </a:lnTo>
                  <a:lnTo>
                    <a:pt x="628" y="0"/>
                  </a:lnTo>
                  <a:lnTo>
                    <a:pt x="639" y="0"/>
                  </a:lnTo>
                  <a:lnTo>
                    <a:pt x="652" y="2"/>
                  </a:lnTo>
                  <a:lnTo>
                    <a:pt x="664" y="2"/>
                  </a:lnTo>
                  <a:lnTo>
                    <a:pt x="675" y="2"/>
                  </a:lnTo>
                  <a:lnTo>
                    <a:pt x="686" y="4"/>
                  </a:lnTo>
                  <a:lnTo>
                    <a:pt x="700" y="5"/>
                  </a:lnTo>
                  <a:lnTo>
                    <a:pt x="711" y="7"/>
                  </a:lnTo>
                  <a:lnTo>
                    <a:pt x="722" y="7"/>
                  </a:lnTo>
                  <a:lnTo>
                    <a:pt x="734" y="10"/>
                  </a:lnTo>
                  <a:lnTo>
                    <a:pt x="747" y="12"/>
                  </a:lnTo>
                  <a:lnTo>
                    <a:pt x="757" y="13"/>
                  </a:lnTo>
                  <a:lnTo>
                    <a:pt x="768" y="15"/>
                  </a:lnTo>
                  <a:lnTo>
                    <a:pt x="780" y="18"/>
                  </a:lnTo>
                  <a:lnTo>
                    <a:pt x="791" y="22"/>
                  </a:lnTo>
                  <a:lnTo>
                    <a:pt x="803" y="23"/>
                  </a:lnTo>
                  <a:lnTo>
                    <a:pt x="812" y="26"/>
                  </a:lnTo>
                  <a:lnTo>
                    <a:pt x="822" y="30"/>
                  </a:lnTo>
                  <a:lnTo>
                    <a:pt x="834" y="33"/>
                  </a:lnTo>
                  <a:lnTo>
                    <a:pt x="843" y="36"/>
                  </a:lnTo>
                  <a:lnTo>
                    <a:pt x="855" y="41"/>
                  </a:lnTo>
                  <a:lnTo>
                    <a:pt x="865" y="44"/>
                  </a:lnTo>
                  <a:lnTo>
                    <a:pt x="875" y="49"/>
                  </a:lnTo>
                  <a:lnTo>
                    <a:pt x="884" y="53"/>
                  </a:lnTo>
                  <a:lnTo>
                    <a:pt x="894" y="58"/>
                  </a:lnTo>
                  <a:lnTo>
                    <a:pt x="902" y="61"/>
                  </a:lnTo>
                  <a:lnTo>
                    <a:pt x="912" y="66"/>
                  </a:lnTo>
                  <a:lnTo>
                    <a:pt x="919" y="71"/>
                  </a:lnTo>
                  <a:lnTo>
                    <a:pt x="928" y="74"/>
                  </a:lnTo>
                  <a:lnTo>
                    <a:pt x="935" y="79"/>
                  </a:lnTo>
                  <a:lnTo>
                    <a:pt x="945" y="85"/>
                  </a:lnTo>
                  <a:lnTo>
                    <a:pt x="951" y="89"/>
                  </a:lnTo>
                  <a:lnTo>
                    <a:pt x="958" y="95"/>
                  </a:lnTo>
                  <a:lnTo>
                    <a:pt x="964" y="100"/>
                  </a:lnTo>
                  <a:lnTo>
                    <a:pt x="971" y="105"/>
                  </a:lnTo>
                  <a:lnTo>
                    <a:pt x="978" y="110"/>
                  </a:lnTo>
                  <a:lnTo>
                    <a:pt x="984" y="116"/>
                  </a:lnTo>
                  <a:lnTo>
                    <a:pt x="991" y="121"/>
                  </a:lnTo>
                  <a:lnTo>
                    <a:pt x="995" y="128"/>
                  </a:lnTo>
                  <a:lnTo>
                    <a:pt x="1000" y="133"/>
                  </a:lnTo>
                  <a:lnTo>
                    <a:pt x="1005" y="139"/>
                  </a:lnTo>
                  <a:lnTo>
                    <a:pt x="1012" y="144"/>
                  </a:lnTo>
                  <a:lnTo>
                    <a:pt x="1017" y="151"/>
                  </a:lnTo>
                  <a:lnTo>
                    <a:pt x="1020" y="156"/>
                  </a:lnTo>
                  <a:lnTo>
                    <a:pt x="1025" y="162"/>
                  </a:lnTo>
                  <a:lnTo>
                    <a:pt x="1028" y="169"/>
                  </a:lnTo>
                  <a:lnTo>
                    <a:pt x="1033" y="175"/>
                  </a:lnTo>
                  <a:lnTo>
                    <a:pt x="1036" y="182"/>
                  </a:lnTo>
                  <a:lnTo>
                    <a:pt x="1041" y="187"/>
                  </a:lnTo>
                  <a:lnTo>
                    <a:pt x="1045" y="193"/>
                  </a:lnTo>
                  <a:lnTo>
                    <a:pt x="1048" y="200"/>
                  </a:lnTo>
                  <a:lnTo>
                    <a:pt x="1051" y="206"/>
                  </a:lnTo>
                  <a:lnTo>
                    <a:pt x="1054" y="213"/>
                  </a:lnTo>
                  <a:lnTo>
                    <a:pt x="1056" y="219"/>
                  </a:lnTo>
                  <a:lnTo>
                    <a:pt x="1061" y="226"/>
                  </a:lnTo>
                  <a:lnTo>
                    <a:pt x="1063" y="231"/>
                  </a:lnTo>
                  <a:lnTo>
                    <a:pt x="1064" y="237"/>
                  </a:lnTo>
                  <a:lnTo>
                    <a:pt x="1067" y="244"/>
                  </a:lnTo>
                  <a:lnTo>
                    <a:pt x="1069" y="250"/>
                  </a:lnTo>
                  <a:lnTo>
                    <a:pt x="1071" y="257"/>
                  </a:lnTo>
                  <a:lnTo>
                    <a:pt x="1072" y="263"/>
                  </a:lnTo>
                  <a:lnTo>
                    <a:pt x="1074" y="268"/>
                  </a:lnTo>
                  <a:lnTo>
                    <a:pt x="1077" y="275"/>
                  </a:lnTo>
                  <a:lnTo>
                    <a:pt x="1077" y="281"/>
                  </a:lnTo>
                  <a:lnTo>
                    <a:pt x="1079" y="288"/>
                  </a:lnTo>
                  <a:lnTo>
                    <a:pt x="1081" y="295"/>
                  </a:lnTo>
                  <a:lnTo>
                    <a:pt x="1082" y="299"/>
                  </a:lnTo>
                  <a:lnTo>
                    <a:pt x="1082" y="306"/>
                  </a:lnTo>
                  <a:lnTo>
                    <a:pt x="1084" y="313"/>
                  </a:lnTo>
                  <a:lnTo>
                    <a:pt x="1084" y="319"/>
                  </a:lnTo>
                  <a:lnTo>
                    <a:pt x="1085" y="326"/>
                  </a:lnTo>
                  <a:lnTo>
                    <a:pt x="1085" y="332"/>
                  </a:lnTo>
                  <a:lnTo>
                    <a:pt x="1087" y="337"/>
                  </a:lnTo>
                  <a:lnTo>
                    <a:pt x="1087" y="344"/>
                  </a:lnTo>
                  <a:lnTo>
                    <a:pt x="1087" y="350"/>
                  </a:lnTo>
                  <a:lnTo>
                    <a:pt x="1087" y="355"/>
                  </a:lnTo>
                  <a:lnTo>
                    <a:pt x="1089" y="362"/>
                  </a:lnTo>
                  <a:lnTo>
                    <a:pt x="1089" y="366"/>
                  </a:lnTo>
                  <a:lnTo>
                    <a:pt x="1090" y="373"/>
                  </a:lnTo>
                  <a:lnTo>
                    <a:pt x="1090" y="378"/>
                  </a:lnTo>
                  <a:lnTo>
                    <a:pt x="1090" y="383"/>
                  </a:lnTo>
                  <a:lnTo>
                    <a:pt x="1090" y="389"/>
                  </a:lnTo>
                  <a:lnTo>
                    <a:pt x="1090" y="394"/>
                  </a:lnTo>
                  <a:lnTo>
                    <a:pt x="1090" y="399"/>
                  </a:lnTo>
                  <a:lnTo>
                    <a:pt x="1092" y="406"/>
                  </a:lnTo>
                  <a:lnTo>
                    <a:pt x="1092" y="411"/>
                  </a:lnTo>
                  <a:lnTo>
                    <a:pt x="1092" y="415"/>
                  </a:lnTo>
                  <a:lnTo>
                    <a:pt x="1092" y="420"/>
                  </a:lnTo>
                  <a:lnTo>
                    <a:pt x="1092" y="425"/>
                  </a:lnTo>
                  <a:lnTo>
                    <a:pt x="1092" y="429"/>
                  </a:lnTo>
                  <a:lnTo>
                    <a:pt x="1092" y="433"/>
                  </a:lnTo>
                  <a:lnTo>
                    <a:pt x="1090" y="438"/>
                  </a:lnTo>
                  <a:lnTo>
                    <a:pt x="1090" y="443"/>
                  </a:lnTo>
                  <a:lnTo>
                    <a:pt x="1089" y="448"/>
                  </a:lnTo>
                  <a:lnTo>
                    <a:pt x="1089" y="453"/>
                  </a:lnTo>
                  <a:lnTo>
                    <a:pt x="1087" y="458"/>
                  </a:lnTo>
                  <a:lnTo>
                    <a:pt x="1087" y="461"/>
                  </a:lnTo>
                  <a:lnTo>
                    <a:pt x="1087" y="466"/>
                  </a:lnTo>
                  <a:lnTo>
                    <a:pt x="1085" y="471"/>
                  </a:lnTo>
                  <a:lnTo>
                    <a:pt x="1084" y="476"/>
                  </a:lnTo>
                  <a:lnTo>
                    <a:pt x="1084" y="479"/>
                  </a:lnTo>
                  <a:lnTo>
                    <a:pt x="1082" y="484"/>
                  </a:lnTo>
                  <a:lnTo>
                    <a:pt x="1082" y="489"/>
                  </a:lnTo>
                  <a:lnTo>
                    <a:pt x="1081" y="492"/>
                  </a:lnTo>
                  <a:lnTo>
                    <a:pt x="1079" y="496"/>
                  </a:lnTo>
                  <a:lnTo>
                    <a:pt x="1077" y="500"/>
                  </a:lnTo>
                  <a:lnTo>
                    <a:pt x="1077" y="505"/>
                  </a:lnTo>
                  <a:lnTo>
                    <a:pt x="1074" y="512"/>
                  </a:lnTo>
                  <a:lnTo>
                    <a:pt x="1071" y="520"/>
                  </a:lnTo>
                  <a:lnTo>
                    <a:pt x="1067" y="527"/>
                  </a:lnTo>
                  <a:lnTo>
                    <a:pt x="1064" y="533"/>
                  </a:lnTo>
                  <a:lnTo>
                    <a:pt x="1061" y="540"/>
                  </a:lnTo>
                  <a:lnTo>
                    <a:pt x="1058" y="546"/>
                  </a:lnTo>
                  <a:lnTo>
                    <a:pt x="1053" y="553"/>
                  </a:lnTo>
                  <a:lnTo>
                    <a:pt x="1049" y="558"/>
                  </a:lnTo>
                  <a:lnTo>
                    <a:pt x="1046" y="563"/>
                  </a:lnTo>
                  <a:lnTo>
                    <a:pt x="1043" y="567"/>
                  </a:lnTo>
                  <a:lnTo>
                    <a:pt x="1040" y="572"/>
                  </a:lnTo>
                  <a:lnTo>
                    <a:pt x="1036" y="577"/>
                  </a:lnTo>
                  <a:lnTo>
                    <a:pt x="1033" y="581"/>
                  </a:lnTo>
                  <a:lnTo>
                    <a:pt x="1031" y="585"/>
                  </a:lnTo>
                  <a:lnTo>
                    <a:pt x="1027" y="590"/>
                  </a:lnTo>
                  <a:lnTo>
                    <a:pt x="1022" y="595"/>
                  </a:lnTo>
                  <a:lnTo>
                    <a:pt x="1020" y="599"/>
                  </a:lnTo>
                  <a:lnTo>
                    <a:pt x="984" y="551"/>
                  </a:lnTo>
                  <a:close/>
                </a:path>
              </a:pathLst>
            </a:custGeom>
            <a:solidFill>
              <a:srgbClr val="A38A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5853" name="Freeform 15"/>
            <p:cNvSpPr>
              <a:spLocks/>
            </p:cNvSpPr>
            <p:nvPr/>
          </p:nvSpPr>
          <p:spPr bwMode="auto">
            <a:xfrm>
              <a:off x="4528" y="3471"/>
              <a:ext cx="533" cy="241"/>
            </a:xfrm>
            <a:custGeom>
              <a:avLst/>
              <a:gdLst>
                <a:gd name="T0" fmla="*/ 25 w 1064"/>
                <a:gd name="T1" fmla="*/ 53 h 482"/>
                <a:gd name="T2" fmla="*/ 40 w 1064"/>
                <a:gd name="T3" fmla="*/ 66 h 482"/>
                <a:gd name="T4" fmla="*/ 62 w 1064"/>
                <a:gd name="T5" fmla="*/ 81 h 482"/>
                <a:gd name="T6" fmla="*/ 89 w 1064"/>
                <a:gd name="T7" fmla="*/ 96 h 482"/>
                <a:gd name="T8" fmla="*/ 121 w 1064"/>
                <a:gd name="T9" fmla="*/ 111 h 482"/>
                <a:gd name="T10" fmla="*/ 158 w 1064"/>
                <a:gd name="T11" fmla="*/ 122 h 482"/>
                <a:gd name="T12" fmla="*/ 200 w 1064"/>
                <a:gd name="T13" fmla="*/ 130 h 482"/>
                <a:gd name="T14" fmla="*/ 247 w 1064"/>
                <a:gd name="T15" fmla="*/ 132 h 482"/>
                <a:gd name="T16" fmla="*/ 293 w 1064"/>
                <a:gd name="T17" fmla="*/ 128 h 482"/>
                <a:gd name="T18" fmla="*/ 333 w 1064"/>
                <a:gd name="T19" fmla="*/ 117 h 482"/>
                <a:gd name="T20" fmla="*/ 371 w 1064"/>
                <a:gd name="T21" fmla="*/ 103 h 482"/>
                <a:gd name="T22" fmla="*/ 403 w 1064"/>
                <a:gd name="T23" fmla="*/ 87 h 482"/>
                <a:gd name="T24" fmla="*/ 432 w 1064"/>
                <a:gd name="T25" fmla="*/ 70 h 482"/>
                <a:gd name="T26" fmla="*/ 454 w 1064"/>
                <a:gd name="T27" fmla="*/ 53 h 482"/>
                <a:gd name="T28" fmla="*/ 472 w 1064"/>
                <a:gd name="T29" fmla="*/ 36 h 482"/>
                <a:gd name="T30" fmla="*/ 487 w 1064"/>
                <a:gd name="T31" fmla="*/ 23 h 482"/>
                <a:gd name="T32" fmla="*/ 507 w 1064"/>
                <a:gd name="T33" fmla="*/ 6 h 482"/>
                <a:gd name="T34" fmla="*/ 525 w 1064"/>
                <a:gd name="T35" fmla="*/ 1 h 482"/>
                <a:gd name="T36" fmla="*/ 530 w 1064"/>
                <a:gd name="T37" fmla="*/ 13 h 482"/>
                <a:gd name="T38" fmla="*/ 531 w 1064"/>
                <a:gd name="T39" fmla="*/ 34 h 482"/>
                <a:gd name="T40" fmla="*/ 532 w 1064"/>
                <a:gd name="T41" fmla="*/ 49 h 482"/>
                <a:gd name="T42" fmla="*/ 532 w 1064"/>
                <a:gd name="T43" fmla="*/ 65 h 482"/>
                <a:gd name="T44" fmla="*/ 532 w 1064"/>
                <a:gd name="T45" fmla="*/ 80 h 482"/>
                <a:gd name="T46" fmla="*/ 530 w 1064"/>
                <a:gd name="T47" fmla="*/ 96 h 482"/>
                <a:gd name="T48" fmla="*/ 529 w 1064"/>
                <a:gd name="T49" fmla="*/ 111 h 482"/>
                <a:gd name="T50" fmla="*/ 525 w 1064"/>
                <a:gd name="T51" fmla="*/ 126 h 482"/>
                <a:gd name="T52" fmla="*/ 509 w 1064"/>
                <a:gd name="T53" fmla="*/ 147 h 482"/>
                <a:gd name="T54" fmla="*/ 494 w 1064"/>
                <a:gd name="T55" fmla="*/ 160 h 482"/>
                <a:gd name="T56" fmla="*/ 476 w 1064"/>
                <a:gd name="T57" fmla="*/ 174 h 482"/>
                <a:gd name="T58" fmla="*/ 454 w 1064"/>
                <a:gd name="T59" fmla="*/ 187 h 482"/>
                <a:gd name="T60" fmla="*/ 432 w 1064"/>
                <a:gd name="T61" fmla="*/ 200 h 482"/>
                <a:gd name="T62" fmla="*/ 408 w 1064"/>
                <a:gd name="T63" fmla="*/ 212 h 482"/>
                <a:gd name="T64" fmla="*/ 385 w 1064"/>
                <a:gd name="T65" fmla="*/ 223 h 482"/>
                <a:gd name="T66" fmla="*/ 362 w 1064"/>
                <a:gd name="T67" fmla="*/ 231 h 482"/>
                <a:gd name="T68" fmla="*/ 342 w 1064"/>
                <a:gd name="T69" fmla="*/ 236 h 482"/>
                <a:gd name="T70" fmla="*/ 320 w 1064"/>
                <a:gd name="T71" fmla="*/ 239 h 482"/>
                <a:gd name="T72" fmla="*/ 297 w 1064"/>
                <a:gd name="T73" fmla="*/ 241 h 482"/>
                <a:gd name="T74" fmla="*/ 270 w 1064"/>
                <a:gd name="T75" fmla="*/ 241 h 482"/>
                <a:gd name="T76" fmla="*/ 243 w 1064"/>
                <a:gd name="T77" fmla="*/ 240 h 482"/>
                <a:gd name="T78" fmla="*/ 214 w 1064"/>
                <a:gd name="T79" fmla="*/ 237 h 482"/>
                <a:gd name="T80" fmla="*/ 186 w 1064"/>
                <a:gd name="T81" fmla="*/ 233 h 482"/>
                <a:gd name="T82" fmla="*/ 158 w 1064"/>
                <a:gd name="T83" fmla="*/ 228 h 482"/>
                <a:gd name="T84" fmla="*/ 130 w 1064"/>
                <a:gd name="T85" fmla="*/ 220 h 482"/>
                <a:gd name="T86" fmla="*/ 104 w 1064"/>
                <a:gd name="T87" fmla="*/ 210 h 482"/>
                <a:gd name="T88" fmla="*/ 81 w 1064"/>
                <a:gd name="T89" fmla="*/ 199 h 482"/>
                <a:gd name="T90" fmla="*/ 63 w 1064"/>
                <a:gd name="T91" fmla="*/ 187 h 482"/>
                <a:gd name="T92" fmla="*/ 50 w 1064"/>
                <a:gd name="T93" fmla="*/ 175 h 482"/>
                <a:gd name="T94" fmla="*/ 34 w 1064"/>
                <a:gd name="T95" fmla="*/ 151 h 482"/>
                <a:gd name="T96" fmla="*/ 28 w 1064"/>
                <a:gd name="T97" fmla="*/ 129 h 482"/>
                <a:gd name="T98" fmla="*/ 25 w 1064"/>
                <a:gd name="T99" fmla="*/ 110 h 482"/>
                <a:gd name="T100" fmla="*/ 18 w 1064"/>
                <a:gd name="T101" fmla="*/ 89 h 482"/>
                <a:gd name="T102" fmla="*/ 11 w 1064"/>
                <a:gd name="T103" fmla="*/ 71 h 482"/>
                <a:gd name="T104" fmla="*/ 3 w 1064"/>
                <a:gd name="T105" fmla="*/ 46 h 482"/>
                <a:gd name="T106" fmla="*/ 1 w 1064"/>
                <a:gd name="T107" fmla="*/ 31 h 48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064" h="482">
                  <a:moveTo>
                    <a:pt x="20" y="77"/>
                  </a:moveTo>
                  <a:lnTo>
                    <a:pt x="21" y="79"/>
                  </a:lnTo>
                  <a:lnTo>
                    <a:pt x="28" y="83"/>
                  </a:lnTo>
                  <a:lnTo>
                    <a:pt x="31" y="88"/>
                  </a:lnTo>
                  <a:lnTo>
                    <a:pt x="36" y="93"/>
                  </a:lnTo>
                  <a:lnTo>
                    <a:pt x="42" y="98"/>
                  </a:lnTo>
                  <a:lnTo>
                    <a:pt x="49" y="105"/>
                  </a:lnTo>
                  <a:lnTo>
                    <a:pt x="54" y="108"/>
                  </a:lnTo>
                  <a:lnTo>
                    <a:pt x="57" y="111"/>
                  </a:lnTo>
                  <a:lnTo>
                    <a:pt x="62" y="115"/>
                  </a:lnTo>
                  <a:lnTo>
                    <a:pt x="65" y="119"/>
                  </a:lnTo>
                  <a:lnTo>
                    <a:pt x="70" y="123"/>
                  </a:lnTo>
                  <a:lnTo>
                    <a:pt x="75" y="128"/>
                  </a:lnTo>
                  <a:lnTo>
                    <a:pt x="80" y="131"/>
                  </a:lnTo>
                  <a:lnTo>
                    <a:pt x="87" y="136"/>
                  </a:lnTo>
                  <a:lnTo>
                    <a:pt x="91" y="139"/>
                  </a:lnTo>
                  <a:lnTo>
                    <a:pt x="98" y="144"/>
                  </a:lnTo>
                  <a:lnTo>
                    <a:pt x="105" y="149"/>
                  </a:lnTo>
                  <a:lnTo>
                    <a:pt x="111" y="152"/>
                  </a:lnTo>
                  <a:lnTo>
                    <a:pt x="118" y="157"/>
                  </a:lnTo>
                  <a:lnTo>
                    <a:pt x="124" y="162"/>
                  </a:lnTo>
                  <a:lnTo>
                    <a:pt x="131" y="167"/>
                  </a:lnTo>
                  <a:lnTo>
                    <a:pt x="139" y="170"/>
                  </a:lnTo>
                  <a:lnTo>
                    <a:pt x="145" y="175"/>
                  </a:lnTo>
                  <a:lnTo>
                    <a:pt x="154" y="180"/>
                  </a:lnTo>
                  <a:lnTo>
                    <a:pt x="162" y="183"/>
                  </a:lnTo>
                  <a:lnTo>
                    <a:pt x="170" y="188"/>
                  </a:lnTo>
                  <a:lnTo>
                    <a:pt x="177" y="191"/>
                  </a:lnTo>
                  <a:lnTo>
                    <a:pt x="186" y="196"/>
                  </a:lnTo>
                  <a:lnTo>
                    <a:pt x="195" y="201"/>
                  </a:lnTo>
                  <a:lnTo>
                    <a:pt x="204" y="206"/>
                  </a:lnTo>
                  <a:lnTo>
                    <a:pt x="212" y="209"/>
                  </a:lnTo>
                  <a:lnTo>
                    <a:pt x="222" y="213"/>
                  </a:lnTo>
                  <a:lnTo>
                    <a:pt x="232" y="218"/>
                  </a:lnTo>
                  <a:lnTo>
                    <a:pt x="242" y="221"/>
                  </a:lnTo>
                  <a:lnTo>
                    <a:pt x="252" y="224"/>
                  </a:lnTo>
                  <a:lnTo>
                    <a:pt x="262" y="227"/>
                  </a:lnTo>
                  <a:lnTo>
                    <a:pt x="273" y="232"/>
                  </a:lnTo>
                  <a:lnTo>
                    <a:pt x="283" y="235"/>
                  </a:lnTo>
                  <a:lnTo>
                    <a:pt x="294" y="239"/>
                  </a:lnTo>
                  <a:lnTo>
                    <a:pt x="304" y="242"/>
                  </a:lnTo>
                  <a:lnTo>
                    <a:pt x="315" y="244"/>
                  </a:lnTo>
                  <a:lnTo>
                    <a:pt x="327" y="247"/>
                  </a:lnTo>
                  <a:lnTo>
                    <a:pt x="338" y="249"/>
                  </a:lnTo>
                  <a:lnTo>
                    <a:pt x="350" y="252"/>
                  </a:lnTo>
                  <a:lnTo>
                    <a:pt x="361" y="253"/>
                  </a:lnTo>
                  <a:lnTo>
                    <a:pt x="374" y="257"/>
                  </a:lnTo>
                  <a:lnTo>
                    <a:pt x="386" y="258"/>
                  </a:lnTo>
                  <a:lnTo>
                    <a:pt x="399" y="260"/>
                  </a:lnTo>
                  <a:lnTo>
                    <a:pt x="412" y="262"/>
                  </a:lnTo>
                  <a:lnTo>
                    <a:pt x="425" y="263"/>
                  </a:lnTo>
                  <a:lnTo>
                    <a:pt x="438" y="263"/>
                  </a:lnTo>
                  <a:lnTo>
                    <a:pt x="451" y="263"/>
                  </a:lnTo>
                  <a:lnTo>
                    <a:pt x="464" y="263"/>
                  </a:lnTo>
                  <a:lnTo>
                    <a:pt x="479" y="265"/>
                  </a:lnTo>
                  <a:lnTo>
                    <a:pt x="494" y="263"/>
                  </a:lnTo>
                  <a:lnTo>
                    <a:pt x="507" y="263"/>
                  </a:lnTo>
                  <a:lnTo>
                    <a:pt x="518" y="262"/>
                  </a:lnTo>
                  <a:lnTo>
                    <a:pt x="533" y="262"/>
                  </a:lnTo>
                  <a:lnTo>
                    <a:pt x="544" y="260"/>
                  </a:lnTo>
                  <a:lnTo>
                    <a:pt x="557" y="258"/>
                  </a:lnTo>
                  <a:lnTo>
                    <a:pt x="571" y="257"/>
                  </a:lnTo>
                  <a:lnTo>
                    <a:pt x="584" y="255"/>
                  </a:lnTo>
                  <a:lnTo>
                    <a:pt x="595" y="252"/>
                  </a:lnTo>
                  <a:lnTo>
                    <a:pt x="608" y="250"/>
                  </a:lnTo>
                  <a:lnTo>
                    <a:pt x="620" y="247"/>
                  </a:lnTo>
                  <a:lnTo>
                    <a:pt x="631" y="244"/>
                  </a:lnTo>
                  <a:lnTo>
                    <a:pt x="643" y="240"/>
                  </a:lnTo>
                  <a:lnTo>
                    <a:pt x="654" y="237"/>
                  </a:lnTo>
                  <a:lnTo>
                    <a:pt x="665" y="234"/>
                  </a:lnTo>
                  <a:lnTo>
                    <a:pt x="677" y="232"/>
                  </a:lnTo>
                  <a:lnTo>
                    <a:pt x="688" y="227"/>
                  </a:lnTo>
                  <a:lnTo>
                    <a:pt x="698" y="222"/>
                  </a:lnTo>
                  <a:lnTo>
                    <a:pt x="710" y="219"/>
                  </a:lnTo>
                  <a:lnTo>
                    <a:pt x="719" y="216"/>
                  </a:lnTo>
                  <a:lnTo>
                    <a:pt x="729" y="211"/>
                  </a:lnTo>
                  <a:lnTo>
                    <a:pt x="741" y="206"/>
                  </a:lnTo>
                  <a:lnTo>
                    <a:pt x="750" y="203"/>
                  </a:lnTo>
                  <a:lnTo>
                    <a:pt x="760" y="198"/>
                  </a:lnTo>
                  <a:lnTo>
                    <a:pt x="768" y="193"/>
                  </a:lnTo>
                  <a:lnTo>
                    <a:pt x="778" y="188"/>
                  </a:lnTo>
                  <a:lnTo>
                    <a:pt x="788" y="183"/>
                  </a:lnTo>
                  <a:lnTo>
                    <a:pt x="796" y="178"/>
                  </a:lnTo>
                  <a:lnTo>
                    <a:pt x="804" y="173"/>
                  </a:lnTo>
                  <a:lnTo>
                    <a:pt x="814" y="168"/>
                  </a:lnTo>
                  <a:lnTo>
                    <a:pt x="822" y="164"/>
                  </a:lnTo>
                  <a:lnTo>
                    <a:pt x="831" y="160"/>
                  </a:lnTo>
                  <a:lnTo>
                    <a:pt x="839" y="154"/>
                  </a:lnTo>
                  <a:lnTo>
                    <a:pt x="845" y="149"/>
                  </a:lnTo>
                  <a:lnTo>
                    <a:pt x="853" y="144"/>
                  </a:lnTo>
                  <a:lnTo>
                    <a:pt x="862" y="139"/>
                  </a:lnTo>
                  <a:lnTo>
                    <a:pt x="868" y="134"/>
                  </a:lnTo>
                  <a:lnTo>
                    <a:pt x="876" y="129"/>
                  </a:lnTo>
                  <a:lnTo>
                    <a:pt x="883" y="123"/>
                  </a:lnTo>
                  <a:lnTo>
                    <a:pt x="889" y="119"/>
                  </a:lnTo>
                  <a:lnTo>
                    <a:pt x="896" y="115"/>
                  </a:lnTo>
                  <a:lnTo>
                    <a:pt x="901" y="110"/>
                  </a:lnTo>
                  <a:lnTo>
                    <a:pt x="907" y="105"/>
                  </a:lnTo>
                  <a:lnTo>
                    <a:pt x="914" y="100"/>
                  </a:lnTo>
                  <a:lnTo>
                    <a:pt x="919" y="95"/>
                  </a:lnTo>
                  <a:lnTo>
                    <a:pt x="924" y="90"/>
                  </a:lnTo>
                  <a:lnTo>
                    <a:pt x="930" y="87"/>
                  </a:lnTo>
                  <a:lnTo>
                    <a:pt x="935" y="82"/>
                  </a:lnTo>
                  <a:lnTo>
                    <a:pt x="940" y="77"/>
                  </a:lnTo>
                  <a:lnTo>
                    <a:pt x="943" y="72"/>
                  </a:lnTo>
                  <a:lnTo>
                    <a:pt x="948" y="69"/>
                  </a:lnTo>
                  <a:lnTo>
                    <a:pt x="953" y="66"/>
                  </a:lnTo>
                  <a:lnTo>
                    <a:pt x="956" y="61"/>
                  </a:lnTo>
                  <a:lnTo>
                    <a:pt x="961" y="59"/>
                  </a:lnTo>
                  <a:lnTo>
                    <a:pt x="965" y="54"/>
                  </a:lnTo>
                  <a:lnTo>
                    <a:pt x="968" y="52"/>
                  </a:lnTo>
                  <a:lnTo>
                    <a:pt x="973" y="46"/>
                  </a:lnTo>
                  <a:lnTo>
                    <a:pt x="979" y="41"/>
                  </a:lnTo>
                  <a:lnTo>
                    <a:pt x="983" y="36"/>
                  </a:lnTo>
                  <a:lnTo>
                    <a:pt x="987" y="33"/>
                  </a:lnTo>
                  <a:lnTo>
                    <a:pt x="992" y="26"/>
                  </a:lnTo>
                  <a:lnTo>
                    <a:pt x="999" y="21"/>
                  </a:lnTo>
                  <a:lnTo>
                    <a:pt x="1005" y="16"/>
                  </a:lnTo>
                  <a:lnTo>
                    <a:pt x="1012" y="12"/>
                  </a:lnTo>
                  <a:lnTo>
                    <a:pt x="1019" y="8"/>
                  </a:lnTo>
                  <a:lnTo>
                    <a:pt x="1023" y="5"/>
                  </a:lnTo>
                  <a:lnTo>
                    <a:pt x="1028" y="2"/>
                  </a:lnTo>
                  <a:lnTo>
                    <a:pt x="1035" y="2"/>
                  </a:lnTo>
                  <a:lnTo>
                    <a:pt x="1040" y="0"/>
                  </a:lnTo>
                  <a:lnTo>
                    <a:pt x="1045" y="0"/>
                  </a:lnTo>
                  <a:lnTo>
                    <a:pt x="1048" y="2"/>
                  </a:lnTo>
                  <a:lnTo>
                    <a:pt x="1053" y="5"/>
                  </a:lnTo>
                  <a:lnTo>
                    <a:pt x="1055" y="8"/>
                  </a:lnTo>
                  <a:lnTo>
                    <a:pt x="1058" y="13"/>
                  </a:lnTo>
                  <a:lnTo>
                    <a:pt x="1059" y="15"/>
                  </a:lnTo>
                  <a:lnTo>
                    <a:pt x="1059" y="18"/>
                  </a:lnTo>
                  <a:lnTo>
                    <a:pt x="1059" y="23"/>
                  </a:lnTo>
                  <a:lnTo>
                    <a:pt x="1059" y="26"/>
                  </a:lnTo>
                  <a:lnTo>
                    <a:pt x="1059" y="31"/>
                  </a:lnTo>
                  <a:lnTo>
                    <a:pt x="1059" y="36"/>
                  </a:lnTo>
                  <a:lnTo>
                    <a:pt x="1059" y="41"/>
                  </a:lnTo>
                  <a:lnTo>
                    <a:pt x="1059" y="48"/>
                  </a:lnTo>
                  <a:lnTo>
                    <a:pt x="1059" y="52"/>
                  </a:lnTo>
                  <a:lnTo>
                    <a:pt x="1061" y="59"/>
                  </a:lnTo>
                  <a:lnTo>
                    <a:pt x="1061" y="67"/>
                  </a:lnTo>
                  <a:lnTo>
                    <a:pt x="1061" y="74"/>
                  </a:lnTo>
                  <a:lnTo>
                    <a:pt x="1061" y="79"/>
                  </a:lnTo>
                  <a:lnTo>
                    <a:pt x="1061" y="82"/>
                  </a:lnTo>
                  <a:lnTo>
                    <a:pt x="1061" y="85"/>
                  </a:lnTo>
                  <a:lnTo>
                    <a:pt x="1063" y="90"/>
                  </a:lnTo>
                  <a:lnTo>
                    <a:pt x="1063" y="93"/>
                  </a:lnTo>
                  <a:lnTo>
                    <a:pt x="1063" y="98"/>
                  </a:lnTo>
                  <a:lnTo>
                    <a:pt x="1063" y="103"/>
                  </a:lnTo>
                  <a:lnTo>
                    <a:pt x="1063" y="106"/>
                  </a:lnTo>
                  <a:lnTo>
                    <a:pt x="1063" y="111"/>
                  </a:lnTo>
                  <a:lnTo>
                    <a:pt x="1063" y="115"/>
                  </a:lnTo>
                  <a:lnTo>
                    <a:pt x="1063" y="119"/>
                  </a:lnTo>
                  <a:lnTo>
                    <a:pt x="1063" y="124"/>
                  </a:lnTo>
                  <a:lnTo>
                    <a:pt x="1063" y="129"/>
                  </a:lnTo>
                  <a:lnTo>
                    <a:pt x="1063" y="134"/>
                  </a:lnTo>
                  <a:lnTo>
                    <a:pt x="1063" y="137"/>
                  </a:lnTo>
                  <a:lnTo>
                    <a:pt x="1064" y="142"/>
                  </a:lnTo>
                  <a:lnTo>
                    <a:pt x="1063" y="147"/>
                  </a:lnTo>
                  <a:lnTo>
                    <a:pt x="1063" y="151"/>
                  </a:lnTo>
                  <a:lnTo>
                    <a:pt x="1063" y="155"/>
                  </a:lnTo>
                  <a:lnTo>
                    <a:pt x="1063" y="160"/>
                  </a:lnTo>
                  <a:lnTo>
                    <a:pt x="1063" y="165"/>
                  </a:lnTo>
                  <a:lnTo>
                    <a:pt x="1063" y="170"/>
                  </a:lnTo>
                  <a:lnTo>
                    <a:pt x="1063" y="173"/>
                  </a:lnTo>
                  <a:lnTo>
                    <a:pt x="1063" y="178"/>
                  </a:lnTo>
                  <a:lnTo>
                    <a:pt x="1061" y="183"/>
                  </a:lnTo>
                  <a:lnTo>
                    <a:pt x="1061" y="186"/>
                  </a:lnTo>
                  <a:lnTo>
                    <a:pt x="1059" y="191"/>
                  </a:lnTo>
                  <a:lnTo>
                    <a:pt x="1059" y="196"/>
                  </a:lnTo>
                  <a:lnTo>
                    <a:pt x="1059" y="200"/>
                  </a:lnTo>
                  <a:lnTo>
                    <a:pt x="1059" y="204"/>
                  </a:lnTo>
                  <a:lnTo>
                    <a:pt x="1058" y="208"/>
                  </a:lnTo>
                  <a:lnTo>
                    <a:pt x="1058" y="213"/>
                  </a:lnTo>
                  <a:lnTo>
                    <a:pt x="1056" y="218"/>
                  </a:lnTo>
                  <a:lnTo>
                    <a:pt x="1056" y="221"/>
                  </a:lnTo>
                  <a:lnTo>
                    <a:pt x="1055" y="226"/>
                  </a:lnTo>
                  <a:lnTo>
                    <a:pt x="1055" y="229"/>
                  </a:lnTo>
                  <a:lnTo>
                    <a:pt x="1053" y="232"/>
                  </a:lnTo>
                  <a:lnTo>
                    <a:pt x="1053" y="237"/>
                  </a:lnTo>
                  <a:lnTo>
                    <a:pt x="1051" y="240"/>
                  </a:lnTo>
                  <a:lnTo>
                    <a:pt x="1050" y="245"/>
                  </a:lnTo>
                  <a:lnTo>
                    <a:pt x="1048" y="252"/>
                  </a:lnTo>
                  <a:lnTo>
                    <a:pt x="1045" y="258"/>
                  </a:lnTo>
                  <a:lnTo>
                    <a:pt x="1041" y="265"/>
                  </a:lnTo>
                  <a:lnTo>
                    <a:pt x="1038" y="271"/>
                  </a:lnTo>
                  <a:lnTo>
                    <a:pt x="1035" y="276"/>
                  </a:lnTo>
                  <a:lnTo>
                    <a:pt x="1028" y="281"/>
                  </a:lnTo>
                  <a:lnTo>
                    <a:pt x="1023" y="288"/>
                  </a:lnTo>
                  <a:lnTo>
                    <a:pt x="1017" y="294"/>
                  </a:lnTo>
                  <a:lnTo>
                    <a:pt x="1012" y="298"/>
                  </a:lnTo>
                  <a:lnTo>
                    <a:pt x="1009" y="301"/>
                  </a:lnTo>
                  <a:lnTo>
                    <a:pt x="1004" y="304"/>
                  </a:lnTo>
                  <a:lnTo>
                    <a:pt x="1001" y="309"/>
                  </a:lnTo>
                  <a:lnTo>
                    <a:pt x="996" y="312"/>
                  </a:lnTo>
                  <a:lnTo>
                    <a:pt x="991" y="316"/>
                  </a:lnTo>
                  <a:lnTo>
                    <a:pt x="987" y="320"/>
                  </a:lnTo>
                  <a:lnTo>
                    <a:pt x="983" y="324"/>
                  </a:lnTo>
                  <a:lnTo>
                    <a:pt x="978" y="327"/>
                  </a:lnTo>
                  <a:lnTo>
                    <a:pt x="973" y="330"/>
                  </a:lnTo>
                  <a:lnTo>
                    <a:pt x="966" y="335"/>
                  </a:lnTo>
                  <a:lnTo>
                    <a:pt x="961" y="338"/>
                  </a:lnTo>
                  <a:lnTo>
                    <a:pt x="955" y="342"/>
                  </a:lnTo>
                  <a:lnTo>
                    <a:pt x="950" y="347"/>
                  </a:lnTo>
                  <a:lnTo>
                    <a:pt x="943" y="350"/>
                  </a:lnTo>
                  <a:lnTo>
                    <a:pt x="938" y="355"/>
                  </a:lnTo>
                  <a:lnTo>
                    <a:pt x="932" y="358"/>
                  </a:lnTo>
                  <a:lnTo>
                    <a:pt x="927" y="361"/>
                  </a:lnTo>
                  <a:lnTo>
                    <a:pt x="920" y="365"/>
                  </a:lnTo>
                  <a:lnTo>
                    <a:pt x="914" y="370"/>
                  </a:lnTo>
                  <a:lnTo>
                    <a:pt x="907" y="373"/>
                  </a:lnTo>
                  <a:lnTo>
                    <a:pt x="901" y="378"/>
                  </a:lnTo>
                  <a:lnTo>
                    <a:pt x="896" y="381"/>
                  </a:lnTo>
                  <a:lnTo>
                    <a:pt x="889" y="386"/>
                  </a:lnTo>
                  <a:lnTo>
                    <a:pt x="883" y="389"/>
                  </a:lnTo>
                  <a:lnTo>
                    <a:pt x="876" y="392"/>
                  </a:lnTo>
                  <a:lnTo>
                    <a:pt x="868" y="396"/>
                  </a:lnTo>
                  <a:lnTo>
                    <a:pt x="862" y="399"/>
                  </a:lnTo>
                  <a:lnTo>
                    <a:pt x="855" y="402"/>
                  </a:lnTo>
                  <a:lnTo>
                    <a:pt x="849" y="407"/>
                  </a:lnTo>
                  <a:lnTo>
                    <a:pt x="842" y="410"/>
                  </a:lnTo>
                  <a:lnTo>
                    <a:pt x="835" y="414"/>
                  </a:lnTo>
                  <a:lnTo>
                    <a:pt x="829" y="417"/>
                  </a:lnTo>
                  <a:lnTo>
                    <a:pt x="821" y="420"/>
                  </a:lnTo>
                  <a:lnTo>
                    <a:pt x="814" y="423"/>
                  </a:lnTo>
                  <a:lnTo>
                    <a:pt x="808" y="428"/>
                  </a:lnTo>
                  <a:lnTo>
                    <a:pt x="801" y="430"/>
                  </a:lnTo>
                  <a:lnTo>
                    <a:pt x="795" y="433"/>
                  </a:lnTo>
                  <a:lnTo>
                    <a:pt x="788" y="437"/>
                  </a:lnTo>
                  <a:lnTo>
                    <a:pt x="781" y="440"/>
                  </a:lnTo>
                  <a:lnTo>
                    <a:pt x="775" y="443"/>
                  </a:lnTo>
                  <a:lnTo>
                    <a:pt x="768" y="445"/>
                  </a:lnTo>
                  <a:lnTo>
                    <a:pt x="760" y="448"/>
                  </a:lnTo>
                  <a:lnTo>
                    <a:pt x="754" y="451"/>
                  </a:lnTo>
                  <a:lnTo>
                    <a:pt x="749" y="453"/>
                  </a:lnTo>
                  <a:lnTo>
                    <a:pt x="742" y="455"/>
                  </a:lnTo>
                  <a:lnTo>
                    <a:pt x="736" y="458"/>
                  </a:lnTo>
                  <a:lnTo>
                    <a:pt x="729" y="459"/>
                  </a:lnTo>
                  <a:lnTo>
                    <a:pt x="723" y="461"/>
                  </a:lnTo>
                  <a:lnTo>
                    <a:pt x="716" y="464"/>
                  </a:lnTo>
                  <a:lnTo>
                    <a:pt x="710" y="464"/>
                  </a:lnTo>
                  <a:lnTo>
                    <a:pt x="705" y="468"/>
                  </a:lnTo>
                  <a:lnTo>
                    <a:pt x="698" y="469"/>
                  </a:lnTo>
                  <a:lnTo>
                    <a:pt x="693" y="469"/>
                  </a:lnTo>
                  <a:lnTo>
                    <a:pt x="687" y="471"/>
                  </a:lnTo>
                  <a:lnTo>
                    <a:pt x="682" y="472"/>
                  </a:lnTo>
                  <a:lnTo>
                    <a:pt x="677" y="472"/>
                  </a:lnTo>
                  <a:lnTo>
                    <a:pt x="670" y="474"/>
                  </a:lnTo>
                  <a:lnTo>
                    <a:pt x="664" y="474"/>
                  </a:lnTo>
                  <a:lnTo>
                    <a:pt x="659" y="476"/>
                  </a:lnTo>
                  <a:lnTo>
                    <a:pt x="652" y="476"/>
                  </a:lnTo>
                  <a:lnTo>
                    <a:pt x="646" y="477"/>
                  </a:lnTo>
                  <a:lnTo>
                    <a:pt x="639" y="477"/>
                  </a:lnTo>
                  <a:lnTo>
                    <a:pt x="633" y="479"/>
                  </a:lnTo>
                  <a:lnTo>
                    <a:pt x="626" y="479"/>
                  </a:lnTo>
                  <a:lnTo>
                    <a:pt x="620" y="479"/>
                  </a:lnTo>
                  <a:lnTo>
                    <a:pt x="613" y="479"/>
                  </a:lnTo>
                  <a:lnTo>
                    <a:pt x="607" y="479"/>
                  </a:lnTo>
                  <a:lnTo>
                    <a:pt x="598" y="479"/>
                  </a:lnTo>
                  <a:lnTo>
                    <a:pt x="592" y="481"/>
                  </a:lnTo>
                  <a:lnTo>
                    <a:pt x="585" y="481"/>
                  </a:lnTo>
                  <a:lnTo>
                    <a:pt x="579" y="482"/>
                  </a:lnTo>
                  <a:lnTo>
                    <a:pt x="571" y="481"/>
                  </a:lnTo>
                  <a:lnTo>
                    <a:pt x="562" y="481"/>
                  </a:lnTo>
                  <a:lnTo>
                    <a:pt x="554" y="481"/>
                  </a:lnTo>
                  <a:lnTo>
                    <a:pt x="548" y="481"/>
                  </a:lnTo>
                  <a:lnTo>
                    <a:pt x="539" y="481"/>
                  </a:lnTo>
                  <a:lnTo>
                    <a:pt x="533" y="481"/>
                  </a:lnTo>
                  <a:lnTo>
                    <a:pt x="525" y="481"/>
                  </a:lnTo>
                  <a:lnTo>
                    <a:pt x="518" y="481"/>
                  </a:lnTo>
                  <a:lnTo>
                    <a:pt x="508" y="481"/>
                  </a:lnTo>
                  <a:lnTo>
                    <a:pt x="502" y="481"/>
                  </a:lnTo>
                  <a:lnTo>
                    <a:pt x="494" y="479"/>
                  </a:lnTo>
                  <a:lnTo>
                    <a:pt x="486" y="479"/>
                  </a:lnTo>
                  <a:lnTo>
                    <a:pt x="477" y="479"/>
                  </a:lnTo>
                  <a:lnTo>
                    <a:pt x="469" y="479"/>
                  </a:lnTo>
                  <a:lnTo>
                    <a:pt x="463" y="477"/>
                  </a:lnTo>
                  <a:lnTo>
                    <a:pt x="454" y="477"/>
                  </a:lnTo>
                  <a:lnTo>
                    <a:pt x="446" y="476"/>
                  </a:lnTo>
                  <a:lnTo>
                    <a:pt x="436" y="476"/>
                  </a:lnTo>
                  <a:lnTo>
                    <a:pt x="428" y="474"/>
                  </a:lnTo>
                  <a:lnTo>
                    <a:pt x="422" y="474"/>
                  </a:lnTo>
                  <a:lnTo>
                    <a:pt x="412" y="472"/>
                  </a:lnTo>
                  <a:lnTo>
                    <a:pt x="404" y="471"/>
                  </a:lnTo>
                  <a:lnTo>
                    <a:pt x="396" y="469"/>
                  </a:lnTo>
                  <a:lnTo>
                    <a:pt x="387" y="469"/>
                  </a:lnTo>
                  <a:lnTo>
                    <a:pt x="379" y="468"/>
                  </a:lnTo>
                  <a:lnTo>
                    <a:pt x="371" y="466"/>
                  </a:lnTo>
                  <a:lnTo>
                    <a:pt x="363" y="464"/>
                  </a:lnTo>
                  <a:lnTo>
                    <a:pt x="355" y="464"/>
                  </a:lnTo>
                  <a:lnTo>
                    <a:pt x="347" y="461"/>
                  </a:lnTo>
                  <a:lnTo>
                    <a:pt x="340" y="459"/>
                  </a:lnTo>
                  <a:lnTo>
                    <a:pt x="332" y="459"/>
                  </a:lnTo>
                  <a:lnTo>
                    <a:pt x="324" y="458"/>
                  </a:lnTo>
                  <a:lnTo>
                    <a:pt x="315" y="455"/>
                  </a:lnTo>
                  <a:lnTo>
                    <a:pt x="307" y="453"/>
                  </a:lnTo>
                  <a:lnTo>
                    <a:pt x="299" y="451"/>
                  </a:lnTo>
                  <a:lnTo>
                    <a:pt x="291" y="448"/>
                  </a:lnTo>
                  <a:lnTo>
                    <a:pt x="283" y="446"/>
                  </a:lnTo>
                  <a:lnTo>
                    <a:pt x="275" y="445"/>
                  </a:lnTo>
                  <a:lnTo>
                    <a:pt x="268" y="441"/>
                  </a:lnTo>
                  <a:lnTo>
                    <a:pt x="260" y="440"/>
                  </a:lnTo>
                  <a:lnTo>
                    <a:pt x="252" y="437"/>
                  </a:lnTo>
                  <a:lnTo>
                    <a:pt x="245" y="433"/>
                  </a:lnTo>
                  <a:lnTo>
                    <a:pt x="237" y="432"/>
                  </a:lnTo>
                  <a:lnTo>
                    <a:pt x="230" y="428"/>
                  </a:lnTo>
                  <a:lnTo>
                    <a:pt x="222" y="427"/>
                  </a:lnTo>
                  <a:lnTo>
                    <a:pt x="216" y="423"/>
                  </a:lnTo>
                  <a:lnTo>
                    <a:pt x="208" y="420"/>
                  </a:lnTo>
                  <a:lnTo>
                    <a:pt x="203" y="417"/>
                  </a:lnTo>
                  <a:lnTo>
                    <a:pt x="195" y="414"/>
                  </a:lnTo>
                  <a:lnTo>
                    <a:pt x="188" y="410"/>
                  </a:lnTo>
                  <a:lnTo>
                    <a:pt x="181" y="407"/>
                  </a:lnTo>
                  <a:lnTo>
                    <a:pt x="175" y="404"/>
                  </a:lnTo>
                  <a:lnTo>
                    <a:pt x="168" y="401"/>
                  </a:lnTo>
                  <a:lnTo>
                    <a:pt x="162" y="397"/>
                  </a:lnTo>
                  <a:lnTo>
                    <a:pt x="157" y="394"/>
                  </a:lnTo>
                  <a:lnTo>
                    <a:pt x="152" y="391"/>
                  </a:lnTo>
                  <a:lnTo>
                    <a:pt x="145" y="387"/>
                  </a:lnTo>
                  <a:lnTo>
                    <a:pt x="141" y="384"/>
                  </a:lnTo>
                  <a:lnTo>
                    <a:pt x="136" y="379"/>
                  </a:lnTo>
                  <a:lnTo>
                    <a:pt x="131" y="378"/>
                  </a:lnTo>
                  <a:lnTo>
                    <a:pt x="126" y="373"/>
                  </a:lnTo>
                  <a:lnTo>
                    <a:pt x="121" y="370"/>
                  </a:lnTo>
                  <a:lnTo>
                    <a:pt x="118" y="366"/>
                  </a:lnTo>
                  <a:lnTo>
                    <a:pt x="114" y="363"/>
                  </a:lnTo>
                  <a:lnTo>
                    <a:pt x="109" y="360"/>
                  </a:lnTo>
                  <a:lnTo>
                    <a:pt x="106" y="356"/>
                  </a:lnTo>
                  <a:lnTo>
                    <a:pt x="103" y="352"/>
                  </a:lnTo>
                  <a:lnTo>
                    <a:pt x="100" y="350"/>
                  </a:lnTo>
                  <a:lnTo>
                    <a:pt x="93" y="342"/>
                  </a:lnTo>
                  <a:lnTo>
                    <a:pt x="88" y="335"/>
                  </a:lnTo>
                  <a:lnTo>
                    <a:pt x="82" y="329"/>
                  </a:lnTo>
                  <a:lnTo>
                    <a:pt x="78" y="320"/>
                  </a:lnTo>
                  <a:lnTo>
                    <a:pt x="75" y="316"/>
                  </a:lnTo>
                  <a:lnTo>
                    <a:pt x="72" y="309"/>
                  </a:lnTo>
                  <a:lnTo>
                    <a:pt x="67" y="301"/>
                  </a:lnTo>
                  <a:lnTo>
                    <a:pt x="65" y="294"/>
                  </a:lnTo>
                  <a:lnTo>
                    <a:pt x="62" y="288"/>
                  </a:lnTo>
                  <a:lnTo>
                    <a:pt x="60" y="281"/>
                  </a:lnTo>
                  <a:lnTo>
                    <a:pt x="59" y="275"/>
                  </a:lnTo>
                  <a:lnTo>
                    <a:pt x="57" y="268"/>
                  </a:lnTo>
                  <a:lnTo>
                    <a:pt x="56" y="262"/>
                  </a:lnTo>
                  <a:lnTo>
                    <a:pt x="56" y="257"/>
                  </a:lnTo>
                  <a:lnTo>
                    <a:pt x="54" y="250"/>
                  </a:lnTo>
                  <a:lnTo>
                    <a:pt x="52" y="244"/>
                  </a:lnTo>
                  <a:lnTo>
                    <a:pt x="51" y="239"/>
                  </a:lnTo>
                  <a:lnTo>
                    <a:pt x="51" y="234"/>
                  </a:lnTo>
                  <a:lnTo>
                    <a:pt x="49" y="229"/>
                  </a:lnTo>
                  <a:lnTo>
                    <a:pt x="49" y="224"/>
                  </a:lnTo>
                  <a:lnTo>
                    <a:pt x="49" y="219"/>
                  </a:lnTo>
                  <a:lnTo>
                    <a:pt x="47" y="216"/>
                  </a:lnTo>
                  <a:lnTo>
                    <a:pt x="46" y="209"/>
                  </a:lnTo>
                  <a:lnTo>
                    <a:pt x="44" y="204"/>
                  </a:lnTo>
                  <a:lnTo>
                    <a:pt x="42" y="198"/>
                  </a:lnTo>
                  <a:lnTo>
                    <a:pt x="41" y="191"/>
                  </a:lnTo>
                  <a:lnTo>
                    <a:pt x="38" y="185"/>
                  </a:lnTo>
                  <a:lnTo>
                    <a:pt x="36" y="178"/>
                  </a:lnTo>
                  <a:lnTo>
                    <a:pt x="33" y="172"/>
                  </a:lnTo>
                  <a:lnTo>
                    <a:pt x="31" y="165"/>
                  </a:lnTo>
                  <a:lnTo>
                    <a:pt x="29" y="160"/>
                  </a:lnTo>
                  <a:lnTo>
                    <a:pt x="28" y="155"/>
                  </a:lnTo>
                  <a:lnTo>
                    <a:pt x="26" y="152"/>
                  </a:lnTo>
                  <a:lnTo>
                    <a:pt x="24" y="149"/>
                  </a:lnTo>
                  <a:lnTo>
                    <a:pt x="21" y="141"/>
                  </a:lnTo>
                  <a:lnTo>
                    <a:pt x="20" y="134"/>
                  </a:lnTo>
                  <a:lnTo>
                    <a:pt x="16" y="126"/>
                  </a:lnTo>
                  <a:lnTo>
                    <a:pt x="15" y="119"/>
                  </a:lnTo>
                  <a:lnTo>
                    <a:pt x="13" y="111"/>
                  </a:lnTo>
                  <a:lnTo>
                    <a:pt x="10" y="105"/>
                  </a:lnTo>
                  <a:lnTo>
                    <a:pt x="8" y="98"/>
                  </a:lnTo>
                  <a:lnTo>
                    <a:pt x="5" y="92"/>
                  </a:lnTo>
                  <a:lnTo>
                    <a:pt x="3" y="85"/>
                  </a:lnTo>
                  <a:lnTo>
                    <a:pt x="3" y="80"/>
                  </a:lnTo>
                  <a:lnTo>
                    <a:pt x="0" y="75"/>
                  </a:lnTo>
                  <a:lnTo>
                    <a:pt x="0" y="72"/>
                  </a:lnTo>
                  <a:lnTo>
                    <a:pt x="0" y="69"/>
                  </a:lnTo>
                  <a:lnTo>
                    <a:pt x="0" y="66"/>
                  </a:lnTo>
                  <a:lnTo>
                    <a:pt x="2" y="62"/>
                  </a:lnTo>
                  <a:lnTo>
                    <a:pt x="5" y="62"/>
                  </a:lnTo>
                  <a:lnTo>
                    <a:pt x="8" y="64"/>
                  </a:lnTo>
                  <a:lnTo>
                    <a:pt x="11" y="67"/>
                  </a:lnTo>
                  <a:lnTo>
                    <a:pt x="15" y="70"/>
                  </a:lnTo>
                  <a:lnTo>
                    <a:pt x="20" y="77"/>
                  </a:lnTo>
                  <a:close/>
                </a:path>
              </a:pathLst>
            </a:custGeom>
            <a:solidFill>
              <a:srgbClr val="C4B8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5854" name="Freeform 16"/>
            <p:cNvSpPr>
              <a:spLocks/>
            </p:cNvSpPr>
            <p:nvPr/>
          </p:nvSpPr>
          <p:spPr bwMode="auto">
            <a:xfrm>
              <a:off x="4567" y="3271"/>
              <a:ext cx="468" cy="200"/>
            </a:xfrm>
            <a:custGeom>
              <a:avLst/>
              <a:gdLst>
                <a:gd name="T0" fmla="*/ 0 w 937"/>
                <a:gd name="T1" fmla="*/ 196 h 401"/>
                <a:gd name="T2" fmla="*/ 0 w 937"/>
                <a:gd name="T3" fmla="*/ 189 h 401"/>
                <a:gd name="T4" fmla="*/ 0 w 937"/>
                <a:gd name="T5" fmla="*/ 178 h 401"/>
                <a:gd name="T6" fmla="*/ 2 w 937"/>
                <a:gd name="T7" fmla="*/ 165 h 401"/>
                <a:gd name="T8" fmla="*/ 4 w 937"/>
                <a:gd name="T9" fmla="*/ 155 h 401"/>
                <a:gd name="T10" fmla="*/ 6 w 937"/>
                <a:gd name="T11" fmla="*/ 147 h 401"/>
                <a:gd name="T12" fmla="*/ 9 w 937"/>
                <a:gd name="T13" fmla="*/ 139 h 401"/>
                <a:gd name="T14" fmla="*/ 13 w 937"/>
                <a:gd name="T15" fmla="*/ 131 h 401"/>
                <a:gd name="T16" fmla="*/ 18 w 937"/>
                <a:gd name="T17" fmla="*/ 122 h 401"/>
                <a:gd name="T18" fmla="*/ 23 w 937"/>
                <a:gd name="T19" fmla="*/ 114 h 401"/>
                <a:gd name="T20" fmla="*/ 30 w 937"/>
                <a:gd name="T21" fmla="*/ 105 h 401"/>
                <a:gd name="T22" fmla="*/ 36 w 937"/>
                <a:gd name="T23" fmla="*/ 96 h 401"/>
                <a:gd name="T24" fmla="*/ 45 w 937"/>
                <a:gd name="T25" fmla="*/ 87 h 401"/>
                <a:gd name="T26" fmla="*/ 54 w 937"/>
                <a:gd name="T27" fmla="*/ 78 h 401"/>
                <a:gd name="T28" fmla="*/ 63 w 937"/>
                <a:gd name="T29" fmla="*/ 69 h 401"/>
                <a:gd name="T30" fmla="*/ 73 w 937"/>
                <a:gd name="T31" fmla="*/ 60 h 401"/>
                <a:gd name="T32" fmla="*/ 85 w 937"/>
                <a:gd name="T33" fmla="*/ 52 h 401"/>
                <a:gd name="T34" fmla="*/ 97 w 937"/>
                <a:gd name="T35" fmla="*/ 43 h 401"/>
                <a:gd name="T36" fmla="*/ 111 w 937"/>
                <a:gd name="T37" fmla="*/ 36 h 401"/>
                <a:gd name="T38" fmla="*/ 124 w 937"/>
                <a:gd name="T39" fmla="*/ 29 h 401"/>
                <a:gd name="T40" fmla="*/ 139 w 937"/>
                <a:gd name="T41" fmla="*/ 22 h 401"/>
                <a:gd name="T42" fmla="*/ 154 w 937"/>
                <a:gd name="T43" fmla="*/ 15 h 401"/>
                <a:gd name="T44" fmla="*/ 171 w 937"/>
                <a:gd name="T45" fmla="*/ 11 h 401"/>
                <a:gd name="T46" fmla="*/ 188 w 937"/>
                <a:gd name="T47" fmla="*/ 6 h 401"/>
                <a:gd name="T48" fmla="*/ 207 w 937"/>
                <a:gd name="T49" fmla="*/ 3 h 401"/>
                <a:gd name="T50" fmla="*/ 226 w 937"/>
                <a:gd name="T51" fmla="*/ 1 h 401"/>
                <a:gd name="T52" fmla="*/ 247 w 937"/>
                <a:gd name="T53" fmla="*/ 0 h 401"/>
                <a:gd name="T54" fmla="*/ 267 w 937"/>
                <a:gd name="T55" fmla="*/ 0 h 401"/>
                <a:gd name="T56" fmla="*/ 287 w 937"/>
                <a:gd name="T57" fmla="*/ 2 h 401"/>
                <a:gd name="T58" fmla="*/ 306 w 937"/>
                <a:gd name="T59" fmla="*/ 5 h 401"/>
                <a:gd name="T60" fmla="*/ 324 w 937"/>
                <a:gd name="T61" fmla="*/ 9 h 401"/>
                <a:gd name="T62" fmla="*/ 341 w 937"/>
                <a:gd name="T63" fmla="*/ 13 h 401"/>
                <a:gd name="T64" fmla="*/ 357 w 937"/>
                <a:gd name="T65" fmla="*/ 19 h 401"/>
                <a:gd name="T66" fmla="*/ 372 w 937"/>
                <a:gd name="T67" fmla="*/ 25 h 401"/>
                <a:gd name="T68" fmla="*/ 386 w 937"/>
                <a:gd name="T69" fmla="*/ 33 h 401"/>
                <a:gd name="T70" fmla="*/ 399 w 937"/>
                <a:gd name="T71" fmla="*/ 39 h 401"/>
                <a:gd name="T72" fmla="*/ 410 w 937"/>
                <a:gd name="T73" fmla="*/ 46 h 401"/>
                <a:gd name="T74" fmla="*/ 421 w 937"/>
                <a:gd name="T75" fmla="*/ 54 h 401"/>
                <a:gd name="T76" fmla="*/ 430 w 937"/>
                <a:gd name="T77" fmla="*/ 62 h 401"/>
                <a:gd name="T78" fmla="*/ 443 w 937"/>
                <a:gd name="T79" fmla="*/ 74 h 401"/>
                <a:gd name="T80" fmla="*/ 453 w 937"/>
                <a:gd name="T81" fmla="*/ 87 h 401"/>
                <a:gd name="T82" fmla="*/ 460 w 937"/>
                <a:gd name="T83" fmla="*/ 99 h 401"/>
                <a:gd name="T84" fmla="*/ 463 w 937"/>
                <a:gd name="T85" fmla="*/ 112 h 401"/>
                <a:gd name="T86" fmla="*/ 466 w 937"/>
                <a:gd name="T87" fmla="*/ 125 h 401"/>
                <a:gd name="T88" fmla="*/ 467 w 937"/>
                <a:gd name="T89" fmla="*/ 138 h 401"/>
                <a:gd name="T90" fmla="*/ 468 w 937"/>
                <a:gd name="T91" fmla="*/ 149 h 401"/>
                <a:gd name="T92" fmla="*/ 467 w 937"/>
                <a:gd name="T93" fmla="*/ 159 h 401"/>
                <a:gd name="T94" fmla="*/ 467 w 937"/>
                <a:gd name="T95" fmla="*/ 169 h 401"/>
                <a:gd name="T96" fmla="*/ 285 w 937"/>
                <a:gd name="T97" fmla="*/ 26 h 401"/>
                <a:gd name="T98" fmla="*/ 1 w 937"/>
                <a:gd name="T99" fmla="*/ 200 h 40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937" h="401">
                  <a:moveTo>
                    <a:pt x="3" y="401"/>
                  </a:moveTo>
                  <a:lnTo>
                    <a:pt x="1" y="401"/>
                  </a:lnTo>
                  <a:lnTo>
                    <a:pt x="1" y="396"/>
                  </a:lnTo>
                  <a:lnTo>
                    <a:pt x="1" y="393"/>
                  </a:lnTo>
                  <a:lnTo>
                    <a:pt x="1" y="391"/>
                  </a:lnTo>
                  <a:lnTo>
                    <a:pt x="1" y="386"/>
                  </a:lnTo>
                  <a:lnTo>
                    <a:pt x="1" y="383"/>
                  </a:lnTo>
                  <a:lnTo>
                    <a:pt x="0" y="378"/>
                  </a:lnTo>
                  <a:lnTo>
                    <a:pt x="0" y="375"/>
                  </a:lnTo>
                  <a:lnTo>
                    <a:pt x="0" y="368"/>
                  </a:lnTo>
                  <a:lnTo>
                    <a:pt x="1" y="363"/>
                  </a:lnTo>
                  <a:lnTo>
                    <a:pt x="1" y="357"/>
                  </a:lnTo>
                  <a:lnTo>
                    <a:pt x="1" y="350"/>
                  </a:lnTo>
                  <a:lnTo>
                    <a:pt x="3" y="344"/>
                  </a:lnTo>
                  <a:lnTo>
                    <a:pt x="3" y="339"/>
                  </a:lnTo>
                  <a:lnTo>
                    <a:pt x="5" y="330"/>
                  </a:lnTo>
                  <a:lnTo>
                    <a:pt x="6" y="324"/>
                  </a:lnTo>
                  <a:lnTo>
                    <a:pt x="6" y="319"/>
                  </a:lnTo>
                  <a:lnTo>
                    <a:pt x="8" y="316"/>
                  </a:lnTo>
                  <a:lnTo>
                    <a:pt x="8" y="311"/>
                  </a:lnTo>
                  <a:lnTo>
                    <a:pt x="10" y="308"/>
                  </a:lnTo>
                  <a:lnTo>
                    <a:pt x="10" y="303"/>
                  </a:lnTo>
                  <a:lnTo>
                    <a:pt x="11" y="299"/>
                  </a:lnTo>
                  <a:lnTo>
                    <a:pt x="13" y="295"/>
                  </a:lnTo>
                  <a:lnTo>
                    <a:pt x="13" y="291"/>
                  </a:lnTo>
                  <a:lnTo>
                    <a:pt x="14" y="286"/>
                  </a:lnTo>
                  <a:lnTo>
                    <a:pt x="16" y="283"/>
                  </a:lnTo>
                  <a:lnTo>
                    <a:pt x="19" y="278"/>
                  </a:lnTo>
                  <a:lnTo>
                    <a:pt x="21" y="275"/>
                  </a:lnTo>
                  <a:lnTo>
                    <a:pt x="23" y="270"/>
                  </a:lnTo>
                  <a:lnTo>
                    <a:pt x="24" y="267"/>
                  </a:lnTo>
                  <a:lnTo>
                    <a:pt x="26" y="262"/>
                  </a:lnTo>
                  <a:lnTo>
                    <a:pt x="29" y="257"/>
                  </a:lnTo>
                  <a:lnTo>
                    <a:pt x="31" y="254"/>
                  </a:lnTo>
                  <a:lnTo>
                    <a:pt x="32" y="249"/>
                  </a:lnTo>
                  <a:lnTo>
                    <a:pt x="36" y="245"/>
                  </a:lnTo>
                  <a:lnTo>
                    <a:pt x="39" y="241"/>
                  </a:lnTo>
                  <a:lnTo>
                    <a:pt x="41" y="236"/>
                  </a:lnTo>
                  <a:lnTo>
                    <a:pt x="44" y="232"/>
                  </a:lnTo>
                  <a:lnTo>
                    <a:pt x="46" y="228"/>
                  </a:lnTo>
                  <a:lnTo>
                    <a:pt x="49" y="224"/>
                  </a:lnTo>
                  <a:lnTo>
                    <a:pt x="52" y="219"/>
                  </a:lnTo>
                  <a:lnTo>
                    <a:pt x="55" y="214"/>
                  </a:lnTo>
                  <a:lnTo>
                    <a:pt x="60" y="211"/>
                  </a:lnTo>
                  <a:lnTo>
                    <a:pt x="64" y="206"/>
                  </a:lnTo>
                  <a:lnTo>
                    <a:pt x="67" y="201"/>
                  </a:lnTo>
                  <a:lnTo>
                    <a:pt x="70" y="198"/>
                  </a:lnTo>
                  <a:lnTo>
                    <a:pt x="73" y="193"/>
                  </a:lnTo>
                  <a:lnTo>
                    <a:pt x="78" y="188"/>
                  </a:lnTo>
                  <a:lnTo>
                    <a:pt x="82" y="183"/>
                  </a:lnTo>
                  <a:lnTo>
                    <a:pt x="85" y="180"/>
                  </a:lnTo>
                  <a:lnTo>
                    <a:pt x="90" y="175"/>
                  </a:lnTo>
                  <a:lnTo>
                    <a:pt x="95" y="170"/>
                  </a:lnTo>
                  <a:lnTo>
                    <a:pt x="100" y="165"/>
                  </a:lnTo>
                  <a:lnTo>
                    <a:pt x="103" y="162"/>
                  </a:lnTo>
                  <a:lnTo>
                    <a:pt x="108" y="157"/>
                  </a:lnTo>
                  <a:lnTo>
                    <a:pt x="113" y="152"/>
                  </a:lnTo>
                  <a:lnTo>
                    <a:pt x="116" y="147"/>
                  </a:lnTo>
                  <a:lnTo>
                    <a:pt x="122" y="143"/>
                  </a:lnTo>
                  <a:lnTo>
                    <a:pt x="127" y="139"/>
                  </a:lnTo>
                  <a:lnTo>
                    <a:pt x="132" y="134"/>
                  </a:lnTo>
                  <a:lnTo>
                    <a:pt x="137" y="129"/>
                  </a:lnTo>
                  <a:lnTo>
                    <a:pt x="142" y="126"/>
                  </a:lnTo>
                  <a:lnTo>
                    <a:pt x="147" y="121"/>
                  </a:lnTo>
                  <a:lnTo>
                    <a:pt x="153" y="116"/>
                  </a:lnTo>
                  <a:lnTo>
                    <a:pt x="158" y="113"/>
                  </a:lnTo>
                  <a:lnTo>
                    <a:pt x="165" y="108"/>
                  </a:lnTo>
                  <a:lnTo>
                    <a:pt x="171" y="105"/>
                  </a:lnTo>
                  <a:lnTo>
                    <a:pt x="176" y="100"/>
                  </a:lnTo>
                  <a:lnTo>
                    <a:pt x="183" y="97"/>
                  </a:lnTo>
                  <a:lnTo>
                    <a:pt x="188" y="92"/>
                  </a:lnTo>
                  <a:lnTo>
                    <a:pt x="194" y="87"/>
                  </a:lnTo>
                  <a:lnTo>
                    <a:pt x="201" y="84"/>
                  </a:lnTo>
                  <a:lnTo>
                    <a:pt x="207" y="79"/>
                  </a:lnTo>
                  <a:lnTo>
                    <a:pt x="214" y="76"/>
                  </a:lnTo>
                  <a:lnTo>
                    <a:pt x="222" y="72"/>
                  </a:lnTo>
                  <a:lnTo>
                    <a:pt x="229" y="69"/>
                  </a:lnTo>
                  <a:lnTo>
                    <a:pt x="235" y="64"/>
                  </a:lnTo>
                  <a:lnTo>
                    <a:pt x="242" y="61"/>
                  </a:lnTo>
                  <a:lnTo>
                    <a:pt x="248" y="58"/>
                  </a:lnTo>
                  <a:lnTo>
                    <a:pt x="256" y="54"/>
                  </a:lnTo>
                  <a:lnTo>
                    <a:pt x="263" y="51"/>
                  </a:lnTo>
                  <a:lnTo>
                    <a:pt x="271" y="48"/>
                  </a:lnTo>
                  <a:lnTo>
                    <a:pt x="278" y="44"/>
                  </a:lnTo>
                  <a:lnTo>
                    <a:pt x="286" y="41"/>
                  </a:lnTo>
                  <a:lnTo>
                    <a:pt x="294" y="38"/>
                  </a:lnTo>
                  <a:lnTo>
                    <a:pt x="301" y="35"/>
                  </a:lnTo>
                  <a:lnTo>
                    <a:pt x="309" y="31"/>
                  </a:lnTo>
                  <a:lnTo>
                    <a:pt x="319" y="30"/>
                  </a:lnTo>
                  <a:lnTo>
                    <a:pt x="325" y="26"/>
                  </a:lnTo>
                  <a:lnTo>
                    <a:pt x="335" y="25"/>
                  </a:lnTo>
                  <a:lnTo>
                    <a:pt x="343" y="22"/>
                  </a:lnTo>
                  <a:lnTo>
                    <a:pt x="351" y="20"/>
                  </a:lnTo>
                  <a:lnTo>
                    <a:pt x="359" y="17"/>
                  </a:lnTo>
                  <a:lnTo>
                    <a:pt x="369" y="15"/>
                  </a:lnTo>
                  <a:lnTo>
                    <a:pt x="377" y="13"/>
                  </a:lnTo>
                  <a:lnTo>
                    <a:pt x="387" y="12"/>
                  </a:lnTo>
                  <a:lnTo>
                    <a:pt x="395" y="9"/>
                  </a:lnTo>
                  <a:lnTo>
                    <a:pt x="405" y="9"/>
                  </a:lnTo>
                  <a:lnTo>
                    <a:pt x="415" y="7"/>
                  </a:lnTo>
                  <a:lnTo>
                    <a:pt x="425" y="5"/>
                  </a:lnTo>
                  <a:lnTo>
                    <a:pt x="433" y="4"/>
                  </a:lnTo>
                  <a:lnTo>
                    <a:pt x="443" y="4"/>
                  </a:lnTo>
                  <a:lnTo>
                    <a:pt x="453" y="2"/>
                  </a:lnTo>
                  <a:lnTo>
                    <a:pt x="464" y="2"/>
                  </a:lnTo>
                  <a:lnTo>
                    <a:pt x="474" y="0"/>
                  </a:lnTo>
                  <a:lnTo>
                    <a:pt x="484" y="0"/>
                  </a:lnTo>
                  <a:lnTo>
                    <a:pt x="495" y="0"/>
                  </a:lnTo>
                  <a:lnTo>
                    <a:pt x="505" y="0"/>
                  </a:lnTo>
                  <a:lnTo>
                    <a:pt x="515" y="0"/>
                  </a:lnTo>
                  <a:lnTo>
                    <a:pt x="525" y="0"/>
                  </a:lnTo>
                  <a:lnTo>
                    <a:pt x="534" y="0"/>
                  </a:lnTo>
                  <a:lnTo>
                    <a:pt x="546" y="2"/>
                  </a:lnTo>
                  <a:lnTo>
                    <a:pt x="556" y="2"/>
                  </a:lnTo>
                  <a:lnTo>
                    <a:pt x="566" y="4"/>
                  </a:lnTo>
                  <a:lnTo>
                    <a:pt x="575" y="4"/>
                  </a:lnTo>
                  <a:lnTo>
                    <a:pt x="585" y="5"/>
                  </a:lnTo>
                  <a:lnTo>
                    <a:pt x="595" y="7"/>
                  </a:lnTo>
                  <a:lnTo>
                    <a:pt x="603" y="9"/>
                  </a:lnTo>
                  <a:lnTo>
                    <a:pt x="613" y="10"/>
                  </a:lnTo>
                  <a:lnTo>
                    <a:pt x="623" y="12"/>
                  </a:lnTo>
                  <a:lnTo>
                    <a:pt x="631" y="13"/>
                  </a:lnTo>
                  <a:lnTo>
                    <a:pt x="641" y="15"/>
                  </a:lnTo>
                  <a:lnTo>
                    <a:pt x="649" y="18"/>
                  </a:lnTo>
                  <a:lnTo>
                    <a:pt x="659" y="20"/>
                  </a:lnTo>
                  <a:lnTo>
                    <a:pt x="665" y="23"/>
                  </a:lnTo>
                  <a:lnTo>
                    <a:pt x="675" y="25"/>
                  </a:lnTo>
                  <a:lnTo>
                    <a:pt x="683" y="26"/>
                  </a:lnTo>
                  <a:lnTo>
                    <a:pt x="691" y="30"/>
                  </a:lnTo>
                  <a:lnTo>
                    <a:pt x="700" y="33"/>
                  </a:lnTo>
                  <a:lnTo>
                    <a:pt x="706" y="36"/>
                  </a:lnTo>
                  <a:lnTo>
                    <a:pt x="714" y="38"/>
                  </a:lnTo>
                  <a:lnTo>
                    <a:pt x="722" y="41"/>
                  </a:lnTo>
                  <a:lnTo>
                    <a:pt x="731" y="44"/>
                  </a:lnTo>
                  <a:lnTo>
                    <a:pt x="737" y="48"/>
                  </a:lnTo>
                  <a:lnTo>
                    <a:pt x="744" y="51"/>
                  </a:lnTo>
                  <a:lnTo>
                    <a:pt x="752" y="54"/>
                  </a:lnTo>
                  <a:lnTo>
                    <a:pt x="758" y="58"/>
                  </a:lnTo>
                  <a:lnTo>
                    <a:pt x="765" y="61"/>
                  </a:lnTo>
                  <a:lnTo>
                    <a:pt x="773" y="66"/>
                  </a:lnTo>
                  <a:lnTo>
                    <a:pt x="780" y="69"/>
                  </a:lnTo>
                  <a:lnTo>
                    <a:pt x="785" y="72"/>
                  </a:lnTo>
                  <a:lnTo>
                    <a:pt x="791" y="76"/>
                  </a:lnTo>
                  <a:lnTo>
                    <a:pt x="798" y="79"/>
                  </a:lnTo>
                  <a:lnTo>
                    <a:pt x="804" y="84"/>
                  </a:lnTo>
                  <a:lnTo>
                    <a:pt x="809" y="87"/>
                  </a:lnTo>
                  <a:lnTo>
                    <a:pt x="816" y="90"/>
                  </a:lnTo>
                  <a:lnTo>
                    <a:pt x="821" y="93"/>
                  </a:lnTo>
                  <a:lnTo>
                    <a:pt x="827" y="98"/>
                  </a:lnTo>
                  <a:lnTo>
                    <a:pt x="832" y="102"/>
                  </a:lnTo>
                  <a:lnTo>
                    <a:pt x="837" y="105"/>
                  </a:lnTo>
                  <a:lnTo>
                    <a:pt x="842" y="108"/>
                  </a:lnTo>
                  <a:lnTo>
                    <a:pt x="847" y="113"/>
                  </a:lnTo>
                  <a:lnTo>
                    <a:pt x="852" y="116"/>
                  </a:lnTo>
                  <a:lnTo>
                    <a:pt x="857" y="121"/>
                  </a:lnTo>
                  <a:lnTo>
                    <a:pt x="860" y="125"/>
                  </a:lnTo>
                  <a:lnTo>
                    <a:pt x="865" y="128"/>
                  </a:lnTo>
                  <a:lnTo>
                    <a:pt x="873" y="136"/>
                  </a:lnTo>
                  <a:lnTo>
                    <a:pt x="881" y="143"/>
                  </a:lnTo>
                  <a:lnTo>
                    <a:pt x="886" y="149"/>
                  </a:lnTo>
                  <a:lnTo>
                    <a:pt x="894" y="157"/>
                  </a:lnTo>
                  <a:lnTo>
                    <a:pt x="899" y="162"/>
                  </a:lnTo>
                  <a:lnTo>
                    <a:pt x="904" y="169"/>
                  </a:lnTo>
                  <a:lnTo>
                    <a:pt x="907" y="175"/>
                  </a:lnTo>
                  <a:lnTo>
                    <a:pt x="912" y="182"/>
                  </a:lnTo>
                  <a:lnTo>
                    <a:pt x="915" y="187"/>
                  </a:lnTo>
                  <a:lnTo>
                    <a:pt x="917" y="192"/>
                  </a:lnTo>
                  <a:lnTo>
                    <a:pt x="920" y="198"/>
                  </a:lnTo>
                  <a:lnTo>
                    <a:pt x="922" y="205"/>
                  </a:lnTo>
                  <a:lnTo>
                    <a:pt x="924" y="211"/>
                  </a:lnTo>
                  <a:lnTo>
                    <a:pt x="927" y="218"/>
                  </a:lnTo>
                  <a:lnTo>
                    <a:pt x="927" y="224"/>
                  </a:lnTo>
                  <a:lnTo>
                    <a:pt x="930" y="231"/>
                  </a:lnTo>
                  <a:lnTo>
                    <a:pt x="930" y="237"/>
                  </a:lnTo>
                  <a:lnTo>
                    <a:pt x="932" y="244"/>
                  </a:lnTo>
                  <a:lnTo>
                    <a:pt x="932" y="250"/>
                  </a:lnTo>
                  <a:lnTo>
                    <a:pt x="933" y="257"/>
                  </a:lnTo>
                  <a:lnTo>
                    <a:pt x="933" y="263"/>
                  </a:lnTo>
                  <a:lnTo>
                    <a:pt x="935" y="270"/>
                  </a:lnTo>
                  <a:lnTo>
                    <a:pt x="935" y="277"/>
                  </a:lnTo>
                  <a:lnTo>
                    <a:pt x="937" y="283"/>
                  </a:lnTo>
                  <a:lnTo>
                    <a:pt x="937" y="288"/>
                  </a:lnTo>
                  <a:lnTo>
                    <a:pt x="937" y="295"/>
                  </a:lnTo>
                  <a:lnTo>
                    <a:pt x="937" y="299"/>
                  </a:lnTo>
                  <a:lnTo>
                    <a:pt x="937" y="306"/>
                  </a:lnTo>
                  <a:lnTo>
                    <a:pt x="935" y="309"/>
                  </a:lnTo>
                  <a:lnTo>
                    <a:pt x="935" y="314"/>
                  </a:lnTo>
                  <a:lnTo>
                    <a:pt x="935" y="319"/>
                  </a:lnTo>
                  <a:lnTo>
                    <a:pt x="935" y="324"/>
                  </a:lnTo>
                  <a:lnTo>
                    <a:pt x="935" y="330"/>
                  </a:lnTo>
                  <a:lnTo>
                    <a:pt x="935" y="335"/>
                  </a:lnTo>
                  <a:lnTo>
                    <a:pt x="935" y="339"/>
                  </a:lnTo>
                  <a:lnTo>
                    <a:pt x="935" y="340"/>
                  </a:lnTo>
                  <a:lnTo>
                    <a:pt x="893" y="226"/>
                  </a:lnTo>
                  <a:lnTo>
                    <a:pt x="783" y="108"/>
                  </a:lnTo>
                  <a:lnTo>
                    <a:pt x="570" y="53"/>
                  </a:lnTo>
                  <a:lnTo>
                    <a:pt x="288" y="97"/>
                  </a:lnTo>
                  <a:lnTo>
                    <a:pt x="109" y="221"/>
                  </a:lnTo>
                  <a:lnTo>
                    <a:pt x="32" y="327"/>
                  </a:lnTo>
                  <a:lnTo>
                    <a:pt x="3" y="401"/>
                  </a:lnTo>
                  <a:close/>
                </a:path>
              </a:pathLst>
            </a:custGeom>
            <a:solidFill>
              <a:srgbClr val="825C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5855" name="Freeform 17"/>
            <p:cNvSpPr>
              <a:spLocks/>
            </p:cNvSpPr>
            <p:nvPr/>
          </p:nvSpPr>
          <p:spPr bwMode="auto">
            <a:xfrm>
              <a:off x="4579" y="3525"/>
              <a:ext cx="456" cy="137"/>
            </a:xfrm>
            <a:custGeom>
              <a:avLst/>
              <a:gdLst>
                <a:gd name="T0" fmla="*/ 4 w 913"/>
                <a:gd name="T1" fmla="*/ 80 h 273"/>
                <a:gd name="T2" fmla="*/ 20 w 913"/>
                <a:gd name="T3" fmla="*/ 101 h 273"/>
                <a:gd name="T4" fmla="*/ 36 w 913"/>
                <a:gd name="T5" fmla="*/ 113 h 273"/>
                <a:gd name="T6" fmla="*/ 48 w 913"/>
                <a:gd name="T7" fmla="*/ 114 h 273"/>
                <a:gd name="T8" fmla="*/ 65 w 913"/>
                <a:gd name="T9" fmla="*/ 117 h 273"/>
                <a:gd name="T10" fmla="*/ 86 w 913"/>
                <a:gd name="T11" fmla="*/ 119 h 273"/>
                <a:gd name="T12" fmla="*/ 109 w 913"/>
                <a:gd name="T13" fmla="*/ 122 h 273"/>
                <a:gd name="T14" fmla="*/ 135 w 913"/>
                <a:gd name="T15" fmla="*/ 124 h 273"/>
                <a:gd name="T16" fmla="*/ 159 w 913"/>
                <a:gd name="T17" fmla="*/ 127 h 273"/>
                <a:gd name="T18" fmla="*/ 182 w 913"/>
                <a:gd name="T19" fmla="*/ 129 h 273"/>
                <a:gd name="T20" fmla="*/ 203 w 913"/>
                <a:gd name="T21" fmla="*/ 132 h 273"/>
                <a:gd name="T22" fmla="*/ 219 w 913"/>
                <a:gd name="T23" fmla="*/ 134 h 273"/>
                <a:gd name="T24" fmla="*/ 234 w 913"/>
                <a:gd name="T25" fmla="*/ 137 h 273"/>
                <a:gd name="T26" fmla="*/ 249 w 913"/>
                <a:gd name="T27" fmla="*/ 134 h 273"/>
                <a:gd name="T28" fmla="*/ 265 w 913"/>
                <a:gd name="T29" fmla="*/ 123 h 273"/>
                <a:gd name="T30" fmla="*/ 281 w 913"/>
                <a:gd name="T31" fmla="*/ 120 h 273"/>
                <a:gd name="T32" fmla="*/ 297 w 913"/>
                <a:gd name="T33" fmla="*/ 118 h 273"/>
                <a:gd name="T34" fmla="*/ 314 w 913"/>
                <a:gd name="T35" fmla="*/ 114 h 273"/>
                <a:gd name="T36" fmla="*/ 326 w 913"/>
                <a:gd name="T37" fmla="*/ 111 h 273"/>
                <a:gd name="T38" fmla="*/ 340 w 913"/>
                <a:gd name="T39" fmla="*/ 107 h 273"/>
                <a:gd name="T40" fmla="*/ 354 w 913"/>
                <a:gd name="T41" fmla="*/ 103 h 273"/>
                <a:gd name="T42" fmla="*/ 368 w 913"/>
                <a:gd name="T43" fmla="*/ 98 h 273"/>
                <a:gd name="T44" fmla="*/ 381 w 913"/>
                <a:gd name="T45" fmla="*/ 92 h 273"/>
                <a:gd name="T46" fmla="*/ 393 w 913"/>
                <a:gd name="T47" fmla="*/ 87 h 273"/>
                <a:gd name="T48" fmla="*/ 407 w 913"/>
                <a:gd name="T49" fmla="*/ 79 h 273"/>
                <a:gd name="T50" fmla="*/ 424 w 913"/>
                <a:gd name="T51" fmla="*/ 67 h 273"/>
                <a:gd name="T52" fmla="*/ 438 w 913"/>
                <a:gd name="T53" fmla="*/ 54 h 273"/>
                <a:gd name="T54" fmla="*/ 450 w 913"/>
                <a:gd name="T55" fmla="*/ 35 h 273"/>
                <a:gd name="T56" fmla="*/ 453 w 913"/>
                <a:gd name="T57" fmla="*/ 21 h 273"/>
                <a:gd name="T58" fmla="*/ 456 w 913"/>
                <a:gd name="T59" fmla="*/ 7 h 273"/>
                <a:gd name="T60" fmla="*/ 449 w 913"/>
                <a:gd name="T61" fmla="*/ 0 h 273"/>
                <a:gd name="T62" fmla="*/ 436 w 913"/>
                <a:gd name="T63" fmla="*/ 12 h 273"/>
                <a:gd name="T64" fmla="*/ 425 w 913"/>
                <a:gd name="T65" fmla="*/ 26 h 273"/>
                <a:gd name="T66" fmla="*/ 409 w 913"/>
                <a:gd name="T67" fmla="*/ 43 h 273"/>
                <a:gd name="T68" fmla="*/ 390 w 913"/>
                <a:gd name="T69" fmla="*/ 58 h 273"/>
                <a:gd name="T70" fmla="*/ 378 w 913"/>
                <a:gd name="T71" fmla="*/ 66 h 273"/>
                <a:gd name="T72" fmla="*/ 365 w 913"/>
                <a:gd name="T73" fmla="*/ 73 h 273"/>
                <a:gd name="T74" fmla="*/ 349 w 913"/>
                <a:gd name="T75" fmla="*/ 79 h 273"/>
                <a:gd name="T76" fmla="*/ 333 w 913"/>
                <a:gd name="T77" fmla="*/ 85 h 273"/>
                <a:gd name="T78" fmla="*/ 314 w 913"/>
                <a:gd name="T79" fmla="*/ 91 h 273"/>
                <a:gd name="T80" fmla="*/ 295 w 913"/>
                <a:gd name="T81" fmla="*/ 96 h 273"/>
                <a:gd name="T82" fmla="*/ 275 w 913"/>
                <a:gd name="T83" fmla="*/ 101 h 273"/>
                <a:gd name="T84" fmla="*/ 255 w 913"/>
                <a:gd name="T85" fmla="*/ 104 h 273"/>
                <a:gd name="T86" fmla="*/ 234 w 913"/>
                <a:gd name="T87" fmla="*/ 105 h 273"/>
                <a:gd name="T88" fmla="*/ 212 w 913"/>
                <a:gd name="T89" fmla="*/ 107 h 273"/>
                <a:gd name="T90" fmla="*/ 191 w 913"/>
                <a:gd name="T91" fmla="*/ 107 h 273"/>
                <a:gd name="T92" fmla="*/ 169 w 913"/>
                <a:gd name="T93" fmla="*/ 105 h 273"/>
                <a:gd name="T94" fmla="*/ 149 w 913"/>
                <a:gd name="T95" fmla="*/ 104 h 273"/>
                <a:gd name="T96" fmla="*/ 129 w 913"/>
                <a:gd name="T97" fmla="*/ 102 h 273"/>
                <a:gd name="T98" fmla="*/ 112 w 913"/>
                <a:gd name="T99" fmla="*/ 100 h 273"/>
                <a:gd name="T100" fmla="*/ 96 w 913"/>
                <a:gd name="T101" fmla="*/ 97 h 273"/>
                <a:gd name="T102" fmla="*/ 82 w 913"/>
                <a:gd name="T103" fmla="*/ 95 h 273"/>
                <a:gd name="T104" fmla="*/ 69 w 913"/>
                <a:gd name="T105" fmla="*/ 92 h 273"/>
                <a:gd name="T106" fmla="*/ 57 w 913"/>
                <a:gd name="T107" fmla="*/ 89 h 273"/>
                <a:gd name="T108" fmla="*/ 41 w 913"/>
                <a:gd name="T109" fmla="*/ 83 h 273"/>
                <a:gd name="T110" fmla="*/ 29 w 913"/>
                <a:gd name="T111" fmla="*/ 73 h 273"/>
                <a:gd name="T112" fmla="*/ 12 w 913"/>
                <a:gd name="T113" fmla="*/ 62 h 273"/>
                <a:gd name="T114" fmla="*/ 1 w 913"/>
                <a:gd name="T115" fmla="*/ 61 h 27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913" h="273">
                  <a:moveTo>
                    <a:pt x="0" y="127"/>
                  </a:moveTo>
                  <a:lnTo>
                    <a:pt x="0" y="134"/>
                  </a:lnTo>
                  <a:lnTo>
                    <a:pt x="0" y="139"/>
                  </a:lnTo>
                  <a:lnTo>
                    <a:pt x="2" y="145"/>
                  </a:lnTo>
                  <a:lnTo>
                    <a:pt x="5" y="153"/>
                  </a:lnTo>
                  <a:lnTo>
                    <a:pt x="8" y="160"/>
                  </a:lnTo>
                  <a:lnTo>
                    <a:pt x="12" y="168"/>
                  </a:lnTo>
                  <a:lnTo>
                    <a:pt x="17" y="175"/>
                  </a:lnTo>
                  <a:lnTo>
                    <a:pt x="23" y="183"/>
                  </a:lnTo>
                  <a:lnTo>
                    <a:pt x="28" y="189"/>
                  </a:lnTo>
                  <a:lnTo>
                    <a:pt x="33" y="196"/>
                  </a:lnTo>
                  <a:lnTo>
                    <a:pt x="40" y="201"/>
                  </a:lnTo>
                  <a:lnTo>
                    <a:pt x="46" y="207"/>
                  </a:lnTo>
                  <a:lnTo>
                    <a:pt x="51" y="212"/>
                  </a:lnTo>
                  <a:lnTo>
                    <a:pt x="58" y="217"/>
                  </a:lnTo>
                  <a:lnTo>
                    <a:pt x="64" y="220"/>
                  </a:lnTo>
                  <a:lnTo>
                    <a:pt x="71" y="224"/>
                  </a:lnTo>
                  <a:lnTo>
                    <a:pt x="72" y="225"/>
                  </a:lnTo>
                  <a:lnTo>
                    <a:pt x="79" y="225"/>
                  </a:lnTo>
                  <a:lnTo>
                    <a:pt x="80" y="225"/>
                  </a:lnTo>
                  <a:lnTo>
                    <a:pt x="85" y="227"/>
                  </a:lnTo>
                  <a:lnTo>
                    <a:pt x="89" y="227"/>
                  </a:lnTo>
                  <a:lnTo>
                    <a:pt x="94" y="228"/>
                  </a:lnTo>
                  <a:lnTo>
                    <a:pt x="97" y="228"/>
                  </a:lnTo>
                  <a:lnTo>
                    <a:pt x="102" y="230"/>
                  </a:lnTo>
                  <a:lnTo>
                    <a:pt x="107" y="230"/>
                  </a:lnTo>
                  <a:lnTo>
                    <a:pt x="113" y="230"/>
                  </a:lnTo>
                  <a:lnTo>
                    <a:pt x="118" y="232"/>
                  </a:lnTo>
                  <a:lnTo>
                    <a:pt x="125" y="232"/>
                  </a:lnTo>
                  <a:lnTo>
                    <a:pt x="131" y="233"/>
                  </a:lnTo>
                  <a:lnTo>
                    <a:pt x="138" y="235"/>
                  </a:lnTo>
                  <a:lnTo>
                    <a:pt x="144" y="235"/>
                  </a:lnTo>
                  <a:lnTo>
                    <a:pt x="151" y="237"/>
                  </a:lnTo>
                  <a:lnTo>
                    <a:pt x="157" y="237"/>
                  </a:lnTo>
                  <a:lnTo>
                    <a:pt x="165" y="237"/>
                  </a:lnTo>
                  <a:lnTo>
                    <a:pt x="172" y="238"/>
                  </a:lnTo>
                  <a:lnTo>
                    <a:pt x="180" y="238"/>
                  </a:lnTo>
                  <a:lnTo>
                    <a:pt x="187" y="240"/>
                  </a:lnTo>
                  <a:lnTo>
                    <a:pt x="195" y="240"/>
                  </a:lnTo>
                  <a:lnTo>
                    <a:pt x="203" y="242"/>
                  </a:lnTo>
                  <a:lnTo>
                    <a:pt x="211" y="242"/>
                  </a:lnTo>
                  <a:lnTo>
                    <a:pt x="219" y="243"/>
                  </a:lnTo>
                  <a:lnTo>
                    <a:pt x="228" y="245"/>
                  </a:lnTo>
                  <a:lnTo>
                    <a:pt x="236" y="245"/>
                  </a:lnTo>
                  <a:lnTo>
                    <a:pt x="244" y="246"/>
                  </a:lnTo>
                  <a:lnTo>
                    <a:pt x="254" y="246"/>
                  </a:lnTo>
                  <a:lnTo>
                    <a:pt x="262" y="248"/>
                  </a:lnTo>
                  <a:lnTo>
                    <a:pt x="270" y="248"/>
                  </a:lnTo>
                  <a:lnTo>
                    <a:pt x="278" y="250"/>
                  </a:lnTo>
                  <a:lnTo>
                    <a:pt x="285" y="250"/>
                  </a:lnTo>
                  <a:lnTo>
                    <a:pt x="295" y="251"/>
                  </a:lnTo>
                  <a:lnTo>
                    <a:pt x="301" y="251"/>
                  </a:lnTo>
                  <a:lnTo>
                    <a:pt x="311" y="253"/>
                  </a:lnTo>
                  <a:lnTo>
                    <a:pt x="319" y="253"/>
                  </a:lnTo>
                  <a:lnTo>
                    <a:pt x="327" y="255"/>
                  </a:lnTo>
                  <a:lnTo>
                    <a:pt x="334" y="255"/>
                  </a:lnTo>
                  <a:lnTo>
                    <a:pt x="342" y="256"/>
                  </a:lnTo>
                  <a:lnTo>
                    <a:pt x="350" y="256"/>
                  </a:lnTo>
                  <a:lnTo>
                    <a:pt x="358" y="258"/>
                  </a:lnTo>
                  <a:lnTo>
                    <a:pt x="365" y="258"/>
                  </a:lnTo>
                  <a:lnTo>
                    <a:pt x="371" y="260"/>
                  </a:lnTo>
                  <a:lnTo>
                    <a:pt x="380" y="261"/>
                  </a:lnTo>
                  <a:lnTo>
                    <a:pt x="388" y="261"/>
                  </a:lnTo>
                  <a:lnTo>
                    <a:pt x="393" y="261"/>
                  </a:lnTo>
                  <a:lnTo>
                    <a:pt x="399" y="263"/>
                  </a:lnTo>
                  <a:lnTo>
                    <a:pt x="406" y="263"/>
                  </a:lnTo>
                  <a:lnTo>
                    <a:pt x="412" y="264"/>
                  </a:lnTo>
                  <a:lnTo>
                    <a:pt x="417" y="264"/>
                  </a:lnTo>
                  <a:lnTo>
                    <a:pt x="424" y="266"/>
                  </a:lnTo>
                  <a:lnTo>
                    <a:pt x="429" y="266"/>
                  </a:lnTo>
                  <a:lnTo>
                    <a:pt x="435" y="268"/>
                  </a:lnTo>
                  <a:lnTo>
                    <a:pt x="438" y="268"/>
                  </a:lnTo>
                  <a:lnTo>
                    <a:pt x="443" y="268"/>
                  </a:lnTo>
                  <a:lnTo>
                    <a:pt x="448" y="269"/>
                  </a:lnTo>
                  <a:lnTo>
                    <a:pt x="452" y="269"/>
                  </a:lnTo>
                  <a:lnTo>
                    <a:pt x="458" y="271"/>
                  </a:lnTo>
                  <a:lnTo>
                    <a:pt x="463" y="273"/>
                  </a:lnTo>
                  <a:lnTo>
                    <a:pt x="468" y="273"/>
                  </a:lnTo>
                  <a:lnTo>
                    <a:pt x="471" y="273"/>
                  </a:lnTo>
                  <a:lnTo>
                    <a:pt x="474" y="273"/>
                  </a:lnTo>
                  <a:lnTo>
                    <a:pt x="479" y="273"/>
                  </a:lnTo>
                  <a:lnTo>
                    <a:pt x="486" y="271"/>
                  </a:lnTo>
                  <a:lnTo>
                    <a:pt x="492" y="269"/>
                  </a:lnTo>
                  <a:lnTo>
                    <a:pt x="499" y="268"/>
                  </a:lnTo>
                  <a:lnTo>
                    <a:pt x="504" y="264"/>
                  </a:lnTo>
                  <a:lnTo>
                    <a:pt x="510" y="261"/>
                  </a:lnTo>
                  <a:lnTo>
                    <a:pt x="515" y="258"/>
                  </a:lnTo>
                  <a:lnTo>
                    <a:pt x="520" y="255"/>
                  </a:lnTo>
                  <a:lnTo>
                    <a:pt x="525" y="251"/>
                  </a:lnTo>
                  <a:lnTo>
                    <a:pt x="530" y="246"/>
                  </a:lnTo>
                  <a:lnTo>
                    <a:pt x="537" y="245"/>
                  </a:lnTo>
                  <a:lnTo>
                    <a:pt x="542" y="242"/>
                  </a:lnTo>
                  <a:lnTo>
                    <a:pt x="548" y="240"/>
                  </a:lnTo>
                  <a:lnTo>
                    <a:pt x="555" y="240"/>
                  </a:lnTo>
                  <a:lnTo>
                    <a:pt x="561" y="240"/>
                  </a:lnTo>
                  <a:lnTo>
                    <a:pt x="563" y="240"/>
                  </a:lnTo>
                  <a:lnTo>
                    <a:pt x="568" y="240"/>
                  </a:lnTo>
                  <a:lnTo>
                    <a:pt x="571" y="238"/>
                  </a:lnTo>
                  <a:lnTo>
                    <a:pt x="577" y="238"/>
                  </a:lnTo>
                  <a:lnTo>
                    <a:pt x="582" y="237"/>
                  </a:lnTo>
                  <a:lnTo>
                    <a:pt x="589" y="237"/>
                  </a:lnTo>
                  <a:lnTo>
                    <a:pt x="595" y="235"/>
                  </a:lnTo>
                  <a:lnTo>
                    <a:pt x="602" y="235"/>
                  </a:lnTo>
                  <a:lnTo>
                    <a:pt x="609" y="232"/>
                  </a:lnTo>
                  <a:lnTo>
                    <a:pt x="617" y="230"/>
                  </a:lnTo>
                  <a:lnTo>
                    <a:pt x="620" y="230"/>
                  </a:lnTo>
                  <a:lnTo>
                    <a:pt x="625" y="228"/>
                  </a:lnTo>
                  <a:lnTo>
                    <a:pt x="628" y="228"/>
                  </a:lnTo>
                  <a:lnTo>
                    <a:pt x="633" y="227"/>
                  </a:lnTo>
                  <a:lnTo>
                    <a:pt x="636" y="225"/>
                  </a:lnTo>
                  <a:lnTo>
                    <a:pt x="641" y="225"/>
                  </a:lnTo>
                  <a:lnTo>
                    <a:pt x="645" y="224"/>
                  </a:lnTo>
                  <a:lnTo>
                    <a:pt x="649" y="224"/>
                  </a:lnTo>
                  <a:lnTo>
                    <a:pt x="653" y="222"/>
                  </a:lnTo>
                  <a:lnTo>
                    <a:pt x="658" y="220"/>
                  </a:lnTo>
                  <a:lnTo>
                    <a:pt x="662" y="220"/>
                  </a:lnTo>
                  <a:lnTo>
                    <a:pt x="667" y="219"/>
                  </a:lnTo>
                  <a:lnTo>
                    <a:pt x="672" y="217"/>
                  </a:lnTo>
                  <a:lnTo>
                    <a:pt x="676" y="215"/>
                  </a:lnTo>
                  <a:lnTo>
                    <a:pt x="680" y="214"/>
                  </a:lnTo>
                  <a:lnTo>
                    <a:pt x="685" y="212"/>
                  </a:lnTo>
                  <a:lnTo>
                    <a:pt x="689" y="210"/>
                  </a:lnTo>
                  <a:lnTo>
                    <a:pt x="694" y="210"/>
                  </a:lnTo>
                  <a:lnTo>
                    <a:pt x="698" y="209"/>
                  </a:lnTo>
                  <a:lnTo>
                    <a:pt x="703" y="207"/>
                  </a:lnTo>
                  <a:lnTo>
                    <a:pt x="708" y="206"/>
                  </a:lnTo>
                  <a:lnTo>
                    <a:pt x="713" y="204"/>
                  </a:lnTo>
                  <a:lnTo>
                    <a:pt x="716" y="202"/>
                  </a:lnTo>
                  <a:lnTo>
                    <a:pt x="721" y="201"/>
                  </a:lnTo>
                  <a:lnTo>
                    <a:pt x="726" y="199"/>
                  </a:lnTo>
                  <a:lnTo>
                    <a:pt x="731" y="197"/>
                  </a:lnTo>
                  <a:lnTo>
                    <a:pt x="736" y="196"/>
                  </a:lnTo>
                  <a:lnTo>
                    <a:pt x="741" y="194"/>
                  </a:lnTo>
                  <a:lnTo>
                    <a:pt x="744" y="193"/>
                  </a:lnTo>
                  <a:lnTo>
                    <a:pt x="749" y="189"/>
                  </a:lnTo>
                  <a:lnTo>
                    <a:pt x="754" y="188"/>
                  </a:lnTo>
                  <a:lnTo>
                    <a:pt x="757" y="186"/>
                  </a:lnTo>
                  <a:lnTo>
                    <a:pt x="762" y="184"/>
                  </a:lnTo>
                  <a:lnTo>
                    <a:pt x="766" y="183"/>
                  </a:lnTo>
                  <a:lnTo>
                    <a:pt x="770" y="179"/>
                  </a:lnTo>
                  <a:lnTo>
                    <a:pt x="775" y="179"/>
                  </a:lnTo>
                  <a:lnTo>
                    <a:pt x="779" y="176"/>
                  </a:lnTo>
                  <a:lnTo>
                    <a:pt x="783" y="175"/>
                  </a:lnTo>
                  <a:lnTo>
                    <a:pt x="787" y="173"/>
                  </a:lnTo>
                  <a:lnTo>
                    <a:pt x="792" y="171"/>
                  </a:lnTo>
                  <a:lnTo>
                    <a:pt x="795" y="170"/>
                  </a:lnTo>
                  <a:lnTo>
                    <a:pt x="800" y="166"/>
                  </a:lnTo>
                  <a:lnTo>
                    <a:pt x="803" y="165"/>
                  </a:lnTo>
                  <a:lnTo>
                    <a:pt x="808" y="163"/>
                  </a:lnTo>
                  <a:lnTo>
                    <a:pt x="815" y="158"/>
                  </a:lnTo>
                  <a:lnTo>
                    <a:pt x="821" y="155"/>
                  </a:lnTo>
                  <a:lnTo>
                    <a:pt x="828" y="150"/>
                  </a:lnTo>
                  <a:lnTo>
                    <a:pt x="834" y="147"/>
                  </a:lnTo>
                  <a:lnTo>
                    <a:pt x="839" y="142"/>
                  </a:lnTo>
                  <a:lnTo>
                    <a:pt x="844" y="139"/>
                  </a:lnTo>
                  <a:lnTo>
                    <a:pt x="849" y="134"/>
                  </a:lnTo>
                  <a:lnTo>
                    <a:pt x="855" y="130"/>
                  </a:lnTo>
                  <a:lnTo>
                    <a:pt x="859" y="125"/>
                  </a:lnTo>
                  <a:lnTo>
                    <a:pt x="862" y="122"/>
                  </a:lnTo>
                  <a:lnTo>
                    <a:pt x="867" y="119"/>
                  </a:lnTo>
                  <a:lnTo>
                    <a:pt x="870" y="116"/>
                  </a:lnTo>
                  <a:lnTo>
                    <a:pt x="877" y="108"/>
                  </a:lnTo>
                  <a:lnTo>
                    <a:pt x="883" y="101"/>
                  </a:lnTo>
                  <a:lnTo>
                    <a:pt x="886" y="94"/>
                  </a:lnTo>
                  <a:lnTo>
                    <a:pt x="891" y="88"/>
                  </a:lnTo>
                  <a:lnTo>
                    <a:pt x="895" y="81"/>
                  </a:lnTo>
                  <a:lnTo>
                    <a:pt x="898" y="76"/>
                  </a:lnTo>
                  <a:lnTo>
                    <a:pt x="900" y="70"/>
                  </a:lnTo>
                  <a:lnTo>
                    <a:pt x="901" y="65"/>
                  </a:lnTo>
                  <a:lnTo>
                    <a:pt x="903" y="60"/>
                  </a:lnTo>
                  <a:lnTo>
                    <a:pt x="904" y="55"/>
                  </a:lnTo>
                  <a:lnTo>
                    <a:pt x="904" y="50"/>
                  </a:lnTo>
                  <a:lnTo>
                    <a:pt x="906" y="45"/>
                  </a:lnTo>
                  <a:lnTo>
                    <a:pt x="906" y="41"/>
                  </a:lnTo>
                  <a:lnTo>
                    <a:pt x="908" y="36"/>
                  </a:lnTo>
                  <a:lnTo>
                    <a:pt x="908" y="31"/>
                  </a:lnTo>
                  <a:lnTo>
                    <a:pt x="909" y="26"/>
                  </a:lnTo>
                  <a:lnTo>
                    <a:pt x="911" y="23"/>
                  </a:lnTo>
                  <a:lnTo>
                    <a:pt x="913" y="19"/>
                  </a:lnTo>
                  <a:lnTo>
                    <a:pt x="913" y="14"/>
                  </a:lnTo>
                  <a:lnTo>
                    <a:pt x="913" y="11"/>
                  </a:lnTo>
                  <a:lnTo>
                    <a:pt x="911" y="8"/>
                  </a:lnTo>
                  <a:lnTo>
                    <a:pt x="911" y="5"/>
                  </a:lnTo>
                  <a:lnTo>
                    <a:pt x="908" y="1"/>
                  </a:lnTo>
                  <a:lnTo>
                    <a:pt x="903" y="0"/>
                  </a:lnTo>
                  <a:lnTo>
                    <a:pt x="898" y="0"/>
                  </a:lnTo>
                  <a:lnTo>
                    <a:pt x="893" y="3"/>
                  </a:lnTo>
                  <a:lnTo>
                    <a:pt x="888" y="8"/>
                  </a:lnTo>
                  <a:lnTo>
                    <a:pt x="883" y="14"/>
                  </a:lnTo>
                  <a:lnTo>
                    <a:pt x="880" y="16"/>
                  </a:lnTo>
                  <a:lnTo>
                    <a:pt x="877" y="19"/>
                  </a:lnTo>
                  <a:lnTo>
                    <a:pt x="872" y="24"/>
                  </a:lnTo>
                  <a:lnTo>
                    <a:pt x="870" y="29"/>
                  </a:lnTo>
                  <a:lnTo>
                    <a:pt x="867" y="32"/>
                  </a:lnTo>
                  <a:lnTo>
                    <a:pt x="862" y="37"/>
                  </a:lnTo>
                  <a:lnTo>
                    <a:pt x="859" y="42"/>
                  </a:lnTo>
                  <a:lnTo>
                    <a:pt x="855" y="49"/>
                  </a:lnTo>
                  <a:lnTo>
                    <a:pt x="851" y="52"/>
                  </a:lnTo>
                  <a:lnTo>
                    <a:pt x="846" y="58"/>
                  </a:lnTo>
                  <a:lnTo>
                    <a:pt x="841" y="63"/>
                  </a:lnTo>
                  <a:lnTo>
                    <a:pt x="836" y="70"/>
                  </a:lnTo>
                  <a:lnTo>
                    <a:pt x="829" y="75"/>
                  </a:lnTo>
                  <a:lnTo>
                    <a:pt x="824" y="80"/>
                  </a:lnTo>
                  <a:lnTo>
                    <a:pt x="818" y="86"/>
                  </a:lnTo>
                  <a:lnTo>
                    <a:pt x="813" y="93"/>
                  </a:lnTo>
                  <a:lnTo>
                    <a:pt x="806" y="96"/>
                  </a:lnTo>
                  <a:lnTo>
                    <a:pt x="800" y="103"/>
                  </a:lnTo>
                  <a:lnTo>
                    <a:pt x="792" y="108"/>
                  </a:lnTo>
                  <a:lnTo>
                    <a:pt x="785" y="114"/>
                  </a:lnTo>
                  <a:lnTo>
                    <a:pt x="780" y="116"/>
                  </a:lnTo>
                  <a:lnTo>
                    <a:pt x="777" y="119"/>
                  </a:lnTo>
                  <a:lnTo>
                    <a:pt x="774" y="121"/>
                  </a:lnTo>
                  <a:lnTo>
                    <a:pt x="769" y="124"/>
                  </a:lnTo>
                  <a:lnTo>
                    <a:pt x="766" y="125"/>
                  </a:lnTo>
                  <a:lnTo>
                    <a:pt x="761" y="129"/>
                  </a:lnTo>
                  <a:lnTo>
                    <a:pt x="757" y="132"/>
                  </a:lnTo>
                  <a:lnTo>
                    <a:pt x="754" y="134"/>
                  </a:lnTo>
                  <a:lnTo>
                    <a:pt x="749" y="137"/>
                  </a:lnTo>
                  <a:lnTo>
                    <a:pt x="744" y="139"/>
                  </a:lnTo>
                  <a:lnTo>
                    <a:pt x="739" y="140"/>
                  </a:lnTo>
                  <a:lnTo>
                    <a:pt x="734" y="143"/>
                  </a:lnTo>
                  <a:lnTo>
                    <a:pt x="730" y="145"/>
                  </a:lnTo>
                  <a:lnTo>
                    <a:pt x="725" y="147"/>
                  </a:lnTo>
                  <a:lnTo>
                    <a:pt x="720" y="148"/>
                  </a:lnTo>
                  <a:lnTo>
                    <a:pt x="715" y="152"/>
                  </a:lnTo>
                  <a:lnTo>
                    <a:pt x="708" y="153"/>
                  </a:lnTo>
                  <a:lnTo>
                    <a:pt x="703" y="155"/>
                  </a:lnTo>
                  <a:lnTo>
                    <a:pt x="698" y="158"/>
                  </a:lnTo>
                  <a:lnTo>
                    <a:pt x="694" y="160"/>
                  </a:lnTo>
                  <a:lnTo>
                    <a:pt x="689" y="161"/>
                  </a:lnTo>
                  <a:lnTo>
                    <a:pt x="682" y="163"/>
                  </a:lnTo>
                  <a:lnTo>
                    <a:pt x="677" y="166"/>
                  </a:lnTo>
                  <a:lnTo>
                    <a:pt x="672" y="168"/>
                  </a:lnTo>
                  <a:lnTo>
                    <a:pt x="666" y="170"/>
                  </a:lnTo>
                  <a:lnTo>
                    <a:pt x="659" y="171"/>
                  </a:lnTo>
                  <a:lnTo>
                    <a:pt x="653" y="173"/>
                  </a:lnTo>
                  <a:lnTo>
                    <a:pt x="648" y="176"/>
                  </a:lnTo>
                  <a:lnTo>
                    <a:pt x="641" y="178"/>
                  </a:lnTo>
                  <a:lnTo>
                    <a:pt x="635" y="179"/>
                  </a:lnTo>
                  <a:lnTo>
                    <a:pt x="628" y="181"/>
                  </a:lnTo>
                  <a:lnTo>
                    <a:pt x="623" y="183"/>
                  </a:lnTo>
                  <a:lnTo>
                    <a:pt x="617" y="184"/>
                  </a:lnTo>
                  <a:lnTo>
                    <a:pt x="610" y="186"/>
                  </a:lnTo>
                  <a:lnTo>
                    <a:pt x="604" y="188"/>
                  </a:lnTo>
                  <a:lnTo>
                    <a:pt x="597" y="189"/>
                  </a:lnTo>
                  <a:lnTo>
                    <a:pt x="591" y="191"/>
                  </a:lnTo>
                  <a:lnTo>
                    <a:pt x="586" y="193"/>
                  </a:lnTo>
                  <a:lnTo>
                    <a:pt x="579" y="194"/>
                  </a:lnTo>
                  <a:lnTo>
                    <a:pt x="573" y="196"/>
                  </a:lnTo>
                  <a:lnTo>
                    <a:pt x="566" y="197"/>
                  </a:lnTo>
                  <a:lnTo>
                    <a:pt x="558" y="199"/>
                  </a:lnTo>
                  <a:lnTo>
                    <a:pt x="551" y="201"/>
                  </a:lnTo>
                  <a:lnTo>
                    <a:pt x="545" y="201"/>
                  </a:lnTo>
                  <a:lnTo>
                    <a:pt x="538" y="202"/>
                  </a:lnTo>
                  <a:lnTo>
                    <a:pt x="530" y="204"/>
                  </a:lnTo>
                  <a:lnTo>
                    <a:pt x="524" y="206"/>
                  </a:lnTo>
                  <a:lnTo>
                    <a:pt x="517" y="206"/>
                  </a:lnTo>
                  <a:lnTo>
                    <a:pt x="510" y="207"/>
                  </a:lnTo>
                  <a:lnTo>
                    <a:pt x="502" y="207"/>
                  </a:lnTo>
                  <a:lnTo>
                    <a:pt x="496" y="209"/>
                  </a:lnTo>
                  <a:lnTo>
                    <a:pt x="489" y="210"/>
                  </a:lnTo>
                  <a:lnTo>
                    <a:pt x="481" y="210"/>
                  </a:lnTo>
                  <a:lnTo>
                    <a:pt x="474" y="210"/>
                  </a:lnTo>
                  <a:lnTo>
                    <a:pt x="468" y="210"/>
                  </a:lnTo>
                  <a:lnTo>
                    <a:pt x="461" y="212"/>
                  </a:lnTo>
                  <a:lnTo>
                    <a:pt x="453" y="212"/>
                  </a:lnTo>
                  <a:lnTo>
                    <a:pt x="447" y="214"/>
                  </a:lnTo>
                  <a:lnTo>
                    <a:pt x="438" y="214"/>
                  </a:lnTo>
                  <a:lnTo>
                    <a:pt x="432" y="214"/>
                  </a:lnTo>
                  <a:lnTo>
                    <a:pt x="424" y="214"/>
                  </a:lnTo>
                  <a:lnTo>
                    <a:pt x="417" y="214"/>
                  </a:lnTo>
                  <a:lnTo>
                    <a:pt x="411" y="214"/>
                  </a:lnTo>
                  <a:lnTo>
                    <a:pt x="404" y="215"/>
                  </a:lnTo>
                  <a:lnTo>
                    <a:pt x="396" y="214"/>
                  </a:lnTo>
                  <a:lnTo>
                    <a:pt x="389" y="214"/>
                  </a:lnTo>
                  <a:lnTo>
                    <a:pt x="383" y="214"/>
                  </a:lnTo>
                  <a:lnTo>
                    <a:pt x="375" y="214"/>
                  </a:lnTo>
                  <a:lnTo>
                    <a:pt x="367" y="214"/>
                  </a:lnTo>
                  <a:lnTo>
                    <a:pt x="362" y="214"/>
                  </a:lnTo>
                  <a:lnTo>
                    <a:pt x="353" y="212"/>
                  </a:lnTo>
                  <a:lnTo>
                    <a:pt x="347" y="212"/>
                  </a:lnTo>
                  <a:lnTo>
                    <a:pt x="339" y="210"/>
                  </a:lnTo>
                  <a:lnTo>
                    <a:pt x="332" y="210"/>
                  </a:lnTo>
                  <a:lnTo>
                    <a:pt x="324" y="210"/>
                  </a:lnTo>
                  <a:lnTo>
                    <a:pt x="318" y="210"/>
                  </a:lnTo>
                  <a:lnTo>
                    <a:pt x="311" y="209"/>
                  </a:lnTo>
                  <a:lnTo>
                    <a:pt x="304" y="207"/>
                  </a:lnTo>
                  <a:lnTo>
                    <a:pt x="298" y="207"/>
                  </a:lnTo>
                  <a:lnTo>
                    <a:pt x="291" y="207"/>
                  </a:lnTo>
                  <a:lnTo>
                    <a:pt x="285" y="206"/>
                  </a:lnTo>
                  <a:lnTo>
                    <a:pt x="278" y="206"/>
                  </a:lnTo>
                  <a:lnTo>
                    <a:pt x="272" y="204"/>
                  </a:lnTo>
                  <a:lnTo>
                    <a:pt x="265" y="204"/>
                  </a:lnTo>
                  <a:lnTo>
                    <a:pt x="259" y="204"/>
                  </a:lnTo>
                  <a:lnTo>
                    <a:pt x="252" y="202"/>
                  </a:lnTo>
                  <a:lnTo>
                    <a:pt x="247" y="202"/>
                  </a:lnTo>
                  <a:lnTo>
                    <a:pt x="241" y="202"/>
                  </a:lnTo>
                  <a:lnTo>
                    <a:pt x="234" y="201"/>
                  </a:lnTo>
                  <a:lnTo>
                    <a:pt x="229" y="201"/>
                  </a:lnTo>
                  <a:lnTo>
                    <a:pt x="224" y="199"/>
                  </a:lnTo>
                  <a:lnTo>
                    <a:pt x="218" y="199"/>
                  </a:lnTo>
                  <a:lnTo>
                    <a:pt x="213" y="197"/>
                  </a:lnTo>
                  <a:lnTo>
                    <a:pt x="208" y="197"/>
                  </a:lnTo>
                  <a:lnTo>
                    <a:pt x="201" y="196"/>
                  </a:lnTo>
                  <a:lnTo>
                    <a:pt x="197" y="196"/>
                  </a:lnTo>
                  <a:lnTo>
                    <a:pt x="192" y="194"/>
                  </a:lnTo>
                  <a:lnTo>
                    <a:pt x="187" y="194"/>
                  </a:lnTo>
                  <a:lnTo>
                    <a:pt x="182" y="193"/>
                  </a:lnTo>
                  <a:lnTo>
                    <a:pt x="177" y="193"/>
                  </a:lnTo>
                  <a:lnTo>
                    <a:pt x="172" y="191"/>
                  </a:lnTo>
                  <a:lnTo>
                    <a:pt x="167" y="191"/>
                  </a:lnTo>
                  <a:lnTo>
                    <a:pt x="164" y="189"/>
                  </a:lnTo>
                  <a:lnTo>
                    <a:pt x="159" y="189"/>
                  </a:lnTo>
                  <a:lnTo>
                    <a:pt x="154" y="188"/>
                  </a:lnTo>
                  <a:lnTo>
                    <a:pt x="151" y="188"/>
                  </a:lnTo>
                  <a:lnTo>
                    <a:pt x="146" y="186"/>
                  </a:lnTo>
                  <a:lnTo>
                    <a:pt x="143" y="184"/>
                  </a:lnTo>
                  <a:lnTo>
                    <a:pt x="138" y="184"/>
                  </a:lnTo>
                  <a:lnTo>
                    <a:pt x="133" y="183"/>
                  </a:lnTo>
                  <a:lnTo>
                    <a:pt x="129" y="181"/>
                  </a:lnTo>
                  <a:lnTo>
                    <a:pt x="126" y="181"/>
                  </a:lnTo>
                  <a:lnTo>
                    <a:pt x="123" y="179"/>
                  </a:lnTo>
                  <a:lnTo>
                    <a:pt x="118" y="179"/>
                  </a:lnTo>
                  <a:lnTo>
                    <a:pt x="115" y="178"/>
                  </a:lnTo>
                  <a:lnTo>
                    <a:pt x="111" y="176"/>
                  </a:lnTo>
                  <a:lnTo>
                    <a:pt x="105" y="175"/>
                  </a:lnTo>
                  <a:lnTo>
                    <a:pt x="100" y="173"/>
                  </a:lnTo>
                  <a:lnTo>
                    <a:pt x="94" y="170"/>
                  </a:lnTo>
                  <a:lnTo>
                    <a:pt x="87" y="168"/>
                  </a:lnTo>
                  <a:lnTo>
                    <a:pt x="82" y="165"/>
                  </a:lnTo>
                  <a:lnTo>
                    <a:pt x="79" y="163"/>
                  </a:lnTo>
                  <a:lnTo>
                    <a:pt x="74" y="160"/>
                  </a:lnTo>
                  <a:lnTo>
                    <a:pt x="71" y="157"/>
                  </a:lnTo>
                  <a:lnTo>
                    <a:pt x="66" y="153"/>
                  </a:lnTo>
                  <a:lnTo>
                    <a:pt x="64" y="152"/>
                  </a:lnTo>
                  <a:lnTo>
                    <a:pt x="58" y="145"/>
                  </a:lnTo>
                  <a:lnTo>
                    <a:pt x="51" y="142"/>
                  </a:lnTo>
                  <a:lnTo>
                    <a:pt x="46" y="137"/>
                  </a:lnTo>
                  <a:lnTo>
                    <a:pt x="40" y="134"/>
                  </a:lnTo>
                  <a:lnTo>
                    <a:pt x="35" y="129"/>
                  </a:lnTo>
                  <a:lnTo>
                    <a:pt x="30" y="127"/>
                  </a:lnTo>
                  <a:lnTo>
                    <a:pt x="25" y="124"/>
                  </a:lnTo>
                  <a:lnTo>
                    <a:pt x="20" y="122"/>
                  </a:lnTo>
                  <a:lnTo>
                    <a:pt x="17" y="121"/>
                  </a:lnTo>
                  <a:lnTo>
                    <a:pt x="12" y="121"/>
                  </a:lnTo>
                  <a:lnTo>
                    <a:pt x="8" y="119"/>
                  </a:lnTo>
                  <a:lnTo>
                    <a:pt x="7" y="121"/>
                  </a:lnTo>
                  <a:lnTo>
                    <a:pt x="2" y="122"/>
                  </a:lnTo>
                  <a:lnTo>
                    <a:pt x="0" y="127"/>
                  </a:lnTo>
                  <a:close/>
                </a:path>
              </a:pathLst>
            </a:custGeom>
            <a:solidFill>
              <a:srgbClr val="E6E6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5856" name="Freeform 18"/>
            <p:cNvSpPr>
              <a:spLocks/>
            </p:cNvSpPr>
            <p:nvPr/>
          </p:nvSpPr>
          <p:spPr bwMode="auto">
            <a:xfrm>
              <a:off x="4604" y="3636"/>
              <a:ext cx="257" cy="480"/>
            </a:xfrm>
            <a:custGeom>
              <a:avLst/>
              <a:gdLst>
                <a:gd name="T0" fmla="*/ 8 w 513"/>
                <a:gd name="T1" fmla="*/ 431 h 959"/>
                <a:gd name="T2" fmla="*/ 1 w 513"/>
                <a:gd name="T3" fmla="*/ 424 h 959"/>
                <a:gd name="T4" fmla="*/ 0 w 513"/>
                <a:gd name="T5" fmla="*/ 415 h 959"/>
                <a:gd name="T6" fmla="*/ 3 w 513"/>
                <a:gd name="T7" fmla="*/ 403 h 959"/>
                <a:gd name="T8" fmla="*/ 6 w 513"/>
                <a:gd name="T9" fmla="*/ 392 h 959"/>
                <a:gd name="T10" fmla="*/ 10 w 513"/>
                <a:gd name="T11" fmla="*/ 377 h 959"/>
                <a:gd name="T12" fmla="*/ 15 w 513"/>
                <a:gd name="T13" fmla="*/ 357 h 959"/>
                <a:gd name="T14" fmla="*/ 22 w 513"/>
                <a:gd name="T15" fmla="*/ 334 h 959"/>
                <a:gd name="T16" fmla="*/ 29 w 513"/>
                <a:gd name="T17" fmla="*/ 307 h 959"/>
                <a:gd name="T18" fmla="*/ 38 w 513"/>
                <a:gd name="T19" fmla="*/ 278 h 959"/>
                <a:gd name="T20" fmla="*/ 46 w 513"/>
                <a:gd name="T21" fmla="*/ 248 h 959"/>
                <a:gd name="T22" fmla="*/ 54 w 513"/>
                <a:gd name="T23" fmla="*/ 216 h 959"/>
                <a:gd name="T24" fmla="*/ 63 w 513"/>
                <a:gd name="T25" fmla="*/ 185 h 959"/>
                <a:gd name="T26" fmla="*/ 71 w 513"/>
                <a:gd name="T27" fmla="*/ 154 h 959"/>
                <a:gd name="T28" fmla="*/ 79 w 513"/>
                <a:gd name="T29" fmla="*/ 124 h 959"/>
                <a:gd name="T30" fmla="*/ 86 w 513"/>
                <a:gd name="T31" fmla="*/ 97 h 959"/>
                <a:gd name="T32" fmla="*/ 93 w 513"/>
                <a:gd name="T33" fmla="*/ 74 h 959"/>
                <a:gd name="T34" fmla="*/ 98 w 513"/>
                <a:gd name="T35" fmla="*/ 54 h 959"/>
                <a:gd name="T36" fmla="*/ 102 w 513"/>
                <a:gd name="T37" fmla="*/ 39 h 959"/>
                <a:gd name="T38" fmla="*/ 106 w 513"/>
                <a:gd name="T39" fmla="*/ 30 h 959"/>
                <a:gd name="T40" fmla="*/ 108 w 513"/>
                <a:gd name="T41" fmla="*/ 23 h 959"/>
                <a:gd name="T42" fmla="*/ 117 w 513"/>
                <a:gd name="T43" fmla="*/ 11 h 959"/>
                <a:gd name="T44" fmla="*/ 125 w 513"/>
                <a:gd name="T45" fmla="*/ 5 h 959"/>
                <a:gd name="T46" fmla="*/ 134 w 513"/>
                <a:gd name="T47" fmla="*/ 2 h 959"/>
                <a:gd name="T48" fmla="*/ 143 w 513"/>
                <a:gd name="T49" fmla="*/ 0 h 959"/>
                <a:gd name="T50" fmla="*/ 156 w 513"/>
                <a:gd name="T51" fmla="*/ 0 h 959"/>
                <a:gd name="T52" fmla="*/ 169 w 513"/>
                <a:gd name="T53" fmla="*/ 0 h 959"/>
                <a:gd name="T54" fmla="*/ 183 w 513"/>
                <a:gd name="T55" fmla="*/ 2 h 959"/>
                <a:gd name="T56" fmla="*/ 198 w 513"/>
                <a:gd name="T57" fmla="*/ 3 h 959"/>
                <a:gd name="T58" fmla="*/ 211 w 513"/>
                <a:gd name="T59" fmla="*/ 6 h 959"/>
                <a:gd name="T60" fmla="*/ 224 w 513"/>
                <a:gd name="T61" fmla="*/ 10 h 959"/>
                <a:gd name="T62" fmla="*/ 235 w 513"/>
                <a:gd name="T63" fmla="*/ 15 h 959"/>
                <a:gd name="T64" fmla="*/ 245 w 513"/>
                <a:gd name="T65" fmla="*/ 21 h 959"/>
                <a:gd name="T66" fmla="*/ 251 w 513"/>
                <a:gd name="T67" fmla="*/ 30 h 959"/>
                <a:gd name="T68" fmla="*/ 255 w 513"/>
                <a:gd name="T69" fmla="*/ 40 h 959"/>
                <a:gd name="T70" fmla="*/ 257 w 513"/>
                <a:gd name="T71" fmla="*/ 48 h 959"/>
                <a:gd name="T72" fmla="*/ 257 w 513"/>
                <a:gd name="T73" fmla="*/ 62 h 959"/>
                <a:gd name="T74" fmla="*/ 257 w 513"/>
                <a:gd name="T75" fmla="*/ 80 h 959"/>
                <a:gd name="T76" fmla="*/ 256 w 513"/>
                <a:gd name="T77" fmla="*/ 102 h 959"/>
                <a:gd name="T78" fmla="*/ 255 w 513"/>
                <a:gd name="T79" fmla="*/ 129 h 959"/>
                <a:gd name="T80" fmla="*/ 254 w 513"/>
                <a:gd name="T81" fmla="*/ 156 h 959"/>
                <a:gd name="T82" fmla="*/ 252 w 513"/>
                <a:gd name="T83" fmla="*/ 187 h 959"/>
                <a:gd name="T84" fmla="*/ 250 w 513"/>
                <a:gd name="T85" fmla="*/ 218 h 959"/>
                <a:gd name="T86" fmla="*/ 249 w 513"/>
                <a:gd name="T87" fmla="*/ 249 h 959"/>
                <a:gd name="T88" fmla="*/ 247 w 513"/>
                <a:gd name="T89" fmla="*/ 280 h 959"/>
                <a:gd name="T90" fmla="*/ 245 w 513"/>
                <a:gd name="T91" fmla="*/ 309 h 959"/>
                <a:gd name="T92" fmla="*/ 243 w 513"/>
                <a:gd name="T93" fmla="*/ 337 h 959"/>
                <a:gd name="T94" fmla="*/ 241 w 513"/>
                <a:gd name="T95" fmla="*/ 361 h 959"/>
                <a:gd name="T96" fmla="*/ 240 w 513"/>
                <a:gd name="T97" fmla="*/ 382 h 959"/>
                <a:gd name="T98" fmla="*/ 237 w 513"/>
                <a:gd name="T99" fmla="*/ 398 h 959"/>
                <a:gd name="T100" fmla="*/ 237 w 513"/>
                <a:gd name="T101" fmla="*/ 410 h 959"/>
                <a:gd name="T102" fmla="*/ 233 w 513"/>
                <a:gd name="T103" fmla="*/ 422 h 959"/>
                <a:gd name="T104" fmla="*/ 227 w 513"/>
                <a:gd name="T105" fmla="*/ 435 h 959"/>
                <a:gd name="T106" fmla="*/ 219 w 513"/>
                <a:gd name="T107" fmla="*/ 446 h 959"/>
                <a:gd name="T108" fmla="*/ 211 w 513"/>
                <a:gd name="T109" fmla="*/ 457 h 959"/>
                <a:gd name="T110" fmla="*/ 202 w 513"/>
                <a:gd name="T111" fmla="*/ 465 h 959"/>
                <a:gd name="T112" fmla="*/ 190 w 513"/>
                <a:gd name="T113" fmla="*/ 477 h 959"/>
                <a:gd name="T114" fmla="*/ 15 w 513"/>
                <a:gd name="T115" fmla="*/ 430 h 959"/>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513" h="959">
                  <a:moveTo>
                    <a:pt x="29" y="860"/>
                  </a:moveTo>
                  <a:lnTo>
                    <a:pt x="28" y="860"/>
                  </a:lnTo>
                  <a:lnTo>
                    <a:pt x="23" y="861"/>
                  </a:lnTo>
                  <a:lnTo>
                    <a:pt x="16" y="861"/>
                  </a:lnTo>
                  <a:lnTo>
                    <a:pt x="10" y="860"/>
                  </a:lnTo>
                  <a:lnTo>
                    <a:pt x="7" y="856"/>
                  </a:lnTo>
                  <a:lnTo>
                    <a:pt x="5" y="853"/>
                  </a:lnTo>
                  <a:lnTo>
                    <a:pt x="2" y="848"/>
                  </a:lnTo>
                  <a:lnTo>
                    <a:pt x="0" y="842"/>
                  </a:lnTo>
                  <a:lnTo>
                    <a:pt x="0" y="838"/>
                  </a:lnTo>
                  <a:lnTo>
                    <a:pt x="0" y="833"/>
                  </a:lnTo>
                  <a:lnTo>
                    <a:pt x="0" y="829"/>
                  </a:lnTo>
                  <a:lnTo>
                    <a:pt x="2" y="824"/>
                  </a:lnTo>
                  <a:lnTo>
                    <a:pt x="2" y="817"/>
                  </a:lnTo>
                  <a:lnTo>
                    <a:pt x="3" y="812"/>
                  </a:lnTo>
                  <a:lnTo>
                    <a:pt x="5" y="806"/>
                  </a:lnTo>
                  <a:lnTo>
                    <a:pt x="8" y="799"/>
                  </a:lnTo>
                  <a:lnTo>
                    <a:pt x="8" y="794"/>
                  </a:lnTo>
                  <a:lnTo>
                    <a:pt x="10" y="789"/>
                  </a:lnTo>
                  <a:lnTo>
                    <a:pt x="11" y="783"/>
                  </a:lnTo>
                  <a:lnTo>
                    <a:pt x="13" y="776"/>
                  </a:lnTo>
                  <a:lnTo>
                    <a:pt x="15" y="770"/>
                  </a:lnTo>
                  <a:lnTo>
                    <a:pt x="18" y="762"/>
                  </a:lnTo>
                  <a:lnTo>
                    <a:pt x="20" y="753"/>
                  </a:lnTo>
                  <a:lnTo>
                    <a:pt x="23" y="745"/>
                  </a:lnTo>
                  <a:lnTo>
                    <a:pt x="25" y="735"/>
                  </a:lnTo>
                  <a:lnTo>
                    <a:pt x="28" y="726"/>
                  </a:lnTo>
                  <a:lnTo>
                    <a:pt x="29" y="714"/>
                  </a:lnTo>
                  <a:lnTo>
                    <a:pt x="34" y="704"/>
                  </a:lnTo>
                  <a:lnTo>
                    <a:pt x="36" y="693"/>
                  </a:lnTo>
                  <a:lnTo>
                    <a:pt x="41" y="680"/>
                  </a:lnTo>
                  <a:lnTo>
                    <a:pt x="44" y="667"/>
                  </a:lnTo>
                  <a:lnTo>
                    <a:pt x="47" y="655"/>
                  </a:lnTo>
                  <a:lnTo>
                    <a:pt x="51" y="641"/>
                  </a:lnTo>
                  <a:lnTo>
                    <a:pt x="54" y="628"/>
                  </a:lnTo>
                  <a:lnTo>
                    <a:pt x="57" y="614"/>
                  </a:lnTo>
                  <a:lnTo>
                    <a:pt x="62" y="600"/>
                  </a:lnTo>
                  <a:lnTo>
                    <a:pt x="65" y="585"/>
                  </a:lnTo>
                  <a:lnTo>
                    <a:pt x="70" y="570"/>
                  </a:lnTo>
                  <a:lnTo>
                    <a:pt x="75" y="556"/>
                  </a:lnTo>
                  <a:lnTo>
                    <a:pt x="78" y="541"/>
                  </a:lnTo>
                  <a:lnTo>
                    <a:pt x="83" y="526"/>
                  </a:lnTo>
                  <a:lnTo>
                    <a:pt x="87" y="510"/>
                  </a:lnTo>
                  <a:lnTo>
                    <a:pt x="92" y="495"/>
                  </a:lnTo>
                  <a:lnTo>
                    <a:pt x="96" y="479"/>
                  </a:lnTo>
                  <a:lnTo>
                    <a:pt x="100" y="462"/>
                  </a:lnTo>
                  <a:lnTo>
                    <a:pt x="105" y="448"/>
                  </a:lnTo>
                  <a:lnTo>
                    <a:pt x="108" y="431"/>
                  </a:lnTo>
                  <a:lnTo>
                    <a:pt x="113" y="417"/>
                  </a:lnTo>
                  <a:lnTo>
                    <a:pt x="116" y="400"/>
                  </a:lnTo>
                  <a:lnTo>
                    <a:pt x="121" y="384"/>
                  </a:lnTo>
                  <a:lnTo>
                    <a:pt x="126" y="369"/>
                  </a:lnTo>
                  <a:lnTo>
                    <a:pt x="129" y="353"/>
                  </a:lnTo>
                  <a:lnTo>
                    <a:pt x="134" y="338"/>
                  </a:lnTo>
                  <a:lnTo>
                    <a:pt x="137" y="322"/>
                  </a:lnTo>
                  <a:lnTo>
                    <a:pt x="142" y="307"/>
                  </a:lnTo>
                  <a:lnTo>
                    <a:pt x="147" y="292"/>
                  </a:lnTo>
                  <a:lnTo>
                    <a:pt x="150" y="278"/>
                  </a:lnTo>
                  <a:lnTo>
                    <a:pt x="154" y="263"/>
                  </a:lnTo>
                  <a:lnTo>
                    <a:pt x="157" y="248"/>
                  </a:lnTo>
                  <a:lnTo>
                    <a:pt x="162" y="235"/>
                  </a:lnTo>
                  <a:lnTo>
                    <a:pt x="165" y="221"/>
                  </a:lnTo>
                  <a:lnTo>
                    <a:pt x="168" y="207"/>
                  </a:lnTo>
                  <a:lnTo>
                    <a:pt x="172" y="194"/>
                  </a:lnTo>
                  <a:lnTo>
                    <a:pt x="177" y="183"/>
                  </a:lnTo>
                  <a:lnTo>
                    <a:pt x="178" y="170"/>
                  </a:lnTo>
                  <a:lnTo>
                    <a:pt x="183" y="158"/>
                  </a:lnTo>
                  <a:lnTo>
                    <a:pt x="185" y="147"/>
                  </a:lnTo>
                  <a:lnTo>
                    <a:pt x="188" y="137"/>
                  </a:lnTo>
                  <a:lnTo>
                    <a:pt x="191" y="127"/>
                  </a:lnTo>
                  <a:lnTo>
                    <a:pt x="193" y="118"/>
                  </a:lnTo>
                  <a:lnTo>
                    <a:pt x="196" y="108"/>
                  </a:lnTo>
                  <a:lnTo>
                    <a:pt x="199" y="101"/>
                  </a:lnTo>
                  <a:lnTo>
                    <a:pt x="201" y="91"/>
                  </a:lnTo>
                  <a:lnTo>
                    <a:pt x="203" y="85"/>
                  </a:lnTo>
                  <a:lnTo>
                    <a:pt x="204" y="78"/>
                  </a:lnTo>
                  <a:lnTo>
                    <a:pt x="206" y="73"/>
                  </a:lnTo>
                  <a:lnTo>
                    <a:pt x="208" y="67"/>
                  </a:lnTo>
                  <a:lnTo>
                    <a:pt x="209" y="64"/>
                  </a:lnTo>
                  <a:lnTo>
                    <a:pt x="211" y="60"/>
                  </a:lnTo>
                  <a:lnTo>
                    <a:pt x="213" y="59"/>
                  </a:lnTo>
                  <a:lnTo>
                    <a:pt x="213" y="54"/>
                  </a:lnTo>
                  <a:lnTo>
                    <a:pt x="214" y="49"/>
                  </a:lnTo>
                  <a:lnTo>
                    <a:pt x="216" y="46"/>
                  </a:lnTo>
                  <a:lnTo>
                    <a:pt x="219" y="41"/>
                  </a:lnTo>
                  <a:lnTo>
                    <a:pt x="222" y="34"/>
                  </a:lnTo>
                  <a:lnTo>
                    <a:pt x="229" y="28"/>
                  </a:lnTo>
                  <a:lnTo>
                    <a:pt x="234" y="21"/>
                  </a:lnTo>
                  <a:lnTo>
                    <a:pt x="240" y="16"/>
                  </a:lnTo>
                  <a:lnTo>
                    <a:pt x="244" y="15"/>
                  </a:lnTo>
                  <a:lnTo>
                    <a:pt x="247" y="11"/>
                  </a:lnTo>
                  <a:lnTo>
                    <a:pt x="250" y="10"/>
                  </a:lnTo>
                  <a:lnTo>
                    <a:pt x="255" y="8"/>
                  </a:lnTo>
                  <a:lnTo>
                    <a:pt x="258" y="6"/>
                  </a:lnTo>
                  <a:lnTo>
                    <a:pt x="263" y="5"/>
                  </a:lnTo>
                  <a:lnTo>
                    <a:pt x="267" y="3"/>
                  </a:lnTo>
                  <a:lnTo>
                    <a:pt x="271" y="3"/>
                  </a:lnTo>
                  <a:lnTo>
                    <a:pt x="276" y="2"/>
                  </a:lnTo>
                  <a:lnTo>
                    <a:pt x="281" y="2"/>
                  </a:lnTo>
                  <a:lnTo>
                    <a:pt x="286" y="0"/>
                  </a:lnTo>
                  <a:lnTo>
                    <a:pt x="293" y="0"/>
                  </a:lnTo>
                  <a:lnTo>
                    <a:pt x="298" y="0"/>
                  </a:lnTo>
                  <a:lnTo>
                    <a:pt x="304" y="0"/>
                  </a:lnTo>
                  <a:lnTo>
                    <a:pt x="311" y="0"/>
                  </a:lnTo>
                  <a:lnTo>
                    <a:pt x="317" y="0"/>
                  </a:lnTo>
                  <a:lnTo>
                    <a:pt x="324" y="0"/>
                  </a:lnTo>
                  <a:lnTo>
                    <a:pt x="330" y="0"/>
                  </a:lnTo>
                  <a:lnTo>
                    <a:pt x="337" y="0"/>
                  </a:lnTo>
                  <a:lnTo>
                    <a:pt x="345" y="2"/>
                  </a:lnTo>
                  <a:lnTo>
                    <a:pt x="352" y="2"/>
                  </a:lnTo>
                  <a:lnTo>
                    <a:pt x="360" y="3"/>
                  </a:lnTo>
                  <a:lnTo>
                    <a:pt x="366" y="3"/>
                  </a:lnTo>
                  <a:lnTo>
                    <a:pt x="374" y="3"/>
                  </a:lnTo>
                  <a:lnTo>
                    <a:pt x="381" y="5"/>
                  </a:lnTo>
                  <a:lnTo>
                    <a:pt x="387" y="6"/>
                  </a:lnTo>
                  <a:lnTo>
                    <a:pt x="396" y="6"/>
                  </a:lnTo>
                  <a:lnTo>
                    <a:pt x="402" y="8"/>
                  </a:lnTo>
                  <a:lnTo>
                    <a:pt x="409" y="10"/>
                  </a:lnTo>
                  <a:lnTo>
                    <a:pt x="417" y="11"/>
                  </a:lnTo>
                  <a:lnTo>
                    <a:pt x="422" y="11"/>
                  </a:lnTo>
                  <a:lnTo>
                    <a:pt x="430" y="15"/>
                  </a:lnTo>
                  <a:lnTo>
                    <a:pt x="435" y="15"/>
                  </a:lnTo>
                  <a:lnTo>
                    <a:pt x="441" y="18"/>
                  </a:lnTo>
                  <a:lnTo>
                    <a:pt x="448" y="20"/>
                  </a:lnTo>
                  <a:lnTo>
                    <a:pt x="455" y="23"/>
                  </a:lnTo>
                  <a:lnTo>
                    <a:pt x="459" y="24"/>
                  </a:lnTo>
                  <a:lnTo>
                    <a:pt x="464" y="26"/>
                  </a:lnTo>
                  <a:lnTo>
                    <a:pt x="469" y="29"/>
                  </a:lnTo>
                  <a:lnTo>
                    <a:pt x="476" y="33"/>
                  </a:lnTo>
                  <a:lnTo>
                    <a:pt x="479" y="34"/>
                  </a:lnTo>
                  <a:lnTo>
                    <a:pt x="484" y="39"/>
                  </a:lnTo>
                  <a:lnTo>
                    <a:pt x="489" y="42"/>
                  </a:lnTo>
                  <a:lnTo>
                    <a:pt x="494" y="46"/>
                  </a:lnTo>
                  <a:lnTo>
                    <a:pt x="495" y="49"/>
                  </a:lnTo>
                  <a:lnTo>
                    <a:pt x="499" y="54"/>
                  </a:lnTo>
                  <a:lnTo>
                    <a:pt x="502" y="59"/>
                  </a:lnTo>
                  <a:lnTo>
                    <a:pt x="505" y="64"/>
                  </a:lnTo>
                  <a:lnTo>
                    <a:pt x="507" y="69"/>
                  </a:lnTo>
                  <a:lnTo>
                    <a:pt x="510" y="73"/>
                  </a:lnTo>
                  <a:lnTo>
                    <a:pt x="510" y="80"/>
                  </a:lnTo>
                  <a:lnTo>
                    <a:pt x="513" y="85"/>
                  </a:lnTo>
                  <a:lnTo>
                    <a:pt x="513" y="88"/>
                  </a:lnTo>
                  <a:lnTo>
                    <a:pt x="513" y="93"/>
                  </a:lnTo>
                  <a:lnTo>
                    <a:pt x="513" y="96"/>
                  </a:lnTo>
                  <a:lnTo>
                    <a:pt x="513" y="103"/>
                  </a:lnTo>
                  <a:lnTo>
                    <a:pt x="513" y="109"/>
                  </a:lnTo>
                  <a:lnTo>
                    <a:pt x="513" y="116"/>
                  </a:lnTo>
                  <a:lnTo>
                    <a:pt x="513" y="124"/>
                  </a:lnTo>
                  <a:lnTo>
                    <a:pt x="513" y="132"/>
                  </a:lnTo>
                  <a:lnTo>
                    <a:pt x="513" y="140"/>
                  </a:lnTo>
                  <a:lnTo>
                    <a:pt x="513" y="150"/>
                  </a:lnTo>
                  <a:lnTo>
                    <a:pt x="513" y="160"/>
                  </a:lnTo>
                  <a:lnTo>
                    <a:pt x="513" y="170"/>
                  </a:lnTo>
                  <a:lnTo>
                    <a:pt x="512" y="181"/>
                  </a:lnTo>
                  <a:lnTo>
                    <a:pt x="512" y="193"/>
                  </a:lnTo>
                  <a:lnTo>
                    <a:pt x="512" y="204"/>
                  </a:lnTo>
                  <a:lnTo>
                    <a:pt x="512" y="217"/>
                  </a:lnTo>
                  <a:lnTo>
                    <a:pt x="510" y="229"/>
                  </a:lnTo>
                  <a:lnTo>
                    <a:pt x="510" y="242"/>
                  </a:lnTo>
                  <a:lnTo>
                    <a:pt x="510" y="257"/>
                  </a:lnTo>
                  <a:lnTo>
                    <a:pt x="508" y="270"/>
                  </a:lnTo>
                  <a:lnTo>
                    <a:pt x="508" y="283"/>
                  </a:lnTo>
                  <a:lnTo>
                    <a:pt x="507" y="297"/>
                  </a:lnTo>
                  <a:lnTo>
                    <a:pt x="507" y="312"/>
                  </a:lnTo>
                  <a:lnTo>
                    <a:pt x="507" y="327"/>
                  </a:lnTo>
                  <a:lnTo>
                    <a:pt x="505" y="343"/>
                  </a:lnTo>
                  <a:lnTo>
                    <a:pt x="505" y="358"/>
                  </a:lnTo>
                  <a:lnTo>
                    <a:pt x="504" y="373"/>
                  </a:lnTo>
                  <a:lnTo>
                    <a:pt x="504" y="389"/>
                  </a:lnTo>
                  <a:lnTo>
                    <a:pt x="502" y="404"/>
                  </a:lnTo>
                  <a:lnTo>
                    <a:pt x="502" y="420"/>
                  </a:lnTo>
                  <a:lnTo>
                    <a:pt x="500" y="436"/>
                  </a:lnTo>
                  <a:lnTo>
                    <a:pt x="500" y="451"/>
                  </a:lnTo>
                  <a:lnTo>
                    <a:pt x="499" y="467"/>
                  </a:lnTo>
                  <a:lnTo>
                    <a:pt x="499" y="482"/>
                  </a:lnTo>
                  <a:lnTo>
                    <a:pt x="497" y="497"/>
                  </a:lnTo>
                  <a:lnTo>
                    <a:pt x="497" y="513"/>
                  </a:lnTo>
                  <a:lnTo>
                    <a:pt x="495" y="528"/>
                  </a:lnTo>
                  <a:lnTo>
                    <a:pt x="494" y="544"/>
                  </a:lnTo>
                  <a:lnTo>
                    <a:pt x="494" y="559"/>
                  </a:lnTo>
                  <a:lnTo>
                    <a:pt x="494" y="574"/>
                  </a:lnTo>
                  <a:lnTo>
                    <a:pt x="492" y="588"/>
                  </a:lnTo>
                  <a:lnTo>
                    <a:pt x="491" y="603"/>
                  </a:lnTo>
                  <a:lnTo>
                    <a:pt x="489" y="618"/>
                  </a:lnTo>
                  <a:lnTo>
                    <a:pt x="489" y="632"/>
                  </a:lnTo>
                  <a:lnTo>
                    <a:pt x="487" y="646"/>
                  </a:lnTo>
                  <a:lnTo>
                    <a:pt x="487" y="660"/>
                  </a:lnTo>
                  <a:lnTo>
                    <a:pt x="486" y="673"/>
                  </a:lnTo>
                  <a:lnTo>
                    <a:pt x="486" y="686"/>
                  </a:lnTo>
                  <a:lnTo>
                    <a:pt x="484" y="698"/>
                  </a:lnTo>
                  <a:lnTo>
                    <a:pt x="484" y="711"/>
                  </a:lnTo>
                  <a:lnTo>
                    <a:pt x="482" y="722"/>
                  </a:lnTo>
                  <a:lnTo>
                    <a:pt x="481" y="734"/>
                  </a:lnTo>
                  <a:lnTo>
                    <a:pt x="479" y="744"/>
                  </a:lnTo>
                  <a:lnTo>
                    <a:pt x="479" y="755"/>
                  </a:lnTo>
                  <a:lnTo>
                    <a:pt x="479" y="763"/>
                  </a:lnTo>
                  <a:lnTo>
                    <a:pt x="477" y="773"/>
                  </a:lnTo>
                  <a:lnTo>
                    <a:pt x="476" y="781"/>
                  </a:lnTo>
                  <a:lnTo>
                    <a:pt x="476" y="789"/>
                  </a:lnTo>
                  <a:lnTo>
                    <a:pt x="474" y="796"/>
                  </a:lnTo>
                  <a:lnTo>
                    <a:pt x="474" y="804"/>
                  </a:lnTo>
                  <a:lnTo>
                    <a:pt x="474" y="809"/>
                  </a:lnTo>
                  <a:lnTo>
                    <a:pt x="474" y="816"/>
                  </a:lnTo>
                  <a:lnTo>
                    <a:pt x="473" y="819"/>
                  </a:lnTo>
                  <a:lnTo>
                    <a:pt x="473" y="824"/>
                  </a:lnTo>
                  <a:lnTo>
                    <a:pt x="471" y="830"/>
                  </a:lnTo>
                  <a:lnTo>
                    <a:pt x="469" y="837"/>
                  </a:lnTo>
                  <a:lnTo>
                    <a:pt x="466" y="843"/>
                  </a:lnTo>
                  <a:lnTo>
                    <a:pt x="463" y="850"/>
                  </a:lnTo>
                  <a:lnTo>
                    <a:pt x="459" y="856"/>
                  </a:lnTo>
                  <a:lnTo>
                    <a:pt x="458" y="863"/>
                  </a:lnTo>
                  <a:lnTo>
                    <a:pt x="453" y="869"/>
                  </a:lnTo>
                  <a:lnTo>
                    <a:pt x="450" y="876"/>
                  </a:lnTo>
                  <a:lnTo>
                    <a:pt x="446" y="881"/>
                  </a:lnTo>
                  <a:lnTo>
                    <a:pt x="441" y="887"/>
                  </a:lnTo>
                  <a:lnTo>
                    <a:pt x="438" y="892"/>
                  </a:lnTo>
                  <a:lnTo>
                    <a:pt x="433" y="899"/>
                  </a:lnTo>
                  <a:lnTo>
                    <a:pt x="430" y="904"/>
                  </a:lnTo>
                  <a:lnTo>
                    <a:pt x="425" y="909"/>
                  </a:lnTo>
                  <a:lnTo>
                    <a:pt x="422" y="914"/>
                  </a:lnTo>
                  <a:lnTo>
                    <a:pt x="417" y="918"/>
                  </a:lnTo>
                  <a:lnTo>
                    <a:pt x="412" y="922"/>
                  </a:lnTo>
                  <a:lnTo>
                    <a:pt x="407" y="927"/>
                  </a:lnTo>
                  <a:lnTo>
                    <a:pt x="404" y="930"/>
                  </a:lnTo>
                  <a:lnTo>
                    <a:pt x="399" y="935"/>
                  </a:lnTo>
                  <a:lnTo>
                    <a:pt x="392" y="941"/>
                  </a:lnTo>
                  <a:lnTo>
                    <a:pt x="386" y="948"/>
                  </a:lnTo>
                  <a:lnTo>
                    <a:pt x="379" y="953"/>
                  </a:lnTo>
                  <a:lnTo>
                    <a:pt x="376" y="956"/>
                  </a:lnTo>
                  <a:lnTo>
                    <a:pt x="373" y="958"/>
                  </a:lnTo>
                  <a:lnTo>
                    <a:pt x="373" y="959"/>
                  </a:lnTo>
                  <a:lnTo>
                    <a:pt x="29" y="860"/>
                  </a:lnTo>
                  <a:close/>
                </a:path>
              </a:pathLst>
            </a:custGeom>
            <a:solidFill>
              <a:srgbClr val="29852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5857" name="Freeform 19"/>
            <p:cNvSpPr>
              <a:spLocks/>
            </p:cNvSpPr>
            <p:nvPr/>
          </p:nvSpPr>
          <p:spPr bwMode="auto">
            <a:xfrm>
              <a:off x="4791" y="3668"/>
              <a:ext cx="53" cy="348"/>
            </a:xfrm>
            <a:custGeom>
              <a:avLst/>
              <a:gdLst>
                <a:gd name="T0" fmla="*/ 17 w 106"/>
                <a:gd name="T1" fmla="*/ 334 h 696"/>
                <a:gd name="T2" fmla="*/ 11 w 106"/>
                <a:gd name="T3" fmla="*/ 329 h 696"/>
                <a:gd name="T4" fmla="*/ 4 w 106"/>
                <a:gd name="T5" fmla="*/ 325 h 696"/>
                <a:gd name="T6" fmla="*/ 1 w 106"/>
                <a:gd name="T7" fmla="*/ 317 h 696"/>
                <a:gd name="T8" fmla="*/ 0 w 106"/>
                <a:gd name="T9" fmla="*/ 310 h 696"/>
                <a:gd name="T10" fmla="*/ 1 w 106"/>
                <a:gd name="T11" fmla="*/ 304 h 696"/>
                <a:gd name="T12" fmla="*/ 1 w 106"/>
                <a:gd name="T13" fmla="*/ 298 h 696"/>
                <a:gd name="T14" fmla="*/ 2 w 106"/>
                <a:gd name="T15" fmla="*/ 288 h 696"/>
                <a:gd name="T16" fmla="*/ 3 w 106"/>
                <a:gd name="T17" fmla="*/ 276 h 696"/>
                <a:gd name="T18" fmla="*/ 4 w 106"/>
                <a:gd name="T19" fmla="*/ 262 h 696"/>
                <a:gd name="T20" fmla="*/ 6 w 106"/>
                <a:gd name="T21" fmla="*/ 248 h 696"/>
                <a:gd name="T22" fmla="*/ 7 w 106"/>
                <a:gd name="T23" fmla="*/ 230 h 696"/>
                <a:gd name="T24" fmla="*/ 8 w 106"/>
                <a:gd name="T25" fmla="*/ 211 h 696"/>
                <a:gd name="T26" fmla="*/ 10 w 106"/>
                <a:gd name="T27" fmla="*/ 192 h 696"/>
                <a:gd name="T28" fmla="*/ 12 w 106"/>
                <a:gd name="T29" fmla="*/ 173 h 696"/>
                <a:gd name="T30" fmla="*/ 14 w 106"/>
                <a:gd name="T31" fmla="*/ 152 h 696"/>
                <a:gd name="T32" fmla="*/ 16 w 106"/>
                <a:gd name="T33" fmla="*/ 132 h 696"/>
                <a:gd name="T34" fmla="*/ 18 w 106"/>
                <a:gd name="T35" fmla="*/ 112 h 696"/>
                <a:gd name="T36" fmla="*/ 20 w 106"/>
                <a:gd name="T37" fmla="*/ 93 h 696"/>
                <a:gd name="T38" fmla="*/ 22 w 106"/>
                <a:gd name="T39" fmla="*/ 75 h 696"/>
                <a:gd name="T40" fmla="*/ 24 w 106"/>
                <a:gd name="T41" fmla="*/ 58 h 696"/>
                <a:gd name="T42" fmla="*/ 25 w 106"/>
                <a:gd name="T43" fmla="*/ 43 h 696"/>
                <a:gd name="T44" fmla="*/ 28 w 106"/>
                <a:gd name="T45" fmla="*/ 30 h 696"/>
                <a:gd name="T46" fmla="*/ 30 w 106"/>
                <a:gd name="T47" fmla="*/ 19 h 696"/>
                <a:gd name="T48" fmla="*/ 30 w 106"/>
                <a:gd name="T49" fmla="*/ 10 h 696"/>
                <a:gd name="T50" fmla="*/ 33 w 106"/>
                <a:gd name="T51" fmla="*/ 3 h 696"/>
                <a:gd name="T52" fmla="*/ 39 w 106"/>
                <a:gd name="T53" fmla="*/ 0 h 696"/>
                <a:gd name="T54" fmla="*/ 48 w 106"/>
                <a:gd name="T55" fmla="*/ 6 h 696"/>
                <a:gd name="T56" fmla="*/ 50 w 106"/>
                <a:gd name="T57" fmla="*/ 11 h 696"/>
                <a:gd name="T58" fmla="*/ 52 w 106"/>
                <a:gd name="T59" fmla="*/ 16 h 696"/>
                <a:gd name="T60" fmla="*/ 52 w 106"/>
                <a:gd name="T61" fmla="*/ 24 h 696"/>
                <a:gd name="T62" fmla="*/ 53 w 106"/>
                <a:gd name="T63" fmla="*/ 32 h 696"/>
                <a:gd name="T64" fmla="*/ 52 w 106"/>
                <a:gd name="T65" fmla="*/ 38 h 696"/>
                <a:gd name="T66" fmla="*/ 52 w 106"/>
                <a:gd name="T67" fmla="*/ 46 h 696"/>
                <a:gd name="T68" fmla="*/ 52 w 106"/>
                <a:gd name="T69" fmla="*/ 57 h 696"/>
                <a:gd name="T70" fmla="*/ 51 w 106"/>
                <a:gd name="T71" fmla="*/ 70 h 696"/>
                <a:gd name="T72" fmla="*/ 50 w 106"/>
                <a:gd name="T73" fmla="*/ 84 h 696"/>
                <a:gd name="T74" fmla="*/ 49 w 106"/>
                <a:gd name="T75" fmla="*/ 101 h 696"/>
                <a:gd name="T76" fmla="*/ 48 w 106"/>
                <a:gd name="T77" fmla="*/ 118 h 696"/>
                <a:gd name="T78" fmla="*/ 47 w 106"/>
                <a:gd name="T79" fmla="*/ 137 h 696"/>
                <a:gd name="T80" fmla="*/ 46 w 106"/>
                <a:gd name="T81" fmla="*/ 155 h 696"/>
                <a:gd name="T82" fmla="*/ 45 w 106"/>
                <a:gd name="T83" fmla="*/ 175 h 696"/>
                <a:gd name="T84" fmla="*/ 44 w 106"/>
                <a:gd name="T85" fmla="*/ 195 h 696"/>
                <a:gd name="T86" fmla="*/ 43 w 106"/>
                <a:gd name="T87" fmla="*/ 215 h 696"/>
                <a:gd name="T88" fmla="*/ 42 w 106"/>
                <a:gd name="T89" fmla="*/ 234 h 696"/>
                <a:gd name="T90" fmla="*/ 40 w 106"/>
                <a:gd name="T91" fmla="*/ 253 h 696"/>
                <a:gd name="T92" fmla="*/ 40 w 106"/>
                <a:gd name="T93" fmla="*/ 271 h 696"/>
                <a:gd name="T94" fmla="*/ 39 w 106"/>
                <a:gd name="T95" fmla="*/ 286 h 696"/>
                <a:gd name="T96" fmla="*/ 38 w 106"/>
                <a:gd name="T97" fmla="*/ 301 h 696"/>
                <a:gd name="T98" fmla="*/ 38 w 106"/>
                <a:gd name="T99" fmla="*/ 313 h 696"/>
                <a:gd name="T100" fmla="*/ 37 w 106"/>
                <a:gd name="T101" fmla="*/ 325 h 696"/>
                <a:gd name="T102" fmla="*/ 36 w 106"/>
                <a:gd name="T103" fmla="*/ 332 h 696"/>
                <a:gd name="T104" fmla="*/ 36 w 106"/>
                <a:gd name="T105" fmla="*/ 339 h 696"/>
                <a:gd name="T106" fmla="*/ 31 w 106"/>
                <a:gd name="T107" fmla="*/ 347 h 696"/>
                <a:gd name="T108" fmla="*/ 24 w 106"/>
                <a:gd name="T109" fmla="*/ 347 h 696"/>
                <a:gd name="T110" fmla="*/ 21 w 106"/>
                <a:gd name="T111" fmla="*/ 340 h 69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06" h="696">
                  <a:moveTo>
                    <a:pt x="39" y="673"/>
                  </a:moveTo>
                  <a:lnTo>
                    <a:pt x="36" y="670"/>
                  </a:lnTo>
                  <a:lnTo>
                    <a:pt x="34" y="667"/>
                  </a:lnTo>
                  <a:lnTo>
                    <a:pt x="31" y="665"/>
                  </a:lnTo>
                  <a:lnTo>
                    <a:pt x="28" y="662"/>
                  </a:lnTo>
                  <a:lnTo>
                    <a:pt x="21" y="658"/>
                  </a:lnTo>
                  <a:lnTo>
                    <a:pt x="14" y="655"/>
                  </a:lnTo>
                  <a:lnTo>
                    <a:pt x="11" y="650"/>
                  </a:lnTo>
                  <a:lnTo>
                    <a:pt x="8" y="649"/>
                  </a:lnTo>
                  <a:lnTo>
                    <a:pt x="5" y="644"/>
                  </a:lnTo>
                  <a:lnTo>
                    <a:pt x="5" y="640"/>
                  </a:lnTo>
                  <a:lnTo>
                    <a:pt x="1" y="634"/>
                  </a:lnTo>
                  <a:lnTo>
                    <a:pt x="0" y="627"/>
                  </a:lnTo>
                  <a:lnTo>
                    <a:pt x="0" y="624"/>
                  </a:lnTo>
                  <a:lnTo>
                    <a:pt x="0" y="619"/>
                  </a:lnTo>
                  <a:lnTo>
                    <a:pt x="0" y="614"/>
                  </a:lnTo>
                  <a:lnTo>
                    <a:pt x="1" y="611"/>
                  </a:lnTo>
                  <a:lnTo>
                    <a:pt x="1" y="608"/>
                  </a:lnTo>
                  <a:lnTo>
                    <a:pt x="1" y="603"/>
                  </a:lnTo>
                  <a:lnTo>
                    <a:pt x="1" y="598"/>
                  </a:lnTo>
                  <a:lnTo>
                    <a:pt x="1" y="595"/>
                  </a:lnTo>
                  <a:lnTo>
                    <a:pt x="1" y="588"/>
                  </a:lnTo>
                  <a:lnTo>
                    <a:pt x="3" y="583"/>
                  </a:lnTo>
                  <a:lnTo>
                    <a:pt x="3" y="575"/>
                  </a:lnTo>
                  <a:lnTo>
                    <a:pt x="5" y="568"/>
                  </a:lnTo>
                  <a:lnTo>
                    <a:pt x="5" y="560"/>
                  </a:lnTo>
                  <a:lnTo>
                    <a:pt x="5" y="552"/>
                  </a:lnTo>
                  <a:lnTo>
                    <a:pt x="5" y="542"/>
                  </a:lnTo>
                  <a:lnTo>
                    <a:pt x="6" y="534"/>
                  </a:lnTo>
                  <a:lnTo>
                    <a:pt x="8" y="524"/>
                  </a:lnTo>
                  <a:lnTo>
                    <a:pt x="8" y="515"/>
                  </a:lnTo>
                  <a:lnTo>
                    <a:pt x="10" y="505"/>
                  </a:lnTo>
                  <a:lnTo>
                    <a:pt x="11" y="495"/>
                  </a:lnTo>
                  <a:lnTo>
                    <a:pt x="11" y="482"/>
                  </a:lnTo>
                  <a:lnTo>
                    <a:pt x="13" y="470"/>
                  </a:lnTo>
                  <a:lnTo>
                    <a:pt x="13" y="459"/>
                  </a:lnTo>
                  <a:lnTo>
                    <a:pt x="14" y="448"/>
                  </a:lnTo>
                  <a:lnTo>
                    <a:pt x="14" y="434"/>
                  </a:lnTo>
                  <a:lnTo>
                    <a:pt x="16" y="421"/>
                  </a:lnTo>
                  <a:lnTo>
                    <a:pt x="18" y="408"/>
                  </a:lnTo>
                  <a:lnTo>
                    <a:pt x="19" y="397"/>
                  </a:lnTo>
                  <a:lnTo>
                    <a:pt x="19" y="384"/>
                  </a:lnTo>
                  <a:lnTo>
                    <a:pt x="21" y="371"/>
                  </a:lnTo>
                  <a:lnTo>
                    <a:pt x="23" y="356"/>
                  </a:lnTo>
                  <a:lnTo>
                    <a:pt x="24" y="345"/>
                  </a:lnTo>
                  <a:lnTo>
                    <a:pt x="24" y="330"/>
                  </a:lnTo>
                  <a:lnTo>
                    <a:pt x="28" y="317"/>
                  </a:lnTo>
                  <a:lnTo>
                    <a:pt x="28" y="304"/>
                  </a:lnTo>
                  <a:lnTo>
                    <a:pt x="29" y="291"/>
                  </a:lnTo>
                  <a:lnTo>
                    <a:pt x="31" y="278"/>
                  </a:lnTo>
                  <a:lnTo>
                    <a:pt x="32" y="263"/>
                  </a:lnTo>
                  <a:lnTo>
                    <a:pt x="34" y="250"/>
                  </a:lnTo>
                  <a:lnTo>
                    <a:pt x="34" y="238"/>
                  </a:lnTo>
                  <a:lnTo>
                    <a:pt x="36" y="224"/>
                  </a:lnTo>
                  <a:lnTo>
                    <a:pt x="37" y="211"/>
                  </a:lnTo>
                  <a:lnTo>
                    <a:pt x="39" y="197"/>
                  </a:lnTo>
                  <a:lnTo>
                    <a:pt x="39" y="186"/>
                  </a:lnTo>
                  <a:lnTo>
                    <a:pt x="41" y="173"/>
                  </a:lnTo>
                  <a:lnTo>
                    <a:pt x="42" y="161"/>
                  </a:lnTo>
                  <a:lnTo>
                    <a:pt x="44" y="150"/>
                  </a:lnTo>
                  <a:lnTo>
                    <a:pt x="46" y="139"/>
                  </a:lnTo>
                  <a:lnTo>
                    <a:pt x="46" y="127"/>
                  </a:lnTo>
                  <a:lnTo>
                    <a:pt x="47" y="116"/>
                  </a:lnTo>
                  <a:lnTo>
                    <a:pt x="49" y="106"/>
                  </a:lnTo>
                  <a:lnTo>
                    <a:pt x="50" y="96"/>
                  </a:lnTo>
                  <a:lnTo>
                    <a:pt x="50" y="85"/>
                  </a:lnTo>
                  <a:lnTo>
                    <a:pt x="52" y="76"/>
                  </a:lnTo>
                  <a:lnTo>
                    <a:pt x="54" y="67"/>
                  </a:lnTo>
                  <a:lnTo>
                    <a:pt x="55" y="59"/>
                  </a:lnTo>
                  <a:lnTo>
                    <a:pt x="55" y="50"/>
                  </a:lnTo>
                  <a:lnTo>
                    <a:pt x="57" y="44"/>
                  </a:lnTo>
                  <a:lnTo>
                    <a:pt x="59" y="37"/>
                  </a:lnTo>
                  <a:lnTo>
                    <a:pt x="60" y="31"/>
                  </a:lnTo>
                  <a:lnTo>
                    <a:pt x="60" y="24"/>
                  </a:lnTo>
                  <a:lnTo>
                    <a:pt x="60" y="19"/>
                  </a:lnTo>
                  <a:lnTo>
                    <a:pt x="62" y="14"/>
                  </a:lnTo>
                  <a:lnTo>
                    <a:pt x="64" y="11"/>
                  </a:lnTo>
                  <a:lnTo>
                    <a:pt x="65" y="6"/>
                  </a:lnTo>
                  <a:lnTo>
                    <a:pt x="67" y="5"/>
                  </a:lnTo>
                  <a:lnTo>
                    <a:pt x="72" y="0"/>
                  </a:lnTo>
                  <a:lnTo>
                    <a:pt x="78" y="0"/>
                  </a:lnTo>
                  <a:lnTo>
                    <a:pt x="85" y="1"/>
                  </a:lnTo>
                  <a:lnTo>
                    <a:pt x="91" y="6"/>
                  </a:lnTo>
                  <a:lnTo>
                    <a:pt x="95" y="11"/>
                  </a:lnTo>
                  <a:lnTo>
                    <a:pt x="96" y="16"/>
                  </a:lnTo>
                  <a:lnTo>
                    <a:pt x="98" y="18"/>
                  </a:lnTo>
                  <a:lnTo>
                    <a:pt x="100" y="21"/>
                  </a:lnTo>
                  <a:lnTo>
                    <a:pt x="101" y="26"/>
                  </a:lnTo>
                  <a:lnTo>
                    <a:pt x="101" y="29"/>
                  </a:lnTo>
                  <a:lnTo>
                    <a:pt x="103" y="32"/>
                  </a:lnTo>
                  <a:lnTo>
                    <a:pt x="103" y="37"/>
                  </a:lnTo>
                  <a:lnTo>
                    <a:pt x="104" y="42"/>
                  </a:lnTo>
                  <a:lnTo>
                    <a:pt x="104" y="47"/>
                  </a:lnTo>
                  <a:lnTo>
                    <a:pt x="104" y="52"/>
                  </a:lnTo>
                  <a:lnTo>
                    <a:pt x="106" y="57"/>
                  </a:lnTo>
                  <a:lnTo>
                    <a:pt x="106" y="63"/>
                  </a:lnTo>
                  <a:lnTo>
                    <a:pt x="106" y="70"/>
                  </a:lnTo>
                  <a:lnTo>
                    <a:pt x="106" y="72"/>
                  </a:lnTo>
                  <a:lnTo>
                    <a:pt x="104" y="76"/>
                  </a:lnTo>
                  <a:lnTo>
                    <a:pt x="104" y="80"/>
                  </a:lnTo>
                  <a:lnTo>
                    <a:pt x="104" y="86"/>
                  </a:lnTo>
                  <a:lnTo>
                    <a:pt x="104" y="91"/>
                  </a:lnTo>
                  <a:lnTo>
                    <a:pt x="103" y="99"/>
                  </a:lnTo>
                  <a:lnTo>
                    <a:pt x="103" y="104"/>
                  </a:lnTo>
                  <a:lnTo>
                    <a:pt x="103" y="114"/>
                  </a:lnTo>
                  <a:lnTo>
                    <a:pt x="103" y="121"/>
                  </a:lnTo>
                  <a:lnTo>
                    <a:pt x="101" y="130"/>
                  </a:lnTo>
                  <a:lnTo>
                    <a:pt x="101" y="139"/>
                  </a:lnTo>
                  <a:lnTo>
                    <a:pt x="101" y="148"/>
                  </a:lnTo>
                  <a:lnTo>
                    <a:pt x="101" y="157"/>
                  </a:lnTo>
                  <a:lnTo>
                    <a:pt x="100" y="168"/>
                  </a:lnTo>
                  <a:lnTo>
                    <a:pt x="100" y="178"/>
                  </a:lnTo>
                  <a:lnTo>
                    <a:pt x="100" y="189"/>
                  </a:lnTo>
                  <a:lnTo>
                    <a:pt x="98" y="201"/>
                  </a:lnTo>
                  <a:lnTo>
                    <a:pt x="96" y="212"/>
                  </a:lnTo>
                  <a:lnTo>
                    <a:pt x="96" y="222"/>
                  </a:lnTo>
                  <a:lnTo>
                    <a:pt x="96" y="235"/>
                  </a:lnTo>
                  <a:lnTo>
                    <a:pt x="95" y="246"/>
                  </a:lnTo>
                  <a:lnTo>
                    <a:pt x="95" y="260"/>
                  </a:lnTo>
                  <a:lnTo>
                    <a:pt x="93" y="273"/>
                  </a:lnTo>
                  <a:lnTo>
                    <a:pt x="93" y="286"/>
                  </a:lnTo>
                  <a:lnTo>
                    <a:pt x="91" y="299"/>
                  </a:lnTo>
                  <a:lnTo>
                    <a:pt x="91" y="310"/>
                  </a:lnTo>
                  <a:lnTo>
                    <a:pt x="90" y="323"/>
                  </a:lnTo>
                  <a:lnTo>
                    <a:pt x="90" y="336"/>
                  </a:lnTo>
                  <a:lnTo>
                    <a:pt x="90" y="349"/>
                  </a:lnTo>
                  <a:lnTo>
                    <a:pt x="88" y="364"/>
                  </a:lnTo>
                  <a:lnTo>
                    <a:pt x="88" y="377"/>
                  </a:lnTo>
                  <a:lnTo>
                    <a:pt x="88" y="390"/>
                  </a:lnTo>
                  <a:lnTo>
                    <a:pt x="86" y="403"/>
                  </a:lnTo>
                  <a:lnTo>
                    <a:pt x="86" y="416"/>
                  </a:lnTo>
                  <a:lnTo>
                    <a:pt x="85" y="430"/>
                  </a:lnTo>
                  <a:lnTo>
                    <a:pt x="85" y="443"/>
                  </a:lnTo>
                  <a:lnTo>
                    <a:pt x="83" y="454"/>
                  </a:lnTo>
                  <a:lnTo>
                    <a:pt x="83" y="467"/>
                  </a:lnTo>
                  <a:lnTo>
                    <a:pt x="82" y="480"/>
                  </a:lnTo>
                  <a:lnTo>
                    <a:pt x="82" y="493"/>
                  </a:lnTo>
                  <a:lnTo>
                    <a:pt x="80" y="505"/>
                  </a:lnTo>
                  <a:lnTo>
                    <a:pt x="80" y="516"/>
                  </a:lnTo>
                  <a:lnTo>
                    <a:pt x="80" y="528"/>
                  </a:lnTo>
                  <a:lnTo>
                    <a:pt x="80" y="541"/>
                  </a:lnTo>
                  <a:lnTo>
                    <a:pt x="78" y="550"/>
                  </a:lnTo>
                  <a:lnTo>
                    <a:pt x="78" y="562"/>
                  </a:lnTo>
                  <a:lnTo>
                    <a:pt x="77" y="572"/>
                  </a:lnTo>
                  <a:lnTo>
                    <a:pt x="77" y="583"/>
                  </a:lnTo>
                  <a:lnTo>
                    <a:pt x="77" y="593"/>
                  </a:lnTo>
                  <a:lnTo>
                    <a:pt x="75" y="601"/>
                  </a:lnTo>
                  <a:lnTo>
                    <a:pt x="75" y="609"/>
                  </a:lnTo>
                  <a:lnTo>
                    <a:pt x="75" y="619"/>
                  </a:lnTo>
                  <a:lnTo>
                    <a:pt x="75" y="626"/>
                  </a:lnTo>
                  <a:lnTo>
                    <a:pt x="73" y="634"/>
                  </a:lnTo>
                  <a:lnTo>
                    <a:pt x="73" y="640"/>
                  </a:lnTo>
                  <a:lnTo>
                    <a:pt x="73" y="649"/>
                  </a:lnTo>
                  <a:lnTo>
                    <a:pt x="73" y="653"/>
                  </a:lnTo>
                  <a:lnTo>
                    <a:pt x="72" y="660"/>
                  </a:lnTo>
                  <a:lnTo>
                    <a:pt x="72" y="663"/>
                  </a:lnTo>
                  <a:lnTo>
                    <a:pt x="72" y="668"/>
                  </a:lnTo>
                  <a:lnTo>
                    <a:pt x="72" y="675"/>
                  </a:lnTo>
                  <a:lnTo>
                    <a:pt x="72" y="678"/>
                  </a:lnTo>
                  <a:lnTo>
                    <a:pt x="70" y="684"/>
                  </a:lnTo>
                  <a:lnTo>
                    <a:pt x="67" y="691"/>
                  </a:lnTo>
                  <a:lnTo>
                    <a:pt x="62" y="694"/>
                  </a:lnTo>
                  <a:lnTo>
                    <a:pt x="59" y="696"/>
                  </a:lnTo>
                  <a:lnTo>
                    <a:pt x="52" y="696"/>
                  </a:lnTo>
                  <a:lnTo>
                    <a:pt x="47" y="693"/>
                  </a:lnTo>
                  <a:lnTo>
                    <a:pt x="46" y="688"/>
                  </a:lnTo>
                  <a:lnTo>
                    <a:pt x="42" y="684"/>
                  </a:lnTo>
                  <a:lnTo>
                    <a:pt x="41" y="680"/>
                  </a:lnTo>
                  <a:lnTo>
                    <a:pt x="39" y="673"/>
                  </a:lnTo>
                  <a:close/>
                </a:path>
              </a:pathLst>
            </a:custGeom>
            <a:solidFill>
              <a:srgbClr val="2B6B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5858" name="Freeform 20"/>
            <p:cNvSpPr>
              <a:spLocks/>
            </p:cNvSpPr>
            <p:nvPr/>
          </p:nvSpPr>
          <p:spPr bwMode="auto">
            <a:xfrm>
              <a:off x="4612" y="3994"/>
              <a:ext cx="207" cy="174"/>
            </a:xfrm>
            <a:custGeom>
              <a:avLst/>
              <a:gdLst>
                <a:gd name="T0" fmla="*/ 9 w 413"/>
                <a:gd name="T1" fmla="*/ 48 h 346"/>
                <a:gd name="T2" fmla="*/ 19 w 413"/>
                <a:gd name="T3" fmla="*/ 38 h 346"/>
                <a:gd name="T4" fmla="*/ 31 w 413"/>
                <a:gd name="T5" fmla="*/ 29 h 346"/>
                <a:gd name="T6" fmla="*/ 39 w 413"/>
                <a:gd name="T7" fmla="*/ 25 h 346"/>
                <a:gd name="T8" fmla="*/ 48 w 413"/>
                <a:gd name="T9" fmla="*/ 20 h 346"/>
                <a:gd name="T10" fmla="*/ 57 w 413"/>
                <a:gd name="T11" fmla="*/ 16 h 346"/>
                <a:gd name="T12" fmla="*/ 66 w 413"/>
                <a:gd name="T13" fmla="*/ 12 h 346"/>
                <a:gd name="T14" fmla="*/ 76 w 413"/>
                <a:gd name="T15" fmla="*/ 8 h 346"/>
                <a:gd name="T16" fmla="*/ 86 w 413"/>
                <a:gd name="T17" fmla="*/ 4 h 346"/>
                <a:gd name="T18" fmla="*/ 96 w 413"/>
                <a:gd name="T19" fmla="*/ 3 h 346"/>
                <a:gd name="T20" fmla="*/ 106 w 413"/>
                <a:gd name="T21" fmla="*/ 1 h 346"/>
                <a:gd name="T22" fmla="*/ 115 w 413"/>
                <a:gd name="T23" fmla="*/ 0 h 346"/>
                <a:gd name="T24" fmla="*/ 125 w 413"/>
                <a:gd name="T25" fmla="*/ 0 h 346"/>
                <a:gd name="T26" fmla="*/ 135 w 413"/>
                <a:gd name="T27" fmla="*/ 2 h 346"/>
                <a:gd name="T28" fmla="*/ 143 w 413"/>
                <a:gd name="T29" fmla="*/ 3 h 346"/>
                <a:gd name="T30" fmla="*/ 152 w 413"/>
                <a:gd name="T31" fmla="*/ 3 h 346"/>
                <a:gd name="T32" fmla="*/ 160 w 413"/>
                <a:gd name="T33" fmla="*/ 5 h 346"/>
                <a:gd name="T34" fmla="*/ 170 w 413"/>
                <a:gd name="T35" fmla="*/ 8 h 346"/>
                <a:gd name="T36" fmla="*/ 185 w 413"/>
                <a:gd name="T37" fmla="*/ 13 h 346"/>
                <a:gd name="T38" fmla="*/ 196 w 413"/>
                <a:gd name="T39" fmla="*/ 23 h 346"/>
                <a:gd name="T40" fmla="*/ 201 w 413"/>
                <a:gd name="T41" fmla="*/ 31 h 346"/>
                <a:gd name="T42" fmla="*/ 204 w 413"/>
                <a:gd name="T43" fmla="*/ 39 h 346"/>
                <a:gd name="T44" fmla="*/ 206 w 413"/>
                <a:gd name="T45" fmla="*/ 50 h 346"/>
                <a:gd name="T46" fmla="*/ 207 w 413"/>
                <a:gd name="T47" fmla="*/ 61 h 346"/>
                <a:gd name="T48" fmla="*/ 206 w 413"/>
                <a:gd name="T49" fmla="*/ 75 h 346"/>
                <a:gd name="T50" fmla="*/ 204 w 413"/>
                <a:gd name="T51" fmla="*/ 92 h 346"/>
                <a:gd name="T52" fmla="*/ 200 w 413"/>
                <a:gd name="T53" fmla="*/ 110 h 346"/>
                <a:gd name="T54" fmla="*/ 194 w 413"/>
                <a:gd name="T55" fmla="*/ 129 h 346"/>
                <a:gd name="T56" fmla="*/ 186 w 413"/>
                <a:gd name="T57" fmla="*/ 144 h 346"/>
                <a:gd name="T58" fmla="*/ 176 w 413"/>
                <a:gd name="T59" fmla="*/ 156 h 346"/>
                <a:gd name="T60" fmla="*/ 164 w 413"/>
                <a:gd name="T61" fmla="*/ 164 h 346"/>
                <a:gd name="T62" fmla="*/ 152 w 413"/>
                <a:gd name="T63" fmla="*/ 170 h 346"/>
                <a:gd name="T64" fmla="*/ 138 w 413"/>
                <a:gd name="T65" fmla="*/ 173 h 346"/>
                <a:gd name="T66" fmla="*/ 124 w 413"/>
                <a:gd name="T67" fmla="*/ 174 h 346"/>
                <a:gd name="T68" fmla="*/ 110 w 413"/>
                <a:gd name="T69" fmla="*/ 172 h 346"/>
                <a:gd name="T70" fmla="*/ 96 w 413"/>
                <a:gd name="T71" fmla="*/ 169 h 346"/>
                <a:gd name="T72" fmla="*/ 82 w 413"/>
                <a:gd name="T73" fmla="*/ 164 h 346"/>
                <a:gd name="T74" fmla="*/ 68 w 413"/>
                <a:gd name="T75" fmla="*/ 159 h 346"/>
                <a:gd name="T76" fmla="*/ 56 w 413"/>
                <a:gd name="T77" fmla="*/ 153 h 346"/>
                <a:gd name="T78" fmla="*/ 44 w 413"/>
                <a:gd name="T79" fmla="*/ 145 h 346"/>
                <a:gd name="T80" fmla="*/ 35 w 413"/>
                <a:gd name="T81" fmla="*/ 138 h 346"/>
                <a:gd name="T82" fmla="*/ 27 w 413"/>
                <a:gd name="T83" fmla="*/ 131 h 346"/>
                <a:gd name="T84" fmla="*/ 20 w 413"/>
                <a:gd name="T85" fmla="*/ 119 h 346"/>
                <a:gd name="T86" fmla="*/ 13 w 413"/>
                <a:gd name="T87" fmla="*/ 107 h 346"/>
                <a:gd name="T88" fmla="*/ 7 w 413"/>
                <a:gd name="T89" fmla="*/ 97 h 346"/>
                <a:gd name="T90" fmla="*/ 3 w 413"/>
                <a:gd name="T91" fmla="*/ 88 h 346"/>
                <a:gd name="T92" fmla="*/ 0 w 413"/>
                <a:gd name="T93" fmla="*/ 79 h 346"/>
                <a:gd name="T94" fmla="*/ 0 w 413"/>
                <a:gd name="T95" fmla="*/ 65 h 346"/>
                <a:gd name="T96" fmla="*/ 5 w 413"/>
                <a:gd name="T97" fmla="*/ 54 h 34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413" h="346">
                  <a:moveTo>
                    <a:pt x="10" y="108"/>
                  </a:moveTo>
                  <a:lnTo>
                    <a:pt x="11" y="103"/>
                  </a:lnTo>
                  <a:lnTo>
                    <a:pt x="14" y="100"/>
                  </a:lnTo>
                  <a:lnTo>
                    <a:pt x="18" y="95"/>
                  </a:lnTo>
                  <a:lnTo>
                    <a:pt x="23" y="90"/>
                  </a:lnTo>
                  <a:lnTo>
                    <a:pt x="26" y="85"/>
                  </a:lnTo>
                  <a:lnTo>
                    <a:pt x="32" y="80"/>
                  </a:lnTo>
                  <a:lnTo>
                    <a:pt x="37" y="75"/>
                  </a:lnTo>
                  <a:lnTo>
                    <a:pt x="45" y="70"/>
                  </a:lnTo>
                  <a:lnTo>
                    <a:pt x="50" y="65"/>
                  </a:lnTo>
                  <a:lnTo>
                    <a:pt x="59" y="60"/>
                  </a:lnTo>
                  <a:lnTo>
                    <a:pt x="62" y="57"/>
                  </a:lnTo>
                  <a:lnTo>
                    <a:pt x="65" y="55"/>
                  </a:lnTo>
                  <a:lnTo>
                    <a:pt x="70" y="54"/>
                  </a:lnTo>
                  <a:lnTo>
                    <a:pt x="73" y="50"/>
                  </a:lnTo>
                  <a:lnTo>
                    <a:pt x="78" y="49"/>
                  </a:lnTo>
                  <a:lnTo>
                    <a:pt x="81" y="46"/>
                  </a:lnTo>
                  <a:lnTo>
                    <a:pt x="86" y="44"/>
                  </a:lnTo>
                  <a:lnTo>
                    <a:pt x="91" y="42"/>
                  </a:lnTo>
                  <a:lnTo>
                    <a:pt x="95" y="39"/>
                  </a:lnTo>
                  <a:lnTo>
                    <a:pt x="99" y="37"/>
                  </a:lnTo>
                  <a:lnTo>
                    <a:pt x="104" y="36"/>
                  </a:lnTo>
                  <a:lnTo>
                    <a:pt x="109" y="32"/>
                  </a:lnTo>
                  <a:lnTo>
                    <a:pt x="113" y="31"/>
                  </a:lnTo>
                  <a:lnTo>
                    <a:pt x="117" y="29"/>
                  </a:lnTo>
                  <a:lnTo>
                    <a:pt x="122" y="26"/>
                  </a:lnTo>
                  <a:lnTo>
                    <a:pt x="127" y="24"/>
                  </a:lnTo>
                  <a:lnTo>
                    <a:pt x="132" y="23"/>
                  </a:lnTo>
                  <a:lnTo>
                    <a:pt x="137" y="19"/>
                  </a:lnTo>
                  <a:lnTo>
                    <a:pt x="142" y="18"/>
                  </a:lnTo>
                  <a:lnTo>
                    <a:pt x="147" y="18"/>
                  </a:lnTo>
                  <a:lnTo>
                    <a:pt x="152" y="15"/>
                  </a:lnTo>
                  <a:lnTo>
                    <a:pt x="157" y="13"/>
                  </a:lnTo>
                  <a:lnTo>
                    <a:pt x="162" y="11"/>
                  </a:lnTo>
                  <a:lnTo>
                    <a:pt x="166" y="10"/>
                  </a:lnTo>
                  <a:lnTo>
                    <a:pt x="171" y="8"/>
                  </a:lnTo>
                  <a:lnTo>
                    <a:pt x="176" y="8"/>
                  </a:lnTo>
                  <a:lnTo>
                    <a:pt x="181" y="6"/>
                  </a:lnTo>
                  <a:lnTo>
                    <a:pt x="188" y="6"/>
                  </a:lnTo>
                  <a:lnTo>
                    <a:pt x="191" y="5"/>
                  </a:lnTo>
                  <a:lnTo>
                    <a:pt x="198" y="3"/>
                  </a:lnTo>
                  <a:lnTo>
                    <a:pt x="201" y="3"/>
                  </a:lnTo>
                  <a:lnTo>
                    <a:pt x="207" y="1"/>
                  </a:lnTo>
                  <a:lnTo>
                    <a:pt x="211" y="1"/>
                  </a:lnTo>
                  <a:lnTo>
                    <a:pt x="217" y="0"/>
                  </a:lnTo>
                  <a:lnTo>
                    <a:pt x="220" y="0"/>
                  </a:lnTo>
                  <a:lnTo>
                    <a:pt x="227" y="0"/>
                  </a:lnTo>
                  <a:lnTo>
                    <a:pt x="230" y="0"/>
                  </a:lnTo>
                  <a:lnTo>
                    <a:pt x="235" y="0"/>
                  </a:lnTo>
                  <a:lnTo>
                    <a:pt x="240" y="0"/>
                  </a:lnTo>
                  <a:lnTo>
                    <a:pt x="245" y="0"/>
                  </a:lnTo>
                  <a:lnTo>
                    <a:pt x="250" y="0"/>
                  </a:lnTo>
                  <a:lnTo>
                    <a:pt x="255" y="0"/>
                  </a:lnTo>
                  <a:lnTo>
                    <a:pt x="260" y="1"/>
                  </a:lnTo>
                  <a:lnTo>
                    <a:pt x="265" y="3"/>
                  </a:lnTo>
                  <a:lnTo>
                    <a:pt x="269" y="3"/>
                  </a:lnTo>
                  <a:lnTo>
                    <a:pt x="273" y="3"/>
                  </a:lnTo>
                  <a:lnTo>
                    <a:pt x="278" y="3"/>
                  </a:lnTo>
                  <a:lnTo>
                    <a:pt x="281" y="5"/>
                  </a:lnTo>
                  <a:lnTo>
                    <a:pt x="286" y="5"/>
                  </a:lnTo>
                  <a:lnTo>
                    <a:pt x="291" y="5"/>
                  </a:lnTo>
                  <a:lnTo>
                    <a:pt x="294" y="6"/>
                  </a:lnTo>
                  <a:lnTo>
                    <a:pt x="299" y="6"/>
                  </a:lnTo>
                  <a:lnTo>
                    <a:pt x="304" y="6"/>
                  </a:lnTo>
                  <a:lnTo>
                    <a:pt x="307" y="8"/>
                  </a:lnTo>
                  <a:lnTo>
                    <a:pt x="312" y="8"/>
                  </a:lnTo>
                  <a:lnTo>
                    <a:pt x="317" y="8"/>
                  </a:lnTo>
                  <a:lnTo>
                    <a:pt x="320" y="10"/>
                  </a:lnTo>
                  <a:lnTo>
                    <a:pt x="325" y="11"/>
                  </a:lnTo>
                  <a:lnTo>
                    <a:pt x="328" y="11"/>
                  </a:lnTo>
                  <a:lnTo>
                    <a:pt x="333" y="13"/>
                  </a:lnTo>
                  <a:lnTo>
                    <a:pt x="340" y="15"/>
                  </a:lnTo>
                  <a:lnTo>
                    <a:pt x="348" y="16"/>
                  </a:lnTo>
                  <a:lnTo>
                    <a:pt x="355" y="19"/>
                  </a:lnTo>
                  <a:lnTo>
                    <a:pt x="363" y="23"/>
                  </a:lnTo>
                  <a:lnTo>
                    <a:pt x="369" y="26"/>
                  </a:lnTo>
                  <a:lnTo>
                    <a:pt x="376" y="31"/>
                  </a:lnTo>
                  <a:lnTo>
                    <a:pt x="381" y="34"/>
                  </a:lnTo>
                  <a:lnTo>
                    <a:pt x="387" y="41"/>
                  </a:lnTo>
                  <a:lnTo>
                    <a:pt x="392" y="46"/>
                  </a:lnTo>
                  <a:lnTo>
                    <a:pt x="397" y="52"/>
                  </a:lnTo>
                  <a:lnTo>
                    <a:pt x="397" y="54"/>
                  </a:lnTo>
                  <a:lnTo>
                    <a:pt x="400" y="59"/>
                  </a:lnTo>
                  <a:lnTo>
                    <a:pt x="402" y="62"/>
                  </a:lnTo>
                  <a:lnTo>
                    <a:pt x="404" y="67"/>
                  </a:lnTo>
                  <a:lnTo>
                    <a:pt x="405" y="70"/>
                  </a:lnTo>
                  <a:lnTo>
                    <a:pt x="407" y="75"/>
                  </a:lnTo>
                  <a:lnTo>
                    <a:pt x="408" y="78"/>
                  </a:lnTo>
                  <a:lnTo>
                    <a:pt x="410" y="83"/>
                  </a:lnTo>
                  <a:lnTo>
                    <a:pt x="410" y="88"/>
                  </a:lnTo>
                  <a:lnTo>
                    <a:pt x="412" y="95"/>
                  </a:lnTo>
                  <a:lnTo>
                    <a:pt x="412" y="100"/>
                  </a:lnTo>
                  <a:lnTo>
                    <a:pt x="413" y="106"/>
                  </a:lnTo>
                  <a:lnTo>
                    <a:pt x="413" y="111"/>
                  </a:lnTo>
                  <a:lnTo>
                    <a:pt x="413" y="116"/>
                  </a:lnTo>
                  <a:lnTo>
                    <a:pt x="413" y="122"/>
                  </a:lnTo>
                  <a:lnTo>
                    <a:pt x="413" y="131"/>
                  </a:lnTo>
                  <a:lnTo>
                    <a:pt x="413" y="135"/>
                  </a:lnTo>
                  <a:lnTo>
                    <a:pt x="413" y="144"/>
                  </a:lnTo>
                  <a:lnTo>
                    <a:pt x="412" y="150"/>
                  </a:lnTo>
                  <a:lnTo>
                    <a:pt x="412" y="158"/>
                  </a:lnTo>
                  <a:lnTo>
                    <a:pt x="410" y="167"/>
                  </a:lnTo>
                  <a:lnTo>
                    <a:pt x="408" y="175"/>
                  </a:lnTo>
                  <a:lnTo>
                    <a:pt x="407" y="183"/>
                  </a:lnTo>
                  <a:lnTo>
                    <a:pt x="407" y="193"/>
                  </a:lnTo>
                  <a:lnTo>
                    <a:pt x="404" y="201"/>
                  </a:lnTo>
                  <a:lnTo>
                    <a:pt x="402" y="211"/>
                  </a:lnTo>
                  <a:lnTo>
                    <a:pt x="400" y="219"/>
                  </a:lnTo>
                  <a:lnTo>
                    <a:pt x="397" y="230"/>
                  </a:lnTo>
                  <a:lnTo>
                    <a:pt x="394" y="240"/>
                  </a:lnTo>
                  <a:lnTo>
                    <a:pt x="392" y="248"/>
                  </a:lnTo>
                  <a:lnTo>
                    <a:pt x="387" y="256"/>
                  </a:lnTo>
                  <a:lnTo>
                    <a:pt x="384" y="265"/>
                  </a:lnTo>
                  <a:lnTo>
                    <a:pt x="381" y="273"/>
                  </a:lnTo>
                  <a:lnTo>
                    <a:pt x="376" y="281"/>
                  </a:lnTo>
                  <a:lnTo>
                    <a:pt x="372" y="287"/>
                  </a:lnTo>
                  <a:lnTo>
                    <a:pt x="368" y="294"/>
                  </a:lnTo>
                  <a:lnTo>
                    <a:pt x="363" y="299"/>
                  </a:lnTo>
                  <a:lnTo>
                    <a:pt x="356" y="305"/>
                  </a:lnTo>
                  <a:lnTo>
                    <a:pt x="351" y="310"/>
                  </a:lnTo>
                  <a:lnTo>
                    <a:pt x="346" y="315"/>
                  </a:lnTo>
                  <a:lnTo>
                    <a:pt x="340" y="320"/>
                  </a:lnTo>
                  <a:lnTo>
                    <a:pt x="335" y="323"/>
                  </a:lnTo>
                  <a:lnTo>
                    <a:pt x="328" y="327"/>
                  </a:lnTo>
                  <a:lnTo>
                    <a:pt x="323" y="332"/>
                  </a:lnTo>
                  <a:lnTo>
                    <a:pt x="317" y="333"/>
                  </a:lnTo>
                  <a:lnTo>
                    <a:pt x="310" y="337"/>
                  </a:lnTo>
                  <a:lnTo>
                    <a:pt x="304" y="338"/>
                  </a:lnTo>
                  <a:lnTo>
                    <a:pt x="297" y="341"/>
                  </a:lnTo>
                  <a:lnTo>
                    <a:pt x="291" y="341"/>
                  </a:lnTo>
                  <a:lnTo>
                    <a:pt x="284" y="343"/>
                  </a:lnTo>
                  <a:lnTo>
                    <a:pt x="276" y="345"/>
                  </a:lnTo>
                  <a:lnTo>
                    <a:pt x="269" y="346"/>
                  </a:lnTo>
                  <a:lnTo>
                    <a:pt x="263" y="346"/>
                  </a:lnTo>
                  <a:lnTo>
                    <a:pt x="255" y="346"/>
                  </a:lnTo>
                  <a:lnTo>
                    <a:pt x="248" y="346"/>
                  </a:lnTo>
                  <a:lnTo>
                    <a:pt x="242" y="346"/>
                  </a:lnTo>
                  <a:lnTo>
                    <a:pt x="234" y="345"/>
                  </a:lnTo>
                  <a:lnTo>
                    <a:pt x="227" y="345"/>
                  </a:lnTo>
                  <a:lnTo>
                    <a:pt x="219" y="343"/>
                  </a:lnTo>
                  <a:lnTo>
                    <a:pt x="214" y="343"/>
                  </a:lnTo>
                  <a:lnTo>
                    <a:pt x="206" y="341"/>
                  </a:lnTo>
                  <a:lnTo>
                    <a:pt x="199" y="338"/>
                  </a:lnTo>
                  <a:lnTo>
                    <a:pt x="191" y="337"/>
                  </a:lnTo>
                  <a:lnTo>
                    <a:pt x="183" y="335"/>
                  </a:lnTo>
                  <a:lnTo>
                    <a:pt x="176" y="332"/>
                  </a:lnTo>
                  <a:lnTo>
                    <a:pt x="170" y="330"/>
                  </a:lnTo>
                  <a:lnTo>
                    <a:pt x="163" y="327"/>
                  </a:lnTo>
                  <a:lnTo>
                    <a:pt x="157" y="325"/>
                  </a:lnTo>
                  <a:lnTo>
                    <a:pt x="148" y="322"/>
                  </a:lnTo>
                  <a:lnTo>
                    <a:pt x="142" y="319"/>
                  </a:lnTo>
                  <a:lnTo>
                    <a:pt x="135" y="317"/>
                  </a:lnTo>
                  <a:lnTo>
                    <a:pt x="129" y="314"/>
                  </a:lnTo>
                  <a:lnTo>
                    <a:pt x="122" y="310"/>
                  </a:lnTo>
                  <a:lnTo>
                    <a:pt x="117" y="307"/>
                  </a:lnTo>
                  <a:lnTo>
                    <a:pt x="111" y="304"/>
                  </a:lnTo>
                  <a:lnTo>
                    <a:pt x="106" y="301"/>
                  </a:lnTo>
                  <a:lnTo>
                    <a:pt x="99" y="296"/>
                  </a:lnTo>
                  <a:lnTo>
                    <a:pt x="95" y="292"/>
                  </a:lnTo>
                  <a:lnTo>
                    <a:pt x="88" y="289"/>
                  </a:lnTo>
                  <a:lnTo>
                    <a:pt x="83" y="286"/>
                  </a:lnTo>
                  <a:lnTo>
                    <a:pt x="78" y="283"/>
                  </a:lnTo>
                  <a:lnTo>
                    <a:pt x="73" y="279"/>
                  </a:lnTo>
                  <a:lnTo>
                    <a:pt x="70" y="274"/>
                  </a:lnTo>
                  <a:lnTo>
                    <a:pt x="67" y="271"/>
                  </a:lnTo>
                  <a:lnTo>
                    <a:pt x="62" y="268"/>
                  </a:lnTo>
                  <a:lnTo>
                    <a:pt x="57" y="265"/>
                  </a:lnTo>
                  <a:lnTo>
                    <a:pt x="54" y="260"/>
                  </a:lnTo>
                  <a:lnTo>
                    <a:pt x="52" y="256"/>
                  </a:lnTo>
                  <a:lnTo>
                    <a:pt x="45" y="250"/>
                  </a:lnTo>
                  <a:lnTo>
                    <a:pt x="42" y="243"/>
                  </a:lnTo>
                  <a:lnTo>
                    <a:pt x="39" y="237"/>
                  </a:lnTo>
                  <a:lnTo>
                    <a:pt x="36" y="230"/>
                  </a:lnTo>
                  <a:lnTo>
                    <a:pt x="31" y="224"/>
                  </a:lnTo>
                  <a:lnTo>
                    <a:pt x="29" y="219"/>
                  </a:lnTo>
                  <a:lnTo>
                    <a:pt x="26" y="212"/>
                  </a:lnTo>
                  <a:lnTo>
                    <a:pt x="23" y="207"/>
                  </a:lnTo>
                  <a:lnTo>
                    <a:pt x="19" y="201"/>
                  </a:lnTo>
                  <a:lnTo>
                    <a:pt x="18" y="198"/>
                  </a:lnTo>
                  <a:lnTo>
                    <a:pt x="14" y="193"/>
                  </a:lnTo>
                  <a:lnTo>
                    <a:pt x="13" y="188"/>
                  </a:lnTo>
                  <a:lnTo>
                    <a:pt x="10" y="183"/>
                  </a:lnTo>
                  <a:lnTo>
                    <a:pt x="10" y="180"/>
                  </a:lnTo>
                  <a:lnTo>
                    <a:pt x="6" y="175"/>
                  </a:lnTo>
                  <a:lnTo>
                    <a:pt x="5" y="171"/>
                  </a:lnTo>
                  <a:lnTo>
                    <a:pt x="5" y="167"/>
                  </a:lnTo>
                  <a:lnTo>
                    <a:pt x="3" y="163"/>
                  </a:lnTo>
                  <a:lnTo>
                    <a:pt x="0" y="157"/>
                  </a:lnTo>
                  <a:lnTo>
                    <a:pt x="0" y="149"/>
                  </a:lnTo>
                  <a:lnTo>
                    <a:pt x="0" y="142"/>
                  </a:lnTo>
                  <a:lnTo>
                    <a:pt x="0" y="135"/>
                  </a:lnTo>
                  <a:lnTo>
                    <a:pt x="0" y="129"/>
                  </a:lnTo>
                  <a:lnTo>
                    <a:pt x="1" y="121"/>
                  </a:lnTo>
                  <a:lnTo>
                    <a:pt x="5" y="114"/>
                  </a:lnTo>
                  <a:lnTo>
                    <a:pt x="10" y="108"/>
                  </a:lnTo>
                  <a:close/>
                </a:path>
              </a:pathLst>
            </a:custGeom>
            <a:solidFill>
              <a:srgbClr val="96DE0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5859" name="Freeform 21"/>
            <p:cNvSpPr>
              <a:spLocks/>
            </p:cNvSpPr>
            <p:nvPr/>
          </p:nvSpPr>
          <p:spPr bwMode="auto">
            <a:xfrm>
              <a:off x="4526" y="3237"/>
              <a:ext cx="539" cy="461"/>
            </a:xfrm>
            <a:custGeom>
              <a:avLst/>
              <a:gdLst>
                <a:gd name="T0" fmla="*/ 53 w 1078"/>
                <a:gd name="T1" fmla="*/ 245 h 922"/>
                <a:gd name="T2" fmla="*/ 76 w 1078"/>
                <a:gd name="T3" fmla="*/ 182 h 922"/>
                <a:gd name="T4" fmla="*/ 160 w 1078"/>
                <a:gd name="T5" fmla="*/ 107 h 922"/>
                <a:gd name="T6" fmla="*/ 290 w 1078"/>
                <a:gd name="T7" fmla="*/ 70 h 922"/>
                <a:gd name="T8" fmla="*/ 405 w 1078"/>
                <a:gd name="T9" fmla="*/ 83 h 922"/>
                <a:gd name="T10" fmla="*/ 474 w 1078"/>
                <a:gd name="T11" fmla="*/ 135 h 922"/>
                <a:gd name="T12" fmla="*/ 498 w 1078"/>
                <a:gd name="T13" fmla="*/ 209 h 922"/>
                <a:gd name="T14" fmla="*/ 478 w 1078"/>
                <a:gd name="T15" fmla="*/ 277 h 922"/>
                <a:gd name="T16" fmla="*/ 406 w 1078"/>
                <a:gd name="T17" fmla="*/ 326 h 922"/>
                <a:gd name="T18" fmla="*/ 290 w 1078"/>
                <a:gd name="T19" fmla="*/ 367 h 922"/>
                <a:gd name="T20" fmla="*/ 164 w 1078"/>
                <a:gd name="T21" fmla="*/ 360 h 922"/>
                <a:gd name="T22" fmla="*/ 93 w 1078"/>
                <a:gd name="T23" fmla="*/ 337 h 922"/>
                <a:gd name="T24" fmla="*/ 116 w 1078"/>
                <a:gd name="T25" fmla="*/ 363 h 922"/>
                <a:gd name="T26" fmla="*/ 187 w 1078"/>
                <a:gd name="T27" fmla="*/ 380 h 922"/>
                <a:gd name="T28" fmla="*/ 262 w 1078"/>
                <a:gd name="T29" fmla="*/ 381 h 922"/>
                <a:gd name="T30" fmla="*/ 345 w 1078"/>
                <a:gd name="T31" fmla="*/ 365 h 922"/>
                <a:gd name="T32" fmla="*/ 441 w 1078"/>
                <a:gd name="T33" fmla="*/ 329 h 922"/>
                <a:gd name="T34" fmla="*/ 500 w 1078"/>
                <a:gd name="T35" fmla="*/ 272 h 922"/>
                <a:gd name="T36" fmla="*/ 517 w 1078"/>
                <a:gd name="T37" fmla="*/ 300 h 922"/>
                <a:gd name="T38" fmla="*/ 505 w 1078"/>
                <a:gd name="T39" fmla="*/ 360 h 922"/>
                <a:gd name="T40" fmla="*/ 443 w 1078"/>
                <a:gd name="T41" fmla="*/ 409 h 922"/>
                <a:gd name="T42" fmla="*/ 374 w 1078"/>
                <a:gd name="T43" fmla="*/ 442 h 922"/>
                <a:gd name="T44" fmla="*/ 356 w 1078"/>
                <a:gd name="T45" fmla="*/ 461 h 922"/>
                <a:gd name="T46" fmla="*/ 422 w 1078"/>
                <a:gd name="T47" fmla="*/ 446 h 922"/>
                <a:gd name="T48" fmla="*/ 489 w 1078"/>
                <a:gd name="T49" fmla="*/ 400 h 922"/>
                <a:gd name="T50" fmla="*/ 532 w 1078"/>
                <a:gd name="T51" fmla="*/ 343 h 922"/>
                <a:gd name="T52" fmla="*/ 534 w 1078"/>
                <a:gd name="T53" fmla="*/ 274 h 922"/>
                <a:gd name="T54" fmla="*/ 537 w 1078"/>
                <a:gd name="T55" fmla="*/ 213 h 922"/>
                <a:gd name="T56" fmla="*/ 532 w 1078"/>
                <a:gd name="T57" fmla="*/ 139 h 922"/>
                <a:gd name="T58" fmla="*/ 472 w 1078"/>
                <a:gd name="T59" fmla="*/ 47 h 922"/>
                <a:gd name="T60" fmla="*/ 318 w 1078"/>
                <a:gd name="T61" fmla="*/ 0 h 922"/>
                <a:gd name="T62" fmla="*/ 139 w 1078"/>
                <a:gd name="T63" fmla="*/ 30 h 922"/>
                <a:gd name="T64" fmla="*/ 35 w 1078"/>
                <a:gd name="T65" fmla="*/ 123 h 922"/>
                <a:gd name="T66" fmla="*/ 2 w 1078"/>
                <a:gd name="T67" fmla="*/ 214 h 922"/>
                <a:gd name="T68" fmla="*/ 5 w 1078"/>
                <a:gd name="T69" fmla="*/ 280 h 922"/>
                <a:gd name="T70" fmla="*/ 21 w 1078"/>
                <a:gd name="T71" fmla="*/ 341 h 922"/>
                <a:gd name="T72" fmla="*/ 42 w 1078"/>
                <a:gd name="T73" fmla="*/ 401 h 922"/>
                <a:gd name="T74" fmla="*/ 104 w 1078"/>
                <a:gd name="T75" fmla="*/ 438 h 922"/>
                <a:gd name="T76" fmla="*/ 172 w 1078"/>
                <a:gd name="T77" fmla="*/ 457 h 922"/>
                <a:gd name="T78" fmla="*/ 120 w 1078"/>
                <a:gd name="T79" fmla="*/ 426 h 922"/>
                <a:gd name="T80" fmla="*/ 61 w 1078"/>
                <a:gd name="T81" fmla="*/ 398 h 922"/>
                <a:gd name="T82" fmla="*/ 33 w 1078"/>
                <a:gd name="T83" fmla="*/ 335 h 922"/>
                <a:gd name="T84" fmla="*/ 25 w 1078"/>
                <a:gd name="T85" fmla="*/ 293 h 922"/>
                <a:gd name="T86" fmla="*/ 31 w 1078"/>
                <a:gd name="T87" fmla="*/ 278 h 922"/>
                <a:gd name="T88" fmla="*/ 16 w 1078"/>
                <a:gd name="T89" fmla="*/ 218 h 922"/>
                <a:gd name="T90" fmla="*/ 38 w 1078"/>
                <a:gd name="T91" fmla="*/ 152 h 922"/>
                <a:gd name="T92" fmla="*/ 74 w 1078"/>
                <a:gd name="T93" fmla="*/ 88 h 922"/>
                <a:gd name="T94" fmla="*/ 138 w 1078"/>
                <a:gd name="T95" fmla="*/ 46 h 922"/>
                <a:gd name="T96" fmla="*/ 235 w 1078"/>
                <a:gd name="T97" fmla="*/ 19 h 922"/>
                <a:gd name="T98" fmla="*/ 348 w 1078"/>
                <a:gd name="T99" fmla="*/ 19 h 922"/>
                <a:gd name="T100" fmla="*/ 425 w 1078"/>
                <a:gd name="T101" fmla="*/ 36 h 922"/>
                <a:gd name="T102" fmla="*/ 489 w 1078"/>
                <a:gd name="T103" fmla="*/ 85 h 922"/>
                <a:gd name="T104" fmla="*/ 517 w 1078"/>
                <a:gd name="T105" fmla="*/ 140 h 922"/>
                <a:gd name="T106" fmla="*/ 525 w 1078"/>
                <a:gd name="T107" fmla="*/ 205 h 922"/>
                <a:gd name="T108" fmla="*/ 511 w 1078"/>
                <a:gd name="T109" fmla="*/ 204 h 922"/>
                <a:gd name="T110" fmla="*/ 495 w 1078"/>
                <a:gd name="T111" fmla="*/ 141 h 922"/>
                <a:gd name="T112" fmla="*/ 429 w 1078"/>
                <a:gd name="T113" fmla="*/ 78 h 922"/>
                <a:gd name="T114" fmla="*/ 331 w 1078"/>
                <a:gd name="T115" fmla="*/ 52 h 922"/>
                <a:gd name="T116" fmla="*/ 227 w 1078"/>
                <a:gd name="T117" fmla="*/ 63 h 922"/>
                <a:gd name="T118" fmla="*/ 132 w 1078"/>
                <a:gd name="T119" fmla="*/ 101 h 922"/>
                <a:gd name="T120" fmla="*/ 66 w 1078"/>
                <a:gd name="T121" fmla="*/ 163 h 922"/>
                <a:gd name="T122" fmla="*/ 40 w 1078"/>
                <a:gd name="T123" fmla="*/ 226 h 922"/>
                <a:gd name="T124" fmla="*/ 48 w 1078"/>
                <a:gd name="T125" fmla="*/ 292 h 92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078" h="922">
                  <a:moveTo>
                    <a:pt x="141" y="629"/>
                  </a:moveTo>
                  <a:lnTo>
                    <a:pt x="139" y="626"/>
                  </a:lnTo>
                  <a:lnTo>
                    <a:pt x="137" y="621"/>
                  </a:lnTo>
                  <a:lnTo>
                    <a:pt x="136" y="616"/>
                  </a:lnTo>
                  <a:lnTo>
                    <a:pt x="132" y="609"/>
                  </a:lnTo>
                  <a:lnTo>
                    <a:pt x="131" y="604"/>
                  </a:lnTo>
                  <a:lnTo>
                    <a:pt x="129" y="600"/>
                  </a:lnTo>
                  <a:lnTo>
                    <a:pt x="126" y="595"/>
                  </a:lnTo>
                  <a:lnTo>
                    <a:pt x="126" y="591"/>
                  </a:lnTo>
                  <a:lnTo>
                    <a:pt x="123" y="585"/>
                  </a:lnTo>
                  <a:lnTo>
                    <a:pt x="121" y="580"/>
                  </a:lnTo>
                  <a:lnTo>
                    <a:pt x="119" y="573"/>
                  </a:lnTo>
                  <a:lnTo>
                    <a:pt x="118" y="568"/>
                  </a:lnTo>
                  <a:lnTo>
                    <a:pt x="116" y="560"/>
                  </a:lnTo>
                  <a:lnTo>
                    <a:pt x="114" y="555"/>
                  </a:lnTo>
                  <a:lnTo>
                    <a:pt x="113" y="547"/>
                  </a:lnTo>
                  <a:lnTo>
                    <a:pt x="111" y="541"/>
                  </a:lnTo>
                  <a:lnTo>
                    <a:pt x="110" y="533"/>
                  </a:lnTo>
                  <a:lnTo>
                    <a:pt x="110" y="526"/>
                  </a:lnTo>
                  <a:lnTo>
                    <a:pt x="108" y="518"/>
                  </a:lnTo>
                  <a:lnTo>
                    <a:pt x="108" y="511"/>
                  </a:lnTo>
                  <a:lnTo>
                    <a:pt x="108" y="506"/>
                  </a:lnTo>
                  <a:lnTo>
                    <a:pt x="108" y="503"/>
                  </a:lnTo>
                  <a:lnTo>
                    <a:pt x="106" y="498"/>
                  </a:lnTo>
                  <a:lnTo>
                    <a:pt x="106" y="493"/>
                  </a:lnTo>
                  <a:lnTo>
                    <a:pt x="106" y="490"/>
                  </a:lnTo>
                  <a:lnTo>
                    <a:pt x="106" y="485"/>
                  </a:lnTo>
                  <a:lnTo>
                    <a:pt x="106" y="482"/>
                  </a:lnTo>
                  <a:lnTo>
                    <a:pt x="108" y="479"/>
                  </a:lnTo>
                  <a:lnTo>
                    <a:pt x="108" y="474"/>
                  </a:lnTo>
                  <a:lnTo>
                    <a:pt x="108" y="469"/>
                  </a:lnTo>
                  <a:lnTo>
                    <a:pt x="108" y="465"/>
                  </a:lnTo>
                  <a:lnTo>
                    <a:pt x="110" y="461"/>
                  </a:lnTo>
                  <a:lnTo>
                    <a:pt x="110" y="457"/>
                  </a:lnTo>
                  <a:lnTo>
                    <a:pt x="111" y="452"/>
                  </a:lnTo>
                  <a:lnTo>
                    <a:pt x="111" y="448"/>
                  </a:lnTo>
                  <a:lnTo>
                    <a:pt x="113" y="444"/>
                  </a:lnTo>
                  <a:lnTo>
                    <a:pt x="113" y="439"/>
                  </a:lnTo>
                  <a:lnTo>
                    <a:pt x="114" y="434"/>
                  </a:lnTo>
                  <a:lnTo>
                    <a:pt x="116" y="430"/>
                  </a:lnTo>
                  <a:lnTo>
                    <a:pt x="118" y="425"/>
                  </a:lnTo>
                  <a:lnTo>
                    <a:pt x="121" y="418"/>
                  </a:lnTo>
                  <a:lnTo>
                    <a:pt x="123" y="413"/>
                  </a:lnTo>
                  <a:lnTo>
                    <a:pt x="124" y="408"/>
                  </a:lnTo>
                  <a:lnTo>
                    <a:pt x="128" y="403"/>
                  </a:lnTo>
                  <a:lnTo>
                    <a:pt x="131" y="397"/>
                  </a:lnTo>
                  <a:lnTo>
                    <a:pt x="134" y="392"/>
                  </a:lnTo>
                  <a:lnTo>
                    <a:pt x="136" y="385"/>
                  </a:lnTo>
                  <a:lnTo>
                    <a:pt x="141" y="381"/>
                  </a:lnTo>
                  <a:lnTo>
                    <a:pt x="144" y="376"/>
                  </a:lnTo>
                  <a:lnTo>
                    <a:pt x="147" y="371"/>
                  </a:lnTo>
                  <a:lnTo>
                    <a:pt x="152" y="364"/>
                  </a:lnTo>
                  <a:lnTo>
                    <a:pt x="157" y="359"/>
                  </a:lnTo>
                  <a:lnTo>
                    <a:pt x="162" y="353"/>
                  </a:lnTo>
                  <a:lnTo>
                    <a:pt x="165" y="346"/>
                  </a:lnTo>
                  <a:lnTo>
                    <a:pt x="170" y="340"/>
                  </a:lnTo>
                  <a:lnTo>
                    <a:pt x="175" y="335"/>
                  </a:lnTo>
                  <a:lnTo>
                    <a:pt x="180" y="328"/>
                  </a:lnTo>
                  <a:lnTo>
                    <a:pt x="186" y="322"/>
                  </a:lnTo>
                  <a:lnTo>
                    <a:pt x="191" y="315"/>
                  </a:lnTo>
                  <a:lnTo>
                    <a:pt x="198" y="310"/>
                  </a:lnTo>
                  <a:lnTo>
                    <a:pt x="203" y="304"/>
                  </a:lnTo>
                  <a:lnTo>
                    <a:pt x="209" y="299"/>
                  </a:lnTo>
                  <a:lnTo>
                    <a:pt x="216" y="292"/>
                  </a:lnTo>
                  <a:lnTo>
                    <a:pt x="222" y="286"/>
                  </a:lnTo>
                  <a:lnTo>
                    <a:pt x="229" y="279"/>
                  </a:lnTo>
                  <a:lnTo>
                    <a:pt x="235" y="274"/>
                  </a:lnTo>
                  <a:lnTo>
                    <a:pt x="244" y="268"/>
                  </a:lnTo>
                  <a:lnTo>
                    <a:pt x="250" y="263"/>
                  </a:lnTo>
                  <a:lnTo>
                    <a:pt x="257" y="258"/>
                  </a:lnTo>
                  <a:lnTo>
                    <a:pt x="265" y="251"/>
                  </a:lnTo>
                  <a:lnTo>
                    <a:pt x="271" y="246"/>
                  </a:lnTo>
                  <a:lnTo>
                    <a:pt x="280" y="240"/>
                  </a:lnTo>
                  <a:lnTo>
                    <a:pt x="288" y="235"/>
                  </a:lnTo>
                  <a:lnTo>
                    <a:pt x="296" y="230"/>
                  </a:lnTo>
                  <a:lnTo>
                    <a:pt x="304" y="224"/>
                  </a:lnTo>
                  <a:lnTo>
                    <a:pt x="314" y="219"/>
                  </a:lnTo>
                  <a:lnTo>
                    <a:pt x="320" y="214"/>
                  </a:lnTo>
                  <a:lnTo>
                    <a:pt x="330" y="209"/>
                  </a:lnTo>
                  <a:lnTo>
                    <a:pt x="338" y="204"/>
                  </a:lnTo>
                  <a:lnTo>
                    <a:pt x="347" y="199"/>
                  </a:lnTo>
                  <a:lnTo>
                    <a:pt x="355" y="194"/>
                  </a:lnTo>
                  <a:lnTo>
                    <a:pt x="366" y="191"/>
                  </a:lnTo>
                  <a:lnTo>
                    <a:pt x="374" y="186"/>
                  </a:lnTo>
                  <a:lnTo>
                    <a:pt x="384" y="183"/>
                  </a:lnTo>
                  <a:lnTo>
                    <a:pt x="394" y="178"/>
                  </a:lnTo>
                  <a:lnTo>
                    <a:pt x="404" y="175"/>
                  </a:lnTo>
                  <a:lnTo>
                    <a:pt x="412" y="170"/>
                  </a:lnTo>
                  <a:lnTo>
                    <a:pt x="422" y="166"/>
                  </a:lnTo>
                  <a:lnTo>
                    <a:pt x="432" y="163"/>
                  </a:lnTo>
                  <a:lnTo>
                    <a:pt x="441" y="160"/>
                  </a:lnTo>
                  <a:lnTo>
                    <a:pt x="453" y="157"/>
                  </a:lnTo>
                  <a:lnTo>
                    <a:pt x="463" y="155"/>
                  </a:lnTo>
                  <a:lnTo>
                    <a:pt x="473" y="152"/>
                  </a:lnTo>
                  <a:lnTo>
                    <a:pt x="484" y="150"/>
                  </a:lnTo>
                  <a:lnTo>
                    <a:pt x="494" y="148"/>
                  </a:lnTo>
                  <a:lnTo>
                    <a:pt x="505" y="145"/>
                  </a:lnTo>
                  <a:lnTo>
                    <a:pt x="515" y="144"/>
                  </a:lnTo>
                  <a:lnTo>
                    <a:pt x="527" y="144"/>
                  </a:lnTo>
                  <a:lnTo>
                    <a:pt x="538" y="142"/>
                  </a:lnTo>
                  <a:lnTo>
                    <a:pt x="549" y="142"/>
                  </a:lnTo>
                  <a:lnTo>
                    <a:pt x="559" y="140"/>
                  </a:lnTo>
                  <a:lnTo>
                    <a:pt x="571" y="139"/>
                  </a:lnTo>
                  <a:lnTo>
                    <a:pt x="580" y="139"/>
                  </a:lnTo>
                  <a:lnTo>
                    <a:pt x="592" y="139"/>
                  </a:lnTo>
                  <a:lnTo>
                    <a:pt x="602" y="139"/>
                  </a:lnTo>
                  <a:lnTo>
                    <a:pt x="612" y="139"/>
                  </a:lnTo>
                  <a:lnTo>
                    <a:pt x="621" y="139"/>
                  </a:lnTo>
                  <a:lnTo>
                    <a:pt x="633" y="139"/>
                  </a:lnTo>
                  <a:lnTo>
                    <a:pt x="641" y="139"/>
                  </a:lnTo>
                  <a:lnTo>
                    <a:pt x="651" y="139"/>
                  </a:lnTo>
                  <a:lnTo>
                    <a:pt x="661" y="139"/>
                  </a:lnTo>
                  <a:lnTo>
                    <a:pt x="670" y="139"/>
                  </a:lnTo>
                  <a:lnTo>
                    <a:pt x="680" y="139"/>
                  </a:lnTo>
                  <a:lnTo>
                    <a:pt x="688" y="140"/>
                  </a:lnTo>
                  <a:lnTo>
                    <a:pt x="698" y="142"/>
                  </a:lnTo>
                  <a:lnTo>
                    <a:pt x="706" y="144"/>
                  </a:lnTo>
                  <a:lnTo>
                    <a:pt x="716" y="144"/>
                  </a:lnTo>
                  <a:lnTo>
                    <a:pt x="724" y="145"/>
                  </a:lnTo>
                  <a:lnTo>
                    <a:pt x="733" y="145"/>
                  </a:lnTo>
                  <a:lnTo>
                    <a:pt x="741" y="148"/>
                  </a:lnTo>
                  <a:lnTo>
                    <a:pt x="749" y="150"/>
                  </a:lnTo>
                  <a:lnTo>
                    <a:pt x="757" y="150"/>
                  </a:lnTo>
                  <a:lnTo>
                    <a:pt x="764" y="153"/>
                  </a:lnTo>
                  <a:lnTo>
                    <a:pt x="773" y="155"/>
                  </a:lnTo>
                  <a:lnTo>
                    <a:pt x="780" y="157"/>
                  </a:lnTo>
                  <a:lnTo>
                    <a:pt x="788" y="160"/>
                  </a:lnTo>
                  <a:lnTo>
                    <a:pt x="795" y="161"/>
                  </a:lnTo>
                  <a:lnTo>
                    <a:pt x="803" y="165"/>
                  </a:lnTo>
                  <a:lnTo>
                    <a:pt x="809" y="166"/>
                  </a:lnTo>
                  <a:lnTo>
                    <a:pt x="816" y="170"/>
                  </a:lnTo>
                  <a:lnTo>
                    <a:pt x="824" y="171"/>
                  </a:lnTo>
                  <a:lnTo>
                    <a:pt x="831" y="175"/>
                  </a:lnTo>
                  <a:lnTo>
                    <a:pt x="836" y="178"/>
                  </a:lnTo>
                  <a:lnTo>
                    <a:pt x="842" y="181"/>
                  </a:lnTo>
                  <a:lnTo>
                    <a:pt x="849" y="184"/>
                  </a:lnTo>
                  <a:lnTo>
                    <a:pt x="855" y="188"/>
                  </a:lnTo>
                  <a:lnTo>
                    <a:pt x="860" y="191"/>
                  </a:lnTo>
                  <a:lnTo>
                    <a:pt x="867" y="194"/>
                  </a:lnTo>
                  <a:lnTo>
                    <a:pt x="872" y="197"/>
                  </a:lnTo>
                  <a:lnTo>
                    <a:pt x="878" y="201"/>
                  </a:lnTo>
                  <a:lnTo>
                    <a:pt x="883" y="206"/>
                  </a:lnTo>
                  <a:lnTo>
                    <a:pt x="889" y="209"/>
                  </a:lnTo>
                  <a:lnTo>
                    <a:pt x="894" y="212"/>
                  </a:lnTo>
                  <a:lnTo>
                    <a:pt x="899" y="217"/>
                  </a:lnTo>
                  <a:lnTo>
                    <a:pt x="904" y="222"/>
                  </a:lnTo>
                  <a:lnTo>
                    <a:pt x="909" y="225"/>
                  </a:lnTo>
                  <a:lnTo>
                    <a:pt x="914" y="230"/>
                  </a:lnTo>
                  <a:lnTo>
                    <a:pt x="919" y="235"/>
                  </a:lnTo>
                  <a:lnTo>
                    <a:pt x="922" y="240"/>
                  </a:lnTo>
                  <a:lnTo>
                    <a:pt x="927" y="243"/>
                  </a:lnTo>
                  <a:lnTo>
                    <a:pt x="932" y="248"/>
                  </a:lnTo>
                  <a:lnTo>
                    <a:pt x="935" y="255"/>
                  </a:lnTo>
                  <a:lnTo>
                    <a:pt x="939" y="258"/>
                  </a:lnTo>
                  <a:lnTo>
                    <a:pt x="942" y="264"/>
                  </a:lnTo>
                  <a:lnTo>
                    <a:pt x="947" y="269"/>
                  </a:lnTo>
                  <a:lnTo>
                    <a:pt x="950" y="276"/>
                  </a:lnTo>
                  <a:lnTo>
                    <a:pt x="953" y="281"/>
                  </a:lnTo>
                  <a:lnTo>
                    <a:pt x="957" y="286"/>
                  </a:lnTo>
                  <a:lnTo>
                    <a:pt x="960" y="291"/>
                  </a:lnTo>
                  <a:lnTo>
                    <a:pt x="963" y="297"/>
                  </a:lnTo>
                  <a:lnTo>
                    <a:pt x="966" y="304"/>
                  </a:lnTo>
                  <a:lnTo>
                    <a:pt x="970" y="309"/>
                  </a:lnTo>
                  <a:lnTo>
                    <a:pt x="971" y="315"/>
                  </a:lnTo>
                  <a:lnTo>
                    <a:pt x="975" y="322"/>
                  </a:lnTo>
                  <a:lnTo>
                    <a:pt x="976" y="328"/>
                  </a:lnTo>
                  <a:lnTo>
                    <a:pt x="978" y="333"/>
                  </a:lnTo>
                  <a:lnTo>
                    <a:pt x="981" y="340"/>
                  </a:lnTo>
                  <a:lnTo>
                    <a:pt x="983" y="345"/>
                  </a:lnTo>
                  <a:lnTo>
                    <a:pt x="984" y="351"/>
                  </a:lnTo>
                  <a:lnTo>
                    <a:pt x="986" y="356"/>
                  </a:lnTo>
                  <a:lnTo>
                    <a:pt x="988" y="363"/>
                  </a:lnTo>
                  <a:lnTo>
                    <a:pt x="989" y="369"/>
                  </a:lnTo>
                  <a:lnTo>
                    <a:pt x="989" y="374"/>
                  </a:lnTo>
                  <a:lnTo>
                    <a:pt x="991" y="381"/>
                  </a:lnTo>
                  <a:lnTo>
                    <a:pt x="992" y="385"/>
                  </a:lnTo>
                  <a:lnTo>
                    <a:pt x="992" y="392"/>
                  </a:lnTo>
                  <a:lnTo>
                    <a:pt x="992" y="395"/>
                  </a:lnTo>
                  <a:lnTo>
                    <a:pt x="994" y="402"/>
                  </a:lnTo>
                  <a:lnTo>
                    <a:pt x="994" y="407"/>
                  </a:lnTo>
                  <a:lnTo>
                    <a:pt x="996" y="413"/>
                  </a:lnTo>
                  <a:lnTo>
                    <a:pt x="996" y="418"/>
                  </a:lnTo>
                  <a:lnTo>
                    <a:pt x="996" y="423"/>
                  </a:lnTo>
                  <a:lnTo>
                    <a:pt x="996" y="428"/>
                  </a:lnTo>
                  <a:lnTo>
                    <a:pt x="996" y="433"/>
                  </a:lnTo>
                  <a:lnTo>
                    <a:pt x="994" y="438"/>
                  </a:lnTo>
                  <a:lnTo>
                    <a:pt x="994" y="443"/>
                  </a:lnTo>
                  <a:lnTo>
                    <a:pt x="994" y="448"/>
                  </a:lnTo>
                  <a:lnTo>
                    <a:pt x="994" y="452"/>
                  </a:lnTo>
                  <a:lnTo>
                    <a:pt x="992" y="457"/>
                  </a:lnTo>
                  <a:lnTo>
                    <a:pt x="992" y="462"/>
                  </a:lnTo>
                  <a:lnTo>
                    <a:pt x="992" y="467"/>
                  </a:lnTo>
                  <a:lnTo>
                    <a:pt x="991" y="472"/>
                  </a:lnTo>
                  <a:lnTo>
                    <a:pt x="989" y="475"/>
                  </a:lnTo>
                  <a:lnTo>
                    <a:pt x="989" y="480"/>
                  </a:lnTo>
                  <a:lnTo>
                    <a:pt x="988" y="483"/>
                  </a:lnTo>
                  <a:lnTo>
                    <a:pt x="988" y="488"/>
                  </a:lnTo>
                  <a:lnTo>
                    <a:pt x="986" y="493"/>
                  </a:lnTo>
                  <a:lnTo>
                    <a:pt x="984" y="497"/>
                  </a:lnTo>
                  <a:lnTo>
                    <a:pt x="983" y="501"/>
                  </a:lnTo>
                  <a:lnTo>
                    <a:pt x="981" y="505"/>
                  </a:lnTo>
                  <a:lnTo>
                    <a:pt x="978" y="513"/>
                  </a:lnTo>
                  <a:lnTo>
                    <a:pt x="976" y="519"/>
                  </a:lnTo>
                  <a:lnTo>
                    <a:pt x="971" y="528"/>
                  </a:lnTo>
                  <a:lnTo>
                    <a:pt x="968" y="534"/>
                  </a:lnTo>
                  <a:lnTo>
                    <a:pt x="963" y="541"/>
                  </a:lnTo>
                  <a:lnTo>
                    <a:pt x="960" y="547"/>
                  </a:lnTo>
                  <a:lnTo>
                    <a:pt x="955" y="554"/>
                  </a:lnTo>
                  <a:lnTo>
                    <a:pt x="950" y="559"/>
                  </a:lnTo>
                  <a:lnTo>
                    <a:pt x="945" y="565"/>
                  </a:lnTo>
                  <a:lnTo>
                    <a:pt x="940" y="570"/>
                  </a:lnTo>
                  <a:lnTo>
                    <a:pt x="935" y="575"/>
                  </a:lnTo>
                  <a:lnTo>
                    <a:pt x="930" y="580"/>
                  </a:lnTo>
                  <a:lnTo>
                    <a:pt x="925" y="583"/>
                  </a:lnTo>
                  <a:lnTo>
                    <a:pt x="921" y="588"/>
                  </a:lnTo>
                  <a:lnTo>
                    <a:pt x="914" y="591"/>
                  </a:lnTo>
                  <a:lnTo>
                    <a:pt x="907" y="596"/>
                  </a:lnTo>
                  <a:lnTo>
                    <a:pt x="903" y="600"/>
                  </a:lnTo>
                  <a:lnTo>
                    <a:pt x="899" y="601"/>
                  </a:lnTo>
                  <a:lnTo>
                    <a:pt x="894" y="604"/>
                  </a:lnTo>
                  <a:lnTo>
                    <a:pt x="891" y="608"/>
                  </a:lnTo>
                  <a:lnTo>
                    <a:pt x="885" y="609"/>
                  </a:lnTo>
                  <a:lnTo>
                    <a:pt x="880" y="613"/>
                  </a:lnTo>
                  <a:lnTo>
                    <a:pt x="875" y="616"/>
                  </a:lnTo>
                  <a:lnTo>
                    <a:pt x="870" y="619"/>
                  </a:lnTo>
                  <a:lnTo>
                    <a:pt x="863" y="622"/>
                  </a:lnTo>
                  <a:lnTo>
                    <a:pt x="858" y="626"/>
                  </a:lnTo>
                  <a:lnTo>
                    <a:pt x="852" y="629"/>
                  </a:lnTo>
                  <a:lnTo>
                    <a:pt x="845" y="634"/>
                  </a:lnTo>
                  <a:lnTo>
                    <a:pt x="839" y="637"/>
                  </a:lnTo>
                  <a:lnTo>
                    <a:pt x="832" y="640"/>
                  </a:lnTo>
                  <a:lnTo>
                    <a:pt x="826" y="644"/>
                  </a:lnTo>
                  <a:lnTo>
                    <a:pt x="819" y="649"/>
                  </a:lnTo>
                  <a:lnTo>
                    <a:pt x="811" y="652"/>
                  </a:lnTo>
                  <a:lnTo>
                    <a:pt x="804" y="655"/>
                  </a:lnTo>
                  <a:lnTo>
                    <a:pt x="796" y="658"/>
                  </a:lnTo>
                  <a:lnTo>
                    <a:pt x="788" y="663"/>
                  </a:lnTo>
                  <a:lnTo>
                    <a:pt x="780" y="667"/>
                  </a:lnTo>
                  <a:lnTo>
                    <a:pt x="772" y="670"/>
                  </a:lnTo>
                  <a:lnTo>
                    <a:pt x="764" y="673"/>
                  </a:lnTo>
                  <a:lnTo>
                    <a:pt x="755" y="678"/>
                  </a:lnTo>
                  <a:lnTo>
                    <a:pt x="747" y="681"/>
                  </a:lnTo>
                  <a:lnTo>
                    <a:pt x="739" y="685"/>
                  </a:lnTo>
                  <a:lnTo>
                    <a:pt x="731" y="689"/>
                  </a:lnTo>
                  <a:lnTo>
                    <a:pt x="723" y="693"/>
                  </a:lnTo>
                  <a:lnTo>
                    <a:pt x="713" y="696"/>
                  </a:lnTo>
                  <a:lnTo>
                    <a:pt x="703" y="699"/>
                  </a:lnTo>
                  <a:lnTo>
                    <a:pt x="693" y="702"/>
                  </a:lnTo>
                  <a:lnTo>
                    <a:pt x="685" y="706"/>
                  </a:lnTo>
                  <a:lnTo>
                    <a:pt x="675" y="709"/>
                  </a:lnTo>
                  <a:lnTo>
                    <a:pt x="667" y="711"/>
                  </a:lnTo>
                  <a:lnTo>
                    <a:pt x="656" y="714"/>
                  </a:lnTo>
                  <a:lnTo>
                    <a:pt x="648" y="717"/>
                  </a:lnTo>
                  <a:lnTo>
                    <a:pt x="638" y="720"/>
                  </a:lnTo>
                  <a:lnTo>
                    <a:pt x="628" y="722"/>
                  </a:lnTo>
                  <a:lnTo>
                    <a:pt x="618" y="725"/>
                  </a:lnTo>
                  <a:lnTo>
                    <a:pt x="608" y="727"/>
                  </a:lnTo>
                  <a:lnTo>
                    <a:pt x="598" y="730"/>
                  </a:lnTo>
                  <a:lnTo>
                    <a:pt x="589" y="732"/>
                  </a:lnTo>
                  <a:lnTo>
                    <a:pt x="579" y="734"/>
                  </a:lnTo>
                  <a:lnTo>
                    <a:pt x="569" y="735"/>
                  </a:lnTo>
                  <a:lnTo>
                    <a:pt x="559" y="737"/>
                  </a:lnTo>
                  <a:lnTo>
                    <a:pt x="549" y="738"/>
                  </a:lnTo>
                  <a:lnTo>
                    <a:pt x="538" y="740"/>
                  </a:lnTo>
                  <a:lnTo>
                    <a:pt x="528" y="740"/>
                  </a:lnTo>
                  <a:lnTo>
                    <a:pt x="518" y="742"/>
                  </a:lnTo>
                  <a:lnTo>
                    <a:pt x="509" y="742"/>
                  </a:lnTo>
                  <a:lnTo>
                    <a:pt x="499" y="743"/>
                  </a:lnTo>
                  <a:lnTo>
                    <a:pt x="489" y="743"/>
                  </a:lnTo>
                  <a:lnTo>
                    <a:pt x="477" y="743"/>
                  </a:lnTo>
                  <a:lnTo>
                    <a:pt x="468" y="743"/>
                  </a:lnTo>
                  <a:lnTo>
                    <a:pt x="458" y="742"/>
                  </a:lnTo>
                  <a:lnTo>
                    <a:pt x="448" y="742"/>
                  </a:lnTo>
                  <a:lnTo>
                    <a:pt x="437" y="740"/>
                  </a:lnTo>
                  <a:lnTo>
                    <a:pt x="427" y="740"/>
                  </a:lnTo>
                  <a:lnTo>
                    <a:pt x="417" y="738"/>
                  </a:lnTo>
                  <a:lnTo>
                    <a:pt x="407" y="738"/>
                  </a:lnTo>
                  <a:lnTo>
                    <a:pt x="397" y="735"/>
                  </a:lnTo>
                  <a:lnTo>
                    <a:pt x="388" y="734"/>
                  </a:lnTo>
                  <a:lnTo>
                    <a:pt x="378" y="732"/>
                  </a:lnTo>
                  <a:lnTo>
                    <a:pt x="370" y="730"/>
                  </a:lnTo>
                  <a:lnTo>
                    <a:pt x="360" y="729"/>
                  </a:lnTo>
                  <a:lnTo>
                    <a:pt x="352" y="725"/>
                  </a:lnTo>
                  <a:lnTo>
                    <a:pt x="343" y="724"/>
                  </a:lnTo>
                  <a:lnTo>
                    <a:pt x="335" y="722"/>
                  </a:lnTo>
                  <a:lnTo>
                    <a:pt x="327" y="720"/>
                  </a:lnTo>
                  <a:lnTo>
                    <a:pt x="319" y="719"/>
                  </a:lnTo>
                  <a:lnTo>
                    <a:pt x="311" y="716"/>
                  </a:lnTo>
                  <a:lnTo>
                    <a:pt x="304" y="716"/>
                  </a:lnTo>
                  <a:lnTo>
                    <a:pt x="298" y="712"/>
                  </a:lnTo>
                  <a:lnTo>
                    <a:pt x="291" y="711"/>
                  </a:lnTo>
                  <a:lnTo>
                    <a:pt x="285" y="709"/>
                  </a:lnTo>
                  <a:lnTo>
                    <a:pt x="280" y="707"/>
                  </a:lnTo>
                  <a:lnTo>
                    <a:pt x="273" y="706"/>
                  </a:lnTo>
                  <a:lnTo>
                    <a:pt x="267" y="704"/>
                  </a:lnTo>
                  <a:lnTo>
                    <a:pt x="260" y="701"/>
                  </a:lnTo>
                  <a:lnTo>
                    <a:pt x="255" y="699"/>
                  </a:lnTo>
                  <a:lnTo>
                    <a:pt x="249" y="698"/>
                  </a:lnTo>
                  <a:lnTo>
                    <a:pt x="244" y="696"/>
                  </a:lnTo>
                  <a:lnTo>
                    <a:pt x="239" y="694"/>
                  </a:lnTo>
                  <a:lnTo>
                    <a:pt x="235" y="694"/>
                  </a:lnTo>
                  <a:lnTo>
                    <a:pt x="231" y="691"/>
                  </a:lnTo>
                  <a:lnTo>
                    <a:pt x="226" y="689"/>
                  </a:lnTo>
                  <a:lnTo>
                    <a:pt x="221" y="688"/>
                  </a:lnTo>
                  <a:lnTo>
                    <a:pt x="217" y="686"/>
                  </a:lnTo>
                  <a:lnTo>
                    <a:pt x="213" y="685"/>
                  </a:lnTo>
                  <a:lnTo>
                    <a:pt x="209" y="685"/>
                  </a:lnTo>
                  <a:lnTo>
                    <a:pt x="206" y="683"/>
                  </a:lnTo>
                  <a:lnTo>
                    <a:pt x="203" y="681"/>
                  </a:lnTo>
                  <a:lnTo>
                    <a:pt x="196" y="680"/>
                  </a:lnTo>
                  <a:lnTo>
                    <a:pt x="191" y="676"/>
                  </a:lnTo>
                  <a:lnTo>
                    <a:pt x="186" y="673"/>
                  </a:lnTo>
                  <a:lnTo>
                    <a:pt x="182" y="673"/>
                  </a:lnTo>
                  <a:lnTo>
                    <a:pt x="177" y="670"/>
                  </a:lnTo>
                  <a:lnTo>
                    <a:pt x="173" y="670"/>
                  </a:lnTo>
                  <a:lnTo>
                    <a:pt x="170" y="668"/>
                  </a:lnTo>
                  <a:lnTo>
                    <a:pt x="168" y="668"/>
                  </a:lnTo>
                  <a:lnTo>
                    <a:pt x="164" y="667"/>
                  </a:lnTo>
                  <a:lnTo>
                    <a:pt x="162" y="668"/>
                  </a:lnTo>
                  <a:lnTo>
                    <a:pt x="160" y="670"/>
                  </a:lnTo>
                  <a:lnTo>
                    <a:pt x="160" y="673"/>
                  </a:lnTo>
                  <a:lnTo>
                    <a:pt x="160" y="678"/>
                  </a:lnTo>
                  <a:lnTo>
                    <a:pt x="162" y="683"/>
                  </a:lnTo>
                  <a:lnTo>
                    <a:pt x="165" y="688"/>
                  </a:lnTo>
                  <a:lnTo>
                    <a:pt x="170" y="693"/>
                  </a:lnTo>
                  <a:lnTo>
                    <a:pt x="173" y="698"/>
                  </a:lnTo>
                  <a:lnTo>
                    <a:pt x="180" y="702"/>
                  </a:lnTo>
                  <a:lnTo>
                    <a:pt x="183" y="704"/>
                  </a:lnTo>
                  <a:lnTo>
                    <a:pt x="188" y="707"/>
                  </a:lnTo>
                  <a:lnTo>
                    <a:pt x="193" y="711"/>
                  </a:lnTo>
                  <a:lnTo>
                    <a:pt x="198" y="712"/>
                  </a:lnTo>
                  <a:lnTo>
                    <a:pt x="203" y="716"/>
                  </a:lnTo>
                  <a:lnTo>
                    <a:pt x="208" y="717"/>
                  </a:lnTo>
                  <a:lnTo>
                    <a:pt x="214" y="719"/>
                  </a:lnTo>
                  <a:lnTo>
                    <a:pt x="221" y="722"/>
                  </a:lnTo>
                  <a:lnTo>
                    <a:pt x="224" y="722"/>
                  </a:lnTo>
                  <a:lnTo>
                    <a:pt x="227" y="724"/>
                  </a:lnTo>
                  <a:lnTo>
                    <a:pt x="232" y="725"/>
                  </a:lnTo>
                  <a:lnTo>
                    <a:pt x="235" y="727"/>
                  </a:lnTo>
                  <a:lnTo>
                    <a:pt x="239" y="727"/>
                  </a:lnTo>
                  <a:lnTo>
                    <a:pt x="244" y="730"/>
                  </a:lnTo>
                  <a:lnTo>
                    <a:pt x="249" y="730"/>
                  </a:lnTo>
                  <a:lnTo>
                    <a:pt x="253" y="732"/>
                  </a:lnTo>
                  <a:lnTo>
                    <a:pt x="257" y="734"/>
                  </a:lnTo>
                  <a:lnTo>
                    <a:pt x="262" y="735"/>
                  </a:lnTo>
                  <a:lnTo>
                    <a:pt x="265" y="735"/>
                  </a:lnTo>
                  <a:lnTo>
                    <a:pt x="271" y="737"/>
                  </a:lnTo>
                  <a:lnTo>
                    <a:pt x="275" y="737"/>
                  </a:lnTo>
                  <a:lnTo>
                    <a:pt x="281" y="740"/>
                  </a:lnTo>
                  <a:lnTo>
                    <a:pt x="286" y="740"/>
                  </a:lnTo>
                  <a:lnTo>
                    <a:pt x="293" y="742"/>
                  </a:lnTo>
                  <a:lnTo>
                    <a:pt x="298" y="743"/>
                  </a:lnTo>
                  <a:lnTo>
                    <a:pt x="303" y="745"/>
                  </a:lnTo>
                  <a:lnTo>
                    <a:pt x="309" y="747"/>
                  </a:lnTo>
                  <a:lnTo>
                    <a:pt x="316" y="748"/>
                  </a:lnTo>
                  <a:lnTo>
                    <a:pt x="320" y="750"/>
                  </a:lnTo>
                  <a:lnTo>
                    <a:pt x="327" y="750"/>
                  </a:lnTo>
                  <a:lnTo>
                    <a:pt x="335" y="752"/>
                  </a:lnTo>
                  <a:lnTo>
                    <a:pt x="342" y="755"/>
                  </a:lnTo>
                  <a:lnTo>
                    <a:pt x="348" y="755"/>
                  </a:lnTo>
                  <a:lnTo>
                    <a:pt x="355" y="756"/>
                  </a:lnTo>
                  <a:lnTo>
                    <a:pt x="360" y="756"/>
                  </a:lnTo>
                  <a:lnTo>
                    <a:pt x="366" y="758"/>
                  </a:lnTo>
                  <a:lnTo>
                    <a:pt x="373" y="760"/>
                  </a:lnTo>
                  <a:lnTo>
                    <a:pt x="379" y="760"/>
                  </a:lnTo>
                  <a:lnTo>
                    <a:pt x="386" y="761"/>
                  </a:lnTo>
                  <a:lnTo>
                    <a:pt x="391" y="761"/>
                  </a:lnTo>
                  <a:lnTo>
                    <a:pt x="397" y="761"/>
                  </a:lnTo>
                  <a:lnTo>
                    <a:pt x="402" y="763"/>
                  </a:lnTo>
                  <a:lnTo>
                    <a:pt x="409" y="763"/>
                  </a:lnTo>
                  <a:lnTo>
                    <a:pt x="415" y="765"/>
                  </a:lnTo>
                  <a:lnTo>
                    <a:pt x="420" y="765"/>
                  </a:lnTo>
                  <a:lnTo>
                    <a:pt x="427" y="765"/>
                  </a:lnTo>
                  <a:lnTo>
                    <a:pt x="432" y="765"/>
                  </a:lnTo>
                  <a:lnTo>
                    <a:pt x="438" y="766"/>
                  </a:lnTo>
                  <a:lnTo>
                    <a:pt x="443" y="766"/>
                  </a:lnTo>
                  <a:lnTo>
                    <a:pt x="450" y="766"/>
                  </a:lnTo>
                  <a:lnTo>
                    <a:pt x="455" y="766"/>
                  </a:lnTo>
                  <a:lnTo>
                    <a:pt x="461" y="766"/>
                  </a:lnTo>
                  <a:lnTo>
                    <a:pt x="466" y="765"/>
                  </a:lnTo>
                  <a:lnTo>
                    <a:pt x="473" y="765"/>
                  </a:lnTo>
                  <a:lnTo>
                    <a:pt x="477" y="765"/>
                  </a:lnTo>
                  <a:lnTo>
                    <a:pt x="484" y="765"/>
                  </a:lnTo>
                  <a:lnTo>
                    <a:pt x="489" y="765"/>
                  </a:lnTo>
                  <a:lnTo>
                    <a:pt x="494" y="763"/>
                  </a:lnTo>
                  <a:lnTo>
                    <a:pt x="500" y="763"/>
                  </a:lnTo>
                  <a:lnTo>
                    <a:pt x="505" y="763"/>
                  </a:lnTo>
                  <a:lnTo>
                    <a:pt x="512" y="761"/>
                  </a:lnTo>
                  <a:lnTo>
                    <a:pt x="517" y="761"/>
                  </a:lnTo>
                  <a:lnTo>
                    <a:pt x="523" y="761"/>
                  </a:lnTo>
                  <a:lnTo>
                    <a:pt x="528" y="761"/>
                  </a:lnTo>
                  <a:lnTo>
                    <a:pt x="535" y="760"/>
                  </a:lnTo>
                  <a:lnTo>
                    <a:pt x="540" y="760"/>
                  </a:lnTo>
                  <a:lnTo>
                    <a:pt x="544" y="758"/>
                  </a:lnTo>
                  <a:lnTo>
                    <a:pt x="551" y="756"/>
                  </a:lnTo>
                  <a:lnTo>
                    <a:pt x="558" y="756"/>
                  </a:lnTo>
                  <a:lnTo>
                    <a:pt x="562" y="755"/>
                  </a:lnTo>
                  <a:lnTo>
                    <a:pt x="569" y="755"/>
                  </a:lnTo>
                  <a:lnTo>
                    <a:pt x="576" y="753"/>
                  </a:lnTo>
                  <a:lnTo>
                    <a:pt x="580" y="752"/>
                  </a:lnTo>
                  <a:lnTo>
                    <a:pt x="587" y="750"/>
                  </a:lnTo>
                  <a:lnTo>
                    <a:pt x="594" y="750"/>
                  </a:lnTo>
                  <a:lnTo>
                    <a:pt x="600" y="748"/>
                  </a:lnTo>
                  <a:lnTo>
                    <a:pt x="607" y="747"/>
                  </a:lnTo>
                  <a:lnTo>
                    <a:pt x="613" y="747"/>
                  </a:lnTo>
                  <a:lnTo>
                    <a:pt x="620" y="745"/>
                  </a:lnTo>
                  <a:lnTo>
                    <a:pt x="626" y="745"/>
                  </a:lnTo>
                  <a:lnTo>
                    <a:pt x="633" y="742"/>
                  </a:lnTo>
                  <a:lnTo>
                    <a:pt x="639" y="740"/>
                  </a:lnTo>
                  <a:lnTo>
                    <a:pt x="646" y="740"/>
                  </a:lnTo>
                  <a:lnTo>
                    <a:pt x="652" y="738"/>
                  </a:lnTo>
                  <a:lnTo>
                    <a:pt x="661" y="737"/>
                  </a:lnTo>
                  <a:lnTo>
                    <a:pt x="667" y="735"/>
                  </a:lnTo>
                  <a:lnTo>
                    <a:pt x="675" y="734"/>
                  </a:lnTo>
                  <a:lnTo>
                    <a:pt x="682" y="732"/>
                  </a:lnTo>
                  <a:lnTo>
                    <a:pt x="690" y="730"/>
                  </a:lnTo>
                  <a:lnTo>
                    <a:pt x="697" y="729"/>
                  </a:lnTo>
                  <a:lnTo>
                    <a:pt x="705" y="727"/>
                  </a:lnTo>
                  <a:lnTo>
                    <a:pt x="713" y="725"/>
                  </a:lnTo>
                  <a:lnTo>
                    <a:pt x="721" y="725"/>
                  </a:lnTo>
                  <a:lnTo>
                    <a:pt x="729" y="724"/>
                  </a:lnTo>
                  <a:lnTo>
                    <a:pt x="737" y="722"/>
                  </a:lnTo>
                  <a:lnTo>
                    <a:pt x="747" y="720"/>
                  </a:lnTo>
                  <a:lnTo>
                    <a:pt x="754" y="717"/>
                  </a:lnTo>
                  <a:lnTo>
                    <a:pt x="764" y="716"/>
                  </a:lnTo>
                  <a:lnTo>
                    <a:pt x="770" y="714"/>
                  </a:lnTo>
                  <a:lnTo>
                    <a:pt x="778" y="711"/>
                  </a:lnTo>
                  <a:lnTo>
                    <a:pt x="786" y="709"/>
                  </a:lnTo>
                  <a:lnTo>
                    <a:pt x="795" y="706"/>
                  </a:lnTo>
                  <a:lnTo>
                    <a:pt x="801" y="704"/>
                  </a:lnTo>
                  <a:lnTo>
                    <a:pt x="809" y="701"/>
                  </a:lnTo>
                  <a:lnTo>
                    <a:pt x="816" y="698"/>
                  </a:lnTo>
                  <a:lnTo>
                    <a:pt x="824" y="694"/>
                  </a:lnTo>
                  <a:lnTo>
                    <a:pt x="831" y="689"/>
                  </a:lnTo>
                  <a:lnTo>
                    <a:pt x="837" y="686"/>
                  </a:lnTo>
                  <a:lnTo>
                    <a:pt x="844" y="683"/>
                  </a:lnTo>
                  <a:lnTo>
                    <a:pt x="850" y="680"/>
                  </a:lnTo>
                  <a:lnTo>
                    <a:pt x="857" y="675"/>
                  </a:lnTo>
                  <a:lnTo>
                    <a:pt x="865" y="671"/>
                  </a:lnTo>
                  <a:lnTo>
                    <a:pt x="870" y="668"/>
                  </a:lnTo>
                  <a:lnTo>
                    <a:pt x="876" y="663"/>
                  </a:lnTo>
                  <a:lnTo>
                    <a:pt x="881" y="658"/>
                  </a:lnTo>
                  <a:lnTo>
                    <a:pt x="888" y="655"/>
                  </a:lnTo>
                  <a:lnTo>
                    <a:pt x="894" y="650"/>
                  </a:lnTo>
                  <a:lnTo>
                    <a:pt x="899" y="647"/>
                  </a:lnTo>
                  <a:lnTo>
                    <a:pt x="906" y="642"/>
                  </a:lnTo>
                  <a:lnTo>
                    <a:pt x="912" y="637"/>
                  </a:lnTo>
                  <a:lnTo>
                    <a:pt x="916" y="634"/>
                  </a:lnTo>
                  <a:lnTo>
                    <a:pt x="922" y="629"/>
                  </a:lnTo>
                  <a:lnTo>
                    <a:pt x="925" y="624"/>
                  </a:lnTo>
                  <a:lnTo>
                    <a:pt x="932" y="619"/>
                  </a:lnTo>
                  <a:lnTo>
                    <a:pt x="937" y="614"/>
                  </a:lnTo>
                  <a:lnTo>
                    <a:pt x="942" y="611"/>
                  </a:lnTo>
                  <a:lnTo>
                    <a:pt x="947" y="606"/>
                  </a:lnTo>
                  <a:lnTo>
                    <a:pt x="952" y="603"/>
                  </a:lnTo>
                  <a:lnTo>
                    <a:pt x="955" y="596"/>
                  </a:lnTo>
                  <a:lnTo>
                    <a:pt x="958" y="593"/>
                  </a:lnTo>
                  <a:lnTo>
                    <a:pt x="963" y="588"/>
                  </a:lnTo>
                  <a:lnTo>
                    <a:pt x="968" y="583"/>
                  </a:lnTo>
                  <a:lnTo>
                    <a:pt x="971" y="580"/>
                  </a:lnTo>
                  <a:lnTo>
                    <a:pt x="975" y="575"/>
                  </a:lnTo>
                  <a:lnTo>
                    <a:pt x="978" y="572"/>
                  </a:lnTo>
                  <a:lnTo>
                    <a:pt x="981" y="567"/>
                  </a:lnTo>
                  <a:lnTo>
                    <a:pt x="984" y="562"/>
                  </a:lnTo>
                  <a:lnTo>
                    <a:pt x="988" y="559"/>
                  </a:lnTo>
                  <a:lnTo>
                    <a:pt x="991" y="555"/>
                  </a:lnTo>
                  <a:lnTo>
                    <a:pt x="994" y="550"/>
                  </a:lnTo>
                  <a:lnTo>
                    <a:pt x="999" y="544"/>
                  </a:lnTo>
                  <a:lnTo>
                    <a:pt x="1006" y="537"/>
                  </a:lnTo>
                  <a:lnTo>
                    <a:pt x="1009" y="531"/>
                  </a:lnTo>
                  <a:lnTo>
                    <a:pt x="1014" y="526"/>
                  </a:lnTo>
                  <a:lnTo>
                    <a:pt x="1017" y="521"/>
                  </a:lnTo>
                  <a:lnTo>
                    <a:pt x="1022" y="518"/>
                  </a:lnTo>
                  <a:lnTo>
                    <a:pt x="1027" y="511"/>
                  </a:lnTo>
                  <a:lnTo>
                    <a:pt x="1032" y="510"/>
                  </a:lnTo>
                  <a:lnTo>
                    <a:pt x="1033" y="510"/>
                  </a:lnTo>
                  <a:lnTo>
                    <a:pt x="1033" y="515"/>
                  </a:lnTo>
                  <a:lnTo>
                    <a:pt x="1033" y="518"/>
                  </a:lnTo>
                  <a:lnTo>
                    <a:pt x="1035" y="521"/>
                  </a:lnTo>
                  <a:lnTo>
                    <a:pt x="1035" y="526"/>
                  </a:lnTo>
                  <a:lnTo>
                    <a:pt x="1037" y="533"/>
                  </a:lnTo>
                  <a:lnTo>
                    <a:pt x="1037" y="537"/>
                  </a:lnTo>
                  <a:lnTo>
                    <a:pt x="1037" y="544"/>
                  </a:lnTo>
                  <a:lnTo>
                    <a:pt x="1037" y="550"/>
                  </a:lnTo>
                  <a:lnTo>
                    <a:pt x="1037" y="557"/>
                  </a:lnTo>
                  <a:lnTo>
                    <a:pt x="1035" y="564"/>
                  </a:lnTo>
                  <a:lnTo>
                    <a:pt x="1035" y="572"/>
                  </a:lnTo>
                  <a:lnTo>
                    <a:pt x="1035" y="575"/>
                  </a:lnTo>
                  <a:lnTo>
                    <a:pt x="1035" y="580"/>
                  </a:lnTo>
                  <a:lnTo>
                    <a:pt x="1035" y="583"/>
                  </a:lnTo>
                  <a:lnTo>
                    <a:pt x="1035" y="588"/>
                  </a:lnTo>
                  <a:lnTo>
                    <a:pt x="1035" y="591"/>
                  </a:lnTo>
                  <a:lnTo>
                    <a:pt x="1035" y="596"/>
                  </a:lnTo>
                  <a:lnTo>
                    <a:pt x="1033" y="600"/>
                  </a:lnTo>
                  <a:lnTo>
                    <a:pt x="1033" y="603"/>
                  </a:lnTo>
                  <a:lnTo>
                    <a:pt x="1033" y="606"/>
                  </a:lnTo>
                  <a:lnTo>
                    <a:pt x="1033" y="611"/>
                  </a:lnTo>
                  <a:lnTo>
                    <a:pt x="1033" y="616"/>
                  </a:lnTo>
                  <a:lnTo>
                    <a:pt x="1033" y="619"/>
                  </a:lnTo>
                  <a:lnTo>
                    <a:pt x="1033" y="627"/>
                  </a:lnTo>
                  <a:lnTo>
                    <a:pt x="1032" y="634"/>
                  </a:lnTo>
                  <a:lnTo>
                    <a:pt x="1032" y="637"/>
                  </a:lnTo>
                  <a:lnTo>
                    <a:pt x="1032" y="642"/>
                  </a:lnTo>
                  <a:lnTo>
                    <a:pt x="1032" y="645"/>
                  </a:lnTo>
                  <a:lnTo>
                    <a:pt x="1032" y="650"/>
                  </a:lnTo>
                  <a:lnTo>
                    <a:pt x="1030" y="657"/>
                  </a:lnTo>
                  <a:lnTo>
                    <a:pt x="1030" y="663"/>
                  </a:lnTo>
                  <a:lnTo>
                    <a:pt x="1028" y="670"/>
                  </a:lnTo>
                  <a:lnTo>
                    <a:pt x="1028" y="676"/>
                  </a:lnTo>
                  <a:lnTo>
                    <a:pt x="1028" y="681"/>
                  </a:lnTo>
                  <a:lnTo>
                    <a:pt x="1028" y="686"/>
                  </a:lnTo>
                  <a:lnTo>
                    <a:pt x="1028" y="689"/>
                  </a:lnTo>
                  <a:lnTo>
                    <a:pt x="1028" y="694"/>
                  </a:lnTo>
                  <a:lnTo>
                    <a:pt x="1027" y="696"/>
                  </a:lnTo>
                  <a:lnTo>
                    <a:pt x="1025" y="699"/>
                  </a:lnTo>
                  <a:lnTo>
                    <a:pt x="1024" y="702"/>
                  </a:lnTo>
                  <a:lnTo>
                    <a:pt x="1022" y="707"/>
                  </a:lnTo>
                  <a:lnTo>
                    <a:pt x="1019" y="711"/>
                  </a:lnTo>
                  <a:lnTo>
                    <a:pt x="1015" y="716"/>
                  </a:lnTo>
                  <a:lnTo>
                    <a:pt x="1010" y="720"/>
                  </a:lnTo>
                  <a:lnTo>
                    <a:pt x="1007" y="725"/>
                  </a:lnTo>
                  <a:lnTo>
                    <a:pt x="1001" y="729"/>
                  </a:lnTo>
                  <a:lnTo>
                    <a:pt x="996" y="735"/>
                  </a:lnTo>
                  <a:lnTo>
                    <a:pt x="989" y="740"/>
                  </a:lnTo>
                  <a:lnTo>
                    <a:pt x="983" y="747"/>
                  </a:lnTo>
                  <a:lnTo>
                    <a:pt x="976" y="752"/>
                  </a:lnTo>
                  <a:lnTo>
                    <a:pt x="970" y="756"/>
                  </a:lnTo>
                  <a:lnTo>
                    <a:pt x="963" y="763"/>
                  </a:lnTo>
                  <a:lnTo>
                    <a:pt x="957" y="770"/>
                  </a:lnTo>
                  <a:lnTo>
                    <a:pt x="952" y="771"/>
                  </a:lnTo>
                  <a:lnTo>
                    <a:pt x="947" y="774"/>
                  </a:lnTo>
                  <a:lnTo>
                    <a:pt x="943" y="778"/>
                  </a:lnTo>
                  <a:lnTo>
                    <a:pt x="940" y="781"/>
                  </a:lnTo>
                  <a:lnTo>
                    <a:pt x="935" y="783"/>
                  </a:lnTo>
                  <a:lnTo>
                    <a:pt x="932" y="786"/>
                  </a:lnTo>
                  <a:lnTo>
                    <a:pt x="927" y="789"/>
                  </a:lnTo>
                  <a:lnTo>
                    <a:pt x="924" y="792"/>
                  </a:lnTo>
                  <a:lnTo>
                    <a:pt x="919" y="794"/>
                  </a:lnTo>
                  <a:lnTo>
                    <a:pt x="916" y="797"/>
                  </a:lnTo>
                  <a:lnTo>
                    <a:pt x="911" y="801"/>
                  </a:lnTo>
                  <a:lnTo>
                    <a:pt x="906" y="804"/>
                  </a:lnTo>
                  <a:lnTo>
                    <a:pt x="903" y="807"/>
                  </a:lnTo>
                  <a:lnTo>
                    <a:pt x="898" y="809"/>
                  </a:lnTo>
                  <a:lnTo>
                    <a:pt x="894" y="812"/>
                  </a:lnTo>
                  <a:lnTo>
                    <a:pt x="891" y="815"/>
                  </a:lnTo>
                  <a:lnTo>
                    <a:pt x="886" y="817"/>
                  </a:lnTo>
                  <a:lnTo>
                    <a:pt x="881" y="820"/>
                  </a:lnTo>
                  <a:lnTo>
                    <a:pt x="878" y="823"/>
                  </a:lnTo>
                  <a:lnTo>
                    <a:pt x="873" y="827"/>
                  </a:lnTo>
                  <a:lnTo>
                    <a:pt x="870" y="828"/>
                  </a:lnTo>
                  <a:lnTo>
                    <a:pt x="865" y="832"/>
                  </a:lnTo>
                  <a:lnTo>
                    <a:pt x="860" y="833"/>
                  </a:lnTo>
                  <a:lnTo>
                    <a:pt x="857" y="837"/>
                  </a:lnTo>
                  <a:lnTo>
                    <a:pt x="852" y="838"/>
                  </a:lnTo>
                  <a:lnTo>
                    <a:pt x="849" y="841"/>
                  </a:lnTo>
                  <a:lnTo>
                    <a:pt x="844" y="845"/>
                  </a:lnTo>
                  <a:lnTo>
                    <a:pt x="840" y="846"/>
                  </a:lnTo>
                  <a:lnTo>
                    <a:pt x="832" y="851"/>
                  </a:lnTo>
                  <a:lnTo>
                    <a:pt x="826" y="856"/>
                  </a:lnTo>
                  <a:lnTo>
                    <a:pt x="821" y="858"/>
                  </a:lnTo>
                  <a:lnTo>
                    <a:pt x="818" y="859"/>
                  </a:lnTo>
                  <a:lnTo>
                    <a:pt x="814" y="861"/>
                  </a:lnTo>
                  <a:lnTo>
                    <a:pt x="809" y="863"/>
                  </a:lnTo>
                  <a:lnTo>
                    <a:pt x="803" y="866"/>
                  </a:lnTo>
                  <a:lnTo>
                    <a:pt x="795" y="869"/>
                  </a:lnTo>
                  <a:lnTo>
                    <a:pt x="788" y="872"/>
                  </a:lnTo>
                  <a:lnTo>
                    <a:pt x="780" y="874"/>
                  </a:lnTo>
                  <a:lnTo>
                    <a:pt x="773" y="877"/>
                  </a:lnTo>
                  <a:lnTo>
                    <a:pt x="768" y="881"/>
                  </a:lnTo>
                  <a:lnTo>
                    <a:pt x="760" y="881"/>
                  </a:lnTo>
                  <a:lnTo>
                    <a:pt x="754" y="882"/>
                  </a:lnTo>
                  <a:lnTo>
                    <a:pt x="747" y="884"/>
                  </a:lnTo>
                  <a:lnTo>
                    <a:pt x="742" y="886"/>
                  </a:lnTo>
                  <a:lnTo>
                    <a:pt x="737" y="887"/>
                  </a:lnTo>
                  <a:lnTo>
                    <a:pt x="733" y="889"/>
                  </a:lnTo>
                  <a:lnTo>
                    <a:pt x="726" y="890"/>
                  </a:lnTo>
                  <a:lnTo>
                    <a:pt x="723" y="890"/>
                  </a:lnTo>
                  <a:lnTo>
                    <a:pt x="716" y="890"/>
                  </a:lnTo>
                  <a:lnTo>
                    <a:pt x="711" y="892"/>
                  </a:lnTo>
                  <a:lnTo>
                    <a:pt x="706" y="892"/>
                  </a:lnTo>
                  <a:lnTo>
                    <a:pt x="703" y="894"/>
                  </a:lnTo>
                  <a:lnTo>
                    <a:pt x="700" y="895"/>
                  </a:lnTo>
                  <a:lnTo>
                    <a:pt x="695" y="895"/>
                  </a:lnTo>
                  <a:lnTo>
                    <a:pt x="692" y="895"/>
                  </a:lnTo>
                  <a:lnTo>
                    <a:pt x="690" y="897"/>
                  </a:lnTo>
                  <a:lnTo>
                    <a:pt x="683" y="899"/>
                  </a:lnTo>
                  <a:lnTo>
                    <a:pt x="680" y="900"/>
                  </a:lnTo>
                  <a:lnTo>
                    <a:pt x="677" y="904"/>
                  </a:lnTo>
                  <a:lnTo>
                    <a:pt x="677" y="907"/>
                  </a:lnTo>
                  <a:lnTo>
                    <a:pt x="675" y="913"/>
                  </a:lnTo>
                  <a:lnTo>
                    <a:pt x="680" y="918"/>
                  </a:lnTo>
                  <a:lnTo>
                    <a:pt x="682" y="918"/>
                  </a:lnTo>
                  <a:lnTo>
                    <a:pt x="687" y="920"/>
                  </a:lnTo>
                  <a:lnTo>
                    <a:pt x="692" y="922"/>
                  </a:lnTo>
                  <a:lnTo>
                    <a:pt x="700" y="922"/>
                  </a:lnTo>
                  <a:lnTo>
                    <a:pt x="703" y="922"/>
                  </a:lnTo>
                  <a:lnTo>
                    <a:pt x="706" y="922"/>
                  </a:lnTo>
                  <a:lnTo>
                    <a:pt x="711" y="922"/>
                  </a:lnTo>
                  <a:lnTo>
                    <a:pt x="715" y="922"/>
                  </a:lnTo>
                  <a:lnTo>
                    <a:pt x="719" y="922"/>
                  </a:lnTo>
                  <a:lnTo>
                    <a:pt x="724" y="922"/>
                  </a:lnTo>
                  <a:lnTo>
                    <a:pt x="729" y="922"/>
                  </a:lnTo>
                  <a:lnTo>
                    <a:pt x="736" y="922"/>
                  </a:lnTo>
                  <a:lnTo>
                    <a:pt x="741" y="920"/>
                  </a:lnTo>
                  <a:lnTo>
                    <a:pt x="746" y="920"/>
                  </a:lnTo>
                  <a:lnTo>
                    <a:pt x="752" y="918"/>
                  </a:lnTo>
                  <a:lnTo>
                    <a:pt x="759" y="918"/>
                  </a:lnTo>
                  <a:lnTo>
                    <a:pt x="765" y="917"/>
                  </a:lnTo>
                  <a:lnTo>
                    <a:pt x="772" y="917"/>
                  </a:lnTo>
                  <a:lnTo>
                    <a:pt x="778" y="915"/>
                  </a:lnTo>
                  <a:lnTo>
                    <a:pt x="786" y="915"/>
                  </a:lnTo>
                  <a:lnTo>
                    <a:pt x="790" y="913"/>
                  </a:lnTo>
                  <a:lnTo>
                    <a:pt x="795" y="912"/>
                  </a:lnTo>
                  <a:lnTo>
                    <a:pt x="798" y="912"/>
                  </a:lnTo>
                  <a:lnTo>
                    <a:pt x="803" y="910"/>
                  </a:lnTo>
                  <a:lnTo>
                    <a:pt x="806" y="908"/>
                  </a:lnTo>
                  <a:lnTo>
                    <a:pt x="811" y="907"/>
                  </a:lnTo>
                  <a:lnTo>
                    <a:pt x="814" y="905"/>
                  </a:lnTo>
                  <a:lnTo>
                    <a:pt x="819" y="904"/>
                  </a:lnTo>
                  <a:lnTo>
                    <a:pt x="824" y="900"/>
                  </a:lnTo>
                  <a:lnTo>
                    <a:pt x="829" y="899"/>
                  </a:lnTo>
                  <a:lnTo>
                    <a:pt x="834" y="897"/>
                  </a:lnTo>
                  <a:lnTo>
                    <a:pt x="839" y="895"/>
                  </a:lnTo>
                  <a:lnTo>
                    <a:pt x="844" y="892"/>
                  </a:lnTo>
                  <a:lnTo>
                    <a:pt x="849" y="889"/>
                  </a:lnTo>
                  <a:lnTo>
                    <a:pt x="854" y="886"/>
                  </a:lnTo>
                  <a:lnTo>
                    <a:pt x="858" y="884"/>
                  </a:lnTo>
                  <a:lnTo>
                    <a:pt x="863" y="881"/>
                  </a:lnTo>
                  <a:lnTo>
                    <a:pt x="868" y="877"/>
                  </a:lnTo>
                  <a:lnTo>
                    <a:pt x="873" y="874"/>
                  </a:lnTo>
                  <a:lnTo>
                    <a:pt x="880" y="871"/>
                  </a:lnTo>
                  <a:lnTo>
                    <a:pt x="885" y="868"/>
                  </a:lnTo>
                  <a:lnTo>
                    <a:pt x="889" y="864"/>
                  </a:lnTo>
                  <a:lnTo>
                    <a:pt x="894" y="859"/>
                  </a:lnTo>
                  <a:lnTo>
                    <a:pt x="901" y="858"/>
                  </a:lnTo>
                  <a:lnTo>
                    <a:pt x="906" y="853"/>
                  </a:lnTo>
                  <a:lnTo>
                    <a:pt x="912" y="850"/>
                  </a:lnTo>
                  <a:lnTo>
                    <a:pt x="916" y="845"/>
                  </a:lnTo>
                  <a:lnTo>
                    <a:pt x="922" y="841"/>
                  </a:lnTo>
                  <a:lnTo>
                    <a:pt x="927" y="838"/>
                  </a:lnTo>
                  <a:lnTo>
                    <a:pt x="932" y="833"/>
                  </a:lnTo>
                  <a:lnTo>
                    <a:pt x="937" y="830"/>
                  </a:lnTo>
                  <a:lnTo>
                    <a:pt x="943" y="827"/>
                  </a:lnTo>
                  <a:lnTo>
                    <a:pt x="947" y="823"/>
                  </a:lnTo>
                  <a:lnTo>
                    <a:pt x="953" y="819"/>
                  </a:lnTo>
                  <a:lnTo>
                    <a:pt x="957" y="814"/>
                  </a:lnTo>
                  <a:lnTo>
                    <a:pt x="963" y="810"/>
                  </a:lnTo>
                  <a:lnTo>
                    <a:pt x="968" y="807"/>
                  </a:lnTo>
                  <a:lnTo>
                    <a:pt x="973" y="802"/>
                  </a:lnTo>
                  <a:lnTo>
                    <a:pt x="978" y="799"/>
                  </a:lnTo>
                  <a:lnTo>
                    <a:pt x="983" y="796"/>
                  </a:lnTo>
                  <a:lnTo>
                    <a:pt x="986" y="791"/>
                  </a:lnTo>
                  <a:lnTo>
                    <a:pt x="991" y="787"/>
                  </a:lnTo>
                  <a:lnTo>
                    <a:pt x="994" y="783"/>
                  </a:lnTo>
                  <a:lnTo>
                    <a:pt x="999" y="779"/>
                  </a:lnTo>
                  <a:lnTo>
                    <a:pt x="1002" y="776"/>
                  </a:lnTo>
                  <a:lnTo>
                    <a:pt x="1007" y="771"/>
                  </a:lnTo>
                  <a:lnTo>
                    <a:pt x="1012" y="768"/>
                  </a:lnTo>
                  <a:lnTo>
                    <a:pt x="1015" y="766"/>
                  </a:lnTo>
                  <a:lnTo>
                    <a:pt x="1022" y="758"/>
                  </a:lnTo>
                  <a:lnTo>
                    <a:pt x="1028" y="752"/>
                  </a:lnTo>
                  <a:lnTo>
                    <a:pt x="1035" y="747"/>
                  </a:lnTo>
                  <a:lnTo>
                    <a:pt x="1040" y="740"/>
                  </a:lnTo>
                  <a:lnTo>
                    <a:pt x="1045" y="735"/>
                  </a:lnTo>
                  <a:lnTo>
                    <a:pt x="1050" y="730"/>
                  </a:lnTo>
                  <a:lnTo>
                    <a:pt x="1053" y="727"/>
                  </a:lnTo>
                  <a:lnTo>
                    <a:pt x="1055" y="724"/>
                  </a:lnTo>
                  <a:lnTo>
                    <a:pt x="1056" y="720"/>
                  </a:lnTo>
                  <a:lnTo>
                    <a:pt x="1058" y="716"/>
                  </a:lnTo>
                  <a:lnTo>
                    <a:pt x="1060" y="709"/>
                  </a:lnTo>
                  <a:lnTo>
                    <a:pt x="1061" y="704"/>
                  </a:lnTo>
                  <a:lnTo>
                    <a:pt x="1061" y="699"/>
                  </a:lnTo>
                  <a:lnTo>
                    <a:pt x="1061" y="696"/>
                  </a:lnTo>
                  <a:lnTo>
                    <a:pt x="1063" y="691"/>
                  </a:lnTo>
                  <a:lnTo>
                    <a:pt x="1063" y="688"/>
                  </a:lnTo>
                  <a:lnTo>
                    <a:pt x="1063" y="685"/>
                  </a:lnTo>
                  <a:lnTo>
                    <a:pt x="1064" y="680"/>
                  </a:lnTo>
                  <a:lnTo>
                    <a:pt x="1064" y="675"/>
                  </a:lnTo>
                  <a:lnTo>
                    <a:pt x="1064" y="671"/>
                  </a:lnTo>
                  <a:lnTo>
                    <a:pt x="1064" y="665"/>
                  </a:lnTo>
                  <a:lnTo>
                    <a:pt x="1064" y="662"/>
                  </a:lnTo>
                  <a:lnTo>
                    <a:pt x="1064" y="655"/>
                  </a:lnTo>
                  <a:lnTo>
                    <a:pt x="1066" y="652"/>
                  </a:lnTo>
                  <a:lnTo>
                    <a:pt x="1066" y="645"/>
                  </a:lnTo>
                  <a:lnTo>
                    <a:pt x="1066" y="640"/>
                  </a:lnTo>
                  <a:lnTo>
                    <a:pt x="1066" y="635"/>
                  </a:lnTo>
                  <a:lnTo>
                    <a:pt x="1068" y="631"/>
                  </a:lnTo>
                  <a:lnTo>
                    <a:pt x="1068" y="624"/>
                  </a:lnTo>
                  <a:lnTo>
                    <a:pt x="1068" y="619"/>
                  </a:lnTo>
                  <a:lnTo>
                    <a:pt x="1068" y="613"/>
                  </a:lnTo>
                  <a:lnTo>
                    <a:pt x="1068" y="608"/>
                  </a:lnTo>
                  <a:lnTo>
                    <a:pt x="1068" y="603"/>
                  </a:lnTo>
                  <a:lnTo>
                    <a:pt x="1068" y="596"/>
                  </a:lnTo>
                  <a:lnTo>
                    <a:pt x="1068" y="591"/>
                  </a:lnTo>
                  <a:lnTo>
                    <a:pt x="1068" y="586"/>
                  </a:lnTo>
                  <a:lnTo>
                    <a:pt x="1068" y="580"/>
                  </a:lnTo>
                  <a:lnTo>
                    <a:pt x="1068" y="575"/>
                  </a:lnTo>
                  <a:lnTo>
                    <a:pt x="1068" y="568"/>
                  </a:lnTo>
                  <a:lnTo>
                    <a:pt x="1068" y="564"/>
                  </a:lnTo>
                  <a:lnTo>
                    <a:pt x="1068" y="557"/>
                  </a:lnTo>
                  <a:lnTo>
                    <a:pt x="1068" y="552"/>
                  </a:lnTo>
                  <a:lnTo>
                    <a:pt x="1068" y="547"/>
                  </a:lnTo>
                  <a:lnTo>
                    <a:pt x="1068" y="542"/>
                  </a:lnTo>
                  <a:lnTo>
                    <a:pt x="1068" y="536"/>
                  </a:lnTo>
                  <a:lnTo>
                    <a:pt x="1068" y="531"/>
                  </a:lnTo>
                  <a:lnTo>
                    <a:pt x="1068" y="526"/>
                  </a:lnTo>
                  <a:lnTo>
                    <a:pt x="1068" y="521"/>
                  </a:lnTo>
                  <a:lnTo>
                    <a:pt x="1068" y="515"/>
                  </a:lnTo>
                  <a:lnTo>
                    <a:pt x="1068" y="510"/>
                  </a:lnTo>
                  <a:lnTo>
                    <a:pt x="1068" y="506"/>
                  </a:lnTo>
                  <a:lnTo>
                    <a:pt x="1068" y="501"/>
                  </a:lnTo>
                  <a:lnTo>
                    <a:pt x="1068" y="497"/>
                  </a:lnTo>
                  <a:lnTo>
                    <a:pt x="1068" y="492"/>
                  </a:lnTo>
                  <a:lnTo>
                    <a:pt x="1068" y="488"/>
                  </a:lnTo>
                  <a:lnTo>
                    <a:pt x="1068" y="483"/>
                  </a:lnTo>
                  <a:lnTo>
                    <a:pt x="1068" y="480"/>
                  </a:lnTo>
                  <a:lnTo>
                    <a:pt x="1068" y="475"/>
                  </a:lnTo>
                  <a:lnTo>
                    <a:pt x="1068" y="472"/>
                  </a:lnTo>
                  <a:lnTo>
                    <a:pt x="1069" y="469"/>
                  </a:lnTo>
                  <a:lnTo>
                    <a:pt x="1069" y="462"/>
                  </a:lnTo>
                  <a:lnTo>
                    <a:pt x="1069" y="457"/>
                  </a:lnTo>
                  <a:lnTo>
                    <a:pt x="1069" y="452"/>
                  </a:lnTo>
                  <a:lnTo>
                    <a:pt x="1071" y="451"/>
                  </a:lnTo>
                  <a:lnTo>
                    <a:pt x="1071" y="446"/>
                  </a:lnTo>
                  <a:lnTo>
                    <a:pt x="1073" y="443"/>
                  </a:lnTo>
                  <a:lnTo>
                    <a:pt x="1074" y="436"/>
                  </a:lnTo>
                  <a:lnTo>
                    <a:pt x="1074" y="430"/>
                  </a:lnTo>
                  <a:lnTo>
                    <a:pt x="1074" y="426"/>
                  </a:lnTo>
                  <a:lnTo>
                    <a:pt x="1076" y="421"/>
                  </a:lnTo>
                  <a:lnTo>
                    <a:pt x="1076" y="418"/>
                  </a:lnTo>
                  <a:lnTo>
                    <a:pt x="1076" y="415"/>
                  </a:lnTo>
                  <a:lnTo>
                    <a:pt x="1076" y="410"/>
                  </a:lnTo>
                  <a:lnTo>
                    <a:pt x="1078" y="405"/>
                  </a:lnTo>
                  <a:lnTo>
                    <a:pt x="1078" y="402"/>
                  </a:lnTo>
                  <a:lnTo>
                    <a:pt x="1078" y="397"/>
                  </a:lnTo>
                  <a:lnTo>
                    <a:pt x="1078" y="392"/>
                  </a:lnTo>
                  <a:lnTo>
                    <a:pt x="1078" y="385"/>
                  </a:lnTo>
                  <a:lnTo>
                    <a:pt x="1078" y="381"/>
                  </a:lnTo>
                  <a:lnTo>
                    <a:pt x="1078" y="376"/>
                  </a:lnTo>
                  <a:lnTo>
                    <a:pt x="1078" y="369"/>
                  </a:lnTo>
                  <a:lnTo>
                    <a:pt x="1078" y="363"/>
                  </a:lnTo>
                  <a:lnTo>
                    <a:pt x="1078" y="358"/>
                  </a:lnTo>
                  <a:lnTo>
                    <a:pt x="1078" y="351"/>
                  </a:lnTo>
                  <a:lnTo>
                    <a:pt x="1076" y="345"/>
                  </a:lnTo>
                  <a:lnTo>
                    <a:pt x="1076" y="340"/>
                  </a:lnTo>
                  <a:lnTo>
                    <a:pt x="1074" y="333"/>
                  </a:lnTo>
                  <a:lnTo>
                    <a:pt x="1074" y="327"/>
                  </a:lnTo>
                  <a:lnTo>
                    <a:pt x="1073" y="318"/>
                  </a:lnTo>
                  <a:lnTo>
                    <a:pt x="1073" y="313"/>
                  </a:lnTo>
                  <a:lnTo>
                    <a:pt x="1071" y="307"/>
                  </a:lnTo>
                  <a:lnTo>
                    <a:pt x="1069" y="300"/>
                  </a:lnTo>
                  <a:lnTo>
                    <a:pt x="1068" y="292"/>
                  </a:lnTo>
                  <a:lnTo>
                    <a:pt x="1066" y="286"/>
                  </a:lnTo>
                  <a:lnTo>
                    <a:pt x="1064" y="278"/>
                  </a:lnTo>
                  <a:lnTo>
                    <a:pt x="1063" y="271"/>
                  </a:lnTo>
                  <a:lnTo>
                    <a:pt x="1060" y="263"/>
                  </a:lnTo>
                  <a:lnTo>
                    <a:pt x="1058" y="258"/>
                  </a:lnTo>
                  <a:lnTo>
                    <a:pt x="1055" y="250"/>
                  </a:lnTo>
                  <a:lnTo>
                    <a:pt x="1053" y="243"/>
                  </a:lnTo>
                  <a:lnTo>
                    <a:pt x="1050" y="235"/>
                  </a:lnTo>
                  <a:lnTo>
                    <a:pt x="1046" y="229"/>
                  </a:lnTo>
                  <a:lnTo>
                    <a:pt x="1043" y="220"/>
                  </a:lnTo>
                  <a:lnTo>
                    <a:pt x="1040" y="214"/>
                  </a:lnTo>
                  <a:lnTo>
                    <a:pt x="1035" y="206"/>
                  </a:lnTo>
                  <a:lnTo>
                    <a:pt x="1032" y="199"/>
                  </a:lnTo>
                  <a:lnTo>
                    <a:pt x="1028" y="191"/>
                  </a:lnTo>
                  <a:lnTo>
                    <a:pt x="1024" y="184"/>
                  </a:lnTo>
                  <a:lnTo>
                    <a:pt x="1019" y="178"/>
                  </a:lnTo>
                  <a:lnTo>
                    <a:pt x="1014" y="170"/>
                  </a:lnTo>
                  <a:lnTo>
                    <a:pt x="1009" y="163"/>
                  </a:lnTo>
                  <a:lnTo>
                    <a:pt x="1004" y="155"/>
                  </a:lnTo>
                  <a:lnTo>
                    <a:pt x="997" y="148"/>
                  </a:lnTo>
                  <a:lnTo>
                    <a:pt x="992" y="142"/>
                  </a:lnTo>
                  <a:lnTo>
                    <a:pt x="986" y="134"/>
                  </a:lnTo>
                  <a:lnTo>
                    <a:pt x="979" y="129"/>
                  </a:lnTo>
                  <a:lnTo>
                    <a:pt x="973" y="121"/>
                  </a:lnTo>
                  <a:lnTo>
                    <a:pt x="966" y="114"/>
                  </a:lnTo>
                  <a:lnTo>
                    <a:pt x="958" y="108"/>
                  </a:lnTo>
                  <a:lnTo>
                    <a:pt x="952" y="101"/>
                  </a:lnTo>
                  <a:lnTo>
                    <a:pt x="943" y="94"/>
                  </a:lnTo>
                  <a:lnTo>
                    <a:pt x="935" y="88"/>
                  </a:lnTo>
                  <a:lnTo>
                    <a:pt x="927" y="83"/>
                  </a:lnTo>
                  <a:lnTo>
                    <a:pt x="919" y="77"/>
                  </a:lnTo>
                  <a:lnTo>
                    <a:pt x="909" y="72"/>
                  </a:lnTo>
                  <a:lnTo>
                    <a:pt x="899" y="65"/>
                  </a:lnTo>
                  <a:lnTo>
                    <a:pt x="888" y="59"/>
                  </a:lnTo>
                  <a:lnTo>
                    <a:pt x="878" y="55"/>
                  </a:lnTo>
                  <a:lnTo>
                    <a:pt x="868" y="49"/>
                  </a:lnTo>
                  <a:lnTo>
                    <a:pt x="857" y="44"/>
                  </a:lnTo>
                  <a:lnTo>
                    <a:pt x="845" y="41"/>
                  </a:lnTo>
                  <a:lnTo>
                    <a:pt x="834" y="37"/>
                  </a:lnTo>
                  <a:lnTo>
                    <a:pt x="822" y="32"/>
                  </a:lnTo>
                  <a:lnTo>
                    <a:pt x="811" y="27"/>
                  </a:lnTo>
                  <a:lnTo>
                    <a:pt x="798" y="24"/>
                  </a:lnTo>
                  <a:lnTo>
                    <a:pt x="786" y="21"/>
                  </a:lnTo>
                  <a:lnTo>
                    <a:pt x="773" y="18"/>
                  </a:lnTo>
                  <a:lnTo>
                    <a:pt x="760" y="16"/>
                  </a:lnTo>
                  <a:lnTo>
                    <a:pt x="747" y="13"/>
                  </a:lnTo>
                  <a:lnTo>
                    <a:pt x="734" y="11"/>
                  </a:lnTo>
                  <a:lnTo>
                    <a:pt x="721" y="8"/>
                  </a:lnTo>
                  <a:lnTo>
                    <a:pt x="706" y="6"/>
                  </a:lnTo>
                  <a:lnTo>
                    <a:pt x="693" y="5"/>
                  </a:lnTo>
                  <a:lnTo>
                    <a:pt x="680" y="3"/>
                  </a:lnTo>
                  <a:lnTo>
                    <a:pt x="665" y="1"/>
                  </a:lnTo>
                  <a:lnTo>
                    <a:pt x="651" y="1"/>
                  </a:lnTo>
                  <a:lnTo>
                    <a:pt x="636" y="0"/>
                  </a:lnTo>
                  <a:lnTo>
                    <a:pt x="623" y="0"/>
                  </a:lnTo>
                  <a:lnTo>
                    <a:pt x="608" y="0"/>
                  </a:lnTo>
                  <a:lnTo>
                    <a:pt x="595" y="0"/>
                  </a:lnTo>
                  <a:lnTo>
                    <a:pt x="579" y="0"/>
                  </a:lnTo>
                  <a:lnTo>
                    <a:pt x="566" y="0"/>
                  </a:lnTo>
                  <a:lnTo>
                    <a:pt x="551" y="0"/>
                  </a:lnTo>
                  <a:lnTo>
                    <a:pt x="536" y="1"/>
                  </a:lnTo>
                  <a:lnTo>
                    <a:pt x="523" y="3"/>
                  </a:lnTo>
                  <a:lnTo>
                    <a:pt x="509" y="5"/>
                  </a:lnTo>
                  <a:lnTo>
                    <a:pt x="494" y="6"/>
                  </a:lnTo>
                  <a:lnTo>
                    <a:pt x="479" y="6"/>
                  </a:lnTo>
                  <a:lnTo>
                    <a:pt x="464" y="9"/>
                  </a:lnTo>
                  <a:lnTo>
                    <a:pt x="450" y="11"/>
                  </a:lnTo>
                  <a:lnTo>
                    <a:pt x="435" y="13"/>
                  </a:lnTo>
                  <a:lnTo>
                    <a:pt x="422" y="16"/>
                  </a:lnTo>
                  <a:lnTo>
                    <a:pt x="407" y="19"/>
                  </a:lnTo>
                  <a:lnTo>
                    <a:pt x="394" y="23"/>
                  </a:lnTo>
                  <a:lnTo>
                    <a:pt x="381" y="26"/>
                  </a:lnTo>
                  <a:lnTo>
                    <a:pt x="366" y="29"/>
                  </a:lnTo>
                  <a:lnTo>
                    <a:pt x="353" y="32"/>
                  </a:lnTo>
                  <a:lnTo>
                    <a:pt x="340" y="37"/>
                  </a:lnTo>
                  <a:lnTo>
                    <a:pt x="327" y="41"/>
                  </a:lnTo>
                  <a:lnTo>
                    <a:pt x="314" y="45"/>
                  </a:lnTo>
                  <a:lnTo>
                    <a:pt x="303" y="49"/>
                  </a:lnTo>
                  <a:lnTo>
                    <a:pt x="289" y="55"/>
                  </a:lnTo>
                  <a:lnTo>
                    <a:pt x="278" y="59"/>
                  </a:lnTo>
                  <a:lnTo>
                    <a:pt x="265" y="65"/>
                  </a:lnTo>
                  <a:lnTo>
                    <a:pt x="253" y="70"/>
                  </a:lnTo>
                  <a:lnTo>
                    <a:pt x="244" y="75"/>
                  </a:lnTo>
                  <a:lnTo>
                    <a:pt x="232" y="81"/>
                  </a:lnTo>
                  <a:lnTo>
                    <a:pt x="221" y="88"/>
                  </a:lnTo>
                  <a:lnTo>
                    <a:pt x="211" y="93"/>
                  </a:lnTo>
                  <a:lnTo>
                    <a:pt x="201" y="99"/>
                  </a:lnTo>
                  <a:lnTo>
                    <a:pt x="191" y="106"/>
                  </a:lnTo>
                  <a:lnTo>
                    <a:pt x="182" y="112"/>
                  </a:lnTo>
                  <a:lnTo>
                    <a:pt x="172" y="119"/>
                  </a:lnTo>
                  <a:lnTo>
                    <a:pt x="164" y="127"/>
                  </a:lnTo>
                  <a:lnTo>
                    <a:pt x="155" y="134"/>
                  </a:lnTo>
                  <a:lnTo>
                    <a:pt x="147" y="142"/>
                  </a:lnTo>
                  <a:lnTo>
                    <a:pt x="141" y="150"/>
                  </a:lnTo>
                  <a:lnTo>
                    <a:pt x="134" y="160"/>
                  </a:lnTo>
                  <a:lnTo>
                    <a:pt x="128" y="166"/>
                  </a:lnTo>
                  <a:lnTo>
                    <a:pt x="121" y="175"/>
                  </a:lnTo>
                  <a:lnTo>
                    <a:pt x="114" y="183"/>
                  </a:lnTo>
                  <a:lnTo>
                    <a:pt x="108" y="191"/>
                  </a:lnTo>
                  <a:lnTo>
                    <a:pt x="101" y="199"/>
                  </a:lnTo>
                  <a:lnTo>
                    <a:pt x="96" y="206"/>
                  </a:lnTo>
                  <a:lnTo>
                    <a:pt x="90" y="214"/>
                  </a:lnTo>
                  <a:lnTo>
                    <a:pt x="87" y="222"/>
                  </a:lnTo>
                  <a:lnTo>
                    <a:pt x="80" y="230"/>
                  </a:lnTo>
                  <a:lnTo>
                    <a:pt x="75" y="238"/>
                  </a:lnTo>
                  <a:lnTo>
                    <a:pt x="70" y="245"/>
                  </a:lnTo>
                  <a:lnTo>
                    <a:pt x="67" y="253"/>
                  </a:lnTo>
                  <a:lnTo>
                    <a:pt x="62" y="261"/>
                  </a:lnTo>
                  <a:lnTo>
                    <a:pt x="59" y="269"/>
                  </a:lnTo>
                  <a:lnTo>
                    <a:pt x="54" y="276"/>
                  </a:lnTo>
                  <a:lnTo>
                    <a:pt x="51" y="284"/>
                  </a:lnTo>
                  <a:lnTo>
                    <a:pt x="47" y="292"/>
                  </a:lnTo>
                  <a:lnTo>
                    <a:pt x="44" y="299"/>
                  </a:lnTo>
                  <a:lnTo>
                    <a:pt x="39" y="307"/>
                  </a:lnTo>
                  <a:lnTo>
                    <a:pt x="38" y="315"/>
                  </a:lnTo>
                  <a:lnTo>
                    <a:pt x="34" y="322"/>
                  </a:lnTo>
                  <a:lnTo>
                    <a:pt x="31" y="328"/>
                  </a:lnTo>
                  <a:lnTo>
                    <a:pt x="29" y="335"/>
                  </a:lnTo>
                  <a:lnTo>
                    <a:pt x="26" y="343"/>
                  </a:lnTo>
                  <a:lnTo>
                    <a:pt x="25" y="349"/>
                  </a:lnTo>
                  <a:lnTo>
                    <a:pt x="21" y="356"/>
                  </a:lnTo>
                  <a:lnTo>
                    <a:pt x="18" y="364"/>
                  </a:lnTo>
                  <a:lnTo>
                    <a:pt x="18" y="371"/>
                  </a:lnTo>
                  <a:lnTo>
                    <a:pt x="15" y="377"/>
                  </a:lnTo>
                  <a:lnTo>
                    <a:pt x="13" y="384"/>
                  </a:lnTo>
                  <a:lnTo>
                    <a:pt x="11" y="392"/>
                  </a:lnTo>
                  <a:lnTo>
                    <a:pt x="11" y="398"/>
                  </a:lnTo>
                  <a:lnTo>
                    <a:pt x="8" y="403"/>
                  </a:lnTo>
                  <a:lnTo>
                    <a:pt x="8" y="410"/>
                  </a:lnTo>
                  <a:lnTo>
                    <a:pt x="7" y="416"/>
                  </a:lnTo>
                  <a:lnTo>
                    <a:pt x="5" y="423"/>
                  </a:lnTo>
                  <a:lnTo>
                    <a:pt x="3" y="428"/>
                  </a:lnTo>
                  <a:lnTo>
                    <a:pt x="3" y="434"/>
                  </a:lnTo>
                  <a:lnTo>
                    <a:pt x="3" y="441"/>
                  </a:lnTo>
                  <a:lnTo>
                    <a:pt x="3" y="448"/>
                  </a:lnTo>
                  <a:lnTo>
                    <a:pt x="2" y="452"/>
                  </a:lnTo>
                  <a:lnTo>
                    <a:pt x="2" y="459"/>
                  </a:lnTo>
                  <a:lnTo>
                    <a:pt x="0" y="462"/>
                  </a:lnTo>
                  <a:lnTo>
                    <a:pt x="0" y="469"/>
                  </a:lnTo>
                  <a:lnTo>
                    <a:pt x="0" y="474"/>
                  </a:lnTo>
                  <a:lnTo>
                    <a:pt x="0" y="480"/>
                  </a:lnTo>
                  <a:lnTo>
                    <a:pt x="0" y="485"/>
                  </a:lnTo>
                  <a:lnTo>
                    <a:pt x="0" y="490"/>
                  </a:lnTo>
                  <a:lnTo>
                    <a:pt x="0" y="495"/>
                  </a:lnTo>
                  <a:lnTo>
                    <a:pt x="0" y="500"/>
                  </a:lnTo>
                  <a:lnTo>
                    <a:pt x="0" y="505"/>
                  </a:lnTo>
                  <a:lnTo>
                    <a:pt x="2" y="510"/>
                  </a:lnTo>
                  <a:lnTo>
                    <a:pt x="2" y="513"/>
                  </a:lnTo>
                  <a:lnTo>
                    <a:pt x="2" y="518"/>
                  </a:lnTo>
                  <a:lnTo>
                    <a:pt x="3" y="521"/>
                  </a:lnTo>
                  <a:lnTo>
                    <a:pt x="3" y="526"/>
                  </a:lnTo>
                  <a:lnTo>
                    <a:pt x="3" y="529"/>
                  </a:lnTo>
                  <a:lnTo>
                    <a:pt x="3" y="534"/>
                  </a:lnTo>
                  <a:lnTo>
                    <a:pt x="5" y="537"/>
                  </a:lnTo>
                  <a:lnTo>
                    <a:pt x="5" y="541"/>
                  </a:lnTo>
                  <a:lnTo>
                    <a:pt x="7" y="547"/>
                  </a:lnTo>
                  <a:lnTo>
                    <a:pt x="8" y="555"/>
                  </a:lnTo>
                  <a:lnTo>
                    <a:pt x="10" y="560"/>
                  </a:lnTo>
                  <a:lnTo>
                    <a:pt x="11" y="567"/>
                  </a:lnTo>
                  <a:lnTo>
                    <a:pt x="13" y="573"/>
                  </a:lnTo>
                  <a:lnTo>
                    <a:pt x="15" y="582"/>
                  </a:lnTo>
                  <a:lnTo>
                    <a:pt x="16" y="585"/>
                  </a:lnTo>
                  <a:lnTo>
                    <a:pt x="18" y="588"/>
                  </a:lnTo>
                  <a:lnTo>
                    <a:pt x="18" y="591"/>
                  </a:lnTo>
                  <a:lnTo>
                    <a:pt x="20" y="596"/>
                  </a:lnTo>
                  <a:lnTo>
                    <a:pt x="20" y="601"/>
                  </a:lnTo>
                  <a:lnTo>
                    <a:pt x="21" y="604"/>
                  </a:lnTo>
                  <a:lnTo>
                    <a:pt x="23" y="609"/>
                  </a:lnTo>
                  <a:lnTo>
                    <a:pt x="25" y="614"/>
                  </a:lnTo>
                  <a:lnTo>
                    <a:pt x="25" y="618"/>
                  </a:lnTo>
                  <a:lnTo>
                    <a:pt x="26" y="622"/>
                  </a:lnTo>
                  <a:lnTo>
                    <a:pt x="26" y="627"/>
                  </a:lnTo>
                  <a:lnTo>
                    <a:pt x="28" y="631"/>
                  </a:lnTo>
                  <a:lnTo>
                    <a:pt x="29" y="635"/>
                  </a:lnTo>
                  <a:lnTo>
                    <a:pt x="29" y="640"/>
                  </a:lnTo>
                  <a:lnTo>
                    <a:pt x="31" y="644"/>
                  </a:lnTo>
                  <a:lnTo>
                    <a:pt x="33" y="649"/>
                  </a:lnTo>
                  <a:lnTo>
                    <a:pt x="34" y="653"/>
                  </a:lnTo>
                  <a:lnTo>
                    <a:pt x="34" y="658"/>
                  </a:lnTo>
                  <a:lnTo>
                    <a:pt x="36" y="663"/>
                  </a:lnTo>
                  <a:lnTo>
                    <a:pt x="38" y="668"/>
                  </a:lnTo>
                  <a:lnTo>
                    <a:pt x="39" y="671"/>
                  </a:lnTo>
                  <a:lnTo>
                    <a:pt x="41" y="676"/>
                  </a:lnTo>
                  <a:lnTo>
                    <a:pt x="41" y="681"/>
                  </a:lnTo>
                  <a:lnTo>
                    <a:pt x="44" y="686"/>
                  </a:lnTo>
                  <a:lnTo>
                    <a:pt x="44" y="691"/>
                  </a:lnTo>
                  <a:lnTo>
                    <a:pt x="46" y="694"/>
                  </a:lnTo>
                  <a:lnTo>
                    <a:pt x="47" y="699"/>
                  </a:lnTo>
                  <a:lnTo>
                    <a:pt x="49" y="704"/>
                  </a:lnTo>
                  <a:lnTo>
                    <a:pt x="49" y="709"/>
                  </a:lnTo>
                  <a:lnTo>
                    <a:pt x="51" y="712"/>
                  </a:lnTo>
                  <a:lnTo>
                    <a:pt x="52" y="717"/>
                  </a:lnTo>
                  <a:lnTo>
                    <a:pt x="54" y="722"/>
                  </a:lnTo>
                  <a:lnTo>
                    <a:pt x="54" y="725"/>
                  </a:lnTo>
                  <a:lnTo>
                    <a:pt x="56" y="730"/>
                  </a:lnTo>
                  <a:lnTo>
                    <a:pt x="57" y="734"/>
                  </a:lnTo>
                  <a:lnTo>
                    <a:pt x="59" y="738"/>
                  </a:lnTo>
                  <a:lnTo>
                    <a:pt x="59" y="742"/>
                  </a:lnTo>
                  <a:lnTo>
                    <a:pt x="61" y="747"/>
                  </a:lnTo>
                  <a:lnTo>
                    <a:pt x="62" y="750"/>
                  </a:lnTo>
                  <a:lnTo>
                    <a:pt x="64" y="755"/>
                  </a:lnTo>
                  <a:lnTo>
                    <a:pt x="65" y="761"/>
                  </a:lnTo>
                  <a:lnTo>
                    <a:pt x="69" y="768"/>
                  </a:lnTo>
                  <a:lnTo>
                    <a:pt x="70" y="774"/>
                  </a:lnTo>
                  <a:lnTo>
                    <a:pt x="74" y="781"/>
                  </a:lnTo>
                  <a:lnTo>
                    <a:pt x="75" y="786"/>
                  </a:lnTo>
                  <a:lnTo>
                    <a:pt x="77" y="791"/>
                  </a:lnTo>
                  <a:lnTo>
                    <a:pt x="80" y="796"/>
                  </a:lnTo>
                  <a:lnTo>
                    <a:pt x="82" y="799"/>
                  </a:lnTo>
                  <a:lnTo>
                    <a:pt x="83" y="802"/>
                  </a:lnTo>
                  <a:lnTo>
                    <a:pt x="87" y="805"/>
                  </a:lnTo>
                  <a:lnTo>
                    <a:pt x="90" y="809"/>
                  </a:lnTo>
                  <a:lnTo>
                    <a:pt x="95" y="814"/>
                  </a:lnTo>
                  <a:lnTo>
                    <a:pt x="100" y="817"/>
                  </a:lnTo>
                  <a:lnTo>
                    <a:pt x="105" y="822"/>
                  </a:lnTo>
                  <a:lnTo>
                    <a:pt x="111" y="827"/>
                  </a:lnTo>
                  <a:lnTo>
                    <a:pt x="119" y="830"/>
                  </a:lnTo>
                  <a:lnTo>
                    <a:pt x="126" y="835"/>
                  </a:lnTo>
                  <a:lnTo>
                    <a:pt x="132" y="838"/>
                  </a:lnTo>
                  <a:lnTo>
                    <a:pt x="137" y="841"/>
                  </a:lnTo>
                  <a:lnTo>
                    <a:pt x="142" y="843"/>
                  </a:lnTo>
                  <a:lnTo>
                    <a:pt x="146" y="845"/>
                  </a:lnTo>
                  <a:lnTo>
                    <a:pt x="150" y="848"/>
                  </a:lnTo>
                  <a:lnTo>
                    <a:pt x="154" y="850"/>
                  </a:lnTo>
                  <a:lnTo>
                    <a:pt x="159" y="853"/>
                  </a:lnTo>
                  <a:lnTo>
                    <a:pt x="162" y="854"/>
                  </a:lnTo>
                  <a:lnTo>
                    <a:pt x="167" y="858"/>
                  </a:lnTo>
                  <a:lnTo>
                    <a:pt x="172" y="859"/>
                  </a:lnTo>
                  <a:lnTo>
                    <a:pt x="177" y="861"/>
                  </a:lnTo>
                  <a:lnTo>
                    <a:pt x="180" y="864"/>
                  </a:lnTo>
                  <a:lnTo>
                    <a:pt x="185" y="866"/>
                  </a:lnTo>
                  <a:lnTo>
                    <a:pt x="190" y="868"/>
                  </a:lnTo>
                  <a:lnTo>
                    <a:pt x="193" y="869"/>
                  </a:lnTo>
                  <a:lnTo>
                    <a:pt x="198" y="872"/>
                  </a:lnTo>
                  <a:lnTo>
                    <a:pt x="203" y="874"/>
                  </a:lnTo>
                  <a:lnTo>
                    <a:pt x="208" y="876"/>
                  </a:lnTo>
                  <a:lnTo>
                    <a:pt x="213" y="879"/>
                  </a:lnTo>
                  <a:lnTo>
                    <a:pt x="216" y="881"/>
                  </a:lnTo>
                  <a:lnTo>
                    <a:pt x="221" y="882"/>
                  </a:lnTo>
                  <a:lnTo>
                    <a:pt x="226" y="884"/>
                  </a:lnTo>
                  <a:lnTo>
                    <a:pt x="229" y="886"/>
                  </a:lnTo>
                  <a:lnTo>
                    <a:pt x="234" y="889"/>
                  </a:lnTo>
                  <a:lnTo>
                    <a:pt x="239" y="890"/>
                  </a:lnTo>
                  <a:lnTo>
                    <a:pt x="242" y="892"/>
                  </a:lnTo>
                  <a:lnTo>
                    <a:pt x="247" y="894"/>
                  </a:lnTo>
                  <a:lnTo>
                    <a:pt x="250" y="895"/>
                  </a:lnTo>
                  <a:lnTo>
                    <a:pt x="255" y="897"/>
                  </a:lnTo>
                  <a:lnTo>
                    <a:pt x="262" y="900"/>
                  </a:lnTo>
                  <a:lnTo>
                    <a:pt x="270" y="904"/>
                  </a:lnTo>
                  <a:lnTo>
                    <a:pt x="276" y="905"/>
                  </a:lnTo>
                  <a:lnTo>
                    <a:pt x="283" y="908"/>
                  </a:lnTo>
                  <a:lnTo>
                    <a:pt x="289" y="910"/>
                  </a:lnTo>
                  <a:lnTo>
                    <a:pt x="294" y="912"/>
                  </a:lnTo>
                  <a:lnTo>
                    <a:pt x="299" y="913"/>
                  </a:lnTo>
                  <a:lnTo>
                    <a:pt x="304" y="915"/>
                  </a:lnTo>
                  <a:lnTo>
                    <a:pt x="309" y="915"/>
                  </a:lnTo>
                  <a:lnTo>
                    <a:pt x="317" y="917"/>
                  </a:lnTo>
                  <a:lnTo>
                    <a:pt x="324" y="917"/>
                  </a:lnTo>
                  <a:lnTo>
                    <a:pt x="330" y="917"/>
                  </a:lnTo>
                  <a:lnTo>
                    <a:pt x="335" y="915"/>
                  </a:lnTo>
                  <a:lnTo>
                    <a:pt x="340" y="915"/>
                  </a:lnTo>
                  <a:lnTo>
                    <a:pt x="343" y="913"/>
                  </a:lnTo>
                  <a:lnTo>
                    <a:pt x="348" y="913"/>
                  </a:lnTo>
                  <a:lnTo>
                    <a:pt x="352" y="908"/>
                  </a:lnTo>
                  <a:lnTo>
                    <a:pt x="350" y="904"/>
                  </a:lnTo>
                  <a:lnTo>
                    <a:pt x="348" y="900"/>
                  </a:lnTo>
                  <a:lnTo>
                    <a:pt x="345" y="897"/>
                  </a:lnTo>
                  <a:lnTo>
                    <a:pt x="338" y="894"/>
                  </a:lnTo>
                  <a:lnTo>
                    <a:pt x="332" y="890"/>
                  </a:lnTo>
                  <a:lnTo>
                    <a:pt x="327" y="887"/>
                  </a:lnTo>
                  <a:lnTo>
                    <a:pt x="322" y="884"/>
                  </a:lnTo>
                  <a:lnTo>
                    <a:pt x="317" y="882"/>
                  </a:lnTo>
                  <a:lnTo>
                    <a:pt x="312" y="881"/>
                  </a:lnTo>
                  <a:lnTo>
                    <a:pt x="306" y="877"/>
                  </a:lnTo>
                  <a:lnTo>
                    <a:pt x="299" y="874"/>
                  </a:lnTo>
                  <a:lnTo>
                    <a:pt x="293" y="871"/>
                  </a:lnTo>
                  <a:lnTo>
                    <a:pt x="285" y="869"/>
                  </a:lnTo>
                  <a:lnTo>
                    <a:pt x="281" y="868"/>
                  </a:lnTo>
                  <a:lnTo>
                    <a:pt x="278" y="866"/>
                  </a:lnTo>
                  <a:lnTo>
                    <a:pt x="273" y="864"/>
                  </a:lnTo>
                  <a:lnTo>
                    <a:pt x="270" y="863"/>
                  </a:lnTo>
                  <a:lnTo>
                    <a:pt x="265" y="861"/>
                  </a:lnTo>
                  <a:lnTo>
                    <a:pt x="262" y="859"/>
                  </a:lnTo>
                  <a:lnTo>
                    <a:pt x="257" y="858"/>
                  </a:lnTo>
                  <a:lnTo>
                    <a:pt x="253" y="856"/>
                  </a:lnTo>
                  <a:lnTo>
                    <a:pt x="249" y="854"/>
                  </a:lnTo>
                  <a:lnTo>
                    <a:pt x="245" y="853"/>
                  </a:lnTo>
                  <a:lnTo>
                    <a:pt x="240" y="851"/>
                  </a:lnTo>
                  <a:lnTo>
                    <a:pt x="237" y="850"/>
                  </a:lnTo>
                  <a:lnTo>
                    <a:pt x="232" y="848"/>
                  </a:lnTo>
                  <a:lnTo>
                    <a:pt x="229" y="846"/>
                  </a:lnTo>
                  <a:lnTo>
                    <a:pt x="224" y="845"/>
                  </a:lnTo>
                  <a:lnTo>
                    <a:pt x="221" y="845"/>
                  </a:lnTo>
                  <a:lnTo>
                    <a:pt x="217" y="841"/>
                  </a:lnTo>
                  <a:lnTo>
                    <a:pt x="213" y="840"/>
                  </a:lnTo>
                  <a:lnTo>
                    <a:pt x="208" y="838"/>
                  </a:lnTo>
                  <a:lnTo>
                    <a:pt x="204" y="837"/>
                  </a:lnTo>
                  <a:lnTo>
                    <a:pt x="200" y="835"/>
                  </a:lnTo>
                  <a:lnTo>
                    <a:pt x="196" y="833"/>
                  </a:lnTo>
                  <a:lnTo>
                    <a:pt x="191" y="832"/>
                  </a:lnTo>
                  <a:lnTo>
                    <a:pt x="188" y="830"/>
                  </a:lnTo>
                  <a:lnTo>
                    <a:pt x="183" y="828"/>
                  </a:lnTo>
                  <a:lnTo>
                    <a:pt x="180" y="827"/>
                  </a:lnTo>
                  <a:lnTo>
                    <a:pt x="177" y="825"/>
                  </a:lnTo>
                  <a:lnTo>
                    <a:pt x="172" y="823"/>
                  </a:lnTo>
                  <a:lnTo>
                    <a:pt x="165" y="820"/>
                  </a:lnTo>
                  <a:lnTo>
                    <a:pt x="159" y="817"/>
                  </a:lnTo>
                  <a:lnTo>
                    <a:pt x="152" y="814"/>
                  </a:lnTo>
                  <a:lnTo>
                    <a:pt x="146" y="810"/>
                  </a:lnTo>
                  <a:lnTo>
                    <a:pt x="139" y="807"/>
                  </a:lnTo>
                  <a:lnTo>
                    <a:pt x="136" y="804"/>
                  </a:lnTo>
                  <a:lnTo>
                    <a:pt x="129" y="801"/>
                  </a:lnTo>
                  <a:lnTo>
                    <a:pt x="126" y="797"/>
                  </a:lnTo>
                  <a:lnTo>
                    <a:pt x="121" y="796"/>
                  </a:lnTo>
                  <a:lnTo>
                    <a:pt x="119" y="792"/>
                  </a:lnTo>
                  <a:lnTo>
                    <a:pt x="116" y="789"/>
                  </a:lnTo>
                  <a:lnTo>
                    <a:pt x="113" y="784"/>
                  </a:lnTo>
                  <a:lnTo>
                    <a:pt x="110" y="779"/>
                  </a:lnTo>
                  <a:lnTo>
                    <a:pt x="106" y="774"/>
                  </a:lnTo>
                  <a:lnTo>
                    <a:pt x="103" y="768"/>
                  </a:lnTo>
                  <a:lnTo>
                    <a:pt x="101" y="761"/>
                  </a:lnTo>
                  <a:lnTo>
                    <a:pt x="96" y="753"/>
                  </a:lnTo>
                  <a:lnTo>
                    <a:pt x="95" y="747"/>
                  </a:lnTo>
                  <a:lnTo>
                    <a:pt x="92" y="742"/>
                  </a:lnTo>
                  <a:lnTo>
                    <a:pt x="90" y="738"/>
                  </a:lnTo>
                  <a:lnTo>
                    <a:pt x="88" y="734"/>
                  </a:lnTo>
                  <a:lnTo>
                    <a:pt x="87" y="730"/>
                  </a:lnTo>
                  <a:lnTo>
                    <a:pt x="85" y="725"/>
                  </a:lnTo>
                  <a:lnTo>
                    <a:pt x="83" y="720"/>
                  </a:lnTo>
                  <a:lnTo>
                    <a:pt x="82" y="716"/>
                  </a:lnTo>
                  <a:lnTo>
                    <a:pt x="80" y="712"/>
                  </a:lnTo>
                  <a:lnTo>
                    <a:pt x="79" y="707"/>
                  </a:lnTo>
                  <a:lnTo>
                    <a:pt x="77" y="702"/>
                  </a:lnTo>
                  <a:lnTo>
                    <a:pt x="75" y="698"/>
                  </a:lnTo>
                  <a:lnTo>
                    <a:pt x="74" y="694"/>
                  </a:lnTo>
                  <a:lnTo>
                    <a:pt x="72" y="689"/>
                  </a:lnTo>
                  <a:lnTo>
                    <a:pt x="70" y="685"/>
                  </a:lnTo>
                  <a:lnTo>
                    <a:pt x="69" y="680"/>
                  </a:lnTo>
                  <a:lnTo>
                    <a:pt x="69" y="675"/>
                  </a:lnTo>
                  <a:lnTo>
                    <a:pt x="65" y="670"/>
                  </a:lnTo>
                  <a:lnTo>
                    <a:pt x="64" y="665"/>
                  </a:lnTo>
                  <a:lnTo>
                    <a:pt x="64" y="660"/>
                  </a:lnTo>
                  <a:lnTo>
                    <a:pt x="62" y="657"/>
                  </a:lnTo>
                  <a:lnTo>
                    <a:pt x="61" y="652"/>
                  </a:lnTo>
                  <a:lnTo>
                    <a:pt x="59" y="647"/>
                  </a:lnTo>
                  <a:lnTo>
                    <a:pt x="57" y="644"/>
                  </a:lnTo>
                  <a:lnTo>
                    <a:pt x="56" y="639"/>
                  </a:lnTo>
                  <a:lnTo>
                    <a:pt x="54" y="634"/>
                  </a:lnTo>
                  <a:lnTo>
                    <a:pt x="54" y="631"/>
                  </a:lnTo>
                  <a:lnTo>
                    <a:pt x="52" y="626"/>
                  </a:lnTo>
                  <a:lnTo>
                    <a:pt x="51" y="622"/>
                  </a:lnTo>
                  <a:lnTo>
                    <a:pt x="49" y="614"/>
                  </a:lnTo>
                  <a:lnTo>
                    <a:pt x="47" y="608"/>
                  </a:lnTo>
                  <a:lnTo>
                    <a:pt x="46" y="601"/>
                  </a:lnTo>
                  <a:lnTo>
                    <a:pt x="44" y="595"/>
                  </a:lnTo>
                  <a:lnTo>
                    <a:pt x="43" y="590"/>
                  </a:lnTo>
                  <a:lnTo>
                    <a:pt x="43" y="585"/>
                  </a:lnTo>
                  <a:lnTo>
                    <a:pt x="41" y="582"/>
                  </a:lnTo>
                  <a:lnTo>
                    <a:pt x="41" y="578"/>
                  </a:lnTo>
                  <a:lnTo>
                    <a:pt x="41" y="577"/>
                  </a:lnTo>
                  <a:lnTo>
                    <a:pt x="41" y="575"/>
                  </a:lnTo>
                  <a:lnTo>
                    <a:pt x="43" y="575"/>
                  </a:lnTo>
                  <a:lnTo>
                    <a:pt x="44" y="577"/>
                  </a:lnTo>
                  <a:lnTo>
                    <a:pt x="47" y="582"/>
                  </a:lnTo>
                  <a:lnTo>
                    <a:pt x="49" y="585"/>
                  </a:lnTo>
                  <a:lnTo>
                    <a:pt x="52" y="591"/>
                  </a:lnTo>
                  <a:lnTo>
                    <a:pt x="56" y="596"/>
                  </a:lnTo>
                  <a:lnTo>
                    <a:pt x="61" y="603"/>
                  </a:lnTo>
                  <a:lnTo>
                    <a:pt x="64" y="608"/>
                  </a:lnTo>
                  <a:lnTo>
                    <a:pt x="67" y="613"/>
                  </a:lnTo>
                  <a:lnTo>
                    <a:pt x="70" y="619"/>
                  </a:lnTo>
                  <a:lnTo>
                    <a:pt x="75" y="624"/>
                  </a:lnTo>
                  <a:lnTo>
                    <a:pt x="79" y="627"/>
                  </a:lnTo>
                  <a:lnTo>
                    <a:pt x="83" y="632"/>
                  </a:lnTo>
                  <a:lnTo>
                    <a:pt x="87" y="635"/>
                  </a:lnTo>
                  <a:lnTo>
                    <a:pt x="90" y="637"/>
                  </a:lnTo>
                  <a:lnTo>
                    <a:pt x="95" y="635"/>
                  </a:lnTo>
                  <a:lnTo>
                    <a:pt x="96" y="629"/>
                  </a:lnTo>
                  <a:lnTo>
                    <a:pt x="95" y="624"/>
                  </a:lnTo>
                  <a:lnTo>
                    <a:pt x="95" y="619"/>
                  </a:lnTo>
                  <a:lnTo>
                    <a:pt x="93" y="614"/>
                  </a:lnTo>
                  <a:lnTo>
                    <a:pt x="92" y="609"/>
                  </a:lnTo>
                  <a:lnTo>
                    <a:pt x="88" y="603"/>
                  </a:lnTo>
                  <a:lnTo>
                    <a:pt x="85" y="596"/>
                  </a:lnTo>
                  <a:lnTo>
                    <a:pt x="82" y="590"/>
                  </a:lnTo>
                  <a:lnTo>
                    <a:pt x="79" y="583"/>
                  </a:lnTo>
                  <a:lnTo>
                    <a:pt x="75" y="577"/>
                  </a:lnTo>
                  <a:lnTo>
                    <a:pt x="70" y="572"/>
                  </a:lnTo>
                  <a:lnTo>
                    <a:pt x="67" y="565"/>
                  </a:lnTo>
                  <a:lnTo>
                    <a:pt x="64" y="560"/>
                  </a:lnTo>
                  <a:lnTo>
                    <a:pt x="61" y="555"/>
                  </a:lnTo>
                  <a:lnTo>
                    <a:pt x="56" y="552"/>
                  </a:lnTo>
                  <a:lnTo>
                    <a:pt x="52" y="547"/>
                  </a:lnTo>
                  <a:lnTo>
                    <a:pt x="49" y="544"/>
                  </a:lnTo>
                  <a:lnTo>
                    <a:pt x="46" y="539"/>
                  </a:lnTo>
                  <a:lnTo>
                    <a:pt x="44" y="536"/>
                  </a:lnTo>
                  <a:lnTo>
                    <a:pt x="41" y="529"/>
                  </a:lnTo>
                  <a:lnTo>
                    <a:pt x="39" y="526"/>
                  </a:lnTo>
                  <a:lnTo>
                    <a:pt x="38" y="519"/>
                  </a:lnTo>
                  <a:lnTo>
                    <a:pt x="34" y="513"/>
                  </a:lnTo>
                  <a:lnTo>
                    <a:pt x="34" y="510"/>
                  </a:lnTo>
                  <a:lnTo>
                    <a:pt x="34" y="506"/>
                  </a:lnTo>
                  <a:lnTo>
                    <a:pt x="33" y="501"/>
                  </a:lnTo>
                  <a:lnTo>
                    <a:pt x="33" y="498"/>
                  </a:lnTo>
                  <a:lnTo>
                    <a:pt x="33" y="493"/>
                  </a:lnTo>
                  <a:lnTo>
                    <a:pt x="33" y="488"/>
                  </a:lnTo>
                  <a:lnTo>
                    <a:pt x="31" y="483"/>
                  </a:lnTo>
                  <a:lnTo>
                    <a:pt x="31" y="479"/>
                  </a:lnTo>
                  <a:lnTo>
                    <a:pt x="31" y="474"/>
                  </a:lnTo>
                  <a:lnTo>
                    <a:pt x="31" y="467"/>
                  </a:lnTo>
                  <a:lnTo>
                    <a:pt x="31" y="461"/>
                  </a:lnTo>
                  <a:lnTo>
                    <a:pt x="31" y="456"/>
                  </a:lnTo>
                  <a:lnTo>
                    <a:pt x="31" y="451"/>
                  </a:lnTo>
                  <a:lnTo>
                    <a:pt x="31" y="448"/>
                  </a:lnTo>
                  <a:lnTo>
                    <a:pt x="31" y="443"/>
                  </a:lnTo>
                  <a:lnTo>
                    <a:pt x="31" y="439"/>
                  </a:lnTo>
                  <a:lnTo>
                    <a:pt x="31" y="436"/>
                  </a:lnTo>
                  <a:lnTo>
                    <a:pt x="33" y="431"/>
                  </a:lnTo>
                  <a:lnTo>
                    <a:pt x="33" y="428"/>
                  </a:lnTo>
                  <a:lnTo>
                    <a:pt x="34" y="423"/>
                  </a:lnTo>
                  <a:lnTo>
                    <a:pt x="34" y="418"/>
                  </a:lnTo>
                  <a:lnTo>
                    <a:pt x="36" y="413"/>
                  </a:lnTo>
                  <a:lnTo>
                    <a:pt x="36" y="408"/>
                  </a:lnTo>
                  <a:lnTo>
                    <a:pt x="38" y="405"/>
                  </a:lnTo>
                  <a:lnTo>
                    <a:pt x="39" y="398"/>
                  </a:lnTo>
                  <a:lnTo>
                    <a:pt x="41" y="395"/>
                  </a:lnTo>
                  <a:lnTo>
                    <a:pt x="43" y="389"/>
                  </a:lnTo>
                  <a:lnTo>
                    <a:pt x="44" y="385"/>
                  </a:lnTo>
                  <a:lnTo>
                    <a:pt x="44" y="379"/>
                  </a:lnTo>
                  <a:lnTo>
                    <a:pt x="46" y="374"/>
                  </a:lnTo>
                  <a:lnTo>
                    <a:pt x="47" y="367"/>
                  </a:lnTo>
                  <a:lnTo>
                    <a:pt x="49" y="363"/>
                  </a:lnTo>
                  <a:lnTo>
                    <a:pt x="52" y="358"/>
                  </a:lnTo>
                  <a:lnTo>
                    <a:pt x="54" y="353"/>
                  </a:lnTo>
                  <a:lnTo>
                    <a:pt x="56" y="346"/>
                  </a:lnTo>
                  <a:lnTo>
                    <a:pt x="59" y="341"/>
                  </a:lnTo>
                  <a:lnTo>
                    <a:pt x="61" y="336"/>
                  </a:lnTo>
                  <a:lnTo>
                    <a:pt x="62" y="330"/>
                  </a:lnTo>
                  <a:lnTo>
                    <a:pt x="64" y="325"/>
                  </a:lnTo>
                  <a:lnTo>
                    <a:pt x="67" y="320"/>
                  </a:lnTo>
                  <a:lnTo>
                    <a:pt x="69" y="315"/>
                  </a:lnTo>
                  <a:lnTo>
                    <a:pt x="72" y="309"/>
                  </a:lnTo>
                  <a:lnTo>
                    <a:pt x="75" y="304"/>
                  </a:lnTo>
                  <a:lnTo>
                    <a:pt x="77" y="299"/>
                  </a:lnTo>
                  <a:lnTo>
                    <a:pt x="80" y="292"/>
                  </a:lnTo>
                  <a:lnTo>
                    <a:pt x="82" y="287"/>
                  </a:lnTo>
                  <a:lnTo>
                    <a:pt x="85" y="281"/>
                  </a:lnTo>
                  <a:lnTo>
                    <a:pt x="87" y="276"/>
                  </a:lnTo>
                  <a:lnTo>
                    <a:pt x="90" y="269"/>
                  </a:lnTo>
                  <a:lnTo>
                    <a:pt x="92" y="264"/>
                  </a:lnTo>
                  <a:lnTo>
                    <a:pt x="95" y="258"/>
                  </a:lnTo>
                  <a:lnTo>
                    <a:pt x="98" y="253"/>
                  </a:lnTo>
                  <a:lnTo>
                    <a:pt x="101" y="248"/>
                  </a:lnTo>
                  <a:lnTo>
                    <a:pt x="105" y="243"/>
                  </a:lnTo>
                  <a:lnTo>
                    <a:pt x="106" y="237"/>
                  </a:lnTo>
                  <a:lnTo>
                    <a:pt x="110" y="232"/>
                  </a:lnTo>
                  <a:lnTo>
                    <a:pt x="113" y="227"/>
                  </a:lnTo>
                  <a:lnTo>
                    <a:pt x="116" y="222"/>
                  </a:lnTo>
                  <a:lnTo>
                    <a:pt x="119" y="219"/>
                  </a:lnTo>
                  <a:lnTo>
                    <a:pt x="123" y="214"/>
                  </a:lnTo>
                  <a:lnTo>
                    <a:pt x="124" y="209"/>
                  </a:lnTo>
                  <a:lnTo>
                    <a:pt x="128" y="204"/>
                  </a:lnTo>
                  <a:lnTo>
                    <a:pt x="131" y="201"/>
                  </a:lnTo>
                  <a:lnTo>
                    <a:pt x="134" y="196"/>
                  </a:lnTo>
                  <a:lnTo>
                    <a:pt x="136" y="191"/>
                  </a:lnTo>
                  <a:lnTo>
                    <a:pt x="139" y="186"/>
                  </a:lnTo>
                  <a:lnTo>
                    <a:pt x="142" y="183"/>
                  </a:lnTo>
                  <a:lnTo>
                    <a:pt x="146" y="179"/>
                  </a:lnTo>
                  <a:lnTo>
                    <a:pt x="147" y="175"/>
                  </a:lnTo>
                  <a:lnTo>
                    <a:pt x="152" y="171"/>
                  </a:lnTo>
                  <a:lnTo>
                    <a:pt x="154" y="168"/>
                  </a:lnTo>
                  <a:lnTo>
                    <a:pt x="157" y="165"/>
                  </a:lnTo>
                  <a:lnTo>
                    <a:pt x="164" y="158"/>
                  </a:lnTo>
                  <a:lnTo>
                    <a:pt x="170" y="155"/>
                  </a:lnTo>
                  <a:lnTo>
                    <a:pt x="175" y="148"/>
                  </a:lnTo>
                  <a:lnTo>
                    <a:pt x="182" y="144"/>
                  </a:lnTo>
                  <a:lnTo>
                    <a:pt x="185" y="140"/>
                  </a:lnTo>
                  <a:lnTo>
                    <a:pt x="188" y="137"/>
                  </a:lnTo>
                  <a:lnTo>
                    <a:pt x="193" y="134"/>
                  </a:lnTo>
                  <a:lnTo>
                    <a:pt x="198" y="132"/>
                  </a:lnTo>
                  <a:lnTo>
                    <a:pt x="201" y="129"/>
                  </a:lnTo>
                  <a:lnTo>
                    <a:pt x="206" y="127"/>
                  </a:lnTo>
                  <a:lnTo>
                    <a:pt x="209" y="124"/>
                  </a:lnTo>
                  <a:lnTo>
                    <a:pt x="214" y="121"/>
                  </a:lnTo>
                  <a:lnTo>
                    <a:pt x="219" y="119"/>
                  </a:lnTo>
                  <a:lnTo>
                    <a:pt x="224" y="116"/>
                  </a:lnTo>
                  <a:lnTo>
                    <a:pt x="229" y="112"/>
                  </a:lnTo>
                  <a:lnTo>
                    <a:pt x="235" y="111"/>
                  </a:lnTo>
                  <a:lnTo>
                    <a:pt x="240" y="108"/>
                  </a:lnTo>
                  <a:lnTo>
                    <a:pt x="245" y="104"/>
                  </a:lnTo>
                  <a:lnTo>
                    <a:pt x="250" y="101"/>
                  </a:lnTo>
                  <a:lnTo>
                    <a:pt x="257" y="99"/>
                  </a:lnTo>
                  <a:lnTo>
                    <a:pt x="263" y="96"/>
                  </a:lnTo>
                  <a:lnTo>
                    <a:pt x="270" y="93"/>
                  </a:lnTo>
                  <a:lnTo>
                    <a:pt x="275" y="91"/>
                  </a:lnTo>
                  <a:lnTo>
                    <a:pt x="281" y="88"/>
                  </a:lnTo>
                  <a:lnTo>
                    <a:pt x="288" y="86"/>
                  </a:lnTo>
                  <a:lnTo>
                    <a:pt x="294" y="83"/>
                  </a:lnTo>
                  <a:lnTo>
                    <a:pt x="301" y="80"/>
                  </a:lnTo>
                  <a:lnTo>
                    <a:pt x="307" y="78"/>
                  </a:lnTo>
                  <a:lnTo>
                    <a:pt x="314" y="75"/>
                  </a:lnTo>
                  <a:lnTo>
                    <a:pt x="320" y="73"/>
                  </a:lnTo>
                  <a:lnTo>
                    <a:pt x="329" y="72"/>
                  </a:lnTo>
                  <a:lnTo>
                    <a:pt x="335" y="68"/>
                  </a:lnTo>
                  <a:lnTo>
                    <a:pt x="342" y="67"/>
                  </a:lnTo>
                  <a:lnTo>
                    <a:pt x="350" y="63"/>
                  </a:lnTo>
                  <a:lnTo>
                    <a:pt x="356" y="62"/>
                  </a:lnTo>
                  <a:lnTo>
                    <a:pt x="365" y="59"/>
                  </a:lnTo>
                  <a:lnTo>
                    <a:pt x="371" y="57"/>
                  </a:lnTo>
                  <a:lnTo>
                    <a:pt x="379" y="55"/>
                  </a:lnTo>
                  <a:lnTo>
                    <a:pt x="388" y="52"/>
                  </a:lnTo>
                  <a:lnTo>
                    <a:pt x="396" y="52"/>
                  </a:lnTo>
                  <a:lnTo>
                    <a:pt x="404" y="49"/>
                  </a:lnTo>
                  <a:lnTo>
                    <a:pt x="410" y="47"/>
                  </a:lnTo>
                  <a:lnTo>
                    <a:pt x="419" y="45"/>
                  </a:lnTo>
                  <a:lnTo>
                    <a:pt x="427" y="44"/>
                  </a:lnTo>
                  <a:lnTo>
                    <a:pt x="437" y="42"/>
                  </a:lnTo>
                  <a:lnTo>
                    <a:pt x="445" y="41"/>
                  </a:lnTo>
                  <a:lnTo>
                    <a:pt x="453" y="41"/>
                  </a:lnTo>
                  <a:lnTo>
                    <a:pt x="461" y="39"/>
                  </a:lnTo>
                  <a:lnTo>
                    <a:pt x="469" y="37"/>
                  </a:lnTo>
                  <a:lnTo>
                    <a:pt x="477" y="37"/>
                  </a:lnTo>
                  <a:lnTo>
                    <a:pt x="487" y="36"/>
                  </a:lnTo>
                  <a:lnTo>
                    <a:pt x="495" y="34"/>
                  </a:lnTo>
                  <a:lnTo>
                    <a:pt x="504" y="32"/>
                  </a:lnTo>
                  <a:lnTo>
                    <a:pt x="513" y="32"/>
                  </a:lnTo>
                  <a:lnTo>
                    <a:pt x="522" y="31"/>
                  </a:lnTo>
                  <a:lnTo>
                    <a:pt x="530" y="31"/>
                  </a:lnTo>
                  <a:lnTo>
                    <a:pt x="538" y="31"/>
                  </a:lnTo>
                  <a:lnTo>
                    <a:pt x="548" y="31"/>
                  </a:lnTo>
                  <a:lnTo>
                    <a:pt x="558" y="31"/>
                  </a:lnTo>
                  <a:lnTo>
                    <a:pt x="566" y="31"/>
                  </a:lnTo>
                  <a:lnTo>
                    <a:pt x="576" y="31"/>
                  </a:lnTo>
                  <a:lnTo>
                    <a:pt x="585" y="31"/>
                  </a:lnTo>
                  <a:lnTo>
                    <a:pt x="594" y="31"/>
                  </a:lnTo>
                  <a:lnTo>
                    <a:pt x="603" y="32"/>
                  </a:lnTo>
                  <a:lnTo>
                    <a:pt x="612" y="32"/>
                  </a:lnTo>
                  <a:lnTo>
                    <a:pt x="620" y="32"/>
                  </a:lnTo>
                  <a:lnTo>
                    <a:pt x="630" y="32"/>
                  </a:lnTo>
                  <a:lnTo>
                    <a:pt x="638" y="34"/>
                  </a:lnTo>
                  <a:lnTo>
                    <a:pt x="646" y="34"/>
                  </a:lnTo>
                  <a:lnTo>
                    <a:pt x="654" y="34"/>
                  </a:lnTo>
                  <a:lnTo>
                    <a:pt x="662" y="36"/>
                  </a:lnTo>
                  <a:lnTo>
                    <a:pt x="672" y="37"/>
                  </a:lnTo>
                  <a:lnTo>
                    <a:pt x="679" y="37"/>
                  </a:lnTo>
                  <a:lnTo>
                    <a:pt x="687" y="37"/>
                  </a:lnTo>
                  <a:lnTo>
                    <a:pt x="695" y="37"/>
                  </a:lnTo>
                  <a:lnTo>
                    <a:pt x="703" y="39"/>
                  </a:lnTo>
                  <a:lnTo>
                    <a:pt x="710" y="39"/>
                  </a:lnTo>
                  <a:lnTo>
                    <a:pt x="716" y="41"/>
                  </a:lnTo>
                  <a:lnTo>
                    <a:pt x="723" y="41"/>
                  </a:lnTo>
                  <a:lnTo>
                    <a:pt x="731" y="42"/>
                  </a:lnTo>
                  <a:lnTo>
                    <a:pt x="737" y="44"/>
                  </a:lnTo>
                  <a:lnTo>
                    <a:pt x="744" y="45"/>
                  </a:lnTo>
                  <a:lnTo>
                    <a:pt x="751" y="45"/>
                  </a:lnTo>
                  <a:lnTo>
                    <a:pt x="759" y="47"/>
                  </a:lnTo>
                  <a:lnTo>
                    <a:pt x="764" y="47"/>
                  </a:lnTo>
                  <a:lnTo>
                    <a:pt x="770" y="49"/>
                  </a:lnTo>
                  <a:lnTo>
                    <a:pt x="777" y="50"/>
                  </a:lnTo>
                  <a:lnTo>
                    <a:pt x="783" y="52"/>
                  </a:lnTo>
                  <a:lnTo>
                    <a:pt x="788" y="52"/>
                  </a:lnTo>
                  <a:lnTo>
                    <a:pt x="795" y="54"/>
                  </a:lnTo>
                  <a:lnTo>
                    <a:pt x="800" y="55"/>
                  </a:lnTo>
                  <a:lnTo>
                    <a:pt x="806" y="57"/>
                  </a:lnTo>
                  <a:lnTo>
                    <a:pt x="811" y="59"/>
                  </a:lnTo>
                  <a:lnTo>
                    <a:pt x="816" y="60"/>
                  </a:lnTo>
                  <a:lnTo>
                    <a:pt x="822" y="62"/>
                  </a:lnTo>
                  <a:lnTo>
                    <a:pt x="827" y="63"/>
                  </a:lnTo>
                  <a:lnTo>
                    <a:pt x="832" y="65"/>
                  </a:lnTo>
                  <a:lnTo>
                    <a:pt x="837" y="67"/>
                  </a:lnTo>
                  <a:lnTo>
                    <a:pt x="842" y="68"/>
                  </a:lnTo>
                  <a:lnTo>
                    <a:pt x="847" y="70"/>
                  </a:lnTo>
                  <a:lnTo>
                    <a:pt x="850" y="72"/>
                  </a:lnTo>
                  <a:lnTo>
                    <a:pt x="855" y="75"/>
                  </a:lnTo>
                  <a:lnTo>
                    <a:pt x="860" y="77"/>
                  </a:lnTo>
                  <a:lnTo>
                    <a:pt x="865" y="78"/>
                  </a:lnTo>
                  <a:lnTo>
                    <a:pt x="870" y="81"/>
                  </a:lnTo>
                  <a:lnTo>
                    <a:pt x="875" y="83"/>
                  </a:lnTo>
                  <a:lnTo>
                    <a:pt x="878" y="85"/>
                  </a:lnTo>
                  <a:lnTo>
                    <a:pt x="883" y="88"/>
                  </a:lnTo>
                  <a:lnTo>
                    <a:pt x="888" y="90"/>
                  </a:lnTo>
                  <a:lnTo>
                    <a:pt x="891" y="91"/>
                  </a:lnTo>
                  <a:lnTo>
                    <a:pt x="896" y="94"/>
                  </a:lnTo>
                  <a:lnTo>
                    <a:pt x="901" y="98"/>
                  </a:lnTo>
                  <a:lnTo>
                    <a:pt x="904" y="99"/>
                  </a:lnTo>
                  <a:lnTo>
                    <a:pt x="907" y="101"/>
                  </a:lnTo>
                  <a:lnTo>
                    <a:pt x="912" y="104"/>
                  </a:lnTo>
                  <a:lnTo>
                    <a:pt x="916" y="108"/>
                  </a:lnTo>
                  <a:lnTo>
                    <a:pt x="922" y="112"/>
                  </a:lnTo>
                  <a:lnTo>
                    <a:pt x="930" y="119"/>
                  </a:lnTo>
                  <a:lnTo>
                    <a:pt x="937" y="124"/>
                  </a:lnTo>
                  <a:lnTo>
                    <a:pt x="945" y="130"/>
                  </a:lnTo>
                  <a:lnTo>
                    <a:pt x="952" y="137"/>
                  </a:lnTo>
                  <a:lnTo>
                    <a:pt x="958" y="145"/>
                  </a:lnTo>
                  <a:lnTo>
                    <a:pt x="965" y="152"/>
                  </a:lnTo>
                  <a:lnTo>
                    <a:pt x="971" y="160"/>
                  </a:lnTo>
                  <a:lnTo>
                    <a:pt x="973" y="163"/>
                  </a:lnTo>
                  <a:lnTo>
                    <a:pt x="976" y="166"/>
                  </a:lnTo>
                  <a:lnTo>
                    <a:pt x="978" y="170"/>
                  </a:lnTo>
                  <a:lnTo>
                    <a:pt x="983" y="175"/>
                  </a:lnTo>
                  <a:lnTo>
                    <a:pt x="984" y="178"/>
                  </a:lnTo>
                  <a:lnTo>
                    <a:pt x="988" y="183"/>
                  </a:lnTo>
                  <a:lnTo>
                    <a:pt x="989" y="186"/>
                  </a:lnTo>
                  <a:lnTo>
                    <a:pt x="992" y="191"/>
                  </a:lnTo>
                  <a:lnTo>
                    <a:pt x="994" y="194"/>
                  </a:lnTo>
                  <a:lnTo>
                    <a:pt x="997" y="199"/>
                  </a:lnTo>
                  <a:lnTo>
                    <a:pt x="999" y="202"/>
                  </a:lnTo>
                  <a:lnTo>
                    <a:pt x="1002" y="207"/>
                  </a:lnTo>
                  <a:lnTo>
                    <a:pt x="1004" y="211"/>
                  </a:lnTo>
                  <a:lnTo>
                    <a:pt x="1006" y="215"/>
                  </a:lnTo>
                  <a:lnTo>
                    <a:pt x="1009" y="220"/>
                  </a:lnTo>
                  <a:lnTo>
                    <a:pt x="1010" y="224"/>
                  </a:lnTo>
                  <a:lnTo>
                    <a:pt x="1012" y="229"/>
                  </a:lnTo>
                  <a:lnTo>
                    <a:pt x="1014" y="232"/>
                  </a:lnTo>
                  <a:lnTo>
                    <a:pt x="1017" y="237"/>
                  </a:lnTo>
                  <a:lnTo>
                    <a:pt x="1019" y="242"/>
                  </a:lnTo>
                  <a:lnTo>
                    <a:pt x="1020" y="245"/>
                  </a:lnTo>
                  <a:lnTo>
                    <a:pt x="1022" y="250"/>
                  </a:lnTo>
                  <a:lnTo>
                    <a:pt x="1024" y="253"/>
                  </a:lnTo>
                  <a:lnTo>
                    <a:pt x="1025" y="258"/>
                  </a:lnTo>
                  <a:lnTo>
                    <a:pt x="1027" y="263"/>
                  </a:lnTo>
                  <a:lnTo>
                    <a:pt x="1028" y="266"/>
                  </a:lnTo>
                  <a:lnTo>
                    <a:pt x="1030" y="271"/>
                  </a:lnTo>
                  <a:lnTo>
                    <a:pt x="1032" y="276"/>
                  </a:lnTo>
                  <a:lnTo>
                    <a:pt x="1033" y="279"/>
                  </a:lnTo>
                  <a:lnTo>
                    <a:pt x="1033" y="282"/>
                  </a:lnTo>
                  <a:lnTo>
                    <a:pt x="1035" y="287"/>
                  </a:lnTo>
                  <a:lnTo>
                    <a:pt x="1037" y="291"/>
                  </a:lnTo>
                  <a:lnTo>
                    <a:pt x="1037" y="294"/>
                  </a:lnTo>
                  <a:lnTo>
                    <a:pt x="1038" y="299"/>
                  </a:lnTo>
                  <a:lnTo>
                    <a:pt x="1040" y="304"/>
                  </a:lnTo>
                  <a:lnTo>
                    <a:pt x="1042" y="307"/>
                  </a:lnTo>
                  <a:lnTo>
                    <a:pt x="1043" y="315"/>
                  </a:lnTo>
                  <a:lnTo>
                    <a:pt x="1045" y="322"/>
                  </a:lnTo>
                  <a:lnTo>
                    <a:pt x="1046" y="330"/>
                  </a:lnTo>
                  <a:lnTo>
                    <a:pt x="1048" y="336"/>
                  </a:lnTo>
                  <a:lnTo>
                    <a:pt x="1050" y="343"/>
                  </a:lnTo>
                  <a:lnTo>
                    <a:pt x="1050" y="349"/>
                  </a:lnTo>
                  <a:lnTo>
                    <a:pt x="1050" y="354"/>
                  </a:lnTo>
                  <a:lnTo>
                    <a:pt x="1051" y="361"/>
                  </a:lnTo>
                  <a:lnTo>
                    <a:pt x="1053" y="366"/>
                  </a:lnTo>
                  <a:lnTo>
                    <a:pt x="1053" y="372"/>
                  </a:lnTo>
                  <a:lnTo>
                    <a:pt x="1053" y="376"/>
                  </a:lnTo>
                  <a:lnTo>
                    <a:pt x="1053" y="381"/>
                  </a:lnTo>
                  <a:lnTo>
                    <a:pt x="1053" y="385"/>
                  </a:lnTo>
                  <a:lnTo>
                    <a:pt x="1053" y="389"/>
                  </a:lnTo>
                  <a:lnTo>
                    <a:pt x="1053" y="392"/>
                  </a:lnTo>
                  <a:lnTo>
                    <a:pt x="1053" y="397"/>
                  </a:lnTo>
                  <a:lnTo>
                    <a:pt x="1051" y="402"/>
                  </a:lnTo>
                  <a:lnTo>
                    <a:pt x="1050" y="405"/>
                  </a:lnTo>
                  <a:lnTo>
                    <a:pt x="1050" y="410"/>
                  </a:lnTo>
                  <a:lnTo>
                    <a:pt x="1050" y="413"/>
                  </a:lnTo>
                  <a:lnTo>
                    <a:pt x="1048" y="416"/>
                  </a:lnTo>
                  <a:lnTo>
                    <a:pt x="1046" y="421"/>
                  </a:lnTo>
                  <a:lnTo>
                    <a:pt x="1045" y="426"/>
                  </a:lnTo>
                  <a:lnTo>
                    <a:pt x="1043" y="430"/>
                  </a:lnTo>
                  <a:lnTo>
                    <a:pt x="1040" y="438"/>
                  </a:lnTo>
                  <a:lnTo>
                    <a:pt x="1038" y="444"/>
                  </a:lnTo>
                  <a:lnTo>
                    <a:pt x="1035" y="451"/>
                  </a:lnTo>
                  <a:lnTo>
                    <a:pt x="1033" y="456"/>
                  </a:lnTo>
                  <a:lnTo>
                    <a:pt x="1030" y="459"/>
                  </a:lnTo>
                  <a:lnTo>
                    <a:pt x="1028" y="464"/>
                  </a:lnTo>
                  <a:lnTo>
                    <a:pt x="1025" y="465"/>
                  </a:lnTo>
                  <a:lnTo>
                    <a:pt x="1024" y="465"/>
                  </a:lnTo>
                  <a:lnTo>
                    <a:pt x="1022" y="464"/>
                  </a:lnTo>
                  <a:lnTo>
                    <a:pt x="1022" y="462"/>
                  </a:lnTo>
                  <a:lnTo>
                    <a:pt x="1020" y="459"/>
                  </a:lnTo>
                  <a:lnTo>
                    <a:pt x="1020" y="456"/>
                  </a:lnTo>
                  <a:lnTo>
                    <a:pt x="1020" y="452"/>
                  </a:lnTo>
                  <a:lnTo>
                    <a:pt x="1022" y="448"/>
                  </a:lnTo>
                  <a:lnTo>
                    <a:pt x="1022" y="443"/>
                  </a:lnTo>
                  <a:lnTo>
                    <a:pt x="1022" y="438"/>
                  </a:lnTo>
                  <a:lnTo>
                    <a:pt x="1022" y="433"/>
                  </a:lnTo>
                  <a:lnTo>
                    <a:pt x="1024" y="428"/>
                  </a:lnTo>
                  <a:lnTo>
                    <a:pt x="1022" y="420"/>
                  </a:lnTo>
                  <a:lnTo>
                    <a:pt x="1022" y="413"/>
                  </a:lnTo>
                  <a:lnTo>
                    <a:pt x="1022" y="407"/>
                  </a:lnTo>
                  <a:lnTo>
                    <a:pt x="1022" y="398"/>
                  </a:lnTo>
                  <a:lnTo>
                    <a:pt x="1022" y="395"/>
                  </a:lnTo>
                  <a:lnTo>
                    <a:pt x="1022" y="390"/>
                  </a:lnTo>
                  <a:lnTo>
                    <a:pt x="1020" y="385"/>
                  </a:lnTo>
                  <a:lnTo>
                    <a:pt x="1020" y="382"/>
                  </a:lnTo>
                  <a:lnTo>
                    <a:pt x="1020" y="379"/>
                  </a:lnTo>
                  <a:lnTo>
                    <a:pt x="1020" y="374"/>
                  </a:lnTo>
                  <a:lnTo>
                    <a:pt x="1019" y="371"/>
                  </a:lnTo>
                  <a:lnTo>
                    <a:pt x="1019" y="366"/>
                  </a:lnTo>
                  <a:lnTo>
                    <a:pt x="1019" y="361"/>
                  </a:lnTo>
                  <a:lnTo>
                    <a:pt x="1017" y="356"/>
                  </a:lnTo>
                  <a:lnTo>
                    <a:pt x="1015" y="351"/>
                  </a:lnTo>
                  <a:lnTo>
                    <a:pt x="1015" y="348"/>
                  </a:lnTo>
                  <a:lnTo>
                    <a:pt x="1014" y="343"/>
                  </a:lnTo>
                  <a:lnTo>
                    <a:pt x="1012" y="338"/>
                  </a:lnTo>
                  <a:lnTo>
                    <a:pt x="1010" y="333"/>
                  </a:lnTo>
                  <a:lnTo>
                    <a:pt x="1009" y="328"/>
                  </a:lnTo>
                  <a:lnTo>
                    <a:pt x="1007" y="323"/>
                  </a:lnTo>
                  <a:lnTo>
                    <a:pt x="1006" y="318"/>
                  </a:lnTo>
                  <a:lnTo>
                    <a:pt x="1002" y="313"/>
                  </a:lnTo>
                  <a:lnTo>
                    <a:pt x="1002" y="309"/>
                  </a:lnTo>
                  <a:lnTo>
                    <a:pt x="999" y="304"/>
                  </a:lnTo>
                  <a:lnTo>
                    <a:pt x="997" y="299"/>
                  </a:lnTo>
                  <a:lnTo>
                    <a:pt x="994" y="294"/>
                  </a:lnTo>
                  <a:lnTo>
                    <a:pt x="992" y="289"/>
                  </a:lnTo>
                  <a:lnTo>
                    <a:pt x="989" y="282"/>
                  </a:lnTo>
                  <a:lnTo>
                    <a:pt x="986" y="278"/>
                  </a:lnTo>
                  <a:lnTo>
                    <a:pt x="983" y="273"/>
                  </a:lnTo>
                  <a:lnTo>
                    <a:pt x="979" y="268"/>
                  </a:lnTo>
                  <a:lnTo>
                    <a:pt x="976" y="261"/>
                  </a:lnTo>
                  <a:lnTo>
                    <a:pt x="973" y="256"/>
                  </a:lnTo>
                  <a:lnTo>
                    <a:pt x="968" y="251"/>
                  </a:lnTo>
                  <a:lnTo>
                    <a:pt x="965" y="246"/>
                  </a:lnTo>
                  <a:lnTo>
                    <a:pt x="960" y="240"/>
                  </a:lnTo>
                  <a:lnTo>
                    <a:pt x="957" y="235"/>
                  </a:lnTo>
                  <a:lnTo>
                    <a:pt x="952" y="230"/>
                  </a:lnTo>
                  <a:lnTo>
                    <a:pt x="947" y="225"/>
                  </a:lnTo>
                  <a:lnTo>
                    <a:pt x="942" y="219"/>
                  </a:lnTo>
                  <a:lnTo>
                    <a:pt x="937" y="214"/>
                  </a:lnTo>
                  <a:lnTo>
                    <a:pt x="932" y="209"/>
                  </a:lnTo>
                  <a:lnTo>
                    <a:pt x="927" y="204"/>
                  </a:lnTo>
                  <a:lnTo>
                    <a:pt x="921" y="199"/>
                  </a:lnTo>
                  <a:lnTo>
                    <a:pt x="914" y="194"/>
                  </a:lnTo>
                  <a:lnTo>
                    <a:pt x="907" y="188"/>
                  </a:lnTo>
                  <a:lnTo>
                    <a:pt x="903" y="184"/>
                  </a:lnTo>
                  <a:lnTo>
                    <a:pt x="896" y="179"/>
                  </a:lnTo>
                  <a:lnTo>
                    <a:pt x="889" y="175"/>
                  </a:lnTo>
                  <a:lnTo>
                    <a:pt x="883" y="170"/>
                  </a:lnTo>
                  <a:lnTo>
                    <a:pt x="878" y="166"/>
                  </a:lnTo>
                  <a:lnTo>
                    <a:pt x="872" y="161"/>
                  </a:lnTo>
                  <a:lnTo>
                    <a:pt x="865" y="158"/>
                  </a:lnTo>
                  <a:lnTo>
                    <a:pt x="857" y="155"/>
                  </a:lnTo>
                  <a:lnTo>
                    <a:pt x="850" y="152"/>
                  </a:lnTo>
                  <a:lnTo>
                    <a:pt x="844" y="147"/>
                  </a:lnTo>
                  <a:lnTo>
                    <a:pt x="837" y="144"/>
                  </a:lnTo>
                  <a:lnTo>
                    <a:pt x="829" y="140"/>
                  </a:lnTo>
                  <a:lnTo>
                    <a:pt x="824" y="139"/>
                  </a:lnTo>
                  <a:lnTo>
                    <a:pt x="816" y="135"/>
                  </a:lnTo>
                  <a:lnTo>
                    <a:pt x="809" y="132"/>
                  </a:lnTo>
                  <a:lnTo>
                    <a:pt x="801" y="129"/>
                  </a:lnTo>
                  <a:lnTo>
                    <a:pt x="795" y="127"/>
                  </a:lnTo>
                  <a:lnTo>
                    <a:pt x="786" y="126"/>
                  </a:lnTo>
                  <a:lnTo>
                    <a:pt x="778" y="124"/>
                  </a:lnTo>
                  <a:lnTo>
                    <a:pt x="772" y="121"/>
                  </a:lnTo>
                  <a:lnTo>
                    <a:pt x="765" y="119"/>
                  </a:lnTo>
                  <a:lnTo>
                    <a:pt x="757" y="117"/>
                  </a:lnTo>
                  <a:lnTo>
                    <a:pt x="749" y="114"/>
                  </a:lnTo>
                  <a:lnTo>
                    <a:pt x="741" y="114"/>
                  </a:lnTo>
                  <a:lnTo>
                    <a:pt x="734" y="112"/>
                  </a:lnTo>
                  <a:lnTo>
                    <a:pt x="726" y="111"/>
                  </a:lnTo>
                  <a:lnTo>
                    <a:pt x="718" y="109"/>
                  </a:lnTo>
                  <a:lnTo>
                    <a:pt x="711" y="108"/>
                  </a:lnTo>
                  <a:lnTo>
                    <a:pt x="703" y="108"/>
                  </a:lnTo>
                  <a:lnTo>
                    <a:pt x="695" y="108"/>
                  </a:lnTo>
                  <a:lnTo>
                    <a:pt x="687" y="106"/>
                  </a:lnTo>
                  <a:lnTo>
                    <a:pt x="679" y="104"/>
                  </a:lnTo>
                  <a:lnTo>
                    <a:pt x="672" y="104"/>
                  </a:lnTo>
                  <a:lnTo>
                    <a:pt x="662" y="104"/>
                  </a:lnTo>
                  <a:lnTo>
                    <a:pt x="656" y="104"/>
                  </a:lnTo>
                  <a:lnTo>
                    <a:pt x="648" y="104"/>
                  </a:lnTo>
                  <a:lnTo>
                    <a:pt x="639" y="104"/>
                  </a:lnTo>
                  <a:lnTo>
                    <a:pt x="631" y="104"/>
                  </a:lnTo>
                  <a:lnTo>
                    <a:pt x="623" y="104"/>
                  </a:lnTo>
                  <a:lnTo>
                    <a:pt x="615" y="104"/>
                  </a:lnTo>
                  <a:lnTo>
                    <a:pt x="607" y="104"/>
                  </a:lnTo>
                  <a:lnTo>
                    <a:pt x="598" y="104"/>
                  </a:lnTo>
                  <a:lnTo>
                    <a:pt x="590" y="104"/>
                  </a:lnTo>
                  <a:lnTo>
                    <a:pt x="582" y="104"/>
                  </a:lnTo>
                  <a:lnTo>
                    <a:pt x="576" y="106"/>
                  </a:lnTo>
                  <a:lnTo>
                    <a:pt x="566" y="106"/>
                  </a:lnTo>
                  <a:lnTo>
                    <a:pt x="558" y="108"/>
                  </a:lnTo>
                  <a:lnTo>
                    <a:pt x="549" y="108"/>
                  </a:lnTo>
                  <a:lnTo>
                    <a:pt x="541" y="109"/>
                  </a:lnTo>
                  <a:lnTo>
                    <a:pt x="533" y="109"/>
                  </a:lnTo>
                  <a:lnTo>
                    <a:pt x="525" y="111"/>
                  </a:lnTo>
                  <a:lnTo>
                    <a:pt x="518" y="112"/>
                  </a:lnTo>
                  <a:lnTo>
                    <a:pt x="510" y="114"/>
                  </a:lnTo>
                  <a:lnTo>
                    <a:pt x="502" y="114"/>
                  </a:lnTo>
                  <a:lnTo>
                    <a:pt x="494" y="116"/>
                  </a:lnTo>
                  <a:lnTo>
                    <a:pt x="486" y="117"/>
                  </a:lnTo>
                  <a:lnTo>
                    <a:pt x="477" y="119"/>
                  </a:lnTo>
                  <a:lnTo>
                    <a:pt x="469" y="121"/>
                  </a:lnTo>
                  <a:lnTo>
                    <a:pt x="461" y="124"/>
                  </a:lnTo>
                  <a:lnTo>
                    <a:pt x="453" y="126"/>
                  </a:lnTo>
                  <a:lnTo>
                    <a:pt x="446" y="127"/>
                  </a:lnTo>
                  <a:lnTo>
                    <a:pt x="438" y="129"/>
                  </a:lnTo>
                  <a:lnTo>
                    <a:pt x="430" y="130"/>
                  </a:lnTo>
                  <a:lnTo>
                    <a:pt x="422" y="134"/>
                  </a:lnTo>
                  <a:lnTo>
                    <a:pt x="414" y="135"/>
                  </a:lnTo>
                  <a:lnTo>
                    <a:pt x="406" y="137"/>
                  </a:lnTo>
                  <a:lnTo>
                    <a:pt x="397" y="139"/>
                  </a:lnTo>
                  <a:lnTo>
                    <a:pt x="391" y="142"/>
                  </a:lnTo>
                  <a:lnTo>
                    <a:pt x="383" y="145"/>
                  </a:lnTo>
                  <a:lnTo>
                    <a:pt x="376" y="147"/>
                  </a:lnTo>
                  <a:lnTo>
                    <a:pt x="368" y="150"/>
                  </a:lnTo>
                  <a:lnTo>
                    <a:pt x="360" y="153"/>
                  </a:lnTo>
                  <a:lnTo>
                    <a:pt x="353" y="157"/>
                  </a:lnTo>
                  <a:lnTo>
                    <a:pt x="345" y="160"/>
                  </a:lnTo>
                  <a:lnTo>
                    <a:pt x="338" y="163"/>
                  </a:lnTo>
                  <a:lnTo>
                    <a:pt x="330" y="165"/>
                  </a:lnTo>
                  <a:lnTo>
                    <a:pt x="325" y="170"/>
                  </a:lnTo>
                  <a:lnTo>
                    <a:pt x="317" y="173"/>
                  </a:lnTo>
                  <a:lnTo>
                    <a:pt x="309" y="176"/>
                  </a:lnTo>
                  <a:lnTo>
                    <a:pt x="303" y="179"/>
                  </a:lnTo>
                  <a:lnTo>
                    <a:pt x="296" y="184"/>
                  </a:lnTo>
                  <a:lnTo>
                    <a:pt x="289" y="188"/>
                  </a:lnTo>
                  <a:lnTo>
                    <a:pt x="283" y="191"/>
                  </a:lnTo>
                  <a:lnTo>
                    <a:pt x="276" y="196"/>
                  </a:lnTo>
                  <a:lnTo>
                    <a:pt x="270" y="199"/>
                  </a:lnTo>
                  <a:lnTo>
                    <a:pt x="263" y="202"/>
                  </a:lnTo>
                  <a:lnTo>
                    <a:pt x="257" y="207"/>
                  </a:lnTo>
                  <a:lnTo>
                    <a:pt x="250" y="211"/>
                  </a:lnTo>
                  <a:lnTo>
                    <a:pt x="244" y="215"/>
                  </a:lnTo>
                  <a:lnTo>
                    <a:pt x="239" y="220"/>
                  </a:lnTo>
                  <a:lnTo>
                    <a:pt x="232" y="225"/>
                  </a:lnTo>
                  <a:lnTo>
                    <a:pt x="227" y="229"/>
                  </a:lnTo>
                  <a:lnTo>
                    <a:pt x="221" y="233"/>
                  </a:lnTo>
                  <a:lnTo>
                    <a:pt x="214" y="238"/>
                  </a:lnTo>
                  <a:lnTo>
                    <a:pt x="209" y="242"/>
                  </a:lnTo>
                  <a:lnTo>
                    <a:pt x="203" y="246"/>
                  </a:lnTo>
                  <a:lnTo>
                    <a:pt x="198" y="251"/>
                  </a:lnTo>
                  <a:lnTo>
                    <a:pt x="193" y="256"/>
                  </a:lnTo>
                  <a:lnTo>
                    <a:pt x="186" y="261"/>
                  </a:lnTo>
                  <a:lnTo>
                    <a:pt x="182" y="266"/>
                  </a:lnTo>
                  <a:lnTo>
                    <a:pt x="177" y="271"/>
                  </a:lnTo>
                  <a:lnTo>
                    <a:pt x="172" y="274"/>
                  </a:lnTo>
                  <a:lnTo>
                    <a:pt x="167" y="279"/>
                  </a:lnTo>
                  <a:lnTo>
                    <a:pt x="162" y="284"/>
                  </a:lnTo>
                  <a:lnTo>
                    <a:pt x="159" y="289"/>
                  </a:lnTo>
                  <a:lnTo>
                    <a:pt x="154" y="294"/>
                  </a:lnTo>
                  <a:lnTo>
                    <a:pt x="150" y="299"/>
                  </a:lnTo>
                  <a:lnTo>
                    <a:pt x="146" y="304"/>
                  </a:lnTo>
                  <a:lnTo>
                    <a:pt x="142" y="310"/>
                  </a:lnTo>
                  <a:lnTo>
                    <a:pt x="137" y="315"/>
                  </a:lnTo>
                  <a:lnTo>
                    <a:pt x="134" y="320"/>
                  </a:lnTo>
                  <a:lnTo>
                    <a:pt x="131" y="325"/>
                  </a:lnTo>
                  <a:lnTo>
                    <a:pt x="126" y="330"/>
                  </a:lnTo>
                  <a:lnTo>
                    <a:pt x="123" y="335"/>
                  </a:lnTo>
                  <a:lnTo>
                    <a:pt x="119" y="340"/>
                  </a:lnTo>
                  <a:lnTo>
                    <a:pt x="116" y="345"/>
                  </a:lnTo>
                  <a:lnTo>
                    <a:pt x="114" y="351"/>
                  </a:lnTo>
                  <a:lnTo>
                    <a:pt x="111" y="354"/>
                  </a:lnTo>
                  <a:lnTo>
                    <a:pt x="108" y="361"/>
                  </a:lnTo>
                  <a:lnTo>
                    <a:pt x="105" y="366"/>
                  </a:lnTo>
                  <a:lnTo>
                    <a:pt x="103" y="371"/>
                  </a:lnTo>
                  <a:lnTo>
                    <a:pt x="101" y="376"/>
                  </a:lnTo>
                  <a:lnTo>
                    <a:pt x="98" y="382"/>
                  </a:lnTo>
                  <a:lnTo>
                    <a:pt x="96" y="387"/>
                  </a:lnTo>
                  <a:lnTo>
                    <a:pt x="95" y="392"/>
                  </a:lnTo>
                  <a:lnTo>
                    <a:pt x="93" y="397"/>
                  </a:lnTo>
                  <a:lnTo>
                    <a:pt x="92" y="402"/>
                  </a:lnTo>
                  <a:lnTo>
                    <a:pt x="90" y="407"/>
                  </a:lnTo>
                  <a:lnTo>
                    <a:pt x="88" y="412"/>
                  </a:lnTo>
                  <a:lnTo>
                    <a:pt x="87" y="416"/>
                  </a:lnTo>
                  <a:lnTo>
                    <a:pt x="85" y="421"/>
                  </a:lnTo>
                  <a:lnTo>
                    <a:pt x="85" y="426"/>
                  </a:lnTo>
                  <a:lnTo>
                    <a:pt x="85" y="431"/>
                  </a:lnTo>
                  <a:lnTo>
                    <a:pt x="83" y="434"/>
                  </a:lnTo>
                  <a:lnTo>
                    <a:pt x="82" y="439"/>
                  </a:lnTo>
                  <a:lnTo>
                    <a:pt x="80" y="444"/>
                  </a:lnTo>
                  <a:lnTo>
                    <a:pt x="80" y="449"/>
                  </a:lnTo>
                  <a:lnTo>
                    <a:pt x="80" y="452"/>
                  </a:lnTo>
                  <a:lnTo>
                    <a:pt x="80" y="457"/>
                  </a:lnTo>
                  <a:lnTo>
                    <a:pt x="80" y="462"/>
                  </a:lnTo>
                  <a:lnTo>
                    <a:pt x="80" y="467"/>
                  </a:lnTo>
                  <a:lnTo>
                    <a:pt x="79" y="470"/>
                  </a:lnTo>
                  <a:lnTo>
                    <a:pt x="79" y="474"/>
                  </a:lnTo>
                  <a:lnTo>
                    <a:pt x="79" y="479"/>
                  </a:lnTo>
                  <a:lnTo>
                    <a:pt x="79" y="482"/>
                  </a:lnTo>
                  <a:lnTo>
                    <a:pt x="79" y="485"/>
                  </a:lnTo>
                  <a:lnTo>
                    <a:pt x="79" y="490"/>
                  </a:lnTo>
                  <a:lnTo>
                    <a:pt x="79" y="493"/>
                  </a:lnTo>
                  <a:lnTo>
                    <a:pt x="79" y="498"/>
                  </a:lnTo>
                  <a:lnTo>
                    <a:pt x="79" y="505"/>
                  </a:lnTo>
                  <a:lnTo>
                    <a:pt x="80" y="511"/>
                  </a:lnTo>
                  <a:lnTo>
                    <a:pt x="80" y="519"/>
                  </a:lnTo>
                  <a:lnTo>
                    <a:pt x="82" y="526"/>
                  </a:lnTo>
                  <a:lnTo>
                    <a:pt x="82" y="531"/>
                  </a:lnTo>
                  <a:lnTo>
                    <a:pt x="83" y="537"/>
                  </a:lnTo>
                  <a:lnTo>
                    <a:pt x="83" y="542"/>
                  </a:lnTo>
                  <a:lnTo>
                    <a:pt x="85" y="549"/>
                  </a:lnTo>
                  <a:lnTo>
                    <a:pt x="87" y="552"/>
                  </a:lnTo>
                  <a:lnTo>
                    <a:pt x="88" y="557"/>
                  </a:lnTo>
                  <a:lnTo>
                    <a:pt x="90" y="562"/>
                  </a:lnTo>
                  <a:lnTo>
                    <a:pt x="92" y="567"/>
                  </a:lnTo>
                  <a:lnTo>
                    <a:pt x="93" y="573"/>
                  </a:lnTo>
                  <a:lnTo>
                    <a:pt x="95" y="580"/>
                  </a:lnTo>
                  <a:lnTo>
                    <a:pt x="96" y="583"/>
                  </a:lnTo>
                  <a:lnTo>
                    <a:pt x="100" y="586"/>
                  </a:lnTo>
                  <a:lnTo>
                    <a:pt x="100" y="590"/>
                  </a:lnTo>
                  <a:lnTo>
                    <a:pt x="101" y="595"/>
                  </a:lnTo>
                  <a:lnTo>
                    <a:pt x="105" y="600"/>
                  </a:lnTo>
                  <a:lnTo>
                    <a:pt x="108" y="606"/>
                  </a:lnTo>
                  <a:lnTo>
                    <a:pt x="111" y="613"/>
                  </a:lnTo>
                  <a:lnTo>
                    <a:pt x="116" y="619"/>
                  </a:lnTo>
                  <a:lnTo>
                    <a:pt x="121" y="626"/>
                  </a:lnTo>
                  <a:lnTo>
                    <a:pt x="124" y="634"/>
                  </a:lnTo>
                  <a:lnTo>
                    <a:pt x="128" y="637"/>
                  </a:lnTo>
                  <a:lnTo>
                    <a:pt x="132" y="644"/>
                  </a:lnTo>
                  <a:lnTo>
                    <a:pt x="136" y="645"/>
                  </a:lnTo>
                  <a:lnTo>
                    <a:pt x="137" y="647"/>
                  </a:lnTo>
                  <a:lnTo>
                    <a:pt x="139" y="645"/>
                  </a:lnTo>
                  <a:lnTo>
                    <a:pt x="142" y="644"/>
                  </a:lnTo>
                  <a:lnTo>
                    <a:pt x="141" y="640"/>
                  </a:lnTo>
                  <a:lnTo>
                    <a:pt x="141" y="637"/>
                  </a:lnTo>
                  <a:lnTo>
                    <a:pt x="141" y="634"/>
                  </a:lnTo>
                  <a:lnTo>
                    <a:pt x="141" y="629"/>
                  </a:lnTo>
                  <a:close/>
                </a:path>
              </a:pathLst>
            </a:custGeom>
            <a:solidFill>
              <a:srgbClr val="4530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5860" name="Freeform 22"/>
            <p:cNvSpPr>
              <a:spLocks/>
            </p:cNvSpPr>
            <p:nvPr/>
          </p:nvSpPr>
          <p:spPr bwMode="auto">
            <a:xfrm>
              <a:off x="4610" y="3641"/>
              <a:ext cx="241" cy="517"/>
            </a:xfrm>
            <a:custGeom>
              <a:avLst/>
              <a:gdLst>
                <a:gd name="T0" fmla="*/ 9 w 481"/>
                <a:gd name="T1" fmla="*/ 368 h 1035"/>
                <a:gd name="T2" fmla="*/ 37 w 481"/>
                <a:gd name="T3" fmla="*/ 263 h 1035"/>
                <a:gd name="T4" fmla="*/ 70 w 481"/>
                <a:gd name="T5" fmla="*/ 144 h 1035"/>
                <a:gd name="T6" fmla="*/ 99 w 481"/>
                <a:gd name="T7" fmla="*/ 49 h 1035"/>
                <a:gd name="T8" fmla="*/ 120 w 481"/>
                <a:gd name="T9" fmla="*/ 10 h 1035"/>
                <a:gd name="T10" fmla="*/ 153 w 481"/>
                <a:gd name="T11" fmla="*/ 0 h 1035"/>
                <a:gd name="T12" fmla="*/ 189 w 481"/>
                <a:gd name="T13" fmla="*/ 1 h 1035"/>
                <a:gd name="T14" fmla="*/ 223 w 481"/>
                <a:gd name="T15" fmla="*/ 11 h 1035"/>
                <a:gd name="T16" fmla="*/ 239 w 481"/>
                <a:gd name="T17" fmla="*/ 39 h 1035"/>
                <a:gd name="T18" fmla="*/ 238 w 481"/>
                <a:gd name="T19" fmla="*/ 76 h 1035"/>
                <a:gd name="T20" fmla="*/ 236 w 481"/>
                <a:gd name="T21" fmla="*/ 130 h 1035"/>
                <a:gd name="T22" fmla="*/ 233 w 481"/>
                <a:gd name="T23" fmla="*/ 193 h 1035"/>
                <a:gd name="T24" fmla="*/ 229 w 481"/>
                <a:gd name="T25" fmla="*/ 259 h 1035"/>
                <a:gd name="T26" fmla="*/ 226 w 481"/>
                <a:gd name="T27" fmla="*/ 319 h 1035"/>
                <a:gd name="T28" fmla="*/ 223 w 481"/>
                <a:gd name="T29" fmla="*/ 372 h 1035"/>
                <a:gd name="T30" fmla="*/ 217 w 481"/>
                <a:gd name="T31" fmla="*/ 417 h 1035"/>
                <a:gd name="T32" fmla="*/ 208 w 481"/>
                <a:gd name="T33" fmla="*/ 458 h 1035"/>
                <a:gd name="T34" fmla="*/ 185 w 481"/>
                <a:gd name="T35" fmla="*/ 496 h 1035"/>
                <a:gd name="T36" fmla="*/ 153 w 481"/>
                <a:gd name="T37" fmla="*/ 512 h 1035"/>
                <a:gd name="T38" fmla="*/ 117 w 481"/>
                <a:gd name="T39" fmla="*/ 517 h 1035"/>
                <a:gd name="T40" fmla="*/ 85 w 481"/>
                <a:gd name="T41" fmla="*/ 513 h 1035"/>
                <a:gd name="T42" fmla="*/ 43 w 481"/>
                <a:gd name="T43" fmla="*/ 488 h 1035"/>
                <a:gd name="T44" fmla="*/ 14 w 481"/>
                <a:gd name="T45" fmla="*/ 452 h 1035"/>
                <a:gd name="T46" fmla="*/ 15 w 481"/>
                <a:gd name="T47" fmla="*/ 437 h 1035"/>
                <a:gd name="T48" fmla="*/ 50 w 481"/>
                <a:gd name="T49" fmla="*/ 475 h 1035"/>
                <a:gd name="T50" fmla="*/ 85 w 481"/>
                <a:gd name="T51" fmla="*/ 493 h 1035"/>
                <a:gd name="T52" fmla="*/ 121 w 481"/>
                <a:gd name="T53" fmla="*/ 497 h 1035"/>
                <a:gd name="T54" fmla="*/ 155 w 481"/>
                <a:gd name="T55" fmla="*/ 491 h 1035"/>
                <a:gd name="T56" fmla="*/ 189 w 481"/>
                <a:gd name="T57" fmla="*/ 464 h 1035"/>
                <a:gd name="T58" fmla="*/ 199 w 481"/>
                <a:gd name="T59" fmla="*/ 435 h 1035"/>
                <a:gd name="T60" fmla="*/ 175 w 481"/>
                <a:gd name="T61" fmla="*/ 392 h 1035"/>
                <a:gd name="T62" fmla="*/ 141 w 481"/>
                <a:gd name="T63" fmla="*/ 371 h 1035"/>
                <a:gd name="T64" fmla="*/ 111 w 481"/>
                <a:gd name="T65" fmla="*/ 367 h 1035"/>
                <a:gd name="T66" fmla="*/ 79 w 481"/>
                <a:gd name="T67" fmla="*/ 373 h 1035"/>
                <a:gd name="T68" fmla="*/ 36 w 481"/>
                <a:gd name="T69" fmla="*/ 399 h 1035"/>
                <a:gd name="T70" fmla="*/ 18 w 481"/>
                <a:gd name="T71" fmla="*/ 402 h 1035"/>
                <a:gd name="T72" fmla="*/ 54 w 481"/>
                <a:gd name="T73" fmla="*/ 363 h 1035"/>
                <a:gd name="T74" fmla="*/ 89 w 481"/>
                <a:gd name="T75" fmla="*/ 348 h 1035"/>
                <a:gd name="T76" fmla="*/ 131 w 481"/>
                <a:gd name="T77" fmla="*/ 350 h 1035"/>
                <a:gd name="T78" fmla="*/ 167 w 481"/>
                <a:gd name="T79" fmla="*/ 363 h 1035"/>
                <a:gd name="T80" fmla="*/ 202 w 481"/>
                <a:gd name="T81" fmla="*/ 396 h 1035"/>
                <a:gd name="T82" fmla="*/ 211 w 481"/>
                <a:gd name="T83" fmla="*/ 365 h 1035"/>
                <a:gd name="T84" fmla="*/ 214 w 481"/>
                <a:gd name="T85" fmla="*/ 319 h 1035"/>
                <a:gd name="T86" fmla="*/ 216 w 481"/>
                <a:gd name="T87" fmla="*/ 263 h 1035"/>
                <a:gd name="T88" fmla="*/ 219 w 481"/>
                <a:gd name="T89" fmla="*/ 210 h 1035"/>
                <a:gd name="T90" fmla="*/ 220 w 481"/>
                <a:gd name="T91" fmla="*/ 173 h 1035"/>
                <a:gd name="T92" fmla="*/ 224 w 481"/>
                <a:gd name="T93" fmla="*/ 136 h 1035"/>
                <a:gd name="T94" fmla="*/ 228 w 481"/>
                <a:gd name="T95" fmla="*/ 95 h 1035"/>
                <a:gd name="T96" fmla="*/ 229 w 481"/>
                <a:gd name="T97" fmla="*/ 58 h 1035"/>
                <a:gd name="T98" fmla="*/ 221 w 481"/>
                <a:gd name="T99" fmla="*/ 28 h 1035"/>
                <a:gd name="T100" fmla="*/ 185 w 481"/>
                <a:gd name="T101" fmla="*/ 10 h 1035"/>
                <a:gd name="T102" fmla="*/ 155 w 481"/>
                <a:gd name="T103" fmla="*/ 11 h 1035"/>
                <a:gd name="T104" fmla="*/ 120 w 481"/>
                <a:gd name="T105" fmla="*/ 27 h 1035"/>
                <a:gd name="T106" fmla="*/ 106 w 481"/>
                <a:gd name="T107" fmla="*/ 67 h 1035"/>
                <a:gd name="T108" fmla="*/ 88 w 481"/>
                <a:gd name="T109" fmla="*/ 135 h 1035"/>
                <a:gd name="T110" fmla="*/ 68 w 481"/>
                <a:gd name="T111" fmla="*/ 214 h 1035"/>
                <a:gd name="T112" fmla="*/ 51 w 481"/>
                <a:gd name="T113" fmla="*/ 281 h 1035"/>
                <a:gd name="T114" fmla="*/ 41 w 481"/>
                <a:gd name="T115" fmla="*/ 322 h 1035"/>
                <a:gd name="T116" fmla="*/ 32 w 481"/>
                <a:gd name="T117" fmla="*/ 350 h 1035"/>
                <a:gd name="T118" fmla="*/ 20 w 481"/>
                <a:gd name="T119" fmla="*/ 384 h 1035"/>
                <a:gd name="T120" fmla="*/ 5 w 481"/>
                <a:gd name="T121" fmla="*/ 417 h 103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481" h="1035">
                  <a:moveTo>
                    <a:pt x="0" y="827"/>
                  </a:moveTo>
                  <a:lnTo>
                    <a:pt x="0" y="824"/>
                  </a:lnTo>
                  <a:lnTo>
                    <a:pt x="0" y="822"/>
                  </a:lnTo>
                  <a:lnTo>
                    <a:pt x="0" y="817"/>
                  </a:lnTo>
                  <a:lnTo>
                    <a:pt x="2" y="814"/>
                  </a:lnTo>
                  <a:lnTo>
                    <a:pt x="2" y="808"/>
                  </a:lnTo>
                  <a:lnTo>
                    <a:pt x="4" y="801"/>
                  </a:lnTo>
                  <a:lnTo>
                    <a:pt x="5" y="793"/>
                  </a:lnTo>
                  <a:lnTo>
                    <a:pt x="9" y="786"/>
                  </a:lnTo>
                  <a:lnTo>
                    <a:pt x="9" y="776"/>
                  </a:lnTo>
                  <a:lnTo>
                    <a:pt x="12" y="767"/>
                  </a:lnTo>
                  <a:lnTo>
                    <a:pt x="14" y="757"/>
                  </a:lnTo>
                  <a:lnTo>
                    <a:pt x="17" y="747"/>
                  </a:lnTo>
                  <a:lnTo>
                    <a:pt x="18" y="736"/>
                  </a:lnTo>
                  <a:lnTo>
                    <a:pt x="23" y="723"/>
                  </a:lnTo>
                  <a:lnTo>
                    <a:pt x="25" y="711"/>
                  </a:lnTo>
                  <a:lnTo>
                    <a:pt x="30" y="698"/>
                  </a:lnTo>
                  <a:lnTo>
                    <a:pt x="33" y="685"/>
                  </a:lnTo>
                  <a:lnTo>
                    <a:pt x="36" y="670"/>
                  </a:lnTo>
                  <a:lnTo>
                    <a:pt x="40" y="656"/>
                  </a:lnTo>
                  <a:lnTo>
                    <a:pt x="45" y="641"/>
                  </a:lnTo>
                  <a:lnTo>
                    <a:pt x="48" y="624"/>
                  </a:lnTo>
                  <a:lnTo>
                    <a:pt x="53" y="610"/>
                  </a:lnTo>
                  <a:lnTo>
                    <a:pt x="56" y="593"/>
                  </a:lnTo>
                  <a:lnTo>
                    <a:pt x="61" y="577"/>
                  </a:lnTo>
                  <a:lnTo>
                    <a:pt x="64" y="561"/>
                  </a:lnTo>
                  <a:lnTo>
                    <a:pt x="69" y="544"/>
                  </a:lnTo>
                  <a:lnTo>
                    <a:pt x="74" y="526"/>
                  </a:lnTo>
                  <a:lnTo>
                    <a:pt x="79" y="510"/>
                  </a:lnTo>
                  <a:lnTo>
                    <a:pt x="84" y="494"/>
                  </a:lnTo>
                  <a:lnTo>
                    <a:pt x="89" y="476"/>
                  </a:lnTo>
                  <a:lnTo>
                    <a:pt x="94" y="459"/>
                  </a:lnTo>
                  <a:lnTo>
                    <a:pt x="99" y="443"/>
                  </a:lnTo>
                  <a:lnTo>
                    <a:pt x="102" y="425"/>
                  </a:lnTo>
                  <a:lnTo>
                    <a:pt x="107" y="407"/>
                  </a:lnTo>
                  <a:lnTo>
                    <a:pt x="112" y="389"/>
                  </a:lnTo>
                  <a:lnTo>
                    <a:pt x="117" y="373"/>
                  </a:lnTo>
                  <a:lnTo>
                    <a:pt x="121" y="355"/>
                  </a:lnTo>
                  <a:lnTo>
                    <a:pt x="126" y="338"/>
                  </a:lnTo>
                  <a:lnTo>
                    <a:pt x="131" y="320"/>
                  </a:lnTo>
                  <a:lnTo>
                    <a:pt x="136" y="304"/>
                  </a:lnTo>
                  <a:lnTo>
                    <a:pt x="139" y="288"/>
                  </a:lnTo>
                  <a:lnTo>
                    <a:pt x="144" y="271"/>
                  </a:lnTo>
                  <a:lnTo>
                    <a:pt x="149" y="255"/>
                  </a:lnTo>
                  <a:lnTo>
                    <a:pt x="154" y="240"/>
                  </a:lnTo>
                  <a:lnTo>
                    <a:pt x="157" y="224"/>
                  </a:lnTo>
                  <a:lnTo>
                    <a:pt x="162" y="209"/>
                  </a:lnTo>
                  <a:lnTo>
                    <a:pt x="167" y="196"/>
                  </a:lnTo>
                  <a:lnTo>
                    <a:pt x="172" y="182"/>
                  </a:lnTo>
                  <a:lnTo>
                    <a:pt x="175" y="168"/>
                  </a:lnTo>
                  <a:lnTo>
                    <a:pt x="179" y="155"/>
                  </a:lnTo>
                  <a:lnTo>
                    <a:pt x="182" y="142"/>
                  </a:lnTo>
                  <a:lnTo>
                    <a:pt x="187" y="131"/>
                  </a:lnTo>
                  <a:lnTo>
                    <a:pt x="188" y="119"/>
                  </a:lnTo>
                  <a:lnTo>
                    <a:pt x="192" y="108"/>
                  </a:lnTo>
                  <a:lnTo>
                    <a:pt x="197" y="98"/>
                  </a:lnTo>
                  <a:lnTo>
                    <a:pt x="200" y="88"/>
                  </a:lnTo>
                  <a:lnTo>
                    <a:pt x="202" y="80"/>
                  </a:lnTo>
                  <a:lnTo>
                    <a:pt x="205" y="72"/>
                  </a:lnTo>
                  <a:lnTo>
                    <a:pt x="206" y="64"/>
                  </a:lnTo>
                  <a:lnTo>
                    <a:pt x="210" y="59"/>
                  </a:lnTo>
                  <a:lnTo>
                    <a:pt x="211" y="52"/>
                  </a:lnTo>
                  <a:lnTo>
                    <a:pt x="213" y="47"/>
                  </a:lnTo>
                  <a:lnTo>
                    <a:pt x="215" y="44"/>
                  </a:lnTo>
                  <a:lnTo>
                    <a:pt x="218" y="43"/>
                  </a:lnTo>
                  <a:lnTo>
                    <a:pt x="220" y="38"/>
                  </a:lnTo>
                  <a:lnTo>
                    <a:pt x="223" y="31"/>
                  </a:lnTo>
                  <a:lnTo>
                    <a:pt x="228" y="28"/>
                  </a:lnTo>
                  <a:lnTo>
                    <a:pt x="233" y="23"/>
                  </a:lnTo>
                  <a:lnTo>
                    <a:pt x="239" y="20"/>
                  </a:lnTo>
                  <a:lnTo>
                    <a:pt x="247" y="16"/>
                  </a:lnTo>
                  <a:lnTo>
                    <a:pt x="251" y="15"/>
                  </a:lnTo>
                  <a:lnTo>
                    <a:pt x="254" y="13"/>
                  </a:lnTo>
                  <a:lnTo>
                    <a:pt x="259" y="12"/>
                  </a:lnTo>
                  <a:lnTo>
                    <a:pt x="264" y="10"/>
                  </a:lnTo>
                  <a:lnTo>
                    <a:pt x="267" y="8"/>
                  </a:lnTo>
                  <a:lnTo>
                    <a:pt x="272" y="7"/>
                  </a:lnTo>
                  <a:lnTo>
                    <a:pt x="275" y="7"/>
                  </a:lnTo>
                  <a:lnTo>
                    <a:pt x="280" y="5"/>
                  </a:lnTo>
                  <a:lnTo>
                    <a:pt x="285" y="3"/>
                  </a:lnTo>
                  <a:lnTo>
                    <a:pt x="290" y="3"/>
                  </a:lnTo>
                  <a:lnTo>
                    <a:pt x="295" y="2"/>
                  </a:lnTo>
                  <a:lnTo>
                    <a:pt x="300" y="2"/>
                  </a:lnTo>
                  <a:lnTo>
                    <a:pt x="305" y="0"/>
                  </a:lnTo>
                  <a:lnTo>
                    <a:pt x="309" y="0"/>
                  </a:lnTo>
                  <a:lnTo>
                    <a:pt x="314" y="0"/>
                  </a:lnTo>
                  <a:lnTo>
                    <a:pt x="321" y="0"/>
                  </a:lnTo>
                  <a:lnTo>
                    <a:pt x="326" y="0"/>
                  </a:lnTo>
                  <a:lnTo>
                    <a:pt x="331" y="0"/>
                  </a:lnTo>
                  <a:lnTo>
                    <a:pt x="336" y="0"/>
                  </a:lnTo>
                  <a:lnTo>
                    <a:pt x="342" y="0"/>
                  </a:lnTo>
                  <a:lnTo>
                    <a:pt x="347" y="0"/>
                  </a:lnTo>
                  <a:lnTo>
                    <a:pt x="352" y="0"/>
                  </a:lnTo>
                  <a:lnTo>
                    <a:pt x="357" y="0"/>
                  </a:lnTo>
                  <a:lnTo>
                    <a:pt x="363" y="0"/>
                  </a:lnTo>
                  <a:lnTo>
                    <a:pt x="368" y="0"/>
                  </a:lnTo>
                  <a:lnTo>
                    <a:pt x="373" y="0"/>
                  </a:lnTo>
                  <a:lnTo>
                    <a:pt x="378" y="2"/>
                  </a:lnTo>
                  <a:lnTo>
                    <a:pt x="385" y="3"/>
                  </a:lnTo>
                  <a:lnTo>
                    <a:pt x="390" y="3"/>
                  </a:lnTo>
                  <a:lnTo>
                    <a:pt x="394" y="5"/>
                  </a:lnTo>
                  <a:lnTo>
                    <a:pt x="399" y="5"/>
                  </a:lnTo>
                  <a:lnTo>
                    <a:pt x="404" y="7"/>
                  </a:lnTo>
                  <a:lnTo>
                    <a:pt x="409" y="8"/>
                  </a:lnTo>
                  <a:lnTo>
                    <a:pt x="414" y="10"/>
                  </a:lnTo>
                  <a:lnTo>
                    <a:pt x="419" y="12"/>
                  </a:lnTo>
                  <a:lnTo>
                    <a:pt x="424" y="13"/>
                  </a:lnTo>
                  <a:lnTo>
                    <a:pt x="429" y="15"/>
                  </a:lnTo>
                  <a:lnTo>
                    <a:pt x="432" y="16"/>
                  </a:lnTo>
                  <a:lnTo>
                    <a:pt x="437" y="18"/>
                  </a:lnTo>
                  <a:lnTo>
                    <a:pt x="442" y="21"/>
                  </a:lnTo>
                  <a:lnTo>
                    <a:pt x="445" y="23"/>
                  </a:lnTo>
                  <a:lnTo>
                    <a:pt x="448" y="25"/>
                  </a:lnTo>
                  <a:lnTo>
                    <a:pt x="453" y="28"/>
                  </a:lnTo>
                  <a:lnTo>
                    <a:pt x="458" y="31"/>
                  </a:lnTo>
                  <a:lnTo>
                    <a:pt x="463" y="36"/>
                  </a:lnTo>
                  <a:lnTo>
                    <a:pt x="470" y="41"/>
                  </a:lnTo>
                  <a:lnTo>
                    <a:pt x="476" y="47"/>
                  </a:lnTo>
                  <a:lnTo>
                    <a:pt x="481" y="56"/>
                  </a:lnTo>
                  <a:lnTo>
                    <a:pt x="480" y="56"/>
                  </a:lnTo>
                  <a:lnTo>
                    <a:pt x="480" y="57"/>
                  </a:lnTo>
                  <a:lnTo>
                    <a:pt x="480" y="59"/>
                  </a:lnTo>
                  <a:lnTo>
                    <a:pt x="480" y="64"/>
                  </a:lnTo>
                  <a:lnTo>
                    <a:pt x="480" y="69"/>
                  </a:lnTo>
                  <a:lnTo>
                    <a:pt x="480" y="75"/>
                  </a:lnTo>
                  <a:lnTo>
                    <a:pt x="478" y="79"/>
                  </a:lnTo>
                  <a:lnTo>
                    <a:pt x="478" y="83"/>
                  </a:lnTo>
                  <a:lnTo>
                    <a:pt x="478" y="87"/>
                  </a:lnTo>
                  <a:lnTo>
                    <a:pt x="478" y="92"/>
                  </a:lnTo>
                  <a:lnTo>
                    <a:pt x="478" y="97"/>
                  </a:lnTo>
                  <a:lnTo>
                    <a:pt x="478" y="100"/>
                  </a:lnTo>
                  <a:lnTo>
                    <a:pt x="478" y="105"/>
                  </a:lnTo>
                  <a:lnTo>
                    <a:pt x="478" y="110"/>
                  </a:lnTo>
                  <a:lnTo>
                    <a:pt x="476" y="115"/>
                  </a:lnTo>
                  <a:lnTo>
                    <a:pt x="476" y="121"/>
                  </a:lnTo>
                  <a:lnTo>
                    <a:pt x="476" y="128"/>
                  </a:lnTo>
                  <a:lnTo>
                    <a:pt x="476" y="134"/>
                  </a:lnTo>
                  <a:lnTo>
                    <a:pt x="476" y="139"/>
                  </a:lnTo>
                  <a:lnTo>
                    <a:pt x="476" y="146"/>
                  </a:lnTo>
                  <a:lnTo>
                    <a:pt x="476" y="152"/>
                  </a:lnTo>
                  <a:lnTo>
                    <a:pt x="476" y="160"/>
                  </a:lnTo>
                  <a:lnTo>
                    <a:pt x="475" y="165"/>
                  </a:lnTo>
                  <a:lnTo>
                    <a:pt x="475" y="173"/>
                  </a:lnTo>
                  <a:lnTo>
                    <a:pt x="475" y="182"/>
                  </a:lnTo>
                  <a:lnTo>
                    <a:pt x="475" y="188"/>
                  </a:lnTo>
                  <a:lnTo>
                    <a:pt x="475" y="196"/>
                  </a:lnTo>
                  <a:lnTo>
                    <a:pt x="473" y="203"/>
                  </a:lnTo>
                  <a:lnTo>
                    <a:pt x="473" y="211"/>
                  </a:lnTo>
                  <a:lnTo>
                    <a:pt x="473" y="219"/>
                  </a:lnTo>
                  <a:lnTo>
                    <a:pt x="473" y="227"/>
                  </a:lnTo>
                  <a:lnTo>
                    <a:pt x="473" y="235"/>
                  </a:lnTo>
                  <a:lnTo>
                    <a:pt x="471" y="244"/>
                  </a:lnTo>
                  <a:lnTo>
                    <a:pt x="471" y="252"/>
                  </a:lnTo>
                  <a:lnTo>
                    <a:pt x="471" y="260"/>
                  </a:lnTo>
                  <a:lnTo>
                    <a:pt x="470" y="268"/>
                  </a:lnTo>
                  <a:lnTo>
                    <a:pt x="470" y="278"/>
                  </a:lnTo>
                  <a:lnTo>
                    <a:pt x="470" y="286"/>
                  </a:lnTo>
                  <a:lnTo>
                    <a:pt x="470" y="294"/>
                  </a:lnTo>
                  <a:lnTo>
                    <a:pt x="468" y="304"/>
                  </a:lnTo>
                  <a:lnTo>
                    <a:pt x="468" y="312"/>
                  </a:lnTo>
                  <a:lnTo>
                    <a:pt x="468" y="322"/>
                  </a:lnTo>
                  <a:lnTo>
                    <a:pt x="468" y="330"/>
                  </a:lnTo>
                  <a:lnTo>
                    <a:pt x="468" y="340"/>
                  </a:lnTo>
                  <a:lnTo>
                    <a:pt x="466" y="350"/>
                  </a:lnTo>
                  <a:lnTo>
                    <a:pt x="466" y="360"/>
                  </a:lnTo>
                  <a:lnTo>
                    <a:pt x="466" y="368"/>
                  </a:lnTo>
                  <a:lnTo>
                    <a:pt x="466" y="378"/>
                  </a:lnTo>
                  <a:lnTo>
                    <a:pt x="465" y="386"/>
                  </a:lnTo>
                  <a:lnTo>
                    <a:pt x="465" y="396"/>
                  </a:lnTo>
                  <a:lnTo>
                    <a:pt x="465" y="405"/>
                  </a:lnTo>
                  <a:lnTo>
                    <a:pt x="463" y="415"/>
                  </a:lnTo>
                  <a:lnTo>
                    <a:pt x="463" y="425"/>
                  </a:lnTo>
                  <a:lnTo>
                    <a:pt x="463" y="435"/>
                  </a:lnTo>
                  <a:lnTo>
                    <a:pt x="463" y="443"/>
                  </a:lnTo>
                  <a:lnTo>
                    <a:pt x="463" y="453"/>
                  </a:lnTo>
                  <a:lnTo>
                    <a:pt x="462" y="463"/>
                  </a:lnTo>
                  <a:lnTo>
                    <a:pt x="462" y="474"/>
                  </a:lnTo>
                  <a:lnTo>
                    <a:pt x="460" y="482"/>
                  </a:lnTo>
                  <a:lnTo>
                    <a:pt x="460" y="492"/>
                  </a:lnTo>
                  <a:lnTo>
                    <a:pt x="458" y="500"/>
                  </a:lnTo>
                  <a:lnTo>
                    <a:pt x="458" y="510"/>
                  </a:lnTo>
                  <a:lnTo>
                    <a:pt x="458" y="518"/>
                  </a:lnTo>
                  <a:lnTo>
                    <a:pt x="458" y="528"/>
                  </a:lnTo>
                  <a:lnTo>
                    <a:pt x="457" y="536"/>
                  </a:lnTo>
                  <a:lnTo>
                    <a:pt x="457" y="546"/>
                  </a:lnTo>
                  <a:lnTo>
                    <a:pt x="457" y="554"/>
                  </a:lnTo>
                  <a:lnTo>
                    <a:pt x="455" y="562"/>
                  </a:lnTo>
                  <a:lnTo>
                    <a:pt x="455" y="572"/>
                  </a:lnTo>
                  <a:lnTo>
                    <a:pt x="455" y="580"/>
                  </a:lnTo>
                  <a:lnTo>
                    <a:pt x="453" y="588"/>
                  </a:lnTo>
                  <a:lnTo>
                    <a:pt x="453" y="597"/>
                  </a:lnTo>
                  <a:lnTo>
                    <a:pt x="453" y="606"/>
                  </a:lnTo>
                  <a:lnTo>
                    <a:pt x="453" y="615"/>
                  </a:lnTo>
                  <a:lnTo>
                    <a:pt x="452" y="623"/>
                  </a:lnTo>
                  <a:lnTo>
                    <a:pt x="452" y="629"/>
                  </a:lnTo>
                  <a:lnTo>
                    <a:pt x="452" y="638"/>
                  </a:lnTo>
                  <a:lnTo>
                    <a:pt x="452" y="646"/>
                  </a:lnTo>
                  <a:lnTo>
                    <a:pt x="450" y="654"/>
                  </a:lnTo>
                  <a:lnTo>
                    <a:pt x="450" y="662"/>
                  </a:lnTo>
                  <a:lnTo>
                    <a:pt x="450" y="670"/>
                  </a:lnTo>
                  <a:lnTo>
                    <a:pt x="450" y="678"/>
                  </a:lnTo>
                  <a:lnTo>
                    <a:pt x="448" y="685"/>
                  </a:lnTo>
                  <a:lnTo>
                    <a:pt x="448" y="693"/>
                  </a:lnTo>
                  <a:lnTo>
                    <a:pt x="448" y="700"/>
                  </a:lnTo>
                  <a:lnTo>
                    <a:pt x="448" y="708"/>
                  </a:lnTo>
                  <a:lnTo>
                    <a:pt x="447" y="714"/>
                  </a:lnTo>
                  <a:lnTo>
                    <a:pt x="447" y="723"/>
                  </a:lnTo>
                  <a:lnTo>
                    <a:pt x="447" y="729"/>
                  </a:lnTo>
                  <a:lnTo>
                    <a:pt x="447" y="737"/>
                  </a:lnTo>
                  <a:lnTo>
                    <a:pt x="445" y="744"/>
                  </a:lnTo>
                  <a:lnTo>
                    <a:pt x="445" y="750"/>
                  </a:lnTo>
                  <a:lnTo>
                    <a:pt x="444" y="757"/>
                  </a:lnTo>
                  <a:lnTo>
                    <a:pt x="444" y="763"/>
                  </a:lnTo>
                  <a:lnTo>
                    <a:pt x="442" y="770"/>
                  </a:lnTo>
                  <a:lnTo>
                    <a:pt x="442" y="778"/>
                  </a:lnTo>
                  <a:lnTo>
                    <a:pt x="440" y="785"/>
                  </a:lnTo>
                  <a:lnTo>
                    <a:pt x="440" y="791"/>
                  </a:lnTo>
                  <a:lnTo>
                    <a:pt x="439" y="798"/>
                  </a:lnTo>
                  <a:lnTo>
                    <a:pt x="439" y="804"/>
                  </a:lnTo>
                  <a:lnTo>
                    <a:pt x="437" y="811"/>
                  </a:lnTo>
                  <a:lnTo>
                    <a:pt x="437" y="817"/>
                  </a:lnTo>
                  <a:lnTo>
                    <a:pt x="435" y="824"/>
                  </a:lnTo>
                  <a:lnTo>
                    <a:pt x="435" y="829"/>
                  </a:lnTo>
                  <a:lnTo>
                    <a:pt x="434" y="835"/>
                  </a:lnTo>
                  <a:lnTo>
                    <a:pt x="434" y="842"/>
                  </a:lnTo>
                  <a:lnTo>
                    <a:pt x="432" y="848"/>
                  </a:lnTo>
                  <a:lnTo>
                    <a:pt x="432" y="855"/>
                  </a:lnTo>
                  <a:lnTo>
                    <a:pt x="430" y="860"/>
                  </a:lnTo>
                  <a:lnTo>
                    <a:pt x="429" y="866"/>
                  </a:lnTo>
                  <a:lnTo>
                    <a:pt x="427" y="871"/>
                  </a:lnTo>
                  <a:lnTo>
                    <a:pt x="427" y="878"/>
                  </a:lnTo>
                  <a:lnTo>
                    <a:pt x="426" y="883"/>
                  </a:lnTo>
                  <a:lnTo>
                    <a:pt x="424" y="889"/>
                  </a:lnTo>
                  <a:lnTo>
                    <a:pt x="422" y="894"/>
                  </a:lnTo>
                  <a:lnTo>
                    <a:pt x="421" y="901"/>
                  </a:lnTo>
                  <a:lnTo>
                    <a:pt x="419" y="906"/>
                  </a:lnTo>
                  <a:lnTo>
                    <a:pt x="417" y="912"/>
                  </a:lnTo>
                  <a:lnTo>
                    <a:pt x="416" y="917"/>
                  </a:lnTo>
                  <a:lnTo>
                    <a:pt x="414" y="922"/>
                  </a:lnTo>
                  <a:lnTo>
                    <a:pt x="412" y="928"/>
                  </a:lnTo>
                  <a:lnTo>
                    <a:pt x="411" y="933"/>
                  </a:lnTo>
                  <a:lnTo>
                    <a:pt x="409" y="938"/>
                  </a:lnTo>
                  <a:lnTo>
                    <a:pt x="408" y="943"/>
                  </a:lnTo>
                  <a:lnTo>
                    <a:pt x="404" y="948"/>
                  </a:lnTo>
                  <a:lnTo>
                    <a:pt x="401" y="953"/>
                  </a:lnTo>
                  <a:lnTo>
                    <a:pt x="399" y="958"/>
                  </a:lnTo>
                  <a:lnTo>
                    <a:pt x="396" y="961"/>
                  </a:lnTo>
                  <a:lnTo>
                    <a:pt x="393" y="966"/>
                  </a:lnTo>
                  <a:lnTo>
                    <a:pt x="391" y="971"/>
                  </a:lnTo>
                  <a:lnTo>
                    <a:pt x="383" y="977"/>
                  </a:lnTo>
                  <a:lnTo>
                    <a:pt x="376" y="986"/>
                  </a:lnTo>
                  <a:lnTo>
                    <a:pt x="370" y="992"/>
                  </a:lnTo>
                  <a:lnTo>
                    <a:pt x="362" y="999"/>
                  </a:lnTo>
                  <a:lnTo>
                    <a:pt x="359" y="1000"/>
                  </a:lnTo>
                  <a:lnTo>
                    <a:pt x="354" y="1004"/>
                  </a:lnTo>
                  <a:lnTo>
                    <a:pt x="350" y="1007"/>
                  </a:lnTo>
                  <a:lnTo>
                    <a:pt x="345" y="1009"/>
                  </a:lnTo>
                  <a:lnTo>
                    <a:pt x="341" y="1012"/>
                  </a:lnTo>
                  <a:lnTo>
                    <a:pt x="336" y="1013"/>
                  </a:lnTo>
                  <a:lnTo>
                    <a:pt x="332" y="1015"/>
                  </a:lnTo>
                  <a:lnTo>
                    <a:pt x="327" y="1018"/>
                  </a:lnTo>
                  <a:lnTo>
                    <a:pt x="323" y="1018"/>
                  </a:lnTo>
                  <a:lnTo>
                    <a:pt x="318" y="1020"/>
                  </a:lnTo>
                  <a:lnTo>
                    <a:pt x="313" y="1022"/>
                  </a:lnTo>
                  <a:lnTo>
                    <a:pt x="309" y="1025"/>
                  </a:lnTo>
                  <a:lnTo>
                    <a:pt x="305" y="1025"/>
                  </a:lnTo>
                  <a:lnTo>
                    <a:pt x="300" y="1027"/>
                  </a:lnTo>
                  <a:lnTo>
                    <a:pt x="295" y="1028"/>
                  </a:lnTo>
                  <a:lnTo>
                    <a:pt x="290" y="1030"/>
                  </a:lnTo>
                  <a:lnTo>
                    <a:pt x="283" y="1030"/>
                  </a:lnTo>
                  <a:lnTo>
                    <a:pt x="280" y="1031"/>
                  </a:lnTo>
                  <a:lnTo>
                    <a:pt x="273" y="1031"/>
                  </a:lnTo>
                  <a:lnTo>
                    <a:pt x="270" y="1033"/>
                  </a:lnTo>
                  <a:lnTo>
                    <a:pt x="264" y="1033"/>
                  </a:lnTo>
                  <a:lnTo>
                    <a:pt x="259" y="1033"/>
                  </a:lnTo>
                  <a:lnTo>
                    <a:pt x="254" y="1035"/>
                  </a:lnTo>
                  <a:lnTo>
                    <a:pt x="249" y="1035"/>
                  </a:lnTo>
                  <a:lnTo>
                    <a:pt x="244" y="1035"/>
                  </a:lnTo>
                  <a:lnTo>
                    <a:pt x="239" y="1035"/>
                  </a:lnTo>
                  <a:lnTo>
                    <a:pt x="234" y="1035"/>
                  </a:lnTo>
                  <a:lnTo>
                    <a:pt x="229" y="1035"/>
                  </a:lnTo>
                  <a:lnTo>
                    <a:pt x="224" y="1035"/>
                  </a:lnTo>
                  <a:lnTo>
                    <a:pt x="220" y="1035"/>
                  </a:lnTo>
                  <a:lnTo>
                    <a:pt x="215" y="1035"/>
                  </a:lnTo>
                  <a:lnTo>
                    <a:pt x="211" y="1035"/>
                  </a:lnTo>
                  <a:lnTo>
                    <a:pt x="206" y="1033"/>
                  </a:lnTo>
                  <a:lnTo>
                    <a:pt x="202" y="1033"/>
                  </a:lnTo>
                  <a:lnTo>
                    <a:pt x="197" y="1031"/>
                  </a:lnTo>
                  <a:lnTo>
                    <a:pt x="192" y="1031"/>
                  </a:lnTo>
                  <a:lnTo>
                    <a:pt x="187" y="1030"/>
                  </a:lnTo>
                  <a:lnTo>
                    <a:pt x="184" y="1028"/>
                  </a:lnTo>
                  <a:lnTo>
                    <a:pt x="179" y="1028"/>
                  </a:lnTo>
                  <a:lnTo>
                    <a:pt x="175" y="1028"/>
                  </a:lnTo>
                  <a:lnTo>
                    <a:pt x="170" y="1027"/>
                  </a:lnTo>
                  <a:lnTo>
                    <a:pt x="167" y="1025"/>
                  </a:lnTo>
                  <a:lnTo>
                    <a:pt x="162" y="1023"/>
                  </a:lnTo>
                  <a:lnTo>
                    <a:pt x="159" y="1023"/>
                  </a:lnTo>
                  <a:lnTo>
                    <a:pt x="151" y="1020"/>
                  </a:lnTo>
                  <a:lnTo>
                    <a:pt x="144" y="1017"/>
                  </a:lnTo>
                  <a:lnTo>
                    <a:pt x="136" y="1013"/>
                  </a:lnTo>
                  <a:lnTo>
                    <a:pt x="130" y="1009"/>
                  </a:lnTo>
                  <a:lnTo>
                    <a:pt x="123" y="1005"/>
                  </a:lnTo>
                  <a:lnTo>
                    <a:pt x="117" y="1002"/>
                  </a:lnTo>
                  <a:lnTo>
                    <a:pt x="110" y="997"/>
                  </a:lnTo>
                  <a:lnTo>
                    <a:pt x="103" y="992"/>
                  </a:lnTo>
                  <a:lnTo>
                    <a:pt x="97" y="987"/>
                  </a:lnTo>
                  <a:lnTo>
                    <a:pt x="92" y="982"/>
                  </a:lnTo>
                  <a:lnTo>
                    <a:pt x="85" y="977"/>
                  </a:lnTo>
                  <a:lnTo>
                    <a:pt x="81" y="973"/>
                  </a:lnTo>
                  <a:lnTo>
                    <a:pt x="74" y="966"/>
                  </a:lnTo>
                  <a:lnTo>
                    <a:pt x="71" y="961"/>
                  </a:lnTo>
                  <a:lnTo>
                    <a:pt x="64" y="956"/>
                  </a:lnTo>
                  <a:lnTo>
                    <a:pt x="61" y="951"/>
                  </a:lnTo>
                  <a:lnTo>
                    <a:pt x="56" y="945"/>
                  </a:lnTo>
                  <a:lnTo>
                    <a:pt x="51" y="940"/>
                  </a:lnTo>
                  <a:lnTo>
                    <a:pt x="46" y="933"/>
                  </a:lnTo>
                  <a:lnTo>
                    <a:pt x="43" y="928"/>
                  </a:lnTo>
                  <a:lnTo>
                    <a:pt x="40" y="924"/>
                  </a:lnTo>
                  <a:lnTo>
                    <a:pt x="35" y="919"/>
                  </a:lnTo>
                  <a:lnTo>
                    <a:pt x="32" y="912"/>
                  </a:lnTo>
                  <a:lnTo>
                    <a:pt x="30" y="907"/>
                  </a:lnTo>
                  <a:lnTo>
                    <a:pt x="27" y="904"/>
                  </a:lnTo>
                  <a:lnTo>
                    <a:pt x="25" y="899"/>
                  </a:lnTo>
                  <a:lnTo>
                    <a:pt x="23" y="894"/>
                  </a:lnTo>
                  <a:lnTo>
                    <a:pt x="20" y="891"/>
                  </a:lnTo>
                  <a:lnTo>
                    <a:pt x="18" y="886"/>
                  </a:lnTo>
                  <a:lnTo>
                    <a:pt x="18" y="883"/>
                  </a:lnTo>
                  <a:lnTo>
                    <a:pt x="17" y="876"/>
                  </a:lnTo>
                  <a:lnTo>
                    <a:pt x="18" y="873"/>
                  </a:lnTo>
                  <a:lnTo>
                    <a:pt x="18" y="868"/>
                  </a:lnTo>
                  <a:lnTo>
                    <a:pt x="18" y="866"/>
                  </a:lnTo>
                  <a:lnTo>
                    <a:pt x="20" y="866"/>
                  </a:lnTo>
                  <a:lnTo>
                    <a:pt x="22" y="866"/>
                  </a:lnTo>
                  <a:lnTo>
                    <a:pt x="25" y="868"/>
                  </a:lnTo>
                  <a:lnTo>
                    <a:pt x="27" y="871"/>
                  </a:lnTo>
                  <a:lnTo>
                    <a:pt x="30" y="875"/>
                  </a:lnTo>
                  <a:lnTo>
                    <a:pt x="35" y="879"/>
                  </a:lnTo>
                  <a:lnTo>
                    <a:pt x="38" y="884"/>
                  </a:lnTo>
                  <a:lnTo>
                    <a:pt x="41" y="889"/>
                  </a:lnTo>
                  <a:lnTo>
                    <a:pt x="46" y="896"/>
                  </a:lnTo>
                  <a:lnTo>
                    <a:pt x="53" y="902"/>
                  </a:lnTo>
                  <a:lnTo>
                    <a:pt x="58" y="909"/>
                  </a:lnTo>
                  <a:lnTo>
                    <a:pt x="63" y="915"/>
                  </a:lnTo>
                  <a:lnTo>
                    <a:pt x="69" y="922"/>
                  </a:lnTo>
                  <a:lnTo>
                    <a:pt x="76" y="928"/>
                  </a:lnTo>
                  <a:lnTo>
                    <a:pt x="82" y="935"/>
                  </a:lnTo>
                  <a:lnTo>
                    <a:pt x="89" y="942"/>
                  </a:lnTo>
                  <a:lnTo>
                    <a:pt x="92" y="945"/>
                  </a:lnTo>
                  <a:lnTo>
                    <a:pt x="95" y="948"/>
                  </a:lnTo>
                  <a:lnTo>
                    <a:pt x="100" y="951"/>
                  </a:lnTo>
                  <a:lnTo>
                    <a:pt x="105" y="955"/>
                  </a:lnTo>
                  <a:lnTo>
                    <a:pt x="108" y="958"/>
                  </a:lnTo>
                  <a:lnTo>
                    <a:pt x="112" y="960"/>
                  </a:lnTo>
                  <a:lnTo>
                    <a:pt x="117" y="963"/>
                  </a:lnTo>
                  <a:lnTo>
                    <a:pt x="121" y="966"/>
                  </a:lnTo>
                  <a:lnTo>
                    <a:pt x="126" y="968"/>
                  </a:lnTo>
                  <a:lnTo>
                    <a:pt x="131" y="973"/>
                  </a:lnTo>
                  <a:lnTo>
                    <a:pt x="136" y="974"/>
                  </a:lnTo>
                  <a:lnTo>
                    <a:pt x="141" y="977"/>
                  </a:lnTo>
                  <a:lnTo>
                    <a:pt x="146" y="979"/>
                  </a:lnTo>
                  <a:lnTo>
                    <a:pt x="152" y="982"/>
                  </a:lnTo>
                  <a:lnTo>
                    <a:pt x="157" y="984"/>
                  </a:lnTo>
                  <a:lnTo>
                    <a:pt x="164" y="986"/>
                  </a:lnTo>
                  <a:lnTo>
                    <a:pt x="170" y="987"/>
                  </a:lnTo>
                  <a:lnTo>
                    <a:pt x="177" y="989"/>
                  </a:lnTo>
                  <a:lnTo>
                    <a:pt x="184" y="991"/>
                  </a:lnTo>
                  <a:lnTo>
                    <a:pt x="190" y="992"/>
                  </a:lnTo>
                  <a:lnTo>
                    <a:pt x="197" y="994"/>
                  </a:lnTo>
                  <a:lnTo>
                    <a:pt x="205" y="994"/>
                  </a:lnTo>
                  <a:lnTo>
                    <a:pt x="208" y="994"/>
                  </a:lnTo>
                  <a:lnTo>
                    <a:pt x="213" y="994"/>
                  </a:lnTo>
                  <a:lnTo>
                    <a:pt x="216" y="994"/>
                  </a:lnTo>
                  <a:lnTo>
                    <a:pt x="221" y="995"/>
                  </a:lnTo>
                  <a:lnTo>
                    <a:pt x="224" y="994"/>
                  </a:lnTo>
                  <a:lnTo>
                    <a:pt x="229" y="994"/>
                  </a:lnTo>
                  <a:lnTo>
                    <a:pt x="233" y="994"/>
                  </a:lnTo>
                  <a:lnTo>
                    <a:pt x="238" y="994"/>
                  </a:lnTo>
                  <a:lnTo>
                    <a:pt x="242" y="994"/>
                  </a:lnTo>
                  <a:lnTo>
                    <a:pt x="246" y="994"/>
                  </a:lnTo>
                  <a:lnTo>
                    <a:pt x="251" y="994"/>
                  </a:lnTo>
                  <a:lnTo>
                    <a:pt x="256" y="994"/>
                  </a:lnTo>
                  <a:lnTo>
                    <a:pt x="260" y="994"/>
                  </a:lnTo>
                  <a:lnTo>
                    <a:pt x="264" y="994"/>
                  </a:lnTo>
                  <a:lnTo>
                    <a:pt x="269" y="992"/>
                  </a:lnTo>
                  <a:lnTo>
                    <a:pt x="273" y="992"/>
                  </a:lnTo>
                  <a:lnTo>
                    <a:pt x="277" y="991"/>
                  </a:lnTo>
                  <a:lnTo>
                    <a:pt x="280" y="989"/>
                  </a:lnTo>
                  <a:lnTo>
                    <a:pt x="283" y="989"/>
                  </a:lnTo>
                  <a:lnTo>
                    <a:pt x="288" y="989"/>
                  </a:lnTo>
                  <a:lnTo>
                    <a:pt x="295" y="986"/>
                  </a:lnTo>
                  <a:lnTo>
                    <a:pt x="303" y="984"/>
                  </a:lnTo>
                  <a:lnTo>
                    <a:pt x="309" y="982"/>
                  </a:lnTo>
                  <a:lnTo>
                    <a:pt x="316" y="981"/>
                  </a:lnTo>
                  <a:lnTo>
                    <a:pt x="321" y="977"/>
                  </a:lnTo>
                  <a:lnTo>
                    <a:pt x="327" y="974"/>
                  </a:lnTo>
                  <a:lnTo>
                    <a:pt x="332" y="971"/>
                  </a:lnTo>
                  <a:lnTo>
                    <a:pt x="339" y="968"/>
                  </a:lnTo>
                  <a:lnTo>
                    <a:pt x="342" y="964"/>
                  </a:lnTo>
                  <a:lnTo>
                    <a:pt x="347" y="961"/>
                  </a:lnTo>
                  <a:lnTo>
                    <a:pt x="352" y="958"/>
                  </a:lnTo>
                  <a:lnTo>
                    <a:pt x="357" y="956"/>
                  </a:lnTo>
                  <a:lnTo>
                    <a:pt x="363" y="948"/>
                  </a:lnTo>
                  <a:lnTo>
                    <a:pt x="370" y="942"/>
                  </a:lnTo>
                  <a:lnTo>
                    <a:pt x="373" y="937"/>
                  </a:lnTo>
                  <a:lnTo>
                    <a:pt x="376" y="933"/>
                  </a:lnTo>
                  <a:lnTo>
                    <a:pt x="378" y="928"/>
                  </a:lnTo>
                  <a:lnTo>
                    <a:pt x="381" y="925"/>
                  </a:lnTo>
                  <a:lnTo>
                    <a:pt x="383" y="922"/>
                  </a:lnTo>
                  <a:lnTo>
                    <a:pt x="386" y="917"/>
                  </a:lnTo>
                  <a:lnTo>
                    <a:pt x="388" y="912"/>
                  </a:lnTo>
                  <a:lnTo>
                    <a:pt x="390" y="909"/>
                  </a:lnTo>
                  <a:lnTo>
                    <a:pt x="391" y="906"/>
                  </a:lnTo>
                  <a:lnTo>
                    <a:pt x="393" y="901"/>
                  </a:lnTo>
                  <a:lnTo>
                    <a:pt x="394" y="897"/>
                  </a:lnTo>
                  <a:lnTo>
                    <a:pt x="396" y="894"/>
                  </a:lnTo>
                  <a:lnTo>
                    <a:pt x="398" y="889"/>
                  </a:lnTo>
                  <a:lnTo>
                    <a:pt x="398" y="884"/>
                  </a:lnTo>
                  <a:lnTo>
                    <a:pt x="398" y="879"/>
                  </a:lnTo>
                  <a:lnTo>
                    <a:pt x="399" y="875"/>
                  </a:lnTo>
                  <a:lnTo>
                    <a:pt x="398" y="870"/>
                  </a:lnTo>
                  <a:lnTo>
                    <a:pt x="396" y="863"/>
                  </a:lnTo>
                  <a:lnTo>
                    <a:pt x="396" y="858"/>
                  </a:lnTo>
                  <a:lnTo>
                    <a:pt x="394" y="852"/>
                  </a:lnTo>
                  <a:lnTo>
                    <a:pt x="391" y="845"/>
                  </a:lnTo>
                  <a:lnTo>
                    <a:pt x="390" y="839"/>
                  </a:lnTo>
                  <a:lnTo>
                    <a:pt x="386" y="834"/>
                  </a:lnTo>
                  <a:lnTo>
                    <a:pt x="383" y="827"/>
                  </a:lnTo>
                  <a:lnTo>
                    <a:pt x="380" y="821"/>
                  </a:lnTo>
                  <a:lnTo>
                    <a:pt x="376" y="816"/>
                  </a:lnTo>
                  <a:lnTo>
                    <a:pt x="372" y="809"/>
                  </a:lnTo>
                  <a:lnTo>
                    <a:pt x="367" y="803"/>
                  </a:lnTo>
                  <a:lnTo>
                    <a:pt x="362" y="798"/>
                  </a:lnTo>
                  <a:lnTo>
                    <a:pt x="355" y="791"/>
                  </a:lnTo>
                  <a:lnTo>
                    <a:pt x="350" y="785"/>
                  </a:lnTo>
                  <a:lnTo>
                    <a:pt x="345" y="780"/>
                  </a:lnTo>
                  <a:lnTo>
                    <a:pt x="337" y="773"/>
                  </a:lnTo>
                  <a:lnTo>
                    <a:pt x="331" y="768"/>
                  </a:lnTo>
                  <a:lnTo>
                    <a:pt x="324" y="763"/>
                  </a:lnTo>
                  <a:lnTo>
                    <a:pt x="318" y="760"/>
                  </a:lnTo>
                  <a:lnTo>
                    <a:pt x="314" y="757"/>
                  </a:lnTo>
                  <a:lnTo>
                    <a:pt x="309" y="755"/>
                  </a:lnTo>
                  <a:lnTo>
                    <a:pt x="306" y="752"/>
                  </a:lnTo>
                  <a:lnTo>
                    <a:pt x="303" y="750"/>
                  </a:lnTo>
                  <a:lnTo>
                    <a:pt x="298" y="749"/>
                  </a:lnTo>
                  <a:lnTo>
                    <a:pt x="295" y="747"/>
                  </a:lnTo>
                  <a:lnTo>
                    <a:pt x="290" y="745"/>
                  </a:lnTo>
                  <a:lnTo>
                    <a:pt x="287" y="744"/>
                  </a:lnTo>
                  <a:lnTo>
                    <a:pt x="282" y="742"/>
                  </a:lnTo>
                  <a:lnTo>
                    <a:pt x="278" y="740"/>
                  </a:lnTo>
                  <a:lnTo>
                    <a:pt x="273" y="739"/>
                  </a:lnTo>
                  <a:lnTo>
                    <a:pt x="270" y="739"/>
                  </a:lnTo>
                  <a:lnTo>
                    <a:pt x="265" y="737"/>
                  </a:lnTo>
                  <a:lnTo>
                    <a:pt x="260" y="737"/>
                  </a:lnTo>
                  <a:lnTo>
                    <a:pt x="257" y="736"/>
                  </a:lnTo>
                  <a:lnTo>
                    <a:pt x="252" y="736"/>
                  </a:lnTo>
                  <a:lnTo>
                    <a:pt x="247" y="734"/>
                  </a:lnTo>
                  <a:lnTo>
                    <a:pt x="242" y="734"/>
                  </a:lnTo>
                  <a:lnTo>
                    <a:pt x="238" y="734"/>
                  </a:lnTo>
                  <a:lnTo>
                    <a:pt x="233" y="734"/>
                  </a:lnTo>
                  <a:lnTo>
                    <a:pt x="229" y="734"/>
                  </a:lnTo>
                  <a:lnTo>
                    <a:pt x="224" y="734"/>
                  </a:lnTo>
                  <a:lnTo>
                    <a:pt x="221" y="734"/>
                  </a:lnTo>
                  <a:lnTo>
                    <a:pt x="216" y="734"/>
                  </a:lnTo>
                  <a:lnTo>
                    <a:pt x="211" y="734"/>
                  </a:lnTo>
                  <a:lnTo>
                    <a:pt x="208" y="736"/>
                  </a:lnTo>
                  <a:lnTo>
                    <a:pt x="203" y="736"/>
                  </a:lnTo>
                  <a:lnTo>
                    <a:pt x="198" y="737"/>
                  </a:lnTo>
                  <a:lnTo>
                    <a:pt x="195" y="737"/>
                  </a:lnTo>
                  <a:lnTo>
                    <a:pt x="190" y="739"/>
                  </a:lnTo>
                  <a:lnTo>
                    <a:pt x="187" y="739"/>
                  </a:lnTo>
                  <a:lnTo>
                    <a:pt x="182" y="740"/>
                  </a:lnTo>
                  <a:lnTo>
                    <a:pt x="179" y="740"/>
                  </a:lnTo>
                  <a:lnTo>
                    <a:pt x="174" y="742"/>
                  </a:lnTo>
                  <a:lnTo>
                    <a:pt x="170" y="744"/>
                  </a:lnTo>
                  <a:lnTo>
                    <a:pt x="166" y="745"/>
                  </a:lnTo>
                  <a:lnTo>
                    <a:pt x="157" y="747"/>
                  </a:lnTo>
                  <a:lnTo>
                    <a:pt x="151" y="752"/>
                  </a:lnTo>
                  <a:lnTo>
                    <a:pt x="143" y="754"/>
                  </a:lnTo>
                  <a:lnTo>
                    <a:pt x="136" y="757"/>
                  </a:lnTo>
                  <a:lnTo>
                    <a:pt x="130" y="762"/>
                  </a:lnTo>
                  <a:lnTo>
                    <a:pt x="123" y="767"/>
                  </a:lnTo>
                  <a:lnTo>
                    <a:pt x="117" y="770"/>
                  </a:lnTo>
                  <a:lnTo>
                    <a:pt x="110" y="773"/>
                  </a:lnTo>
                  <a:lnTo>
                    <a:pt x="103" y="776"/>
                  </a:lnTo>
                  <a:lnTo>
                    <a:pt x="99" y="781"/>
                  </a:lnTo>
                  <a:lnTo>
                    <a:pt x="92" y="785"/>
                  </a:lnTo>
                  <a:lnTo>
                    <a:pt x="87" y="788"/>
                  </a:lnTo>
                  <a:lnTo>
                    <a:pt x="81" y="791"/>
                  </a:lnTo>
                  <a:lnTo>
                    <a:pt x="77" y="796"/>
                  </a:lnTo>
                  <a:lnTo>
                    <a:pt x="72" y="798"/>
                  </a:lnTo>
                  <a:lnTo>
                    <a:pt x="67" y="803"/>
                  </a:lnTo>
                  <a:lnTo>
                    <a:pt x="64" y="804"/>
                  </a:lnTo>
                  <a:lnTo>
                    <a:pt x="61" y="808"/>
                  </a:lnTo>
                  <a:lnTo>
                    <a:pt x="54" y="814"/>
                  </a:lnTo>
                  <a:lnTo>
                    <a:pt x="49" y="817"/>
                  </a:lnTo>
                  <a:lnTo>
                    <a:pt x="46" y="819"/>
                  </a:lnTo>
                  <a:lnTo>
                    <a:pt x="43" y="821"/>
                  </a:lnTo>
                  <a:lnTo>
                    <a:pt x="40" y="821"/>
                  </a:lnTo>
                  <a:lnTo>
                    <a:pt x="38" y="821"/>
                  </a:lnTo>
                  <a:lnTo>
                    <a:pt x="35" y="817"/>
                  </a:lnTo>
                  <a:lnTo>
                    <a:pt x="35" y="816"/>
                  </a:lnTo>
                  <a:lnTo>
                    <a:pt x="35" y="812"/>
                  </a:lnTo>
                  <a:lnTo>
                    <a:pt x="35" y="809"/>
                  </a:lnTo>
                  <a:lnTo>
                    <a:pt x="35" y="804"/>
                  </a:lnTo>
                  <a:lnTo>
                    <a:pt x="38" y="799"/>
                  </a:lnTo>
                  <a:lnTo>
                    <a:pt x="40" y="794"/>
                  </a:lnTo>
                  <a:lnTo>
                    <a:pt x="43" y="790"/>
                  </a:lnTo>
                  <a:lnTo>
                    <a:pt x="46" y="783"/>
                  </a:lnTo>
                  <a:lnTo>
                    <a:pt x="51" y="778"/>
                  </a:lnTo>
                  <a:lnTo>
                    <a:pt x="56" y="772"/>
                  </a:lnTo>
                  <a:lnTo>
                    <a:pt x="63" y="767"/>
                  </a:lnTo>
                  <a:lnTo>
                    <a:pt x="69" y="760"/>
                  </a:lnTo>
                  <a:lnTo>
                    <a:pt x="76" y="754"/>
                  </a:lnTo>
                  <a:lnTo>
                    <a:pt x="82" y="747"/>
                  </a:lnTo>
                  <a:lnTo>
                    <a:pt x="90" y="740"/>
                  </a:lnTo>
                  <a:lnTo>
                    <a:pt x="97" y="736"/>
                  </a:lnTo>
                  <a:lnTo>
                    <a:pt x="105" y="729"/>
                  </a:lnTo>
                  <a:lnTo>
                    <a:pt x="108" y="726"/>
                  </a:lnTo>
                  <a:lnTo>
                    <a:pt x="113" y="723"/>
                  </a:lnTo>
                  <a:lnTo>
                    <a:pt x="117" y="721"/>
                  </a:lnTo>
                  <a:lnTo>
                    <a:pt x="121" y="719"/>
                  </a:lnTo>
                  <a:lnTo>
                    <a:pt x="126" y="716"/>
                  </a:lnTo>
                  <a:lnTo>
                    <a:pt x="131" y="713"/>
                  </a:lnTo>
                  <a:lnTo>
                    <a:pt x="135" y="711"/>
                  </a:lnTo>
                  <a:lnTo>
                    <a:pt x="139" y="709"/>
                  </a:lnTo>
                  <a:lnTo>
                    <a:pt x="144" y="706"/>
                  </a:lnTo>
                  <a:lnTo>
                    <a:pt x="149" y="705"/>
                  </a:lnTo>
                  <a:lnTo>
                    <a:pt x="154" y="703"/>
                  </a:lnTo>
                  <a:lnTo>
                    <a:pt x="161" y="701"/>
                  </a:lnTo>
                  <a:lnTo>
                    <a:pt x="166" y="700"/>
                  </a:lnTo>
                  <a:lnTo>
                    <a:pt x="170" y="698"/>
                  </a:lnTo>
                  <a:lnTo>
                    <a:pt x="177" y="696"/>
                  </a:lnTo>
                  <a:lnTo>
                    <a:pt x="182" y="696"/>
                  </a:lnTo>
                  <a:lnTo>
                    <a:pt x="188" y="695"/>
                  </a:lnTo>
                  <a:lnTo>
                    <a:pt x="195" y="695"/>
                  </a:lnTo>
                  <a:lnTo>
                    <a:pt x="202" y="695"/>
                  </a:lnTo>
                  <a:lnTo>
                    <a:pt x="208" y="695"/>
                  </a:lnTo>
                  <a:lnTo>
                    <a:pt x="213" y="695"/>
                  </a:lnTo>
                  <a:lnTo>
                    <a:pt x="220" y="695"/>
                  </a:lnTo>
                  <a:lnTo>
                    <a:pt x="226" y="695"/>
                  </a:lnTo>
                  <a:lnTo>
                    <a:pt x="233" y="696"/>
                  </a:lnTo>
                  <a:lnTo>
                    <a:pt x="238" y="696"/>
                  </a:lnTo>
                  <a:lnTo>
                    <a:pt x="244" y="698"/>
                  </a:lnTo>
                  <a:lnTo>
                    <a:pt x="251" y="698"/>
                  </a:lnTo>
                  <a:lnTo>
                    <a:pt x="257" y="700"/>
                  </a:lnTo>
                  <a:lnTo>
                    <a:pt x="262" y="700"/>
                  </a:lnTo>
                  <a:lnTo>
                    <a:pt x="269" y="701"/>
                  </a:lnTo>
                  <a:lnTo>
                    <a:pt x="273" y="703"/>
                  </a:lnTo>
                  <a:lnTo>
                    <a:pt x="280" y="705"/>
                  </a:lnTo>
                  <a:lnTo>
                    <a:pt x="285" y="706"/>
                  </a:lnTo>
                  <a:lnTo>
                    <a:pt x="290" y="708"/>
                  </a:lnTo>
                  <a:lnTo>
                    <a:pt x="296" y="711"/>
                  </a:lnTo>
                  <a:lnTo>
                    <a:pt x="301" y="713"/>
                  </a:lnTo>
                  <a:lnTo>
                    <a:pt x="306" y="714"/>
                  </a:lnTo>
                  <a:lnTo>
                    <a:pt x="311" y="716"/>
                  </a:lnTo>
                  <a:lnTo>
                    <a:pt x="316" y="718"/>
                  </a:lnTo>
                  <a:lnTo>
                    <a:pt x="321" y="721"/>
                  </a:lnTo>
                  <a:lnTo>
                    <a:pt x="326" y="723"/>
                  </a:lnTo>
                  <a:lnTo>
                    <a:pt x="329" y="726"/>
                  </a:lnTo>
                  <a:lnTo>
                    <a:pt x="334" y="727"/>
                  </a:lnTo>
                  <a:lnTo>
                    <a:pt x="339" y="731"/>
                  </a:lnTo>
                  <a:lnTo>
                    <a:pt x="345" y="736"/>
                  </a:lnTo>
                  <a:lnTo>
                    <a:pt x="352" y="742"/>
                  </a:lnTo>
                  <a:lnTo>
                    <a:pt x="359" y="749"/>
                  </a:lnTo>
                  <a:lnTo>
                    <a:pt x="365" y="755"/>
                  </a:lnTo>
                  <a:lnTo>
                    <a:pt x="370" y="760"/>
                  </a:lnTo>
                  <a:lnTo>
                    <a:pt x="375" y="767"/>
                  </a:lnTo>
                  <a:lnTo>
                    <a:pt x="378" y="772"/>
                  </a:lnTo>
                  <a:lnTo>
                    <a:pt x="383" y="778"/>
                  </a:lnTo>
                  <a:lnTo>
                    <a:pt x="386" y="781"/>
                  </a:lnTo>
                  <a:lnTo>
                    <a:pt x="391" y="785"/>
                  </a:lnTo>
                  <a:lnTo>
                    <a:pt x="394" y="788"/>
                  </a:lnTo>
                  <a:lnTo>
                    <a:pt x="398" y="791"/>
                  </a:lnTo>
                  <a:lnTo>
                    <a:pt x="403" y="793"/>
                  </a:lnTo>
                  <a:lnTo>
                    <a:pt x="409" y="791"/>
                  </a:lnTo>
                  <a:lnTo>
                    <a:pt x="411" y="788"/>
                  </a:lnTo>
                  <a:lnTo>
                    <a:pt x="412" y="785"/>
                  </a:lnTo>
                  <a:lnTo>
                    <a:pt x="416" y="780"/>
                  </a:lnTo>
                  <a:lnTo>
                    <a:pt x="417" y="773"/>
                  </a:lnTo>
                  <a:lnTo>
                    <a:pt x="417" y="767"/>
                  </a:lnTo>
                  <a:lnTo>
                    <a:pt x="419" y="762"/>
                  </a:lnTo>
                  <a:lnTo>
                    <a:pt x="419" y="757"/>
                  </a:lnTo>
                  <a:lnTo>
                    <a:pt x="419" y="754"/>
                  </a:lnTo>
                  <a:lnTo>
                    <a:pt x="419" y="750"/>
                  </a:lnTo>
                  <a:lnTo>
                    <a:pt x="421" y="747"/>
                  </a:lnTo>
                  <a:lnTo>
                    <a:pt x="421" y="740"/>
                  </a:lnTo>
                  <a:lnTo>
                    <a:pt x="421" y="737"/>
                  </a:lnTo>
                  <a:lnTo>
                    <a:pt x="421" y="731"/>
                  </a:lnTo>
                  <a:lnTo>
                    <a:pt x="422" y="726"/>
                  </a:lnTo>
                  <a:lnTo>
                    <a:pt x="422" y="721"/>
                  </a:lnTo>
                  <a:lnTo>
                    <a:pt x="422" y="716"/>
                  </a:lnTo>
                  <a:lnTo>
                    <a:pt x="422" y="709"/>
                  </a:lnTo>
                  <a:lnTo>
                    <a:pt x="424" y="703"/>
                  </a:lnTo>
                  <a:lnTo>
                    <a:pt x="424" y="696"/>
                  </a:lnTo>
                  <a:lnTo>
                    <a:pt x="424" y="690"/>
                  </a:lnTo>
                  <a:lnTo>
                    <a:pt x="424" y="683"/>
                  </a:lnTo>
                  <a:lnTo>
                    <a:pt x="426" y="677"/>
                  </a:lnTo>
                  <a:lnTo>
                    <a:pt x="426" y="669"/>
                  </a:lnTo>
                  <a:lnTo>
                    <a:pt x="426" y="662"/>
                  </a:lnTo>
                  <a:lnTo>
                    <a:pt x="426" y="654"/>
                  </a:lnTo>
                  <a:lnTo>
                    <a:pt x="427" y="647"/>
                  </a:lnTo>
                  <a:lnTo>
                    <a:pt x="427" y="639"/>
                  </a:lnTo>
                  <a:lnTo>
                    <a:pt x="427" y="631"/>
                  </a:lnTo>
                  <a:lnTo>
                    <a:pt x="427" y="623"/>
                  </a:lnTo>
                  <a:lnTo>
                    <a:pt x="427" y="616"/>
                  </a:lnTo>
                  <a:lnTo>
                    <a:pt x="427" y="608"/>
                  </a:lnTo>
                  <a:lnTo>
                    <a:pt x="429" y="600"/>
                  </a:lnTo>
                  <a:lnTo>
                    <a:pt x="429" y="592"/>
                  </a:lnTo>
                  <a:lnTo>
                    <a:pt x="430" y="585"/>
                  </a:lnTo>
                  <a:lnTo>
                    <a:pt x="430" y="577"/>
                  </a:lnTo>
                  <a:lnTo>
                    <a:pt x="430" y="567"/>
                  </a:lnTo>
                  <a:lnTo>
                    <a:pt x="430" y="559"/>
                  </a:lnTo>
                  <a:lnTo>
                    <a:pt x="430" y="551"/>
                  </a:lnTo>
                  <a:lnTo>
                    <a:pt x="430" y="543"/>
                  </a:lnTo>
                  <a:lnTo>
                    <a:pt x="432" y="535"/>
                  </a:lnTo>
                  <a:lnTo>
                    <a:pt x="432" y="526"/>
                  </a:lnTo>
                  <a:lnTo>
                    <a:pt x="432" y="518"/>
                  </a:lnTo>
                  <a:lnTo>
                    <a:pt x="432" y="510"/>
                  </a:lnTo>
                  <a:lnTo>
                    <a:pt x="432" y="502"/>
                  </a:lnTo>
                  <a:lnTo>
                    <a:pt x="432" y="494"/>
                  </a:lnTo>
                  <a:lnTo>
                    <a:pt x="434" y="487"/>
                  </a:lnTo>
                  <a:lnTo>
                    <a:pt x="434" y="479"/>
                  </a:lnTo>
                  <a:lnTo>
                    <a:pt x="434" y="471"/>
                  </a:lnTo>
                  <a:lnTo>
                    <a:pt x="435" y="463"/>
                  </a:lnTo>
                  <a:lnTo>
                    <a:pt x="435" y="456"/>
                  </a:lnTo>
                  <a:lnTo>
                    <a:pt x="435" y="448"/>
                  </a:lnTo>
                  <a:lnTo>
                    <a:pt x="435" y="441"/>
                  </a:lnTo>
                  <a:lnTo>
                    <a:pt x="435" y="433"/>
                  </a:lnTo>
                  <a:lnTo>
                    <a:pt x="437" y="428"/>
                  </a:lnTo>
                  <a:lnTo>
                    <a:pt x="437" y="420"/>
                  </a:lnTo>
                  <a:lnTo>
                    <a:pt x="437" y="414"/>
                  </a:lnTo>
                  <a:lnTo>
                    <a:pt x="437" y="407"/>
                  </a:lnTo>
                  <a:lnTo>
                    <a:pt x="437" y="402"/>
                  </a:lnTo>
                  <a:lnTo>
                    <a:pt x="437" y="396"/>
                  </a:lnTo>
                  <a:lnTo>
                    <a:pt x="437" y="389"/>
                  </a:lnTo>
                  <a:lnTo>
                    <a:pt x="439" y="384"/>
                  </a:lnTo>
                  <a:lnTo>
                    <a:pt x="439" y="379"/>
                  </a:lnTo>
                  <a:lnTo>
                    <a:pt x="439" y="374"/>
                  </a:lnTo>
                  <a:lnTo>
                    <a:pt x="439" y="369"/>
                  </a:lnTo>
                  <a:lnTo>
                    <a:pt x="440" y="365"/>
                  </a:lnTo>
                  <a:lnTo>
                    <a:pt x="440" y="361"/>
                  </a:lnTo>
                  <a:lnTo>
                    <a:pt x="440" y="356"/>
                  </a:lnTo>
                  <a:lnTo>
                    <a:pt x="440" y="352"/>
                  </a:lnTo>
                  <a:lnTo>
                    <a:pt x="440" y="347"/>
                  </a:lnTo>
                  <a:lnTo>
                    <a:pt x="440" y="343"/>
                  </a:lnTo>
                  <a:lnTo>
                    <a:pt x="440" y="337"/>
                  </a:lnTo>
                  <a:lnTo>
                    <a:pt x="442" y="334"/>
                  </a:lnTo>
                  <a:lnTo>
                    <a:pt x="442" y="327"/>
                  </a:lnTo>
                  <a:lnTo>
                    <a:pt x="442" y="324"/>
                  </a:lnTo>
                  <a:lnTo>
                    <a:pt x="442" y="317"/>
                  </a:lnTo>
                  <a:lnTo>
                    <a:pt x="444" y="312"/>
                  </a:lnTo>
                  <a:lnTo>
                    <a:pt x="444" y="306"/>
                  </a:lnTo>
                  <a:lnTo>
                    <a:pt x="445" y="301"/>
                  </a:lnTo>
                  <a:lnTo>
                    <a:pt x="445" y="296"/>
                  </a:lnTo>
                  <a:lnTo>
                    <a:pt x="445" y="289"/>
                  </a:lnTo>
                  <a:lnTo>
                    <a:pt x="447" y="284"/>
                  </a:lnTo>
                  <a:lnTo>
                    <a:pt x="447" y="280"/>
                  </a:lnTo>
                  <a:lnTo>
                    <a:pt x="447" y="273"/>
                  </a:lnTo>
                  <a:lnTo>
                    <a:pt x="448" y="268"/>
                  </a:lnTo>
                  <a:lnTo>
                    <a:pt x="448" y="262"/>
                  </a:lnTo>
                  <a:lnTo>
                    <a:pt x="448" y="255"/>
                  </a:lnTo>
                  <a:lnTo>
                    <a:pt x="448" y="249"/>
                  </a:lnTo>
                  <a:lnTo>
                    <a:pt x="450" y="244"/>
                  </a:lnTo>
                  <a:lnTo>
                    <a:pt x="450" y="237"/>
                  </a:lnTo>
                  <a:lnTo>
                    <a:pt x="452" y="232"/>
                  </a:lnTo>
                  <a:lnTo>
                    <a:pt x="452" y="226"/>
                  </a:lnTo>
                  <a:lnTo>
                    <a:pt x="452" y="219"/>
                  </a:lnTo>
                  <a:lnTo>
                    <a:pt x="452" y="213"/>
                  </a:lnTo>
                  <a:lnTo>
                    <a:pt x="453" y="208"/>
                  </a:lnTo>
                  <a:lnTo>
                    <a:pt x="453" y="201"/>
                  </a:lnTo>
                  <a:lnTo>
                    <a:pt x="455" y="196"/>
                  </a:lnTo>
                  <a:lnTo>
                    <a:pt x="455" y="190"/>
                  </a:lnTo>
                  <a:lnTo>
                    <a:pt x="457" y="185"/>
                  </a:lnTo>
                  <a:lnTo>
                    <a:pt x="457" y="178"/>
                  </a:lnTo>
                  <a:lnTo>
                    <a:pt x="457" y="173"/>
                  </a:lnTo>
                  <a:lnTo>
                    <a:pt x="457" y="167"/>
                  </a:lnTo>
                  <a:lnTo>
                    <a:pt x="457" y="162"/>
                  </a:lnTo>
                  <a:lnTo>
                    <a:pt x="457" y="155"/>
                  </a:lnTo>
                  <a:lnTo>
                    <a:pt x="458" y="150"/>
                  </a:lnTo>
                  <a:lnTo>
                    <a:pt x="458" y="146"/>
                  </a:lnTo>
                  <a:lnTo>
                    <a:pt x="458" y="141"/>
                  </a:lnTo>
                  <a:lnTo>
                    <a:pt x="458" y="134"/>
                  </a:lnTo>
                  <a:lnTo>
                    <a:pt x="458" y="129"/>
                  </a:lnTo>
                  <a:lnTo>
                    <a:pt x="458" y="124"/>
                  </a:lnTo>
                  <a:lnTo>
                    <a:pt x="458" y="121"/>
                  </a:lnTo>
                  <a:lnTo>
                    <a:pt x="458" y="116"/>
                  </a:lnTo>
                  <a:lnTo>
                    <a:pt x="458" y="111"/>
                  </a:lnTo>
                  <a:lnTo>
                    <a:pt x="458" y="108"/>
                  </a:lnTo>
                  <a:lnTo>
                    <a:pt x="458" y="105"/>
                  </a:lnTo>
                  <a:lnTo>
                    <a:pt x="458" y="100"/>
                  </a:lnTo>
                  <a:lnTo>
                    <a:pt x="458" y="95"/>
                  </a:lnTo>
                  <a:lnTo>
                    <a:pt x="457" y="92"/>
                  </a:lnTo>
                  <a:lnTo>
                    <a:pt x="457" y="88"/>
                  </a:lnTo>
                  <a:lnTo>
                    <a:pt x="457" y="82"/>
                  </a:lnTo>
                  <a:lnTo>
                    <a:pt x="455" y="77"/>
                  </a:lnTo>
                  <a:lnTo>
                    <a:pt x="453" y="70"/>
                  </a:lnTo>
                  <a:lnTo>
                    <a:pt x="452" y="67"/>
                  </a:lnTo>
                  <a:lnTo>
                    <a:pt x="450" y="62"/>
                  </a:lnTo>
                  <a:lnTo>
                    <a:pt x="448" y="62"/>
                  </a:lnTo>
                  <a:lnTo>
                    <a:pt x="442" y="57"/>
                  </a:lnTo>
                  <a:lnTo>
                    <a:pt x="437" y="54"/>
                  </a:lnTo>
                  <a:lnTo>
                    <a:pt x="430" y="49"/>
                  </a:lnTo>
                  <a:lnTo>
                    <a:pt x="424" y="46"/>
                  </a:lnTo>
                  <a:lnTo>
                    <a:pt x="417" y="41"/>
                  </a:lnTo>
                  <a:lnTo>
                    <a:pt x="409" y="38"/>
                  </a:lnTo>
                  <a:lnTo>
                    <a:pt x="406" y="36"/>
                  </a:lnTo>
                  <a:lnTo>
                    <a:pt x="401" y="33"/>
                  </a:lnTo>
                  <a:lnTo>
                    <a:pt x="396" y="31"/>
                  </a:lnTo>
                  <a:lnTo>
                    <a:pt x="393" y="31"/>
                  </a:lnTo>
                  <a:lnTo>
                    <a:pt x="388" y="28"/>
                  </a:lnTo>
                  <a:lnTo>
                    <a:pt x="385" y="26"/>
                  </a:lnTo>
                  <a:lnTo>
                    <a:pt x="380" y="25"/>
                  </a:lnTo>
                  <a:lnTo>
                    <a:pt x="376" y="25"/>
                  </a:lnTo>
                  <a:lnTo>
                    <a:pt x="370" y="21"/>
                  </a:lnTo>
                  <a:lnTo>
                    <a:pt x="367" y="21"/>
                  </a:lnTo>
                  <a:lnTo>
                    <a:pt x="362" y="20"/>
                  </a:lnTo>
                  <a:lnTo>
                    <a:pt x="359" y="20"/>
                  </a:lnTo>
                  <a:lnTo>
                    <a:pt x="354" y="20"/>
                  </a:lnTo>
                  <a:lnTo>
                    <a:pt x="349" y="18"/>
                  </a:lnTo>
                  <a:lnTo>
                    <a:pt x="344" y="18"/>
                  </a:lnTo>
                  <a:lnTo>
                    <a:pt x="341" y="18"/>
                  </a:lnTo>
                  <a:lnTo>
                    <a:pt x="336" y="18"/>
                  </a:lnTo>
                  <a:lnTo>
                    <a:pt x="331" y="20"/>
                  </a:lnTo>
                  <a:lnTo>
                    <a:pt x="327" y="20"/>
                  </a:lnTo>
                  <a:lnTo>
                    <a:pt x="323" y="21"/>
                  </a:lnTo>
                  <a:lnTo>
                    <a:pt x="319" y="21"/>
                  </a:lnTo>
                  <a:lnTo>
                    <a:pt x="314" y="23"/>
                  </a:lnTo>
                  <a:lnTo>
                    <a:pt x="309" y="23"/>
                  </a:lnTo>
                  <a:lnTo>
                    <a:pt x="306" y="25"/>
                  </a:lnTo>
                  <a:lnTo>
                    <a:pt x="301" y="26"/>
                  </a:lnTo>
                  <a:lnTo>
                    <a:pt x="298" y="26"/>
                  </a:lnTo>
                  <a:lnTo>
                    <a:pt x="295" y="26"/>
                  </a:lnTo>
                  <a:lnTo>
                    <a:pt x="290" y="28"/>
                  </a:lnTo>
                  <a:lnTo>
                    <a:pt x="283" y="30"/>
                  </a:lnTo>
                  <a:lnTo>
                    <a:pt x="275" y="31"/>
                  </a:lnTo>
                  <a:lnTo>
                    <a:pt x="270" y="34"/>
                  </a:lnTo>
                  <a:lnTo>
                    <a:pt x="264" y="38"/>
                  </a:lnTo>
                  <a:lnTo>
                    <a:pt x="257" y="39"/>
                  </a:lnTo>
                  <a:lnTo>
                    <a:pt x="252" y="43"/>
                  </a:lnTo>
                  <a:lnTo>
                    <a:pt x="247" y="46"/>
                  </a:lnTo>
                  <a:lnTo>
                    <a:pt x="242" y="49"/>
                  </a:lnTo>
                  <a:lnTo>
                    <a:pt x="239" y="54"/>
                  </a:lnTo>
                  <a:lnTo>
                    <a:pt x="234" y="59"/>
                  </a:lnTo>
                  <a:lnTo>
                    <a:pt x="233" y="64"/>
                  </a:lnTo>
                  <a:lnTo>
                    <a:pt x="229" y="72"/>
                  </a:lnTo>
                  <a:lnTo>
                    <a:pt x="228" y="75"/>
                  </a:lnTo>
                  <a:lnTo>
                    <a:pt x="226" y="82"/>
                  </a:lnTo>
                  <a:lnTo>
                    <a:pt x="224" y="85"/>
                  </a:lnTo>
                  <a:lnTo>
                    <a:pt x="223" y="90"/>
                  </a:lnTo>
                  <a:lnTo>
                    <a:pt x="221" y="95"/>
                  </a:lnTo>
                  <a:lnTo>
                    <a:pt x="221" y="101"/>
                  </a:lnTo>
                  <a:lnTo>
                    <a:pt x="218" y="106"/>
                  </a:lnTo>
                  <a:lnTo>
                    <a:pt x="218" y="115"/>
                  </a:lnTo>
                  <a:lnTo>
                    <a:pt x="215" y="119"/>
                  </a:lnTo>
                  <a:lnTo>
                    <a:pt x="213" y="128"/>
                  </a:lnTo>
                  <a:lnTo>
                    <a:pt x="211" y="134"/>
                  </a:lnTo>
                  <a:lnTo>
                    <a:pt x="210" y="142"/>
                  </a:lnTo>
                  <a:lnTo>
                    <a:pt x="208" y="150"/>
                  </a:lnTo>
                  <a:lnTo>
                    <a:pt x="205" y="160"/>
                  </a:lnTo>
                  <a:lnTo>
                    <a:pt x="203" y="168"/>
                  </a:lnTo>
                  <a:lnTo>
                    <a:pt x="200" y="178"/>
                  </a:lnTo>
                  <a:lnTo>
                    <a:pt x="197" y="186"/>
                  </a:lnTo>
                  <a:lnTo>
                    <a:pt x="195" y="196"/>
                  </a:lnTo>
                  <a:lnTo>
                    <a:pt x="192" y="206"/>
                  </a:lnTo>
                  <a:lnTo>
                    <a:pt x="190" y="217"/>
                  </a:lnTo>
                  <a:lnTo>
                    <a:pt x="187" y="227"/>
                  </a:lnTo>
                  <a:lnTo>
                    <a:pt x="185" y="239"/>
                  </a:lnTo>
                  <a:lnTo>
                    <a:pt x="182" y="249"/>
                  </a:lnTo>
                  <a:lnTo>
                    <a:pt x="179" y="260"/>
                  </a:lnTo>
                  <a:lnTo>
                    <a:pt x="175" y="270"/>
                  </a:lnTo>
                  <a:lnTo>
                    <a:pt x="174" y="283"/>
                  </a:lnTo>
                  <a:lnTo>
                    <a:pt x="170" y="293"/>
                  </a:lnTo>
                  <a:lnTo>
                    <a:pt x="167" y="304"/>
                  </a:lnTo>
                  <a:lnTo>
                    <a:pt x="164" y="316"/>
                  </a:lnTo>
                  <a:lnTo>
                    <a:pt x="162" y="329"/>
                  </a:lnTo>
                  <a:lnTo>
                    <a:pt x="159" y="338"/>
                  </a:lnTo>
                  <a:lnTo>
                    <a:pt x="156" y="350"/>
                  </a:lnTo>
                  <a:lnTo>
                    <a:pt x="152" y="361"/>
                  </a:lnTo>
                  <a:lnTo>
                    <a:pt x="151" y="373"/>
                  </a:lnTo>
                  <a:lnTo>
                    <a:pt x="146" y="384"/>
                  </a:lnTo>
                  <a:lnTo>
                    <a:pt x="144" y="396"/>
                  </a:lnTo>
                  <a:lnTo>
                    <a:pt x="141" y="407"/>
                  </a:lnTo>
                  <a:lnTo>
                    <a:pt x="139" y="419"/>
                  </a:lnTo>
                  <a:lnTo>
                    <a:pt x="136" y="428"/>
                  </a:lnTo>
                  <a:lnTo>
                    <a:pt x="133" y="440"/>
                  </a:lnTo>
                  <a:lnTo>
                    <a:pt x="130" y="450"/>
                  </a:lnTo>
                  <a:lnTo>
                    <a:pt x="128" y="461"/>
                  </a:lnTo>
                  <a:lnTo>
                    <a:pt x="125" y="472"/>
                  </a:lnTo>
                  <a:lnTo>
                    <a:pt x="121" y="482"/>
                  </a:lnTo>
                  <a:lnTo>
                    <a:pt x="120" y="492"/>
                  </a:lnTo>
                  <a:lnTo>
                    <a:pt x="118" y="504"/>
                  </a:lnTo>
                  <a:lnTo>
                    <a:pt x="115" y="512"/>
                  </a:lnTo>
                  <a:lnTo>
                    <a:pt x="112" y="521"/>
                  </a:lnTo>
                  <a:lnTo>
                    <a:pt x="110" y="530"/>
                  </a:lnTo>
                  <a:lnTo>
                    <a:pt x="108" y="539"/>
                  </a:lnTo>
                  <a:lnTo>
                    <a:pt x="105" y="546"/>
                  </a:lnTo>
                  <a:lnTo>
                    <a:pt x="103" y="556"/>
                  </a:lnTo>
                  <a:lnTo>
                    <a:pt x="102" y="562"/>
                  </a:lnTo>
                  <a:lnTo>
                    <a:pt x="100" y="572"/>
                  </a:lnTo>
                  <a:lnTo>
                    <a:pt x="99" y="577"/>
                  </a:lnTo>
                  <a:lnTo>
                    <a:pt x="97" y="585"/>
                  </a:lnTo>
                  <a:lnTo>
                    <a:pt x="95" y="592"/>
                  </a:lnTo>
                  <a:lnTo>
                    <a:pt x="94" y="597"/>
                  </a:lnTo>
                  <a:lnTo>
                    <a:pt x="92" y="603"/>
                  </a:lnTo>
                  <a:lnTo>
                    <a:pt x="92" y="608"/>
                  </a:lnTo>
                  <a:lnTo>
                    <a:pt x="90" y="613"/>
                  </a:lnTo>
                  <a:lnTo>
                    <a:pt x="90" y="616"/>
                  </a:lnTo>
                  <a:lnTo>
                    <a:pt x="89" y="623"/>
                  </a:lnTo>
                  <a:lnTo>
                    <a:pt x="85" y="631"/>
                  </a:lnTo>
                  <a:lnTo>
                    <a:pt x="85" y="634"/>
                  </a:lnTo>
                  <a:lnTo>
                    <a:pt x="84" y="639"/>
                  </a:lnTo>
                  <a:lnTo>
                    <a:pt x="82" y="644"/>
                  </a:lnTo>
                  <a:lnTo>
                    <a:pt x="82" y="647"/>
                  </a:lnTo>
                  <a:lnTo>
                    <a:pt x="81" y="651"/>
                  </a:lnTo>
                  <a:lnTo>
                    <a:pt x="79" y="656"/>
                  </a:lnTo>
                  <a:lnTo>
                    <a:pt x="77" y="659"/>
                  </a:lnTo>
                  <a:lnTo>
                    <a:pt x="77" y="664"/>
                  </a:lnTo>
                  <a:lnTo>
                    <a:pt x="76" y="669"/>
                  </a:lnTo>
                  <a:lnTo>
                    <a:pt x="74" y="672"/>
                  </a:lnTo>
                  <a:lnTo>
                    <a:pt x="72" y="677"/>
                  </a:lnTo>
                  <a:lnTo>
                    <a:pt x="72" y="680"/>
                  </a:lnTo>
                  <a:lnTo>
                    <a:pt x="71" y="685"/>
                  </a:lnTo>
                  <a:lnTo>
                    <a:pt x="69" y="688"/>
                  </a:lnTo>
                  <a:lnTo>
                    <a:pt x="67" y="693"/>
                  </a:lnTo>
                  <a:lnTo>
                    <a:pt x="66" y="696"/>
                  </a:lnTo>
                  <a:lnTo>
                    <a:pt x="64" y="701"/>
                  </a:lnTo>
                  <a:lnTo>
                    <a:pt x="63" y="705"/>
                  </a:lnTo>
                  <a:lnTo>
                    <a:pt x="61" y="709"/>
                  </a:lnTo>
                  <a:lnTo>
                    <a:pt x="61" y="714"/>
                  </a:lnTo>
                  <a:lnTo>
                    <a:pt x="59" y="718"/>
                  </a:lnTo>
                  <a:lnTo>
                    <a:pt x="58" y="721"/>
                  </a:lnTo>
                  <a:lnTo>
                    <a:pt x="56" y="726"/>
                  </a:lnTo>
                  <a:lnTo>
                    <a:pt x="54" y="731"/>
                  </a:lnTo>
                  <a:lnTo>
                    <a:pt x="53" y="734"/>
                  </a:lnTo>
                  <a:lnTo>
                    <a:pt x="51" y="739"/>
                  </a:lnTo>
                  <a:lnTo>
                    <a:pt x="49" y="742"/>
                  </a:lnTo>
                  <a:lnTo>
                    <a:pt x="49" y="747"/>
                  </a:lnTo>
                  <a:lnTo>
                    <a:pt x="46" y="754"/>
                  </a:lnTo>
                  <a:lnTo>
                    <a:pt x="43" y="762"/>
                  </a:lnTo>
                  <a:lnTo>
                    <a:pt x="40" y="768"/>
                  </a:lnTo>
                  <a:lnTo>
                    <a:pt x="38" y="775"/>
                  </a:lnTo>
                  <a:lnTo>
                    <a:pt x="35" y="781"/>
                  </a:lnTo>
                  <a:lnTo>
                    <a:pt x="33" y="788"/>
                  </a:lnTo>
                  <a:lnTo>
                    <a:pt x="32" y="793"/>
                  </a:lnTo>
                  <a:lnTo>
                    <a:pt x="30" y="799"/>
                  </a:lnTo>
                  <a:lnTo>
                    <a:pt x="27" y="803"/>
                  </a:lnTo>
                  <a:lnTo>
                    <a:pt x="25" y="808"/>
                  </a:lnTo>
                  <a:lnTo>
                    <a:pt x="23" y="812"/>
                  </a:lnTo>
                  <a:lnTo>
                    <a:pt x="22" y="816"/>
                  </a:lnTo>
                  <a:lnTo>
                    <a:pt x="20" y="821"/>
                  </a:lnTo>
                  <a:lnTo>
                    <a:pt x="18" y="824"/>
                  </a:lnTo>
                  <a:lnTo>
                    <a:pt x="17" y="829"/>
                  </a:lnTo>
                  <a:lnTo>
                    <a:pt x="14" y="832"/>
                  </a:lnTo>
                  <a:lnTo>
                    <a:pt x="10" y="835"/>
                  </a:lnTo>
                  <a:lnTo>
                    <a:pt x="7" y="839"/>
                  </a:lnTo>
                  <a:lnTo>
                    <a:pt x="4" y="840"/>
                  </a:lnTo>
                  <a:lnTo>
                    <a:pt x="2" y="839"/>
                  </a:lnTo>
                  <a:lnTo>
                    <a:pt x="0" y="837"/>
                  </a:lnTo>
                  <a:lnTo>
                    <a:pt x="0" y="834"/>
                  </a:lnTo>
                  <a:lnTo>
                    <a:pt x="0" y="830"/>
                  </a:lnTo>
                  <a:lnTo>
                    <a:pt x="0" y="827"/>
                  </a:lnTo>
                  <a:close/>
                </a:path>
              </a:pathLst>
            </a:custGeom>
            <a:solidFill>
              <a:srgbClr val="173B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5861" name="Freeform 23"/>
            <p:cNvSpPr>
              <a:spLocks/>
            </p:cNvSpPr>
            <p:nvPr/>
          </p:nvSpPr>
          <p:spPr bwMode="auto">
            <a:xfrm>
              <a:off x="4660" y="3658"/>
              <a:ext cx="118" cy="333"/>
            </a:xfrm>
            <a:custGeom>
              <a:avLst/>
              <a:gdLst>
                <a:gd name="T0" fmla="*/ 0 w 236"/>
                <a:gd name="T1" fmla="*/ 324 h 667"/>
                <a:gd name="T2" fmla="*/ 1 w 236"/>
                <a:gd name="T3" fmla="*/ 316 h 667"/>
                <a:gd name="T4" fmla="*/ 3 w 236"/>
                <a:gd name="T5" fmla="*/ 306 h 667"/>
                <a:gd name="T6" fmla="*/ 6 w 236"/>
                <a:gd name="T7" fmla="*/ 293 h 667"/>
                <a:gd name="T8" fmla="*/ 9 w 236"/>
                <a:gd name="T9" fmla="*/ 279 h 667"/>
                <a:gd name="T10" fmla="*/ 13 w 236"/>
                <a:gd name="T11" fmla="*/ 262 h 667"/>
                <a:gd name="T12" fmla="*/ 17 w 236"/>
                <a:gd name="T13" fmla="*/ 245 h 667"/>
                <a:gd name="T14" fmla="*/ 22 w 236"/>
                <a:gd name="T15" fmla="*/ 226 h 667"/>
                <a:gd name="T16" fmla="*/ 26 w 236"/>
                <a:gd name="T17" fmla="*/ 205 h 667"/>
                <a:gd name="T18" fmla="*/ 31 w 236"/>
                <a:gd name="T19" fmla="*/ 185 h 667"/>
                <a:gd name="T20" fmla="*/ 37 w 236"/>
                <a:gd name="T21" fmla="*/ 164 h 667"/>
                <a:gd name="T22" fmla="*/ 42 w 236"/>
                <a:gd name="T23" fmla="*/ 143 h 667"/>
                <a:gd name="T24" fmla="*/ 47 w 236"/>
                <a:gd name="T25" fmla="*/ 123 h 667"/>
                <a:gd name="T26" fmla="*/ 52 w 236"/>
                <a:gd name="T27" fmla="*/ 104 h 667"/>
                <a:gd name="T28" fmla="*/ 57 w 236"/>
                <a:gd name="T29" fmla="*/ 86 h 667"/>
                <a:gd name="T30" fmla="*/ 62 w 236"/>
                <a:gd name="T31" fmla="*/ 69 h 667"/>
                <a:gd name="T32" fmla="*/ 66 w 236"/>
                <a:gd name="T33" fmla="*/ 53 h 667"/>
                <a:gd name="T34" fmla="*/ 70 w 236"/>
                <a:gd name="T35" fmla="*/ 40 h 667"/>
                <a:gd name="T36" fmla="*/ 73 w 236"/>
                <a:gd name="T37" fmla="*/ 29 h 667"/>
                <a:gd name="T38" fmla="*/ 76 w 236"/>
                <a:gd name="T39" fmla="*/ 20 h 667"/>
                <a:gd name="T40" fmla="*/ 80 w 236"/>
                <a:gd name="T41" fmla="*/ 14 h 667"/>
                <a:gd name="T42" fmla="*/ 86 w 236"/>
                <a:gd name="T43" fmla="*/ 8 h 667"/>
                <a:gd name="T44" fmla="*/ 95 w 236"/>
                <a:gd name="T45" fmla="*/ 3 h 667"/>
                <a:gd name="T46" fmla="*/ 104 w 236"/>
                <a:gd name="T47" fmla="*/ 1 h 667"/>
                <a:gd name="T48" fmla="*/ 112 w 236"/>
                <a:gd name="T49" fmla="*/ 1 h 667"/>
                <a:gd name="T50" fmla="*/ 117 w 236"/>
                <a:gd name="T51" fmla="*/ 5 h 667"/>
                <a:gd name="T52" fmla="*/ 118 w 236"/>
                <a:gd name="T53" fmla="*/ 10 h 667"/>
                <a:gd name="T54" fmla="*/ 118 w 236"/>
                <a:gd name="T55" fmla="*/ 15 h 667"/>
                <a:gd name="T56" fmla="*/ 118 w 236"/>
                <a:gd name="T57" fmla="*/ 24 h 667"/>
                <a:gd name="T58" fmla="*/ 116 w 236"/>
                <a:gd name="T59" fmla="*/ 36 h 667"/>
                <a:gd name="T60" fmla="*/ 116 w 236"/>
                <a:gd name="T61" fmla="*/ 50 h 667"/>
                <a:gd name="T62" fmla="*/ 114 w 236"/>
                <a:gd name="T63" fmla="*/ 65 h 667"/>
                <a:gd name="T64" fmla="*/ 112 w 236"/>
                <a:gd name="T65" fmla="*/ 82 h 667"/>
                <a:gd name="T66" fmla="*/ 110 w 236"/>
                <a:gd name="T67" fmla="*/ 100 h 667"/>
                <a:gd name="T68" fmla="*/ 107 w 236"/>
                <a:gd name="T69" fmla="*/ 120 h 667"/>
                <a:gd name="T70" fmla="*/ 105 w 236"/>
                <a:gd name="T71" fmla="*/ 140 h 667"/>
                <a:gd name="T72" fmla="*/ 103 w 236"/>
                <a:gd name="T73" fmla="*/ 160 h 667"/>
                <a:gd name="T74" fmla="*/ 100 w 236"/>
                <a:gd name="T75" fmla="*/ 181 h 667"/>
                <a:gd name="T76" fmla="*/ 98 w 236"/>
                <a:gd name="T77" fmla="*/ 200 h 667"/>
                <a:gd name="T78" fmla="*/ 94 w 236"/>
                <a:gd name="T79" fmla="*/ 219 h 667"/>
                <a:gd name="T80" fmla="*/ 92 w 236"/>
                <a:gd name="T81" fmla="*/ 238 h 667"/>
                <a:gd name="T82" fmla="*/ 89 w 236"/>
                <a:gd name="T83" fmla="*/ 254 h 667"/>
                <a:gd name="T84" fmla="*/ 86 w 236"/>
                <a:gd name="T85" fmla="*/ 269 h 667"/>
                <a:gd name="T86" fmla="*/ 84 w 236"/>
                <a:gd name="T87" fmla="*/ 282 h 667"/>
                <a:gd name="T88" fmla="*/ 81 w 236"/>
                <a:gd name="T89" fmla="*/ 293 h 667"/>
                <a:gd name="T90" fmla="*/ 79 w 236"/>
                <a:gd name="T91" fmla="*/ 301 h 667"/>
                <a:gd name="T92" fmla="*/ 77 w 236"/>
                <a:gd name="T93" fmla="*/ 306 h 667"/>
                <a:gd name="T94" fmla="*/ 75 w 236"/>
                <a:gd name="T95" fmla="*/ 308 h 667"/>
                <a:gd name="T96" fmla="*/ 70 w 236"/>
                <a:gd name="T97" fmla="*/ 311 h 667"/>
                <a:gd name="T98" fmla="*/ 62 w 236"/>
                <a:gd name="T99" fmla="*/ 315 h 667"/>
                <a:gd name="T100" fmla="*/ 53 w 236"/>
                <a:gd name="T101" fmla="*/ 319 h 667"/>
                <a:gd name="T102" fmla="*/ 43 w 236"/>
                <a:gd name="T103" fmla="*/ 324 h 667"/>
                <a:gd name="T104" fmla="*/ 33 w 236"/>
                <a:gd name="T105" fmla="*/ 328 h 667"/>
                <a:gd name="T106" fmla="*/ 23 w 236"/>
                <a:gd name="T107" fmla="*/ 331 h 667"/>
                <a:gd name="T108" fmla="*/ 14 w 236"/>
                <a:gd name="T109" fmla="*/ 333 h 667"/>
                <a:gd name="T110" fmla="*/ 7 w 236"/>
                <a:gd name="T111" fmla="*/ 333 h 667"/>
                <a:gd name="T112" fmla="*/ 2 w 236"/>
                <a:gd name="T113" fmla="*/ 333 h 667"/>
                <a:gd name="T114" fmla="*/ 0 w 236"/>
                <a:gd name="T115" fmla="*/ 328 h 66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36" h="667">
                  <a:moveTo>
                    <a:pt x="0" y="656"/>
                  </a:moveTo>
                  <a:lnTo>
                    <a:pt x="0" y="651"/>
                  </a:lnTo>
                  <a:lnTo>
                    <a:pt x="0" y="648"/>
                  </a:lnTo>
                  <a:lnTo>
                    <a:pt x="0" y="643"/>
                  </a:lnTo>
                  <a:lnTo>
                    <a:pt x="2" y="639"/>
                  </a:lnTo>
                  <a:lnTo>
                    <a:pt x="2" y="633"/>
                  </a:lnTo>
                  <a:lnTo>
                    <a:pt x="3" y="626"/>
                  </a:lnTo>
                  <a:lnTo>
                    <a:pt x="3" y="620"/>
                  </a:lnTo>
                  <a:lnTo>
                    <a:pt x="5" y="613"/>
                  </a:lnTo>
                  <a:lnTo>
                    <a:pt x="7" y="605"/>
                  </a:lnTo>
                  <a:lnTo>
                    <a:pt x="8" y="597"/>
                  </a:lnTo>
                  <a:lnTo>
                    <a:pt x="12" y="587"/>
                  </a:lnTo>
                  <a:lnTo>
                    <a:pt x="13" y="579"/>
                  </a:lnTo>
                  <a:lnTo>
                    <a:pt x="15" y="569"/>
                  </a:lnTo>
                  <a:lnTo>
                    <a:pt x="18" y="558"/>
                  </a:lnTo>
                  <a:lnTo>
                    <a:pt x="21" y="548"/>
                  </a:lnTo>
                  <a:lnTo>
                    <a:pt x="23" y="538"/>
                  </a:lnTo>
                  <a:lnTo>
                    <a:pt x="26" y="525"/>
                  </a:lnTo>
                  <a:lnTo>
                    <a:pt x="28" y="514"/>
                  </a:lnTo>
                  <a:lnTo>
                    <a:pt x="31" y="502"/>
                  </a:lnTo>
                  <a:lnTo>
                    <a:pt x="33" y="491"/>
                  </a:lnTo>
                  <a:lnTo>
                    <a:pt x="36" y="476"/>
                  </a:lnTo>
                  <a:lnTo>
                    <a:pt x="39" y="465"/>
                  </a:lnTo>
                  <a:lnTo>
                    <a:pt x="43" y="452"/>
                  </a:lnTo>
                  <a:lnTo>
                    <a:pt x="46" y="438"/>
                  </a:lnTo>
                  <a:lnTo>
                    <a:pt x="49" y="425"/>
                  </a:lnTo>
                  <a:lnTo>
                    <a:pt x="52" y="411"/>
                  </a:lnTo>
                  <a:lnTo>
                    <a:pt x="56" y="398"/>
                  </a:lnTo>
                  <a:lnTo>
                    <a:pt x="59" y="385"/>
                  </a:lnTo>
                  <a:lnTo>
                    <a:pt x="62" y="370"/>
                  </a:lnTo>
                  <a:lnTo>
                    <a:pt x="67" y="357"/>
                  </a:lnTo>
                  <a:lnTo>
                    <a:pt x="69" y="342"/>
                  </a:lnTo>
                  <a:lnTo>
                    <a:pt x="74" y="329"/>
                  </a:lnTo>
                  <a:lnTo>
                    <a:pt x="77" y="314"/>
                  </a:lnTo>
                  <a:lnTo>
                    <a:pt x="80" y="301"/>
                  </a:lnTo>
                  <a:lnTo>
                    <a:pt x="84" y="286"/>
                  </a:lnTo>
                  <a:lnTo>
                    <a:pt x="87" y="273"/>
                  </a:lnTo>
                  <a:lnTo>
                    <a:pt x="90" y="260"/>
                  </a:lnTo>
                  <a:lnTo>
                    <a:pt x="93" y="246"/>
                  </a:lnTo>
                  <a:lnTo>
                    <a:pt x="97" y="234"/>
                  </a:lnTo>
                  <a:lnTo>
                    <a:pt x="100" y="221"/>
                  </a:lnTo>
                  <a:lnTo>
                    <a:pt x="103" y="208"/>
                  </a:lnTo>
                  <a:lnTo>
                    <a:pt x="106" y="195"/>
                  </a:lnTo>
                  <a:lnTo>
                    <a:pt x="110" y="183"/>
                  </a:lnTo>
                  <a:lnTo>
                    <a:pt x="113" y="172"/>
                  </a:lnTo>
                  <a:lnTo>
                    <a:pt x="116" y="159"/>
                  </a:lnTo>
                  <a:lnTo>
                    <a:pt x="120" y="148"/>
                  </a:lnTo>
                  <a:lnTo>
                    <a:pt x="123" y="138"/>
                  </a:lnTo>
                  <a:lnTo>
                    <a:pt x="126" y="126"/>
                  </a:lnTo>
                  <a:lnTo>
                    <a:pt x="128" y="116"/>
                  </a:lnTo>
                  <a:lnTo>
                    <a:pt x="131" y="107"/>
                  </a:lnTo>
                  <a:lnTo>
                    <a:pt x="133" y="97"/>
                  </a:lnTo>
                  <a:lnTo>
                    <a:pt x="136" y="89"/>
                  </a:lnTo>
                  <a:lnTo>
                    <a:pt x="139" y="81"/>
                  </a:lnTo>
                  <a:lnTo>
                    <a:pt x="141" y="72"/>
                  </a:lnTo>
                  <a:lnTo>
                    <a:pt x="142" y="64"/>
                  </a:lnTo>
                  <a:lnTo>
                    <a:pt x="146" y="58"/>
                  </a:lnTo>
                  <a:lnTo>
                    <a:pt x="147" y="51"/>
                  </a:lnTo>
                  <a:lnTo>
                    <a:pt x="149" y="46"/>
                  </a:lnTo>
                  <a:lnTo>
                    <a:pt x="151" y="41"/>
                  </a:lnTo>
                  <a:lnTo>
                    <a:pt x="154" y="36"/>
                  </a:lnTo>
                  <a:lnTo>
                    <a:pt x="156" y="30"/>
                  </a:lnTo>
                  <a:lnTo>
                    <a:pt x="159" y="28"/>
                  </a:lnTo>
                  <a:lnTo>
                    <a:pt x="162" y="23"/>
                  </a:lnTo>
                  <a:lnTo>
                    <a:pt x="167" y="20"/>
                  </a:lnTo>
                  <a:lnTo>
                    <a:pt x="172" y="17"/>
                  </a:lnTo>
                  <a:lnTo>
                    <a:pt x="178" y="13"/>
                  </a:lnTo>
                  <a:lnTo>
                    <a:pt x="183" y="10"/>
                  </a:lnTo>
                  <a:lnTo>
                    <a:pt x="190" y="7"/>
                  </a:lnTo>
                  <a:lnTo>
                    <a:pt x="195" y="5"/>
                  </a:lnTo>
                  <a:lnTo>
                    <a:pt x="201" y="4"/>
                  </a:lnTo>
                  <a:lnTo>
                    <a:pt x="208" y="2"/>
                  </a:lnTo>
                  <a:lnTo>
                    <a:pt x="213" y="2"/>
                  </a:lnTo>
                  <a:lnTo>
                    <a:pt x="218" y="0"/>
                  </a:lnTo>
                  <a:lnTo>
                    <a:pt x="223" y="2"/>
                  </a:lnTo>
                  <a:lnTo>
                    <a:pt x="226" y="4"/>
                  </a:lnTo>
                  <a:lnTo>
                    <a:pt x="231" y="7"/>
                  </a:lnTo>
                  <a:lnTo>
                    <a:pt x="234" y="10"/>
                  </a:lnTo>
                  <a:lnTo>
                    <a:pt x="236" y="17"/>
                  </a:lnTo>
                  <a:lnTo>
                    <a:pt x="236" y="18"/>
                  </a:lnTo>
                  <a:lnTo>
                    <a:pt x="236" y="20"/>
                  </a:lnTo>
                  <a:lnTo>
                    <a:pt x="236" y="23"/>
                  </a:lnTo>
                  <a:lnTo>
                    <a:pt x="236" y="28"/>
                  </a:lnTo>
                  <a:lnTo>
                    <a:pt x="236" y="31"/>
                  </a:lnTo>
                  <a:lnTo>
                    <a:pt x="236" y="38"/>
                  </a:lnTo>
                  <a:lnTo>
                    <a:pt x="236" y="43"/>
                  </a:lnTo>
                  <a:lnTo>
                    <a:pt x="236" y="49"/>
                  </a:lnTo>
                  <a:lnTo>
                    <a:pt x="234" y="56"/>
                  </a:lnTo>
                  <a:lnTo>
                    <a:pt x="234" y="64"/>
                  </a:lnTo>
                  <a:lnTo>
                    <a:pt x="232" y="72"/>
                  </a:lnTo>
                  <a:lnTo>
                    <a:pt x="232" y="81"/>
                  </a:lnTo>
                  <a:lnTo>
                    <a:pt x="231" y="90"/>
                  </a:lnTo>
                  <a:lnTo>
                    <a:pt x="231" y="100"/>
                  </a:lnTo>
                  <a:lnTo>
                    <a:pt x="231" y="110"/>
                  </a:lnTo>
                  <a:lnTo>
                    <a:pt x="229" y="121"/>
                  </a:lnTo>
                  <a:lnTo>
                    <a:pt x="227" y="131"/>
                  </a:lnTo>
                  <a:lnTo>
                    <a:pt x="226" y="141"/>
                  </a:lnTo>
                  <a:lnTo>
                    <a:pt x="226" y="152"/>
                  </a:lnTo>
                  <a:lnTo>
                    <a:pt x="224" y="165"/>
                  </a:lnTo>
                  <a:lnTo>
                    <a:pt x="223" y="177"/>
                  </a:lnTo>
                  <a:lnTo>
                    <a:pt x="221" y="188"/>
                  </a:lnTo>
                  <a:lnTo>
                    <a:pt x="219" y="201"/>
                  </a:lnTo>
                  <a:lnTo>
                    <a:pt x="219" y="215"/>
                  </a:lnTo>
                  <a:lnTo>
                    <a:pt x="216" y="228"/>
                  </a:lnTo>
                  <a:lnTo>
                    <a:pt x="214" y="241"/>
                  </a:lnTo>
                  <a:lnTo>
                    <a:pt x="214" y="254"/>
                  </a:lnTo>
                  <a:lnTo>
                    <a:pt x="213" y="267"/>
                  </a:lnTo>
                  <a:lnTo>
                    <a:pt x="209" y="280"/>
                  </a:lnTo>
                  <a:lnTo>
                    <a:pt x="209" y="295"/>
                  </a:lnTo>
                  <a:lnTo>
                    <a:pt x="208" y="308"/>
                  </a:lnTo>
                  <a:lnTo>
                    <a:pt x="206" y="321"/>
                  </a:lnTo>
                  <a:lnTo>
                    <a:pt x="205" y="334"/>
                  </a:lnTo>
                  <a:lnTo>
                    <a:pt x="201" y="349"/>
                  </a:lnTo>
                  <a:lnTo>
                    <a:pt x="200" y="362"/>
                  </a:lnTo>
                  <a:lnTo>
                    <a:pt x="198" y="375"/>
                  </a:lnTo>
                  <a:lnTo>
                    <a:pt x="196" y="388"/>
                  </a:lnTo>
                  <a:lnTo>
                    <a:pt x="195" y="401"/>
                  </a:lnTo>
                  <a:lnTo>
                    <a:pt x="191" y="414"/>
                  </a:lnTo>
                  <a:lnTo>
                    <a:pt x="190" y="427"/>
                  </a:lnTo>
                  <a:lnTo>
                    <a:pt x="188" y="438"/>
                  </a:lnTo>
                  <a:lnTo>
                    <a:pt x="187" y="452"/>
                  </a:lnTo>
                  <a:lnTo>
                    <a:pt x="183" y="463"/>
                  </a:lnTo>
                  <a:lnTo>
                    <a:pt x="183" y="476"/>
                  </a:lnTo>
                  <a:lnTo>
                    <a:pt x="180" y="486"/>
                  </a:lnTo>
                  <a:lnTo>
                    <a:pt x="180" y="497"/>
                  </a:lnTo>
                  <a:lnTo>
                    <a:pt x="177" y="509"/>
                  </a:lnTo>
                  <a:lnTo>
                    <a:pt x="175" y="520"/>
                  </a:lnTo>
                  <a:lnTo>
                    <a:pt x="173" y="528"/>
                  </a:lnTo>
                  <a:lnTo>
                    <a:pt x="172" y="538"/>
                  </a:lnTo>
                  <a:lnTo>
                    <a:pt x="170" y="548"/>
                  </a:lnTo>
                  <a:lnTo>
                    <a:pt x="169" y="556"/>
                  </a:lnTo>
                  <a:lnTo>
                    <a:pt x="167" y="564"/>
                  </a:lnTo>
                  <a:lnTo>
                    <a:pt x="165" y="572"/>
                  </a:lnTo>
                  <a:lnTo>
                    <a:pt x="164" y="579"/>
                  </a:lnTo>
                  <a:lnTo>
                    <a:pt x="162" y="587"/>
                  </a:lnTo>
                  <a:lnTo>
                    <a:pt x="160" y="592"/>
                  </a:lnTo>
                  <a:lnTo>
                    <a:pt x="159" y="597"/>
                  </a:lnTo>
                  <a:lnTo>
                    <a:pt x="157" y="602"/>
                  </a:lnTo>
                  <a:lnTo>
                    <a:pt x="157" y="607"/>
                  </a:lnTo>
                  <a:lnTo>
                    <a:pt x="156" y="610"/>
                  </a:lnTo>
                  <a:lnTo>
                    <a:pt x="154" y="613"/>
                  </a:lnTo>
                  <a:lnTo>
                    <a:pt x="154" y="615"/>
                  </a:lnTo>
                  <a:lnTo>
                    <a:pt x="152" y="617"/>
                  </a:lnTo>
                  <a:lnTo>
                    <a:pt x="149" y="617"/>
                  </a:lnTo>
                  <a:lnTo>
                    <a:pt x="147" y="620"/>
                  </a:lnTo>
                  <a:lnTo>
                    <a:pt x="142" y="622"/>
                  </a:lnTo>
                  <a:lnTo>
                    <a:pt x="139" y="623"/>
                  </a:lnTo>
                  <a:lnTo>
                    <a:pt x="133" y="625"/>
                  </a:lnTo>
                  <a:lnTo>
                    <a:pt x="129" y="628"/>
                  </a:lnTo>
                  <a:lnTo>
                    <a:pt x="123" y="631"/>
                  </a:lnTo>
                  <a:lnTo>
                    <a:pt x="118" y="635"/>
                  </a:lnTo>
                  <a:lnTo>
                    <a:pt x="111" y="636"/>
                  </a:lnTo>
                  <a:lnTo>
                    <a:pt x="105" y="639"/>
                  </a:lnTo>
                  <a:lnTo>
                    <a:pt x="98" y="641"/>
                  </a:lnTo>
                  <a:lnTo>
                    <a:pt x="92" y="646"/>
                  </a:lnTo>
                  <a:lnTo>
                    <a:pt x="85" y="648"/>
                  </a:lnTo>
                  <a:lnTo>
                    <a:pt x="79" y="651"/>
                  </a:lnTo>
                  <a:lnTo>
                    <a:pt x="72" y="654"/>
                  </a:lnTo>
                  <a:lnTo>
                    <a:pt x="66" y="656"/>
                  </a:lnTo>
                  <a:lnTo>
                    <a:pt x="59" y="657"/>
                  </a:lnTo>
                  <a:lnTo>
                    <a:pt x="52" y="661"/>
                  </a:lnTo>
                  <a:lnTo>
                    <a:pt x="46" y="662"/>
                  </a:lnTo>
                  <a:lnTo>
                    <a:pt x="39" y="664"/>
                  </a:lnTo>
                  <a:lnTo>
                    <a:pt x="33" y="666"/>
                  </a:lnTo>
                  <a:lnTo>
                    <a:pt x="28" y="666"/>
                  </a:lnTo>
                  <a:lnTo>
                    <a:pt x="21" y="666"/>
                  </a:lnTo>
                  <a:lnTo>
                    <a:pt x="18" y="667"/>
                  </a:lnTo>
                  <a:lnTo>
                    <a:pt x="13" y="667"/>
                  </a:lnTo>
                  <a:lnTo>
                    <a:pt x="10" y="667"/>
                  </a:lnTo>
                  <a:lnTo>
                    <a:pt x="5" y="666"/>
                  </a:lnTo>
                  <a:lnTo>
                    <a:pt x="3" y="666"/>
                  </a:lnTo>
                  <a:lnTo>
                    <a:pt x="0" y="661"/>
                  </a:lnTo>
                  <a:lnTo>
                    <a:pt x="0" y="656"/>
                  </a:lnTo>
                  <a:close/>
                </a:path>
              </a:pathLst>
            </a:custGeom>
            <a:solidFill>
              <a:srgbClr val="7DB81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9939">
                                            <p:txEl>
                                              <p:pRg st="1" end="1"/>
                                            </p:txEl>
                                          </p:spTgt>
                                        </p:tgtEl>
                                        <p:attrNameLst>
                                          <p:attrName>style.visibility</p:attrName>
                                        </p:attrNameLst>
                                      </p:cBhvr>
                                      <p:to>
                                        <p:strVal val="visible"/>
                                      </p:to>
                                    </p:set>
                                    <p:animEffect transition="in" filter="fade">
                                      <p:cBhvr>
                                        <p:cTn id="7" dur="1000"/>
                                        <p:tgtEl>
                                          <p:spTgt spid="39939">
                                            <p:txEl>
                                              <p:pRg st="1" end="1"/>
                                            </p:txEl>
                                          </p:spTgt>
                                        </p:tgtEl>
                                      </p:cBhvr>
                                    </p:animEffect>
                                  </p:childTnLst>
                                </p:cTn>
                              </p:par>
                            </p:childTnLst>
                          </p:cTn>
                        </p:par>
                        <p:par>
                          <p:cTn id="8" fill="hold" nodeType="afterGroup">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39939">
                                            <p:txEl>
                                              <p:pRg st="2" end="2"/>
                                            </p:txEl>
                                          </p:spTgt>
                                        </p:tgtEl>
                                        <p:attrNameLst>
                                          <p:attrName>style.visibility</p:attrName>
                                        </p:attrNameLst>
                                      </p:cBhvr>
                                      <p:to>
                                        <p:strVal val="visible"/>
                                      </p:to>
                                    </p:set>
                                    <p:animEffect transition="in" filter="fade">
                                      <p:cBhvr>
                                        <p:cTn id="11" dur="2000"/>
                                        <p:tgtEl>
                                          <p:spTgt spid="39939">
                                            <p:txEl>
                                              <p:pRg st="2" end="2"/>
                                            </p:txEl>
                                          </p:spTgt>
                                        </p:tgtEl>
                                      </p:cBhvr>
                                    </p:animEffect>
                                  </p:childTnLst>
                                </p:cTn>
                              </p:par>
                            </p:childTnLst>
                          </p:cTn>
                        </p:par>
                        <p:par>
                          <p:cTn id="12" fill="hold" nodeType="afterGroup">
                            <p:stCondLst>
                              <p:cond delay="3000"/>
                            </p:stCondLst>
                            <p:childTnLst>
                              <p:par>
                                <p:cTn id="13" presetID="10" presetClass="entr" presetSubtype="0" fill="hold" grpId="0" nodeType="afterEffect">
                                  <p:stCondLst>
                                    <p:cond delay="0"/>
                                  </p:stCondLst>
                                  <p:childTnLst>
                                    <p:set>
                                      <p:cBhvr>
                                        <p:cTn id="14" dur="1" fill="hold">
                                          <p:stCondLst>
                                            <p:cond delay="0"/>
                                          </p:stCondLst>
                                        </p:cTn>
                                        <p:tgtEl>
                                          <p:spTgt spid="39939">
                                            <p:txEl>
                                              <p:pRg st="3" end="3"/>
                                            </p:txEl>
                                          </p:spTgt>
                                        </p:tgtEl>
                                        <p:attrNameLst>
                                          <p:attrName>style.visibility</p:attrName>
                                        </p:attrNameLst>
                                      </p:cBhvr>
                                      <p:to>
                                        <p:strVal val="visible"/>
                                      </p:to>
                                    </p:set>
                                    <p:animEffect transition="in" filter="fade">
                                      <p:cBhvr>
                                        <p:cTn id="15" dur="2000"/>
                                        <p:tgtEl>
                                          <p:spTgt spid="39939">
                                            <p:txEl>
                                              <p:pRg st="3" end="3"/>
                                            </p:txEl>
                                          </p:spTgt>
                                        </p:tgtEl>
                                      </p:cBhvr>
                                    </p:animEffect>
                                  </p:childTnLst>
                                </p:cTn>
                              </p:par>
                            </p:childTnLst>
                          </p:cTn>
                        </p:par>
                        <p:par>
                          <p:cTn id="16" fill="hold" nodeType="afterGroup">
                            <p:stCondLst>
                              <p:cond delay="5000"/>
                            </p:stCondLst>
                            <p:childTnLst>
                              <p:par>
                                <p:cTn id="17" presetID="10" presetClass="entr" presetSubtype="0" fill="hold" grpId="0" nodeType="afterEffect">
                                  <p:stCondLst>
                                    <p:cond delay="0"/>
                                  </p:stCondLst>
                                  <p:childTnLst>
                                    <p:set>
                                      <p:cBhvr>
                                        <p:cTn id="18" dur="1" fill="hold">
                                          <p:stCondLst>
                                            <p:cond delay="0"/>
                                          </p:stCondLst>
                                        </p:cTn>
                                        <p:tgtEl>
                                          <p:spTgt spid="39939">
                                            <p:txEl>
                                              <p:pRg st="4" end="4"/>
                                            </p:txEl>
                                          </p:spTgt>
                                        </p:tgtEl>
                                        <p:attrNameLst>
                                          <p:attrName>style.visibility</p:attrName>
                                        </p:attrNameLst>
                                      </p:cBhvr>
                                      <p:to>
                                        <p:strVal val="visible"/>
                                      </p:to>
                                    </p:set>
                                    <p:animEffect transition="in" filter="fade">
                                      <p:cBhvr>
                                        <p:cTn id="19" dur="2000"/>
                                        <p:tgtEl>
                                          <p:spTgt spid="39939">
                                            <p:txEl>
                                              <p:pRg st="4" end="4"/>
                                            </p:txEl>
                                          </p:spTgt>
                                        </p:tgtEl>
                                      </p:cBhvr>
                                    </p:animEffect>
                                  </p:childTnLst>
                                </p:cTn>
                              </p:par>
                            </p:childTnLst>
                          </p:cTn>
                        </p:par>
                        <p:par>
                          <p:cTn id="20" fill="hold" nodeType="afterGroup">
                            <p:stCondLst>
                              <p:cond delay="7000"/>
                            </p:stCondLst>
                            <p:childTnLst>
                              <p:par>
                                <p:cTn id="21" presetID="10" presetClass="entr" presetSubtype="0" fill="hold" grpId="0" nodeType="afterEffect">
                                  <p:stCondLst>
                                    <p:cond delay="0"/>
                                  </p:stCondLst>
                                  <p:childTnLst>
                                    <p:set>
                                      <p:cBhvr>
                                        <p:cTn id="22" dur="1" fill="hold">
                                          <p:stCondLst>
                                            <p:cond delay="0"/>
                                          </p:stCondLst>
                                        </p:cTn>
                                        <p:tgtEl>
                                          <p:spTgt spid="39939">
                                            <p:txEl>
                                              <p:pRg st="5" end="5"/>
                                            </p:txEl>
                                          </p:spTgt>
                                        </p:tgtEl>
                                        <p:attrNameLst>
                                          <p:attrName>style.visibility</p:attrName>
                                        </p:attrNameLst>
                                      </p:cBhvr>
                                      <p:to>
                                        <p:strVal val="visible"/>
                                      </p:to>
                                    </p:set>
                                    <p:animEffect transition="in" filter="fade">
                                      <p:cBhvr>
                                        <p:cTn id="23" dur="2000"/>
                                        <p:tgtEl>
                                          <p:spTgt spid="39939">
                                            <p:txEl>
                                              <p:pRg st="5" end="5"/>
                                            </p:txEl>
                                          </p:spTgt>
                                        </p:tgtEl>
                                      </p:cBhvr>
                                    </p:animEffect>
                                  </p:childTnLst>
                                </p:cTn>
                              </p:par>
                            </p:childTnLst>
                          </p:cTn>
                        </p:par>
                        <p:par>
                          <p:cTn id="24" fill="hold" nodeType="afterGroup">
                            <p:stCondLst>
                              <p:cond delay="9000"/>
                            </p:stCondLst>
                            <p:childTnLst>
                              <p:par>
                                <p:cTn id="25" presetID="10" presetClass="entr" presetSubtype="0" fill="hold" grpId="0" nodeType="afterEffect">
                                  <p:stCondLst>
                                    <p:cond delay="0"/>
                                  </p:stCondLst>
                                  <p:childTnLst>
                                    <p:set>
                                      <p:cBhvr>
                                        <p:cTn id="26" dur="1" fill="hold">
                                          <p:stCondLst>
                                            <p:cond delay="0"/>
                                          </p:stCondLst>
                                        </p:cTn>
                                        <p:tgtEl>
                                          <p:spTgt spid="39939">
                                            <p:txEl>
                                              <p:pRg st="6" end="6"/>
                                            </p:txEl>
                                          </p:spTgt>
                                        </p:tgtEl>
                                        <p:attrNameLst>
                                          <p:attrName>style.visibility</p:attrName>
                                        </p:attrNameLst>
                                      </p:cBhvr>
                                      <p:to>
                                        <p:strVal val="visible"/>
                                      </p:to>
                                    </p:set>
                                    <p:animEffect transition="in" filter="fade">
                                      <p:cBhvr>
                                        <p:cTn id="27" dur="2000"/>
                                        <p:tgtEl>
                                          <p:spTgt spid="39939">
                                            <p:txEl>
                                              <p:pRg st="6" end="6"/>
                                            </p:txEl>
                                          </p:spTgt>
                                        </p:tgtEl>
                                      </p:cBhvr>
                                    </p:animEffect>
                                  </p:childTnLst>
                                </p:cTn>
                              </p:par>
                            </p:childTnLst>
                          </p:cTn>
                        </p:par>
                        <p:par>
                          <p:cTn id="28" fill="hold" nodeType="afterGroup">
                            <p:stCondLst>
                              <p:cond delay="11000"/>
                            </p:stCondLst>
                            <p:childTnLst>
                              <p:par>
                                <p:cTn id="29" presetID="10" presetClass="entr" presetSubtype="0" fill="hold" grpId="0" nodeType="afterEffect">
                                  <p:stCondLst>
                                    <p:cond delay="0"/>
                                  </p:stCondLst>
                                  <p:childTnLst>
                                    <p:set>
                                      <p:cBhvr>
                                        <p:cTn id="30" dur="1" fill="hold">
                                          <p:stCondLst>
                                            <p:cond delay="0"/>
                                          </p:stCondLst>
                                        </p:cTn>
                                        <p:tgtEl>
                                          <p:spTgt spid="39939">
                                            <p:txEl>
                                              <p:pRg st="7" end="7"/>
                                            </p:txEl>
                                          </p:spTgt>
                                        </p:tgtEl>
                                        <p:attrNameLst>
                                          <p:attrName>style.visibility</p:attrName>
                                        </p:attrNameLst>
                                      </p:cBhvr>
                                      <p:to>
                                        <p:strVal val="visible"/>
                                      </p:to>
                                    </p:set>
                                    <p:animEffect transition="in" filter="fade">
                                      <p:cBhvr>
                                        <p:cTn id="31" dur="2000"/>
                                        <p:tgtEl>
                                          <p:spTgt spid="3993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61" name="Rectangle 5"/>
          <p:cNvSpPr>
            <a:spLocks noGrp="1" noChangeArrowheads="1"/>
          </p:cNvSpPr>
          <p:nvPr>
            <p:ph idx="1"/>
          </p:nvPr>
        </p:nvSpPr>
        <p:spPr>
          <a:xfrm>
            <a:off x="533400" y="457200"/>
            <a:ext cx="8305800" cy="5105400"/>
          </a:xfrm>
        </p:spPr>
        <p:txBody>
          <a:bodyPr/>
          <a:lstStyle/>
          <a:p>
            <a:pPr>
              <a:buFont typeface="Wingdings" pitchFamily="2" charset="2"/>
              <a:buNone/>
            </a:pPr>
            <a:r>
              <a:rPr lang="en-US" altLang="en-US" sz="3600" b="1" dirty="0">
                <a:solidFill>
                  <a:schemeClr val="tx1"/>
                </a:solidFill>
              </a:rPr>
              <a:t>Laboratory Integrity Defined</a:t>
            </a:r>
          </a:p>
          <a:p>
            <a:pPr algn="ctr">
              <a:buFont typeface="Wingdings" pitchFamily="2" charset="2"/>
              <a:buNone/>
            </a:pPr>
            <a:endParaRPr lang="en-US" altLang="en-US" dirty="0">
              <a:solidFill>
                <a:schemeClr val="tx1"/>
              </a:solidFill>
              <a:latin typeface="Arial Black" pitchFamily="34" charset="0"/>
            </a:endParaRPr>
          </a:p>
          <a:p>
            <a:endParaRPr lang="en-US" altLang="en-US" dirty="0">
              <a:solidFill>
                <a:schemeClr val="tx1"/>
              </a:solidFill>
            </a:endParaRPr>
          </a:p>
          <a:p>
            <a:pPr marL="0" indent="0">
              <a:buNone/>
            </a:pPr>
            <a:r>
              <a:rPr lang="en-US" altLang="en-US" sz="2800" dirty="0">
                <a:solidFill>
                  <a:schemeClr val="tx1"/>
                </a:solidFill>
                <a:latin typeface="Aparajita" panose="020B0604020202020204" pitchFamily="34" charset="0"/>
                <a:cs typeface="Aparajita" panose="020B0604020202020204" pitchFamily="34" charset="0"/>
              </a:rPr>
              <a:t>    The laboratory’s meeting general standards of </a:t>
            </a:r>
          </a:p>
          <a:p>
            <a:pPr marL="0" indent="0">
              <a:buNone/>
            </a:pPr>
            <a:r>
              <a:rPr lang="en-US" altLang="en-US" sz="2800" dirty="0">
                <a:solidFill>
                  <a:schemeClr val="tx1"/>
                </a:solidFill>
                <a:latin typeface="Aparajita" panose="020B0604020202020204" pitchFamily="34" charset="0"/>
                <a:cs typeface="Aparajita" panose="020B0604020202020204" pitchFamily="34" charset="0"/>
              </a:rPr>
              <a:t>     objectivity, data quality, and ethical behavior, </a:t>
            </a:r>
          </a:p>
          <a:p>
            <a:pPr marL="0" indent="0">
              <a:buNone/>
            </a:pPr>
            <a:r>
              <a:rPr lang="en-US" altLang="en-US" sz="2800" dirty="0">
                <a:solidFill>
                  <a:schemeClr val="tx1"/>
                </a:solidFill>
                <a:latin typeface="Aparajita" panose="020B0604020202020204" pitchFamily="34" charset="0"/>
                <a:cs typeface="Aparajita" panose="020B0604020202020204" pitchFamily="34" charset="0"/>
              </a:rPr>
              <a:t>     thus reporting accurate, complete, and valid </a:t>
            </a:r>
          </a:p>
          <a:p>
            <a:pPr marL="0" indent="0">
              <a:buNone/>
            </a:pPr>
            <a:r>
              <a:rPr lang="en-US" altLang="en-US" sz="2800" dirty="0">
                <a:solidFill>
                  <a:schemeClr val="tx1"/>
                </a:solidFill>
                <a:latin typeface="Aparajita" panose="020B0604020202020204" pitchFamily="34" charset="0"/>
                <a:cs typeface="Aparajita" panose="020B0604020202020204" pitchFamily="34" charset="0"/>
              </a:rPr>
              <a:t>     information.</a:t>
            </a:r>
          </a:p>
        </p:txBody>
      </p:sp>
      <p:grpSp>
        <p:nvGrpSpPr>
          <p:cNvPr id="36867" name="Group 6"/>
          <p:cNvGrpSpPr>
            <a:grpSpLocks noChangeAspect="1"/>
          </p:cNvGrpSpPr>
          <p:nvPr/>
        </p:nvGrpSpPr>
        <p:grpSpPr bwMode="auto">
          <a:xfrm>
            <a:off x="6750050" y="1447800"/>
            <a:ext cx="2089150" cy="2506663"/>
            <a:chOff x="4240" y="2400"/>
            <a:chExt cx="1316" cy="1579"/>
          </a:xfrm>
        </p:grpSpPr>
        <p:sp>
          <p:nvSpPr>
            <p:cNvPr id="36868" name="AutoShape 5"/>
            <p:cNvSpPr>
              <a:spLocks noChangeAspect="1" noChangeArrowheads="1" noTextEdit="1"/>
            </p:cNvSpPr>
            <p:nvPr/>
          </p:nvSpPr>
          <p:spPr bwMode="auto">
            <a:xfrm>
              <a:off x="4240" y="2400"/>
              <a:ext cx="1316" cy="15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6869" name="Freeform 7"/>
            <p:cNvSpPr>
              <a:spLocks/>
            </p:cNvSpPr>
            <p:nvPr/>
          </p:nvSpPr>
          <p:spPr bwMode="auto">
            <a:xfrm>
              <a:off x="4931" y="2400"/>
              <a:ext cx="625" cy="643"/>
            </a:xfrm>
            <a:custGeom>
              <a:avLst/>
              <a:gdLst>
                <a:gd name="T0" fmla="*/ 203 w 625"/>
                <a:gd name="T1" fmla="*/ 116 h 643"/>
                <a:gd name="T2" fmla="*/ 194 w 625"/>
                <a:gd name="T3" fmla="*/ 111 h 643"/>
                <a:gd name="T4" fmla="*/ 171 w 625"/>
                <a:gd name="T5" fmla="*/ 97 h 643"/>
                <a:gd name="T6" fmla="*/ 138 w 625"/>
                <a:gd name="T7" fmla="*/ 78 h 643"/>
                <a:gd name="T8" fmla="*/ 101 w 625"/>
                <a:gd name="T9" fmla="*/ 57 h 643"/>
                <a:gd name="T10" fmla="*/ 63 w 625"/>
                <a:gd name="T11" fmla="*/ 37 h 643"/>
                <a:gd name="T12" fmla="*/ 31 w 625"/>
                <a:gd name="T13" fmla="*/ 18 h 643"/>
                <a:gd name="T14" fmla="*/ 8 w 625"/>
                <a:gd name="T15" fmla="*/ 5 h 643"/>
                <a:gd name="T16" fmla="*/ 0 w 625"/>
                <a:gd name="T17" fmla="*/ 0 h 643"/>
                <a:gd name="T18" fmla="*/ 98 w 625"/>
                <a:gd name="T19" fmla="*/ 216 h 643"/>
                <a:gd name="T20" fmla="*/ 520 w 625"/>
                <a:gd name="T21" fmla="*/ 640 h 643"/>
                <a:gd name="T22" fmla="*/ 528 w 625"/>
                <a:gd name="T23" fmla="*/ 641 h 643"/>
                <a:gd name="T24" fmla="*/ 531 w 625"/>
                <a:gd name="T25" fmla="*/ 641 h 643"/>
                <a:gd name="T26" fmla="*/ 536 w 625"/>
                <a:gd name="T27" fmla="*/ 641 h 643"/>
                <a:gd name="T28" fmla="*/ 544 w 625"/>
                <a:gd name="T29" fmla="*/ 643 h 643"/>
                <a:gd name="T30" fmla="*/ 553 w 625"/>
                <a:gd name="T31" fmla="*/ 641 h 643"/>
                <a:gd name="T32" fmla="*/ 563 w 625"/>
                <a:gd name="T33" fmla="*/ 640 h 643"/>
                <a:gd name="T34" fmla="*/ 574 w 625"/>
                <a:gd name="T35" fmla="*/ 637 h 643"/>
                <a:gd name="T36" fmla="*/ 585 w 625"/>
                <a:gd name="T37" fmla="*/ 632 h 643"/>
                <a:gd name="T38" fmla="*/ 596 w 625"/>
                <a:gd name="T39" fmla="*/ 626 h 643"/>
                <a:gd name="T40" fmla="*/ 609 w 625"/>
                <a:gd name="T41" fmla="*/ 611 h 643"/>
                <a:gd name="T42" fmla="*/ 619 w 625"/>
                <a:gd name="T43" fmla="*/ 594 h 643"/>
                <a:gd name="T44" fmla="*/ 623 w 625"/>
                <a:gd name="T45" fmla="*/ 573 h 643"/>
                <a:gd name="T46" fmla="*/ 625 w 625"/>
                <a:gd name="T47" fmla="*/ 549 h 643"/>
                <a:gd name="T48" fmla="*/ 625 w 625"/>
                <a:gd name="T49" fmla="*/ 538 h 643"/>
                <a:gd name="T50" fmla="*/ 203 w 625"/>
                <a:gd name="T51" fmla="*/ 116 h 64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625" h="643">
                  <a:moveTo>
                    <a:pt x="203" y="116"/>
                  </a:moveTo>
                  <a:lnTo>
                    <a:pt x="194" y="111"/>
                  </a:lnTo>
                  <a:lnTo>
                    <a:pt x="171" y="97"/>
                  </a:lnTo>
                  <a:lnTo>
                    <a:pt x="138" y="78"/>
                  </a:lnTo>
                  <a:lnTo>
                    <a:pt x="101" y="57"/>
                  </a:lnTo>
                  <a:lnTo>
                    <a:pt x="63" y="37"/>
                  </a:lnTo>
                  <a:lnTo>
                    <a:pt x="31" y="18"/>
                  </a:lnTo>
                  <a:lnTo>
                    <a:pt x="8" y="5"/>
                  </a:lnTo>
                  <a:lnTo>
                    <a:pt x="0" y="0"/>
                  </a:lnTo>
                  <a:lnTo>
                    <a:pt x="98" y="216"/>
                  </a:lnTo>
                  <a:lnTo>
                    <a:pt x="520" y="640"/>
                  </a:lnTo>
                  <a:lnTo>
                    <a:pt x="528" y="641"/>
                  </a:lnTo>
                  <a:lnTo>
                    <a:pt x="531" y="641"/>
                  </a:lnTo>
                  <a:lnTo>
                    <a:pt x="536" y="641"/>
                  </a:lnTo>
                  <a:lnTo>
                    <a:pt x="544" y="643"/>
                  </a:lnTo>
                  <a:lnTo>
                    <a:pt x="553" y="641"/>
                  </a:lnTo>
                  <a:lnTo>
                    <a:pt x="563" y="640"/>
                  </a:lnTo>
                  <a:lnTo>
                    <a:pt x="574" y="637"/>
                  </a:lnTo>
                  <a:lnTo>
                    <a:pt x="585" y="632"/>
                  </a:lnTo>
                  <a:lnTo>
                    <a:pt x="596" y="626"/>
                  </a:lnTo>
                  <a:lnTo>
                    <a:pt x="609" y="611"/>
                  </a:lnTo>
                  <a:lnTo>
                    <a:pt x="619" y="594"/>
                  </a:lnTo>
                  <a:lnTo>
                    <a:pt x="623" y="573"/>
                  </a:lnTo>
                  <a:lnTo>
                    <a:pt x="625" y="549"/>
                  </a:lnTo>
                  <a:lnTo>
                    <a:pt x="625" y="538"/>
                  </a:lnTo>
                  <a:lnTo>
                    <a:pt x="203" y="11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870" name="Freeform 8"/>
            <p:cNvSpPr>
              <a:spLocks/>
            </p:cNvSpPr>
            <p:nvPr/>
          </p:nvSpPr>
          <p:spPr bwMode="auto">
            <a:xfrm>
              <a:off x="5039" y="2518"/>
              <a:ext cx="466" cy="473"/>
            </a:xfrm>
            <a:custGeom>
              <a:avLst/>
              <a:gdLst>
                <a:gd name="T0" fmla="*/ 437 w 466"/>
                <a:gd name="T1" fmla="*/ 473 h 473"/>
                <a:gd name="T2" fmla="*/ 33 w 466"/>
                <a:gd name="T3" fmla="*/ 68 h 473"/>
                <a:gd name="T4" fmla="*/ 0 w 466"/>
                <a:gd name="T5" fmla="*/ 0 h 473"/>
                <a:gd name="T6" fmla="*/ 52 w 466"/>
                <a:gd name="T7" fmla="*/ 27 h 473"/>
                <a:gd name="T8" fmla="*/ 54 w 466"/>
                <a:gd name="T9" fmla="*/ 28 h 473"/>
                <a:gd name="T10" fmla="*/ 54 w 466"/>
                <a:gd name="T11" fmla="*/ 28 h 473"/>
                <a:gd name="T12" fmla="*/ 54 w 466"/>
                <a:gd name="T13" fmla="*/ 28 h 473"/>
                <a:gd name="T14" fmla="*/ 54 w 466"/>
                <a:gd name="T15" fmla="*/ 28 h 473"/>
                <a:gd name="T16" fmla="*/ 59 w 466"/>
                <a:gd name="T17" fmla="*/ 33 h 473"/>
                <a:gd name="T18" fmla="*/ 71 w 466"/>
                <a:gd name="T19" fmla="*/ 46 h 473"/>
                <a:gd name="T20" fmla="*/ 92 w 466"/>
                <a:gd name="T21" fmla="*/ 67 h 473"/>
                <a:gd name="T22" fmla="*/ 119 w 466"/>
                <a:gd name="T23" fmla="*/ 94 h 473"/>
                <a:gd name="T24" fmla="*/ 151 w 466"/>
                <a:gd name="T25" fmla="*/ 126 h 473"/>
                <a:gd name="T26" fmla="*/ 184 w 466"/>
                <a:gd name="T27" fmla="*/ 161 h 473"/>
                <a:gd name="T28" fmla="*/ 223 w 466"/>
                <a:gd name="T29" fmla="*/ 197 h 473"/>
                <a:gd name="T30" fmla="*/ 261 w 466"/>
                <a:gd name="T31" fmla="*/ 235 h 473"/>
                <a:gd name="T32" fmla="*/ 299 w 466"/>
                <a:gd name="T33" fmla="*/ 275 h 473"/>
                <a:gd name="T34" fmla="*/ 336 w 466"/>
                <a:gd name="T35" fmla="*/ 312 h 473"/>
                <a:gd name="T36" fmla="*/ 371 w 466"/>
                <a:gd name="T37" fmla="*/ 347 h 473"/>
                <a:gd name="T38" fmla="*/ 402 w 466"/>
                <a:gd name="T39" fmla="*/ 379 h 473"/>
                <a:gd name="T40" fmla="*/ 428 w 466"/>
                <a:gd name="T41" fmla="*/ 404 h 473"/>
                <a:gd name="T42" fmla="*/ 449 w 466"/>
                <a:gd name="T43" fmla="*/ 425 h 473"/>
                <a:gd name="T44" fmla="*/ 461 w 466"/>
                <a:gd name="T45" fmla="*/ 438 h 473"/>
                <a:gd name="T46" fmla="*/ 466 w 466"/>
                <a:gd name="T47" fmla="*/ 442 h 473"/>
                <a:gd name="T48" fmla="*/ 464 w 466"/>
                <a:gd name="T49" fmla="*/ 449 h 473"/>
                <a:gd name="T50" fmla="*/ 463 w 466"/>
                <a:gd name="T51" fmla="*/ 457 h 473"/>
                <a:gd name="T52" fmla="*/ 460 w 466"/>
                <a:gd name="T53" fmla="*/ 463 h 473"/>
                <a:gd name="T54" fmla="*/ 455 w 466"/>
                <a:gd name="T55" fmla="*/ 468 h 473"/>
                <a:gd name="T56" fmla="*/ 450 w 466"/>
                <a:gd name="T57" fmla="*/ 469 h 473"/>
                <a:gd name="T58" fmla="*/ 447 w 466"/>
                <a:gd name="T59" fmla="*/ 471 h 473"/>
                <a:gd name="T60" fmla="*/ 442 w 466"/>
                <a:gd name="T61" fmla="*/ 473 h 473"/>
                <a:gd name="T62" fmla="*/ 437 w 466"/>
                <a:gd name="T63" fmla="*/ 473 h 473"/>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466" h="473">
                  <a:moveTo>
                    <a:pt x="437" y="473"/>
                  </a:moveTo>
                  <a:lnTo>
                    <a:pt x="33" y="68"/>
                  </a:lnTo>
                  <a:lnTo>
                    <a:pt x="0" y="0"/>
                  </a:lnTo>
                  <a:lnTo>
                    <a:pt x="52" y="27"/>
                  </a:lnTo>
                  <a:lnTo>
                    <a:pt x="54" y="28"/>
                  </a:lnTo>
                  <a:lnTo>
                    <a:pt x="59" y="33"/>
                  </a:lnTo>
                  <a:lnTo>
                    <a:pt x="71" y="46"/>
                  </a:lnTo>
                  <a:lnTo>
                    <a:pt x="92" y="67"/>
                  </a:lnTo>
                  <a:lnTo>
                    <a:pt x="119" y="94"/>
                  </a:lnTo>
                  <a:lnTo>
                    <a:pt x="151" y="126"/>
                  </a:lnTo>
                  <a:lnTo>
                    <a:pt x="184" y="161"/>
                  </a:lnTo>
                  <a:lnTo>
                    <a:pt x="223" y="197"/>
                  </a:lnTo>
                  <a:lnTo>
                    <a:pt x="261" y="235"/>
                  </a:lnTo>
                  <a:lnTo>
                    <a:pt x="299" y="275"/>
                  </a:lnTo>
                  <a:lnTo>
                    <a:pt x="336" y="312"/>
                  </a:lnTo>
                  <a:lnTo>
                    <a:pt x="371" y="347"/>
                  </a:lnTo>
                  <a:lnTo>
                    <a:pt x="402" y="379"/>
                  </a:lnTo>
                  <a:lnTo>
                    <a:pt x="428" y="404"/>
                  </a:lnTo>
                  <a:lnTo>
                    <a:pt x="449" y="425"/>
                  </a:lnTo>
                  <a:lnTo>
                    <a:pt x="461" y="438"/>
                  </a:lnTo>
                  <a:lnTo>
                    <a:pt x="466" y="442"/>
                  </a:lnTo>
                  <a:lnTo>
                    <a:pt x="464" y="449"/>
                  </a:lnTo>
                  <a:lnTo>
                    <a:pt x="463" y="457"/>
                  </a:lnTo>
                  <a:lnTo>
                    <a:pt x="460" y="463"/>
                  </a:lnTo>
                  <a:lnTo>
                    <a:pt x="455" y="468"/>
                  </a:lnTo>
                  <a:lnTo>
                    <a:pt x="450" y="469"/>
                  </a:lnTo>
                  <a:lnTo>
                    <a:pt x="447" y="471"/>
                  </a:lnTo>
                  <a:lnTo>
                    <a:pt x="442" y="473"/>
                  </a:lnTo>
                  <a:lnTo>
                    <a:pt x="437" y="47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871" name="Freeform 9"/>
            <p:cNvSpPr>
              <a:spLocks/>
            </p:cNvSpPr>
            <p:nvPr/>
          </p:nvSpPr>
          <p:spPr bwMode="auto">
            <a:xfrm>
              <a:off x="4240" y="2648"/>
              <a:ext cx="888" cy="1072"/>
            </a:xfrm>
            <a:custGeom>
              <a:avLst/>
              <a:gdLst>
                <a:gd name="T0" fmla="*/ 0 w 888"/>
                <a:gd name="T1" fmla="*/ 0 h 1072"/>
                <a:gd name="T2" fmla="*/ 888 w 888"/>
                <a:gd name="T3" fmla="*/ 96 h 1072"/>
                <a:gd name="T4" fmla="*/ 869 w 888"/>
                <a:gd name="T5" fmla="*/ 1065 h 1072"/>
                <a:gd name="T6" fmla="*/ 72 w 888"/>
                <a:gd name="T7" fmla="*/ 1072 h 1072"/>
                <a:gd name="T8" fmla="*/ 0 w 888"/>
                <a:gd name="T9" fmla="*/ 0 h 107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88" h="1072">
                  <a:moveTo>
                    <a:pt x="0" y="0"/>
                  </a:moveTo>
                  <a:lnTo>
                    <a:pt x="888" y="96"/>
                  </a:lnTo>
                  <a:lnTo>
                    <a:pt x="869" y="1065"/>
                  </a:lnTo>
                  <a:lnTo>
                    <a:pt x="72" y="1072"/>
                  </a:lnTo>
                  <a:lnTo>
                    <a:pt x="0" y="0"/>
                  </a:lnTo>
                  <a:close/>
                </a:path>
              </a:pathLst>
            </a:custGeom>
            <a:solidFill>
              <a:srgbClr val="92D05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872" name="Freeform 10"/>
            <p:cNvSpPr>
              <a:spLocks/>
            </p:cNvSpPr>
            <p:nvPr/>
          </p:nvSpPr>
          <p:spPr bwMode="auto">
            <a:xfrm>
              <a:off x="4331" y="2690"/>
              <a:ext cx="760" cy="960"/>
            </a:xfrm>
            <a:custGeom>
              <a:avLst/>
              <a:gdLst>
                <a:gd name="T0" fmla="*/ 716 w 760"/>
                <a:gd name="T1" fmla="*/ 25 h 960"/>
                <a:gd name="T2" fmla="*/ 706 w 760"/>
                <a:gd name="T3" fmla="*/ 0 h 960"/>
                <a:gd name="T4" fmla="*/ 17 w 760"/>
                <a:gd name="T5" fmla="*/ 0 h 960"/>
                <a:gd name="T6" fmla="*/ 39 w 760"/>
                <a:gd name="T7" fmla="*/ 54 h 960"/>
                <a:gd name="T8" fmla="*/ 55 w 760"/>
                <a:gd name="T9" fmla="*/ 103 h 960"/>
                <a:gd name="T10" fmla="*/ 68 w 760"/>
                <a:gd name="T11" fmla="*/ 157 h 960"/>
                <a:gd name="T12" fmla="*/ 74 w 760"/>
                <a:gd name="T13" fmla="*/ 218 h 960"/>
                <a:gd name="T14" fmla="*/ 78 w 760"/>
                <a:gd name="T15" fmla="*/ 280 h 960"/>
                <a:gd name="T16" fmla="*/ 76 w 760"/>
                <a:gd name="T17" fmla="*/ 329 h 960"/>
                <a:gd name="T18" fmla="*/ 71 w 760"/>
                <a:gd name="T19" fmla="*/ 377 h 960"/>
                <a:gd name="T20" fmla="*/ 62 w 760"/>
                <a:gd name="T21" fmla="*/ 425 h 960"/>
                <a:gd name="T22" fmla="*/ 49 w 760"/>
                <a:gd name="T23" fmla="*/ 471 h 960"/>
                <a:gd name="T24" fmla="*/ 38 w 760"/>
                <a:gd name="T25" fmla="*/ 500 h 960"/>
                <a:gd name="T26" fmla="*/ 28 w 760"/>
                <a:gd name="T27" fmla="*/ 530 h 960"/>
                <a:gd name="T28" fmla="*/ 19 w 760"/>
                <a:gd name="T29" fmla="*/ 562 h 960"/>
                <a:gd name="T30" fmla="*/ 12 w 760"/>
                <a:gd name="T31" fmla="*/ 595 h 960"/>
                <a:gd name="T32" fmla="*/ 8 w 760"/>
                <a:gd name="T33" fmla="*/ 630 h 960"/>
                <a:gd name="T34" fmla="*/ 3 w 760"/>
                <a:gd name="T35" fmla="*/ 663 h 960"/>
                <a:gd name="T36" fmla="*/ 1 w 760"/>
                <a:gd name="T37" fmla="*/ 700 h 960"/>
                <a:gd name="T38" fmla="*/ 0 w 760"/>
                <a:gd name="T39" fmla="*/ 735 h 960"/>
                <a:gd name="T40" fmla="*/ 1 w 760"/>
                <a:gd name="T41" fmla="*/ 788 h 960"/>
                <a:gd name="T42" fmla="*/ 6 w 760"/>
                <a:gd name="T43" fmla="*/ 837 h 960"/>
                <a:gd name="T44" fmla="*/ 12 w 760"/>
                <a:gd name="T45" fmla="*/ 886 h 960"/>
                <a:gd name="T46" fmla="*/ 24 w 760"/>
                <a:gd name="T47" fmla="*/ 932 h 960"/>
                <a:gd name="T48" fmla="*/ 32 w 760"/>
                <a:gd name="T49" fmla="*/ 960 h 960"/>
                <a:gd name="T50" fmla="*/ 716 w 760"/>
                <a:gd name="T51" fmla="*/ 960 h 960"/>
                <a:gd name="T52" fmla="*/ 703 w 760"/>
                <a:gd name="T53" fmla="*/ 912 h 960"/>
                <a:gd name="T54" fmla="*/ 694 w 760"/>
                <a:gd name="T55" fmla="*/ 870 h 960"/>
                <a:gd name="T56" fmla="*/ 689 w 760"/>
                <a:gd name="T57" fmla="*/ 827 h 960"/>
                <a:gd name="T58" fmla="*/ 686 w 760"/>
                <a:gd name="T59" fmla="*/ 783 h 960"/>
                <a:gd name="T60" fmla="*/ 684 w 760"/>
                <a:gd name="T61" fmla="*/ 735 h 960"/>
                <a:gd name="T62" fmla="*/ 687 w 760"/>
                <a:gd name="T63" fmla="*/ 671 h 960"/>
                <a:gd name="T64" fmla="*/ 695 w 760"/>
                <a:gd name="T65" fmla="*/ 609 h 960"/>
                <a:gd name="T66" fmla="*/ 708 w 760"/>
                <a:gd name="T67" fmla="*/ 552 h 960"/>
                <a:gd name="T68" fmla="*/ 727 w 760"/>
                <a:gd name="T69" fmla="*/ 500 h 960"/>
                <a:gd name="T70" fmla="*/ 729 w 760"/>
                <a:gd name="T71" fmla="*/ 495 h 960"/>
                <a:gd name="T72" fmla="*/ 743 w 760"/>
                <a:gd name="T73" fmla="*/ 442 h 960"/>
                <a:gd name="T74" fmla="*/ 752 w 760"/>
                <a:gd name="T75" fmla="*/ 390 h 960"/>
                <a:gd name="T76" fmla="*/ 759 w 760"/>
                <a:gd name="T77" fmla="*/ 334 h 960"/>
                <a:gd name="T78" fmla="*/ 760 w 760"/>
                <a:gd name="T79" fmla="*/ 280 h 960"/>
                <a:gd name="T80" fmla="*/ 757 w 760"/>
                <a:gd name="T81" fmla="*/ 210 h 960"/>
                <a:gd name="T82" fmla="*/ 749 w 760"/>
                <a:gd name="T83" fmla="*/ 143 h 960"/>
                <a:gd name="T84" fmla="*/ 735 w 760"/>
                <a:gd name="T85" fmla="*/ 81 h 960"/>
                <a:gd name="T86" fmla="*/ 716 w 760"/>
                <a:gd name="T87" fmla="*/ 25 h 96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760" h="960">
                  <a:moveTo>
                    <a:pt x="716" y="25"/>
                  </a:moveTo>
                  <a:lnTo>
                    <a:pt x="706" y="0"/>
                  </a:lnTo>
                  <a:lnTo>
                    <a:pt x="17" y="0"/>
                  </a:lnTo>
                  <a:lnTo>
                    <a:pt x="39" y="54"/>
                  </a:lnTo>
                  <a:lnTo>
                    <a:pt x="55" y="103"/>
                  </a:lnTo>
                  <a:lnTo>
                    <a:pt x="68" y="157"/>
                  </a:lnTo>
                  <a:lnTo>
                    <a:pt x="74" y="218"/>
                  </a:lnTo>
                  <a:lnTo>
                    <a:pt x="78" y="280"/>
                  </a:lnTo>
                  <a:lnTo>
                    <a:pt x="76" y="329"/>
                  </a:lnTo>
                  <a:lnTo>
                    <a:pt x="71" y="377"/>
                  </a:lnTo>
                  <a:lnTo>
                    <a:pt x="62" y="425"/>
                  </a:lnTo>
                  <a:lnTo>
                    <a:pt x="49" y="471"/>
                  </a:lnTo>
                  <a:lnTo>
                    <a:pt x="38" y="500"/>
                  </a:lnTo>
                  <a:lnTo>
                    <a:pt x="28" y="530"/>
                  </a:lnTo>
                  <a:lnTo>
                    <a:pt x="19" y="562"/>
                  </a:lnTo>
                  <a:lnTo>
                    <a:pt x="12" y="595"/>
                  </a:lnTo>
                  <a:lnTo>
                    <a:pt x="8" y="630"/>
                  </a:lnTo>
                  <a:lnTo>
                    <a:pt x="3" y="663"/>
                  </a:lnTo>
                  <a:lnTo>
                    <a:pt x="1" y="700"/>
                  </a:lnTo>
                  <a:lnTo>
                    <a:pt x="0" y="735"/>
                  </a:lnTo>
                  <a:lnTo>
                    <a:pt x="1" y="788"/>
                  </a:lnTo>
                  <a:lnTo>
                    <a:pt x="6" y="837"/>
                  </a:lnTo>
                  <a:lnTo>
                    <a:pt x="12" y="886"/>
                  </a:lnTo>
                  <a:lnTo>
                    <a:pt x="24" y="932"/>
                  </a:lnTo>
                  <a:lnTo>
                    <a:pt x="32" y="960"/>
                  </a:lnTo>
                  <a:lnTo>
                    <a:pt x="716" y="960"/>
                  </a:lnTo>
                  <a:lnTo>
                    <a:pt x="703" y="912"/>
                  </a:lnTo>
                  <a:lnTo>
                    <a:pt x="694" y="870"/>
                  </a:lnTo>
                  <a:lnTo>
                    <a:pt x="689" y="827"/>
                  </a:lnTo>
                  <a:lnTo>
                    <a:pt x="686" y="783"/>
                  </a:lnTo>
                  <a:lnTo>
                    <a:pt x="684" y="735"/>
                  </a:lnTo>
                  <a:lnTo>
                    <a:pt x="687" y="671"/>
                  </a:lnTo>
                  <a:lnTo>
                    <a:pt x="695" y="609"/>
                  </a:lnTo>
                  <a:lnTo>
                    <a:pt x="708" y="552"/>
                  </a:lnTo>
                  <a:lnTo>
                    <a:pt x="727" y="500"/>
                  </a:lnTo>
                  <a:lnTo>
                    <a:pt x="729" y="495"/>
                  </a:lnTo>
                  <a:lnTo>
                    <a:pt x="743" y="442"/>
                  </a:lnTo>
                  <a:lnTo>
                    <a:pt x="752" y="390"/>
                  </a:lnTo>
                  <a:lnTo>
                    <a:pt x="759" y="334"/>
                  </a:lnTo>
                  <a:lnTo>
                    <a:pt x="760" y="280"/>
                  </a:lnTo>
                  <a:lnTo>
                    <a:pt x="757" y="210"/>
                  </a:lnTo>
                  <a:lnTo>
                    <a:pt x="749" y="143"/>
                  </a:lnTo>
                  <a:lnTo>
                    <a:pt x="735" y="81"/>
                  </a:lnTo>
                  <a:lnTo>
                    <a:pt x="716"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11"/>
            <p:cNvSpPr>
              <a:spLocks/>
            </p:cNvSpPr>
            <p:nvPr/>
          </p:nvSpPr>
          <p:spPr bwMode="auto">
            <a:xfrm>
              <a:off x="4407" y="2768"/>
              <a:ext cx="608" cy="805"/>
            </a:xfrm>
            <a:custGeom>
              <a:avLst/>
              <a:gdLst>
                <a:gd name="T0" fmla="*/ 581 w 608"/>
                <a:gd name="T1" fmla="*/ 393 h 805"/>
                <a:gd name="T2" fmla="*/ 570 w 608"/>
                <a:gd name="T3" fmla="*/ 422 h 805"/>
                <a:gd name="T4" fmla="*/ 559 w 608"/>
                <a:gd name="T5" fmla="*/ 452 h 805"/>
                <a:gd name="T6" fmla="*/ 551 w 608"/>
                <a:gd name="T7" fmla="*/ 484 h 805"/>
                <a:gd name="T8" fmla="*/ 543 w 608"/>
                <a:gd name="T9" fmla="*/ 517 h 805"/>
                <a:gd name="T10" fmla="*/ 538 w 608"/>
                <a:gd name="T11" fmla="*/ 552 h 805"/>
                <a:gd name="T12" fmla="*/ 533 w 608"/>
                <a:gd name="T13" fmla="*/ 585 h 805"/>
                <a:gd name="T14" fmla="*/ 532 w 608"/>
                <a:gd name="T15" fmla="*/ 622 h 805"/>
                <a:gd name="T16" fmla="*/ 530 w 608"/>
                <a:gd name="T17" fmla="*/ 657 h 805"/>
                <a:gd name="T18" fmla="*/ 532 w 608"/>
                <a:gd name="T19" fmla="*/ 695 h 805"/>
                <a:gd name="T20" fmla="*/ 533 w 608"/>
                <a:gd name="T21" fmla="*/ 733 h 805"/>
                <a:gd name="T22" fmla="*/ 538 w 608"/>
                <a:gd name="T23" fmla="*/ 770 h 805"/>
                <a:gd name="T24" fmla="*/ 543 w 608"/>
                <a:gd name="T25" fmla="*/ 805 h 805"/>
                <a:gd name="T26" fmla="*/ 14 w 608"/>
                <a:gd name="T27" fmla="*/ 805 h 805"/>
                <a:gd name="T28" fmla="*/ 8 w 608"/>
                <a:gd name="T29" fmla="*/ 770 h 805"/>
                <a:gd name="T30" fmla="*/ 3 w 608"/>
                <a:gd name="T31" fmla="*/ 733 h 805"/>
                <a:gd name="T32" fmla="*/ 2 w 608"/>
                <a:gd name="T33" fmla="*/ 695 h 805"/>
                <a:gd name="T34" fmla="*/ 0 w 608"/>
                <a:gd name="T35" fmla="*/ 657 h 805"/>
                <a:gd name="T36" fmla="*/ 3 w 608"/>
                <a:gd name="T37" fmla="*/ 593 h 805"/>
                <a:gd name="T38" fmla="*/ 11 w 608"/>
                <a:gd name="T39" fmla="*/ 531 h 805"/>
                <a:gd name="T40" fmla="*/ 26 w 608"/>
                <a:gd name="T41" fmla="*/ 474 h 805"/>
                <a:gd name="T42" fmla="*/ 46 w 608"/>
                <a:gd name="T43" fmla="*/ 422 h 805"/>
                <a:gd name="T44" fmla="*/ 48 w 608"/>
                <a:gd name="T45" fmla="*/ 417 h 805"/>
                <a:gd name="T46" fmla="*/ 61 w 608"/>
                <a:gd name="T47" fmla="*/ 364 h 805"/>
                <a:gd name="T48" fmla="*/ 70 w 608"/>
                <a:gd name="T49" fmla="*/ 312 h 805"/>
                <a:gd name="T50" fmla="*/ 76 w 608"/>
                <a:gd name="T51" fmla="*/ 256 h 805"/>
                <a:gd name="T52" fmla="*/ 78 w 608"/>
                <a:gd name="T53" fmla="*/ 202 h 805"/>
                <a:gd name="T54" fmla="*/ 78 w 608"/>
                <a:gd name="T55" fmla="*/ 176 h 805"/>
                <a:gd name="T56" fmla="*/ 76 w 608"/>
                <a:gd name="T57" fmla="*/ 151 h 805"/>
                <a:gd name="T58" fmla="*/ 75 w 608"/>
                <a:gd name="T59" fmla="*/ 127 h 805"/>
                <a:gd name="T60" fmla="*/ 73 w 608"/>
                <a:gd name="T61" fmla="*/ 102 h 805"/>
                <a:gd name="T62" fmla="*/ 73 w 608"/>
                <a:gd name="T63" fmla="*/ 102 h 805"/>
                <a:gd name="T64" fmla="*/ 73 w 608"/>
                <a:gd name="T65" fmla="*/ 102 h 805"/>
                <a:gd name="T66" fmla="*/ 73 w 608"/>
                <a:gd name="T67" fmla="*/ 102 h 805"/>
                <a:gd name="T68" fmla="*/ 73 w 608"/>
                <a:gd name="T69" fmla="*/ 102 h 805"/>
                <a:gd name="T70" fmla="*/ 73 w 608"/>
                <a:gd name="T71" fmla="*/ 102 h 805"/>
                <a:gd name="T72" fmla="*/ 69 w 608"/>
                <a:gd name="T73" fmla="*/ 75 h 805"/>
                <a:gd name="T74" fmla="*/ 64 w 608"/>
                <a:gd name="T75" fmla="*/ 49 h 805"/>
                <a:gd name="T76" fmla="*/ 59 w 608"/>
                <a:gd name="T77" fmla="*/ 24 h 805"/>
                <a:gd name="T78" fmla="*/ 53 w 608"/>
                <a:gd name="T79" fmla="*/ 0 h 805"/>
                <a:gd name="T80" fmla="*/ 579 w 608"/>
                <a:gd name="T81" fmla="*/ 0 h 805"/>
                <a:gd name="T82" fmla="*/ 592 w 608"/>
                <a:gd name="T83" fmla="*/ 46 h 805"/>
                <a:gd name="T84" fmla="*/ 602 w 608"/>
                <a:gd name="T85" fmla="*/ 95 h 805"/>
                <a:gd name="T86" fmla="*/ 606 w 608"/>
                <a:gd name="T87" fmla="*/ 148 h 805"/>
                <a:gd name="T88" fmla="*/ 608 w 608"/>
                <a:gd name="T89" fmla="*/ 202 h 805"/>
                <a:gd name="T90" fmla="*/ 606 w 608"/>
                <a:gd name="T91" fmla="*/ 251 h 805"/>
                <a:gd name="T92" fmla="*/ 602 w 608"/>
                <a:gd name="T93" fmla="*/ 299 h 805"/>
                <a:gd name="T94" fmla="*/ 592 w 608"/>
                <a:gd name="T95" fmla="*/ 347 h 805"/>
                <a:gd name="T96" fmla="*/ 581 w 608"/>
                <a:gd name="T97" fmla="*/ 393 h 8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08" h="805">
                  <a:moveTo>
                    <a:pt x="581" y="393"/>
                  </a:moveTo>
                  <a:lnTo>
                    <a:pt x="570" y="422"/>
                  </a:lnTo>
                  <a:lnTo>
                    <a:pt x="559" y="452"/>
                  </a:lnTo>
                  <a:lnTo>
                    <a:pt x="551" y="484"/>
                  </a:lnTo>
                  <a:lnTo>
                    <a:pt x="543" y="517"/>
                  </a:lnTo>
                  <a:lnTo>
                    <a:pt x="538" y="552"/>
                  </a:lnTo>
                  <a:lnTo>
                    <a:pt x="533" y="585"/>
                  </a:lnTo>
                  <a:lnTo>
                    <a:pt x="532" y="622"/>
                  </a:lnTo>
                  <a:lnTo>
                    <a:pt x="530" y="657"/>
                  </a:lnTo>
                  <a:lnTo>
                    <a:pt x="532" y="695"/>
                  </a:lnTo>
                  <a:lnTo>
                    <a:pt x="533" y="733"/>
                  </a:lnTo>
                  <a:lnTo>
                    <a:pt x="538" y="770"/>
                  </a:lnTo>
                  <a:lnTo>
                    <a:pt x="543" y="805"/>
                  </a:lnTo>
                  <a:lnTo>
                    <a:pt x="14" y="805"/>
                  </a:lnTo>
                  <a:lnTo>
                    <a:pt x="8" y="770"/>
                  </a:lnTo>
                  <a:lnTo>
                    <a:pt x="3" y="733"/>
                  </a:lnTo>
                  <a:lnTo>
                    <a:pt x="2" y="695"/>
                  </a:lnTo>
                  <a:lnTo>
                    <a:pt x="0" y="657"/>
                  </a:lnTo>
                  <a:lnTo>
                    <a:pt x="3" y="593"/>
                  </a:lnTo>
                  <a:lnTo>
                    <a:pt x="11" y="531"/>
                  </a:lnTo>
                  <a:lnTo>
                    <a:pt x="26" y="474"/>
                  </a:lnTo>
                  <a:lnTo>
                    <a:pt x="46" y="422"/>
                  </a:lnTo>
                  <a:lnTo>
                    <a:pt x="48" y="417"/>
                  </a:lnTo>
                  <a:lnTo>
                    <a:pt x="61" y="364"/>
                  </a:lnTo>
                  <a:lnTo>
                    <a:pt x="70" y="312"/>
                  </a:lnTo>
                  <a:lnTo>
                    <a:pt x="76" y="256"/>
                  </a:lnTo>
                  <a:lnTo>
                    <a:pt x="78" y="202"/>
                  </a:lnTo>
                  <a:lnTo>
                    <a:pt x="78" y="176"/>
                  </a:lnTo>
                  <a:lnTo>
                    <a:pt x="76" y="151"/>
                  </a:lnTo>
                  <a:lnTo>
                    <a:pt x="75" y="127"/>
                  </a:lnTo>
                  <a:lnTo>
                    <a:pt x="73" y="102"/>
                  </a:lnTo>
                  <a:lnTo>
                    <a:pt x="73" y="102"/>
                  </a:lnTo>
                  <a:lnTo>
                    <a:pt x="73" y="102"/>
                  </a:lnTo>
                  <a:lnTo>
                    <a:pt x="73" y="102"/>
                  </a:lnTo>
                  <a:lnTo>
                    <a:pt x="73" y="102"/>
                  </a:lnTo>
                  <a:lnTo>
                    <a:pt x="73" y="102"/>
                  </a:lnTo>
                  <a:lnTo>
                    <a:pt x="69" y="75"/>
                  </a:lnTo>
                  <a:lnTo>
                    <a:pt x="64" y="49"/>
                  </a:lnTo>
                  <a:lnTo>
                    <a:pt x="59" y="24"/>
                  </a:lnTo>
                  <a:lnTo>
                    <a:pt x="53" y="0"/>
                  </a:lnTo>
                  <a:lnTo>
                    <a:pt x="579" y="0"/>
                  </a:lnTo>
                  <a:lnTo>
                    <a:pt x="592" y="46"/>
                  </a:lnTo>
                  <a:lnTo>
                    <a:pt x="602" y="95"/>
                  </a:lnTo>
                  <a:lnTo>
                    <a:pt x="606" y="148"/>
                  </a:lnTo>
                  <a:lnTo>
                    <a:pt x="608" y="202"/>
                  </a:lnTo>
                  <a:lnTo>
                    <a:pt x="606" y="251"/>
                  </a:lnTo>
                  <a:lnTo>
                    <a:pt x="602" y="299"/>
                  </a:lnTo>
                  <a:lnTo>
                    <a:pt x="592" y="347"/>
                  </a:lnTo>
                  <a:lnTo>
                    <a:pt x="581" y="393"/>
                  </a:lnTo>
                  <a:close/>
                </a:path>
              </a:pathLst>
            </a:custGeom>
            <a:solidFill>
              <a:schemeClr val="bg2">
                <a:lumMod val="9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6874" name="Freeform 12"/>
            <p:cNvSpPr>
              <a:spLocks/>
            </p:cNvSpPr>
            <p:nvPr/>
          </p:nvSpPr>
          <p:spPr bwMode="auto">
            <a:xfrm>
              <a:off x="4544" y="2913"/>
              <a:ext cx="404" cy="78"/>
            </a:xfrm>
            <a:custGeom>
              <a:avLst/>
              <a:gdLst>
                <a:gd name="T0" fmla="*/ 38 w 404"/>
                <a:gd name="T1" fmla="*/ 78 h 78"/>
                <a:gd name="T2" fmla="*/ 366 w 404"/>
                <a:gd name="T3" fmla="*/ 78 h 78"/>
                <a:gd name="T4" fmla="*/ 366 w 404"/>
                <a:gd name="T5" fmla="*/ 78 h 78"/>
                <a:gd name="T6" fmla="*/ 380 w 404"/>
                <a:gd name="T7" fmla="*/ 74 h 78"/>
                <a:gd name="T8" fmla="*/ 393 w 404"/>
                <a:gd name="T9" fmla="*/ 66 h 78"/>
                <a:gd name="T10" fmla="*/ 401 w 404"/>
                <a:gd name="T11" fmla="*/ 54 h 78"/>
                <a:gd name="T12" fmla="*/ 404 w 404"/>
                <a:gd name="T13" fmla="*/ 38 h 78"/>
                <a:gd name="T14" fmla="*/ 401 w 404"/>
                <a:gd name="T15" fmla="*/ 23 h 78"/>
                <a:gd name="T16" fmla="*/ 393 w 404"/>
                <a:gd name="T17" fmla="*/ 11 h 78"/>
                <a:gd name="T18" fmla="*/ 380 w 404"/>
                <a:gd name="T19" fmla="*/ 3 h 78"/>
                <a:gd name="T20" fmla="*/ 366 w 404"/>
                <a:gd name="T21" fmla="*/ 0 h 78"/>
                <a:gd name="T22" fmla="*/ 366 w 404"/>
                <a:gd name="T23" fmla="*/ 0 h 78"/>
                <a:gd name="T24" fmla="*/ 38 w 404"/>
                <a:gd name="T25" fmla="*/ 0 h 78"/>
                <a:gd name="T26" fmla="*/ 38 w 404"/>
                <a:gd name="T27" fmla="*/ 0 h 78"/>
                <a:gd name="T28" fmla="*/ 22 w 404"/>
                <a:gd name="T29" fmla="*/ 3 h 78"/>
                <a:gd name="T30" fmla="*/ 11 w 404"/>
                <a:gd name="T31" fmla="*/ 11 h 78"/>
                <a:gd name="T32" fmla="*/ 3 w 404"/>
                <a:gd name="T33" fmla="*/ 23 h 78"/>
                <a:gd name="T34" fmla="*/ 0 w 404"/>
                <a:gd name="T35" fmla="*/ 38 h 78"/>
                <a:gd name="T36" fmla="*/ 3 w 404"/>
                <a:gd name="T37" fmla="*/ 54 h 78"/>
                <a:gd name="T38" fmla="*/ 11 w 404"/>
                <a:gd name="T39" fmla="*/ 66 h 78"/>
                <a:gd name="T40" fmla="*/ 22 w 404"/>
                <a:gd name="T41" fmla="*/ 74 h 78"/>
                <a:gd name="T42" fmla="*/ 38 w 404"/>
                <a:gd name="T43" fmla="*/ 78 h 78"/>
                <a:gd name="T44" fmla="*/ 38 w 404"/>
                <a:gd name="T45" fmla="*/ 78 h 7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04" h="78">
                  <a:moveTo>
                    <a:pt x="38" y="78"/>
                  </a:moveTo>
                  <a:lnTo>
                    <a:pt x="366" y="78"/>
                  </a:lnTo>
                  <a:lnTo>
                    <a:pt x="380" y="74"/>
                  </a:lnTo>
                  <a:lnTo>
                    <a:pt x="393" y="66"/>
                  </a:lnTo>
                  <a:lnTo>
                    <a:pt x="401" y="54"/>
                  </a:lnTo>
                  <a:lnTo>
                    <a:pt x="404" y="38"/>
                  </a:lnTo>
                  <a:lnTo>
                    <a:pt x="401" y="23"/>
                  </a:lnTo>
                  <a:lnTo>
                    <a:pt x="393" y="11"/>
                  </a:lnTo>
                  <a:lnTo>
                    <a:pt x="380" y="3"/>
                  </a:lnTo>
                  <a:lnTo>
                    <a:pt x="366" y="0"/>
                  </a:lnTo>
                  <a:lnTo>
                    <a:pt x="38" y="0"/>
                  </a:lnTo>
                  <a:lnTo>
                    <a:pt x="22" y="3"/>
                  </a:lnTo>
                  <a:lnTo>
                    <a:pt x="11" y="11"/>
                  </a:lnTo>
                  <a:lnTo>
                    <a:pt x="3" y="23"/>
                  </a:lnTo>
                  <a:lnTo>
                    <a:pt x="0" y="38"/>
                  </a:lnTo>
                  <a:lnTo>
                    <a:pt x="3" y="54"/>
                  </a:lnTo>
                  <a:lnTo>
                    <a:pt x="11" y="66"/>
                  </a:lnTo>
                  <a:lnTo>
                    <a:pt x="22" y="74"/>
                  </a:lnTo>
                  <a:lnTo>
                    <a:pt x="38" y="7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875" name="Freeform 13"/>
            <p:cNvSpPr>
              <a:spLocks/>
            </p:cNvSpPr>
            <p:nvPr/>
          </p:nvSpPr>
          <p:spPr bwMode="auto">
            <a:xfrm>
              <a:off x="4531" y="3061"/>
              <a:ext cx="404" cy="78"/>
            </a:xfrm>
            <a:custGeom>
              <a:avLst/>
              <a:gdLst>
                <a:gd name="T0" fmla="*/ 38 w 404"/>
                <a:gd name="T1" fmla="*/ 78 h 78"/>
                <a:gd name="T2" fmla="*/ 366 w 404"/>
                <a:gd name="T3" fmla="*/ 78 h 78"/>
                <a:gd name="T4" fmla="*/ 366 w 404"/>
                <a:gd name="T5" fmla="*/ 78 h 78"/>
                <a:gd name="T6" fmla="*/ 381 w 404"/>
                <a:gd name="T7" fmla="*/ 74 h 78"/>
                <a:gd name="T8" fmla="*/ 393 w 404"/>
                <a:gd name="T9" fmla="*/ 66 h 78"/>
                <a:gd name="T10" fmla="*/ 401 w 404"/>
                <a:gd name="T11" fmla="*/ 54 h 78"/>
                <a:gd name="T12" fmla="*/ 404 w 404"/>
                <a:gd name="T13" fmla="*/ 38 h 78"/>
                <a:gd name="T14" fmla="*/ 401 w 404"/>
                <a:gd name="T15" fmla="*/ 23 h 78"/>
                <a:gd name="T16" fmla="*/ 393 w 404"/>
                <a:gd name="T17" fmla="*/ 11 h 78"/>
                <a:gd name="T18" fmla="*/ 381 w 404"/>
                <a:gd name="T19" fmla="*/ 3 h 78"/>
                <a:gd name="T20" fmla="*/ 366 w 404"/>
                <a:gd name="T21" fmla="*/ 0 h 78"/>
                <a:gd name="T22" fmla="*/ 366 w 404"/>
                <a:gd name="T23" fmla="*/ 0 h 78"/>
                <a:gd name="T24" fmla="*/ 38 w 404"/>
                <a:gd name="T25" fmla="*/ 0 h 78"/>
                <a:gd name="T26" fmla="*/ 38 w 404"/>
                <a:gd name="T27" fmla="*/ 0 h 78"/>
                <a:gd name="T28" fmla="*/ 22 w 404"/>
                <a:gd name="T29" fmla="*/ 3 h 78"/>
                <a:gd name="T30" fmla="*/ 11 w 404"/>
                <a:gd name="T31" fmla="*/ 11 h 78"/>
                <a:gd name="T32" fmla="*/ 3 w 404"/>
                <a:gd name="T33" fmla="*/ 23 h 78"/>
                <a:gd name="T34" fmla="*/ 0 w 404"/>
                <a:gd name="T35" fmla="*/ 38 h 78"/>
                <a:gd name="T36" fmla="*/ 3 w 404"/>
                <a:gd name="T37" fmla="*/ 54 h 78"/>
                <a:gd name="T38" fmla="*/ 11 w 404"/>
                <a:gd name="T39" fmla="*/ 66 h 78"/>
                <a:gd name="T40" fmla="*/ 22 w 404"/>
                <a:gd name="T41" fmla="*/ 74 h 78"/>
                <a:gd name="T42" fmla="*/ 38 w 404"/>
                <a:gd name="T43" fmla="*/ 78 h 78"/>
                <a:gd name="T44" fmla="*/ 38 w 404"/>
                <a:gd name="T45" fmla="*/ 78 h 7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04" h="78">
                  <a:moveTo>
                    <a:pt x="38" y="78"/>
                  </a:moveTo>
                  <a:lnTo>
                    <a:pt x="366" y="78"/>
                  </a:lnTo>
                  <a:lnTo>
                    <a:pt x="381" y="74"/>
                  </a:lnTo>
                  <a:lnTo>
                    <a:pt x="393" y="66"/>
                  </a:lnTo>
                  <a:lnTo>
                    <a:pt x="401" y="54"/>
                  </a:lnTo>
                  <a:lnTo>
                    <a:pt x="404" y="38"/>
                  </a:lnTo>
                  <a:lnTo>
                    <a:pt x="401" y="23"/>
                  </a:lnTo>
                  <a:lnTo>
                    <a:pt x="393" y="11"/>
                  </a:lnTo>
                  <a:lnTo>
                    <a:pt x="381" y="3"/>
                  </a:lnTo>
                  <a:lnTo>
                    <a:pt x="366" y="0"/>
                  </a:lnTo>
                  <a:lnTo>
                    <a:pt x="38" y="0"/>
                  </a:lnTo>
                  <a:lnTo>
                    <a:pt x="22" y="3"/>
                  </a:lnTo>
                  <a:lnTo>
                    <a:pt x="11" y="11"/>
                  </a:lnTo>
                  <a:lnTo>
                    <a:pt x="3" y="23"/>
                  </a:lnTo>
                  <a:lnTo>
                    <a:pt x="0" y="38"/>
                  </a:lnTo>
                  <a:lnTo>
                    <a:pt x="3" y="54"/>
                  </a:lnTo>
                  <a:lnTo>
                    <a:pt x="11" y="66"/>
                  </a:lnTo>
                  <a:lnTo>
                    <a:pt x="22" y="74"/>
                  </a:lnTo>
                  <a:lnTo>
                    <a:pt x="38" y="7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876" name="Freeform 14"/>
            <p:cNvSpPr>
              <a:spLocks/>
            </p:cNvSpPr>
            <p:nvPr/>
          </p:nvSpPr>
          <p:spPr bwMode="auto">
            <a:xfrm>
              <a:off x="4504" y="3209"/>
              <a:ext cx="406" cy="76"/>
            </a:xfrm>
            <a:custGeom>
              <a:avLst/>
              <a:gdLst>
                <a:gd name="T0" fmla="*/ 40 w 406"/>
                <a:gd name="T1" fmla="*/ 76 h 76"/>
                <a:gd name="T2" fmla="*/ 368 w 406"/>
                <a:gd name="T3" fmla="*/ 76 h 76"/>
                <a:gd name="T4" fmla="*/ 368 w 406"/>
                <a:gd name="T5" fmla="*/ 76 h 76"/>
                <a:gd name="T6" fmla="*/ 382 w 406"/>
                <a:gd name="T7" fmla="*/ 73 h 76"/>
                <a:gd name="T8" fmla="*/ 395 w 406"/>
                <a:gd name="T9" fmla="*/ 65 h 76"/>
                <a:gd name="T10" fmla="*/ 403 w 406"/>
                <a:gd name="T11" fmla="*/ 54 h 76"/>
                <a:gd name="T12" fmla="*/ 406 w 406"/>
                <a:gd name="T13" fmla="*/ 38 h 76"/>
                <a:gd name="T14" fmla="*/ 403 w 406"/>
                <a:gd name="T15" fmla="*/ 23 h 76"/>
                <a:gd name="T16" fmla="*/ 395 w 406"/>
                <a:gd name="T17" fmla="*/ 11 h 76"/>
                <a:gd name="T18" fmla="*/ 382 w 406"/>
                <a:gd name="T19" fmla="*/ 3 h 76"/>
                <a:gd name="T20" fmla="*/ 368 w 406"/>
                <a:gd name="T21" fmla="*/ 0 h 76"/>
                <a:gd name="T22" fmla="*/ 368 w 406"/>
                <a:gd name="T23" fmla="*/ 0 h 76"/>
                <a:gd name="T24" fmla="*/ 40 w 406"/>
                <a:gd name="T25" fmla="*/ 0 h 76"/>
                <a:gd name="T26" fmla="*/ 40 w 406"/>
                <a:gd name="T27" fmla="*/ 0 h 76"/>
                <a:gd name="T28" fmla="*/ 24 w 406"/>
                <a:gd name="T29" fmla="*/ 3 h 76"/>
                <a:gd name="T30" fmla="*/ 11 w 406"/>
                <a:gd name="T31" fmla="*/ 11 h 76"/>
                <a:gd name="T32" fmla="*/ 3 w 406"/>
                <a:gd name="T33" fmla="*/ 23 h 76"/>
                <a:gd name="T34" fmla="*/ 0 w 406"/>
                <a:gd name="T35" fmla="*/ 38 h 76"/>
                <a:gd name="T36" fmla="*/ 3 w 406"/>
                <a:gd name="T37" fmla="*/ 54 h 76"/>
                <a:gd name="T38" fmla="*/ 11 w 406"/>
                <a:gd name="T39" fmla="*/ 65 h 76"/>
                <a:gd name="T40" fmla="*/ 24 w 406"/>
                <a:gd name="T41" fmla="*/ 73 h 76"/>
                <a:gd name="T42" fmla="*/ 40 w 406"/>
                <a:gd name="T43" fmla="*/ 76 h 76"/>
                <a:gd name="T44" fmla="*/ 40 w 406"/>
                <a:gd name="T45" fmla="*/ 76 h 7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06" h="76">
                  <a:moveTo>
                    <a:pt x="40" y="76"/>
                  </a:moveTo>
                  <a:lnTo>
                    <a:pt x="368" y="76"/>
                  </a:lnTo>
                  <a:lnTo>
                    <a:pt x="382" y="73"/>
                  </a:lnTo>
                  <a:lnTo>
                    <a:pt x="395" y="65"/>
                  </a:lnTo>
                  <a:lnTo>
                    <a:pt x="403" y="54"/>
                  </a:lnTo>
                  <a:lnTo>
                    <a:pt x="406" y="38"/>
                  </a:lnTo>
                  <a:lnTo>
                    <a:pt x="403" y="23"/>
                  </a:lnTo>
                  <a:lnTo>
                    <a:pt x="395" y="11"/>
                  </a:lnTo>
                  <a:lnTo>
                    <a:pt x="382" y="3"/>
                  </a:lnTo>
                  <a:lnTo>
                    <a:pt x="368" y="0"/>
                  </a:lnTo>
                  <a:lnTo>
                    <a:pt x="40" y="0"/>
                  </a:lnTo>
                  <a:lnTo>
                    <a:pt x="24" y="3"/>
                  </a:lnTo>
                  <a:lnTo>
                    <a:pt x="11" y="11"/>
                  </a:lnTo>
                  <a:lnTo>
                    <a:pt x="3" y="23"/>
                  </a:lnTo>
                  <a:lnTo>
                    <a:pt x="0" y="38"/>
                  </a:lnTo>
                  <a:lnTo>
                    <a:pt x="3" y="54"/>
                  </a:lnTo>
                  <a:lnTo>
                    <a:pt x="11" y="65"/>
                  </a:lnTo>
                  <a:lnTo>
                    <a:pt x="24" y="73"/>
                  </a:lnTo>
                  <a:lnTo>
                    <a:pt x="40" y="7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877" name="Freeform 15"/>
            <p:cNvSpPr>
              <a:spLocks/>
            </p:cNvSpPr>
            <p:nvPr/>
          </p:nvSpPr>
          <p:spPr bwMode="auto">
            <a:xfrm>
              <a:off x="4491" y="3350"/>
              <a:ext cx="406" cy="75"/>
            </a:xfrm>
            <a:custGeom>
              <a:avLst/>
              <a:gdLst>
                <a:gd name="T0" fmla="*/ 40 w 406"/>
                <a:gd name="T1" fmla="*/ 75 h 75"/>
                <a:gd name="T2" fmla="*/ 368 w 406"/>
                <a:gd name="T3" fmla="*/ 75 h 75"/>
                <a:gd name="T4" fmla="*/ 368 w 406"/>
                <a:gd name="T5" fmla="*/ 75 h 75"/>
                <a:gd name="T6" fmla="*/ 382 w 406"/>
                <a:gd name="T7" fmla="*/ 72 h 75"/>
                <a:gd name="T8" fmla="*/ 395 w 406"/>
                <a:gd name="T9" fmla="*/ 64 h 75"/>
                <a:gd name="T10" fmla="*/ 403 w 406"/>
                <a:gd name="T11" fmla="*/ 53 h 75"/>
                <a:gd name="T12" fmla="*/ 406 w 406"/>
                <a:gd name="T13" fmla="*/ 38 h 75"/>
                <a:gd name="T14" fmla="*/ 403 w 406"/>
                <a:gd name="T15" fmla="*/ 24 h 75"/>
                <a:gd name="T16" fmla="*/ 395 w 406"/>
                <a:gd name="T17" fmla="*/ 11 h 75"/>
                <a:gd name="T18" fmla="*/ 382 w 406"/>
                <a:gd name="T19" fmla="*/ 3 h 75"/>
                <a:gd name="T20" fmla="*/ 368 w 406"/>
                <a:gd name="T21" fmla="*/ 0 h 75"/>
                <a:gd name="T22" fmla="*/ 368 w 406"/>
                <a:gd name="T23" fmla="*/ 0 h 75"/>
                <a:gd name="T24" fmla="*/ 40 w 406"/>
                <a:gd name="T25" fmla="*/ 0 h 75"/>
                <a:gd name="T26" fmla="*/ 40 w 406"/>
                <a:gd name="T27" fmla="*/ 0 h 75"/>
                <a:gd name="T28" fmla="*/ 24 w 406"/>
                <a:gd name="T29" fmla="*/ 3 h 75"/>
                <a:gd name="T30" fmla="*/ 12 w 406"/>
                <a:gd name="T31" fmla="*/ 11 h 75"/>
                <a:gd name="T32" fmla="*/ 4 w 406"/>
                <a:gd name="T33" fmla="*/ 24 h 75"/>
                <a:gd name="T34" fmla="*/ 0 w 406"/>
                <a:gd name="T35" fmla="*/ 38 h 75"/>
                <a:gd name="T36" fmla="*/ 4 w 406"/>
                <a:gd name="T37" fmla="*/ 53 h 75"/>
                <a:gd name="T38" fmla="*/ 12 w 406"/>
                <a:gd name="T39" fmla="*/ 64 h 75"/>
                <a:gd name="T40" fmla="*/ 24 w 406"/>
                <a:gd name="T41" fmla="*/ 72 h 75"/>
                <a:gd name="T42" fmla="*/ 40 w 406"/>
                <a:gd name="T43" fmla="*/ 75 h 75"/>
                <a:gd name="T44" fmla="*/ 40 w 406"/>
                <a:gd name="T45" fmla="*/ 75 h 7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06" h="75">
                  <a:moveTo>
                    <a:pt x="40" y="75"/>
                  </a:moveTo>
                  <a:lnTo>
                    <a:pt x="368" y="75"/>
                  </a:lnTo>
                  <a:lnTo>
                    <a:pt x="382" y="72"/>
                  </a:lnTo>
                  <a:lnTo>
                    <a:pt x="395" y="64"/>
                  </a:lnTo>
                  <a:lnTo>
                    <a:pt x="403" y="53"/>
                  </a:lnTo>
                  <a:lnTo>
                    <a:pt x="406" y="38"/>
                  </a:lnTo>
                  <a:lnTo>
                    <a:pt x="403" y="24"/>
                  </a:lnTo>
                  <a:lnTo>
                    <a:pt x="395" y="11"/>
                  </a:lnTo>
                  <a:lnTo>
                    <a:pt x="382" y="3"/>
                  </a:lnTo>
                  <a:lnTo>
                    <a:pt x="368" y="0"/>
                  </a:lnTo>
                  <a:lnTo>
                    <a:pt x="40" y="0"/>
                  </a:lnTo>
                  <a:lnTo>
                    <a:pt x="24" y="3"/>
                  </a:lnTo>
                  <a:lnTo>
                    <a:pt x="12" y="11"/>
                  </a:lnTo>
                  <a:lnTo>
                    <a:pt x="4" y="24"/>
                  </a:lnTo>
                  <a:lnTo>
                    <a:pt x="0" y="38"/>
                  </a:lnTo>
                  <a:lnTo>
                    <a:pt x="4" y="53"/>
                  </a:lnTo>
                  <a:lnTo>
                    <a:pt x="12" y="64"/>
                  </a:lnTo>
                  <a:lnTo>
                    <a:pt x="24" y="72"/>
                  </a:lnTo>
                  <a:lnTo>
                    <a:pt x="40" y="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878" name="Freeform 16"/>
            <p:cNvSpPr>
              <a:spLocks/>
            </p:cNvSpPr>
            <p:nvPr/>
          </p:nvSpPr>
          <p:spPr bwMode="auto">
            <a:xfrm>
              <a:off x="4714" y="3595"/>
              <a:ext cx="304" cy="381"/>
            </a:xfrm>
            <a:custGeom>
              <a:avLst/>
              <a:gdLst>
                <a:gd name="T0" fmla="*/ 69 w 304"/>
                <a:gd name="T1" fmla="*/ 15 h 381"/>
                <a:gd name="T2" fmla="*/ 64 w 304"/>
                <a:gd name="T3" fmla="*/ 10 h 381"/>
                <a:gd name="T4" fmla="*/ 57 w 304"/>
                <a:gd name="T5" fmla="*/ 5 h 381"/>
                <a:gd name="T6" fmla="*/ 50 w 304"/>
                <a:gd name="T7" fmla="*/ 2 h 381"/>
                <a:gd name="T8" fmla="*/ 43 w 304"/>
                <a:gd name="T9" fmla="*/ 0 h 381"/>
                <a:gd name="T10" fmla="*/ 35 w 304"/>
                <a:gd name="T11" fmla="*/ 0 h 381"/>
                <a:gd name="T12" fmla="*/ 27 w 304"/>
                <a:gd name="T13" fmla="*/ 2 h 381"/>
                <a:gd name="T14" fmla="*/ 21 w 304"/>
                <a:gd name="T15" fmla="*/ 4 h 381"/>
                <a:gd name="T16" fmla="*/ 15 w 304"/>
                <a:gd name="T17" fmla="*/ 8 h 381"/>
                <a:gd name="T18" fmla="*/ 5 w 304"/>
                <a:gd name="T19" fmla="*/ 21 h 381"/>
                <a:gd name="T20" fmla="*/ 0 w 304"/>
                <a:gd name="T21" fmla="*/ 35 h 381"/>
                <a:gd name="T22" fmla="*/ 2 w 304"/>
                <a:gd name="T23" fmla="*/ 50 h 381"/>
                <a:gd name="T24" fmla="*/ 8 w 304"/>
                <a:gd name="T25" fmla="*/ 62 h 381"/>
                <a:gd name="T26" fmla="*/ 172 w 304"/>
                <a:gd name="T27" fmla="*/ 269 h 381"/>
                <a:gd name="T28" fmla="*/ 53 w 304"/>
                <a:gd name="T29" fmla="*/ 304 h 381"/>
                <a:gd name="T30" fmla="*/ 38 w 304"/>
                <a:gd name="T31" fmla="*/ 312 h 381"/>
                <a:gd name="T32" fmla="*/ 30 w 304"/>
                <a:gd name="T33" fmla="*/ 324 h 381"/>
                <a:gd name="T34" fmla="*/ 26 w 304"/>
                <a:gd name="T35" fmla="*/ 336 h 381"/>
                <a:gd name="T36" fmla="*/ 27 w 304"/>
                <a:gd name="T37" fmla="*/ 352 h 381"/>
                <a:gd name="T38" fmla="*/ 30 w 304"/>
                <a:gd name="T39" fmla="*/ 360 h 381"/>
                <a:gd name="T40" fmla="*/ 35 w 304"/>
                <a:gd name="T41" fmla="*/ 366 h 381"/>
                <a:gd name="T42" fmla="*/ 40 w 304"/>
                <a:gd name="T43" fmla="*/ 371 h 381"/>
                <a:gd name="T44" fmla="*/ 46 w 304"/>
                <a:gd name="T45" fmla="*/ 374 h 381"/>
                <a:gd name="T46" fmla="*/ 53 w 304"/>
                <a:gd name="T47" fmla="*/ 378 h 381"/>
                <a:gd name="T48" fmla="*/ 59 w 304"/>
                <a:gd name="T49" fmla="*/ 379 h 381"/>
                <a:gd name="T50" fmla="*/ 67 w 304"/>
                <a:gd name="T51" fmla="*/ 381 h 381"/>
                <a:gd name="T52" fmla="*/ 75 w 304"/>
                <a:gd name="T53" fmla="*/ 379 h 381"/>
                <a:gd name="T54" fmla="*/ 304 w 304"/>
                <a:gd name="T55" fmla="*/ 311 h 381"/>
                <a:gd name="T56" fmla="*/ 69 w 304"/>
                <a:gd name="T57" fmla="*/ 15 h 381"/>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4" h="381">
                  <a:moveTo>
                    <a:pt x="69" y="15"/>
                  </a:moveTo>
                  <a:lnTo>
                    <a:pt x="64" y="10"/>
                  </a:lnTo>
                  <a:lnTo>
                    <a:pt x="57" y="5"/>
                  </a:lnTo>
                  <a:lnTo>
                    <a:pt x="50" y="2"/>
                  </a:lnTo>
                  <a:lnTo>
                    <a:pt x="43" y="0"/>
                  </a:lnTo>
                  <a:lnTo>
                    <a:pt x="35" y="0"/>
                  </a:lnTo>
                  <a:lnTo>
                    <a:pt x="27" y="2"/>
                  </a:lnTo>
                  <a:lnTo>
                    <a:pt x="21" y="4"/>
                  </a:lnTo>
                  <a:lnTo>
                    <a:pt x="15" y="8"/>
                  </a:lnTo>
                  <a:lnTo>
                    <a:pt x="5" y="21"/>
                  </a:lnTo>
                  <a:lnTo>
                    <a:pt x="0" y="35"/>
                  </a:lnTo>
                  <a:lnTo>
                    <a:pt x="2" y="50"/>
                  </a:lnTo>
                  <a:lnTo>
                    <a:pt x="8" y="62"/>
                  </a:lnTo>
                  <a:lnTo>
                    <a:pt x="172" y="269"/>
                  </a:lnTo>
                  <a:lnTo>
                    <a:pt x="53" y="304"/>
                  </a:lnTo>
                  <a:lnTo>
                    <a:pt x="38" y="312"/>
                  </a:lnTo>
                  <a:lnTo>
                    <a:pt x="30" y="324"/>
                  </a:lnTo>
                  <a:lnTo>
                    <a:pt x="26" y="336"/>
                  </a:lnTo>
                  <a:lnTo>
                    <a:pt x="27" y="352"/>
                  </a:lnTo>
                  <a:lnTo>
                    <a:pt x="30" y="360"/>
                  </a:lnTo>
                  <a:lnTo>
                    <a:pt x="35" y="366"/>
                  </a:lnTo>
                  <a:lnTo>
                    <a:pt x="40" y="371"/>
                  </a:lnTo>
                  <a:lnTo>
                    <a:pt x="46" y="374"/>
                  </a:lnTo>
                  <a:lnTo>
                    <a:pt x="53" y="378"/>
                  </a:lnTo>
                  <a:lnTo>
                    <a:pt x="59" y="379"/>
                  </a:lnTo>
                  <a:lnTo>
                    <a:pt x="67" y="381"/>
                  </a:lnTo>
                  <a:lnTo>
                    <a:pt x="75" y="379"/>
                  </a:lnTo>
                  <a:lnTo>
                    <a:pt x="304" y="311"/>
                  </a:lnTo>
                  <a:lnTo>
                    <a:pt x="69" y="1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879" name="Freeform 17"/>
            <p:cNvSpPr>
              <a:spLocks/>
            </p:cNvSpPr>
            <p:nvPr/>
          </p:nvSpPr>
          <p:spPr bwMode="auto">
            <a:xfrm>
              <a:off x="4321" y="3595"/>
              <a:ext cx="349" cy="382"/>
            </a:xfrm>
            <a:custGeom>
              <a:avLst/>
              <a:gdLst>
                <a:gd name="T0" fmla="*/ 323 w 349"/>
                <a:gd name="T1" fmla="*/ 4 h 382"/>
                <a:gd name="T2" fmla="*/ 315 w 349"/>
                <a:gd name="T3" fmla="*/ 2 h 382"/>
                <a:gd name="T4" fmla="*/ 307 w 349"/>
                <a:gd name="T5" fmla="*/ 0 h 382"/>
                <a:gd name="T6" fmla="*/ 299 w 349"/>
                <a:gd name="T7" fmla="*/ 2 h 382"/>
                <a:gd name="T8" fmla="*/ 293 w 349"/>
                <a:gd name="T9" fmla="*/ 4 h 382"/>
                <a:gd name="T10" fmla="*/ 287 w 349"/>
                <a:gd name="T11" fmla="*/ 8 h 382"/>
                <a:gd name="T12" fmla="*/ 280 w 349"/>
                <a:gd name="T13" fmla="*/ 13 h 382"/>
                <a:gd name="T14" fmla="*/ 275 w 349"/>
                <a:gd name="T15" fmla="*/ 18 h 382"/>
                <a:gd name="T16" fmla="*/ 272 w 349"/>
                <a:gd name="T17" fmla="*/ 26 h 382"/>
                <a:gd name="T18" fmla="*/ 272 w 349"/>
                <a:gd name="T19" fmla="*/ 26 h 382"/>
                <a:gd name="T20" fmla="*/ 178 w 349"/>
                <a:gd name="T21" fmla="*/ 274 h 382"/>
                <a:gd name="T22" fmla="*/ 57 w 349"/>
                <a:gd name="T23" fmla="*/ 211 h 382"/>
                <a:gd name="T24" fmla="*/ 49 w 349"/>
                <a:gd name="T25" fmla="*/ 207 h 382"/>
                <a:gd name="T26" fmla="*/ 43 w 349"/>
                <a:gd name="T27" fmla="*/ 206 h 382"/>
                <a:gd name="T28" fmla="*/ 35 w 349"/>
                <a:gd name="T29" fmla="*/ 207 h 382"/>
                <a:gd name="T30" fmla="*/ 27 w 349"/>
                <a:gd name="T31" fmla="*/ 209 h 382"/>
                <a:gd name="T32" fmla="*/ 21 w 349"/>
                <a:gd name="T33" fmla="*/ 212 h 382"/>
                <a:gd name="T34" fmla="*/ 14 w 349"/>
                <a:gd name="T35" fmla="*/ 215 h 382"/>
                <a:gd name="T36" fmla="*/ 10 w 349"/>
                <a:gd name="T37" fmla="*/ 222 h 382"/>
                <a:gd name="T38" fmla="*/ 5 w 349"/>
                <a:gd name="T39" fmla="*/ 228 h 382"/>
                <a:gd name="T40" fmla="*/ 0 w 349"/>
                <a:gd name="T41" fmla="*/ 242 h 382"/>
                <a:gd name="T42" fmla="*/ 2 w 349"/>
                <a:gd name="T43" fmla="*/ 257 h 382"/>
                <a:gd name="T44" fmla="*/ 10 w 349"/>
                <a:gd name="T45" fmla="*/ 269 h 382"/>
                <a:gd name="T46" fmla="*/ 21 w 349"/>
                <a:gd name="T47" fmla="*/ 279 h 382"/>
                <a:gd name="T48" fmla="*/ 21 w 349"/>
                <a:gd name="T49" fmla="*/ 279 h 382"/>
                <a:gd name="T50" fmla="*/ 220 w 349"/>
                <a:gd name="T51" fmla="*/ 382 h 382"/>
                <a:gd name="T52" fmla="*/ 345 w 349"/>
                <a:gd name="T53" fmla="*/ 53 h 382"/>
                <a:gd name="T54" fmla="*/ 349 w 349"/>
                <a:gd name="T55" fmla="*/ 37 h 382"/>
                <a:gd name="T56" fmla="*/ 344 w 349"/>
                <a:gd name="T57" fmla="*/ 23 h 382"/>
                <a:gd name="T58" fmla="*/ 336 w 349"/>
                <a:gd name="T59" fmla="*/ 12 h 382"/>
                <a:gd name="T60" fmla="*/ 323 w 349"/>
                <a:gd name="T61" fmla="*/ 4 h 38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349" h="382">
                  <a:moveTo>
                    <a:pt x="323" y="4"/>
                  </a:moveTo>
                  <a:lnTo>
                    <a:pt x="315" y="2"/>
                  </a:lnTo>
                  <a:lnTo>
                    <a:pt x="307" y="0"/>
                  </a:lnTo>
                  <a:lnTo>
                    <a:pt x="299" y="2"/>
                  </a:lnTo>
                  <a:lnTo>
                    <a:pt x="293" y="4"/>
                  </a:lnTo>
                  <a:lnTo>
                    <a:pt x="287" y="8"/>
                  </a:lnTo>
                  <a:lnTo>
                    <a:pt x="280" y="13"/>
                  </a:lnTo>
                  <a:lnTo>
                    <a:pt x="275" y="18"/>
                  </a:lnTo>
                  <a:lnTo>
                    <a:pt x="272" y="26"/>
                  </a:lnTo>
                  <a:lnTo>
                    <a:pt x="178" y="274"/>
                  </a:lnTo>
                  <a:lnTo>
                    <a:pt x="57" y="211"/>
                  </a:lnTo>
                  <a:lnTo>
                    <a:pt x="49" y="207"/>
                  </a:lnTo>
                  <a:lnTo>
                    <a:pt x="43" y="206"/>
                  </a:lnTo>
                  <a:lnTo>
                    <a:pt x="35" y="207"/>
                  </a:lnTo>
                  <a:lnTo>
                    <a:pt x="27" y="209"/>
                  </a:lnTo>
                  <a:lnTo>
                    <a:pt x="21" y="212"/>
                  </a:lnTo>
                  <a:lnTo>
                    <a:pt x="14" y="215"/>
                  </a:lnTo>
                  <a:lnTo>
                    <a:pt x="10" y="222"/>
                  </a:lnTo>
                  <a:lnTo>
                    <a:pt x="5" y="228"/>
                  </a:lnTo>
                  <a:lnTo>
                    <a:pt x="0" y="242"/>
                  </a:lnTo>
                  <a:lnTo>
                    <a:pt x="2" y="257"/>
                  </a:lnTo>
                  <a:lnTo>
                    <a:pt x="10" y="269"/>
                  </a:lnTo>
                  <a:lnTo>
                    <a:pt x="21" y="279"/>
                  </a:lnTo>
                  <a:lnTo>
                    <a:pt x="220" y="382"/>
                  </a:lnTo>
                  <a:lnTo>
                    <a:pt x="345" y="53"/>
                  </a:lnTo>
                  <a:lnTo>
                    <a:pt x="349" y="37"/>
                  </a:lnTo>
                  <a:lnTo>
                    <a:pt x="344" y="23"/>
                  </a:lnTo>
                  <a:lnTo>
                    <a:pt x="336" y="12"/>
                  </a:lnTo>
                  <a:lnTo>
                    <a:pt x="323"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880" name="Freeform 18"/>
            <p:cNvSpPr>
              <a:spLocks/>
            </p:cNvSpPr>
            <p:nvPr/>
          </p:nvSpPr>
          <p:spPr bwMode="auto">
            <a:xfrm>
              <a:off x="5017" y="2795"/>
              <a:ext cx="292" cy="329"/>
            </a:xfrm>
            <a:custGeom>
              <a:avLst/>
              <a:gdLst>
                <a:gd name="T0" fmla="*/ 216 w 292"/>
                <a:gd name="T1" fmla="*/ 40 h 329"/>
                <a:gd name="T2" fmla="*/ 213 w 292"/>
                <a:gd name="T3" fmla="*/ 79 h 329"/>
                <a:gd name="T4" fmla="*/ 202 w 292"/>
                <a:gd name="T5" fmla="*/ 116 h 329"/>
                <a:gd name="T6" fmla="*/ 186 w 292"/>
                <a:gd name="T7" fmla="*/ 149 h 329"/>
                <a:gd name="T8" fmla="*/ 163 w 292"/>
                <a:gd name="T9" fmla="*/ 180 h 329"/>
                <a:gd name="T10" fmla="*/ 135 w 292"/>
                <a:gd name="T11" fmla="*/ 207 h 329"/>
                <a:gd name="T12" fmla="*/ 105 w 292"/>
                <a:gd name="T13" fmla="*/ 227 h 329"/>
                <a:gd name="T14" fmla="*/ 68 w 292"/>
                <a:gd name="T15" fmla="*/ 243 h 329"/>
                <a:gd name="T16" fmla="*/ 30 w 292"/>
                <a:gd name="T17" fmla="*/ 253 h 329"/>
                <a:gd name="T18" fmla="*/ 30 w 292"/>
                <a:gd name="T19" fmla="*/ 253 h 329"/>
                <a:gd name="T20" fmla="*/ 15 w 292"/>
                <a:gd name="T21" fmla="*/ 258 h 329"/>
                <a:gd name="T22" fmla="*/ 6 w 292"/>
                <a:gd name="T23" fmla="*/ 267 h 329"/>
                <a:gd name="T24" fmla="*/ 0 w 292"/>
                <a:gd name="T25" fmla="*/ 281 h 329"/>
                <a:gd name="T26" fmla="*/ 0 w 292"/>
                <a:gd name="T27" fmla="*/ 297 h 329"/>
                <a:gd name="T28" fmla="*/ 4 w 292"/>
                <a:gd name="T29" fmla="*/ 312 h 329"/>
                <a:gd name="T30" fmla="*/ 14 w 292"/>
                <a:gd name="T31" fmla="*/ 323 h 329"/>
                <a:gd name="T32" fmla="*/ 27 w 292"/>
                <a:gd name="T33" fmla="*/ 329 h 329"/>
                <a:gd name="T34" fmla="*/ 41 w 292"/>
                <a:gd name="T35" fmla="*/ 329 h 329"/>
                <a:gd name="T36" fmla="*/ 41 w 292"/>
                <a:gd name="T37" fmla="*/ 329 h 329"/>
                <a:gd name="T38" fmla="*/ 93 w 292"/>
                <a:gd name="T39" fmla="*/ 317 h 329"/>
                <a:gd name="T40" fmla="*/ 141 w 292"/>
                <a:gd name="T41" fmla="*/ 296 h 329"/>
                <a:gd name="T42" fmla="*/ 184 w 292"/>
                <a:gd name="T43" fmla="*/ 267 h 329"/>
                <a:gd name="T44" fmla="*/ 221 w 292"/>
                <a:gd name="T45" fmla="*/ 231 h 329"/>
                <a:gd name="T46" fmla="*/ 251 w 292"/>
                <a:gd name="T47" fmla="*/ 189 h 329"/>
                <a:gd name="T48" fmla="*/ 273 w 292"/>
                <a:gd name="T49" fmla="*/ 143 h 329"/>
                <a:gd name="T50" fmla="*/ 288 w 292"/>
                <a:gd name="T51" fmla="*/ 92 h 329"/>
                <a:gd name="T52" fmla="*/ 292 w 292"/>
                <a:gd name="T53" fmla="*/ 40 h 329"/>
                <a:gd name="T54" fmla="*/ 292 w 292"/>
                <a:gd name="T55" fmla="*/ 40 h 329"/>
                <a:gd name="T56" fmla="*/ 289 w 292"/>
                <a:gd name="T57" fmla="*/ 24 h 329"/>
                <a:gd name="T58" fmla="*/ 281 w 292"/>
                <a:gd name="T59" fmla="*/ 11 h 329"/>
                <a:gd name="T60" fmla="*/ 268 w 292"/>
                <a:gd name="T61" fmla="*/ 3 h 329"/>
                <a:gd name="T62" fmla="*/ 254 w 292"/>
                <a:gd name="T63" fmla="*/ 0 h 329"/>
                <a:gd name="T64" fmla="*/ 238 w 292"/>
                <a:gd name="T65" fmla="*/ 3 h 329"/>
                <a:gd name="T66" fmla="*/ 227 w 292"/>
                <a:gd name="T67" fmla="*/ 11 h 329"/>
                <a:gd name="T68" fmla="*/ 219 w 292"/>
                <a:gd name="T69" fmla="*/ 24 h 329"/>
                <a:gd name="T70" fmla="*/ 216 w 292"/>
                <a:gd name="T71" fmla="*/ 40 h 329"/>
                <a:gd name="T72" fmla="*/ 216 w 292"/>
                <a:gd name="T73" fmla="*/ 40 h 32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92" h="329">
                  <a:moveTo>
                    <a:pt x="216" y="40"/>
                  </a:moveTo>
                  <a:lnTo>
                    <a:pt x="213" y="79"/>
                  </a:lnTo>
                  <a:lnTo>
                    <a:pt x="202" y="116"/>
                  </a:lnTo>
                  <a:lnTo>
                    <a:pt x="186" y="149"/>
                  </a:lnTo>
                  <a:lnTo>
                    <a:pt x="163" y="180"/>
                  </a:lnTo>
                  <a:lnTo>
                    <a:pt x="135" y="207"/>
                  </a:lnTo>
                  <a:lnTo>
                    <a:pt x="105" y="227"/>
                  </a:lnTo>
                  <a:lnTo>
                    <a:pt x="68" y="243"/>
                  </a:lnTo>
                  <a:lnTo>
                    <a:pt x="30" y="253"/>
                  </a:lnTo>
                  <a:lnTo>
                    <a:pt x="15" y="258"/>
                  </a:lnTo>
                  <a:lnTo>
                    <a:pt x="6" y="267"/>
                  </a:lnTo>
                  <a:lnTo>
                    <a:pt x="0" y="281"/>
                  </a:lnTo>
                  <a:lnTo>
                    <a:pt x="0" y="297"/>
                  </a:lnTo>
                  <a:lnTo>
                    <a:pt x="4" y="312"/>
                  </a:lnTo>
                  <a:lnTo>
                    <a:pt x="14" y="323"/>
                  </a:lnTo>
                  <a:lnTo>
                    <a:pt x="27" y="329"/>
                  </a:lnTo>
                  <a:lnTo>
                    <a:pt x="41" y="329"/>
                  </a:lnTo>
                  <a:lnTo>
                    <a:pt x="93" y="317"/>
                  </a:lnTo>
                  <a:lnTo>
                    <a:pt x="141" y="296"/>
                  </a:lnTo>
                  <a:lnTo>
                    <a:pt x="184" y="267"/>
                  </a:lnTo>
                  <a:lnTo>
                    <a:pt x="221" y="231"/>
                  </a:lnTo>
                  <a:lnTo>
                    <a:pt x="251" y="189"/>
                  </a:lnTo>
                  <a:lnTo>
                    <a:pt x="273" y="143"/>
                  </a:lnTo>
                  <a:lnTo>
                    <a:pt x="288" y="92"/>
                  </a:lnTo>
                  <a:lnTo>
                    <a:pt x="292" y="40"/>
                  </a:lnTo>
                  <a:lnTo>
                    <a:pt x="289" y="24"/>
                  </a:lnTo>
                  <a:lnTo>
                    <a:pt x="281" y="11"/>
                  </a:lnTo>
                  <a:lnTo>
                    <a:pt x="268" y="3"/>
                  </a:lnTo>
                  <a:lnTo>
                    <a:pt x="254" y="0"/>
                  </a:lnTo>
                  <a:lnTo>
                    <a:pt x="238" y="3"/>
                  </a:lnTo>
                  <a:lnTo>
                    <a:pt x="227" y="11"/>
                  </a:lnTo>
                  <a:lnTo>
                    <a:pt x="219" y="24"/>
                  </a:lnTo>
                  <a:lnTo>
                    <a:pt x="216" y="4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881" name="Freeform 19"/>
            <p:cNvSpPr>
              <a:spLocks/>
            </p:cNvSpPr>
            <p:nvPr/>
          </p:nvSpPr>
          <p:spPr bwMode="auto">
            <a:xfrm>
              <a:off x="5182" y="2682"/>
              <a:ext cx="181" cy="181"/>
            </a:xfrm>
            <a:custGeom>
              <a:avLst/>
              <a:gdLst>
                <a:gd name="T0" fmla="*/ 91 w 181"/>
                <a:gd name="T1" fmla="*/ 0 h 181"/>
                <a:gd name="T2" fmla="*/ 73 w 181"/>
                <a:gd name="T3" fmla="*/ 1 h 181"/>
                <a:gd name="T4" fmla="*/ 56 w 181"/>
                <a:gd name="T5" fmla="*/ 8 h 181"/>
                <a:gd name="T6" fmla="*/ 40 w 181"/>
                <a:gd name="T7" fmla="*/ 16 h 181"/>
                <a:gd name="T8" fmla="*/ 27 w 181"/>
                <a:gd name="T9" fmla="*/ 27 h 181"/>
                <a:gd name="T10" fmla="*/ 16 w 181"/>
                <a:gd name="T11" fmla="*/ 40 h 181"/>
                <a:gd name="T12" fmla="*/ 8 w 181"/>
                <a:gd name="T13" fmla="*/ 55 h 181"/>
                <a:gd name="T14" fmla="*/ 2 w 181"/>
                <a:gd name="T15" fmla="*/ 73 h 181"/>
                <a:gd name="T16" fmla="*/ 0 w 181"/>
                <a:gd name="T17" fmla="*/ 90 h 181"/>
                <a:gd name="T18" fmla="*/ 2 w 181"/>
                <a:gd name="T19" fmla="*/ 110 h 181"/>
                <a:gd name="T20" fmla="*/ 8 w 181"/>
                <a:gd name="T21" fmla="*/ 125 h 181"/>
                <a:gd name="T22" fmla="*/ 16 w 181"/>
                <a:gd name="T23" fmla="*/ 141 h 181"/>
                <a:gd name="T24" fmla="*/ 27 w 181"/>
                <a:gd name="T25" fmla="*/ 154 h 181"/>
                <a:gd name="T26" fmla="*/ 40 w 181"/>
                <a:gd name="T27" fmla="*/ 165 h 181"/>
                <a:gd name="T28" fmla="*/ 56 w 181"/>
                <a:gd name="T29" fmla="*/ 175 h 181"/>
                <a:gd name="T30" fmla="*/ 73 w 181"/>
                <a:gd name="T31" fmla="*/ 180 h 181"/>
                <a:gd name="T32" fmla="*/ 91 w 181"/>
                <a:gd name="T33" fmla="*/ 181 h 181"/>
                <a:gd name="T34" fmla="*/ 110 w 181"/>
                <a:gd name="T35" fmla="*/ 180 h 181"/>
                <a:gd name="T36" fmla="*/ 126 w 181"/>
                <a:gd name="T37" fmla="*/ 175 h 181"/>
                <a:gd name="T38" fmla="*/ 142 w 181"/>
                <a:gd name="T39" fmla="*/ 165 h 181"/>
                <a:gd name="T40" fmla="*/ 156 w 181"/>
                <a:gd name="T41" fmla="*/ 154 h 181"/>
                <a:gd name="T42" fmla="*/ 166 w 181"/>
                <a:gd name="T43" fmla="*/ 141 h 181"/>
                <a:gd name="T44" fmla="*/ 175 w 181"/>
                <a:gd name="T45" fmla="*/ 125 h 181"/>
                <a:gd name="T46" fmla="*/ 180 w 181"/>
                <a:gd name="T47" fmla="*/ 110 h 181"/>
                <a:gd name="T48" fmla="*/ 181 w 181"/>
                <a:gd name="T49" fmla="*/ 90 h 181"/>
                <a:gd name="T50" fmla="*/ 180 w 181"/>
                <a:gd name="T51" fmla="*/ 73 h 181"/>
                <a:gd name="T52" fmla="*/ 175 w 181"/>
                <a:gd name="T53" fmla="*/ 55 h 181"/>
                <a:gd name="T54" fmla="*/ 166 w 181"/>
                <a:gd name="T55" fmla="*/ 40 h 181"/>
                <a:gd name="T56" fmla="*/ 156 w 181"/>
                <a:gd name="T57" fmla="*/ 27 h 181"/>
                <a:gd name="T58" fmla="*/ 142 w 181"/>
                <a:gd name="T59" fmla="*/ 16 h 181"/>
                <a:gd name="T60" fmla="*/ 126 w 181"/>
                <a:gd name="T61" fmla="*/ 8 h 181"/>
                <a:gd name="T62" fmla="*/ 110 w 181"/>
                <a:gd name="T63" fmla="*/ 1 h 181"/>
                <a:gd name="T64" fmla="*/ 91 w 181"/>
                <a:gd name="T65" fmla="*/ 0 h 18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81" h="181">
                  <a:moveTo>
                    <a:pt x="91" y="0"/>
                  </a:moveTo>
                  <a:lnTo>
                    <a:pt x="73" y="1"/>
                  </a:lnTo>
                  <a:lnTo>
                    <a:pt x="56" y="8"/>
                  </a:lnTo>
                  <a:lnTo>
                    <a:pt x="40" y="16"/>
                  </a:lnTo>
                  <a:lnTo>
                    <a:pt x="27" y="27"/>
                  </a:lnTo>
                  <a:lnTo>
                    <a:pt x="16" y="40"/>
                  </a:lnTo>
                  <a:lnTo>
                    <a:pt x="8" y="55"/>
                  </a:lnTo>
                  <a:lnTo>
                    <a:pt x="2" y="73"/>
                  </a:lnTo>
                  <a:lnTo>
                    <a:pt x="0" y="90"/>
                  </a:lnTo>
                  <a:lnTo>
                    <a:pt x="2" y="110"/>
                  </a:lnTo>
                  <a:lnTo>
                    <a:pt x="8" y="125"/>
                  </a:lnTo>
                  <a:lnTo>
                    <a:pt x="16" y="141"/>
                  </a:lnTo>
                  <a:lnTo>
                    <a:pt x="27" y="154"/>
                  </a:lnTo>
                  <a:lnTo>
                    <a:pt x="40" y="165"/>
                  </a:lnTo>
                  <a:lnTo>
                    <a:pt x="56" y="175"/>
                  </a:lnTo>
                  <a:lnTo>
                    <a:pt x="73" y="180"/>
                  </a:lnTo>
                  <a:lnTo>
                    <a:pt x="91" y="181"/>
                  </a:lnTo>
                  <a:lnTo>
                    <a:pt x="110" y="180"/>
                  </a:lnTo>
                  <a:lnTo>
                    <a:pt x="126" y="175"/>
                  </a:lnTo>
                  <a:lnTo>
                    <a:pt x="142" y="165"/>
                  </a:lnTo>
                  <a:lnTo>
                    <a:pt x="156" y="154"/>
                  </a:lnTo>
                  <a:lnTo>
                    <a:pt x="166" y="141"/>
                  </a:lnTo>
                  <a:lnTo>
                    <a:pt x="175" y="125"/>
                  </a:lnTo>
                  <a:lnTo>
                    <a:pt x="180" y="110"/>
                  </a:lnTo>
                  <a:lnTo>
                    <a:pt x="181" y="90"/>
                  </a:lnTo>
                  <a:lnTo>
                    <a:pt x="180" y="73"/>
                  </a:lnTo>
                  <a:lnTo>
                    <a:pt x="175" y="55"/>
                  </a:lnTo>
                  <a:lnTo>
                    <a:pt x="166" y="40"/>
                  </a:lnTo>
                  <a:lnTo>
                    <a:pt x="156" y="27"/>
                  </a:lnTo>
                  <a:lnTo>
                    <a:pt x="142" y="16"/>
                  </a:lnTo>
                  <a:lnTo>
                    <a:pt x="126" y="8"/>
                  </a:lnTo>
                  <a:lnTo>
                    <a:pt x="110" y="1"/>
                  </a:lnTo>
                  <a:lnTo>
                    <a:pt x="9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882" name="Freeform 20"/>
            <p:cNvSpPr>
              <a:spLocks/>
            </p:cNvSpPr>
            <p:nvPr/>
          </p:nvSpPr>
          <p:spPr bwMode="auto">
            <a:xfrm>
              <a:off x="5144" y="2644"/>
              <a:ext cx="129" cy="128"/>
            </a:xfrm>
            <a:custGeom>
              <a:avLst/>
              <a:gdLst>
                <a:gd name="T0" fmla="*/ 76 w 129"/>
                <a:gd name="T1" fmla="*/ 128 h 128"/>
                <a:gd name="T2" fmla="*/ 76 w 129"/>
                <a:gd name="T3" fmla="*/ 128 h 128"/>
                <a:gd name="T4" fmla="*/ 76 w 129"/>
                <a:gd name="T5" fmla="*/ 119 h 128"/>
                <a:gd name="T6" fmla="*/ 81 w 129"/>
                <a:gd name="T7" fmla="*/ 108 h 128"/>
                <a:gd name="T8" fmla="*/ 86 w 129"/>
                <a:gd name="T9" fmla="*/ 98 h 128"/>
                <a:gd name="T10" fmla="*/ 92 w 129"/>
                <a:gd name="T11" fmla="*/ 92 h 128"/>
                <a:gd name="T12" fmla="*/ 99 w 129"/>
                <a:gd name="T13" fmla="*/ 85 h 128"/>
                <a:gd name="T14" fmla="*/ 108 w 129"/>
                <a:gd name="T15" fmla="*/ 81 h 128"/>
                <a:gd name="T16" fmla="*/ 119 w 129"/>
                <a:gd name="T17" fmla="*/ 76 h 128"/>
                <a:gd name="T18" fmla="*/ 129 w 129"/>
                <a:gd name="T19" fmla="*/ 76 h 128"/>
                <a:gd name="T20" fmla="*/ 129 w 129"/>
                <a:gd name="T21" fmla="*/ 0 h 128"/>
                <a:gd name="T22" fmla="*/ 103 w 129"/>
                <a:gd name="T23" fmla="*/ 3 h 128"/>
                <a:gd name="T24" fmla="*/ 79 w 129"/>
                <a:gd name="T25" fmla="*/ 11 h 128"/>
                <a:gd name="T26" fmla="*/ 57 w 129"/>
                <a:gd name="T27" fmla="*/ 22 h 128"/>
                <a:gd name="T28" fmla="*/ 38 w 129"/>
                <a:gd name="T29" fmla="*/ 38 h 128"/>
                <a:gd name="T30" fmla="*/ 22 w 129"/>
                <a:gd name="T31" fmla="*/ 57 h 128"/>
                <a:gd name="T32" fmla="*/ 11 w 129"/>
                <a:gd name="T33" fmla="*/ 79 h 128"/>
                <a:gd name="T34" fmla="*/ 3 w 129"/>
                <a:gd name="T35" fmla="*/ 103 h 128"/>
                <a:gd name="T36" fmla="*/ 0 w 129"/>
                <a:gd name="T37" fmla="*/ 128 h 128"/>
                <a:gd name="T38" fmla="*/ 0 w 129"/>
                <a:gd name="T39" fmla="*/ 128 h 128"/>
                <a:gd name="T40" fmla="*/ 76 w 129"/>
                <a:gd name="T41" fmla="*/ 128 h 12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29" h="128">
                  <a:moveTo>
                    <a:pt x="76" y="128"/>
                  </a:moveTo>
                  <a:lnTo>
                    <a:pt x="76" y="128"/>
                  </a:lnTo>
                  <a:lnTo>
                    <a:pt x="76" y="119"/>
                  </a:lnTo>
                  <a:lnTo>
                    <a:pt x="81" y="108"/>
                  </a:lnTo>
                  <a:lnTo>
                    <a:pt x="86" y="98"/>
                  </a:lnTo>
                  <a:lnTo>
                    <a:pt x="92" y="92"/>
                  </a:lnTo>
                  <a:lnTo>
                    <a:pt x="99" y="85"/>
                  </a:lnTo>
                  <a:lnTo>
                    <a:pt x="108" y="81"/>
                  </a:lnTo>
                  <a:lnTo>
                    <a:pt x="119" y="76"/>
                  </a:lnTo>
                  <a:lnTo>
                    <a:pt x="129" y="76"/>
                  </a:lnTo>
                  <a:lnTo>
                    <a:pt x="129" y="0"/>
                  </a:lnTo>
                  <a:lnTo>
                    <a:pt x="103" y="3"/>
                  </a:lnTo>
                  <a:lnTo>
                    <a:pt x="79" y="11"/>
                  </a:lnTo>
                  <a:lnTo>
                    <a:pt x="57" y="22"/>
                  </a:lnTo>
                  <a:lnTo>
                    <a:pt x="38" y="38"/>
                  </a:lnTo>
                  <a:lnTo>
                    <a:pt x="22" y="57"/>
                  </a:lnTo>
                  <a:lnTo>
                    <a:pt x="11" y="79"/>
                  </a:lnTo>
                  <a:lnTo>
                    <a:pt x="3" y="103"/>
                  </a:lnTo>
                  <a:lnTo>
                    <a:pt x="0" y="128"/>
                  </a:lnTo>
                  <a:lnTo>
                    <a:pt x="76" y="12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883" name="Freeform 21"/>
            <p:cNvSpPr>
              <a:spLocks/>
            </p:cNvSpPr>
            <p:nvPr/>
          </p:nvSpPr>
          <p:spPr bwMode="auto">
            <a:xfrm>
              <a:off x="5144" y="2772"/>
              <a:ext cx="129" cy="129"/>
            </a:xfrm>
            <a:custGeom>
              <a:avLst/>
              <a:gdLst>
                <a:gd name="T0" fmla="*/ 129 w 129"/>
                <a:gd name="T1" fmla="*/ 53 h 129"/>
                <a:gd name="T2" fmla="*/ 129 w 129"/>
                <a:gd name="T3" fmla="*/ 53 h 129"/>
                <a:gd name="T4" fmla="*/ 118 w 129"/>
                <a:gd name="T5" fmla="*/ 51 h 129"/>
                <a:gd name="T6" fmla="*/ 108 w 129"/>
                <a:gd name="T7" fmla="*/ 50 h 129"/>
                <a:gd name="T8" fmla="*/ 100 w 129"/>
                <a:gd name="T9" fmla="*/ 45 h 129"/>
                <a:gd name="T10" fmla="*/ 92 w 129"/>
                <a:gd name="T11" fmla="*/ 37 h 129"/>
                <a:gd name="T12" fmla="*/ 86 w 129"/>
                <a:gd name="T13" fmla="*/ 31 h 129"/>
                <a:gd name="T14" fmla="*/ 81 w 129"/>
                <a:gd name="T15" fmla="*/ 20 h 129"/>
                <a:gd name="T16" fmla="*/ 76 w 129"/>
                <a:gd name="T17" fmla="*/ 12 h 129"/>
                <a:gd name="T18" fmla="*/ 76 w 129"/>
                <a:gd name="T19" fmla="*/ 0 h 129"/>
                <a:gd name="T20" fmla="*/ 0 w 129"/>
                <a:gd name="T21" fmla="*/ 0 h 129"/>
                <a:gd name="T22" fmla="*/ 3 w 129"/>
                <a:gd name="T23" fmla="*/ 28 h 129"/>
                <a:gd name="T24" fmla="*/ 11 w 129"/>
                <a:gd name="T25" fmla="*/ 51 h 129"/>
                <a:gd name="T26" fmla="*/ 22 w 129"/>
                <a:gd name="T27" fmla="*/ 72 h 129"/>
                <a:gd name="T28" fmla="*/ 38 w 129"/>
                <a:gd name="T29" fmla="*/ 91 h 129"/>
                <a:gd name="T30" fmla="*/ 56 w 129"/>
                <a:gd name="T31" fmla="*/ 106 h 129"/>
                <a:gd name="T32" fmla="*/ 79 w 129"/>
                <a:gd name="T33" fmla="*/ 120 h 129"/>
                <a:gd name="T34" fmla="*/ 105 w 129"/>
                <a:gd name="T35" fmla="*/ 128 h 129"/>
                <a:gd name="T36" fmla="*/ 129 w 129"/>
                <a:gd name="T37" fmla="*/ 129 h 129"/>
                <a:gd name="T38" fmla="*/ 129 w 129"/>
                <a:gd name="T39" fmla="*/ 129 h 129"/>
                <a:gd name="T40" fmla="*/ 129 w 129"/>
                <a:gd name="T41" fmla="*/ 53 h 12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29" h="129">
                  <a:moveTo>
                    <a:pt x="129" y="53"/>
                  </a:moveTo>
                  <a:lnTo>
                    <a:pt x="129" y="53"/>
                  </a:lnTo>
                  <a:lnTo>
                    <a:pt x="118" y="51"/>
                  </a:lnTo>
                  <a:lnTo>
                    <a:pt x="108" y="50"/>
                  </a:lnTo>
                  <a:lnTo>
                    <a:pt x="100" y="45"/>
                  </a:lnTo>
                  <a:lnTo>
                    <a:pt x="92" y="37"/>
                  </a:lnTo>
                  <a:lnTo>
                    <a:pt x="86" y="31"/>
                  </a:lnTo>
                  <a:lnTo>
                    <a:pt x="81" y="20"/>
                  </a:lnTo>
                  <a:lnTo>
                    <a:pt x="76" y="12"/>
                  </a:lnTo>
                  <a:lnTo>
                    <a:pt x="76" y="0"/>
                  </a:lnTo>
                  <a:lnTo>
                    <a:pt x="0" y="0"/>
                  </a:lnTo>
                  <a:lnTo>
                    <a:pt x="3" y="28"/>
                  </a:lnTo>
                  <a:lnTo>
                    <a:pt x="11" y="51"/>
                  </a:lnTo>
                  <a:lnTo>
                    <a:pt x="22" y="72"/>
                  </a:lnTo>
                  <a:lnTo>
                    <a:pt x="38" y="91"/>
                  </a:lnTo>
                  <a:lnTo>
                    <a:pt x="56" y="106"/>
                  </a:lnTo>
                  <a:lnTo>
                    <a:pt x="79" y="120"/>
                  </a:lnTo>
                  <a:lnTo>
                    <a:pt x="105" y="128"/>
                  </a:lnTo>
                  <a:lnTo>
                    <a:pt x="129" y="129"/>
                  </a:lnTo>
                  <a:lnTo>
                    <a:pt x="129" y="5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884" name="Freeform 22"/>
            <p:cNvSpPr>
              <a:spLocks/>
            </p:cNvSpPr>
            <p:nvPr/>
          </p:nvSpPr>
          <p:spPr bwMode="auto">
            <a:xfrm>
              <a:off x="5273" y="2772"/>
              <a:ext cx="129" cy="129"/>
            </a:xfrm>
            <a:custGeom>
              <a:avLst/>
              <a:gdLst>
                <a:gd name="T0" fmla="*/ 52 w 129"/>
                <a:gd name="T1" fmla="*/ 0 h 129"/>
                <a:gd name="T2" fmla="*/ 52 w 129"/>
                <a:gd name="T3" fmla="*/ 0 h 129"/>
                <a:gd name="T4" fmla="*/ 51 w 129"/>
                <a:gd name="T5" fmla="*/ 13 h 129"/>
                <a:gd name="T6" fmla="*/ 49 w 129"/>
                <a:gd name="T7" fmla="*/ 20 h 129"/>
                <a:gd name="T8" fmla="*/ 43 w 129"/>
                <a:gd name="T9" fmla="*/ 31 h 129"/>
                <a:gd name="T10" fmla="*/ 38 w 129"/>
                <a:gd name="T11" fmla="*/ 37 h 129"/>
                <a:gd name="T12" fmla="*/ 30 w 129"/>
                <a:gd name="T13" fmla="*/ 43 h 129"/>
                <a:gd name="T14" fmla="*/ 19 w 129"/>
                <a:gd name="T15" fmla="*/ 50 h 129"/>
                <a:gd name="T16" fmla="*/ 12 w 129"/>
                <a:gd name="T17" fmla="*/ 51 h 129"/>
                <a:gd name="T18" fmla="*/ 0 w 129"/>
                <a:gd name="T19" fmla="*/ 53 h 129"/>
                <a:gd name="T20" fmla="*/ 0 w 129"/>
                <a:gd name="T21" fmla="*/ 129 h 129"/>
                <a:gd name="T22" fmla="*/ 25 w 129"/>
                <a:gd name="T23" fmla="*/ 128 h 129"/>
                <a:gd name="T24" fmla="*/ 51 w 129"/>
                <a:gd name="T25" fmla="*/ 120 h 129"/>
                <a:gd name="T26" fmla="*/ 71 w 129"/>
                <a:gd name="T27" fmla="*/ 107 h 129"/>
                <a:gd name="T28" fmla="*/ 92 w 129"/>
                <a:gd name="T29" fmla="*/ 91 h 129"/>
                <a:gd name="T30" fmla="*/ 106 w 129"/>
                <a:gd name="T31" fmla="*/ 72 h 129"/>
                <a:gd name="T32" fmla="*/ 119 w 129"/>
                <a:gd name="T33" fmla="*/ 51 h 129"/>
                <a:gd name="T34" fmla="*/ 127 w 129"/>
                <a:gd name="T35" fmla="*/ 26 h 129"/>
                <a:gd name="T36" fmla="*/ 129 w 129"/>
                <a:gd name="T37" fmla="*/ 0 h 129"/>
                <a:gd name="T38" fmla="*/ 129 w 129"/>
                <a:gd name="T39" fmla="*/ 0 h 129"/>
                <a:gd name="T40" fmla="*/ 52 w 129"/>
                <a:gd name="T41" fmla="*/ 0 h 12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29" h="129">
                  <a:moveTo>
                    <a:pt x="52" y="0"/>
                  </a:moveTo>
                  <a:lnTo>
                    <a:pt x="52" y="0"/>
                  </a:lnTo>
                  <a:lnTo>
                    <a:pt x="51" y="13"/>
                  </a:lnTo>
                  <a:lnTo>
                    <a:pt x="49" y="20"/>
                  </a:lnTo>
                  <a:lnTo>
                    <a:pt x="43" y="31"/>
                  </a:lnTo>
                  <a:lnTo>
                    <a:pt x="38" y="37"/>
                  </a:lnTo>
                  <a:lnTo>
                    <a:pt x="30" y="43"/>
                  </a:lnTo>
                  <a:lnTo>
                    <a:pt x="19" y="50"/>
                  </a:lnTo>
                  <a:lnTo>
                    <a:pt x="12" y="51"/>
                  </a:lnTo>
                  <a:lnTo>
                    <a:pt x="0" y="53"/>
                  </a:lnTo>
                  <a:lnTo>
                    <a:pt x="0" y="129"/>
                  </a:lnTo>
                  <a:lnTo>
                    <a:pt x="25" y="128"/>
                  </a:lnTo>
                  <a:lnTo>
                    <a:pt x="51" y="120"/>
                  </a:lnTo>
                  <a:lnTo>
                    <a:pt x="71" y="107"/>
                  </a:lnTo>
                  <a:lnTo>
                    <a:pt x="92" y="91"/>
                  </a:lnTo>
                  <a:lnTo>
                    <a:pt x="106" y="72"/>
                  </a:lnTo>
                  <a:lnTo>
                    <a:pt x="119" y="51"/>
                  </a:lnTo>
                  <a:lnTo>
                    <a:pt x="127" y="26"/>
                  </a:lnTo>
                  <a:lnTo>
                    <a:pt x="129" y="0"/>
                  </a:lnTo>
                  <a:lnTo>
                    <a:pt x="5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885" name="Freeform 23"/>
            <p:cNvSpPr>
              <a:spLocks/>
            </p:cNvSpPr>
            <p:nvPr/>
          </p:nvSpPr>
          <p:spPr bwMode="auto">
            <a:xfrm>
              <a:off x="5273" y="2644"/>
              <a:ext cx="129" cy="128"/>
            </a:xfrm>
            <a:custGeom>
              <a:avLst/>
              <a:gdLst>
                <a:gd name="T0" fmla="*/ 0 w 129"/>
                <a:gd name="T1" fmla="*/ 76 h 128"/>
                <a:gd name="T2" fmla="*/ 0 w 129"/>
                <a:gd name="T3" fmla="*/ 76 h 128"/>
                <a:gd name="T4" fmla="*/ 11 w 129"/>
                <a:gd name="T5" fmla="*/ 76 h 128"/>
                <a:gd name="T6" fmla="*/ 19 w 129"/>
                <a:gd name="T7" fmla="*/ 81 h 128"/>
                <a:gd name="T8" fmla="*/ 30 w 129"/>
                <a:gd name="T9" fmla="*/ 85 h 128"/>
                <a:gd name="T10" fmla="*/ 38 w 129"/>
                <a:gd name="T11" fmla="*/ 92 h 128"/>
                <a:gd name="T12" fmla="*/ 43 w 129"/>
                <a:gd name="T13" fmla="*/ 98 h 128"/>
                <a:gd name="T14" fmla="*/ 49 w 129"/>
                <a:gd name="T15" fmla="*/ 108 h 128"/>
                <a:gd name="T16" fmla="*/ 51 w 129"/>
                <a:gd name="T17" fmla="*/ 117 h 128"/>
                <a:gd name="T18" fmla="*/ 52 w 129"/>
                <a:gd name="T19" fmla="*/ 128 h 128"/>
                <a:gd name="T20" fmla="*/ 129 w 129"/>
                <a:gd name="T21" fmla="*/ 128 h 128"/>
                <a:gd name="T22" fmla="*/ 127 w 129"/>
                <a:gd name="T23" fmla="*/ 105 h 128"/>
                <a:gd name="T24" fmla="*/ 119 w 129"/>
                <a:gd name="T25" fmla="*/ 79 h 128"/>
                <a:gd name="T26" fmla="*/ 106 w 129"/>
                <a:gd name="T27" fmla="*/ 57 h 128"/>
                <a:gd name="T28" fmla="*/ 92 w 129"/>
                <a:gd name="T29" fmla="*/ 38 h 128"/>
                <a:gd name="T30" fmla="*/ 71 w 129"/>
                <a:gd name="T31" fmla="*/ 22 h 128"/>
                <a:gd name="T32" fmla="*/ 51 w 129"/>
                <a:gd name="T33" fmla="*/ 11 h 128"/>
                <a:gd name="T34" fmla="*/ 27 w 129"/>
                <a:gd name="T35" fmla="*/ 3 h 128"/>
                <a:gd name="T36" fmla="*/ 0 w 129"/>
                <a:gd name="T37" fmla="*/ 0 h 128"/>
                <a:gd name="T38" fmla="*/ 0 w 129"/>
                <a:gd name="T39" fmla="*/ 0 h 128"/>
                <a:gd name="T40" fmla="*/ 0 w 129"/>
                <a:gd name="T41" fmla="*/ 76 h 12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29" h="128">
                  <a:moveTo>
                    <a:pt x="0" y="76"/>
                  </a:moveTo>
                  <a:lnTo>
                    <a:pt x="0" y="76"/>
                  </a:lnTo>
                  <a:lnTo>
                    <a:pt x="11" y="76"/>
                  </a:lnTo>
                  <a:lnTo>
                    <a:pt x="19" y="81"/>
                  </a:lnTo>
                  <a:lnTo>
                    <a:pt x="30" y="85"/>
                  </a:lnTo>
                  <a:lnTo>
                    <a:pt x="38" y="92"/>
                  </a:lnTo>
                  <a:lnTo>
                    <a:pt x="43" y="98"/>
                  </a:lnTo>
                  <a:lnTo>
                    <a:pt x="49" y="108"/>
                  </a:lnTo>
                  <a:lnTo>
                    <a:pt x="51" y="117"/>
                  </a:lnTo>
                  <a:lnTo>
                    <a:pt x="52" y="128"/>
                  </a:lnTo>
                  <a:lnTo>
                    <a:pt x="129" y="128"/>
                  </a:lnTo>
                  <a:lnTo>
                    <a:pt x="127" y="105"/>
                  </a:lnTo>
                  <a:lnTo>
                    <a:pt x="119" y="79"/>
                  </a:lnTo>
                  <a:lnTo>
                    <a:pt x="106" y="57"/>
                  </a:lnTo>
                  <a:lnTo>
                    <a:pt x="92" y="38"/>
                  </a:lnTo>
                  <a:lnTo>
                    <a:pt x="71" y="22"/>
                  </a:lnTo>
                  <a:lnTo>
                    <a:pt x="51" y="11"/>
                  </a:lnTo>
                  <a:lnTo>
                    <a:pt x="27" y="3"/>
                  </a:lnTo>
                  <a:lnTo>
                    <a:pt x="0" y="0"/>
                  </a:lnTo>
                  <a:lnTo>
                    <a:pt x="0" y="7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886" name="Freeform 24"/>
            <p:cNvSpPr>
              <a:spLocks/>
            </p:cNvSpPr>
            <p:nvPr/>
          </p:nvSpPr>
          <p:spPr bwMode="auto">
            <a:xfrm>
              <a:off x="5381" y="2860"/>
              <a:ext cx="102" cy="102"/>
            </a:xfrm>
            <a:custGeom>
              <a:avLst/>
              <a:gdLst>
                <a:gd name="T0" fmla="*/ 37 w 102"/>
                <a:gd name="T1" fmla="*/ 102 h 102"/>
                <a:gd name="T2" fmla="*/ 102 w 102"/>
                <a:gd name="T3" fmla="*/ 37 h 102"/>
                <a:gd name="T4" fmla="*/ 67 w 102"/>
                <a:gd name="T5" fmla="*/ 0 h 102"/>
                <a:gd name="T6" fmla="*/ 0 w 102"/>
                <a:gd name="T7" fmla="*/ 65 h 102"/>
                <a:gd name="T8" fmla="*/ 37 w 102"/>
                <a:gd name="T9" fmla="*/ 102 h 10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2" h="102">
                  <a:moveTo>
                    <a:pt x="37" y="102"/>
                  </a:moveTo>
                  <a:lnTo>
                    <a:pt x="102" y="37"/>
                  </a:lnTo>
                  <a:lnTo>
                    <a:pt x="67" y="0"/>
                  </a:lnTo>
                  <a:lnTo>
                    <a:pt x="0" y="65"/>
                  </a:lnTo>
                  <a:lnTo>
                    <a:pt x="37" y="10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9461">
                                            <p:txEl>
                                              <p:pRg st="0" end="0"/>
                                            </p:txEl>
                                          </p:spTgt>
                                        </p:tgtEl>
                                        <p:attrNameLst>
                                          <p:attrName>style.visibility</p:attrName>
                                        </p:attrNameLst>
                                      </p:cBhvr>
                                      <p:to>
                                        <p:strVal val="visible"/>
                                      </p:to>
                                    </p:set>
                                    <p:anim calcmode="lin" valueType="num">
                                      <p:cBhvr additive="base">
                                        <p:cTn id="7" dur="500" fill="hold"/>
                                        <p:tgtEl>
                                          <p:spTgt spid="1946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9461">
                                            <p:txEl>
                                              <p:pRg st="0" end="0"/>
                                            </p:txEl>
                                          </p:spTgt>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19461">
                                            <p:txEl>
                                              <p:pRg st="3" end="3"/>
                                            </p:txEl>
                                          </p:spTgt>
                                        </p:tgtEl>
                                        <p:attrNameLst>
                                          <p:attrName>style.visibility</p:attrName>
                                        </p:attrNameLst>
                                      </p:cBhvr>
                                      <p:to>
                                        <p:strVal val="visible"/>
                                      </p:to>
                                    </p:set>
                                    <p:animEffect transition="in" filter="fade">
                                      <p:cBhvr>
                                        <p:cTn id="12" dur="2000"/>
                                        <p:tgtEl>
                                          <p:spTgt spid="19461">
                                            <p:txEl>
                                              <p:pRg st="3" end="3"/>
                                            </p:txEl>
                                          </p:spTgt>
                                        </p:tgtEl>
                                      </p:cBhvr>
                                    </p:animEffect>
                                  </p:childTnLst>
                                </p:cTn>
                              </p:par>
                            </p:childTnLst>
                          </p:cTn>
                        </p:par>
                        <p:par>
                          <p:cTn id="13" fill="hold">
                            <p:stCondLst>
                              <p:cond delay="2500"/>
                            </p:stCondLst>
                            <p:childTnLst>
                              <p:par>
                                <p:cTn id="14" presetID="10" presetClass="entr" presetSubtype="0" fill="hold" grpId="0" nodeType="afterEffect">
                                  <p:stCondLst>
                                    <p:cond delay="0"/>
                                  </p:stCondLst>
                                  <p:childTnLst>
                                    <p:set>
                                      <p:cBhvr>
                                        <p:cTn id="15" dur="1" fill="hold">
                                          <p:stCondLst>
                                            <p:cond delay="0"/>
                                          </p:stCondLst>
                                        </p:cTn>
                                        <p:tgtEl>
                                          <p:spTgt spid="19461">
                                            <p:txEl>
                                              <p:pRg st="4" end="4"/>
                                            </p:txEl>
                                          </p:spTgt>
                                        </p:tgtEl>
                                        <p:attrNameLst>
                                          <p:attrName>style.visibility</p:attrName>
                                        </p:attrNameLst>
                                      </p:cBhvr>
                                      <p:to>
                                        <p:strVal val="visible"/>
                                      </p:to>
                                    </p:set>
                                    <p:animEffect transition="in" filter="fade">
                                      <p:cBhvr>
                                        <p:cTn id="16" dur="2000"/>
                                        <p:tgtEl>
                                          <p:spTgt spid="19461">
                                            <p:txEl>
                                              <p:pRg st="4" end="4"/>
                                            </p:txEl>
                                          </p:spTgt>
                                        </p:tgtEl>
                                      </p:cBhvr>
                                    </p:animEffect>
                                  </p:childTnLst>
                                </p:cTn>
                              </p:par>
                            </p:childTnLst>
                          </p:cTn>
                        </p:par>
                        <p:par>
                          <p:cTn id="17" fill="hold">
                            <p:stCondLst>
                              <p:cond delay="4500"/>
                            </p:stCondLst>
                            <p:childTnLst>
                              <p:par>
                                <p:cTn id="18" presetID="10" presetClass="entr" presetSubtype="0" fill="hold" grpId="0" nodeType="afterEffect">
                                  <p:stCondLst>
                                    <p:cond delay="0"/>
                                  </p:stCondLst>
                                  <p:childTnLst>
                                    <p:set>
                                      <p:cBhvr>
                                        <p:cTn id="19" dur="1" fill="hold">
                                          <p:stCondLst>
                                            <p:cond delay="0"/>
                                          </p:stCondLst>
                                        </p:cTn>
                                        <p:tgtEl>
                                          <p:spTgt spid="19461">
                                            <p:txEl>
                                              <p:pRg st="5" end="5"/>
                                            </p:txEl>
                                          </p:spTgt>
                                        </p:tgtEl>
                                        <p:attrNameLst>
                                          <p:attrName>style.visibility</p:attrName>
                                        </p:attrNameLst>
                                      </p:cBhvr>
                                      <p:to>
                                        <p:strVal val="visible"/>
                                      </p:to>
                                    </p:set>
                                    <p:animEffect transition="in" filter="fade">
                                      <p:cBhvr>
                                        <p:cTn id="20" dur="2000"/>
                                        <p:tgtEl>
                                          <p:spTgt spid="19461">
                                            <p:txEl>
                                              <p:pRg st="5" end="5"/>
                                            </p:txEl>
                                          </p:spTgt>
                                        </p:tgtEl>
                                      </p:cBhvr>
                                    </p:animEffect>
                                  </p:childTnLst>
                                </p:cTn>
                              </p:par>
                            </p:childTnLst>
                          </p:cTn>
                        </p:par>
                        <p:par>
                          <p:cTn id="21" fill="hold">
                            <p:stCondLst>
                              <p:cond delay="6500"/>
                            </p:stCondLst>
                            <p:childTnLst>
                              <p:par>
                                <p:cTn id="22" presetID="10" presetClass="entr" presetSubtype="0" fill="hold" grpId="0" nodeType="afterEffect">
                                  <p:stCondLst>
                                    <p:cond delay="0"/>
                                  </p:stCondLst>
                                  <p:childTnLst>
                                    <p:set>
                                      <p:cBhvr>
                                        <p:cTn id="23" dur="1" fill="hold">
                                          <p:stCondLst>
                                            <p:cond delay="0"/>
                                          </p:stCondLst>
                                        </p:cTn>
                                        <p:tgtEl>
                                          <p:spTgt spid="19461">
                                            <p:txEl>
                                              <p:pRg st="6" end="6"/>
                                            </p:txEl>
                                          </p:spTgt>
                                        </p:tgtEl>
                                        <p:attrNameLst>
                                          <p:attrName>style.visibility</p:attrName>
                                        </p:attrNameLst>
                                      </p:cBhvr>
                                      <p:to>
                                        <p:strVal val="visible"/>
                                      </p:to>
                                    </p:set>
                                    <p:animEffect transition="in" filter="fade">
                                      <p:cBhvr>
                                        <p:cTn id="24" dur="2000"/>
                                        <p:tgtEl>
                                          <p:spTgt spid="1946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1"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a:xfrm>
            <a:off x="230233" y="609600"/>
            <a:ext cx="7923167" cy="4891701"/>
          </a:xfrm>
        </p:spPr>
        <p:txBody>
          <a:bodyPr/>
          <a:lstStyle/>
          <a:p>
            <a:pPr>
              <a:buFont typeface="Wingdings" pitchFamily="2" charset="2"/>
              <a:buNone/>
            </a:pPr>
            <a:r>
              <a:rPr lang="en-US" altLang="en-US" sz="3600" b="1" dirty="0">
                <a:solidFill>
                  <a:schemeClr val="tx1"/>
                </a:solidFill>
              </a:rPr>
              <a:t>Laboratory Deficiency  Defined</a:t>
            </a:r>
            <a:endParaRPr lang="en-US" altLang="en-US" dirty="0">
              <a:solidFill>
                <a:schemeClr val="tx1"/>
              </a:solidFill>
              <a:latin typeface="Arial Black" pitchFamily="34" charset="0"/>
            </a:endParaRPr>
          </a:p>
          <a:p>
            <a:endParaRPr lang="en-US" altLang="en-US" dirty="0">
              <a:solidFill>
                <a:schemeClr val="tx1"/>
              </a:solidFill>
            </a:endParaRPr>
          </a:p>
          <a:p>
            <a:r>
              <a:rPr lang="en-US" altLang="en-US" sz="3200" dirty="0">
                <a:solidFill>
                  <a:schemeClr val="tx1"/>
                </a:solidFill>
                <a:latin typeface="Aparajita" panose="020B0604020202020204" pitchFamily="34" charset="0"/>
                <a:cs typeface="Aparajita" panose="020B0604020202020204" pitchFamily="34" charset="0"/>
              </a:rPr>
              <a:t>A deviation from acceptable procedures or practices; a defect in an item; non-conformance with a specification.</a:t>
            </a:r>
          </a:p>
        </p:txBody>
      </p:sp>
      <p:grpSp>
        <p:nvGrpSpPr>
          <p:cNvPr id="37891" name="Group 6"/>
          <p:cNvGrpSpPr>
            <a:grpSpLocks noChangeAspect="1"/>
          </p:cNvGrpSpPr>
          <p:nvPr/>
        </p:nvGrpSpPr>
        <p:grpSpPr bwMode="auto">
          <a:xfrm>
            <a:off x="4572000" y="4282101"/>
            <a:ext cx="2166938" cy="2438400"/>
            <a:chOff x="3648" y="2352"/>
            <a:chExt cx="1365" cy="1536"/>
          </a:xfrm>
        </p:grpSpPr>
        <p:sp>
          <p:nvSpPr>
            <p:cNvPr id="37892" name="AutoShape 5"/>
            <p:cNvSpPr>
              <a:spLocks noChangeAspect="1" noChangeArrowheads="1" noTextEdit="1"/>
            </p:cNvSpPr>
            <p:nvPr/>
          </p:nvSpPr>
          <p:spPr bwMode="auto">
            <a:xfrm>
              <a:off x="3648" y="2352"/>
              <a:ext cx="1365" cy="1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7893" name="Freeform 7"/>
            <p:cNvSpPr>
              <a:spLocks/>
            </p:cNvSpPr>
            <p:nvPr/>
          </p:nvSpPr>
          <p:spPr bwMode="auto">
            <a:xfrm>
              <a:off x="3936" y="2520"/>
              <a:ext cx="1061" cy="1117"/>
            </a:xfrm>
            <a:custGeom>
              <a:avLst/>
              <a:gdLst>
                <a:gd name="T0" fmla="*/ 530 w 1061"/>
                <a:gd name="T1" fmla="*/ 0 h 1117"/>
                <a:gd name="T2" fmla="*/ 637 w 1061"/>
                <a:gd name="T3" fmla="*/ 11 h 1117"/>
                <a:gd name="T4" fmla="*/ 736 w 1061"/>
                <a:gd name="T5" fmla="*/ 43 h 1117"/>
                <a:gd name="T6" fmla="*/ 826 w 1061"/>
                <a:gd name="T7" fmla="*/ 96 h 1117"/>
                <a:gd name="T8" fmla="*/ 904 w 1061"/>
                <a:gd name="T9" fmla="*/ 163 h 1117"/>
                <a:gd name="T10" fmla="*/ 970 w 1061"/>
                <a:gd name="T11" fmla="*/ 245 h 1117"/>
                <a:gd name="T12" fmla="*/ 1018 w 1061"/>
                <a:gd name="T13" fmla="*/ 341 h 1117"/>
                <a:gd name="T14" fmla="*/ 1048 w 1061"/>
                <a:gd name="T15" fmla="*/ 445 h 1117"/>
                <a:gd name="T16" fmla="*/ 1061 w 1061"/>
                <a:gd name="T17" fmla="*/ 560 h 1117"/>
                <a:gd name="T18" fmla="*/ 1056 w 1061"/>
                <a:gd name="T19" fmla="*/ 616 h 1117"/>
                <a:gd name="T20" fmla="*/ 1037 w 1061"/>
                <a:gd name="T21" fmla="*/ 725 h 1117"/>
                <a:gd name="T22" fmla="*/ 994 w 1061"/>
                <a:gd name="T23" fmla="*/ 824 h 1117"/>
                <a:gd name="T24" fmla="*/ 938 w 1061"/>
                <a:gd name="T25" fmla="*/ 915 h 1117"/>
                <a:gd name="T26" fmla="*/ 866 w 1061"/>
                <a:gd name="T27" fmla="*/ 989 h 1117"/>
                <a:gd name="T28" fmla="*/ 781 w 1061"/>
                <a:gd name="T29" fmla="*/ 1051 h 1117"/>
                <a:gd name="T30" fmla="*/ 688 w 1061"/>
                <a:gd name="T31" fmla="*/ 1093 h 1117"/>
                <a:gd name="T32" fmla="*/ 584 w 1061"/>
                <a:gd name="T33" fmla="*/ 1115 h 1117"/>
                <a:gd name="T34" fmla="*/ 530 w 1061"/>
                <a:gd name="T35" fmla="*/ 1117 h 1117"/>
                <a:gd name="T36" fmla="*/ 424 w 1061"/>
                <a:gd name="T37" fmla="*/ 1107 h 1117"/>
                <a:gd name="T38" fmla="*/ 325 w 1061"/>
                <a:gd name="T39" fmla="*/ 1075 h 1117"/>
                <a:gd name="T40" fmla="*/ 235 w 1061"/>
                <a:gd name="T41" fmla="*/ 1021 h 1117"/>
                <a:gd name="T42" fmla="*/ 157 w 1061"/>
                <a:gd name="T43" fmla="*/ 955 h 1117"/>
                <a:gd name="T44" fmla="*/ 91 w 1061"/>
                <a:gd name="T45" fmla="*/ 872 h 1117"/>
                <a:gd name="T46" fmla="*/ 43 w 1061"/>
                <a:gd name="T47" fmla="*/ 776 h 1117"/>
                <a:gd name="T48" fmla="*/ 11 w 1061"/>
                <a:gd name="T49" fmla="*/ 672 h 1117"/>
                <a:gd name="T50" fmla="*/ 0 w 1061"/>
                <a:gd name="T51" fmla="*/ 560 h 1117"/>
                <a:gd name="T52" fmla="*/ 3 w 1061"/>
                <a:gd name="T53" fmla="*/ 501 h 1117"/>
                <a:gd name="T54" fmla="*/ 24 w 1061"/>
                <a:gd name="T55" fmla="*/ 392 h 1117"/>
                <a:gd name="T56" fmla="*/ 64 w 1061"/>
                <a:gd name="T57" fmla="*/ 293 h 1117"/>
                <a:gd name="T58" fmla="*/ 123 w 1061"/>
                <a:gd name="T59" fmla="*/ 203 h 1117"/>
                <a:gd name="T60" fmla="*/ 195 w 1061"/>
                <a:gd name="T61" fmla="*/ 128 h 1117"/>
                <a:gd name="T62" fmla="*/ 277 w 1061"/>
                <a:gd name="T63" fmla="*/ 67 h 1117"/>
                <a:gd name="T64" fmla="*/ 373 w 1061"/>
                <a:gd name="T65" fmla="*/ 24 h 1117"/>
                <a:gd name="T66" fmla="*/ 477 w 1061"/>
                <a:gd name="T67" fmla="*/ 3 h 1117"/>
                <a:gd name="T68" fmla="*/ 530 w 1061"/>
                <a:gd name="T69" fmla="*/ 0 h 111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061" h="1117">
                  <a:moveTo>
                    <a:pt x="530" y="0"/>
                  </a:moveTo>
                  <a:lnTo>
                    <a:pt x="530" y="0"/>
                  </a:lnTo>
                  <a:lnTo>
                    <a:pt x="584" y="3"/>
                  </a:lnTo>
                  <a:lnTo>
                    <a:pt x="637" y="11"/>
                  </a:lnTo>
                  <a:lnTo>
                    <a:pt x="688" y="24"/>
                  </a:lnTo>
                  <a:lnTo>
                    <a:pt x="736" y="43"/>
                  </a:lnTo>
                  <a:lnTo>
                    <a:pt x="781" y="67"/>
                  </a:lnTo>
                  <a:lnTo>
                    <a:pt x="826" y="96"/>
                  </a:lnTo>
                  <a:lnTo>
                    <a:pt x="866" y="128"/>
                  </a:lnTo>
                  <a:lnTo>
                    <a:pt x="904" y="163"/>
                  </a:lnTo>
                  <a:lnTo>
                    <a:pt x="938" y="203"/>
                  </a:lnTo>
                  <a:lnTo>
                    <a:pt x="970" y="245"/>
                  </a:lnTo>
                  <a:lnTo>
                    <a:pt x="994" y="293"/>
                  </a:lnTo>
                  <a:lnTo>
                    <a:pt x="1018" y="341"/>
                  </a:lnTo>
                  <a:lnTo>
                    <a:pt x="1037" y="392"/>
                  </a:lnTo>
                  <a:lnTo>
                    <a:pt x="1048" y="445"/>
                  </a:lnTo>
                  <a:lnTo>
                    <a:pt x="1056" y="501"/>
                  </a:lnTo>
                  <a:lnTo>
                    <a:pt x="1061" y="560"/>
                  </a:lnTo>
                  <a:lnTo>
                    <a:pt x="1056" y="616"/>
                  </a:lnTo>
                  <a:lnTo>
                    <a:pt x="1048" y="672"/>
                  </a:lnTo>
                  <a:lnTo>
                    <a:pt x="1037" y="725"/>
                  </a:lnTo>
                  <a:lnTo>
                    <a:pt x="1018" y="776"/>
                  </a:lnTo>
                  <a:lnTo>
                    <a:pt x="994" y="824"/>
                  </a:lnTo>
                  <a:lnTo>
                    <a:pt x="970" y="872"/>
                  </a:lnTo>
                  <a:lnTo>
                    <a:pt x="938" y="915"/>
                  </a:lnTo>
                  <a:lnTo>
                    <a:pt x="904" y="955"/>
                  </a:lnTo>
                  <a:lnTo>
                    <a:pt x="866" y="989"/>
                  </a:lnTo>
                  <a:lnTo>
                    <a:pt x="826" y="1021"/>
                  </a:lnTo>
                  <a:lnTo>
                    <a:pt x="781" y="1051"/>
                  </a:lnTo>
                  <a:lnTo>
                    <a:pt x="736" y="1075"/>
                  </a:lnTo>
                  <a:lnTo>
                    <a:pt x="688" y="1093"/>
                  </a:lnTo>
                  <a:lnTo>
                    <a:pt x="637" y="1107"/>
                  </a:lnTo>
                  <a:lnTo>
                    <a:pt x="584" y="1115"/>
                  </a:lnTo>
                  <a:lnTo>
                    <a:pt x="530" y="1117"/>
                  </a:lnTo>
                  <a:lnTo>
                    <a:pt x="477" y="1115"/>
                  </a:lnTo>
                  <a:lnTo>
                    <a:pt x="424" y="1107"/>
                  </a:lnTo>
                  <a:lnTo>
                    <a:pt x="373" y="1093"/>
                  </a:lnTo>
                  <a:lnTo>
                    <a:pt x="325" y="1075"/>
                  </a:lnTo>
                  <a:lnTo>
                    <a:pt x="277" y="1051"/>
                  </a:lnTo>
                  <a:lnTo>
                    <a:pt x="235" y="1021"/>
                  </a:lnTo>
                  <a:lnTo>
                    <a:pt x="195" y="989"/>
                  </a:lnTo>
                  <a:lnTo>
                    <a:pt x="157" y="955"/>
                  </a:lnTo>
                  <a:lnTo>
                    <a:pt x="123" y="915"/>
                  </a:lnTo>
                  <a:lnTo>
                    <a:pt x="91" y="872"/>
                  </a:lnTo>
                  <a:lnTo>
                    <a:pt x="64" y="824"/>
                  </a:lnTo>
                  <a:lnTo>
                    <a:pt x="43" y="776"/>
                  </a:lnTo>
                  <a:lnTo>
                    <a:pt x="24" y="725"/>
                  </a:lnTo>
                  <a:lnTo>
                    <a:pt x="11" y="672"/>
                  </a:lnTo>
                  <a:lnTo>
                    <a:pt x="3" y="616"/>
                  </a:lnTo>
                  <a:lnTo>
                    <a:pt x="0" y="560"/>
                  </a:lnTo>
                  <a:lnTo>
                    <a:pt x="3" y="501"/>
                  </a:lnTo>
                  <a:lnTo>
                    <a:pt x="11" y="445"/>
                  </a:lnTo>
                  <a:lnTo>
                    <a:pt x="24" y="392"/>
                  </a:lnTo>
                  <a:lnTo>
                    <a:pt x="43" y="341"/>
                  </a:lnTo>
                  <a:lnTo>
                    <a:pt x="64" y="293"/>
                  </a:lnTo>
                  <a:lnTo>
                    <a:pt x="91" y="245"/>
                  </a:lnTo>
                  <a:lnTo>
                    <a:pt x="123" y="203"/>
                  </a:lnTo>
                  <a:lnTo>
                    <a:pt x="157" y="163"/>
                  </a:lnTo>
                  <a:lnTo>
                    <a:pt x="195" y="128"/>
                  </a:lnTo>
                  <a:lnTo>
                    <a:pt x="235" y="96"/>
                  </a:lnTo>
                  <a:lnTo>
                    <a:pt x="277" y="67"/>
                  </a:lnTo>
                  <a:lnTo>
                    <a:pt x="325" y="43"/>
                  </a:lnTo>
                  <a:lnTo>
                    <a:pt x="373" y="24"/>
                  </a:lnTo>
                  <a:lnTo>
                    <a:pt x="424" y="11"/>
                  </a:lnTo>
                  <a:lnTo>
                    <a:pt x="477" y="3"/>
                  </a:lnTo>
                  <a:lnTo>
                    <a:pt x="530"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894" name="Freeform 8"/>
            <p:cNvSpPr>
              <a:spLocks/>
            </p:cNvSpPr>
            <p:nvPr/>
          </p:nvSpPr>
          <p:spPr bwMode="auto">
            <a:xfrm>
              <a:off x="3933" y="2515"/>
              <a:ext cx="1064" cy="1125"/>
            </a:xfrm>
            <a:custGeom>
              <a:avLst/>
              <a:gdLst>
                <a:gd name="T0" fmla="*/ 531 w 1064"/>
                <a:gd name="T1" fmla="*/ 0 h 1125"/>
                <a:gd name="T2" fmla="*/ 637 w 1064"/>
                <a:gd name="T3" fmla="*/ 13 h 1125"/>
                <a:gd name="T4" fmla="*/ 739 w 1064"/>
                <a:gd name="T5" fmla="*/ 45 h 1125"/>
                <a:gd name="T6" fmla="*/ 829 w 1064"/>
                <a:gd name="T7" fmla="*/ 96 h 1125"/>
                <a:gd name="T8" fmla="*/ 907 w 1064"/>
                <a:gd name="T9" fmla="*/ 165 h 1125"/>
                <a:gd name="T10" fmla="*/ 973 w 1064"/>
                <a:gd name="T11" fmla="*/ 248 h 1125"/>
                <a:gd name="T12" fmla="*/ 1021 w 1064"/>
                <a:gd name="T13" fmla="*/ 344 h 1125"/>
                <a:gd name="T14" fmla="*/ 1053 w 1064"/>
                <a:gd name="T15" fmla="*/ 450 h 1125"/>
                <a:gd name="T16" fmla="*/ 1064 w 1064"/>
                <a:gd name="T17" fmla="*/ 562 h 1125"/>
                <a:gd name="T18" fmla="*/ 1061 w 1064"/>
                <a:gd name="T19" fmla="*/ 618 h 1125"/>
                <a:gd name="T20" fmla="*/ 1040 w 1064"/>
                <a:gd name="T21" fmla="*/ 728 h 1125"/>
                <a:gd name="T22" fmla="*/ 1000 w 1064"/>
                <a:gd name="T23" fmla="*/ 829 h 1125"/>
                <a:gd name="T24" fmla="*/ 941 w 1064"/>
                <a:gd name="T25" fmla="*/ 920 h 1125"/>
                <a:gd name="T26" fmla="*/ 869 w 1064"/>
                <a:gd name="T27" fmla="*/ 994 h 1125"/>
                <a:gd name="T28" fmla="*/ 784 w 1064"/>
                <a:gd name="T29" fmla="*/ 1056 h 1125"/>
                <a:gd name="T30" fmla="*/ 688 w 1064"/>
                <a:gd name="T31" fmla="*/ 1098 h 1125"/>
                <a:gd name="T32" fmla="*/ 587 w 1064"/>
                <a:gd name="T33" fmla="*/ 1120 h 1125"/>
                <a:gd name="T34" fmla="*/ 531 w 1064"/>
                <a:gd name="T35" fmla="*/ 1125 h 1125"/>
                <a:gd name="T36" fmla="*/ 424 w 1064"/>
                <a:gd name="T37" fmla="*/ 1112 h 1125"/>
                <a:gd name="T38" fmla="*/ 326 w 1064"/>
                <a:gd name="T39" fmla="*/ 1080 h 1125"/>
                <a:gd name="T40" fmla="*/ 235 w 1064"/>
                <a:gd name="T41" fmla="*/ 1029 h 1125"/>
                <a:gd name="T42" fmla="*/ 155 w 1064"/>
                <a:gd name="T43" fmla="*/ 960 h 1125"/>
                <a:gd name="T44" fmla="*/ 91 w 1064"/>
                <a:gd name="T45" fmla="*/ 877 h 1125"/>
                <a:gd name="T46" fmla="*/ 40 w 1064"/>
                <a:gd name="T47" fmla="*/ 781 h 1125"/>
                <a:gd name="T48" fmla="*/ 11 w 1064"/>
                <a:gd name="T49" fmla="*/ 674 h 1125"/>
                <a:gd name="T50" fmla="*/ 0 w 1064"/>
                <a:gd name="T51" fmla="*/ 562 h 1125"/>
                <a:gd name="T52" fmla="*/ 3 w 1064"/>
                <a:gd name="T53" fmla="*/ 504 h 1125"/>
                <a:gd name="T54" fmla="*/ 24 w 1064"/>
                <a:gd name="T55" fmla="*/ 394 h 1125"/>
                <a:gd name="T56" fmla="*/ 64 w 1064"/>
                <a:gd name="T57" fmla="*/ 296 h 1125"/>
                <a:gd name="T58" fmla="*/ 120 w 1064"/>
                <a:gd name="T59" fmla="*/ 205 h 1125"/>
                <a:gd name="T60" fmla="*/ 192 w 1064"/>
                <a:gd name="T61" fmla="*/ 130 h 1125"/>
                <a:gd name="T62" fmla="*/ 278 w 1064"/>
                <a:gd name="T63" fmla="*/ 69 h 1125"/>
                <a:gd name="T64" fmla="*/ 374 w 1064"/>
                <a:gd name="T65" fmla="*/ 26 h 1125"/>
                <a:gd name="T66" fmla="*/ 477 w 1064"/>
                <a:gd name="T67" fmla="*/ 2 h 1125"/>
                <a:gd name="T68" fmla="*/ 531 w 1064"/>
                <a:gd name="T69" fmla="*/ 0 h 112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064" h="1125">
                  <a:moveTo>
                    <a:pt x="531" y="0"/>
                  </a:moveTo>
                  <a:lnTo>
                    <a:pt x="531" y="0"/>
                  </a:lnTo>
                  <a:lnTo>
                    <a:pt x="587" y="2"/>
                  </a:lnTo>
                  <a:lnTo>
                    <a:pt x="637" y="13"/>
                  </a:lnTo>
                  <a:lnTo>
                    <a:pt x="688" y="26"/>
                  </a:lnTo>
                  <a:lnTo>
                    <a:pt x="739" y="45"/>
                  </a:lnTo>
                  <a:lnTo>
                    <a:pt x="784" y="69"/>
                  </a:lnTo>
                  <a:lnTo>
                    <a:pt x="829" y="96"/>
                  </a:lnTo>
                  <a:lnTo>
                    <a:pt x="869" y="130"/>
                  </a:lnTo>
                  <a:lnTo>
                    <a:pt x="907" y="165"/>
                  </a:lnTo>
                  <a:lnTo>
                    <a:pt x="941" y="205"/>
                  </a:lnTo>
                  <a:lnTo>
                    <a:pt x="973" y="248"/>
                  </a:lnTo>
                  <a:lnTo>
                    <a:pt x="1000" y="296"/>
                  </a:lnTo>
                  <a:lnTo>
                    <a:pt x="1021" y="344"/>
                  </a:lnTo>
                  <a:lnTo>
                    <a:pt x="1040" y="394"/>
                  </a:lnTo>
                  <a:lnTo>
                    <a:pt x="1053" y="450"/>
                  </a:lnTo>
                  <a:lnTo>
                    <a:pt x="1061" y="504"/>
                  </a:lnTo>
                  <a:lnTo>
                    <a:pt x="1064" y="562"/>
                  </a:lnTo>
                  <a:lnTo>
                    <a:pt x="1061" y="618"/>
                  </a:lnTo>
                  <a:lnTo>
                    <a:pt x="1053" y="674"/>
                  </a:lnTo>
                  <a:lnTo>
                    <a:pt x="1040" y="728"/>
                  </a:lnTo>
                  <a:lnTo>
                    <a:pt x="1021" y="781"/>
                  </a:lnTo>
                  <a:lnTo>
                    <a:pt x="1000" y="829"/>
                  </a:lnTo>
                  <a:lnTo>
                    <a:pt x="973" y="877"/>
                  </a:lnTo>
                  <a:lnTo>
                    <a:pt x="941" y="920"/>
                  </a:lnTo>
                  <a:lnTo>
                    <a:pt x="907" y="960"/>
                  </a:lnTo>
                  <a:lnTo>
                    <a:pt x="869" y="994"/>
                  </a:lnTo>
                  <a:lnTo>
                    <a:pt x="829" y="1029"/>
                  </a:lnTo>
                  <a:lnTo>
                    <a:pt x="784" y="1056"/>
                  </a:lnTo>
                  <a:lnTo>
                    <a:pt x="739" y="1080"/>
                  </a:lnTo>
                  <a:lnTo>
                    <a:pt x="688" y="1098"/>
                  </a:lnTo>
                  <a:lnTo>
                    <a:pt x="637" y="1112"/>
                  </a:lnTo>
                  <a:lnTo>
                    <a:pt x="587" y="1120"/>
                  </a:lnTo>
                  <a:lnTo>
                    <a:pt x="531" y="1125"/>
                  </a:lnTo>
                  <a:lnTo>
                    <a:pt x="477" y="1120"/>
                  </a:lnTo>
                  <a:lnTo>
                    <a:pt x="424" y="1112"/>
                  </a:lnTo>
                  <a:lnTo>
                    <a:pt x="374" y="1098"/>
                  </a:lnTo>
                  <a:lnTo>
                    <a:pt x="326" y="1080"/>
                  </a:lnTo>
                  <a:lnTo>
                    <a:pt x="278" y="1056"/>
                  </a:lnTo>
                  <a:lnTo>
                    <a:pt x="235" y="1029"/>
                  </a:lnTo>
                  <a:lnTo>
                    <a:pt x="192" y="994"/>
                  </a:lnTo>
                  <a:lnTo>
                    <a:pt x="155" y="960"/>
                  </a:lnTo>
                  <a:lnTo>
                    <a:pt x="120" y="920"/>
                  </a:lnTo>
                  <a:lnTo>
                    <a:pt x="91" y="877"/>
                  </a:lnTo>
                  <a:lnTo>
                    <a:pt x="64" y="829"/>
                  </a:lnTo>
                  <a:lnTo>
                    <a:pt x="40" y="781"/>
                  </a:lnTo>
                  <a:lnTo>
                    <a:pt x="24" y="728"/>
                  </a:lnTo>
                  <a:lnTo>
                    <a:pt x="11" y="674"/>
                  </a:lnTo>
                  <a:lnTo>
                    <a:pt x="3" y="618"/>
                  </a:lnTo>
                  <a:lnTo>
                    <a:pt x="0" y="562"/>
                  </a:lnTo>
                  <a:lnTo>
                    <a:pt x="3" y="504"/>
                  </a:lnTo>
                  <a:lnTo>
                    <a:pt x="11" y="450"/>
                  </a:lnTo>
                  <a:lnTo>
                    <a:pt x="24" y="394"/>
                  </a:lnTo>
                  <a:lnTo>
                    <a:pt x="40" y="344"/>
                  </a:lnTo>
                  <a:lnTo>
                    <a:pt x="64" y="296"/>
                  </a:lnTo>
                  <a:lnTo>
                    <a:pt x="91" y="248"/>
                  </a:lnTo>
                  <a:lnTo>
                    <a:pt x="120" y="205"/>
                  </a:lnTo>
                  <a:lnTo>
                    <a:pt x="155" y="165"/>
                  </a:lnTo>
                  <a:lnTo>
                    <a:pt x="192" y="130"/>
                  </a:lnTo>
                  <a:lnTo>
                    <a:pt x="235" y="96"/>
                  </a:lnTo>
                  <a:lnTo>
                    <a:pt x="278" y="69"/>
                  </a:lnTo>
                  <a:lnTo>
                    <a:pt x="326" y="45"/>
                  </a:lnTo>
                  <a:lnTo>
                    <a:pt x="374" y="26"/>
                  </a:lnTo>
                  <a:lnTo>
                    <a:pt x="424" y="13"/>
                  </a:lnTo>
                  <a:lnTo>
                    <a:pt x="477" y="2"/>
                  </a:lnTo>
                  <a:lnTo>
                    <a:pt x="531" y="0"/>
                  </a:lnTo>
                  <a:close/>
                </a:path>
              </a:pathLst>
            </a:custGeom>
            <a:solidFill>
              <a:srgbClr val="FFFA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895" name="Freeform 9"/>
            <p:cNvSpPr>
              <a:spLocks/>
            </p:cNvSpPr>
            <p:nvPr/>
          </p:nvSpPr>
          <p:spPr bwMode="auto">
            <a:xfrm>
              <a:off x="3928" y="2512"/>
              <a:ext cx="1069" cy="1128"/>
            </a:xfrm>
            <a:custGeom>
              <a:avLst/>
              <a:gdLst>
                <a:gd name="T0" fmla="*/ 536 w 1069"/>
                <a:gd name="T1" fmla="*/ 0 h 1128"/>
                <a:gd name="T2" fmla="*/ 642 w 1069"/>
                <a:gd name="T3" fmla="*/ 11 h 1128"/>
                <a:gd name="T4" fmla="*/ 741 w 1069"/>
                <a:gd name="T5" fmla="*/ 43 h 1128"/>
                <a:gd name="T6" fmla="*/ 834 w 1069"/>
                <a:gd name="T7" fmla="*/ 96 h 1128"/>
                <a:gd name="T8" fmla="*/ 912 w 1069"/>
                <a:gd name="T9" fmla="*/ 165 h 1128"/>
                <a:gd name="T10" fmla="*/ 978 w 1069"/>
                <a:gd name="T11" fmla="*/ 248 h 1128"/>
                <a:gd name="T12" fmla="*/ 1026 w 1069"/>
                <a:gd name="T13" fmla="*/ 344 h 1128"/>
                <a:gd name="T14" fmla="*/ 1058 w 1069"/>
                <a:gd name="T15" fmla="*/ 451 h 1128"/>
                <a:gd name="T16" fmla="*/ 1069 w 1069"/>
                <a:gd name="T17" fmla="*/ 563 h 1128"/>
                <a:gd name="T18" fmla="*/ 1066 w 1069"/>
                <a:gd name="T19" fmla="*/ 621 h 1128"/>
                <a:gd name="T20" fmla="*/ 1045 w 1069"/>
                <a:gd name="T21" fmla="*/ 731 h 1128"/>
                <a:gd name="T22" fmla="*/ 1005 w 1069"/>
                <a:gd name="T23" fmla="*/ 832 h 1128"/>
                <a:gd name="T24" fmla="*/ 946 w 1069"/>
                <a:gd name="T25" fmla="*/ 923 h 1128"/>
                <a:gd name="T26" fmla="*/ 874 w 1069"/>
                <a:gd name="T27" fmla="*/ 1000 h 1128"/>
                <a:gd name="T28" fmla="*/ 789 w 1069"/>
                <a:gd name="T29" fmla="*/ 1059 h 1128"/>
                <a:gd name="T30" fmla="*/ 693 w 1069"/>
                <a:gd name="T31" fmla="*/ 1101 h 1128"/>
                <a:gd name="T32" fmla="*/ 589 w 1069"/>
                <a:gd name="T33" fmla="*/ 1125 h 1128"/>
                <a:gd name="T34" fmla="*/ 536 w 1069"/>
                <a:gd name="T35" fmla="*/ 1128 h 1128"/>
                <a:gd name="T36" fmla="*/ 426 w 1069"/>
                <a:gd name="T37" fmla="*/ 1117 h 1128"/>
                <a:gd name="T38" fmla="*/ 328 w 1069"/>
                <a:gd name="T39" fmla="*/ 1083 h 1128"/>
                <a:gd name="T40" fmla="*/ 237 w 1069"/>
                <a:gd name="T41" fmla="*/ 1032 h 1128"/>
                <a:gd name="T42" fmla="*/ 157 w 1069"/>
                <a:gd name="T43" fmla="*/ 963 h 1128"/>
                <a:gd name="T44" fmla="*/ 91 w 1069"/>
                <a:gd name="T45" fmla="*/ 880 h 1128"/>
                <a:gd name="T46" fmla="*/ 43 w 1069"/>
                <a:gd name="T47" fmla="*/ 784 h 1128"/>
                <a:gd name="T48" fmla="*/ 11 w 1069"/>
                <a:gd name="T49" fmla="*/ 677 h 1128"/>
                <a:gd name="T50" fmla="*/ 0 w 1069"/>
                <a:gd name="T51" fmla="*/ 563 h 1128"/>
                <a:gd name="T52" fmla="*/ 3 w 1069"/>
                <a:gd name="T53" fmla="*/ 507 h 1128"/>
                <a:gd name="T54" fmla="*/ 24 w 1069"/>
                <a:gd name="T55" fmla="*/ 397 h 1128"/>
                <a:gd name="T56" fmla="*/ 64 w 1069"/>
                <a:gd name="T57" fmla="*/ 296 h 1128"/>
                <a:gd name="T58" fmla="*/ 123 w 1069"/>
                <a:gd name="T59" fmla="*/ 205 h 1128"/>
                <a:gd name="T60" fmla="*/ 195 w 1069"/>
                <a:gd name="T61" fmla="*/ 128 h 1128"/>
                <a:gd name="T62" fmla="*/ 280 w 1069"/>
                <a:gd name="T63" fmla="*/ 67 h 1128"/>
                <a:gd name="T64" fmla="*/ 376 w 1069"/>
                <a:gd name="T65" fmla="*/ 24 h 1128"/>
                <a:gd name="T66" fmla="*/ 480 w 1069"/>
                <a:gd name="T67" fmla="*/ 3 h 1128"/>
                <a:gd name="T68" fmla="*/ 536 w 1069"/>
                <a:gd name="T69" fmla="*/ 0 h 112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069" h="1128">
                  <a:moveTo>
                    <a:pt x="536" y="0"/>
                  </a:moveTo>
                  <a:lnTo>
                    <a:pt x="536" y="0"/>
                  </a:lnTo>
                  <a:lnTo>
                    <a:pt x="589" y="3"/>
                  </a:lnTo>
                  <a:lnTo>
                    <a:pt x="642" y="11"/>
                  </a:lnTo>
                  <a:lnTo>
                    <a:pt x="693" y="24"/>
                  </a:lnTo>
                  <a:lnTo>
                    <a:pt x="741" y="43"/>
                  </a:lnTo>
                  <a:lnTo>
                    <a:pt x="789" y="67"/>
                  </a:lnTo>
                  <a:lnTo>
                    <a:pt x="834" y="96"/>
                  </a:lnTo>
                  <a:lnTo>
                    <a:pt x="874" y="128"/>
                  </a:lnTo>
                  <a:lnTo>
                    <a:pt x="912" y="165"/>
                  </a:lnTo>
                  <a:lnTo>
                    <a:pt x="946" y="205"/>
                  </a:lnTo>
                  <a:lnTo>
                    <a:pt x="978" y="248"/>
                  </a:lnTo>
                  <a:lnTo>
                    <a:pt x="1005" y="296"/>
                  </a:lnTo>
                  <a:lnTo>
                    <a:pt x="1026" y="344"/>
                  </a:lnTo>
                  <a:lnTo>
                    <a:pt x="1045" y="397"/>
                  </a:lnTo>
                  <a:lnTo>
                    <a:pt x="1058" y="451"/>
                  </a:lnTo>
                  <a:lnTo>
                    <a:pt x="1066" y="507"/>
                  </a:lnTo>
                  <a:lnTo>
                    <a:pt x="1069" y="563"/>
                  </a:lnTo>
                  <a:lnTo>
                    <a:pt x="1066" y="621"/>
                  </a:lnTo>
                  <a:lnTo>
                    <a:pt x="1058" y="677"/>
                  </a:lnTo>
                  <a:lnTo>
                    <a:pt x="1045" y="731"/>
                  </a:lnTo>
                  <a:lnTo>
                    <a:pt x="1026" y="784"/>
                  </a:lnTo>
                  <a:lnTo>
                    <a:pt x="1005" y="832"/>
                  </a:lnTo>
                  <a:lnTo>
                    <a:pt x="978" y="880"/>
                  </a:lnTo>
                  <a:lnTo>
                    <a:pt x="946" y="923"/>
                  </a:lnTo>
                  <a:lnTo>
                    <a:pt x="912" y="963"/>
                  </a:lnTo>
                  <a:lnTo>
                    <a:pt x="874" y="1000"/>
                  </a:lnTo>
                  <a:lnTo>
                    <a:pt x="834" y="1032"/>
                  </a:lnTo>
                  <a:lnTo>
                    <a:pt x="789" y="1059"/>
                  </a:lnTo>
                  <a:lnTo>
                    <a:pt x="741" y="1083"/>
                  </a:lnTo>
                  <a:lnTo>
                    <a:pt x="693" y="1101"/>
                  </a:lnTo>
                  <a:lnTo>
                    <a:pt x="642" y="1117"/>
                  </a:lnTo>
                  <a:lnTo>
                    <a:pt x="589" y="1125"/>
                  </a:lnTo>
                  <a:lnTo>
                    <a:pt x="536" y="1128"/>
                  </a:lnTo>
                  <a:lnTo>
                    <a:pt x="480" y="1125"/>
                  </a:lnTo>
                  <a:lnTo>
                    <a:pt x="426" y="1117"/>
                  </a:lnTo>
                  <a:lnTo>
                    <a:pt x="376" y="1101"/>
                  </a:lnTo>
                  <a:lnTo>
                    <a:pt x="328" y="1083"/>
                  </a:lnTo>
                  <a:lnTo>
                    <a:pt x="280" y="1059"/>
                  </a:lnTo>
                  <a:lnTo>
                    <a:pt x="237" y="1032"/>
                  </a:lnTo>
                  <a:lnTo>
                    <a:pt x="195" y="1000"/>
                  </a:lnTo>
                  <a:lnTo>
                    <a:pt x="157" y="963"/>
                  </a:lnTo>
                  <a:lnTo>
                    <a:pt x="123" y="923"/>
                  </a:lnTo>
                  <a:lnTo>
                    <a:pt x="91" y="880"/>
                  </a:lnTo>
                  <a:lnTo>
                    <a:pt x="64" y="832"/>
                  </a:lnTo>
                  <a:lnTo>
                    <a:pt x="43" y="784"/>
                  </a:lnTo>
                  <a:lnTo>
                    <a:pt x="24" y="731"/>
                  </a:lnTo>
                  <a:lnTo>
                    <a:pt x="11" y="677"/>
                  </a:lnTo>
                  <a:lnTo>
                    <a:pt x="3" y="621"/>
                  </a:lnTo>
                  <a:lnTo>
                    <a:pt x="0" y="563"/>
                  </a:lnTo>
                  <a:lnTo>
                    <a:pt x="3" y="507"/>
                  </a:lnTo>
                  <a:lnTo>
                    <a:pt x="11" y="451"/>
                  </a:lnTo>
                  <a:lnTo>
                    <a:pt x="24" y="397"/>
                  </a:lnTo>
                  <a:lnTo>
                    <a:pt x="43" y="344"/>
                  </a:lnTo>
                  <a:lnTo>
                    <a:pt x="64" y="296"/>
                  </a:lnTo>
                  <a:lnTo>
                    <a:pt x="91" y="248"/>
                  </a:lnTo>
                  <a:lnTo>
                    <a:pt x="123" y="205"/>
                  </a:lnTo>
                  <a:lnTo>
                    <a:pt x="157" y="165"/>
                  </a:lnTo>
                  <a:lnTo>
                    <a:pt x="195" y="128"/>
                  </a:lnTo>
                  <a:lnTo>
                    <a:pt x="237" y="96"/>
                  </a:lnTo>
                  <a:lnTo>
                    <a:pt x="280" y="67"/>
                  </a:lnTo>
                  <a:lnTo>
                    <a:pt x="328" y="43"/>
                  </a:lnTo>
                  <a:lnTo>
                    <a:pt x="376" y="24"/>
                  </a:lnTo>
                  <a:lnTo>
                    <a:pt x="426" y="11"/>
                  </a:lnTo>
                  <a:lnTo>
                    <a:pt x="480" y="3"/>
                  </a:lnTo>
                  <a:lnTo>
                    <a:pt x="536" y="0"/>
                  </a:lnTo>
                  <a:close/>
                </a:path>
              </a:pathLst>
            </a:custGeom>
            <a:solidFill>
              <a:srgbClr val="FFF2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896" name="Freeform 10"/>
            <p:cNvSpPr>
              <a:spLocks/>
            </p:cNvSpPr>
            <p:nvPr/>
          </p:nvSpPr>
          <p:spPr bwMode="auto">
            <a:xfrm>
              <a:off x="3923" y="2507"/>
              <a:ext cx="1074" cy="1133"/>
            </a:xfrm>
            <a:custGeom>
              <a:avLst/>
              <a:gdLst>
                <a:gd name="T0" fmla="*/ 538 w 1074"/>
                <a:gd name="T1" fmla="*/ 0 h 1133"/>
                <a:gd name="T2" fmla="*/ 645 w 1074"/>
                <a:gd name="T3" fmla="*/ 10 h 1133"/>
                <a:gd name="T4" fmla="*/ 746 w 1074"/>
                <a:gd name="T5" fmla="*/ 45 h 1133"/>
                <a:gd name="T6" fmla="*/ 837 w 1074"/>
                <a:gd name="T7" fmla="*/ 98 h 1133"/>
                <a:gd name="T8" fmla="*/ 917 w 1074"/>
                <a:gd name="T9" fmla="*/ 168 h 1133"/>
                <a:gd name="T10" fmla="*/ 983 w 1074"/>
                <a:gd name="T11" fmla="*/ 250 h 1133"/>
                <a:gd name="T12" fmla="*/ 1031 w 1074"/>
                <a:gd name="T13" fmla="*/ 346 h 1133"/>
                <a:gd name="T14" fmla="*/ 1063 w 1074"/>
                <a:gd name="T15" fmla="*/ 453 h 1133"/>
                <a:gd name="T16" fmla="*/ 1074 w 1074"/>
                <a:gd name="T17" fmla="*/ 568 h 1133"/>
                <a:gd name="T18" fmla="*/ 1071 w 1074"/>
                <a:gd name="T19" fmla="*/ 624 h 1133"/>
                <a:gd name="T20" fmla="*/ 1050 w 1074"/>
                <a:gd name="T21" fmla="*/ 736 h 1133"/>
                <a:gd name="T22" fmla="*/ 1010 w 1074"/>
                <a:gd name="T23" fmla="*/ 837 h 1133"/>
                <a:gd name="T24" fmla="*/ 951 w 1074"/>
                <a:gd name="T25" fmla="*/ 928 h 1133"/>
                <a:gd name="T26" fmla="*/ 879 w 1074"/>
                <a:gd name="T27" fmla="*/ 1005 h 1133"/>
                <a:gd name="T28" fmla="*/ 794 w 1074"/>
                <a:gd name="T29" fmla="*/ 1066 h 1133"/>
                <a:gd name="T30" fmla="*/ 698 w 1074"/>
                <a:gd name="T31" fmla="*/ 1109 h 1133"/>
                <a:gd name="T32" fmla="*/ 591 w 1074"/>
                <a:gd name="T33" fmla="*/ 1130 h 1133"/>
                <a:gd name="T34" fmla="*/ 538 w 1074"/>
                <a:gd name="T35" fmla="*/ 1133 h 1133"/>
                <a:gd name="T36" fmla="*/ 429 w 1074"/>
                <a:gd name="T37" fmla="*/ 1122 h 1133"/>
                <a:gd name="T38" fmla="*/ 330 w 1074"/>
                <a:gd name="T39" fmla="*/ 1090 h 1133"/>
                <a:gd name="T40" fmla="*/ 237 w 1074"/>
                <a:gd name="T41" fmla="*/ 1037 h 1133"/>
                <a:gd name="T42" fmla="*/ 160 w 1074"/>
                <a:gd name="T43" fmla="*/ 968 h 1133"/>
                <a:gd name="T44" fmla="*/ 93 w 1074"/>
                <a:gd name="T45" fmla="*/ 885 h 1133"/>
                <a:gd name="T46" fmla="*/ 42 w 1074"/>
                <a:gd name="T47" fmla="*/ 786 h 1133"/>
                <a:gd name="T48" fmla="*/ 13 w 1074"/>
                <a:gd name="T49" fmla="*/ 682 h 1133"/>
                <a:gd name="T50" fmla="*/ 0 w 1074"/>
                <a:gd name="T51" fmla="*/ 568 h 1133"/>
                <a:gd name="T52" fmla="*/ 2 w 1074"/>
                <a:gd name="T53" fmla="*/ 509 h 1133"/>
                <a:gd name="T54" fmla="*/ 26 w 1074"/>
                <a:gd name="T55" fmla="*/ 400 h 1133"/>
                <a:gd name="T56" fmla="*/ 66 w 1074"/>
                <a:gd name="T57" fmla="*/ 298 h 1133"/>
                <a:gd name="T58" fmla="*/ 125 w 1074"/>
                <a:gd name="T59" fmla="*/ 208 h 1133"/>
                <a:gd name="T60" fmla="*/ 197 w 1074"/>
                <a:gd name="T61" fmla="*/ 130 h 1133"/>
                <a:gd name="T62" fmla="*/ 282 w 1074"/>
                <a:gd name="T63" fmla="*/ 69 h 1133"/>
                <a:gd name="T64" fmla="*/ 378 w 1074"/>
                <a:gd name="T65" fmla="*/ 26 h 1133"/>
                <a:gd name="T66" fmla="*/ 482 w 1074"/>
                <a:gd name="T67" fmla="*/ 2 h 1133"/>
                <a:gd name="T68" fmla="*/ 538 w 1074"/>
                <a:gd name="T69" fmla="*/ 0 h 113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074" h="1133">
                  <a:moveTo>
                    <a:pt x="538" y="0"/>
                  </a:moveTo>
                  <a:lnTo>
                    <a:pt x="538" y="0"/>
                  </a:lnTo>
                  <a:lnTo>
                    <a:pt x="591" y="2"/>
                  </a:lnTo>
                  <a:lnTo>
                    <a:pt x="645" y="10"/>
                  </a:lnTo>
                  <a:lnTo>
                    <a:pt x="698" y="26"/>
                  </a:lnTo>
                  <a:lnTo>
                    <a:pt x="746" y="45"/>
                  </a:lnTo>
                  <a:lnTo>
                    <a:pt x="794" y="69"/>
                  </a:lnTo>
                  <a:lnTo>
                    <a:pt x="837" y="98"/>
                  </a:lnTo>
                  <a:lnTo>
                    <a:pt x="879" y="130"/>
                  </a:lnTo>
                  <a:lnTo>
                    <a:pt x="917" y="168"/>
                  </a:lnTo>
                  <a:lnTo>
                    <a:pt x="951" y="208"/>
                  </a:lnTo>
                  <a:lnTo>
                    <a:pt x="983" y="250"/>
                  </a:lnTo>
                  <a:lnTo>
                    <a:pt x="1010" y="298"/>
                  </a:lnTo>
                  <a:lnTo>
                    <a:pt x="1031" y="346"/>
                  </a:lnTo>
                  <a:lnTo>
                    <a:pt x="1050" y="400"/>
                  </a:lnTo>
                  <a:lnTo>
                    <a:pt x="1063" y="453"/>
                  </a:lnTo>
                  <a:lnTo>
                    <a:pt x="1071" y="509"/>
                  </a:lnTo>
                  <a:lnTo>
                    <a:pt x="1074" y="568"/>
                  </a:lnTo>
                  <a:lnTo>
                    <a:pt x="1071" y="624"/>
                  </a:lnTo>
                  <a:lnTo>
                    <a:pt x="1063" y="682"/>
                  </a:lnTo>
                  <a:lnTo>
                    <a:pt x="1050" y="736"/>
                  </a:lnTo>
                  <a:lnTo>
                    <a:pt x="1031" y="786"/>
                  </a:lnTo>
                  <a:lnTo>
                    <a:pt x="1010" y="837"/>
                  </a:lnTo>
                  <a:lnTo>
                    <a:pt x="983" y="885"/>
                  </a:lnTo>
                  <a:lnTo>
                    <a:pt x="951" y="928"/>
                  </a:lnTo>
                  <a:lnTo>
                    <a:pt x="917" y="968"/>
                  </a:lnTo>
                  <a:lnTo>
                    <a:pt x="879" y="1005"/>
                  </a:lnTo>
                  <a:lnTo>
                    <a:pt x="837" y="1037"/>
                  </a:lnTo>
                  <a:lnTo>
                    <a:pt x="794" y="1066"/>
                  </a:lnTo>
                  <a:lnTo>
                    <a:pt x="746" y="1090"/>
                  </a:lnTo>
                  <a:lnTo>
                    <a:pt x="698" y="1109"/>
                  </a:lnTo>
                  <a:lnTo>
                    <a:pt x="645" y="1122"/>
                  </a:lnTo>
                  <a:lnTo>
                    <a:pt x="591" y="1130"/>
                  </a:lnTo>
                  <a:lnTo>
                    <a:pt x="538" y="1133"/>
                  </a:lnTo>
                  <a:lnTo>
                    <a:pt x="482" y="1130"/>
                  </a:lnTo>
                  <a:lnTo>
                    <a:pt x="429" y="1122"/>
                  </a:lnTo>
                  <a:lnTo>
                    <a:pt x="378" y="1109"/>
                  </a:lnTo>
                  <a:lnTo>
                    <a:pt x="330" y="1090"/>
                  </a:lnTo>
                  <a:lnTo>
                    <a:pt x="282" y="1066"/>
                  </a:lnTo>
                  <a:lnTo>
                    <a:pt x="237" y="1037"/>
                  </a:lnTo>
                  <a:lnTo>
                    <a:pt x="197" y="1005"/>
                  </a:lnTo>
                  <a:lnTo>
                    <a:pt x="160" y="968"/>
                  </a:lnTo>
                  <a:lnTo>
                    <a:pt x="125" y="928"/>
                  </a:lnTo>
                  <a:lnTo>
                    <a:pt x="93" y="885"/>
                  </a:lnTo>
                  <a:lnTo>
                    <a:pt x="66" y="837"/>
                  </a:lnTo>
                  <a:lnTo>
                    <a:pt x="42" y="786"/>
                  </a:lnTo>
                  <a:lnTo>
                    <a:pt x="26" y="736"/>
                  </a:lnTo>
                  <a:lnTo>
                    <a:pt x="13" y="682"/>
                  </a:lnTo>
                  <a:lnTo>
                    <a:pt x="2" y="624"/>
                  </a:lnTo>
                  <a:lnTo>
                    <a:pt x="0" y="568"/>
                  </a:lnTo>
                  <a:lnTo>
                    <a:pt x="2" y="509"/>
                  </a:lnTo>
                  <a:lnTo>
                    <a:pt x="13" y="453"/>
                  </a:lnTo>
                  <a:lnTo>
                    <a:pt x="26" y="400"/>
                  </a:lnTo>
                  <a:lnTo>
                    <a:pt x="42" y="346"/>
                  </a:lnTo>
                  <a:lnTo>
                    <a:pt x="66" y="298"/>
                  </a:lnTo>
                  <a:lnTo>
                    <a:pt x="93" y="250"/>
                  </a:lnTo>
                  <a:lnTo>
                    <a:pt x="125" y="208"/>
                  </a:lnTo>
                  <a:lnTo>
                    <a:pt x="160" y="168"/>
                  </a:lnTo>
                  <a:lnTo>
                    <a:pt x="197" y="130"/>
                  </a:lnTo>
                  <a:lnTo>
                    <a:pt x="237" y="98"/>
                  </a:lnTo>
                  <a:lnTo>
                    <a:pt x="282" y="69"/>
                  </a:lnTo>
                  <a:lnTo>
                    <a:pt x="330" y="45"/>
                  </a:lnTo>
                  <a:lnTo>
                    <a:pt x="378" y="26"/>
                  </a:lnTo>
                  <a:lnTo>
                    <a:pt x="429" y="10"/>
                  </a:lnTo>
                  <a:lnTo>
                    <a:pt x="482" y="2"/>
                  </a:lnTo>
                  <a:lnTo>
                    <a:pt x="538" y="0"/>
                  </a:lnTo>
                  <a:close/>
                </a:path>
              </a:pathLst>
            </a:custGeom>
            <a:solidFill>
              <a:srgbClr val="FFED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897" name="Freeform 11"/>
            <p:cNvSpPr>
              <a:spLocks/>
            </p:cNvSpPr>
            <p:nvPr/>
          </p:nvSpPr>
          <p:spPr bwMode="auto">
            <a:xfrm>
              <a:off x="3920" y="2504"/>
              <a:ext cx="1080" cy="1139"/>
            </a:xfrm>
            <a:custGeom>
              <a:avLst/>
              <a:gdLst>
                <a:gd name="T0" fmla="*/ 538 w 1080"/>
                <a:gd name="T1" fmla="*/ 0 h 1139"/>
                <a:gd name="T2" fmla="*/ 648 w 1080"/>
                <a:gd name="T3" fmla="*/ 11 h 1139"/>
                <a:gd name="T4" fmla="*/ 749 w 1080"/>
                <a:gd name="T5" fmla="*/ 43 h 1139"/>
                <a:gd name="T6" fmla="*/ 840 w 1080"/>
                <a:gd name="T7" fmla="*/ 96 h 1139"/>
                <a:gd name="T8" fmla="*/ 920 w 1080"/>
                <a:gd name="T9" fmla="*/ 165 h 1139"/>
                <a:gd name="T10" fmla="*/ 986 w 1080"/>
                <a:gd name="T11" fmla="*/ 251 h 1139"/>
                <a:gd name="T12" fmla="*/ 1037 w 1080"/>
                <a:gd name="T13" fmla="*/ 347 h 1139"/>
                <a:gd name="T14" fmla="*/ 1066 w 1080"/>
                <a:gd name="T15" fmla="*/ 453 h 1139"/>
                <a:gd name="T16" fmla="*/ 1080 w 1080"/>
                <a:gd name="T17" fmla="*/ 568 h 1139"/>
                <a:gd name="T18" fmla="*/ 1077 w 1080"/>
                <a:gd name="T19" fmla="*/ 627 h 1139"/>
                <a:gd name="T20" fmla="*/ 1053 w 1080"/>
                <a:gd name="T21" fmla="*/ 739 h 1139"/>
                <a:gd name="T22" fmla="*/ 1013 w 1080"/>
                <a:gd name="T23" fmla="*/ 840 h 1139"/>
                <a:gd name="T24" fmla="*/ 954 w 1080"/>
                <a:gd name="T25" fmla="*/ 931 h 1139"/>
                <a:gd name="T26" fmla="*/ 882 w 1080"/>
                <a:gd name="T27" fmla="*/ 1008 h 1139"/>
                <a:gd name="T28" fmla="*/ 797 w 1080"/>
                <a:gd name="T29" fmla="*/ 1069 h 1139"/>
                <a:gd name="T30" fmla="*/ 698 w 1080"/>
                <a:gd name="T31" fmla="*/ 1112 h 1139"/>
                <a:gd name="T32" fmla="*/ 594 w 1080"/>
                <a:gd name="T33" fmla="*/ 1136 h 1139"/>
                <a:gd name="T34" fmla="*/ 538 w 1080"/>
                <a:gd name="T35" fmla="*/ 1139 h 1139"/>
                <a:gd name="T36" fmla="*/ 429 w 1080"/>
                <a:gd name="T37" fmla="*/ 1125 h 1139"/>
                <a:gd name="T38" fmla="*/ 331 w 1080"/>
                <a:gd name="T39" fmla="*/ 1093 h 1139"/>
                <a:gd name="T40" fmla="*/ 237 w 1080"/>
                <a:gd name="T41" fmla="*/ 1040 h 1139"/>
                <a:gd name="T42" fmla="*/ 157 w 1080"/>
                <a:gd name="T43" fmla="*/ 971 h 1139"/>
                <a:gd name="T44" fmla="*/ 91 w 1080"/>
                <a:gd name="T45" fmla="*/ 888 h 1139"/>
                <a:gd name="T46" fmla="*/ 43 w 1080"/>
                <a:gd name="T47" fmla="*/ 789 h 1139"/>
                <a:gd name="T48" fmla="*/ 11 w 1080"/>
                <a:gd name="T49" fmla="*/ 683 h 1139"/>
                <a:gd name="T50" fmla="*/ 0 w 1080"/>
                <a:gd name="T51" fmla="*/ 568 h 1139"/>
                <a:gd name="T52" fmla="*/ 3 w 1080"/>
                <a:gd name="T53" fmla="*/ 509 h 1139"/>
                <a:gd name="T54" fmla="*/ 24 w 1080"/>
                <a:gd name="T55" fmla="*/ 400 h 1139"/>
                <a:gd name="T56" fmla="*/ 64 w 1080"/>
                <a:gd name="T57" fmla="*/ 296 h 1139"/>
                <a:gd name="T58" fmla="*/ 123 w 1080"/>
                <a:gd name="T59" fmla="*/ 205 h 1139"/>
                <a:gd name="T60" fmla="*/ 197 w 1080"/>
                <a:gd name="T61" fmla="*/ 128 h 1139"/>
                <a:gd name="T62" fmla="*/ 283 w 1080"/>
                <a:gd name="T63" fmla="*/ 67 h 1139"/>
                <a:gd name="T64" fmla="*/ 379 w 1080"/>
                <a:gd name="T65" fmla="*/ 24 h 1139"/>
                <a:gd name="T66" fmla="*/ 485 w 1080"/>
                <a:gd name="T67" fmla="*/ 3 h 1139"/>
                <a:gd name="T68" fmla="*/ 538 w 1080"/>
                <a:gd name="T69" fmla="*/ 0 h 113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080" h="1139">
                  <a:moveTo>
                    <a:pt x="538" y="0"/>
                  </a:moveTo>
                  <a:lnTo>
                    <a:pt x="538" y="0"/>
                  </a:lnTo>
                  <a:lnTo>
                    <a:pt x="594" y="3"/>
                  </a:lnTo>
                  <a:lnTo>
                    <a:pt x="648" y="11"/>
                  </a:lnTo>
                  <a:lnTo>
                    <a:pt x="698" y="24"/>
                  </a:lnTo>
                  <a:lnTo>
                    <a:pt x="749" y="43"/>
                  </a:lnTo>
                  <a:lnTo>
                    <a:pt x="797" y="67"/>
                  </a:lnTo>
                  <a:lnTo>
                    <a:pt x="840" y="96"/>
                  </a:lnTo>
                  <a:lnTo>
                    <a:pt x="882" y="128"/>
                  </a:lnTo>
                  <a:lnTo>
                    <a:pt x="920" y="165"/>
                  </a:lnTo>
                  <a:lnTo>
                    <a:pt x="954" y="205"/>
                  </a:lnTo>
                  <a:lnTo>
                    <a:pt x="986" y="251"/>
                  </a:lnTo>
                  <a:lnTo>
                    <a:pt x="1013" y="296"/>
                  </a:lnTo>
                  <a:lnTo>
                    <a:pt x="1037" y="347"/>
                  </a:lnTo>
                  <a:lnTo>
                    <a:pt x="1053" y="400"/>
                  </a:lnTo>
                  <a:lnTo>
                    <a:pt x="1066" y="453"/>
                  </a:lnTo>
                  <a:lnTo>
                    <a:pt x="1077" y="509"/>
                  </a:lnTo>
                  <a:lnTo>
                    <a:pt x="1080" y="568"/>
                  </a:lnTo>
                  <a:lnTo>
                    <a:pt x="1077" y="627"/>
                  </a:lnTo>
                  <a:lnTo>
                    <a:pt x="1066" y="683"/>
                  </a:lnTo>
                  <a:lnTo>
                    <a:pt x="1053" y="739"/>
                  </a:lnTo>
                  <a:lnTo>
                    <a:pt x="1037" y="789"/>
                  </a:lnTo>
                  <a:lnTo>
                    <a:pt x="1013" y="840"/>
                  </a:lnTo>
                  <a:lnTo>
                    <a:pt x="986" y="888"/>
                  </a:lnTo>
                  <a:lnTo>
                    <a:pt x="954" y="931"/>
                  </a:lnTo>
                  <a:lnTo>
                    <a:pt x="920" y="971"/>
                  </a:lnTo>
                  <a:lnTo>
                    <a:pt x="882" y="1008"/>
                  </a:lnTo>
                  <a:lnTo>
                    <a:pt x="840" y="1040"/>
                  </a:lnTo>
                  <a:lnTo>
                    <a:pt x="797" y="1069"/>
                  </a:lnTo>
                  <a:lnTo>
                    <a:pt x="749" y="1093"/>
                  </a:lnTo>
                  <a:lnTo>
                    <a:pt x="698" y="1112"/>
                  </a:lnTo>
                  <a:lnTo>
                    <a:pt x="648" y="1125"/>
                  </a:lnTo>
                  <a:lnTo>
                    <a:pt x="594" y="1136"/>
                  </a:lnTo>
                  <a:lnTo>
                    <a:pt x="538" y="1139"/>
                  </a:lnTo>
                  <a:lnTo>
                    <a:pt x="485" y="1136"/>
                  </a:lnTo>
                  <a:lnTo>
                    <a:pt x="429" y="1125"/>
                  </a:lnTo>
                  <a:lnTo>
                    <a:pt x="379" y="1112"/>
                  </a:lnTo>
                  <a:lnTo>
                    <a:pt x="331" y="1093"/>
                  </a:lnTo>
                  <a:lnTo>
                    <a:pt x="283" y="1069"/>
                  </a:lnTo>
                  <a:lnTo>
                    <a:pt x="237" y="1040"/>
                  </a:lnTo>
                  <a:lnTo>
                    <a:pt x="197" y="1008"/>
                  </a:lnTo>
                  <a:lnTo>
                    <a:pt x="157" y="971"/>
                  </a:lnTo>
                  <a:lnTo>
                    <a:pt x="123" y="931"/>
                  </a:lnTo>
                  <a:lnTo>
                    <a:pt x="91" y="888"/>
                  </a:lnTo>
                  <a:lnTo>
                    <a:pt x="64" y="840"/>
                  </a:lnTo>
                  <a:lnTo>
                    <a:pt x="43" y="789"/>
                  </a:lnTo>
                  <a:lnTo>
                    <a:pt x="24" y="739"/>
                  </a:lnTo>
                  <a:lnTo>
                    <a:pt x="11" y="683"/>
                  </a:lnTo>
                  <a:lnTo>
                    <a:pt x="3" y="627"/>
                  </a:lnTo>
                  <a:lnTo>
                    <a:pt x="0" y="568"/>
                  </a:lnTo>
                  <a:lnTo>
                    <a:pt x="3" y="509"/>
                  </a:lnTo>
                  <a:lnTo>
                    <a:pt x="11" y="453"/>
                  </a:lnTo>
                  <a:lnTo>
                    <a:pt x="24" y="400"/>
                  </a:lnTo>
                  <a:lnTo>
                    <a:pt x="43" y="347"/>
                  </a:lnTo>
                  <a:lnTo>
                    <a:pt x="64" y="296"/>
                  </a:lnTo>
                  <a:lnTo>
                    <a:pt x="91" y="251"/>
                  </a:lnTo>
                  <a:lnTo>
                    <a:pt x="123" y="205"/>
                  </a:lnTo>
                  <a:lnTo>
                    <a:pt x="157" y="165"/>
                  </a:lnTo>
                  <a:lnTo>
                    <a:pt x="197" y="128"/>
                  </a:lnTo>
                  <a:lnTo>
                    <a:pt x="237" y="96"/>
                  </a:lnTo>
                  <a:lnTo>
                    <a:pt x="283" y="67"/>
                  </a:lnTo>
                  <a:lnTo>
                    <a:pt x="331" y="43"/>
                  </a:lnTo>
                  <a:lnTo>
                    <a:pt x="379" y="24"/>
                  </a:lnTo>
                  <a:lnTo>
                    <a:pt x="429" y="11"/>
                  </a:lnTo>
                  <a:lnTo>
                    <a:pt x="485" y="3"/>
                  </a:lnTo>
                  <a:lnTo>
                    <a:pt x="538" y="0"/>
                  </a:lnTo>
                  <a:close/>
                </a:path>
              </a:pathLst>
            </a:custGeom>
            <a:solidFill>
              <a:srgbClr val="FFE8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898" name="Freeform 12"/>
            <p:cNvSpPr>
              <a:spLocks/>
            </p:cNvSpPr>
            <p:nvPr/>
          </p:nvSpPr>
          <p:spPr bwMode="auto">
            <a:xfrm>
              <a:off x="3915" y="2499"/>
              <a:ext cx="1085" cy="1144"/>
            </a:xfrm>
            <a:custGeom>
              <a:avLst/>
              <a:gdLst>
                <a:gd name="T0" fmla="*/ 541 w 1085"/>
                <a:gd name="T1" fmla="*/ 0 h 1144"/>
                <a:gd name="T2" fmla="*/ 650 w 1085"/>
                <a:gd name="T3" fmla="*/ 10 h 1144"/>
                <a:gd name="T4" fmla="*/ 754 w 1085"/>
                <a:gd name="T5" fmla="*/ 45 h 1144"/>
                <a:gd name="T6" fmla="*/ 845 w 1085"/>
                <a:gd name="T7" fmla="*/ 98 h 1144"/>
                <a:gd name="T8" fmla="*/ 925 w 1085"/>
                <a:gd name="T9" fmla="*/ 168 h 1144"/>
                <a:gd name="T10" fmla="*/ 991 w 1085"/>
                <a:gd name="T11" fmla="*/ 253 h 1144"/>
                <a:gd name="T12" fmla="*/ 1042 w 1085"/>
                <a:gd name="T13" fmla="*/ 349 h 1144"/>
                <a:gd name="T14" fmla="*/ 1074 w 1085"/>
                <a:gd name="T15" fmla="*/ 456 h 1144"/>
                <a:gd name="T16" fmla="*/ 1085 w 1085"/>
                <a:gd name="T17" fmla="*/ 573 h 1144"/>
                <a:gd name="T18" fmla="*/ 1082 w 1085"/>
                <a:gd name="T19" fmla="*/ 629 h 1144"/>
                <a:gd name="T20" fmla="*/ 1061 w 1085"/>
                <a:gd name="T21" fmla="*/ 741 h 1144"/>
                <a:gd name="T22" fmla="*/ 1018 w 1085"/>
                <a:gd name="T23" fmla="*/ 845 h 1144"/>
                <a:gd name="T24" fmla="*/ 959 w 1085"/>
                <a:gd name="T25" fmla="*/ 936 h 1144"/>
                <a:gd name="T26" fmla="*/ 887 w 1085"/>
                <a:gd name="T27" fmla="*/ 1013 h 1144"/>
                <a:gd name="T28" fmla="*/ 799 w 1085"/>
                <a:gd name="T29" fmla="*/ 1074 h 1144"/>
                <a:gd name="T30" fmla="*/ 703 w 1085"/>
                <a:gd name="T31" fmla="*/ 1120 h 1144"/>
                <a:gd name="T32" fmla="*/ 597 w 1085"/>
                <a:gd name="T33" fmla="*/ 1141 h 1144"/>
                <a:gd name="T34" fmla="*/ 541 w 1085"/>
                <a:gd name="T35" fmla="*/ 1144 h 1144"/>
                <a:gd name="T36" fmla="*/ 434 w 1085"/>
                <a:gd name="T37" fmla="*/ 1133 h 1144"/>
                <a:gd name="T38" fmla="*/ 330 w 1085"/>
                <a:gd name="T39" fmla="*/ 1098 h 1144"/>
                <a:gd name="T40" fmla="*/ 240 w 1085"/>
                <a:gd name="T41" fmla="*/ 1048 h 1144"/>
                <a:gd name="T42" fmla="*/ 160 w 1085"/>
                <a:gd name="T43" fmla="*/ 976 h 1144"/>
                <a:gd name="T44" fmla="*/ 93 w 1085"/>
                <a:gd name="T45" fmla="*/ 890 h 1144"/>
                <a:gd name="T46" fmla="*/ 42 w 1085"/>
                <a:gd name="T47" fmla="*/ 794 h 1144"/>
                <a:gd name="T48" fmla="*/ 10 w 1085"/>
                <a:gd name="T49" fmla="*/ 688 h 1144"/>
                <a:gd name="T50" fmla="*/ 0 w 1085"/>
                <a:gd name="T51" fmla="*/ 573 h 1144"/>
                <a:gd name="T52" fmla="*/ 2 w 1085"/>
                <a:gd name="T53" fmla="*/ 514 h 1144"/>
                <a:gd name="T54" fmla="*/ 24 w 1085"/>
                <a:gd name="T55" fmla="*/ 402 h 1144"/>
                <a:gd name="T56" fmla="*/ 66 w 1085"/>
                <a:gd name="T57" fmla="*/ 298 h 1144"/>
                <a:gd name="T58" fmla="*/ 125 w 1085"/>
                <a:gd name="T59" fmla="*/ 208 h 1144"/>
                <a:gd name="T60" fmla="*/ 197 w 1085"/>
                <a:gd name="T61" fmla="*/ 130 h 1144"/>
                <a:gd name="T62" fmla="*/ 285 w 1085"/>
                <a:gd name="T63" fmla="*/ 69 h 1144"/>
                <a:gd name="T64" fmla="*/ 381 w 1085"/>
                <a:gd name="T65" fmla="*/ 26 h 1144"/>
                <a:gd name="T66" fmla="*/ 487 w 1085"/>
                <a:gd name="T67" fmla="*/ 2 h 1144"/>
                <a:gd name="T68" fmla="*/ 541 w 1085"/>
                <a:gd name="T69" fmla="*/ 0 h 114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085" h="1144">
                  <a:moveTo>
                    <a:pt x="541" y="0"/>
                  </a:moveTo>
                  <a:lnTo>
                    <a:pt x="541" y="0"/>
                  </a:lnTo>
                  <a:lnTo>
                    <a:pt x="597" y="2"/>
                  </a:lnTo>
                  <a:lnTo>
                    <a:pt x="650" y="10"/>
                  </a:lnTo>
                  <a:lnTo>
                    <a:pt x="703" y="26"/>
                  </a:lnTo>
                  <a:lnTo>
                    <a:pt x="754" y="45"/>
                  </a:lnTo>
                  <a:lnTo>
                    <a:pt x="799" y="69"/>
                  </a:lnTo>
                  <a:lnTo>
                    <a:pt x="845" y="98"/>
                  </a:lnTo>
                  <a:lnTo>
                    <a:pt x="887" y="130"/>
                  </a:lnTo>
                  <a:lnTo>
                    <a:pt x="925" y="168"/>
                  </a:lnTo>
                  <a:lnTo>
                    <a:pt x="959" y="208"/>
                  </a:lnTo>
                  <a:lnTo>
                    <a:pt x="991" y="253"/>
                  </a:lnTo>
                  <a:lnTo>
                    <a:pt x="1018" y="298"/>
                  </a:lnTo>
                  <a:lnTo>
                    <a:pt x="1042" y="349"/>
                  </a:lnTo>
                  <a:lnTo>
                    <a:pt x="1061" y="402"/>
                  </a:lnTo>
                  <a:lnTo>
                    <a:pt x="1074" y="456"/>
                  </a:lnTo>
                  <a:lnTo>
                    <a:pt x="1082" y="514"/>
                  </a:lnTo>
                  <a:lnTo>
                    <a:pt x="1085" y="573"/>
                  </a:lnTo>
                  <a:lnTo>
                    <a:pt x="1082" y="629"/>
                  </a:lnTo>
                  <a:lnTo>
                    <a:pt x="1074" y="688"/>
                  </a:lnTo>
                  <a:lnTo>
                    <a:pt x="1061" y="741"/>
                  </a:lnTo>
                  <a:lnTo>
                    <a:pt x="1042" y="794"/>
                  </a:lnTo>
                  <a:lnTo>
                    <a:pt x="1018" y="845"/>
                  </a:lnTo>
                  <a:lnTo>
                    <a:pt x="991" y="890"/>
                  </a:lnTo>
                  <a:lnTo>
                    <a:pt x="959" y="936"/>
                  </a:lnTo>
                  <a:lnTo>
                    <a:pt x="925" y="976"/>
                  </a:lnTo>
                  <a:lnTo>
                    <a:pt x="887" y="1013"/>
                  </a:lnTo>
                  <a:lnTo>
                    <a:pt x="845" y="1048"/>
                  </a:lnTo>
                  <a:lnTo>
                    <a:pt x="799" y="1074"/>
                  </a:lnTo>
                  <a:lnTo>
                    <a:pt x="754" y="1098"/>
                  </a:lnTo>
                  <a:lnTo>
                    <a:pt x="703" y="1120"/>
                  </a:lnTo>
                  <a:lnTo>
                    <a:pt x="650" y="1133"/>
                  </a:lnTo>
                  <a:lnTo>
                    <a:pt x="597" y="1141"/>
                  </a:lnTo>
                  <a:lnTo>
                    <a:pt x="541" y="1144"/>
                  </a:lnTo>
                  <a:lnTo>
                    <a:pt x="487" y="1141"/>
                  </a:lnTo>
                  <a:lnTo>
                    <a:pt x="434" y="1133"/>
                  </a:lnTo>
                  <a:lnTo>
                    <a:pt x="381" y="1120"/>
                  </a:lnTo>
                  <a:lnTo>
                    <a:pt x="330" y="1098"/>
                  </a:lnTo>
                  <a:lnTo>
                    <a:pt x="285" y="1074"/>
                  </a:lnTo>
                  <a:lnTo>
                    <a:pt x="240" y="1048"/>
                  </a:lnTo>
                  <a:lnTo>
                    <a:pt x="197" y="1013"/>
                  </a:lnTo>
                  <a:lnTo>
                    <a:pt x="160" y="976"/>
                  </a:lnTo>
                  <a:lnTo>
                    <a:pt x="125" y="936"/>
                  </a:lnTo>
                  <a:lnTo>
                    <a:pt x="93" y="890"/>
                  </a:lnTo>
                  <a:lnTo>
                    <a:pt x="66" y="845"/>
                  </a:lnTo>
                  <a:lnTo>
                    <a:pt x="42" y="794"/>
                  </a:lnTo>
                  <a:lnTo>
                    <a:pt x="24" y="741"/>
                  </a:lnTo>
                  <a:lnTo>
                    <a:pt x="10" y="688"/>
                  </a:lnTo>
                  <a:lnTo>
                    <a:pt x="2" y="629"/>
                  </a:lnTo>
                  <a:lnTo>
                    <a:pt x="0" y="573"/>
                  </a:lnTo>
                  <a:lnTo>
                    <a:pt x="2" y="514"/>
                  </a:lnTo>
                  <a:lnTo>
                    <a:pt x="10" y="456"/>
                  </a:lnTo>
                  <a:lnTo>
                    <a:pt x="24" y="402"/>
                  </a:lnTo>
                  <a:lnTo>
                    <a:pt x="42" y="349"/>
                  </a:lnTo>
                  <a:lnTo>
                    <a:pt x="66" y="298"/>
                  </a:lnTo>
                  <a:lnTo>
                    <a:pt x="93" y="253"/>
                  </a:lnTo>
                  <a:lnTo>
                    <a:pt x="125" y="208"/>
                  </a:lnTo>
                  <a:lnTo>
                    <a:pt x="160" y="168"/>
                  </a:lnTo>
                  <a:lnTo>
                    <a:pt x="197" y="130"/>
                  </a:lnTo>
                  <a:lnTo>
                    <a:pt x="240" y="98"/>
                  </a:lnTo>
                  <a:lnTo>
                    <a:pt x="285" y="69"/>
                  </a:lnTo>
                  <a:lnTo>
                    <a:pt x="330" y="45"/>
                  </a:lnTo>
                  <a:lnTo>
                    <a:pt x="381" y="26"/>
                  </a:lnTo>
                  <a:lnTo>
                    <a:pt x="434" y="10"/>
                  </a:lnTo>
                  <a:lnTo>
                    <a:pt x="487" y="2"/>
                  </a:lnTo>
                  <a:lnTo>
                    <a:pt x="541" y="0"/>
                  </a:lnTo>
                  <a:close/>
                </a:path>
              </a:pathLst>
            </a:custGeom>
            <a:solidFill>
              <a:srgbClr val="FFE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899" name="Freeform 13"/>
            <p:cNvSpPr>
              <a:spLocks/>
            </p:cNvSpPr>
            <p:nvPr/>
          </p:nvSpPr>
          <p:spPr bwMode="auto">
            <a:xfrm>
              <a:off x="3909" y="2493"/>
              <a:ext cx="1091" cy="1152"/>
            </a:xfrm>
            <a:custGeom>
              <a:avLst/>
              <a:gdLst>
                <a:gd name="T0" fmla="*/ 547 w 1091"/>
                <a:gd name="T1" fmla="*/ 0 h 1152"/>
                <a:gd name="T2" fmla="*/ 656 w 1091"/>
                <a:gd name="T3" fmla="*/ 14 h 1152"/>
                <a:gd name="T4" fmla="*/ 757 w 1091"/>
                <a:gd name="T5" fmla="*/ 46 h 1152"/>
                <a:gd name="T6" fmla="*/ 851 w 1091"/>
                <a:gd name="T7" fmla="*/ 99 h 1152"/>
                <a:gd name="T8" fmla="*/ 931 w 1091"/>
                <a:gd name="T9" fmla="*/ 171 h 1152"/>
                <a:gd name="T10" fmla="*/ 997 w 1091"/>
                <a:gd name="T11" fmla="*/ 256 h 1152"/>
                <a:gd name="T12" fmla="*/ 1048 w 1091"/>
                <a:gd name="T13" fmla="*/ 352 h 1152"/>
                <a:gd name="T14" fmla="*/ 1080 w 1091"/>
                <a:gd name="T15" fmla="*/ 462 h 1152"/>
                <a:gd name="T16" fmla="*/ 1091 w 1091"/>
                <a:gd name="T17" fmla="*/ 576 h 1152"/>
                <a:gd name="T18" fmla="*/ 1088 w 1091"/>
                <a:gd name="T19" fmla="*/ 635 h 1152"/>
                <a:gd name="T20" fmla="*/ 1067 w 1091"/>
                <a:gd name="T21" fmla="*/ 747 h 1152"/>
                <a:gd name="T22" fmla="*/ 1024 w 1091"/>
                <a:gd name="T23" fmla="*/ 851 h 1152"/>
                <a:gd name="T24" fmla="*/ 965 w 1091"/>
                <a:gd name="T25" fmla="*/ 942 h 1152"/>
                <a:gd name="T26" fmla="*/ 893 w 1091"/>
                <a:gd name="T27" fmla="*/ 1019 h 1152"/>
                <a:gd name="T28" fmla="*/ 805 w 1091"/>
                <a:gd name="T29" fmla="*/ 1083 h 1152"/>
                <a:gd name="T30" fmla="*/ 707 w 1091"/>
                <a:gd name="T31" fmla="*/ 1126 h 1152"/>
                <a:gd name="T32" fmla="*/ 603 w 1091"/>
                <a:gd name="T33" fmla="*/ 1150 h 1152"/>
                <a:gd name="T34" fmla="*/ 547 w 1091"/>
                <a:gd name="T35" fmla="*/ 1152 h 1152"/>
                <a:gd name="T36" fmla="*/ 437 w 1091"/>
                <a:gd name="T37" fmla="*/ 1139 h 1152"/>
                <a:gd name="T38" fmla="*/ 334 w 1091"/>
                <a:gd name="T39" fmla="*/ 1107 h 1152"/>
                <a:gd name="T40" fmla="*/ 243 w 1091"/>
                <a:gd name="T41" fmla="*/ 1054 h 1152"/>
                <a:gd name="T42" fmla="*/ 160 w 1091"/>
                <a:gd name="T43" fmla="*/ 982 h 1152"/>
                <a:gd name="T44" fmla="*/ 94 w 1091"/>
                <a:gd name="T45" fmla="*/ 896 h 1152"/>
                <a:gd name="T46" fmla="*/ 46 w 1091"/>
                <a:gd name="T47" fmla="*/ 800 h 1152"/>
                <a:gd name="T48" fmla="*/ 14 w 1091"/>
                <a:gd name="T49" fmla="*/ 691 h 1152"/>
                <a:gd name="T50" fmla="*/ 0 w 1091"/>
                <a:gd name="T51" fmla="*/ 576 h 1152"/>
                <a:gd name="T52" fmla="*/ 6 w 1091"/>
                <a:gd name="T53" fmla="*/ 518 h 1152"/>
                <a:gd name="T54" fmla="*/ 27 w 1091"/>
                <a:gd name="T55" fmla="*/ 406 h 1152"/>
                <a:gd name="T56" fmla="*/ 67 w 1091"/>
                <a:gd name="T57" fmla="*/ 302 h 1152"/>
                <a:gd name="T58" fmla="*/ 126 w 1091"/>
                <a:gd name="T59" fmla="*/ 211 h 1152"/>
                <a:gd name="T60" fmla="*/ 200 w 1091"/>
                <a:gd name="T61" fmla="*/ 134 h 1152"/>
                <a:gd name="T62" fmla="*/ 288 w 1091"/>
                <a:gd name="T63" fmla="*/ 70 h 1152"/>
                <a:gd name="T64" fmla="*/ 384 w 1091"/>
                <a:gd name="T65" fmla="*/ 27 h 1152"/>
                <a:gd name="T66" fmla="*/ 491 w 1091"/>
                <a:gd name="T67" fmla="*/ 3 h 1152"/>
                <a:gd name="T68" fmla="*/ 547 w 1091"/>
                <a:gd name="T69" fmla="*/ 0 h 115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091" h="1152">
                  <a:moveTo>
                    <a:pt x="547" y="0"/>
                  </a:moveTo>
                  <a:lnTo>
                    <a:pt x="547" y="0"/>
                  </a:lnTo>
                  <a:lnTo>
                    <a:pt x="603" y="3"/>
                  </a:lnTo>
                  <a:lnTo>
                    <a:pt x="656" y="14"/>
                  </a:lnTo>
                  <a:lnTo>
                    <a:pt x="707" y="27"/>
                  </a:lnTo>
                  <a:lnTo>
                    <a:pt x="757" y="46"/>
                  </a:lnTo>
                  <a:lnTo>
                    <a:pt x="805" y="70"/>
                  </a:lnTo>
                  <a:lnTo>
                    <a:pt x="851" y="99"/>
                  </a:lnTo>
                  <a:lnTo>
                    <a:pt x="893" y="134"/>
                  </a:lnTo>
                  <a:lnTo>
                    <a:pt x="931" y="171"/>
                  </a:lnTo>
                  <a:lnTo>
                    <a:pt x="965" y="211"/>
                  </a:lnTo>
                  <a:lnTo>
                    <a:pt x="997" y="256"/>
                  </a:lnTo>
                  <a:lnTo>
                    <a:pt x="1024" y="302"/>
                  </a:lnTo>
                  <a:lnTo>
                    <a:pt x="1048" y="352"/>
                  </a:lnTo>
                  <a:lnTo>
                    <a:pt x="1067" y="406"/>
                  </a:lnTo>
                  <a:lnTo>
                    <a:pt x="1080" y="462"/>
                  </a:lnTo>
                  <a:lnTo>
                    <a:pt x="1088" y="518"/>
                  </a:lnTo>
                  <a:lnTo>
                    <a:pt x="1091" y="576"/>
                  </a:lnTo>
                  <a:lnTo>
                    <a:pt x="1088" y="635"/>
                  </a:lnTo>
                  <a:lnTo>
                    <a:pt x="1080" y="691"/>
                  </a:lnTo>
                  <a:lnTo>
                    <a:pt x="1067" y="747"/>
                  </a:lnTo>
                  <a:lnTo>
                    <a:pt x="1048" y="800"/>
                  </a:lnTo>
                  <a:lnTo>
                    <a:pt x="1024" y="851"/>
                  </a:lnTo>
                  <a:lnTo>
                    <a:pt x="997" y="896"/>
                  </a:lnTo>
                  <a:lnTo>
                    <a:pt x="965" y="942"/>
                  </a:lnTo>
                  <a:lnTo>
                    <a:pt x="931" y="982"/>
                  </a:lnTo>
                  <a:lnTo>
                    <a:pt x="893" y="1019"/>
                  </a:lnTo>
                  <a:lnTo>
                    <a:pt x="851" y="1054"/>
                  </a:lnTo>
                  <a:lnTo>
                    <a:pt x="805" y="1083"/>
                  </a:lnTo>
                  <a:lnTo>
                    <a:pt x="757" y="1107"/>
                  </a:lnTo>
                  <a:lnTo>
                    <a:pt x="707" y="1126"/>
                  </a:lnTo>
                  <a:lnTo>
                    <a:pt x="656" y="1139"/>
                  </a:lnTo>
                  <a:lnTo>
                    <a:pt x="603" y="1150"/>
                  </a:lnTo>
                  <a:lnTo>
                    <a:pt x="547" y="1152"/>
                  </a:lnTo>
                  <a:lnTo>
                    <a:pt x="491" y="1150"/>
                  </a:lnTo>
                  <a:lnTo>
                    <a:pt x="437" y="1139"/>
                  </a:lnTo>
                  <a:lnTo>
                    <a:pt x="384" y="1126"/>
                  </a:lnTo>
                  <a:lnTo>
                    <a:pt x="334" y="1107"/>
                  </a:lnTo>
                  <a:lnTo>
                    <a:pt x="288" y="1083"/>
                  </a:lnTo>
                  <a:lnTo>
                    <a:pt x="243" y="1054"/>
                  </a:lnTo>
                  <a:lnTo>
                    <a:pt x="200" y="1019"/>
                  </a:lnTo>
                  <a:lnTo>
                    <a:pt x="160" y="982"/>
                  </a:lnTo>
                  <a:lnTo>
                    <a:pt x="126" y="942"/>
                  </a:lnTo>
                  <a:lnTo>
                    <a:pt x="94" y="896"/>
                  </a:lnTo>
                  <a:lnTo>
                    <a:pt x="67" y="851"/>
                  </a:lnTo>
                  <a:lnTo>
                    <a:pt x="46" y="800"/>
                  </a:lnTo>
                  <a:lnTo>
                    <a:pt x="27" y="747"/>
                  </a:lnTo>
                  <a:lnTo>
                    <a:pt x="14" y="691"/>
                  </a:lnTo>
                  <a:lnTo>
                    <a:pt x="6" y="635"/>
                  </a:lnTo>
                  <a:lnTo>
                    <a:pt x="0" y="576"/>
                  </a:lnTo>
                  <a:lnTo>
                    <a:pt x="6" y="518"/>
                  </a:lnTo>
                  <a:lnTo>
                    <a:pt x="14" y="462"/>
                  </a:lnTo>
                  <a:lnTo>
                    <a:pt x="27" y="406"/>
                  </a:lnTo>
                  <a:lnTo>
                    <a:pt x="46" y="352"/>
                  </a:lnTo>
                  <a:lnTo>
                    <a:pt x="67" y="302"/>
                  </a:lnTo>
                  <a:lnTo>
                    <a:pt x="94" y="256"/>
                  </a:lnTo>
                  <a:lnTo>
                    <a:pt x="126" y="211"/>
                  </a:lnTo>
                  <a:lnTo>
                    <a:pt x="160" y="171"/>
                  </a:lnTo>
                  <a:lnTo>
                    <a:pt x="200" y="134"/>
                  </a:lnTo>
                  <a:lnTo>
                    <a:pt x="243" y="99"/>
                  </a:lnTo>
                  <a:lnTo>
                    <a:pt x="288" y="70"/>
                  </a:lnTo>
                  <a:lnTo>
                    <a:pt x="334" y="46"/>
                  </a:lnTo>
                  <a:lnTo>
                    <a:pt x="384" y="27"/>
                  </a:lnTo>
                  <a:lnTo>
                    <a:pt x="437" y="14"/>
                  </a:lnTo>
                  <a:lnTo>
                    <a:pt x="491" y="3"/>
                  </a:lnTo>
                  <a:lnTo>
                    <a:pt x="547" y="0"/>
                  </a:lnTo>
                  <a:close/>
                </a:path>
              </a:pathLst>
            </a:custGeom>
            <a:solidFill>
              <a:srgbClr val="FFDE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00" name="Freeform 14"/>
            <p:cNvSpPr>
              <a:spLocks/>
            </p:cNvSpPr>
            <p:nvPr/>
          </p:nvSpPr>
          <p:spPr bwMode="auto">
            <a:xfrm>
              <a:off x="3907" y="2491"/>
              <a:ext cx="1093" cy="1154"/>
            </a:xfrm>
            <a:custGeom>
              <a:avLst/>
              <a:gdLst>
                <a:gd name="T0" fmla="*/ 546 w 1093"/>
                <a:gd name="T1" fmla="*/ 0 h 1154"/>
                <a:gd name="T2" fmla="*/ 655 w 1093"/>
                <a:gd name="T3" fmla="*/ 10 h 1154"/>
                <a:gd name="T4" fmla="*/ 759 w 1093"/>
                <a:gd name="T5" fmla="*/ 45 h 1154"/>
                <a:gd name="T6" fmla="*/ 853 w 1093"/>
                <a:gd name="T7" fmla="*/ 98 h 1154"/>
                <a:gd name="T8" fmla="*/ 933 w 1093"/>
                <a:gd name="T9" fmla="*/ 168 h 1154"/>
                <a:gd name="T10" fmla="*/ 999 w 1093"/>
                <a:gd name="T11" fmla="*/ 253 h 1154"/>
                <a:gd name="T12" fmla="*/ 1050 w 1093"/>
                <a:gd name="T13" fmla="*/ 352 h 1154"/>
                <a:gd name="T14" fmla="*/ 1082 w 1093"/>
                <a:gd name="T15" fmla="*/ 461 h 1154"/>
                <a:gd name="T16" fmla="*/ 1093 w 1093"/>
                <a:gd name="T17" fmla="*/ 576 h 1154"/>
                <a:gd name="T18" fmla="*/ 1090 w 1093"/>
                <a:gd name="T19" fmla="*/ 637 h 1154"/>
                <a:gd name="T20" fmla="*/ 1069 w 1093"/>
                <a:gd name="T21" fmla="*/ 749 h 1154"/>
                <a:gd name="T22" fmla="*/ 1029 w 1093"/>
                <a:gd name="T23" fmla="*/ 853 h 1154"/>
                <a:gd name="T24" fmla="*/ 967 w 1093"/>
                <a:gd name="T25" fmla="*/ 944 h 1154"/>
                <a:gd name="T26" fmla="*/ 895 w 1093"/>
                <a:gd name="T27" fmla="*/ 1024 h 1154"/>
                <a:gd name="T28" fmla="*/ 807 w 1093"/>
                <a:gd name="T29" fmla="*/ 1085 h 1154"/>
                <a:gd name="T30" fmla="*/ 709 w 1093"/>
                <a:gd name="T31" fmla="*/ 1128 h 1154"/>
                <a:gd name="T32" fmla="*/ 602 w 1093"/>
                <a:gd name="T33" fmla="*/ 1152 h 1154"/>
                <a:gd name="T34" fmla="*/ 546 w 1093"/>
                <a:gd name="T35" fmla="*/ 1154 h 1154"/>
                <a:gd name="T36" fmla="*/ 437 w 1093"/>
                <a:gd name="T37" fmla="*/ 1144 h 1154"/>
                <a:gd name="T38" fmla="*/ 333 w 1093"/>
                <a:gd name="T39" fmla="*/ 1109 h 1154"/>
                <a:gd name="T40" fmla="*/ 240 w 1093"/>
                <a:gd name="T41" fmla="*/ 1056 h 1154"/>
                <a:gd name="T42" fmla="*/ 160 w 1093"/>
                <a:gd name="T43" fmla="*/ 986 h 1154"/>
                <a:gd name="T44" fmla="*/ 93 w 1093"/>
                <a:gd name="T45" fmla="*/ 898 h 1154"/>
                <a:gd name="T46" fmla="*/ 42 w 1093"/>
                <a:gd name="T47" fmla="*/ 802 h 1154"/>
                <a:gd name="T48" fmla="*/ 10 w 1093"/>
                <a:gd name="T49" fmla="*/ 693 h 1154"/>
                <a:gd name="T50" fmla="*/ 0 w 1093"/>
                <a:gd name="T51" fmla="*/ 576 h 1154"/>
                <a:gd name="T52" fmla="*/ 2 w 1093"/>
                <a:gd name="T53" fmla="*/ 517 h 1154"/>
                <a:gd name="T54" fmla="*/ 24 w 1093"/>
                <a:gd name="T55" fmla="*/ 405 h 1154"/>
                <a:gd name="T56" fmla="*/ 66 w 1093"/>
                <a:gd name="T57" fmla="*/ 301 h 1154"/>
                <a:gd name="T58" fmla="*/ 125 w 1093"/>
                <a:gd name="T59" fmla="*/ 210 h 1154"/>
                <a:gd name="T60" fmla="*/ 200 w 1093"/>
                <a:gd name="T61" fmla="*/ 130 h 1154"/>
                <a:gd name="T62" fmla="*/ 285 w 1093"/>
                <a:gd name="T63" fmla="*/ 69 h 1154"/>
                <a:gd name="T64" fmla="*/ 384 w 1093"/>
                <a:gd name="T65" fmla="*/ 24 h 1154"/>
                <a:gd name="T66" fmla="*/ 490 w 1093"/>
                <a:gd name="T67" fmla="*/ 2 h 1154"/>
                <a:gd name="T68" fmla="*/ 546 w 1093"/>
                <a:gd name="T69" fmla="*/ 0 h 115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093" h="1154">
                  <a:moveTo>
                    <a:pt x="546" y="0"/>
                  </a:moveTo>
                  <a:lnTo>
                    <a:pt x="546" y="0"/>
                  </a:lnTo>
                  <a:lnTo>
                    <a:pt x="602" y="2"/>
                  </a:lnTo>
                  <a:lnTo>
                    <a:pt x="655" y="10"/>
                  </a:lnTo>
                  <a:lnTo>
                    <a:pt x="709" y="24"/>
                  </a:lnTo>
                  <a:lnTo>
                    <a:pt x="759" y="45"/>
                  </a:lnTo>
                  <a:lnTo>
                    <a:pt x="807" y="69"/>
                  </a:lnTo>
                  <a:lnTo>
                    <a:pt x="853" y="98"/>
                  </a:lnTo>
                  <a:lnTo>
                    <a:pt x="895" y="130"/>
                  </a:lnTo>
                  <a:lnTo>
                    <a:pt x="933" y="168"/>
                  </a:lnTo>
                  <a:lnTo>
                    <a:pt x="967" y="210"/>
                  </a:lnTo>
                  <a:lnTo>
                    <a:pt x="999" y="253"/>
                  </a:lnTo>
                  <a:lnTo>
                    <a:pt x="1029" y="301"/>
                  </a:lnTo>
                  <a:lnTo>
                    <a:pt x="1050" y="352"/>
                  </a:lnTo>
                  <a:lnTo>
                    <a:pt x="1069" y="405"/>
                  </a:lnTo>
                  <a:lnTo>
                    <a:pt x="1082" y="461"/>
                  </a:lnTo>
                  <a:lnTo>
                    <a:pt x="1090" y="517"/>
                  </a:lnTo>
                  <a:lnTo>
                    <a:pt x="1093" y="576"/>
                  </a:lnTo>
                  <a:lnTo>
                    <a:pt x="1090" y="637"/>
                  </a:lnTo>
                  <a:lnTo>
                    <a:pt x="1082" y="693"/>
                  </a:lnTo>
                  <a:lnTo>
                    <a:pt x="1069" y="749"/>
                  </a:lnTo>
                  <a:lnTo>
                    <a:pt x="1050" y="802"/>
                  </a:lnTo>
                  <a:lnTo>
                    <a:pt x="1029" y="853"/>
                  </a:lnTo>
                  <a:lnTo>
                    <a:pt x="999" y="898"/>
                  </a:lnTo>
                  <a:lnTo>
                    <a:pt x="967" y="944"/>
                  </a:lnTo>
                  <a:lnTo>
                    <a:pt x="933" y="986"/>
                  </a:lnTo>
                  <a:lnTo>
                    <a:pt x="895" y="1024"/>
                  </a:lnTo>
                  <a:lnTo>
                    <a:pt x="853" y="1056"/>
                  </a:lnTo>
                  <a:lnTo>
                    <a:pt x="807" y="1085"/>
                  </a:lnTo>
                  <a:lnTo>
                    <a:pt x="759" y="1109"/>
                  </a:lnTo>
                  <a:lnTo>
                    <a:pt x="709" y="1128"/>
                  </a:lnTo>
                  <a:lnTo>
                    <a:pt x="655" y="1144"/>
                  </a:lnTo>
                  <a:lnTo>
                    <a:pt x="602" y="1152"/>
                  </a:lnTo>
                  <a:lnTo>
                    <a:pt x="546" y="1154"/>
                  </a:lnTo>
                  <a:lnTo>
                    <a:pt x="490" y="1152"/>
                  </a:lnTo>
                  <a:lnTo>
                    <a:pt x="437" y="1144"/>
                  </a:lnTo>
                  <a:lnTo>
                    <a:pt x="384" y="1128"/>
                  </a:lnTo>
                  <a:lnTo>
                    <a:pt x="333" y="1109"/>
                  </a:lnTo>
                  <a:lnTo>
                    <a:pt x="285" y="1085"/>
                  </a:lnTo>
                  <a:lnTo>
                    <a:pt x="240" y="1056"/>
                  </a:lnTo>
                  <a:lnTo>
                    <a:pt x="200" y="1024"/>
                  </a:lnTo>
                  <a:lnTo>
                    <a:pt x="160" y="986"/>
                  </a:lnTo>
                  <a:lnTo>
                    <a:pt x="125" y="944"/>
                  </a:lnTo>
                  <a:lnTo>
                    <a:pt x="93" y="898"/>
                  </a:lnTo>
                  <a:lnTo>
                    <a:pt x="66" y="853"/>
                  </a:lnTo>
                  <a:lnTo>
                    <a:pt x="42" y="802"/>
                  </a:lnTo>
                  <a:lnTo>
                    <a:pt x="24" y="749"/>
                  </a:lnTo>
                  <a:lnTo>
                    <a:pt x="10" y="693"/>
                  </a:lnTo>
                  <a:lnTo>
                    <a:pt x="2" y="637"/>
                  </a:lnTo>
                  <a:lnTo>
                    <a:pt x="0" y="576"/>
                  </a:lnTo>
                  <a:lnTo>
                    <a:pt x="2" y="517"/>
                  </a:lnTo>
                  <a:lnTo>
                    <a:pt x="10" y="461"/>
                  </a:lnTo>
                  <a:lnTo>
                    <a:pt x="24" y="405"/>
                  </a:lnTo>
                  <a:lnTo>
                    <a:pt x="42" y="352"/>
                  </a:lnTo>
                  <a:lnTo>
                    <a:pt x="66" y="301"/>
                  </a:lnTo>
                  <a:lnTo>
                    <a:pt x="93" y="253"/>
                  </a:lnTo>
                  <a:lnTo>
                    <a:pt x="125" y="210"/>
                  </a:lnTo>
                  <a:lnTo>
                    <a:pt x="160" y="168"/>
                  </a:lnTo>
                  <a:lnTo>
                    <a:pt x="200" y="130"/>
                  </a:lnTo>
                  <a:lnTo>
                    <a:pt x="240" y="98"/>
                  </a:lnTo>
                  <a:lnTo>
                    <a:pt x="285" y="69"/>
                  </a:lnTo>
                  <a:lnTo>
                    <a:pt x="333" y="45"/>
                  </a:lnTo>
                  <a:lnTo>
                    <a:pt x="384" y="24"/>
                  </a:lnTo>
                  <a:lnTo>
                    <a:pt x="437" y="10"/>
                  </a:lnTo>
                  <a:lnTo>
                    <a:pt x="490" y="2"/>
                  </a:lnTo>
                  <a:lnTo>
                    <a:pt x="546" y="0"/>
                  </a:lnTo>
                  <a:close/>
                </a:path>
              </a:pathLst>
            </a:custGeom>
            <a:solidFill>
              <a:srgbClr val="FFD9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01" name="Freeform 15"/>
            <p:cNvSpPr>
              <a:spLocks/>
            </p:cNvSpPr>
            <p:nvPr/>
          </p:nvSpPr>
          <p:spPr bwMode="auto">
            <a:xfrm>
              <a:off x="3901" y="2485"/>
              <a:ext cx="1101" cy="1163"/>
            </a:xfrm>
            <a:custGeom>
              <a:avLst/>
              <a:gdLst>
                <a:gd name="T0" fmla="*/ 549 w 1101"/>
                <a:gd name="T1" fmla="*/ 0 h 1163"/>
                <a:gd name="T2" fmla="*/ 661 w 1101"/>
                <a:gd name="T3" fmla="*/ 14 h 1163"/>
                <a:gd name="T4" fmla="*/ 765 w 1101"/>
                <a:gd name="T5" fmla="*/ 46 h 1163"/>
                <a:gd name="T6" fmla="*/ 859 w 1101"/>
                <a:gd name="T7" fmla="*/ 99 h 1163"/>
                <a:gd name="T8" fmla="*/ 939 w 1101"/>
                <a:gd name="T9" fmla="*/ 171 h 1163"/>
                <a:gd name="T10" fmla="*/ 1005 w 1101"/>
                <a:gd name="T11" fmla="*/ 256 h 1163"/>
                <a:gd name="T12" fmla="*/ 1056 w 1101"/>
                <a:gd name="T13" fmla="*/ 355 h 1163"/>
                <a:gd name="T14" fmla="*/ 1088 w 1101"/>
                <a:gd name="T15" fmla="*/ 464 h 1163"/>
                <a:gd name="T16" fmla="*/ 1101 w 1101"/>
                <a:gd name="T17" fmla="*/ 582 h 1163"/>
                <a:gd name="T18" fmla="*/ 1099 w 1101"/>
                <a:gd name="T19" fmla="*/ 640 h 1163"/>
                <a:gd name="T20" fmla="*/ 1075 w 1101"/>
                <a:gd name="T21" fmla="*/ 752 h 1163"/>
                <a:gd name="T22" fmla="*/ 1035 w 1101"/>
                <a:gd name="T23" fmla="*/ 856 h 1163"/>
                <a:gd name="T24" fmla="*/ 973 w 1101"/>
                <a:gd name="T25" fmla="*/ 950 h 1163"/>
                <a:gd name="T26" fmla="*/ 899 w 1101"/>
                <a:gd name="T27" fmla="*/ 1030 h 1163"/>
                <a:gd name="T28" fmla="*/ 813 w 1101"/>
                <a:gd name="T29" fmla="*/ 1091 h 1163"/>
                <a:gd name="T30" fmla="*/ 715 w 1101"/>
                <a:gd name="T31" fmla="*/ 1136 h 1163"/>
                <a:gd name="T32" fmla="*/ 605 w 1101"/>
                <a:gd name="T33" fmla="*/ 1158 h 1163"/>
                <a:gd name="T34" fmla="*/ 549 w 1101"/>
                <a:gd name="T35" fmla="*/ 1163 h 1163"/>
                <a:gd name="T36" fmla="*/ 440 w 1101"/>
                <a:gd name="T37" fmla="*/ 1150 h 1163"/>
                <a:gd name="T38" fmla="*/ 336 w 1101"/>
                <a:gd name="T39" fmla="*/ 1115 h 1163"/>
                <a:gd name="T40" fmla="*/ 243 w 1101"/>
                <a:gd name="T41" fmla="*/ 1062 h 1163"/>
                <a:gd name="T42" fmla="*/ 163 w 1101"/>
                <a:gd name="T43" fmla="*/ 992 h 1163"/>
                <a:gd name="T44" fmla="*/ 94 w 1101"/>
                <a:gd name="T45" fmla="*/ 904 h 1163"/>
                <a:gd name="T46" fmla="*/ 43 w 1101"/>
                <a:gd name="T47" fmla="*/ 806 h 1163"/>
                <a:gd name="T48" fmla="*/ 11 w 1101"/>
                <a:gd name="T49" fmla="*/ 699 h 1163"/>
                <a:gd name="T50" fmla="*/ 0 w 1101"/>
                <a:gd name="T51" fmla="*/ 582 h 1163"/>
                <a:gd name="T52" fmla="*/ 3 w 1101"/>
                <a:gd name="T53" fmla="*/ 523 h 1163"/>
                <a:gd name="T54" fmla="*/ 24 w 1101"/>
                <a:gd name="T55" fmla="*/ 408 h 1163"/>
                <a:gd name="T56" fmla="*/ 67 w 1101"/>
                <a:gd name="T57" fmla="*/ 304 h 1163"/>
                <a:gd name="T58" fmla="*/ 126 w 1101"/>
                <a:gd name="T59" fmla="*/ 211 h 1163"/>
                <a:gd name="T60" fmla="*/ 200 w 1101"/>
                <a:gd name="T61" fmla="*/ 134 h 1163"/>
                <a:gd name="T62" fmla="*/ 288 w 1101"/>
                <a:gd name="T63" fmla="*/ 70 h 1163"/>
                <a:gd name="T64" fmla="*/ 387 w 1101"/>
                <a:gd name="T65" fmla="*/ 27 h 1163"/>
                <a:gd name="T66" fmla="*/ 493 w 1101"/>
                <a:gd name="T67" fmla="*/ 3 h 1163"/>
                <a:gd name="T68" fmla="*/ 549 w 1101"/>
                <a:gd name="T69" fmla="*/ 0 h 116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101" h="1163">
                  <a:moveTo>
                    <a:pt x="549" y="0"/>
                  </a:moveTo>
                  <a:lnTo>
                    <a:pt x="549" y="0"/>
                  </a:lnTo>
                  <a:lnTo>
                    <a:pt x="605" y="3"/>
                  </a:lnTo>
                  <a:lnTo>
                    <a:pt x="661" y="14"/>
                  </a:lnTo>
                  <a:lnTo>
                    <a:pt x="715" y="27"/>
                  </a:lnTo>
                  <a:lnTo>
                    <a:pt x="765" y="46"/>
                  </a:lnTo>
                  <a:lnTo>
                    <a:pt x="813" y="70"/>
                  </a:lnTo>
                  <a:lnTo>
                    <a:pt x="859" y="99"/>
                  </a:lnTo>
                  <a:lnTo>
                    <a:pt x="899" y="134"/>
                  </a:lnTo>
                  <a:lnTo>
                    <a:pt x="939" y="171"/>
                  </a:lnTo>
                  <a:lnTo>
                    <a:pt x="973" y="211"/>
                  </a:lnTo>
                  <a:lnTo>
                    <a:pt x="1005" y="256"/>
                  </a:lnTo>
                  <a:lnTo>
                    <a:pt x="1035" y="304"/>
                  </a:lnTo>
                  <a:lnTo>
                    <a:pt x="1056" y="355"/>
                  </a:lnTo>
                  <a:lnTo>
                    <a:pt x="1075" y="408"/>
                  </a:lnTo>
                  <a:lnTo>
                    <a:pt x="1088" y="464"/>
                  </a:lnTo>
                  <a:lnTo>
                    <a:pt x="1099" y="523"/>
                  </a:lnTo>
                  <a:lnTo>
                    <a:pt x="1101" y="582"/>
                  </a:lnTo>
                  <a:lnTo>
                    <a:pt x="1099" y="640"/>
                  </a:lnTo>
                  <a:lnTo>
                    <a:pt x="1088" y="699"/>
                  </a:lnTo>
                  <a:lnTo>
                    <a:pt x="1075" y="752"/>
                  </a:lnTo>
                  <a:lnTo>
                    <a:pt x="1056" y="806"/>
                  </a:lnTo>
                  <a:lnTo>
                    <a:pt x="1035" y="856"/>
                  </a:lnTo>
                  <a:lnTo>
                    <a:pt x="1005" y="904"/>
                  </a:lnTo>
                  <a:lnTo>
                    <a:pt x="973" y="950"/>
                  </a:lnTo>
                  <a:lnTo>
                    <a:pt x="939" y="992"/>
                  </a:lnTo>
                  <a:lnTo>
                    <a:pt x="899" y="1030"/>
                  </a:lnTo>
                  <a:lnTo>
                    <a:pt x="859" y="1062"/>
                  </a:lnTo>
                  <a:lnTo>
                    <a:pt x="813" y="1091"/>
                  </a:lnTo>
                  <a:lnTo>
                    <a:pt x="765" y="1115"/>
                  </a:lnTo>
                  <a:lnTo>
                    <a:pt x="715" y="1136"/>
                  </a:lnTo>
                  <a:lnTo>
                    <a:pt x="661" y="1150"/>
                  </a:lnTo>
                  <a:lnTo>
                    <a:pt x="605" y="1158"/>
                  </a:lnTo>
                  <a:lnTo>
                    <a:pt x="549" y="1163"/>
                  </a:lnTo>
                  <a:lnTo>
                    <a:pt x="493" y="1158"/>
                  </a:lnTo>
                  <a:lnTo>
                    <a:pt x="440" y="1150"/>
                  </a:lnTo>
                  <a:lnTo>
                    <a:pt x="387" y="1136"/>
                  </a:lnTo>
                  <a:lnTo>
                    <a:pt x="336" y="1115"/>
                  </a:lnTo>
                  <a:lnTo>
                    <a:pt x="288" y="1091"/>
                  </a:lnTo>
                  <a:lnTo>
                    <a:pt x="243" y="1062"/>
                  </a:lnTo>
                  <a:lnTo>
                    <a:pt x="200" y="1030"/>
                  </a:lnTo>
                  <a:lnTo>
                    <a:pt x="163" y="992"/>
                  </a:lnTo>
                  <a:lnTo>
                    <a:pt x="126" y="950"/>
                  </a:lnTo>
                  <a:lnTo>
                    <a:pt x="94" y="904"/>
                  </a:lnTo>
                  <a:lnTo>
                    <a:pt x="67" y="856"/>
                  </a:lnTo>
                  <a:lnTo>
                    <a:pt x="43" y="806"/>
                  </a:lnTo>
                  <a:lnTo>
                    <a:pt x="24" y="752"/>
                  </a:lnTo>
                  <a:lnTo>
                    <a:pt x="11" y="699"/>
                  </a:lnTo>
                  <a:lnTo>
                    <a:pt x="3" y="640"/>
                  </a:lnTo>
                  <a:lnTo>
                    <a:pt x="0" y="582"/>
                  </a:lnTo>
                  <a:lnTo>
                    <a:pt x="3" y="523"/>
                  </a:lnTo>
                  <a:lnTo>
                    <a:pt x="11" y="464"/>
                  </a:lnTo>
                  <a:lnTo>
                    <a:pt x="24" y="408"/>
                  </a:lnTo>
                  <a:lnTo>
                    <a:pt x="43" y="355"/>
                  </a:lnTo>
                  <a:lnTo>
                    <a:pt x="67" y="304"/>
                  </a:lnTo>
                  <a:lnTo>
                    <a:pt x="94" y="256"/>
                  </a:lnTo>
                  <a:lnTo>
                    <a:pt x="126" y="211"/>
                  </a:lnTo>
                  <a:lnTo>
                    <a:pt x="163" y="171"/>
                  </a:lnTo>
                  <a:lnTo>
                    <a:pt x="200" y="134"/>
                  </a:lnTo>
                  <a:lnTo>
                    <a:pt x="243" y="99"/>
                  </a:lnTo>
                  <a:lnTo>
                    <a:pt x="288" y="70"/>
                  </a:lnTo>
                  <a:lnTo>
                    <a:pt x="336" y="46"/>
                  </a:lnTo>
                  <a:lnTo>
                    <a:pt x="387" y="27"/>
                  </a:lnTo>
                  <a:lnTo>
                    <a:pt x="440" y="14"/>
                  </a:lnTo>
                  <a:lnTo>
                    <a:pt x="493" y="3"/>
                  </a:lnTo>
                  <a:lnTo>
                    <a:pt x="549" y="0"/>
                  </a:lnTo>
                  <a:close/>
                </a:path>
              </a:pathLst>
            </a:custGeom>
            <a:solidFill>
              <a:srgbClr val="FFD1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02" name="Freeform 16"/>
            <p:cNvSpPr>
              <a:spLocks/>
            </p:cNvSpPr>
            <p:nvPr/>
          </p:nvSpPr>
          <p:spPr bwMode="auto">
            <a:xfrm>
              <a:off x="3896" y="2483"/>
              <a:ext cx="1106" cy="1165"/>
            </a:xfrm>
            <a:custGeom>
              <a:avLst/>
              <a:gdLst>
                <a:gd name="T0" fmla="*/ 554 w 1106"/>
                <a:gd name="T1" fmla="*/ 0 h 1165"/>
                <a:gd name="T2" fmla="*/ 664 w 1106"/>
                <a:gd name="T3" fmla="*/ 10 h 1165"/>
                <a:gd name="T4" fmla="*/ 768 w 1106"/>
                <a:gd name="T5" fmla="*/ 45 h 1165"/>
                <a:gd name="T6" fmla="*/ 861 w 1106"/>
                <a:gd name="T7" fmla="*/ 98 h 1165"/>
                <a:gd name="T8" fmla="*/ 944 w 1106"/>
                <a:gd name="T9" fmla="*/ 170 h 1165"/>
                <a:gd name="T10" fmla="*/ 1010 w 1106"/>
                <a:gd name="T11" fmla="*/ 256 h 1165"/>
                <a:gd name="T12" fmla="*/ 1064 w 1106"/>
                <a:gd name="T13" fmla="*/ 354 h 1165"/>
                <a:gd name="T14" fmla="*/ 1096 w 1106"/>
                <a:gd name="T15" fmla="*/ 464 h 1165"/>
                <a:gd name="T16" fmla="*/ 1106 w 1106"/>
                <a:gd name="T17" fmla="*/ 581 h 1165"/>
                <a:gd name="T18" fmla="*/ 1104 w 1106"/>
                <a:gd name="T19" fmla="*/ 642 h 1165"/>
                <a:gd name="T20" fmla="*/ 1082 w 1106"/>
                <a:gd name="T21" fmla="*/ 754 h 1165"/>
                <a:gd name="T22" fmla="*/ 1040 w 1106"/>
                <a:gd name="T23" fmla="*/ 858 h 1165"/>
                <a:gd name="T24" fmla="*/ 981 w 1106"/>
                <a:gd name="T25" fmla="*/ 952 h 1165"/>
                <a:gd name="T26" fmla="*/ 904 w 1106"/>
                <a:gd name="T27" fmla="*/ 1032 h 1165"/>
                <a:gd name="T28" fmla="*/ 816 w 1106"/>
                <a:gd name="T29" fmla="*/ 1096 h 1165"/>
                <a:gd name="T30" fmla="*/ 717 w 1106"/>
                <a:gd name="T31" fmla="*/ 1138 h 1165"/>
                <a:gd name="T32" fmla="*/ 610 w 1106"/>
                <a:gd name="T33" fmla="*/ 1162 h 1165"/>
                <a:gd name="T34" fmla="*/ 554 w 1106"/>
                <a:gd name="T35" fmla="*/ 1165 h 1165"/>
                <a:gd name="T36" fmla="*/ 442 w 1106"/>
                <a:gd name="T37" fmla="*/ 1154 h 1165"/>
                <a:gd name="T38" fmla="*/ 339 w 1106"/>
                <a:gd name="T39" fmla="*/ 1120 h 1165"/>
                <a:gd name="T40" fmla="*/ 245 w 1106"/>
                <a:gd name="T41" fmla="*/ 1066 h 1165"/>
                <a:gd name="T42" fmla="*/ 163 w 1106"/>
                <a:gd name="T43" fmla="*/ 994 h 1165"/>
                <a:gd name="T44" fmla="*/ 96 w 1106"/>
                <a:gd name="T45" fmla="*/ 906 h 1165"/>
                <a:gd name="T46" fmla="*/ 45 w 1106"/>
                <a:gd name="T47" fmla="*/ 808 h 1165"/>
                <a:gd name="T48" fmla="*/ 13 w 1106"/>
                <a:gd name="T49" fmla="*/ 698 h 1165"/>
                <a:gd name="T50" fmla="*/ 0 w 1106"/>
                <a:gd name="T51" fmla="*/ 581 h 1165"/>
                <a:gd name="T52" fmla="*/ 5 w 1106"/>
                <a:gd name="T53" fmla="*/ 522 h 1165"/>
                <a:gd name="T54" fmla="*/ 27 w 1106"/>
                <a:gd name="T55" fmla="*/ 408 h 1165"/>
                <a:gd name="T56" fmla="*/ 69 w 1106"/>
                <a:gd name="T57" fmla="*/ 304 h 1165"/>
                <a:gd name="T58" fmla="*/ 128 w 1106"/>
                <a:gd name="T59" fmla="*/ 210 h 1165"/>
                <a:gd name="T60" fmla="*/ 203 w 1106"/>
                <a:gd name="T61" fmla="*/ 133 h 1165"/>
                <a:gd name="T62" fmla="*/ 291 w 1106"/>
                <a:gd name="T63" fmla="*/ 69 h 1165"/>
                <a:gd name="T64" fmla="*/ 389 w 1106"/>
                <a:gd name="T65" fmla="*/ 24 h 1165"/>
                <a:gd name="T66" fmla="*/ 498 w 1106"/>
                <a:gd name="T67" fmla="*/ 2 h 1165"/>
                <a:gd name="T68" fmla="*/ 554 w 1106"/>
                <a:gd name="T69" fmla="*/ 0 h 116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106" h="1165">
                  <a:moveTo>
                    <a:pt x="554" y="0"/>
                  </a:moveTo>
                  <a:lnTo>
                    <a:pt x="554" y="0"/>
                  </a:lnTo>
                  <a:lnTo>
                    <a:pt x="610" y="2"/>
                  </a:lnTo>
                  <a:lnTo>
                    <a:pt x="664" y="10"/>
                  </a:lnTo>
                  <a:lnTo>
                    <a:pt x="717" y="24"/>
                  </a:lnTo>
                  <a:lnTo>
                    <a:pt x="768" y="45"/>
                  </a:lnTo>
                  <a:lnTo>
                    <a:pt x="816" y="69"/>
                  </a:lnTo>
                  <a:lnTo>
                    <a:pt x="861" y="98"/>
                  </a:lnTo>
                  <a:lnTo>
                    <a:pt x="904" y="133"/>
                  </a:lnTo>
                  <a:lnTo>
                    <a:pt x="944" y="170"/>
                  </a:lnTo>
                  <a:lnTo>
                    <a:pt x="981" y="210"/>
                  </a:lnTo>
                  <a:lnTo>
                    <a:pt x="1010" y="256"/>
                  </a:lnTo>
                  <a:lnTo>
                    <a:pt x="1040" y="304"/>
                  </a:lnTo>
                  <a:lnTo>
                    <a:pt x="1064" y="354"/>
                  </a:lnTo>
                  <a:lnTo>
                    <a:pt x="1082" y="408"/>
                  </a:lnTo>
                  <a:lnTo>
                    <a:pt x="1096" y="464"/>
                  </a:lnTo>
                  <a:lnTo>
                    <a:pt x="1104" y="522"/>
                  </a:lnTo>
                  <a:lnTo>
                    <a:pt x="1106" y="581"/>
                  </a:lnTo>
                  <a:lnTo>
                    <a:pt x="1104" y="642"/>
                  </a:lnTo>
                  <a:lnTo>
                    <a:pt x="1096" y="698"/>
                  </a:lnTo>
                  <a:lnTo>
                    <a:pt x="1082" y="754"/>
                  </a:lnTo>
                  <a:lnTo>
                    <a:pt x="1064" y="808"/>
                  </a:lnTo>
                  <a:lnTo>
                    <a:pt x="1040" y="858"/>
                  </a:lnTo>
                  <a:lnTo>
                    <a:pt x="1010" y="906"/>
                  </a:lnTo>
                  <a:lnTo>
                    <a:pt x="981" y="952"/>
                  </a:lnTo>
                  <a:lnTo>
                    <a:pt x="944" y="994"/>
                  </a:lnTo>
                  <a:lnTo>
                    <a:pt x="904" y="1032"/>
                  </a:lnTo>
                  <a:lnTo>
                    <a:pt x="861" y="1066"/>
                  </a:lnTo>
                  <a:lnTo>
                    <a:pt x="816" y="1096"/>
                  </a:lnTo>
                  <a:lnTo>
                    <a:pt x="768" y="1120"/>
                  </a:lnTo>
                  <a:lnTo>
                    <a:pt x="717" y="1138"/>
                  </a:lnTo>
                  <a:lnTo>
                    <a:pt x="664" y="1154"/>
                  </a:lnTo>
                  <a:lnTo>
                    <a:pt x="610" y="1162"/>
                  </a:lnTo>
                  <a:lnTo>
                    <a:pt x="554" y="1165"/>
                  </a:lnTo>
                  <a:lnTo>
                    <a:pt x="498" y="1162"/>
                  </a:lnTo>
                  <a:lnTo>
                    <a:pt x="442" y="1154"/>
                  </a:lnTo>
                  <a:lnTo>
                    <a:pt x="389" y="1138"/>
                  </a:lnTo>
                  <a:lnTo>
                    <a:pt x="339" y="1120"/>
                  </a:lnTo>
                  <a:lnTo>
                    <a:pt x="291" y="1096"/>
                  </a:lnTo>
                  <a:lnTo>
                    <a:pt x="245" y="1066"/>
                  </a:lnTo>
                  <a:lnTo>
                    <a:pt x="203" y="1032"/>
                  </a:lnTo>
                  <a:lnTo>
                    <a:pt x="163" y="994"/>
                  </a:lnTo>
                  <a:lnTo>
                    <a:pt x="128" y="952"/>
                  </a:lnTo>
                  <a:lnTo>
                    <a:pt x="96" y="906"/>
                  </a:lnTo>
                  <a:lnTo>
                    <a:pt x="69" y="858"/>
                  </a:lnTo>
                  <a:lnTo>
                    <a:pt x="45" y="808"/>
                  </a:lnTo>
                  <a:lnTo>
                    <a:pt x="27" y="754"/>
                  </a:lnTo>
                  <a:lnTo>
                    <a:pt x="13" y="698"/>
                  </a:lnTo>
                  <a:lnTo>
                    <a:pt x="5" y="642"/>
                  </a:lnTo>
                  <a:lnTo>
                    <a:pt x="0" y="581"/>
                  </a:lnTo>
                  <a:lnTo>
                    <a:pt x="5" y="522"/>
                  </a:lnTo>
                  <a:lnTo>
                    <a:pt x="13" y="464"/>
                  </a:lnTo>
                  <a:lnTo>
                    <a:pt x="27" y="408"/>
                  </a:lnTo>
                  <a:lnTo>
                    <a:pt x="45" y="354"/>
                  </a:lnTo>
                  <a:lnTo>
                    <a:pt x="69" y="304"/>
                  </a:lnTo>
                  <a:lnTo>
                    <a:pt x="96" y="256"/>
                  </a:lnTo>
                  <a:lnTo>
                    <a:pt x="128" y="210"/>
                  </a:lnTo>
                  <a:lnTo>
                    <a:pt x="163" y="170"/>
                  </a:lnTo>
                  <a:lnTo>
                    <a:pt x="203" y="133"/>
                  </a:lnTo>
                  <a:lnTo>
                    <a:pt x="245" y="98"/>
                  </a:lnTo>
                  <a:lnTo>
                    <a:pt x="291" y="69"/>
                  </a:lnTo>
                  <a:lnTo>
                    <a:pt x="339" y="45"/>
                  </a:lnTo>
                  <a:lnTo>
                    <a:pt x="389" y="24"/>
                  </a:lnTo>
                  <a:lnTo>
                    <a:pt x="442" y="10"/>
                  </a:lnTo>
                  <a:lnTo>
                    <a:pt x="498" y="2"/>
                  </a:lnTo>
                  <a:lnTo>
                    <a:pt x="554" y="0"/>
                  </a:lnTo>
                  <a:close/>
                </a:path>
              </a:pathLst>
            </a:cu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03" name="Freeform 17"/>
            <p:cNvSpPr>
              <a:spLocks/>
            </p:cNvSpPr>
            <p:nvPr/>
          </p:nvSpPr>
          <p:spPr bwMode="auto">
            <a:xfrm>
              <a:off x="3893" y="2477"/>
              <a:ext cx="1109" cy="1171"/>
            </a:xfrm>
            <a:custGeom>
              <a:avLst/>
              <a:gdLst>
                <a:gd name="T0" fmla="*/ 555 w 1109"/>
                <a:gd name="T1" fmla="*/ 0 h 1171"/>
                <a:gd name="T2" fmla="*/ 667 w 1109"/>
                <a:gd name="T3" fmla="*/ 11 h 1171"/>
                <a:gd name="T4" fmla="*/ 771 w 1109"/>
                <a:gd name="T5" fmla="*/ 46 h 1171"/>
                <a:gd name="T6" fmla="*/ 864 w 1109"/>
                <a:gd name="T7" fmla="*/ 102 h 1171"/>
                <a:gd name="T8" fmla="*/ 947 w 1109"/>
                <a:gd name="T9" fmla="*/ 171 h 1171"/>
                <a:gd name="T10" fmla="*/ 1016 w 1109"/>
                <a:gd name="T11" fmla="*/ 259 h 1171"/>
                <a:gd name="T12" fmla="*/ 1067 w 1109"/>
                <a:gd name="T13" fmla="*/ 358 h 1171"/>
                <a:gd name="T14" fmla="*/ 1099 w 1109"/>
                <a:gd name="T15" fmla="*/ 467 h 1171"/>
                <a:gd name="T16" fmla="*/ 1109 w 1109"/>
                <a:gd name="T17" fmla="*/ 587 h 1171"/>
                <a:gd name="T18" fmla="*/ 1107 w 1109"/>
                <a:gd name="T19" fmla="*/ 646 h 1171"/>
                <a:gd name="T20" fmla="*/ 1085 w 1109"/>
                <a:gd name="T21" fmla="*/ 760 h 1171"/>
                <a:gd name="T22" fmla="*/ 1043 w 1109"/>
                <a:gd name="T23" fmla="*/ 864 h 1171"/>
                <a:gd name="T24" fmla="*/ 984 w 1109"/>
                <a:gd name="T25" fmla="*/ 958 h 1171"/>
                <a:gd name="T26" fmla="*/ 907 w 1109"/>
                <a:gd name="T27" fmla="*/ 1038 h 1171"/>
                <a:gd name="T28" fmla="*/ 819 w 1109"/>
                <a:gd name="T29" fmla="*/ 1102 h 1171"/>
                <a:gd name="T30" fmla="*/ 720 w 1109"/>
                <a:gd name="T31" fmla="*/ 1147 h 1171"/>
                <a:gd name="T32" fmla="*/ 611 w 1109"/>
                <a:gd name="T33" fmla="*/ 1168 h 1171"/>
                <a:gd name="T34" fmla="*/ 555 w 1109"/>
                <a:gd name="T35" fmla="*/ 1171 h 1171"/>
                <a:gd name="T36" fmla="*/ 443 w 1109"/>
                <a:gd name="T37" fmla="*/ 1160 h 1171"/>
                <a:gd name="T38" fmla="*/ 339 w 1109"/>
                <a:gd name="T39" fmla="*/ 1126 h 1171"/>
                <a:gd name="T40" fmla="*/ 246 w 1109"/>
                <a:gd name="T41" fmla="*/ 1072 h 1171"/>
                <a:gd name="T42" fmla="*/ 163 w 1109"/>
                <a:gd name="T43" fmla="*/ 1000 h 1171"/>
                <a:gd name="T44" fmla="*/ 94 w 1109"/>
                <a:gd name="T45" fmla="*/ 912 h 1171"/>
                <a:gd name="T46" fmla="*/ 43 w 1109"/>
                <a:gd name="T47" fmla="*/ 814 h 1171"/>
                <a:gd name="T48" fmla="*/ 11 w 1109"/>
                <a:gd name="T49" fmla="*/ 704 h 1171"/>
                <a:gd name="T50" fmla="*/ 0 w 1109"/>
                <a:gd name="T51" fmla="*/ 587 h 1171"/>
                <a:gd name="T52" fmla="*/ 3 w 1109"/>
                <a:gd name="T53" fmla="*/ 526 h 1171"/>
                <a:gd name="T54" fmla="*/ 24 w 1109"/>
                <a:gd name="T55" fmla="*/ 411 h 1171"/>
                <a:gd name="T56" fmla="*/ 67 w 1109"/>
                <a:gd name="T57" fmla="*/ 307 h 1171"/>
                <a:gd name="T58" fmla="*/ 126 w 1109"/>
                <a:gd name="T59" fmla="*/ 214 h 1171"/>
                <a:gd name="T60" fmla="*/ 203 w 1109"/>
                <a:gd name="T61" fmla="*/ 134 h 1171"/>
                <a:gd name="T62" fmla="*/ 291 w 1109"/>
                <a:gd name="T63" fmla="*/ 70 h 1171"/>
                <a:gd name="T64" fmla="*/ 390 w 1109"/>
                <a:gd name="T65" fmla="*/ 27 h 1171"/>
                <a:gd name="T66" fmla="*/ 499 w 1109"/>
                <a:gd name="T67" fmla="*/ 3 h 1171"/>
                <a:gd name="T68" fmla="*/ 555 w 1109"/>
                <a:gd name="T69" fmla="*/ 0 h 117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109" h="1171">
                  <a:moveTo>
                    <a:pt x="555" y="0"/>
                  </a:moveTo>
                  <a:lnTo>
                    <a:pt x="555" y="0"/>
                  </a:lnTo>
                  <a:lnTo>
                    <a:pt x="611" y="3"/>
                  </a:lnTo>
                  <a:lnTo>
                    <a:pt x="667" y="11"/>
                  </a:lnTo>
                  <a:lnTo>
                    <a:pt x="720" y="27"/>
                  </a:lnTo>
                  <a:lnTo>
                    <a:pt x="771" y="46"/>
                  </a:lnTo>
                  <a:lnTo>
                    <a:pt x="819" y="70"/>
                  </a:lnTo>
                  <a:lnTo>
                    <a:pt x="864" y="102"/>
                  </a:lnTo>
                  <a:lnTo>
                    <a:pt x="907" y="134"/>
                  </a:lnTo>
                  <a:lnTo>
                    <a:pt x="947" y="171"/>
                  </a:lnTo>
                  <a:lnTo>
                    <a:pt x="984" y="214"/>
                  </a:lnTo>
                  <a:lnTo>
                    <a:pt x="1016" y="259"/>
                  </a:lnTo>
                  <a:lnTo>
                    <a:pt x="1043" y="307"/>
                  </a:lnTo>
                  <a:lnTo>
                    <a:pt x="1067" y="358"/>
                  </a:lnTo>
                  <a:lnTo>
                    <a:pt x="1085" y="411"/>
                  </a:lnTo>
                  <a:lnTo>
                    <a:pt x="1099" y="467"/>
                  </a:lnTo>
                  <a:lnTo>
                    <a:pt x="1107" y="526"/>
                  </a:lnTo>
                  <a:lnTo>
                    <a:pt x="1109" y="587"/>
                  </a:lnTo>
                  <a:lnTo>
                    <a:pt x="1107" y="646"/>
                  </a:lnTo>
                  <a:lnTo>
                    <a:pt x="1099" y="704"/>
                  </a:lnTo>
                  <a:lnTo>
                    <a:pt x="1085" y="760"/>
                  </a:lnTo>
                  <a:lnTo>
                    <a:pt x="1067" y="814"/>
                  </a:lnTo>
                  <a:lnTo>
                    <a:pt x="1043" y="864"/>
                  </a:lnTo>
                  <a:lnTo>
                    <a:pt x="1016" y="912"/>
                  </a:lnTo>
                  <a:lnTo>
                    <a:pt x="984" y="958"/>
                  </a:lnTo>
                  <a:lnTo>
                    <a:pt x="947" y="1000"/>
                  </a:lnTo>
                  <a:lnTo>
                    <a:pt x="907" y="1038"/>
                  </a:lnTo>
                  <a:lnTo>
                    <a:pt x="864" y="1072"/>
                  </a:lnTo>
                  <a:lnTo>
                    <a:pt x="819" y="1102"/>
                  </a:lnTo>
                  <a:lnTo>
                    <a:pt x="771" y="1126"/>
                  </a:lnTo>
                  <a:lnTo>
                    <a:pt x="720" y="1147"/>
                  </a:lnTo>
                  <a:lnTo>
                    <a:pt x="667" y="1160"/>
                  </a:lnTo>
                  <a:lnTo>
                    <a:pt x="611" y="1168"/>
                  </a:lnTo>
                  <a:lnTo>
                    <a:pt x="555" y="1171"/>
                  </a:lnTo>
                  <a:lnTo>
                    <a:pt x="499" y="1168"/>
                  </a:lnTo>
                  <a:lnTo>
                    <a:pt x="443" y="1160"/>
                  </a:lnTo>
                  <a:lnTo>
                    <a:pt x="390" y="1147"/>
                  </a:lnTo>
                  <a:lnTo>
                    <a:pt x="339" y="1126"/>
                  </a:lnTo>
                  <a:lnTo>
                    <a:pt x="291" y="1102"/>
                  </a:lnTo>
                  <a:lnTo>
                    <a:pt x="246" y="1072"/>
                  </a:lnTo>
                  <a:lnTo>
                    <a:pt x="203" y="1038"/>
                  </a:lnTo>
                  <a:lnTo>
                    <a:pt x="163" y="1000"/>
                  </a:lnTo>
                  <a:lnTo>
                    <a:pt x="126" y="958"/>
                  </a:lnTo>
                  <a:lnTo>
                    <a:pt x="94" y="912"/>
                  </a:lnTo>
                  <a:lnTo>
                    <a:pt x="67" y="864"/>
                  </a:lnTo>
                  <a:lnTo>
                    <a:pt x="43" y="814"/>
                  </a:lnTo>
                  <a:lnTo>
                    <a:pt x="24" y="760"/>
                  </a:lnTo>
                  <a:lnTo>
                    <a:pt x="11" y="704"/>
                  </a:lnTo>
                  <a:lnTo>
                    <a:pt x="3" y="646"/>
                  </a:lnTo>
                  <a:lnTo>
                    <a:pt x="0" y="587"/>
                  </a:lnTo>
                  <a:lnTo>
                    <a:pt x="3" y="526"/>
                  </a:lnTo>
                  <a:lnTo>
                    <a:pt x="11" y="467"/>
                  </a:lnTo>
                  <a:lnTo>
                    <a:pt x="24" y="411"/>
                  </a:lnTo>
                  <a:lnTo>
                    <a:pt x="43" y="358"/>
                  </a:lnTo>
                  <a:lnTo>
                    <a:pt x="67" y="307"/>
                  </a:lnTo>
                  <a:lnTo>
                    <a:pt x="94" y="259"/>
                  </a:lnTo>
                  <a:lnTo>
                    <a:pt x="126" y="214"/>
                  </a:lnTo>
                  <a:lnTo>
                    <a:pt x="163" y="171"/>
                  </a:lnTo>
                  <a:lnTo>
                    <a:pt x="203" y="134"/>
                  </a:lnTo>
                  <a:lnTo>
                    <a:pt x="246" y="102"/>
                  </a:lnTo>
                  <a:lnTo>
                    <a:pt x="291" y="70"/>
                  </a:lnTo>
                  <a:lnTo>
                    <a:pt x="339" y="46"/>
                  </a:lnTo>
                  <a:lnTo>
                    <a:pt x="390" y="27"/>
                  </a:lnTo>
                  <a:lnTo>
                    <a:pt x="443" y="11"/>
                  </a:lnTo>
                  <a:lnTo>
                    <a:pt x="499" y="3"/>
                  </a:lnTo>
                  <a:lnTo>
                    <a:pt x="555" y="0"/>
                  </a:lnTo>
                  <a:close/>
                </a:path>
              </a:pathLst>
            </a:custGeom>
            <a:solidFill>
              <a:srgbClr val="FFC7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04" name="Freeform 18"/>
            <p:cNvSpPr>
              <a:spLocks/>
            </p:cNvSpPr>
            <p:nvPr/>
          </p:nvSpPr>
          <p:spPr bwMode="auto">
            <a:xfrm>
              <a:off x="3888" y="2472"/>
              <a:ext cx="1114" cy="1179"/>
            </a:xfrm>
            <a:custGeom>
              <a:avLst/>
              <a:gdLst>
                <a:gd name="T0" fmla="*/ 557 w 1114"/>
                <a:gd name="T1" fmla="*/ 0 h 1179"/>
                <a:gd name="T2" fmla="*/ 669 w 1114"/>
                <a:gd name="T3" fmla="*/ 13 h 1179"/>
                <a:gd name="T4" fmla="*/ 776 w 1114"/>
                <a:gd name="T5" fmla="*/ 48 h 1179"/>
                <a:gd name="T6" fmla="*/ 869 w 1114"/>
                <a:gd name="T7" fmla="*/ 101 h 1179"/>
                <a:gd name="T8" fmla="*/ 952 w 1114"/>
                <a:gd name="T9" fmla="*/ 173 h 1179"/>
                <a:gd name="T10" fmla="*/ 1021 w 1114"/>
                <a:gd name="T11" fmla="*/ 261 h 1179"/>
                <a:gd name="T12" fmla="*/ 1072 w 1114"/>
                <a:gd name="T13" fmla="*/ 360 h 1179"/>
                <a:gd name="T14" fmla="*/ 1104 w 1114"/>
                <a:gd name="T15" fmla="*/ 472 h 1179"/>
                <a:gd name="T16" fmla="*/ 1114 w 1114"/>
                <a:gd name="T17" fmla="*/ 589 h 1179"/>
                <a:gd name="T18" fmla="*/ 1112 w 1114"/>
                <a:gd name="T19" fmla="*/ 651 h 1179"/>
                <a:gd name="T20" fmla="*/ 1090 w 1114"/>
                <a:gd name="T21" fmla="*/ 765 h 1179"/>
                <a:gd name="T22" fmla="*/ 1048 w 1114"/>
                <a:gd name="T23" fmla="*/ 869 h 1179"/>
                <a:gd name="T24" fmla="*/ 989 w 1114"/>
                <a:gd name="T25" fmla="*/ 963 h 1179"/>
                <a:gd name="T26" fmla="*/ 912 w 1114"/>
                <a:gd name="T27" fmla="*/ 1043 h 1179"/>
                <a:gd name="T28" fmla="*/ 824 w 1114"/>
                <a:gd name="T29" fmla="*/ 1107 h 1179"/>
                <a:gd name="T30" fmla="*/ 722 w 1114"/>
                <a:gd name="T31" fmla="*/ 1152 h 1179"/>
                <a:gd name="T32" fmla="*/ 616 w 1114"/>
                <a:gd name="T33" fmla="*/ 1176 h 1179"/>
                <a:gd name="T34" fmla="*/ 557 w 1114"/>
                <a:gd name="T35" fmla="*/ 1179 h 1179"/>
                <a:gd name="T36" fmla="*/ 445 w 1114"/>
                <a:gd name="T37" fmla="*/ 1165 h 1179"/>
                <a:gd name="T38" fmla="*/ 341 w 1114"/>
                <a:gd name="T39" fmla="*/ 1131 h 1179"/>
                <a:gd name="T40" fmla="*/ 248 w 1114"/>
                <a:gd name="T41" fmla="*/ 1077 h 1179"/>
                <a:gd name="T42" fmla="*/ 165 w 1114"/>
                <a:gd name="T43" fmla="*/ 1005 h 1179"/>
                <a:gd name="T44" fmla="*/ 96 w 1114"/>
                <a:gd name="T45" fmla="*/ 917 h 1179"/>
                <a:gd name="T46" fmla="*/ 45 w 1114"/>
                <a:gd name="T47" fmla="*/ 819 h 1179"/>
                <a:gd name="T48" fmla="*/ 11 w 1114"/>
                <a:gd name="T49" fmla="*/ 707 h 1179"/>
                <a:gd name="T50" fmla="*/ 0 w 1114"/>
                <a:gd name="T51" fmla="*/ 589 h 1179"/>
                <a:gd name="T52" fmla="*/ 3 w 1114"/>
                <a:gd name="T53" fmla="*/ 531 h 1179"/>
                <a:gd name="T54" fmla="*/ 27 w 1114"/>
                <a:gd name="T55" fmla="*/ 416 h 1179"/>
                <a:gd name="T56" fmla="*/ 67 w 1114"/>
                <a:gd name="T57" fmla="*/ 309 h 1179"/>
                <a:gd name="T58" fmla="*/ 128 w 1114"/>
                <a:gd name="T59" fmla="*/ 216 h 1179"/>
                <a:gd name="T60" fmla="*/ 203 w 1114"/>
                <a:gd name="T61" fmla="*/ 136 h 1179"/>
                <a:gd name="T62" fmla="*/ 293 w 1114"/>
                <a:gd name="T63" fmla="*/ 72 h 1179"/>
                <a:gd name="T64" fmla="*/ 392 w 1114"/>
                <a:gd name="T65" fmla="*/ 27 h 1179"/>
                <a:gd name="T66" fmla="*/ 501 w 1114"/>
                <a:gd name="T67" fmla="*/ 3 h 1179"/>
                <a:gd name="T68" fmla="*/ 557 w 1114"/>
                <a:gd name="T69" fmla="*/ 0 h 117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114" h="1179">
                  <a:moveTo>
                    <a:pt x="557" y="0"/>
                  </a:moveTo>
                  <a:lnTo>
                    <a:pt x="557" y="0"/>
                  </a:lnTo>
                  <a:lnTo>
                    <a:pt x="616" y="3"/>
                  </a:lnTo>
                  <a:lnTo>
                    <a:pt x="669" y="13"/>
                  </a:lnTo>
                  <a:lnTo>
                    <a:pt x="722" y="27"/>
                  </a:lnTo>
                  <a:lnTo>
                    <a:pt x="776" y="48"/>
                  </a:lnTo>
                  <a:lnTo>
                    <a:pt x="824" y="72"/>
                  </a:lnTo>
                  <a:lnTo>
                    <a:pt x="869" y="101"/>
                  </a:lnTo>
                  <a:lnTo>
                    <a:pt x="912" y="136"/>
                  </a:lnTo>
                  <a:lnTo>
                    <a:pt x="952" y="173"/>
                  </a:lnTo>
                  <a:lnTo>
                    <a:pt x="989" y="216"/>
                  </a:lnTo>
                  <a:lnTo>
                    <a:pt x="1021" y="261"/>
                  </a:lnTo>
                  <a:lnTo>
                    <a:pt x="1048" y="309"/>
                  </a:lnTo>
                  <a:lnTo>
                    <a:pt x="1072" y="360"/>
                  </a:lnTo>
                  <a:lnTo>
                    <a:pt x="1090" y="416"/>
                  </a:lnTo>
                  <a:lnTo>
                    <a:pt x="1104" y="472"/>
                  </a:lnTo>
                  <a:lnTo>
                    <a:pt x="1112" y="531"/>
                  </a:lnTo>
                  <a:lnTo>
                    <a:pt x="1114" y="589"/>
                  </a:lnTo>
                  <a:lnTo>
                    <a:pt x="1112" y="651"/>
                  </a:lnTo>
                  <a:lnTo>
                    <a:pt x="1104" y="707"/>
                  </a:lnTo>
                  <a:lnTo>
                    <a:pt x="1090" y="765"/>
                  </a:lnTo>
                  <a:lnTo>
                    <a:pt x="1072" y="819"/>
                  </a:lnTo>
                  <a:lnTo>
                    <a:pt x="1048" y="869"/>
                  </a:lnTo>
                  <a:lnTo>
                    <a:pt x="1021" y="917"/>
                  </a:lnTo>
                  <a:lnTo>
                    <a:pt x="989" y="963"/>
                  </a:lnTo>
                  <a:lnTo>
                    <a:pt x="952" y="1005"/>
                  </a:lnTo>
                  <a:lnTo>
                    <a:pt x="912" y="1043"/>
                  </a:lnTo>
                  <a:lnTo>
                    <a:pt x="869" y="1077"/>
                  </a:lnTo>
                  <a:lnTo>
                    <a:pt x="824" y="1107"/>
                  </a:lnTo>
                  <a:lnTo>
                    <a:pt x="776" y="1131"/>
                  </a:lnTo>
                  <a:lnTo>
                    <a:pt x="722" y="1152"/>
                  </a:lnTo>
                  <a:lnTo>
                    <a:pt x="669" y="1165"/>
                  </a:lnTo>
                  <a:lnTo>
                    <a:pt x="616" y="1176"/>
                  </a:lnTo>
                  <a:lnTo>
                    <a:pt x="557" y="1179"/>
                  </a:lnTo>
                  <a:lnTo>
                    <a:pt x="501" y="1176"/>
                  </a:lnTo>
                  <a:lnTo>
                    <a:pt x="445" y="1165"/>
                  </a:lnTo>
                  <a:lnTo>
                    <a:pt x="392" y="1152"/>
                  </a:lnTo>
                  <a:lnTo>
                    <a:pt x="341" y="1131"/>
                  </a:lnTo>
                  <a:lnTo>
                    <a:pt x="293" y="1107"/>
                  </a:lnTo>
                  <a:lnTo>
                    <a:pt x="248" y="1077"/>
                  </a:lnTo>
                  <a:lnTo>
                    <a:pt x="203" y="1043"/>
                  </a:lnTo>
                  <a:lnTo>
                    <a:pt x="165" y="1005"/>
                  </a:lnTo>
                  <a:lnTo>
                    <a:pt x="128" y="963"/>
                  </a:lnTo>
                  <a:lnTo>
                    <a:pt x="96" y="917"/>
                  </a:lnTo>
                  <a:lnTo>
                    <a:pt x="67" y="869"/>
                  </a:lnTo>
                  <a:lnTo>
                    <a:pt x="45" y="819"/>
                  </a:lnTo>
                  <a:lnTo>
                    <a:pt x="27" y="765"/>
                  </a:lnTo>
                  <a:lnTo>
                    <a:pt x="11" y="707"/>
                  </a:lnTo>
                  <a:lnTo>
                    <a:pt x="3" y="651"/>
                  </a:lnTo>
                  <a:lnTo>
                    <a:pt x="0" y="589"/>
                  </a:lnTo>
                  <a:lnTo>
                    <a:pt x="3" y="531"/>
                  </a:lnTo>
                  <a:lnTo>
                    <a:pt x="11" y="472"/>
                  </a:lnTo>
                  <a:lnTo>
                    <a:pt x="27" y="416"/>
                  </a:lnTo>
                  <a:lnTo>
                    <a:pt x="45" y="360"/>
                  </a:lnTo>
                  <a:lnTo>
                    <a:pt x="67" y="309"/>
                  </a:lnTo>
                  <a:lnTo>
                    <a:pt x="96" y="261"/>
                  </a:lnTo>
                  <a:lnTo>
                    <a:pt x="128" y="216"/>
                  </a:lnTo>
                  <a:lnTo>
                    <a:pt x="165" y="173"/>
                  </a:lnTo>
                  <a:lnTo>
                    <a:pt x="203" y="136"/>
                  </a:lnTo>
                  <a:lnTo>
                    <a:pt x="248" y="101"/>
                  </a:lnTo>
                  <a:lnTo>
                    <a:pt x="293" y="72"/>
                  </a:lnTo>
                  <a:lnTo>
                    <a:pt x="341" y="48"/>
                  </a:lnTo>
                  <a:lnTo>
                    <a:pt x="392" y="27"/>
                  </a:lnTo>
                  <a:lnTo>
                    <a:pt x="445" y="13"/>
                  </a:lnTo>
                  <a:lnTo>
                    <a:pt x="501" y="3"/>
                  </a:lnTo>
                  <a:lnTo>
                    <a:pt x="557" y="0"/>
                  </a:lnTo>
                  <a:close/>
                </a:path>
              </a:pathLst>
            </a:custGeom>
            <a:solidFill>
              <a:srgbClr val="FFC2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05" name="Freeform 19"/>
            <p:cNvSpPr>
              <a:spLocks/>
            </p:cNvSpPr>
            <p:nvPr/>
          </p:nvSpPr>
          <p:spPr bwMode="auto">
            <a:xfrm>
              <a:off x="3885" y="2469"/>
              <a:ext cx="1120" cy="1182"/>
            </a:xfrm>
            <a:custGeom>
              <a:avLst/>
              <a:gdLst>
                <a:gd name="T0" fmla="*/ 560 w 1120"/>
                <a:gd name="T1" fmla="*/ 0 h 1182"/>
                <a:gd name="T2" fmla="*/ 672 w 1120"/>
                <a:gd name="T3" fmla="*/ 11 h 1182"/>
                <a:gd name="T4" fmla="*/ 776 w 1120"/>
                <a:gd name="T5" fmla="*/ 46 h 1182"/>
                <a:gd name="T6" fmla="*/ 872 w 1120"/>
                <a:gd name="T7" fmla="*/ 102 h 1182"/>
                <a:gd name="T8" fmla="*/ 955 w 1120"/>
                <a:gd name="T9" fmla="*/ 174 h 1182"/>
                <a:gd name="T10" fmla="*/ 1024 w 1120"/>
                <a:gd name="T11" fmla="*/ 262 h 1182"/>
                <a:gd name="T12" fmla="*/ 1075 w 1120"/>
                <a:gd name="T13" fmla="*/ 360 h 1182"/>
                <a:gd name="T14" fmla="*/ 1107 w 1120"/>
                <a:gd name="T15" fmla="*/ 472 h 1182"/>
                <a:gd name="T16" fmla="*/ 1120 w 1120"/>
                <a:gd name="T17" fmla="*/ 590 h 1182"/>
                <a:gd name="T18" fmla="*/ 1117 w 1120"/>
                <a:gd name="T19" fmla="*/ 651 h 1182"/>
                <a:gd name="T20" fmla="*/ 1093 w 1120"/>
                <a:gd name="T21" fmla="*/ 766 h 1182"/>
                <a:gd name="T22" fmla="*/ 1051 w 1120"/>
                <a:gd name="T23" fmla="*/ 872 h 1182"/>
                <a:gd name="T24" fmla="*/ 992 w 1120"/>
                <a:gd name="T25" fmla="*/ 966 h 1182"/>
                <a:gd name="T26" fmla="*/ 915 w 1120"/>
                <a:gd name="T27" fmla="*/ 1048 h 1182"/>
                <a:gd name="T28" fmla="*/ 827 w 1120"/>
                <a:gd name="T29" fmla="*/ 1110 h 1182"/>
                <a:gd name="T30" fmla="*/ 725 w 1120"/>
                <a:gd name="T31" fmla="*/ 1155 h 1182"/>
                <a:gd name="T32" fmla="*/ 616 w 1120"/>
                <a:gd name="T33" fmla="*/ 1179 h 1182"/>
                <a:gd name="T34" fmla="*/ 560 w 1120"/>
                <a:gd name="T35" fmla="*/ 1182 h 1182"/>
                <a:gd name="T36" fmla="*/ 446 w 1120"/>
                <a:gd name="T37" fmla="*/ 1171 h 1182"/>
                <a:gd name="T38" fmla="*/ 342 w 1120"/>
                <a:gd name="T39" fmla="*/ 1136 h 1182"/>
                <a:gd name="T40" fmla="*/ 246 w 1120"/>
                <a:gd name="T41" fmla="*/ 1080 h 1182"/>
                <a:gd name="T42" fmla="*/ 163 w 1120"/>
                <a:gd name="T43" fmla="*/ 1008 h 1182"/>
                <a:gd name="T44" fmla="*/ 94 w 1120"/>
                <a:gd name="T45" fmla="*/ 920 h 1182"/>
                <a:gd name="T46" fmla="*/ 43 w 1120"/>
                <a:gd name="T47" fmla="*/ 822 h 1182"/>
                <a:gd name="T48" fmla="*/ 11 w 1120"/>
                <a:gd name="T49" fmla="*/ 710 h 1182"/>
                <a:gd name="T50" fmla="*/ 0 w 1120"/>
                <a:gd name="T51" fmla="*/ 590 h 1182"/>
                <a:gd name="T52" fmla="*/ 3 w 1120"/>
                <a:gd name="T53" fmla="*/ 531 h 1182"/>
                <a:gd name="T54" fmla="*/ 24 w 1120"/>
                <a:gd name="T55" fmla="*/ 416 h 1182"/>
                <a:gd name="T56" fmla="*/ 67 w 1120"/>
                <a:gd name="T57" fmla="*/ 310 h 1182"/>
                <a:gd name="T58" fmla="*/ 128 w 1120"/>
                <a:gd name="T59" fmla="*/ 216 h 1182"/>
                <a:gd name="T60" fmla="*/ 203 w 1120"/>
                <a:gd name="T61" fmla="*/ 134 h 1182"/>
                <a:gd name="T62" fmla="*/ 294 w 1120"/>
                <a:gd name="T63" fmla="*/ 72 h 1182"/>
                <a:gd name="T64" fmla="*/ 392 w 1120"/>
                <a:gd name="T65" fmla="*/ 27 h 1182"/>
                <a:gd name="T66" fmla="*/ 501 w 1120"/>
                <a:gd name="T67" fmla="*/ 3 h 1182"/>
                <a:gd name="T68" fmla="*/ 560 w 1120"/>
                <a:gd name="T69" fmla="*/ 0 h 118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120" h="1182">
                  <a:moveTo>
                    <a:pt x="560" y="0"/>
                  </a:moveTo>
                  <a:lnTo>
                    <a:pt x="560" y="0"/>
                  </a:lnTo>
                  <a:lnTo>
                    <a:pt x="616" y="3"/>
                  </a:lnTo>
                  <a:lnTo>
                    <a:pt x="672" y="11"/>
                  </a:lnTo>
                  <a:lnTo>
                    <a:pt x="725" y="27"/>
                  </a:lnTo>
                  <a:lnTo>
                    <a:pt x="776" y="46"/>
                  </a:lnTo>
                  <a:lnTo>
                    <a:pt x="827" y="72"/>
                  </a:lnTo>
                  <a:lnTo>
                    <a:pt x="872" y="102"/>
                  </a:lnTo>
                  <a:lnTo>
                    <a:pt x="915" y="134"/>
                  </a:lnTo>
                  <a:lnTo>
                    <a:pt x="955" y="174"/>
                  </a:lnTo>
                  <a:lnTo>
                    <a:pt x="992" y="216"/>
                  </a:lnTo>
                  <a:lnTo>
                    <a:pt x="1024" y="262"/>
                  </a:lnTo>
                  <a:lnTo>
                    <a:pt x="1051" y="310"/>
                  </a:lnTo>
                  <a:lnTo>
                    <a:pt x="1075" y="360"/>
                  </a:lnTo>
                  <a:lnTo>
                    <a:pt x="1093" y="416"/>
                  </a:lnTo>
                  <a:lnTo>
                    <a:pt x="1107" y="472"/>
                  </a:lnTo>
                  <a:lnTo>
                    <a:pt x="1117" y="531"/>
                  </a:lnTo>
                  <a:lnTo>
                    <a:pt x="1120" y="590"/>
                  </a:lnTo>
                  <a:lnTo>
                    <a:pt x="1117" y="651"/>
                  </a:lnTo>
                  <a:lnTo>
                    <a:pt x="1107" y="710"/>
                  </a:lnTo>
                  <a:lnTo>
                    <a:pt x="1093" y="766"/>
                  </a:lnTo>
                  <a:lnTo>
                    <a:pt x="1075" y="822"/>
                  </a:lnTo>
                  <a:lnTo>
                    <a:pt x="1051" y="872"/>
                  </a:lnTo>
                  <a:lnTo>
                    <a:pt x="1024" y="920"/>
                  </a:lnTo>
                  <a:lnTo>
                    <a:pt x="992" y="966"/>
                  </a:lnTo>
                  <a:lnTo>
                    <a:pt x="955" y="1008"/>
                  </a:lnTo>
                  <a:lnTo>
                    <a:pt x="915" y="1048"/>
                  </a:lnTo>
                  <a:lnTo>
                    <a:pt x="872" y="1080"/>
                  </a:lnTo>
                  <a:lnTo>
                    <a:pt x="827" y="1110"/>
                  </a:lnTo>
                  <a:lnTo>
                    <a:pt x="776" y="1136"/>
                  </a:lnTo>
                  <a:lnTo>
                    <a:pt x="725" y="1155"/>
                  </a:lnTo>
                  <a:lnTo>
                    <a:pt x="672" y="1171"/>
                  </a:lnTo>
                  <a:lnTo>
                    <a:pt x="616" y="1179"/>
                  </a:lnTo>
                  <a:lnTo>
                    <a:pt x="560" y="1182"/>
                  </a:lnTo>
                  <a:lnTo>
                    <a:pt x="501" y="1179"/>
                  </a:lnTo>
                  <a:lnTo>
                    <a:pt x="446" y="1171"/>
                  </a:lnTo>
                  <a:lnTo>
                    <a:pt x="392" y="1155"/>
                  </a:lnTo>
                  <a:lnTo>
                    <a:pt x="342" y="1136"/>
                  </a:lnTo>
                  <a:lnTo>
                    <a:pt x="294" y="1110"/>
                  </a:lnTo>
                  <a:lnTo>
                    <a:pt x="246" y="1080"/>
                  </a:lnTo>
                  <a:lnTo>
                    <a:pt x="203" y="1048"/>
                  </a:lnTo>
                  <a:lnTo>
                    <a:pt x="163" y="1008"/>
                  </a:lnTo>
                  <a:lnTo>
                    <a:pt x="128" y="966"/>
                  </a:lnTo>
                  <a:lnTo>
                    <a:pt x="94" y="920"/>
                  </a:lnTo>
                  <a:lnTo>
                    <a:pt x="67" y="872"/>
                  </a:lnTo>
                  <a:lnTo>
                    <a:pt x="43" y="822"/>
                  </a:lnTo>
                  <a:lnTo>
                    <a:pt x="24" y="766"/>
                  </a:lnTo>
                  <a:lnTo>
                    <a:pt x="11" y="710"/>
                  </a:lnTo>
                  <a:lnTo>
                    <a:pt x="3" y="651"/>
                  </a:lnTo>
                  <a:lnTo>
                    <a:pt x="0" y="590"/>
                  </a:lnTo>
                  <a:lnTo>
                    <a:pt x="3" y="531"/>
                  </a:lnTo>
                  <a:lnTo>
                    <a:pt x="11" y="472"/>
                  </a:lnTo>
                  <a:lnTo>
                    <a:pt x="24" y="416"/>
                  </a:lnTo>
                  <a:lnTo>
                    <a:pt x="43" y="360"/>
                  </a:lnTo>
                  <a:lnTo>
                    <a:pt x="67" y="310"/>
                  </a:lnTo>
                  <a:lnTo>
                    <a:pt x="94" y="262"/>
                  </a:lnTo>
                  <a:lnTo>
                    <a:pt x="128" y="216"/>
                  </a:lnTo>
                  <a:lnTo>
                    <a:pt x="163" y="174"/>
                  </a:lnTo>
                  <a:lnTo>
                    <a:pt x="203" y="134"/>
                  </a:lnTo>
                  <a:lnTo>
                    <a:pt x="246" y="102"/>
                  </a:lnTo>
                  <a:lnTo>
                    <a:pt x="294" y="72"/>
                  </a:lnTo>
                  <a:lnTo>
                    <a:pt x="342" y="46"/>
                  </a:lnTo>
                  <a:lnTo>
                    <a:pt x="392" y="27"/>
                  </a:lnTo>
                  <a:lnTo>
                    <a:pt x="446" y="11"/>
                  </a:lnTo>
                  <a:lnTo>
                    <a:pt x="501" y="3"/>
                  </a:lnTo>
                  <a:lnTo>
                    <a:pt x="560" y="0"/>
                  </a:lnTo>
                  <a:close/>
                </a:path>
              </a:pathLst>
            </a:custGeom>
            <a:solidFill>
              <a:srgbClr val="FFBD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06" name="Freeform 20"/>
            <p:cNvSpPr>
              <a:spLocks/>
            </p:cNvSpPr>
            <p:nvPr/>
          </p:nvSpPr>
          <p:spPr bwMode="auto">
            <a:xfrm>
              <a:off x="3880" y="2464"/>
              <a:ext cx="1125" cy="1189"/>
            </a:xfrm>
            <a:custGeom>
              <a:avLst/>
              <a:gdLst>
                <a:gd name="T0" fmla="*/ 562 w 1125"/>
                <a:gd name="T1" fmla="*/ 0 h 1189"/>
                <a:gd name="T2" fmla="*/ 674 w 1125"/>
                <a:gd name="T3" fmla="*/ 13 h 1189"/>
                <a:gd name="T4" fmla="*/ 781 w 1125"/>
                <a:gd name="T5" fmla="*/ 48 h 1189"/>
                <a:gd name="T6" fmla="*/ 877 w 1125"/>
                <a:gd name="T7" fmla="*/ 101 h 1189"/>
                <a:gd name="T8" fmla="*/ 960 w 1125"/>
                <a:gd name="T9" fmla="*/ 173 h 1189"/>
                <a:gd name="T10" fmla="*/ 1029 w 1125"/>
                <a:gd name="T11" fmla="*/ 261 h 1189"/>
                <a:gd name="T12" fmla="*/ 1080 w 1125"/>
                <a:gd name="T13" fmla="*/ 363 h 1189"/>
                <a:gd name="T14" fmla="*/ 1114 w 1125"/>
                <a:gd name="T15" fmla="*/ 475 h 1189"/>
                <a:gd name="T16" fmla="*/ 1125 w 1125"/>
                <a:gd name="T17" fmla="*/ 595 h 1189"/>
                <a:gd name="T18" fmla="*/ 1122 w 1125"/>
                <a:gd name="T19" fmla="*/ 656 h 1189"/>
                <a:gd name="T20" fmla="*/ 1098 w 1125"/>
                <a:gd name="T21" fmla="*/ 771 h 1189"/>
                <a:gd name="T22" fmla="*/ 1056 w 1125"/>
                <a:gd name="T23" fmla="*/ 877 h 1189"/>
                <a:gd name="T24" fmla="*/ 997 w 1125"/>
                <a:gd name="T25" fmla="*/ 973 h 1189"/>
                <a:gd name="T26" fmla="*/ 920 w 1125"/>
                <a:gd name="T27" fmla="*/ 1053 h 1189"/>
                <a:gd name="T28" fmla="*/ 829 w 1125"/>
                <a:gd name="T29" fmla="*/ 1117 h 1189"/>
                <a:gd name="T30" fmla="*/ 730 w 1125"/>
                <a:gd name="T31" fmla="*/ 1163 h 1189"/>
                <a:gd name="T32" fmla="*/ 618 w 1125"/>
                <a:gd name="T33" fmla="*/ 1187 h 1189"/>
                <a:gd name="T34" fmla="*/ 562 w 1125"/>
                <a:gd name="T35" fmla="*/ 1189 h 1189"/>
                <a:gd name="T36" fmla="*/ 448 w 1125"/>
                <a:gd name="T37" fmla="*/ 1176 h 1189"/>
                <a:gd name="T38" fmla="*/ 344 w 1125"/>
                <a:gd name="T39" fmla="*/ 1141 h 1189"/>
                <a:gd name="T40" fmla="*/ 248 w 1125"/>
                <a:gd name="T41" fmla="*/ 1088 h 1189"/>
                <a:gd name="T42" fmla="*/ 165 w 1125"/>
                <a:gd name="T43" fmla="*/ 1013 h 1189"/>
                <a:gd name="T44" fmla="*/ 96 w 1125"/>
                <a:gd name="T45" fmla="*/ 925 h 1189"/>
                <a:gd name="T46" fmla="*/ 43 w 1125"/>
                <a:gd name="T47" fmla="*/ 824 h 1189"/>
                <a:gd name="T48" fmla="*/ 11 w 1125"/>
                <a:gd name="T49" fmla="*/ 715 h 1189"/>
                <a:gd name="T50" fmla="*/ 0 w 1125"/>
                <a:gd name="T51" fmla="*/ 595 h 1189"/>
                <a:gd name="T52" fmla="*/ 3 w 1125"/>
                <a:gd name="T53" fmla="*/ 533 h 1189"/>
                <a:gd name="T54" fmla="*/ 24 w 1125"/>
                <a:gd name="T55" fmla="*/ 419 h 1189"/>
                <a:gd name="T56" fmla="*/ 67 w 1125"/>
                <a:gd name="T57" fmla="*/ 312 h 1189"/>
                <a:gd name="T58" fmla="*/ 128 w 1125"/>
                <a:gd name="T59" fmla="*/ 216 h 1189"/>
                <a:gd name="T60" fmla="*/ 205 w 1125"/>
                <a:gd name="T61" fmla="*/ 136 h 1189"/>
                <a:gd name="T62" fmla="*/ 293 w 1125"/>
                <a:gd name="T63" fmla="*/ 72 h 1189"/>
                <a:gd name="T64" fmla="*/ 395 w 1125"/>
                <a:gd name="T65" fmla="*/ 27 h 1189"/>
                <a:gd name="T66" fmla="*/ 504 w 1125"/>
                <a:gd name="T67" fmla="*/ 3 h 1189"/>
                <a:gd name="T68" fmla="*/ 562 w 1125"/>
                <a:gd name="T69" fmla="*/ 0 h 118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125" h="1189">
                  <a:moveTo>
                    <a:pt x="562" y="0"/>
                  </a:moveTo>
                  <a:lnTo>
                    <a:pt x="562" y="0"/>
                  </a:lnTo>
                  <a:lnTo>
                    <a:pt x="618" y="3"/>
                  </a:lnTo>
                  <a:lnTo>
                    <a:pt x="674" y="13"/>
                  </a:lnTo>
                  <a:lnTo>
                    <a:pt x="730" y="27"/>
                  </a:lnTo>
                  <a:lnTo>
                    <a:pt x="781" y="48"/>
                  </a:lnTo>
                  <a:lnTo>
                    <a:pt x="829" y="72"/>
                  </a:lnTo>
                  <a:lnTo>
                    <a:pt x="877" y="101"/>
                  </a:lnTo>
                  <a:lnTo>
                    <a:pt x="920" y="136"/>
                  </a:lnTo>
                  <a:lnTo>
                    <a:pt x="960" y="173"/>
                  </a:lnTo>
                  <a:lnTo>
                    <a:pt x="997" y="216"/>
                  </a:lnTo>
                  <a:lnTo>
                    <a:pt x="1029" y="261"/>
                  </a:lnTo>
                  <a:lnTo>
                    <a:pt x="1056" y="312"/>
                  </a:lnTo>
                  <a:lnTo>
                    <a:pt x="1080" y="363"/>
                  </a:lnTo>
                  <a:lnTo>
                    <a:pt x="1098" y="419"/>
                  </a:lnTo>
                  <a:lnTo>
                    <a:pt x="1114" y="475"/>
                  </a:lnTo>
                  <a:lnTo>
                    <a:pt x="1122" y="533"/>
                  </a:lnTo>
                  <a:lnTo>
                    <a:pt x="1125" y="595"/>
                  </a:lnTo>
                  <a:lnTo>
                    <a:pt x="1122" y="656"/>
                  </a:lnTo>
                  <a:lnTo>
                    <a:pt x="1114" y="715"/>
                  </a:lnTo>
                  <a:lnTo>
                    <a:pt x="1098" y="771"/>
                  </a:lnTo>
                  <a:lnTo>
                    <a:pt x="1080" y="824"/>
                  </a:lnTo>
                  <a:lnTo>
                    <a:pt x="1056" y="877"/>
                  </a:lnTo>
                  <a:lnTo>
                    <a:pt x="1029" y="925"/>
                  </a:lnTo>
                  <a:lnTo>
                    <a:pt x="997" y="973"/>
                  </a:lnTo>
                  <a:lnTo>
                    <a:pt x="960" y="1013"/>
                  </a:lnTo>
                  <a:lnTo>
                    <a:pt x="920" y="1053"/>
                  </a:lnTo>
                  <a:lnTo>
                    <a:pt x="877" y="1088"/>
                  </a:lnTo>
                  <a:lnTo>
                    <a:pt x="829" y="1117"/>
                  </a:lnTo>
                  <a:lnTo>
                    <a:pt x="781" y="1141"/>
                  </a:lnTo>
                  <a:lnTo>
                    <a:pt x="730" y="1163"/>
                  </a:lnTo>
                  <a:lnTo>
                    <a:pt x="674" y="1176"/>
                  </a:lnTo>
                  <a:lnTo>
                    <a:pt x="618" y="1187"/>
                  </a:lnTo>
                  <a:lnTo>
                    <a:pt x="562" y="1189"/>
                  </a:lnTo>
                  <a:lnTo>
                    <a:pt x="504" y="1187"/>
                  </a:lnTo>
                  <a:lnTo>
                    <a:pt x="448" y="1176"/>
                  </a:lnTo>
                  <a:lnTo>
                    <a:pt x="395" y="1163"/>
                  </a:lnTo>
                  <a:lnTo>
                    <a:pt x="344" y="1141"/>
                  </a:lnTo>
                  <a:lnTo>
                    <a:pt x="293" y="1117"/>
                  </a:lnTo>
                  <a:lnTo>
                    <a:pt x="248" y="1088"/>
                  </a:lnTo>
                  <a:lnTo>
                    <a:pt x="205" y="1053"/>
                  </a:lnTo>
                  <a:lnTo>
                    <a:pt x="165" y="1013"/>
                  </a:lnTo>
                  <a:lnTo>
                    <a:pt x="128" y="973"/>
                  </a:lnTo>
                  <a:lnTo>
                    <a:pt x="96" y="925"/>
                  </a:lnTo>
                  <a:lnTo>
                    <a:pt x="67" y="877"/>
                  </a:lnTo>
                  <a:lnTo>
                    <a:pt x="43" y="824"/>
                  </a:lnTo>
                  <a:lnTo>
                    <a:pt x="24" y="771"/>
                  </a:lnTo>
                  <a:lnTo>
                    <a:pt x="11" y="715"/>
                  </a:lnTo>
                  <a:lnTo>
                    <a:pt x="3" y="656"/>
                  </a:lnTo>
                  <a:lnTo>
                    <a:pt x="0" y="595"/>
                  </a:lnTo>
                  <a:lnTo>
                    <a:pt x="3" y="533"/>
                  </a:lnTo>
                  <a:lnTo>
                    <a:pt x="11" y="475"/>
                  </a:lnTo>
                  <a:lnTo>
                    <a:pt x="24" y="419"/>
                  </a:lnTo>
                  <a:lnTo>
                    <a:pt x="43" y="363"/>
                  </a:lnTo>
                  <a:lnTo>
                    <a:pt x="67" y="312"/>
                  </a:lnTo>
                  <a:lnTo>
                    <a:pt x="96" y="261"/>
                  </a:lnTo>
                  <a:lnTo>
                    <a:pt x="128" y="216"/>
                  </a:lnTo>
                  <a:lnTo>
                    <a:pt x="165" y="173"/>
                  </a:lnTo>
                  <a:lnTo>
                    <a:pt x="205" y="136"/>
                  </a:lnTo>
                  <a:lnTo>
                    <a:pt x="248" y="101"/>
                  </a:lnTo>
                  <a:lnTo>
                    <a:pt x="293" y="72"/>
                  </a:lnTo>
                  <a:lnTo>
                    <a:pt x="344" y="48"/>
                  </a:lnTo>
                  <a:lnTo>
                    <a:pt x="395" y="27"/>
                  </a:lnTo>
                  <a:lnTo>
                    <a:pt x="448" y="13"/>
                  </a:lnTo>
                  <a:lnTo>
                    <a:pt x="504" y="3"/>
                  </a:lnTo>
                  <a:lnTo>
                    <a:pt x="562" y="0"/>
                  </a:lnTo>
                  <a:close/>
                </a:path>
              </a:pathLst>
            </a:custGeom>
            <a:solidFill>
              <a:srgbClr val="FFB5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07" name="Freeform 21"/>
            <p:cNvSpPr>
              <a:spLocks/>
            </p:cNvSpPr>
            <p:nvPr/>
          </p:nvSpPr>
          <p:spPr bwMode="auto">
            <a:xfrm>
              <a:off x="3875" y="2461"/>
              <a:ext cx="1130" cy="1192"/>
            </a:xfrm>
            <a:custGeom>
              <a:avLst/>
              <a:gdLst>
                <a:gd name="T0" fmla="*/ 565 w 1130"/>
                <a:gd name="T1" fmla="*/ 0 h 1192"/>
                <a:gd name="T2" fmla="*/ 679 w 1130"/>
                <a:gd name="T3" fmla="*/ 11 h 1192"/>
                <a:gd name="T4" fmla="*/ 786 w 1130"/>
                <a:gd name="T5" fmla="*/ 46 h 1192"/>
                <a:gd name="T6" fmla="*/ 882 w 1130"/>
                <a:gd name="T7" fmla="*/ 102 h 1192"/>
                <a:gd name="T8" fmla="*/ 965 w 1130"/>
                <a:gd name="T9" fmla="*/ 174 h 1192"/>
                <a:gd name="T10" fmla="*/ 1034 w 1130"/>
                <a:gd name="T11" fmla="*/ 262 h 1192"/>
                <a:gd name="T12" fmla="*/ 1087 w 1130"/>
                <a:gd name="T13" fmla="*/ 363 h 1192"/>
                <a:gd name="T14" fmla="*/ 1119 w 1130"/>
                <a:gd name="T15" fmla="*/ 475 h 1192"/>
                <a:gd name="T16" fmla="*/ 1130 w 1130"/>
                <a:gd name="T17" fmla="*/ 595 h 1192"/>
                <a:gd name="T18" fmla="*/ 1127 w 1130"/>
                <a:gd name="T19" fmla="*/ 656 h 1192"/>
                <a:gd name="T20" fmla="*/ 1106 w 1130"/>
                <a:gd name="T21" fmla="*/ 774 h 1192"/>
                <a:gd name="T22" fmla="*/ 1063 w 1130"/>
                <a:gd name="T23" fmla="*/ 880 h 1192"/>
                <a:gd name="T24" fmla="*/ 1002 w 1130"/>
                <a:gd name="T25" fmla="*/ 976 h 1192"/>
                <a:gd name="T26" fmla="*/ 925 w 1130"/>
                <a:gd name="T27" fmla="*/ 1056 h 1192"/>
                <a:gd name="T28" fmla="*/ 834 w 1130"/>
                <a:gd name="T29" fmla="*/ 1120 h 1192"/>
                <a:gd name="T30" fmla="*/ 733 w 1130"/>
                <a:gd name="T31" fmla="*/ 1166 h 1192"/>
                <a:gd name="T32" fmla="*/ 623 w 1130"/>
                <a:gd name="T33" fmla="*/ 1190 h 1192"/>
                <a:gd name="T34" fmla="*/ 565 w 1130"/>
                <a:gd name="T35" fmla="*/ 1192 h 1192"/>
                <a:gd name="T36" fmla="*/ 453 w 1130"/>
                <a:gd name="T37" fmla="*/ 1182 h 1192"/>
                <a:gd name="T38" fmla="*/ 346 w 1130"/>
                <a:gd name="T39" fmla="*/ 1147 h 1192"/>
                <a:gd name="T40" fmla="*/ 250 w 1130"/>
                <a:gd name="T41" fmla="*/ 1091 h 1192"/>
                <a:gd name="T42" fmla="*/ 165 w 1130"/>
                <a:gd name="T43" fmla="*/ 1016 h 1192"/>
                <a:gd name="T44" fmla="*/ 96 w 1130"/>
                <a:gd name="T45" fmla="*/ 928 h 1192"/>
                <a:gd name="T46" fmla="*/ 45 w 1130"/>
                <a:gd name="T47" fmla="*/ 827 h 1192"/>
                <a:gd name="T48" fmla="*/ 13 w 1130"/>
                <a:gd name="T49" fmla="*/ 715 h 1192"/>
                <a:gd name="T50" fmla="*/ 0 w 1130"/>
                <a:gd name="T51" fmla="*/ 595 h 1192"/>
                <a:gd name="T52" fmla="*/ 2 w 1130"/>
                <a:gd name="T53" fmla="*/ 536 h 1192"/>
                <a:gd name="T54" fmla="*/ 26 w 1130"/>
                <a:gd name="T55" fmla="*/ 419 h 1192"/>
                <a:gd name="T56" fmla="*/ 69 w 1130"/>
                <a:gd name="T57" fmla="*/ 312 h 1192"/>
                <a:gd name="T58" fmla="*/ 130 w 1130"/>
                <a:gd name="T59" fmla="*/ 216 h 1192"/>
                <a:gd name="T60" fmla="*/ 205 w 1130"/>
                <a:gd name="T61" fmla="*/ 136 h 1192"/>
                <a:gd name="T62" fmla="*/ 296 w 1130"/>
                <a:gd name="T63" fmla="*/ 72 h 1192"/>
                <a:gd name="T64" fmla="*/ 397 w 1130"/>
                <a:gd name="T65" fmla="*/ 27 h 1192"/>
                <a:gd name="T66" fmla="*/ 509 w 1130"/>
                <a:gd name="T67" fmla="*/ 3 h 1192"/>
                <a:gd name="T68" fmla="*/ 565 w 1130"/>
                <a:gd name="T69" fmla="*/ 0 h 119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130" h="1192">
                  <a:moveTo>
                    <a:pt x="565" y="0"/>
                  </a:moveTo>
                  <a:lnTo>
                    <a:pt x="565" y="0"/>
                  </a:lnTo>
                  <a:lnTo>
                    <a:pt x="623" y="3"/>
                  </a:lnTo>
                  <a:lnTo>
                    <a:pt x="679" y="11"/>
                  </a:lnTo>
                  <a:lnTo>
                    <a:pt x="733" y="27"/>
                  </a:lnTo>
                  <a:lnTo>
                    <a:pt x="786" y="46"/>
                  </a:lnTo>
                  <a:lnTo>
                    <a:pt x="834" y="72"/>
                  </a:lnTo>
                  <a:lnTo>
                    <a:pt x="882" y="102"/>
                  </a:lnTo>
                  <a:lnTo>
                    <a:pt x="925" y="136"/>
                  </a:lnTo>
                  <a:lnTo>
                    <a:pt x="965" y="174"/>
                  </a:lnTo>
                  <a:lnTo>
                    <a:pt x="1002" y="216"/>
                  </a:lnTo>
                  <a:lnTo>
                    <a:pt x="1034" y="262"/>
                  </a:lnTo>
                  <a:lnTo>
                    <a:pt x="1063" y="312"/>
                  </a:lnTo>
                  <a:lnTo>
                    <a:pt x="1087" y="363"/>
                  </a:lnTo>
                  <a:lnTo>
                    <a:pt x="1106" y="419"/>
                  </a:lnTo>
                  <a:lnTo>
                    <a:pt x="1119" y="475"/>
                  </a:lnTo>
                  <a:lnTo>
                    <a:pt x="1127" y="536"/>
                  </a:lnTo>
                  <a:lnTo>
                    <a:pt x="1130" y="595"/>
                  </a:lnTo>
                  <a:lnTo>
                    <a:pt x="1127" y="656"/>
                  </a:lnTo>
                  <a:lnTo>
                    <a:pt x="1119" y="715"/>
                  </a:lnTo>
                  <a:lnTo>
                    <a:pt x="1106" y="774"/>
                  </a:lnTo>
                  <a:lnTo>
                    <a:pt x="1087" y="827"/>
                  </a:lnTo>
                  <a:lnTo>
                    <a:pt x="1063" y="880"/>
                  </a:lnTo>
                  <a:lnTo>
                    <a:pt x="1034" y="928"/>
                  </a:lnTo>
                  <a:lnTo>
                    <a:pt x="1002" y="976"/>
                  </a:lnTo>
                  <a:lnTo>
                    <a:pt x="965" y="1016"/>
                  </a:lnTo>
                  <a:lnTo>
                    <a:pt x="925" y="1056"/>
                  </a:lnTo>
                  <a:lnTo>
                    <a:pt x="882" y="1091"/>
                  </a:lnTo>
                  <a:lnTo>
                    <a:pt x="834" y="1120"/>
                  </a:lnTo>
                  <a:lnTo>
                    <a:pt x="786" y="1147"/>
                  </a:lnTo>
                  <a:lnTo>
                    <a:pt x="733" y="1166"/>
                  </a:lnTo>
                  <a:lnTo>
                    <a:pt x="679" y="1182"/>
                  </a:lnTo>
                  <a:lnTo>
                    <a:pt x="623" y="1190"/>
                  </a:lnTo>
                  <a:lnTo>
                    <a:pt x="565" y="1192"/>
                  </a:lnTo>
                  <a:lnTo>
                    <a:pt x="509" y="1190"/>
                  </a:lnTo>
                  <a:lnTo>
                    <a:pt x="453" y="1182"/>
                  </a:lnTo>
                  <a:lnTo>
                    <a:pt x="397" y="1166"/>
                  </a:lnTo>
                  <a:lnTo>
                    <a:pt x="346" y="1147"/>
                  </a:lnTo>
                  <a:lnTo>
                    <a:pt x="296" y="1120"/>
                  </a:lnTo>
                  <a:lnTo>
                    <a:pt x="250" y="1091"/>
                  </a:lnTo>
                  <a:lnTo>
                    <a:pt x="205" y="1056"/>
                  </a:lnTo>
                  <a:lnTo>
                    <a:pt x="165" y="1016"/>
                  </a:lnTo>
                  <a:lnTo>
                    <a:pt x="130" y="976"/>
                  </a:lnTo>
                  <a:lnTo>
                    <a:pt x="96" y="928"/>
                  </a:lnTo>
                  <a:lnTo>
                    <a:pt x="69" y="880"/>
                  </a:lnTo>
                  <a:lnTo>
                    <a:pt x="45" y="827"/>
                  </a:lnTo>
                  <a:lnTo>
                    <a:pt x="26" y="774"/>
                  </a:lnTo>
                  <a:lnTo>
                    <a:pt x="13" y="715"/>
                  </a:lnTo>
                  <a:lnTo>
                    <a:pt x="2" y="656"/>
                  </a:lnTo>
                  <a:lnTo>
                    <a:pt x="0" y="595"/>
                  </a:lnTo>
                  <a:lnTo>
                    <a:pt x="2" y="536"/>
                  </a:lnTo>
                  <a:lnTo>
                    <a:pt x="13" y="475"/>
                  </a:lnTo>
                  <a:lnTo>
                    <a:pt x="26" y="419"/>
                  </a:lnTo>
                  <a:lnTo>
                    <a:pt x="45" y="363"/>
                  </a:lnTo>
                  <a:lnTo>
                    <a:pt x="69" y="312"/>
                  </a:lnTo>
                  <a:lnTo>
                    <a:pt x="96" y="262"/>
                  </a:lnTo>
                  <a:lnTo>
                    <a:pt x="130" y="216"/>
                  </a:lnTo>
                  <a:lnTo>
                    <a:pt x="165" y="174"/>
                  </a:lnTo>
                  <a:lnTo>
                    <a:pt x="205" y="136"/>
                  </a:lnTo>
                  <a:lnTo>
                    <a:pt x="250" y="102"/>
                  </a:lnTo>
                  <a:lnTo>
                    <a:pt x="296" y="72"/>
                  </a:lnTo>
                  <a:lnTo>
                    <a:pt x="346" y="46"/>
                  </a:lnTo>
                  <a:lnTo>
                    <a:pt x="397" y="27"/>
                  </a:lnTo>
                  <a:lnTo>
                    <a:pt x="453" y="11"/>
                  </a:lnTo>
                  <a:lnTo>
                    <a:pt x="509" y="3"/>
                  </a:lnTo>
                  <a:lnTo>
                    <a:pt x="565" y="0"/>
                  </a:lnTo>
                  <a:close/>
                </a:path>
              </a:pathLst>
            </a:custGeom>
            <a:solidFill>
              <a:srgbClr val="FFB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08" name="Freeform 22"/>
            <p:cNvSpPr>
              <a:spLocks/>
            </p:cNvSpPr>
            <p:nvPr/>
          </p:nvSpPr>
          <p:spPr bwMode="auto">
            <a:xfrm>
              <a:off x="3872" y="2456"/>
              <a:ext cx="1136" cy="1200"/>
            </a:xfrm>
            <a:custGeom>
              <a:avLst/>
              <a:gdLst>
                <a:gd name="T0" fmla="*/ 568 w 1136"/>
                <a:gd name="T1" fmla="*/ 0 h 1200"/>
                <a:gd name="T2" fmla="*/ 680 w 1136"/>
                <a:gd name="T3" fmla="*/ 11 h 1200"/>
                <a:gd name="T4" fmla="*/ 786 w 1136"/>
                <a:gd name="T5" fmla="*/ 48 h 1200"/>
                <a:gd name="T6" fmla="*/ 882 w 1136"/>
                <a:gd name="T7" fmla="*/ 101 h 1200"/>
                <a:gd name="T8" fmla="*/ 968 w 1136"/>
                <a:gd name="T9" fmla="*/ 176 h 1200"/>
                <a:gd name="T10" fmla="*/ 1037 w 1136"/>
                <a:gd name="T11" fmla="*/ 264 h 1200"/>
                <a:gd name="T12" fmla="*/ 1090 w 1136"/>
                <a:gd name="T13" fmla="*/ 365 h 1200"/>
                <a:gd name="T14" fmla="*/ 1122 w 1136"/>
                <a:gd name="T15" fmla="*/ 480 h 1200"/>
                <a:gd name="T16" fmla="*/ 1136 w 1136"/>
                <a:gd name="T17" fmla="*/ 600 h 1200"/>
                <a:gd name="T18" fmla="*/ 1130 w 1136"/>
                <a:gd name="T19" fmla="*/ 661 h 1200"/>
                <a:gd name="T20" fmla="*/ 1109 w 1136"/>
                <a:gd name="T21" fmla="*/ 776 h 1200"/>
                <a:gd name="T22" fmla="*/ 1066 w 1136"/>
                <a:gd name="T23" fmla="*/ 885 h 1200"/>
                <a:gd name="T24" fmla="*/ 1005 w 1136"/>
                <a:gd name="T25" fmla="*/ 981 h 1200"/>
                <a:gd name="T26" fmla="*/ 928 w 1136"/>
                <a:gd name="T27" fmla="*/ 1061 h 1200"/>
                <a:gd name="T28" fmla="*/ 837 w 1136"/>
                <a:gd name="T29" fmla="*/ 1125 h 1200"/>
                <a:gd name="T30" fmla="*/ 736 w 1136"/>
                <a:gd name="T31" fmla="*/ 1171 h 1200"/>
                <a:gd name="T32" fmla="*/ 624 w 1136"/>
                <a:gd name="T33" fmla="*/ 1195 h 1200"/>
                <a:gd name="T34" fmla="*/ 568 w 1136"/>
                <a:gd name="T35" fmla="*/ 1200 h 1200"/>
                <a:gd name="T36" fmla="*/ 453 w 1136"/>
                <a:gd name="T37" fmla="*/ 1187 h 1200"/>
                <a:gd name="T38" fmla="*/ 347 w 1136"/>
                <a:gd name="T39" fmla="*/ 1152 h 1200"/>
                <a:gd name="T40" fmla="*/ 251 w 1136"/>
                <a:gd name="T41" fmla="*/ 1096 h 1200"/>
                <a:gd name="T42" fmla="*/ 165 w 1136"/>
                <a:gd name="T43" fmla="*/ 1024 h 1200"/>
                <a:gd name="T44" fmla="*/ 96 w 1136"/>
                <a:gd name="T45" fmla="*/ 933 h 1200"/>
                <a:gd name="T46" fmla="*/ 43 w 1136"/>
                <a:gd name="T47" fmla="*/ 832 h 1200"/>
                <a:gd name="T48" fmla="*/ 11 w 1136"/>
                <a:gd name="T49" fmla="*/ 720 h 1200"/>
                <a:gd name="T50" fmla="*/ 0 w 1136"/>
                <a:gd name="T51" fmla="*/ 600 h 1200"/>
                <a:gd name="T52" fmla="*/ 3 w 1136"/>
                <a:gd name="T53" fmla="*/ 539 h 1200"/>
                <a:gd name="T54" fmla="*/ 24 w 1136"/>
                <a:gd name="T55" fmla="*/ 421 h 1200"/>
                <a:gd name="T56" fmla="*/ 67 w 1136"/>
                <a:gd name="T57" fmla="*/ 315 h 1200"/>
                <a:gd name="T58" fmla="*/ 128 w 1136"/>
                <a:gd name="T59" fmla="*/ 219 h 1200"/>
                <a:gd name="T60" fmla="*/ 205 w 1136"/>
                <a:gd name="T61" fmla="*/ 136 h 1200"/>
                <a:gd name="T62" fmla="*/ 296 w 1136"/>
                <a:gd name="T63" fmla="*/ 72 h 1200"/>
                <a:gd name="T64" fmla="*/ 397 w 1136"/>
                <a:gd name="T65" fmla="*/ 27 h 1200"/>
                <a:gd name="T66" fmla="*/ 509 w 1136"/>
                <a:gd name="T67" fmla="*/ 3 h 1200"/>
                <a:gd name="T68" fmla="*/ 568 w 1136"/>
                <a:gd name="T69" fmla="*/ 0 h 120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136" h="1200">
                  <a:moveTo>
                    <a:pt x="568" y="0"/>
                  </a:moveTo>
                  <a:lnTo>
                    <a:pt x="568" y="0"/>
                  </a:lnTo>
                  <a:lnTo>
                    <a:pt x="624" y="3"/>
                  </a:lnTo>
                  <a:lnTo>
                    <a:pt x="680" y="11"/>
                  </a:lnTo>
                  <a:lnTo>
                    <a:pt x="736" y="27"/>
                  </a:lnTo>
                  <a:lnTo>
                    <a:pt x="786" y="48"/>
                  </a:lnTo>
                  <a:lnTo>
                    <a:pt x="837" y="72"/>
                  </a:lnTo>
                  <a:lnTo>
                    <a:pt x="882" y="101"/>
                  </a:lnTo>
                  <a:lnTo>
                    <a:pt x="928" y="136"/>
                  </a:lnTo>
                  <a:lnTo>
                    <a:pt x="968" y="176"/>
                  </a:lnTo>
                  <a:lnTo>
                    <a:pt x="1005" y="219"/>
                  </a:lnTo>
                  <a:lnTo>
                    <a:pt x="1037" y="264"/>
                  </a:lnTo>
                  <a:lnTo>
                    <a:pt x="1066" y="315"/>
                  </a:lnTo>
                  <a:lnTo>
                    <a:pt x="1090" y="365"/>
                  </a:lnTo>
                  <a:lnTo>
                    <a:pt x="1109" y="421"/>
                  </a:lnTo>
                  <a:lnTo>
                    <a:pt x="1122" y="480"/>
                  </a:lnTo>
                  <a:lnTo>
                    <a:pt x="1130" y="539"/>
                  </a:lnTo>
                  <a:lnTo>
                    <a:pt x="1136" y="600"/>
                  </a:lnTo>
                  <a:lnTo>
                    <a:pt x="1130" y="661"/>
                  </a:lnTo>
                  <a:lnTo>
                    <a:pt x="1122" y="720"/>
                  </a:lnTo>
                  <a:lnTo>
                    <a:pt x="1109" y="776"/>
                  </a:lnTo>
                  <a:lnTo>
                    <a:pt x="1090" y="832"/>
                  </a:lnTo>
                  <a:lnTo>
                    <a:pt x="1066" y="885"/>
                  </a:lnTo>
                  <a:lnTo>
                    <a:pt x="1037" y="933"/>
                  </a:lnTo>
                  <a:lnTo>
                    <a:pt x="1005" y="981"/>
                  </a:lnTo>
                  <a:lnTo>
                    <a:pt x="968" y="1024"/>
                  </a:lnTo>
                  <a:lnTo>
                    <a:pt x="928" y="1061"/>
                  </a:lnTo>
                  <a:lnTo>
                    <a:pt x="882" y="1096"/>
                  </a:lnTo>
                  <a:lnTo>
                    <a:pt x="837" y="1125"/>
                  </a:lnTo>
                  <a:lnTo>
                    <a:pt x="786" y="1152"/>
                  </a:lnTo>
                  <a:lnTo>
                    <a:pt x="736" y="1171"/>
                  </a:lnTo>
                  <a:lnTo>
                    <a:pt x="680" y="1187"/>
                  </a:lnTo>
                  <a:lnTo>
                    <a:pt x="624" y="1195"/>
                  </a:lnTo>
                  <a:lnTo>
                    <a:pt x="568" y="1200"/>
                  </a:lnTo>
                  <a:lnTo>
                    <a:pt x="509" y="1195"/>
                  </a:lnTo>
                  <a:lnTo>
                    <a:pt x="453" y="1187"/>
                  </a:lnTo>
                  <a:lnTo>
                    <a:pt x="397" y="1171"/>
                  </a:lnTo>
                  <a:lnTo>
                    <a:pt x="347" y="1152"/>
                  </a:lnTo>
                  <a:lnTo>
                    <a:pt x="296" y="1125"/>
                  </a:lnTo>
                  <a:lnTo>
                    <a:pt x="251" y="1096"/>
                  </a:lnTo>
                  <a:lnTo>
                    <a:pt x="205" y="1061"/>
                  </a:lnTo>
                  <a:lnTo>
                    <a:pt x="165" y="1024"/>
                  </a:lnTo>
                  <a:lnTo>
                    <a:pt x="128" y="981"/>
                  </a:lnTo>
                  <a:lnTo>
                    <a:pt x="96" y="933"/>
                  </a:lnTo>
                  <a:lnTo>
                    <a:pt x="67" y="885"/>
                  </a:lnTo>
                  <a:lnTo>
                    <a:pt x="43" y="832"/>
                  </a:lnTo>
                  <a:lnTo>
                    <a:pt x="24" y="776"/>
                  </a:lnTo>
                  <a:lnTo>
                    <a:pt x="11" y="720"/>
                  </a:lnTo>
                  <a:lnTo>
                    <a:pt x="3" y="661"/>
                  </a:lnTo>
                  <a:lnTo>
                    <a:pt x="0" y="600"/>
                  </a:lnTo>
                  <a:lnTo>
                    <a:pt x="3" y="539"/>
                  </a:lnTo>
                  <a:lnTo>
                    <a:pt x="11" y="480"/>
                  </a:lnTo>
                  <a:lnTo>
                    <a:pt x="24" y="421"/>
                  </a:lnTo>
                  <a:lnTo>
                    <a:pt x="43" y="365"/>
                  </a:lnTo>
                  <a:lnTo>
                    <a:pt x="67" y="315"/>
                  </a:lnTo>
                  <a:lnTo>
                    <a:pt x="96" y="264"/>
                  </a:lnTo>
                  <a:lnTo>
                    <a:pt x="128" y="219"/>
                  </a:lnTo>
                  <a:lnTo>
                    <a:pt x="165" y="176"/>
                  </a:lnTo>
                  <a:lnTo>
                    <a:pt x="205" y="136"/>
                  </a:lnTo>
                  <a:lnTo>
                    <a:pt x="251" y="101"/>
                  </a:lnTo>
                  <a:lnTo>
                    <a:pt x="296" y="72"/>
                  </a:lnTo>
                  <a:lnTo>
                    <a:pt x="347" y="48"/>
                  </a:lnTo>
                  <a:lnTo>
                    <a:pt x="397" y="27"/>
                  </a:lnTo>
                  <a:lnTo>
                    <a:pt x="453" y="11"/>
                  </a:lnTo>
                  <a:lnTo>
                    <a:pt x="509" y="3"/>
                  </a:lnTo>
                  <a:lnTo>
                    <a:pt x="568" y="0"/>
                  </a:lnTo>
                  <a:close/>
                </a:path>
              </a:pathLst>
            </a:custGeom>
            <a:solidFill>
              <a:srgbClr val="FFAB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09" name="Freeform 23"/>
            <p:cNvSpPr>
              <a:spLocks/>
            </p:cNvSpPr>
            <p:nvPr/>
          </p:nvSpPr>
          <p:spPr bwMode="auto">
            <a:xfrm>
              <a:off x="3867" y="2451"/>
              <a:ext cx="1141" cy="1205"/>
            </a:xfrm>
            <a:custGeom>
              <a:avLst/>
              <a:gdLst>
                <a:gd name="T0" fmla="*/ 570 w 1141"/>
                <a:gd name="T1" fmla="*/ 0 h 1205"/>
                <a:gd name="T2" fmla="*/ 685 w 1141"/>
                <a:gd name="T3" fmla="*/ 13 h 1205"/>
                <a:gd name="T4" fmla="*/ 791 w 1141"/>
                <a:gd name="T5" fmla="*/ 48 h 1205"/>
                <a:gd name="T6" fmla="*/ 887 w 1141"/>
                <a:gd name="T7" fmla="*/ 104 h 1205"/>
                <a:gd name="T8" fmla="*/ 973 w 1141"/>
                <a:gd name="T9" fmla="*/ 178 h 1205"/>
                <a:gd name="T10" fmla="*/ 1042 w 1141"/>
                <a:gd name="T11" fmla="*/ 266 h 1205"/>
                <a:gd name="T12" fmla="*/ 1095 w 1141"/>
                <a:gd name="T13" fmla="*/ 368 h 1205"/>
                <a:gd name="T14" fmla="*/ 1127 w 1141"/>
                <a:gd name="T15" fmla="*/ 482 h 1205"/>
                <a:gd name="T16" fmla="*/ 1141 w 1141"/>
                <a:gd name="T17" fmla="*/ 602 h 1205"/>
                <a:gd name="T18" fmla="*/ 1138 w 1141"/>
                <a:gd name="T19" fmla="*/ 664 h 1205"/>
                <a:gd name="T20" fmla="*/ 1114 w 1141"/>
                <a:gd name="T21" fmla="*/ 781 h 1205"/>
                <a:gd name="T22" fmla="*/ 1071 w 1141"/>
                <a:gd name="T23" fmla="*/ 890 h 1205"/>
                <a:gd name="T24" fmla="*/ 1010 w 1141"/>
                <a:gd name="T25" fmla="*/ 986 h 1205"/>
                <a:gd name="T26" fmla="*/ 933 w 1141"/>
                <a:gd name="T27" fmla="*/ 1066 h 1205"/>
                <a:gd name="T28" fmla="*/ 842 w 1141"/>
                <a:gd name="T29" fmla="*/ 1133 h 1205"/>
                <a:gd name="T30" fmla="*/ 738 w 1141"/>
                <a:gd name="T31" fmla="*/ 1178 h 1205"/>
                <a:gd name="T32" fmla="*/ 629 w 1141"/>
                <a:gd name="T33" fmla="*/ 1202 h 1205"/>
                <a:gd name="T34" fmla="*/ 570 w 1141"/>
                <a:gd name="T35" fmla="*/ 1205 h 1205"/>
                <a:gd name="T36" fmla="*/ 456 w 1141"/>
                <a:gd name="T37" fmla="*/ 1192 h 1205"/>
                <a:gd name="T38" fmla="*/ 349 w 1141"/>
                <a:gd name="T39" fmla="*/ 1157 h 1205"/>
                <a:gd name="T40" fmla="*/ 250 w 1141"/>
                <a:gd name="T41" fmla="*/ 1101 h 1205"/>
                <a:gd name="T42" fmla="*/ 168 w 1141"/>
                <a:gd name="T43" fmla="*/ 1029 h 1205"/>
                <a:gd name="T44" fmla="*/ 98 w 1141"/>
                <a:gd name="T45" fmla="*/ 938 h 1205"/>
                <a:gd name="T46" fmla="*/ 45 w 1141"/>
                <a:gd name="T47" fmla="*/ 837 h 1205"/>
                <a:gd name="T48" fmla="*/ 10 w 1141"/>
                <a:gd name="T49" fmla="*/ 725 h 1205"/>
                <a:gd name="T50" fmla="*/ 0 w 1141"/>
                <a:gd name="T51" fmla="*/ 602 h 1205"/>
                <a:gd name="T52" fmla="*/ 2 w 1141"/>
                <a:gd name="T53" fmla="*/ 541 h 1205"/>
                <a:gd name="T54" fmla="*/ 26 w 1141"/>
                <a:gd name="T55" fmla="*/ 424 h 1205"/>
                <a:gd name="T56" fmla="*/ 69 w 1141"/>
                <a:gd name="T57" fmla="*/ 317 h 1205"/>
                <a:gd name="T58" fmla="*/ 130 w 1141"/>
                <a:gd name="T59" fmla="*/ 221 h 1205"/>
                <a:gd name="T60" fmla="*/ 208 w 1141"/>
                <a:gd name="T61" fmla="*/ 138 h 1205"/>
                <a:gd name="T62" fmla="*/ 298 w 1141"/>
                <a:gd name="T63" fmla="*/ 74 h 1205"/>
                <a:gd name="T64" fmla="*/ 400 w 1141"/>
                <a:gd name="T65" fmla="*/ 26 h 1205"/>
                <a:gd name="T66" fmla="*/ 511 w 1141"/>
                <a:gd name="T67" fmla="*/ 2 h 1205"/>
                <a:gd name="T68" fmla="*/ 570 w 1141"/>
                <a:gd name="T69" fmla="*/ 0 h 120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141" h="1205">
                  <a:moveTo>
                    <a:pt x="570" y="0"/>
                  </a:moveTo>
                  <a:lnTo>
                    <a:pt x="570" y="0"/>
                  </a:lnTo>
                  <a:lnTo>
                    <a:pt x="629" y="2"/>
                  </a:lnTo>
                  <a:lnTo>
                    <a:pt x="685" y="13"/>
                  </a:lnTo>
                  <a:lnTo>
                    <a:pt x="738" y="26"/>
                  </a:lnTo>
                  <a:lnTo>
                    <a:pt x="791" y="48"/>
                  </a:lnTo>
                  <a:lnTo>
                    <a:pt x="842" y="74"/>
                  </a:lnTo>
                  <a:lnTo>
                    <a:pt x="887" y="104"/>
                  </a:lnTo>
                  <a:lnTo>
                    <a:pt x="933" y="138"/>
                  </a:lnTo>
                  <a:lnTo>
                    <a:pt x="973" y="178"/>
                  </a:lnTo>
                  <a:lnTo>
                    <a:pt x="1010" y="221"/>
                  </a:lnTo>
                  <a:lnTo>
                    <a:pt x="1042" y="266"/>
                  </a:lnTo>
                  <a:lnTo>
                    <a:pt x="1071" y="317"/>
                  </a:lnTo>
                  <a:lnTo>
                    <a:pt x="1095" y="368"/>
                  </a:lnTo>
                  <a:lnTo>
                    <a:pt x="1114" y="424"/>
                  </a:lnTo>
                  <a:lnTo>
                    <a:pt x="1127" y="482"/>
                  </a:lnTo>
                  <a:lnTo>
                    <a:pt x="1138" y="541"/>
                  </a:lnTo>
                  <a:lnTo>
                    <a:pt x="1141" y="602"/>
                  </a:lnTo>
                  <a:lnTo>
                    <a:pt x="1138" y="664"/>
                  </a:lnTo>
                  <a:lnTo>
                    <a:pt x="1127" y="725"/>
                  </a:lnTo>
                  <a:lnTo>
                    <a:pt x="1114" y="781"/>
                  </a:lnTo>
                  <a:lnTo>
                    <a:pt x="1095" y="837"/>
                  </a:lnTo>
                  <a:lnTo>
                    <a:pt x="1071" y="890"/>
                  </a:lnTo>
                  <a:lnTo>
                    <a:pt x="1042" y="938"/>
                  </a:lnTo>
                  <a:lnTo>
                    <a:pt x="1010" y="986"/>
                  </a:lnTo>
                  <a:lnTo>
                    <a:pt x="973" y="1029"/>
                  </a:lnTo>
                  <a:lnTo>
                    <a:pt x="933" y="1066"/>
                  </a:lnTo>
                  <a:lnTo>
                    <a:pt x="887" y="1101"/>
                  </a:lnTo>
                  <a:lnTo>
                    <a:pt x="842" y="1133"/>
                  </a:lnTo>
                  <a:lnTo>
                    <a:pt x="791" y="1157"/>
                  </a:lnTo>
                  <a:lnTo>
                    <a:pt x="738" y="1178"/>
                  </a:lnTo>
                  <a:lnTo>
                    <a:pt x="685" y="1192"/>
                  </a:lnTo>
                  <a:lnTo>
                    <a:pt x="629" y="1202"/>
                  </a:lnTo>
                  <a:lnTo>
                    <a:pt x="570" y="1205"/>
                  </a:lnTo>
                  <a:lnTo>
                    <a:pt x="511" y="1202"/>
                  </a:lnTo>
                  <a:lnTo>
                    <a:pt x="456" y="1192"/>
                  </a:lnTo>
                  <a:lnTo>
                    <a:pt x="400" y="1178"/>
                  </a:lnTo>
                  <a:lnTo>
                    <a:pt x="349" y="1157"/>
                  </a:lnTo>
                  <a:lnTo>
                    <a:pt x="298" y="1133"/>
                  </a:lnTo>
                  <a:lnTo>
                    <a:pt x="250" y="1101"/>
                  </a:lnTo>
                  <a:lnTo>
                    <a:pt x="208" y="1066"/>
                  </a:lnTo>
                  <a:lnTo>
                    <a:pt x="168" y="1029"/>
                  </a:lnTo>
                  <a:lnTo>
                    <a:pt x="130" y="986"/>
                  </a:lnTo>
                  <a:lnTo>
                    <a:pt x="98" y="938"/>
                  </a:lnTo>
                  <a:lnTo>
                    <a:pt x="69" y="890"/>
                  </a:lnTo>
                  <a:lnTo>
                    <a:pt x="45" y="837"/>
                  </a:lnTo>
                  <a:lnTo>
                    <a:pt x="26" y="781"/>
                  </a:lnTo>
                  <a:lnTo>
                    <a:pt x="10" y="725"/>
                  </a:lnTo>
                  <a:lnTo>
                    <a:pt x="2" y="664"/>
                  </a:lnTo>
                  <a:lnTo>
                    <a:pt x="0" y="602"/>
                  </a:lnTo>
                  <a:lnTo>
                    <a:pt x="2" y="541"/>
                  </a:lnTo>
                  <a:lnTo>
                    <a:pt x="10" y="482"/>
                  </a:lnTo>
                  <a:lnTo>
                    <a:pt x="26" y="424"/>
                  </a:lnTo>
                  <a:lnTo>
                    <a:pt x="45" y="368"/>
                  </a:lnTo>
                  <a:lnTo>
                    <a:pt x="69" y="317"/>
                  </a:lnTo>
                  <a:lnTo>
                    <a:pt x="98" y="266"/>
                  </a:lnTo>
                  <a:lnTo>
                    <a:pt x="130" y="221"/>
                  </a:lnTo>
                  <a:lnTo>
                    <a:pt x="168" y="178"/>
                  </a:lnTo>
                  <a:lnTo>
                    <a:pt x="208" y="138"/>
                  </a:lnTo>
                  <a:lnTo>
                    <a:pt x="250" y="104"/>
                  </a:lnTo>
                  <a:lnTo>
                    <a:pt x="298" y="74"/>
                  </a:lnTo>
                  <a:lnTo>
                    <a:pt x="349" y="48"/>
                  </a:lnTo>
                  <a:lnTo>
                    <a:pt x="400" y="26"/>
                  </a:lnTo>
                  <a:lnTo>
                    <a:pt x="456" y="13"/>
                  </a:lnTo>
                  <a:lnTo>
                    <a:pt x="511" y="2"/>
                  </a:lnTo>
                  <a:lnTo>
                    <a:pt x="570" y="0"/>
                  </a:lnTo>
                  <a:close/>
                </a:path>
              </a:pathLst>
            </a:custGeom>
            <a:solidFill>
              <a:srgbClr val="FF7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10" name="Freeform 24"/>
            <p:cNvSpPr>
              <a:spLocks/>
            </p:cNvSpPr>
            <p:nvPr/>
          </p:nvSpPr>
          <p:spPr bwMode="auto">
            <a:xfrm>
              <a:off x="3901" y="2472"/>
              <a:ext cx="1088" cy="1163"/>
            </a:xfrm>
            <a:custGeom>
              <a:avLst/>
              <a:gdLst>
                <a:gd name="T0" fmla="*/ 544 w 1088"/>
                <a:gd name="T1" fmla="*/ 0 h 1163"/>
                <a:gd name="T2" fmla="*/ 653 w 1088"/>
                <a:gd name="T3" fmla="*/ 11 h 1163"/>
                <a:gd name="T4" fmla="*/ 755 w 1088"/>
                <a:gd name="T5" fmla="*/ 45 h 1163"/>
                <a:gd name="T6" fmla="*/ 848 w 1088"/>
                <a:gd name="T7" fmla="*/ 99 h 1163"/>
                <a:gd name="T8" fmla="*/ 928 w 1088"/>
                <a:gd name="T9" fmla="*/ 171 h 1163"/>
                <a:gd name="T10" fmla="*/ 995 w 1088"/>
                <a:gd name="T11" fmla="*/ 256 h 1163"/>
                <a:gd name="T12" fmla="*/ 1043 w 1088"/>
                <a:gd name="T13" fmla="*/ 355 h 1163"/>
                <a:gd name="T14" fmla="*/ 1075 w 1088"/>
                <a:gd name="T15" fmla="*/ 464 h 1163"/>
                <a:gd name="T16" fmla="*/ 1088 w 1088"/>
                <a:gd name="T17" fmla="*/ 581 h 1163"/>
                <a:gd name="T18" fmla="*/ 1083 w 1088"/>
                <a:gd name="T19" fmla="*/ 640 h 1163"/>
                <a:gd name="T20" fmla="*/ 1061 w 1088"/>
                <a:gd name="T21" fmla="*/ 755 h 1163"/>
                <a:gd name="T22" fmla="*/ 1021 w 1088"/>
                <a:gd name="T23" fmla="*/ 859 h 1163"/>
                <a:gd name="T24" fmla="*/ 963 w 1088"/>
                <a:gd name="T25" fmla="*/ 949 h 1163"/>
                <a:gd name="T26" fmla="*/ 888 w 1088"/>
                <a:gd name="T27" fmla="*/ 1029 h 1163"/>
                <a:gd name="T28" fmla="*/ 803 w 1088"/>
                <a:gd name="T29" fmla="*/ 1091 h 1163"/>
                <a:gd name="T30" fmla="*/ 704 w 1088"/>
                <a:gd name="T31" fmla="*/ 1136 h 1163"/>
                <a:gd name="T32" fmla="*/ 600 w 1088"/>
                <a:gd name="T33" fmla="*/ 1160 h 1163"/>
                <a:gd name="T34" fmla="*/ 544 w 1088"/>
                <a:gd name="T35" fmla="*/ 1163 h 1163"/>
                <a:gd name="T36" fmla="*/ 435 w 1088"/>
                <a:gd name="T37" fmla="*/ 1149 h 1163"/>
                <a:gd name="T38" fmla="*/ 334 w 1088"/>
                <a:gd name="T39" fmla="*/ 1117 h 1163"/>
                <a:gd name="T40" fmla="*/ 240 w 1088"/>
                <a:gd name="T41" fmla="*/ 1064 h 1163"/>
                <a:gd name="T42" fmla="*/ 160 w 1088"/>
                <a:gd name="T43" fmla="*/ 992 h 1163"/>
                <a:gd name="T44" fmla="*/ 94 w 1088"/>
                <a:gd name="T45" fmla="*/ 907 h 1163"/>
                <a:gd name="T46" fmla="*/ 43 w 1088"/>
                <a:gd name="T47" fmla="*/ 808 h 1163"/>
                <a:gd name="T48" fmla="*/ 11 w 1088"/>
                <a:gd name="T49" fmla="*/ 699 h 1163"/>
                <a:gd name="T50" fmla="*/ 0 w 1088"/>
                <a:gd name="T51" fmla="*/ 581 h 1163"/>
                <a:gd name="T52" fmla="*/ 3 w 1088"/>
                <a:gd name="T53" fmla="*/ 523 h 1163"/>
                <a:gd name="T54" fmla="*/ 24 w 1088"/>
                <a:gd name="T55" fmla="*/ 408 h 1163"/>
                <a:gd name="T56" fmla="*/ 67 w 1088"/>
                <a:gd name="T57" fmla="*/ 304 h 1163"/>
                <a:gd name="T58" fmla="*/ 126 w 1088"/>
                <a:gd name="T59" fmla="*/ 211 h 1163"/>
                <a:gd name="T60" fmla="*/ 198 w 1088"/>
                <a:gd name="T61" fmla="*/ 133 h 1163"/>
                <a:gd name="T62" fmla="*/ 286 w 1088"/>
                <a:gd name="T63" fmla="*/ 69 h 1163"/>
                <a:gd name="T64" fmla="*/ 382 w 1088"/>
                <a:gd name="T65" fmla="*/ 27 h 1163"/>
                <a:gd name="T66" fmla="*/ 488 w 1088"/>
                <a:gd name="T67" fmla="*/ 3 h 1163"/>
                <a:gd name="T68" fmla="*/ 544 w 1088"/>
                <a:gd name="T69" fmla="*/ 0 h 116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088" h="1163">
                  <a:moveTo>
                    <a:pt x="544" y="0"/>
                  </a:moveTo>
                  <a:lnTo>
                    <a:pt x="544" y="0"/>
                  </a:lnTo>
                  <a:lnTo>
                    <a:pt x="600" y="3"/>
                  </a:lnTo>
                  <a:lnTo>
                    <a:pt x="653" y="11"/>
                  </a:lnTo>
                  <a:lnTo>
                    <a:pt x="704" y="27"/>
                  </a:lnTo>
                  <a:lnTo>
                    <a:pt x="755" y="45"/>
                  </a:lnTo>
                  <a:lnTo>
                    <a:pt x="803" y="69"/>
                  </a:lnTo>
                  <a:lnTo>
                    <a:pt x="848" y="99"/>
                  </a:lnTo>
                  <a:lnTo>
                    <a:pt x="888" y="133"/>
                  </a:lnTo>
                  <a:lnTo>
                    <a:pt x="928" y="171"/>
                  </a:lnTo>
                  <a:lnTo>
                    <a:pt x="963" y="211"/>
                  </a:lnTo>
                  <a:lnTo>
                    <a:pt x="995" y="256"/>
                  </a:lnTo>
                  <a:lnTo>
                    <a:pt x="1021" y="304"/>
                  </a:lnTo>
                  <a:lnTo>
                    <a:pt x="1043" y="355"/>
                  </a:lnTo>
                  <a:lnTo>
                    <a:pt x="1061" y="408"/>
                  </a:lnTo>
                  <a:lnTo>
                    <a:pt x="1075" y="464"/>
                  </a:lnTo>
                  <a:lnTo>
                    <a:pt x="1083" y="523"/>
                  </a:lnTo>
                  <a:lnTo>
                    <a:pt x="1088" y="581"/>
                  </a:lnTo>
                  <a:lnTo>
                    <a:pt x="1083" y="640"/>
                  </a:lnTo>
                  <a:lnTo>
                    <a:pt x="1075" y="699"/>
                  </a:lnTo>
                  <a:lnTo>
                    <a:pt x="1061" y="755"/>
                  </a:lnTo>
                  <a:lnTo>
                    <a:pt x="1043" y="808"/>
                  </a:lnTo>
                  <a:lnTo>
                    <a:pt x="1021" y="859"/>
                  </a:lnTo>
                  <a:lnTo>
                    <a:pt x="995" y="907"/>
                  </a:lnTo>
                  <a:lnTo>
                    <a:pt x="963" y="949"/>
                  </a:lnTo>
                  <a:lnTo>
                    <a:pt x="928" y="992"/>
                  </a:lnTo>
                  <a:lnTo>
                    <a:pt x="888" y="1029"/>
                  </a:lnTo>
                  <a:lnTo>
                    <a:pt x="848" y="1064"/>
                  </a:lnTo>
                  <a:lnTo>
                    <a:pt x="803" y="1091"/>
                  </a:lnTo>
                  <a:lnTo>
                    <a:pt x="755" y="1117"/>
                  </a:lnTo>
                  <a:lnTo>
                    <a:pt x="704" y="1136"/>
                  </a:lnTo>
                  <a:lnTo>
                    <a:pt x="653" y="1149"/>
                  </a:lnTo>
                  <a:lnTo>
                    <a:pt x="600" y="1160"/>
                  </a:lnTo>
                  <a:lnTo>
                    <a:pt x="544" y="1163"/>
                  </a:lnTo>
                  <a:lnTo>
                    <a:pt x="488" y="1160"/>
                  </a:lnTo>
                  <a:lnTo>
                    <a:pt x="435" y="1149"/>
                  </a:lnTo>
                  <a:lnTo>
                    <a:pt x="382" y="1136"/>
                  </a:lnTo>
                  <a:lnTo>
                    <a:pt x="334" y="1117"/>
                  </a:lnTo>
                  <a:lnTo>
                    <a:pt x="286" y="1091"/>
                  </a:lnTo>
                  <a:lnTo>
                    <a:pt x="240" y="1064"/>
                  </a:lnTo>
                  <a:lnTo>
                    <a:pt x="198" y="1029"/>
                  </a:lnTo>
                  <a:lnTo>
                    <a:pt x="160" y="992"/>
                  </a:lnTo>
                  <a:lnTo>
                    <a:pt x="126" y="949"/>
                  </a:lnTo>
                  <a:lnTo>
                    <a:pt x="94" y="907"/>
                  </a:lnTo>
                  <a:lnTo>
                    <a:pt x="67" y="859"/>
                  </a:lnTo>
                  <a:lnTo>
                    <a:pt x="43" y="808"/>
                  </a:lnTo>
                  <a:lnTo>
                    <a:pt x="24" y="755"/>
                  </a:lnTo>
                  <a:lnTo>
                    <a:pt x="11" y="699"/>
                  </a:lnTo>
                  <a:lnTo>
                    <a:pt x="3" y="640"/>
                  </a:lnTo>
                  <a:lnTo>
                    <a:pt x="0" y="581"/>
                  </a:lnTo>
                  <a:lnTo>
                    <a:pt x="3" y="523"/>
                  </a:lnTo>
                  <a:lnTo>
                    <a:pt x="11" y="464"/>
                  </a:lnTo>
                  <a:lnTo>
                    <a:pt x="24" y="408"/>
                  </a:lnTo>
                  <a:lnTo>
                    <a:pt x="43" y="355"/>
                  </a:lnTo>
                  <a:lnTo>
                    <a:pt x="67" y="304"/>
                  </a:lnTo>
                  <a:lnTo>
                    <a:pt x="94" y="256"/>
                  </a:lnTo>
                  <a:lnTo>
                    <a:pt x="126" y="211"/>
                  </a:lnTo>
                  <a:lnTo>
                    <a:pt x="160" y="171"/>
                  </a:lnTo>
                  <a:lnTo>
                    <a:pt x="198" y="133"/>
                  </a:lnTo>
                  <a:lnTo>
                    <a:pt x="240" y="99"/>
                  </a:lnTo>
                  <a:lnTo>
                    <a:pt x="286" y="69"/>
                  </a:lnTo>
                  <a:lnTo>
                    <a:pt x="334" y="45"/>
                  </a:lnTo>
                  <a:lnTo>
                    <a:pt x="382" y="27"/>
                  </a:lnTo>
                  <a:lnTo>
                    <a:pt x="435" y="11"/>
                  </a:lnTo>
                  <a:lnTo>
                    <a:pt x="488" y="3"/>
                  </a:lnTo>
                  <a:lnTo>
                    <a:pt x="544" y="0"/>
                  </a:lnTo>
                  <a:close/>
                </a:path>
              </a:pathLst>
            </a:cu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11" name="Freeform 25"/>
            <p:cNvSpPr>
              <a:spLocks/>
            </p:cNvSpPr>
            <p:nvPr/>
          </p:nvSpPr>
          <p:spPr bwMode="auto">
            <a:xfrm>
              <a:off x="3912" y="2480"/>
              <a:ext cx="1058" cy="1131"/>
            </a:xfrm>
            <a:custGeom>
              <a:avLst/>
              <a:gdLst>
                <a:gd name="T0" fmla="*/ 530 w 1058"/>
                <a:gd name="T1" fmla="*/ 0 h 1131"/>
                <a:gd name="T2" fmla="*/ 637 w 1058"/>
                <a:gd name="T3" fmla="*/ 13 h 1131"/>
                <a:gd name="T4" fmla="*/ 736 w 1058"/>
                <a:gd name="T5" fmla="*/ 45 h 1131"/>
                <a:gd name="T6" fmla="*/ 826 w 1058"/>
                <a:gd name="T7" fmla="*/ 99 h 1131"/>
                <a:gd name="T8" fmla="*/ 904 w 1058"/>
                <a:gd name="T9" fmla="*/ 168 h 1131"/>
                <a:gd name="T10" fmla="*/ 968 w 1058"/>
                <a:gd name="T11" fmla="*/ 253 h 1131"/>
                <a:gd name="T12" fmla="*/ 1016 w 1058"/>
                <a:gd name="T13" fmla="*/ 349 h 1131"/>
                <a:gd name="T14" fmla="*/ 1048 w 1058"/>
                <a:gd name="T15" fmla="*/ 453 h 1131"/>
                <a:gd name="T16" fmla="*/ 1058 w 1058"/>
                <a:gd name="T17" fmla="*/ 568 h 1131"/>
                <a:gd name="T18" fmla="*/ 1056 w 1058"/>
                <a:gd name="T19" fmla="*/ 627 h 1131"/>
                <a:gd name="T20" fmla="*/ 1034 w 1058"/>
                <a:gd name="T21" fmla="*/ 736 h 1131"/>
                <a:gd name="T22" fmla="*/ 994 w 1058"/>
                <a:gd name="T23" fmla="*/ 837 h 1131"/>
                <a:gd name="T24" fmla="*/ 936 w 1058"/>
                <a:gd name="T25" fmla="*/ 928 h 1131"/>
                <a:gd name="T26" fmla="*/ 864 w 1058"/>
                <a:gd name="T27" fmla="*/ 1003 h 1131"/>
                <a:gd name="T28" fmla="*/ 778 w 1058"/>
                <a:gd name="T29" fmla="*/ 1064 h 1131"/>
                <a:gd name="T30" fmla="*/ 685 w 1058"/>
                <a:gd name="T31" fmla="*/ 1107 h 1131"/>
                <a:gd name="T32" fmla="*/ 581 w 1058"/>
                <a:gd name="T33" fmla="*/ 1128 h 1131"/>
                <a:gd name="T34" fmla="*/ 528 w 1058"/>
                <a:gd name="T35" fmla="*/ 1131 h 1131"/>
                <a:gd name="T36" fmla="*/ 421 w 1058"/>
                <a:gd name="T37" fmla="*/ 1120 h 1131"/>
                <a:gd name="T38" fmla="*/ 320 w 1058"/>
                <a:gd name="T39" fmla="*/ 1085 h 1131"/>
                <a:gd name="T40" fmla="*/ 232 w 1058"/>
                <a:gd name="T41" fmla="*/ 1032 h 1131"/>
                <a:gd name="T42" fmla="*/ 152 w 1058"/>
                <a:gd name="T43" fmla="*/ 963 h 1131"/>
                <a:gd name="T44" fmla="*/ 88 w 1058"/>
                <a:gd name="T45" fmla="*/ 880 h 1131"/>
                <a:gd name="T46" fmla="*/ 40 w 1058"/>
                <a:gd name="T47" fmla="*/ 784 h 1131"/>
                <a:gd name="T48" fmla="*/ 11 w 1058"/>
                <a:gd name="T49" fmla="*/ 677 h 1131"/>
                <a:gd name="T50" fmla="*/ 0 w 1058"/>
                <a:gd name="T51" fmla="*/ 565 h 1131"/>
                <a:gd name="T52" fmla="*/ 3 w 1058"/>
                <a:gd name="T53" fmla="*/ 507 h 1131"/>
                <a:gd name="T54" fmla="*/ 24 w 1058"/>
                <a:gd name="T55" fmla="*/ 397 h 1131"/>
                <a:gd name="T56" fmla="*/ 64 w 1058"/>
                <a:gd name="T57" fmla="*/ 296 h 1131"/>
                <a:gd name="T58" fmla="*/ 120 w 1058"/>
                <a:gd name="T59" fmla="*/ 205 h 1131"/>
                <a:gd name="T60" fmla="*/ 195 w 1058"/>
                <a:gd name="T61" fmla="*/ 128 h 1131"/>
                <a:gd name="T62" fmla="*/ 277 w 1058"/>
                <a:gd name="T63" fmla="*/ 69 h 1131"/>
                <a:gd name="T64" fmla="*/ 373 w 1058"/>
                <a:gd name="T65" fmla="*/ 27 h 1131"/>
                <a:gd name="T66" fmla="*/ 477 w 1058"/>
                <a:gd name="T67" fmla="*/ 3 h 1131"/>
                <a:gd name="T68" fmla="*/ 530 w 1058"/>
                <a:gd name="T69" fmla="*/ 0 h 113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058" h="1131">
                  <a:moveTo>
                    <a:pt x="530" y="0"/>
                  </a:moveTo>
                  <a:lnTo>
                    <a:pt x="530" y="0"/>
                  </a:lnTo>
                  <a:lnTo>
                    <a:pt x="584" y="5"/>
                  </a:lnTo>
                  <a:lnTo>
                    <a:pt x="637" y="13"/>
                  </a:lnTo>
                  <a:lnTo>
                    <a:pt x="688" y="27"/>
                  </a:lnTo>
                  <a:lnTo>
                    <a:pt x="736" y="45"/>
                  </a:lnTo>
                  <a:lnTo>
                    <a:pt x="781" y="69"/>
                  </a:lnTo>
                  <a:lnTo>
                    <a:pt x="826" y="99"/>
                  </a:lnTo>
                  <a:lnTo>
                    <a:pt x="866" y="131"/>
                  </a:lnTo>
                  <a:lnTo>
                    <a:pt x="904" y="168"/>
                  </a:lnTo>
                  <a:lnTo>
                    <a:pt x="938" y="208"/>
                  </a:lnTo>
                  <a:lnTo>
                    <a:pt x="968" y="253"/>
                  </a:lnTo>
                  <a:lnTo>
                    <a:pt x="994" y="299"/>
                  </a:lnTo>
                  <a:lnTo>
                    <a:pt x="1016" y="349"/>
                  </a:lnTo>
                  <a:lnTo>
                    <a:pt x="1034" y="400"/>
                  </a:lnTo>
                  <a:lnTo>
                    <a:pt x="1048" y="453"/>
                  </a:lnTo>
                  <a:lnTo>
                    <a:pt x="1056" y="512"/>
                  </a:lnTo>
                  <a:lnTo>
                    <a:pt x="1058" y="568"/>
                  </a:lnTo>
                  <a:lnTo>
                    <a:pt x="1056" y="627"/>
                  </a:lnTo>
                  <a:lnTo>
                    <a:pt x="1048" y="683"/>
                  </a:lnTo>
                  <a:lnTo>
                    <a:pt x="1034" y="736"/>
                  </a:lnTo>
                  <a:lnTo>
                    <a:pt x="1016" y="787"/>
                  </a:lnTo>
                  <a:lnTo>
                    <a:pt x="994" y="837"/>
                  </a:lnTo>
                  <a:lnTo>
                    <a:pt x="965" y="883"/>
                  </a:lnTo>
                  <a:lnTo>
                    <a:pt x="936" y="928"/>
                  </a:lnTo>
                  <a:lnTo>
                    <a:pt x="901" y="968"/>
                  </a:lnTo>
                  <a:lnTo>
                    <a:pt x="864" y="1003"/>
                  </a:lnTo>
                  <a:lnTo>
                    <a:pt x="824" y="1035"/>
                  </a:lnTo>
                  <a:lnTo>
                    <a:pt x="778" y="1064"/>
                  </a:lnTo>
                  <a:lnTo>
                    <a:pt x="733" y="1088"/>
                  </a:lnTo>
                  <a:lnTo>
                    <a:pt x="685" y="1107"/>
                  </a:lnTo>
                  <a:lnTo>
                    <a:pt x="634" y="1120"/>
                  </a:lnTo>
                  <a:lnTo>
                    <a:pt x="581" y="1128"/>
                  </a:lnTo>
                  <a:lnTo>
                    <a:pt x="528" y="1131"/>
                  </a:lnTo>
                  <a:lnTo>
                    <a:pt x="472" y="1128"/>
                  </a:lnTo>
                  <a:lnTo>
                    <a:pt x="421" y="1120"/>
                  </a:lnTo>
                  <a:lnTo>
                    <a:pt x="371" y="1104"/>
                  </a:lnTo>
                  <a:lnTo>
                    <a:pt x="320" y="1085"/>
                  </a:lnTo>
                  <a:lnTo>
                    <a:pt x="275" y="1061"/>
                  </a:lnTo>
                  <a:lnTo>
                    <a:pt x="232" y="1032"/>
                  </a:lnTo>
                  <a:lnTo>
                    <a:pt x="189" y="1000"/>
                  </a:lnTo>
                  <a:lnTo>
                    <a:pt x="152" y="963"/>
                  </a:lnTo>
                  <a:lnTo>
                    <a:pt x="120" y="923"/>
                  </a:lnTo>
                  <a:lnTo>
                    <a:pt x="88" y="880"/>
                  </a:lnTo>
                  <a:lnTo>
                    <a:pt x="61" y="832"/>
                  </a:lnTo>
                  <a:lnTo>
                    <a:pt x="40" y="784"/>
                  </a:lnTo>
                  <a:lnTo>
                    <a:pt x="21" y="731"/>
                  </a:lnTo>
                  <a:lnTo>
                    <a:pt x="11" y="677"/>
                  </a:lnTo>
                  <a:lnTo>
                    <a:pt x="3" y="621"/>
                  </a:lnTo>
                  <a:lnTo>
                    <a:pt x="0" y="565"/>
                  </a:lnTo>
                  <a:lnTo>
                    <a:pt x="3" y="507"/>
                  </a:lnTo>
                  <a:lnTo>
                    <a:pt x="11" y="451"/>
                  </a:lnTo>
                  <a:lnTo>
                    <a:pt x="24" y="397"/>
                  </a:lnTo>
                  <a:lnTo>
                    <a:pt x="43" y="344"/>
                  </a:lnTo>
                  <a:lnTo>
                    <a:pt x="64" y="296"/>
                  </a:lnTo>
                  <a:lnTo>
                    <a:pt x="91" y="248"/>
                  </a:lnTo>
                  <a:lnTo>
                    <a:pt x="120" y="205"/>
                  </a:lnTo>
                  <a:lnTo>
                    <a:pt x="155" y="165"/>
                  </a:lnTo>
                  <a:lnTo>
                    <a:pt x="195" y="128"/>
                  </a:lnTo>
                  <a:lnTo>
                    <a:pt x="235" y="96"/>
                  </a:lnTo>
                  <a:lnTo>
                    <a:pt x="277" y="69"/>
                  </a:lnTo>
                  <a:lnTo>
                    <a:pt x="325" y="45"/>
                  </a:lnTo>
                  <a:lnTo>
                    <a:pt x="373" y="27"/>
                  </a:lnTo>
                  <a:lnTo>
                    <a:pt x="424" y="13"/>
                  </a:lnTo>
                  <a:lnTo>
                    <a:pt x="477" y="3"/>
                  </a:lnTo>
                  <a:lnTo>
                    <a:pt x="530" y="0"/>
                  </a:lnTo>
                  <a:close/>
                </a:path>
              </a:pathLst>
            </a:custGeom>
            <a:solidFill>
              <a:srgbClr val="FFC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12" name="Freeform 26"/>
            <p:cNvSpPr>
              <a:spLocks/>
            </p:cNvSpPr>
            <p:nvPr/>
          </p:nvSpPr>
          <p:spPr bwMode="auto">
            <a:xfrm>
              <a:off x="3920" y="2491"/>
              <a:ext cx="1032" cy="1098"/>
            </a:xfrm>
            <a:custGeom>
              <a:avLst/>
              <a:gdLst>
                <a:gd name="T0" fmla="*/ 520 w 1032"/>
                <a:gd name="T1" fmla="*/ 0 h 1098"/>
                <a:gd name="T2" fmla="*/ 624 w 1032"/>
                <a:gd name="T3" fmla="*/ 13 h 1098"/>
                <a:gd name="T4" fmla="*/ 720 w 1032"/>
                <a:gd name="T5" fmla="*/ 45 h 1098"/>
                <a:gd name="T6" fmla="*/ 808 w 1032"/>
                <a:gd name="T7" fmla="*/ 96 h 1098"/>
                <a:gd name="T8" fmla="*/ 882 w 1032"/>
                <a:gd name="T9" fmla="*/ 165 h 1098"/>
                <a:gd name="T10" fmla="*/ 946 w 1032"/>
                <a:gd name="T11" fmla="*/ 245 h 1098"/>
                <a:gd name="T12" fmla="*/ 994 w 1032"/>
                <a:gd name="T13" fmla="*/ 338 h 1098"/>
                <a:gd name="T14" fmla="*/ 1024 w 1032"/>
                <a:gd name="T15" fmla="*/ 442 h 1098"/>
                <a:gd name="T16" fmla="*/ 1032 w 1032"/>
                <a:gd name="T17" fmla="*/ 552 h 1098"/>
                <a:gd name="T18" fmla="*/ 1029 w 1032"/>
                <a:gd name="T19" fmla="*/ 608 h 1098"/>
                <a:gd name="T20" fmla="*/ 1008 w 1032"/>
                <a:gd name="T21" fmla="*/ 714 h 1098"/>
                <a:gd name="T22" fmla="*/ 968 w 1032"/>
                <a:gd name="T23" fmla="*/ 813 h 1098"/>
                <a:gd name="T24" fmla="*/ 912 w 1032"/>
                <a:gd name="T25" fmla="*/ 901 h 1098"/>
                <a:gd name="T26" fmla="*/ 842 w 1032"/>
                <a:gd name="T27" fmla="*/ 973 h 1098"/>
                <a:gd name="T28" fmla="*/ 760 w 1032"/>
                <a:gd name="T29" fmla="*/ 1032 h 1098"/>
                <a:gd name="T30" fmla="*/ 666 w 1032"/>
                <a:gd name="T31" fmla="*/ 1074 h 1098"/>
                <a:gd name="T32" fmla="*/ 565 w 1032"/>
                <a:gd name="T33" fmla="*/ 1096 h 1098"/>
                <a:gd name="T34" fmla="*/ 512 w 1032"/>
                <a:gd name="T35" fmla="*/ 1098 h 1098"/>
                <a:gd name="T36" fmla="*/ 408 w 1032"/>
                <a:gd name="T37" fmla="*/ 1085 h 1098"/>
                <a:gd name="T38" fmla="*/ 312 w 1032"/>
                <a:gd name="T39" fmla="*/ 1053 h 1098"/>
                <a:gd name="T40" fmla="*/ 227 w 1032"/>
                <a:gd name="T41" fmla="*/ 1000 h 1098"/>
                <a:gd name="T42" fmla="*/ 149 w 1032"/>
                <a:gd name="T43" fmla="*/ 933 h 1098"/>
                <a:gd name="T44" fmla="*/ 88 w 1032"/>
                <a:gd name="T45" fmla="*/ 850 h 1098"/>
                <a:gd name="T46" fmla="*/ 40 w 1032"/>
                <a:gd name="T47" fmla="*/ 757 h 1098"/>
                <a:gd name="T48" fmla="*/ 11 w 1032"/>
                <a:gd name="T49" fmla="*/ 656 h 1098"/>
                <a:gd name="T50" fmla="*/ 0 w 1032"/>
                <a:gd name="T51" fmla="*/ 544 h 1098"/>
                <a:gd name="T52" fmla="*/ 3 w 1032"/>
                <a:gd name="T53" fmla="*/ 488 h 1098"/>
                <a:gd name="T54" fmla="*/ 24 w 1032"/>
                <a:gd name="T55" fmla="*/ 381 h 1098"/>
                <a:gd name="T56" fmla="*/ 64 w 1032"/>
                <a:gd name="T57" fmla="*/ 282 h 1098"/>
                <a:gd name="T58" fmla="*/ 120 w 1032"/>
                <a:gd name="T59" fmla="*/ 197 h 1098"/>
                <a:gd name="T60" fmla="*/ 192 w 1032"/>
                <a:gd name="T61" fmla="*/ 122 h 1098"/>
                <a:gd name="T62" fmla="*/ 275 w 1032"/>
                <a:gd name="T63" fmla="*/ 64 h 1098"/>
                <a:gd name="T64" fmla="*/ 368 w 1032"/>
                <a:gd name="T65" fmla="*/ 24 h 1098"/>
                <a:gd name="T66" fmla="*/ 466 w 1032"/>
                <a:gd name="T67" fmla="*/ 2 h 1098"/>
                <a:gd name="T68" fmla="*/ 520 w 1032"/>
                <a:gd name="T69" fmla="*/ 0 h 109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032" h="1098">
                  <a:moveTo>
                    <a:pt x="520" y="0"/>
                  </a:moveTo>
                  <a:lnTo>
                    <a:pt x="520" y="0"/>
                  </a:lnTo>
                  <a:lnTo>
                    <a:pt x="573" y="2"/>
                  </a:lnTo>
                  <a:lnTo>
                    <a:pt x="624" y="13"/>
                  </a:lnTo>
                  <a:lnTo>
                    <a:pt x="672" y="26"/>
                  </a:lnTo>
                  <a:lnTo>
                    <a:pt x="720" y="45"/>
                  </a:lnTo>
                  <a:lnTo>
                    <a:pt x="765" y="69"/>
                  </a:lnTo>
                  <a:lnTo>
                    <a:pt x="808" y="96"/>
                  </a:lnTo>
                  <a:lnTo>
                    <a:pt x="848" y="128"/>
                  </a:lnTo>
                  <a:lnTo>
                    <a:pt x="882" y="165"/>
                  </a:lnTo>
                  <a:lnTo>
                    <a:pt x="917" y="202"/>
                  </a:lnTo>
                  <a:lnTo>
                    <a:pt x="946" y="245"/>
                  </a:lnTo>
                  <a:lnTo>
                    <a:pt x="970" y="290"/>
                  </a:lnTo>
                  <a:lnTo>
                    <a:pt x="994" y="338"/>
                  </a:lnTo>
                  <a:lnTo>
                    <a:pt x="1010" y="389"/>
                  </a:lnTo>
                  <a:lnTo>
                    <a:pt x="1024" y="442"/>
                  </a:lnTo>
                  <a:lnTo>
                    <a:pt x="1029" y="496"/>
                  </a:lnTo>
                  <a:lnTo>
                    <a:pt x="1032" y="552"/>
                  </a:lnTo>
                  <a:lnTo>
                    <a:pt x="1029" y="608"/>
                  </a:lnTo>
                  <a:lnTo>
                    <a:pt x="1021" y="664"/>
                  </a:lnTo>
                  <a:lnTo>
                    <a:pt x="1008" y="714"/>
                  </a:lnTo>
                  <a:lnTo>
                    <a:pt x="989" y="765"/>
                  </a:lnTo>
                  <a:lnTo>
                    <a:pt x="968" y="813"/>
                  </a:lnTo>
                  <a:lnTo>
                    <a:pt x="941" y="858"/>
                  </a:lnTo>
                  <a:lnTo>
                    <a:pt x="912" y="901"/>
                  </a:lnTo>
                  <a:lnTo>
                    <a:pt x="877" y="938"/>
                  </a:lnTo>
                  <a:lnTo>
                    <a:pt x="842" y="973"/>
                  </a:lnTo>
                  <a:lnTo>
                    <a:pt x="802" y="1005"/>
                  </a:lnTo>
                  <a:lnTo>
                    <a:pt x="760" y="1032"/>
                  </a:lnTo>
                  <a:lnTo>
                    <a:pt x="714" y="1056"/>
                  </a:lnTo>
                  <a:lnTo>
                    <a:pt x="666" y="1074"/>
                  </a:lnTo>
                  <a:lnTo>
                    <a:pt x="616" y="1088"/>
                  </a:lnTo>
                  <a:lnTo>
                    <a:pt x="565" y="1096"/>
                  </a:lnTo>
                  <a:lnTo>
                    <a:pt x="512" y="1098"/>
                  </a:lnTo>
                  <a:lnTo>
                    <a:pt x="461" y="1093"/>
                  </a:lnTo>
                  <a:lnTo>
                    <a:pt x="408" y="1085"/>
                  </a:lnTo>
                  <a:lnTo>
                    <a:pt x="360" y="1072"/>
                  </a:lnTo>
                  <a:lnTo>
                    <a:pt x="312" y="1053"/>
                  </a:lnTo>
                  <a:lnTo>
                    <a:pt x="267" y="1029"/>
                  </a:lnTo>
                  <a:lnTo>
                    <a:pt x="227" y="1000"/>
                  </a:lnTo>
                  <a:lnTo>
                    <a:pt x="187" y="968"/>
                  </a:lnTo>
                  <a:lnTo>
                    <a:pt x="149" y="933"/>
                  </a:lnTo>
                  <a:lnTo>
                    <a:pt x="117" y="893"/>
                  </a:lnTo>
                  <a:lnTo>
                    <a:pt x="88" y="850"/>
                  </a:lnTo>
                  <a:lnTo>
                    <a:pt x="61" y="805"/>
                  </a:lnTo>
                  <a:lnTo>
                    <a:pt x="40" y="757"/>
                  </a:lnTo>
                  <a:lnTo>
                    <a:pt x="24" y="706"/>
                  </a:lnTo>
                  <a:lnTo>
                    <a:pt x="11" y="656"/>
                  </a:lnTo>
                  <a:lnTo>
                    <a:pt x="3" y="600"/>
                  </a:lnTo>
                  <a:lnTo>
                    <a:pt x="0" y="544"/>
                  </a:lnTo>
                  <a:lnTo>
                    <a:pt x="3" y="488"/>
                  </a:lnTo>
                  <a:lnTo>
                    <a:pt x="11" y="434"/>
                  </a:lnTo>
                  <a:lnTo>
                    <a:pt x="24" y="381"/>
                  </a:lnTo>
                  <a:lnTo>
                    <a:pt x="43" y="330"/>
                  </a:lnTo>
                  <a:lnTo>
                    <a:pt x="64" y="282"/>
                  </a:lnTo>
                  <a:lnTo>
                    <a:pt x="91" y="240"/>
                  </a:lnTo>
                  <a:lnTo>
                    <a:pt x="120" y="197"/>
                  </a:lnTo>
                  <a:lnTo>
                    <a:pt x="155" y="157"/>
                  </a:lnTo>
                  <a:lnTo>
                    <a:pt x="192" y="122"/>
                  </a:lnTo>
                  <a:lnTo>
                    <a:pt x="232" y="90"/>
                  </a:lnTo>
                  <a:lnTo>
                    <a:pt x="275" y="64"/>
                  </a:lnTo>
                  <a:lnTo>
                    <a:pt x="320" y="42"/>
                  </a:lnTo>
                  <a:lnTo>
                    <a:pt x="368" y="24"/>
                  </a:lnTo>
                  <a:lnTo>
                    <a:pt x="416" y="10"/>
                  </a:lnTo>
                  <a:lnTo>
                    <a:pt x="466" y="2"/>
                  </a:lnTo>
                  <a:lnTo>
                    <a:pt x="520"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13" name="Freeform 27"/>
            <p:cNvSpPr>
              <a:spLocks/>
            </p:cNvSpPr>
            <p:nvPr/>
          </p:nvSpPr>
          <p:spPr bwMode="auto">
            <a:xfrm>
              <a:off x="3931" y="2501"/>
              <a:ext cx="1005" cy="1064"/>
            </a:xfrm>
            <a:custGeom>
              <a:avLst/>
              <a:gdLst>
                <a:gd name="T0" fmla="*/ 506 w 1005"/>
                <a:gd name="T1" fmla="*/ 0 h 1064"/>
                <a:gd name="T2" fmla="*/ 607 w 1005"/>
                <a:gd name="T3" fmla="*/ 11 h 1064"/>
                <a:gd name="T4" fmla="*/ 701 w 1005"/>
                <a:gd name="T5" fmla="*/ 43 h 1064"/>
                <a:gd name="T6" fmla="*/ 786 w 1005"/>
                <a:gd name="T7" fmla="*/ 94 h 1064"/>
                <a:gd name="T8" fmla="*/ 861 w 1005"/>
                <a:gd name="T9" fmla="*/ 160 h 1064"/>
                <a:gd name="T10" fmla="*/ 922 w 1005"/>
                <a:gd name="T11" fmla="*/ 240 h 1064"/>
                <a:gd name="T12" fmla="*/ 967 w 1005"/>
                <a:gd name="T13" fmla="*/ 331 h 1064"/>
                <a:gd name="T14" fmla="*/ 994 w 1005"/>
                <a:gd name="T15" fmla="*/ 430 h 1064"/>
                <a:gd name="T16" fmla="*/ 1005 w 1005"/>
                <a:gd name="T17" fmla="*/ 539 h 1064"/>
                <a:gd name="T18" fmla="*/ 999 w 1005"/>
                <a:gd name="T19" fmla="*/ 592 h 1064"/>
                <a:gd name="T20" fmla="*/ 981 w 1005"/>
                <a:gd name="T21" fmla="*/ 696 h 1064"/>
                <a:gd name="T22" fmla="*/ 941 w 1005"/>
                <a:gd name="T23" fmla="*/ 790 h 1064"/>
                <a:gd name="T24" fmla="*/ 885 w 1005"/>
                <a:gd name="T25" fmla="*/ 875 h 1064"/>
                <a:gd name="T26" fmla="*/ 815 w 1005"/>
                <a:gd name="T27" fmla="*/ 947 h 1064"/>
                <a:gd name="T28" fmla="*/ 735 w 1005"/>
                <a:gd name="T29" fmla="*/ 1003 h 1064"/>
                <a:gd name="T30" fmla="*/ 645 w 1005"/>
                <a:gd name="T31" fmla="*/ 1043 h 1064"/>
                <a:gd name="T32" fmla="*/ 546 w 1005"/>
                <a:gd name="T33" fmla="*/ 1062 h 1064"/>
                <a:gd name="T34" fmla="*/ 495 w 1005"/>
                <a:gd name="T35" fmla="*/ 1064 h 1064"/>
                <a:gd name="T36" fmla="*/ 394 w 1005"/>
                <a:gd name="T37" fmla="*/ 1051 h 1064"/>
                <a:gd name="T38" fmla="*/ 301 w 1005"/>
                <a:gd name="T39" fmla="*/ 1019 h 1064"/>
                <a:gd name="T40" fmla="*/ 216 w 1005"/>
                <a:gd name="T41" fmla="*/ 968 h 1064"/>
                <a:gd name="T42" fmla="*/ 144 w 1005"/>
                <a:gd name="T43" fmla="*/ 904 h 1064"/>
                <a:gd name="T44" fmla="*/ 82 w 1005"/>
                <a:gd name="T45" fmla="*/ 824 h 1064"/>
                <a:gd name="T46" fmla="*/ 37 w 1005"/>
                <a:gd name="T47" fmla="*/ 734 h 1064"/>
                <a:gd name="T48" fmla="*/ 8 w 1005"/>
                <a:gd name="T49" fmla="*/ 632 h 1064"/>
                <a:gd name="T50" fmla="*/ 0 w 1005"/>
                <a:gd name="T51" fmla="*/ 526 h 1064"/>
                <a:gd name="T52" fmla="*/ 2 w 1005"/>
                <a:gd name="T53" fmla="*/ 472 h 1064"/>
                <a:gd name="T54" fmla="*/ 24 w 1005"/>
                <a:gd name="T55" fmla="*/ 368 h 1064"/>
                <a:gd name="T56" fmla="*/ 64 w 1005"/>
                <a:gd name="T57" fmla="*/ 272 h 1064"/>
                <a:gd name="T58" fmla="*/ 117 w 1005"/>
                <a:gd name="T59" fmla="*/ 190 h 1064"/>
                <a:gd name="T60" fmla="*/ 186 w 1005"/>
                <a:gd name="T61" fmla="*/ 118 h 1064"/>
                <a:gd name="T62" fmla="*/ 266 w 1005"/>
                <a:gd name="T63" fmla="*/ 62 h 1064"/>
                <a:gd name="T64" fmla="*/ 357 w 1005"/>
                <a:gd name="T65" fmla="*/ 22 h 1064"/>
                <a:gd name="T66" fmla="*/ 455 w 1005"/>
                <a:gd name="T67" fmla="*/ 0 h 1064"/>
                <a:gd name="T68" fmla="*/ 506 w 1005"/>
                <a:gd name="T69" fmla="*/ 0 h 106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005" h="1064">
                  <a:moveTo>
                    <a:pt x="506" y="0"/>
                  </a:moveTo>
                  <a:lnTo>
                    <a:pt x="506" y="0"/>
                  </a:lnTo>
                  <a:lnTo>
                    <a:pt x="557" y="3"/>
                  </a:lnTo>
                  <a:lnTo>
                    <a:pt x="607" y="11"/>
                  </a:lnTo>
                  <a:lnTo>
                    <a:pt x="655" y="24"/>
                  </a:lnTo>
                  <a:lnTo>
                    <a:pt x="701" y="43"/>
                  </a:lnTo>
                  <a:lnTo>
                    <a:pt x="746" y="67"/>
                  </a:lnTo>
                  <a:lnTo>
                    <a:pt x="786" y="94"/>
                  </a:lnTo>
                  <a:lnTo>
                    <a:pt x="826" y="126"/>
                  </a:lnTo>
                  <a:lnTo>
                    <a:pt x="861" y="160"/>
                  </a:lnTo>
                  <a:lnTo>
                    <a:pt x="893" y="198"/>
                  </a:lnTo>
                  <a:lnTo>
                    <a:pt x="922" y="240"/>
                  </a:lnTo>
                  <a:lnTo>
                    <a:pt x="946" y="283"/>
                  </a:lnTo>
                  <a:lnTo>
                    <a:pt x="967" y="331"/>
                  </a:lnTo>
                  <a:lnTo>
                    <a:pt x="983" y="379"/>
                  </a:lnTo>
                  <a:lnTo>
                    <a:pt x="994" y="430"/>
                  </a:lnTo>
                  <a:lnTo>
                    <a:pt x="1002" y="483"/>
                  </a:lnTo>
                  <a:lnTo>
                    <a:pt x="1005" y="539"/>
                  </a:lnTo>
                  <a:lnTo>
                    <a:pt x="999" y="592"/>
                  </a:lnTo>
                  <a:lnTo>
                    <a:pt x="991" y="646"/>
                  </a:lnTo>
                  <a:lnTo>
                    <a:pt x="981" y="696"/>
                  </a:lnTo>
                  <a:lnTo>
                    <a:pt x="962" y="744"/>
                  </a:lnTo>
                  <a:lnTo>
                    <a:pt x="941" y="790"/>
                  </a:lnTo>
                  <a:lnTo>
                    <a:pt x="914" y="835"/>
                  </a:lnTo>
                  <a:lnTo>
                    <a:pt x="885" y="875"/>
                  </a:lnTo>
                  <a:lnTo>
                    <a:pt x="853" y="912"/>
                  </a:lnTo>
                  <a:lnTo>
                    <a:pt x="815" y="947"/>
                  </a:lnTo>
                  <a:lnTo>
                    <a:pt x="778" y="976"/>
                  </a:lnTo>
                  <a:lnTo>
                    <a:pt x="735" y="1003"/>
                  </a:lnTo>
                  <a:lnTo>
                    <a:pt x="693" y="1024"/>
                  </a:lnTo>
                  <a:lnTo>
                    <a:pt x="645" y="1043"/>
                  </a:lnTo>
                  <a:lnTo>
                    <a:pt x="597" y="1054"/>
                  </a:lnTo>
                  <a:lnTo>
                    <a:pt x="546" y="1062"/>
                  </a:lnTo>
                  <a:lnTo>
                    <a:pt x="495" y="1064"/>
                  </a:lnTo>
                  <a:lnTo>
                    <a:pt x="445" y="1062"/>
                  </a:lnTo>
                  <a:lnTo>
                    <a:pt x="394" y="1051"/>
                  </a:lnTo>
                  <a:lnTo>
                    <a:pt x="346" y="1038"/>
                  </a:lnTo>
                  <a:lnTo>
                    <a:pt x="301" y="1019"/>
                  </a:lnTo>
                  <a:lnTo>
                    <a:pt x="258" y="998"/>
                  </a:lnTo>
                  <a:lnTo>
                    <a:pt x="216" y="968"/>
                  </a:lnTo>
                  <a:lnTo>
                    <a:pt x="178" y="939"/>
                  </a:lnTo>
                  <a:lnTo>
                    <a:pt x="144" y="904"/>
                  </a:lnTo>
                  <a:lnTo>
                    <a:pt x="112" y="864"/>
                  </a:lnTo>
                  <a:lnTo>
                    <a:pt x="82" y="824"/>
                  </a:lnTo>
                  <a:lnTo>
                    <a:pt x="58" y="779"/>
                  </a:lnTo>
                  <a:lnTo>
                    <a:pt x="37" y="734"/>
                  </a:lnTo>
                  <a:lnTo>
                    <a:pt x="21" y="683"/>
                  </a:lnTo>
                  <a:lnTo>
                    <a:pt x="8" y="632"/>
                  </a:lnTo>
                  <a:lnTo>
                    <a:pt x="2" y="579"/>
                  </a:lnTo>
                  <a:lnTo>
                    <a:pt x="0" y="526"/>
                  </a:lnTo>
                  <a:lnTo>
                    <a:pt x="2" y="472"/>
                  </a:lnTo>
                  <a:lnTo>
                    <a:pt x="10" y="419"/>
                  </a:lnTo>
                  <a:lnTo>
                    <a:pt x="24" y="368"/>
                  </a:lnTo>
                  <a:lnTo>
                    <a:pt x="40" y="318"/>
                  </a:lnTo>
                  <a:lnTo>
                    <a:pt x="64" y="272"/>
                  </a:lnTo>
                  <a:lnTo>
                    <a:pt x="88" y="230"/>
                  </a:lnTo>
                  <a:lnTo>
                    <a:pt x="117" y="190"/>
                  </a:lnTo>
                  <a:lnTo>
                    <a:pt x="152" y="152"/>
                  </a:lnTo>
                  <a:lnTo>
                    <a:pt x="186" y="118"/>
                  </a:lnTo>
                  <a:lnTo>
                    <a:pt x="226" y="86"/>
                  </a:lnTo>
                  <a:lnTo>
                    <a:pt x="266" y="62"/>
                  </a:lnTo>
                  <a:lnTo>
                    <a:pt x="312" y="38"/>
                  </a:lnTo>
                  <a:lnTo>
                    <a:pt x="357" y="22"/>
                  </a:lnTo>
                  <a:lnTo>
                    <a:pt x="405" y="8"/>
                  </a:lnTo>
                  <a:lnTo>
                    <a:pt x="455" y="0"/>
                  </a:lnTo>
                  <a:lnTo>
                    <a:pt x="506" y="0"/>
                  </a:lnTo>
                  <a:close/>
                </a:path>
              </a:pathLst>
            </a:custGeom>
            <a:solidFill>
              <a:srgbClr val="FFD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14" name="Freeform 28"/>
            <p:cNvSpPr>
              <a:spLocks/>
            </p:cNvSpPr>
            <p:nvPr/>
          </p:nvSpPr>
          <p:spPr bwMode="auto">
            <a:xfrm>
              <a:off x="3939" y="2509"/>
              <a:ext cx="978" cy="1032"/>
            </a:xfrm>
            <a:custGeom>
              <a:avLst/>
              <a:gdLst>
                <a:gd name="T0" fmla="*/ 495 w 978"/>
                <a:gd name="T1" fmla="*/ 0 h 1032"/>
                <a:gd name="T2" fmla="*/ 594 w 978"/>
                <a:gd name="T3" fmla="*/ 14 h 1032"/>
                <a:gd name="T4" fmla="*/ 685 w 978"/>
                <a:gd name="T5" fmla="*/ 46 h 1032"/>
                <a:gd name="T6" fmla="*/ 767 w 978"/>
                <a:gd name="T7" fmla="*/ 94 h 1032"/>
                <a:gd name="T8" fmla="*/ 839 w 978"/>
                <a:gd name="T9" fmla="*/ 158 h 1032"/>
                <a:gd name="T10" fmla="*/ 898 w 978"/>
                <a:gd name="T11" fmla="*/ 235 h 1032"/>
                <a:gd name="T12" fmla="*/ 943 w 978"/>
                <a:gd name="T13" fmla="*/ 323 h 1032"/>
                <a:gd name="T14" fmla="*/ 970 w 978"/>
                <a:gd name="T15" fmla="*/ 422 h 1032"/>
                <a:gd name="T16" fmla="*/ 978 w 978"/>
                <a:gd name="T17" fmla="*/ 526 h 1032"/>
                <a:gd name="T18" fmla="*/ 975 w 978"/>
                <a:gd name="T19" fmla="*/ 579 h 1032"/>
                <a:gd name="T20" fmla="*/ 954 w 978"/>
                <a:gd name="T21" fmla="*/ 678 h 1032"/>
                <a:gd name="T22" fmla="*/ 917 w 978"/>
                <a:gd name="T23" fmla="*/ 771 h 1032"/>
                <a:gd name="T24" fmla="*/ 861 w 978"/>
                <a:gd name="T25" fmla="*/ 851 h 1032"/>
                <a:gd name="T26" fmla="*/ 794 w 978"/>
                <a:gd name="T27" fmla="*/ 920 h 1032"/>
                <a:gd name="T28" fmla="*/ 717 w 978"/>
                <a:gd name="T29" fmla="*/ 974 h 1032"/>
                <a:gd name="T30" fmla="*/ 629 w 978"/>
                <a:gd name="T31" fmla="*/ 1011 h 1032"/>
                <a:gd name="T32" fmla="*/ 533 w 978"/>
                <a:gd name="T33" fmla="*/ 1032 h 1032"/>
                <a:gd name="T34" fmla="*/ 482 w 978"/>
                <a:gd name="T35" fmla="*/ 1032 h 1032"/>
                <a:gd name="T36" fmla="*/ 384 w 978"/>
                <a:gd name="T37" fmla="*/ 1022 h 1032"/>
                <a:gd name="T38" fmla="*/ 293 w 978"/>
                <a:gd name="T39" fmla="*/ 990 h 1032"/>
                <a:gd name="T40" fmla="*/ 210 w 978"/>
                <a:gd name="T41" fmla="*/ 939 h 1032"/>
                <a:gd name="T42" fmla="*/ 138 w 978"/>
                <a:gd name="T43" fmla="*/ 875 h 1032"/>
                <a:gd name="T44" fmla="*/ 80 w 978"/>
                <a:gd name="T45" fmla="*/ 798 h 1032"/>
                <a:gd name="T46" fmla="*/ 37 w 978"/>
                <a:gd name="T47" fmla="*/ 710 h 1032"/>
                <a:gd name="T48" fmla="*/ 10 w 978"/>
                <a:gd name="T49" fmla="*/ 614 h 1032"/>
                <a:gd name="T50" fmla="*/ 0 w 978"/>
                <a:gd name="T51" fmla="*/ 510 h 1032"/>
                <a:gd name="T52" fmla="*/ 5 w 978"/>
                <a:gd name="T53" fmla="*/ 456 h 1032"/>
                <a:gd name="T54" fmla="*/ 26 w 978"/>
                <a:gd name="T55" fmla="*/ 355 h 1032"/>
                <a:gd name="T56" fmla="*/ 64 w 978"/>
                <a:gd name="T57" fmla="*/ 264 h 1032"/>
                <a:gd name="T58" fmla="*/ 117 w 978"/>
                <a:gd name="T59" fmla="*/ 182 h 1032"/>
                <a:gd name="T60" fmla="*/ 184 w 978"/>
                <a:gd name="T61" fmla="*/ 112 h 1032"/>
                <a:gd name="T62" fmla="*/ 264 w 978"/>
                <a:gd name="T63" fmla="*/ 59 h 1032"/>
                <a:gd name="T64" fmla="*/ 352 w 978"/>
                <a:gd name="T65" fmla="*/ 22 h 1032"/>
                <a:gd name="T66" fmla="*/ 447 w 978"/>
                <a:gd name="T67" fmla="*/ 3 h 1032"/>
                <a:gd name="T68" fmla="*/ 495 w 978"/>
                <a:gd name="T69" fmla="*/ 0 h 103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978" h="1032">
                  <a:moveTo>
                    <a:pt x="495" y="0"/>
                  </a:moveTo>
                  <a:lnTo>
                    <a:pt x="495" y="0"/>
                  </a:lnTo>
                  <a:lnTo>
                    <a:pt x="546" y="6"/>
                  </a:lnTo>
                  <a:lnTo>
                    <a:pt x="594" y="14"/>
                  </a:lnTo>
                  <a:lnTo>
                    <a:pt x="642" y="27"/>
                  </a:lnTo>
                  <a:lnTo>
                    <a:pt x="685" y="46"/>
                  </a:lnTo>
                  <a:lnTo>
                    <a:pt x="727" y="67"/>
                  </a:lnTo>
                  <a:lnTo>
                    <a:pt x="767" y="94"/>
                  </a:lnTo>
                  <a:lnTo>
                    <a:pt x="805" y="126"/>
                  </a:lnTo>
                  <a:lnTo>
                    <a:pt x="839" y="158"/>
                  </a:lnTo>
                  <a:lnTo>
                    <a:pt x="871" y="195"/>
                  </a:lnTo>
                  <a:lnTo>
                    <a:pt x="898" y="235"/>
                  </a:lnTo>
                  <a:lnTo>
                    <a:pt x="922" y="278"/>
                  </a:lnTo>
                  <a:lnTo>
                    <a:pt x="943" y="323"/>
                  </a:lnTo>
                  <a:lnTo>
                    <a:pt x="959" y="371"/>
                  </a:lnTo>
                  <a:lnTo>
                    <a:pt x="970" y="422"/>
                  </a:lnTo>
                  <a:lnTo>
                    <a:pt x="975" y="472"/>
                  </a:lnTo>
                  <a:lnTo>
                    <a:pt x="978" y="526"/>
                  </a:lnTo>
                  <a:lnTo>
                    <a:pt x="975" y="579"/>
                  </a:lnTo>
                  <a:lnTo>
                    <a:pt x="967" y="630"/>
                  </a:lnTo>
                  <a:lnTo>
                    <a:pt x="954" y="678"/>
                  </a:lnTo>
                  <a:lnTo>
                    <a:pt x="935" y="726"/>
                  </a:lnTo>
                  <a:lnTo>
                    <a:pt x="917" y="771"/>
                  </a:lnTo>
                  <a:lnTo>
                    <a:pt x="890" y="811"/>
                  </a:lnTo>
                  <a:lnTo>
                    <a:pt x="861" y="851"/>
                  </a:lnTo>
                  <a:lnTo>
                    <a:pt x="829" y="888"/>
                  </a:lnTo>
                  <a:lnTo>
                    <a:pt x="794" y="920"/>
                  </a:lnTo>
                  <a:lnTo>
                    <a:pt x="757" y="950"/>
                  </a:lnTo>
                  <a:lnTo>
                    <a:pt x="717" y="974"/>
                  </a:lnTo>
                  <a:lnTo>
                    <a:pt x="671" y="995"/>
                  </a:lnTo>
                  <a:lnTo>
                    <a:pt x="629" y="1011"/>
                  </a:lnTo>
                  <a:lnTo>
                    <a:pt x="581" y="1024"/>
                  </a:lnTo>
                  <a:lnTo>
                    <a:pt x="533" y="1032"/>
                  </a:lnTo>
                  <a:lnTo>
                    <a:pt x="482" y="1032"/>
                  </a:lnTo>
                  <a:lnTo>
                    <a:pt x="431" y="1030"/>
                  </a:lnTo>
                  <a:lnTo>
                    <a:pt x="384" y="1022"/>
                  </a:lnTo>
                  <a:lnTo>
                    <a:pt x="338" y="1008"/>
                  </a:lnTo>
                  <a:lnTo>
                    <a:pt x="293" y="990"/>
                  </a:lnTo>
                  <a:lnTo>
                    <a:pt x="250" y="966"/>
                  </a:lnTo>
                  <a:lnTo>
                    <a:pt x="210" y="939"/>
                  </a:lnTo>
                  <a:lnTo>
                    <a:pt x="173" y="910"/>
                  </a:lnTo>
                  <a:lnTo>
                    <a:pt x="138" y="875"/>
                  </a:lnTo>
                  <a:lnTo>
                    <a:pt x="109" y="838"/>
                  </a:lnTo>
                  <a:lnTo>
                    <a:pt x="80" y="798"/>
                  </a:lnTo>
                  <a:lnTo>
                    <a:pt x="56" y="755"/>
                  </a:lnTo>
                  <a:lnTo>
                    <a:pt x="37" y="710"/>
                  </a:lnTo>
                  <a:lnTo>
                    <a:pt x="21" y="662"/>
                  </a:lnTo>
                  <a:lnTo>
                    <a:pt x="10" y="614"/>
                  </a:lnTo>
                  <a:lnTo>
                    <a:pt x="2" y="560"/>
                  </a:lnTo>
                  <a:lnTo>
                    <a:pt x="0" y="510"/>
                  </a:lnTo>
                  <a:lnTo>
                    <a:pt x="5" y="456"/>
                  </a:lnTo>
                  <a:lnTo>
                    <a:pt x="13" y="406"/>
                  </a:lnTo>
                  <a:lnTo>
                    <a:pt x="26" y="355"/>
                  </a:lnTo>
                  <a:lnTo>
                    <a:pt x="42" y="310"/>
                  </a:lnTo>
                  <a:lnTo>
                    <a:pt x="64" y="264"/>
                  </a:lnTo>
                  <a:lnTo>
                    <a:pt x="88" y="222"/>
                  </a:lnTo>
                  <a:lnTo>
                    <a:pt x="117" y="182"/>
                  </a:lnTo>
                  <a:lnTo>
                    <a:pt x="149" y="147"/>
                  </a:lnTo>
                  <a:lnTo>
                    <a:pt x="184" y="112"/>
                  </a:lnTo>
                  <a:lnTo>
                    <a:pt x="224" y="86"/>
                  </a:lnTo>
                  <a:lnTo>
                    <a:pt x="264" y="59"/>
                  </a:lnTo>
                  <a:lnTo>
                    <a:pt x="306" y="38"/>
                  </a:lnTo>
                  <a:lnTo>
                    <a:pt x="352" y="22"/>
                  </a:lnTo>
                  <a:lnTo>
                    <a:pt x="399" y="11"/>
                  </a:lnTo>
                  <a:lnTo>
                    <a:pt x="447" y="3"/>
                  </a:lnTo>
                  <a:lnTo>
                    <a:pt x="495" y="0"/>
                  </a:lnTo>
                  <a:close/>
                </a:path>
              </a:pathLst>
            </a:custGeom>
            <a:solidFill>
              <a:srgbClr val="FFFF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15" name="Freeform 29"/>
            <p:cNvSpPr>
              <a:spLocks/>
            </p:cNvSpPr>
            <p:nvPr/>
          </p:nvSpPr>
          <p:spPr bwMode="auto">
            <a:xfrm>
              <a:off x="3949" y="2520"/>
              <a:ext cx="949" cy="1000"/>
            </a:xfrm>
            <a:custGeom>
              <a:avLst/>
              <a:gdLst>
                <a:gd name="T0" fmla="*/ 485 w 949"/>
                <a:gd name="T1" fmla="*/ 0 h 1000"/>
                <a:gd name="T2" fmla="*/ 579 w 949"/>
                <a:gd name="T3" fmla="*/ 11 h 1000"/>
                <a:gd name="T4" fmla="*/ 669 w 949"/>
                <a:gd name="T5" fmla="*/ 43 h 1000"/>
                <a:gd name="T6" fmla="*/ 749 w 949"/>
                <a:gd name="T7" fmla="*/ 91 h 1000"/>
                <a:gd name="T8" fmla="*/ 816 w 949"/>
                <a:gd name="T9" fmla="*/ 155 h 1000"/>
                <a:gd name="T10" fmla="*/ 875 w 949"/>
                <a:gd name="T11" fmla="*/ 229 h 1000"/>
                <a:gd name="T12" fmla="*/ 917 w 949"/>
                <a:gd name="T13" fmla="*/ 315 h 1000"/>
                <a:gd name="T14" fmla="*/ 941 w 949"/>
                <a:gd name="T15" fmla="*/ 408 h 1000"/>
                <a:gd name="T16" fmla="*/ 949 w 949"/>
                <a:gd name="T17" fmla="*/ 509 h 1000"/>
                <a:gd name="T18" fmla="*/ 947 w 949"/>
                <a:gd name="T19" fmla="*/ 560 h 1000"/>
                <a:gd name="T20" fmla="*/ 925 w 949"/>
                <a:gd name="T21" fmla="*/ 659 h 1000"/>
                <a:gd name="T22" fmla="*/ 888 w 949"/>
                <a:gd name="T23" fmla="*/ 747 h 1000"/>
                <a:gd name="T24" fmla="*/ 835 w 949"/>
                <a:gd name="T25" fmla="*/ 824 h 1000"/>
                <a:gd name="T26" fmla="*/ 771 w 949"/>
                <a:gd name="T27" fmla="*/ 891 h 1000"/>
                <a:gd name="T28" fmla="*/ 693 w 949"/>
                <a:gd name="T29" fmla="*/ 944 h 1000"/>
                <a:gd name="T30" fmla="*/ 608 w 949"/>
                <a:gd name="T31" fmla="*/ 979 h 1000"/>
                <a:gd name="T32" fmla="*/ 515 w 949"/>
                <a:gd name="T33" fmla="*/ 997 h 1000"/>
                <a:gd name="T34" fmla="*/ 467 w 949"/>
                <a:gd name="T35" fmla="*/ 1000 h 1000"/>
                <a:gd name="T36" fmla="*/ 371 w 949"/>
                <a:gd name="T37" fmla="*/ 987 h 1000"/>
                <a:gd name="T38" fmla="*/ 283 w 949"/>
                <a:gd name="T39" fmla="*/ 955 h 1000"/>
                <a:gd name="T40" fmla="*/ 203 w 949"/>
                <a:gd name="T41" fmla="*/ 907 h 1000"/>
                <a:gd name="T42" fmla="*/ 134 w 949"/>
                <a:gd name="T43" fmla="*/ 845 h 1000"/>
                <a:gd name="T44" fmla="*/ 78 w 949"/>
                <a:gd name="T45" fmla="*/ 771 h 1000"/>
                <a:gd name="T46" fmla="*/ 35 w 949"/>
                <a:gd name="T47" fmla="*/ 683 h 1000"/>
                <a:gd name="T48" fmla="*/ 8 w 949"/>
                <a:gd name="T49" fmla="*/ 589 h 1000"/>
                <a:gd name="T50" fmla="*/ 0 w 949"/>
                <a:gd name="T51" fmla="*/ 488 h 1000"/>
                <a:gd name="T52" fmla="*/ 3 w 949"/>
                <a:gd name="T53" fmla="*/ 437 h 1000"/>
                <a:gd name="T54" fmla="*/ 24 w 949"/>
                <a:gd name="T55" fmla="*/ 341 h 1000"/>
                <a:gd name="T56" fmla="*/ 62 w 949"/>
                <a:gd name="T57" fmla="*/ 253 h 1000"/>
                <a:gd name="T58" fmla="*/ 115 w 949"/>
                <a:gd name="T59" fmla="*/ 173 h 1000"/>
                <a:gd name="T60" fmla="*/ 182 w 949"/>
                <a:gd name="T61" fmla="*/ 107 h 1000"/>
                <a:gd name="T62" fmla="*/ 256 w 949"/>
                <a:gd name="T63" fmla="*/ 56 h 1000"/>
                <a:gd name="T64" fmla="*/ 344 w 949"/>
                <a:gd name="T65" fmla="*/ 19 h 1000"/>
                <a:gd name="T66" fmla="*/ 435 w 949"/>
                <a:gd name="T67" fmla="*/ 0 h 1000"/>
                <a:gd name="T68" fmla="*/ 485 w 949"/>
                <a:gd name="T69" fmla="*/ 0 h 100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949" h="1000">
                  <a:moveTo>
                    <a:pt x="485" y="0"/>
                  </a:moveTo>
                  <a:lnTo>
                    <a:pt x="485" y="0"/>
                  </a:lnTo>
                  <a:lnTo>
                    <a:pt x="533" y="3"/>
                  </a:lnTo>
                  <a:lnTo>
                    <a:pt x="579" y="11"/>
                  </a:lnTo>
                  <a:lnTo>
                    <a:pt x="624" y="24"/>
                  </a:lnTo>
                  <a:lnTo>
                    <a:pt x="669" y="43"/>
                  </a:lnTo>
                  <a:lnTo>
                    <a:pt x="709" y="64"/>
                  </a:lnTo>
                  <a:lnTo>
                    <a:pt x="749" y="91"/>
                  </a:lnTo>
                  <a:lnTo>
                    <a:pt x="784" y="120"/>
                  </a:lnTo>
                  <a:lnTo>
                    <a:pt x="816" y="155"/>
                  </a:lnTo>
                  <a:lnTo>
                    <a:pt x="848" y="189"/>
                  </a:lnTo>
                  <a:lnTo>
                    <a:pt x="875" y="229"/>
                  </a:lnTo>
                  <a:lnTo>
                    <a:pt x="896" y="269"/>
                  </a:lnTo>
                  <a:lnTo>
                    <a:pt x="917" y="315"/>
                  </a:lnTo>
                  <a:lnTo>
                    <a:pt x="931" y="360"/>
                  </a:lnTo>
                  <a:lnTo>
                    <a:pt x="941" y="408"/>
                  </a:lnTo>
                  <a:lnTo>
                    <a:pt x="949" y="459"/>
                  </a:lnTo>
                  <a:lnTo>
                    <a:pt x="949" y="509"/>
                  </a:lnTo>
                  <a:lnTo>
                    <a:pt x="947" y="560"/>
                  </a:lnTo>
                  <a:lnTo>
                    <a:pt x="939" y="611"/>
                  </a:lnTo>
                  <a:lnTo>
                    <a:pt x="925" y="659"/>
                  </a:lnTo>
                  <a:lnTo>
                    <a:pt x="909" y="704"/>
                  </a:lnTo>
                  <a:lnTo>
                    <a:pt x="888" y="747"/>
                  </a:lnTo>
                  <a:lnTo>
                    <a:pt x="864" y="787"/>
                  </a:lnTo>
                  <a:lnTo>
                    <a:pt x="835" y="824"/>
                  </a:lnTo>
                  <a:lnTo>
                    <a:pt x="805" y="859"/>
                  </a:lnTo>
                  <a:lnTo>
                    <a:pt x="771" y="891"/>
                  </a:lnTo>
                  <a:lnTo>
                    <a:pt x="733" y="920"/>
                  </a:lnTo>
                  <a:lnTo>
                    <a:pt x="693" y="944"/>
                  </a:lnTo>
                  <a:lnTo>
                    <a:pt x="651" y="963"/>
                  </a:lnTo>
                  <a:lnTo>
                    <a:pt x="608" y="979"/>
                  </a:lnTo>
                  <a:lnTo>
                    <a:pt x="563" y="992"/>
                  </a:lnTo>
                  <a:lnTo>
                    <a:pt x="515" y="997"/>
                  </a:lnTo>
                  <a:lnTo>
                    <a:pt x="467" y="1000"/>
                  </a:lnTo>
                  <a:lnTo>
                    <a:pt x="419" y="995"/>
                  </a:lnTo>
                  <a:lnTo>
                    <a:pt x="371" y="987"/>
                  </a:lnTo>
                  <a:lnTo>
                    <a:pt x="326" y="973"/>
                  </a:lnTo>
                  <a:lnTo>
                    <a:pt x="283" y="955"/>
                  </a:lnTo>
                  <a:lnTo>
                    <a:pt x="240" y="933"/>
                  </a:lnTo>
                  <a:lnTo>
                    <a:pt x="203" y="907"/>
                  </a:lnTo>
                  <a:lnTo>
                    <a:pt x="166" y="877"/>
                  </a:lnTo>
                  <a:lnTo>
                    <a:pt x="134" y="845"/>
                  </a:lnTo>
                  <a:lnTo>
                    <a:pt x="104" y="808"/>
                  </a:lnTo>
                  <a:lnTo>
                    <a:pt x="78" y="771"/>
                  </a:lnTo>
                  <a:lnTo>
                    <a:pt x="54" y="728"/>
                  </a:lnTo>
                  <a:lnTo>
                    <a:pt x="35" y="683"/>
                  </a:lnTo>
                  <a:lnTo>
                    <a:pt x="19" y="637"/>
                  </a:lnTo>
                  <a:lnTo>
                    <a:pt x="8" y="589"/>
                  </a:lnTo>
                  <a:lnTo>
                    <a:pt x="3" y="539"/>
                  </a:lnTo>
                  <a:lnTo>
                    <a:pt x="0" y="488"/>
                  </a:lnTo>
                  <a:lnTo>
                    <a:pt x="3" y="437"/>
                  </a:lnTo>
                  <a:lnTo>
                    <a:pt x="11" y="389"/>
                  </a:lnTo>
                  <a:lnTo>
                    <a:pt x="24" y="341"/>
                  </a:lnTo>
                  <a:lnTo>
                    <a:pt x="40" y="296"/>
                  </a:lnTo>
                  <a:lnTo>
                    <a:pt x="62" y="253"/>
                  </a:lnTo>
                  <a:lnTo>
                    <a:pt x="86" y="211"/>
                  </a:lnTo>
                  <a:lnTo>
                    <a:pt x="115" y="173"/>
                  </a:lnTo>
                  <a:lnTo>
                    <a:pt x="147" y="139"/>
                  </a:lnTo>
                  <a:lnTo>
                    <a:pt x="182" y="107"/>
                  </a:lnTo>
                  <a:lnTo>
                    <a:pt x="219" y="80"/>
                  </a:lnTo>
                  <a:lnTo>
                    <a:pt x="256" y="56"/>
                  </a:lnTo>
                  <a:lnTo>
                    <a:pt x="299" y="35"/>
                  </a:lnTo>
                  <a:lnTo>
                    <a:pt x="344" y="19"/>
                  </a:lnTo>
                  <a:lnTo>
                    <a:pt x="389" y="8"/>
                  </a:lnTo>
                  <a:lnTo>
                    <a:pt x="435" y="0"/>
                  </a:lnTo>
                  <a:lnTo>
                    <a:pt x="485" y="0"/>
                  </a:lnTo>
                  <a:close/>
                </a:path>
              </a:pathLst>
            </a:custGeom>
            <a:solidFill>
              <a:srgbClr val="FFDB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16" name="Freeform 30"/>
            <p:cNvSpPr>
              <a:spLocks/>
            </p:cNvSpPr>
            <p:nvPr/>
          </p:nvSpPr>
          <p:spPr bwMode="auto">
            <a:xfrm>
              <a:off x="3960" y="2528"/>
              <a:ext cx="922" cy="968"/>
            </a:xfrm>
            <a:custGeom>
              <a:avLst/>
              <a:gdLst>
                <a:gd name="T0" fmla="*/ 472 w 922"/>
                <a:gd name="T1" fmla="*/ 0 h 968"/>
                <a:gd name="T2" fmla="*/ 565 w 922"/>
                <a:gd name="T3" fmla="*/ 13 h 968"/>
                <a:gd name="T4" fmla="*/ 650 w 922"/>
                <a:gd name="T5" fmla="*/ 45 h 968"/>
                <a:gd name="T6" fmla="*/ 728 w 922"/>
                <a:gd name="T7" fmla="*/ 91 h 968"/>
                <a:gd name="T8" fmla="*/ 794 w 922"/>
                <a:gd name="T9" fmla="*/ 152 h 968"/>
                <a:gd name="T10" fmla="*/ 848 w 922"/>
                <a:gd name="T11" fmla="*/ 224 h 968"/>
                <a:gd name="T12" fmla="*/ 890 w 922"/>
                <a:gd name="T13" fmla="*/ 309 h 968"/>
                <a:gd name="T14" fmla="*/ 914 w 922"/>
                <a:gd name="T15" fmla="*/ 400 h 968"/>
                <a:gd name="T16" fmla="*/ 922 w 922"/>
                <a:gd name="T17" fmla="*/ 496 h 968"/>
                <a:gd name="T18" fmla="*/ 917 w 922"/>
                <a:gd name="T19" fmla="*/ 547 h 968"/>
                <a:gd name="T20" fmla="*/ 898 w 922"/>
                <a:gd name="T21" fmla="*/ 640 h 968"/>
                <a:gd name="T22" fmla="*/ 861 w 922"/>
                <a:gd name="T23" fmla="*/ 725 h 968"/>
                <a:gd name="T24" fmla="*/ 810 w 922"/>
                <a:gd name="T25" fmla="*/ 803 h 968"/>
                <a:gd name="T26" fmla="*/ 744 w 922"/>
                <a:gd name="T27" fmla="*/ 864 h 968"/>
                <a:gd name="T28" fmla="*/ 669 w 922"/>
                <a:gd name="T29" fmla="*/ 915 h 968"/>
                <a:gd name="T30" fmla="*/ 586 w 922"/>
                <a:gd name="T31" fmla="*/ 949 h 968"/>
                <a:gd name="T32" fmla="*/ 496 w 922"/>
                <a:gd name="T33" fmla="*/ 965 h 968"/>
                <a:gd name="T34" fmla="*/ 450 w 922"/>
                <a:gd name="T35" fmla="*/ 968 h 968"/>
                <a:gd name="T36" fmla="*/ 357 w 922"/>
                <a:gd name="T37" fmla="*/ 955 h 968"/>
                <a:gd name="T38" fmla="*/ 272 w 922"/>
                <a:gd name="T39" fmla="*/ 925 h 968"/>
                <a:gd name="T40" fmla="*/ 195 w 922"/>
                <a:gd name="T41" fmla="*/ 877 h 968"/>
                <a:gd name="T42" fmla="*/ 128 w 922"/>
                <a:gd name="T43" fmla="*/ 816 h 968"/>
                <a:gd name="T44" fmla="*/ 72 w 922"/>
                <a:gd name="T45" fmla="*/ 744 h 968"/>
                <a:gd name="T46" fmla="*/ 32 w 922"/>
                <a:gd name="T47" fmla="*/ 661 h 968"/>
                <a:gd name="T48" fmla="*/ 5 w 922"/>
                <a:gd name="T49" fmla="*/ 568 h 968"/>
                <a:gd name="T50" fmla="*/ 0 w 922"/>
                <a:gd name="T51" fmla="*/ 472 h 968"/>
                <a:gd name="T52" fmla="*/ 3 w 922"/>
                <a:gd name="T53" fmla="*/ 421 h 968"/>
                <a:gd name="T54" fmla="*/ 24 w 922"/>
                <a:gd name="T55" fmla="*/ 328 h 968"/>
                <a:gd name="T56" fmla="*/ 61 w 922"/>
                <a:gd name="T57" fmla="*/ 243 h 968"/>
                <a:gd name="T58" fmla="*/ 112 w 922"/>
                <a:gd name="T59" fmla="*/ 168 h 968"/>
                <a:gd name="T60" fmla="*/ 176 w 922"/>
                <a:gd name="T61" fmla="*/ 104 h 968"/>
                <a:gd name="T62" fmla="*/ 251 w 922"/>
                <a:gd name="T63" fmla="*/ 53 h 968"/>
                <a:gd name="T64" fmla="*/ 333 w 922"/>
                <a:gd name="T65" fmla="*/ 19 h 968"/>
                <a:gd name="T66" fmla="*/ 424 w 922"/>
                <a:gd name="T67" fmla="*/ 3 h 968"/>
                <a:gd name="T68" fmla="*/ 472 w 922"/>
                <a:gd name="T69" fmla="*/ 0 h 96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922" h="968">
                  <a:moveTo>
                    <a:pt x="472" y="0"/>
                  </a:moveTo>
                  <a:lnTo>
                    <a:pt x="472" y="0"/>
                  </a:lnTo>
                  <a:lnTo>
                    <a:pt x="517" y="5"/>
                  </a:lnTo>
                  <a:lnTo>
                    <a:pt x="565" y="13"/>
                  </a:lnTo>
                  <a:lnTo>
                    <a:pt x="608" y="27"/>
                  </a:lnTo>
                  <a:lnTo>
                    <a:pt x="650" y="45"/>
                  </a:lnTo>
                  <a:lnTo>
                    <a:pt x="690" y="67"/>
                  </a:lnTo>
                  <a:lnTo>
                    <a:pt x="728" y="91"/>
                  </a:lnTo>
                  <a:lnTo>
                    <a:pt x="762" y="120"/>
                  </a:lnTo>
                  <a:lnTo>
                    <a:pt x="794" y="152"/>
                  </a:lnTo>
                  <a:lnTo>
                    <a:pt x="824" y="187"/>
                  </a:lnTo>
                  <a:lnTo>
                    <a:pt x="848" y="224"/>
                  </a:lnTo>
                  <a:lnTo>
                    <a:pt x="872" y="267"/>
                  </a:lnTo>
                  <a:lnTo>
                    <a:pt x="890" y="309"/>
                  </a:lnTo>
                  <a:lnTo>
                    <a:pt x="904" y="352"/>
                  </a:lnTo>
                  <a:lnTo>
                    <a:pt x="914" y="400"/>
                  </a:lnTo>
                  <a:lnTo>
                    <a:pt x="920" y="448"/>
                  </a:lnTo>
                  <a:lnTo>
                    <a:pt x="922" y="496"/>
                  </a:lnTo>
                  <a:lnTo>
                    <a:pt x="917" y="547"/>
                  </a:lnTo>
                  <a:lnTo>
                    <a:pt x="909" y="595"/>
                  </a:lnTo>
                  <a:lnTo>
                    <a:pt x="898" y="640"/>
                  </a:lnTo>
                  <a:lnTo>
                    <a:pt x="880" y="683"/>
                  </a:lnTo>
                  <a:lnTo>
                    <a:pt x="861" y="725"/>
                  </a:lnTo>
                  <a:lnTo>
                    <a:pt x="837" y="765"/>
                  </a:lnTo>
                  <a:lnTo>
                    <a:pt x="810" y="803"/>
                  </a:lnTo>
                  <a:lnTo>
                    <a:pt x="778" y="835"/>
                  </a:lnTo>
                  <a:lnTo>
                    <a:pt x="744" y="864"/>
                  </a:lnTo>
                  <a:lnTo>
                    <a:pt x="709" y="893"/>
                  </a:lnTo>
                  <a:lnTo>
                    <a:pt x="669" y="915"/>
                  </a:lnTo>
                  <a:lnTo>
                    <a:pt x="629" y="933"/>
                  </a:lnTo>
                  <a:lnTo>
                    <a:pt x="586" y="949"/>
                  </a:lnTo>
                  <a:lnTo>
                    <a:pt x="541" y="960"/>
                  </a:lnTo>
                  <a:lnTo>
                    <a:pt x="496" y="965"/>
                  </a:lnTo>
                  <a:lnTo>
                    <a:pt x="450" y="968"/>
                  </a:lnTo>
                  <a:lnTo>
                    <a:pt x="402" y="965"/>
                  </a:lnTo>
                  <a:lnTo>
                    <a:pt x="357" y="955"/>
                  </a:lnTo>
                  <a:lnTo>
                    <a:pt x="312" y="941"/>
                  </a:lnTo>
                  <a:lnTo>
                    <a:pt x="272" y="925"/>
                  </a:lnTo>
                  <a:lnTo>
                    <a:pt x="232" y="904"/>
                  </a:lnTo>
                  <a:lnTo>
                    <a:pt x="195" y="877"/>
                  </a:lnTo>
                  <a:lnTo>
                    <a:pt x="160" y="848"/>
                  </a:lnTo>
                  <a:lnTo>
                    <a:pt x="128" y="816"/>
                  </a:lnTo>
                  <a:lnTo>
                    <a:pt x="99" y="781"/>
                  </a:lnTo>
                  <a:lnTo>
                    <a:pt x="72" y="744"/>
                  </a:lnTo>
                  <a:lnTo>
                    <a:pt x="51" y="704"/>
                  </a:lnTo>
                  <a:lnTo>
                    <a:pt x="32" y="661"/>
                  </a:lnTo>
                  <a:lnTo>
                    <a:pt x="16" y="616"/>
                  </a:lnTo>
                  <a:lnTo>
                    <a:pt x="5" y="568"/>
                  </a:lnTo>
                  <a:lnTo>
                    <a:pt x="0" y="520"/>
                  </a:lnTo>
                  <a:lnTo>
                    <a:pt x="0" y="472"/>
                  </a:lnTo>
                  <a:lnTo>
                    <a:pt x="3" y="421"/>
                  </a:lnTo>
                  <a:lnTo>
                    <a:pt x="11" y="376"/>
                  </a:lnTo>
                  <a:lnTo>
                    <a:pt x="24" y="328"/>
                  </a:lnTo>
                  <a:lnTo>
                    <a:pt x="40" y="285"/>
                  </a:lnTo>
                  <a:lnTo>
                    <a:pt x="61" y="243"/>
                  </a:lnTo>
                  <a:lnTo>
                    <a:pt x="85" y="205"/>
                  </a:lnTo>
                  <a:lnTo>
                    <a:pt x="112" y="168"/>
                  </a:lnTo>
                  <a:lnTo>
                    <a:pt x="141" y="133"/>
                  </a:lnTo>
                  <a:lnTo>
                    <a:pt x="176" y="104"/>
                  </a:lnTo>
                  <a:lnTo>
                    <a:pt x="211" y="77"/>
                  </a:lnTo>
                  <a:lnTo>
                    <a:pt x="251" y="53"/>
                  </a:lnTo>
                  <a:lnTo>
                    <a:pt x="291" y="35"/>
                  </a:lnTo>
                  <a:lnTo>
                    <a:pt x="333" y="19"/>
                  </a:lnTo>
                  <a:lnTo>
                    <a:pt x="378" y="8"/>
                  </a:lnTo>
                  <a:lnTo>
                    <a:pt x="424" y="3"/>
                  </a:lnTo>
                  <a:lnTo>
                    <a:pt x="472" y="0"/>
                  </a:lnTo>
                  <a:close/>
                </a:path>
              </a:pathLst>
            </a:custGeom>
            <a:solidFill>
              <a:srgbClr val="FFDE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17" name="Freeform 31"/>
            <p:cNvSpPr>
              <a:spLocks/>
            </p:cNvSpPr>
            <p:nvPr/>
          </p:nvSpPr>
          <p:spPr bwMode="auto">
            <a:xfrm>
              <a:off x="3968" y="2539"/>
              <a:ext cx="896" cy="933"/>
            </a:xfrm>
            <a:custGeom>
              <a:avLst/>
              <a:gdLst>
                <a:gd name="T0" fmla="*/ 461 w 896"/>
                <a:gd name="T1" fmla="*/ 0 h 933"/>
                <a:gd name="T2" fmla="*/ 552 w 896"/>
                <a:gd name="T3" fmla="*/ 13 h 933"/>
                <a:gd name="T4" fmla="*/ 634 w 896"/>
                <a:gd name="T5" fmla="*/ 42 h 933"/>
                <a:gd name="T6" fmla="*/ 709 w 896"/>
                <a:gd name="T7" fmla="*/ 88 h 933"/>
                <a:gd name="T8" fmla="*/ 773 w 896"/>
                <a:gd name="T9" fmla="*/ 146 h 933"/>
                <a:gd name="T10" fmla="*/ 826 w 896"/>
                <a:gd name="T11" fmla="*/ 218 h 933"/>
                <a:gd name="T12" fmla="*/ 866 w 896"/>
                <a:gd name="T13" fmla="*/ 298 h 933"/>
                <a:gd name="T14" fmla="*/ 890 w 896"/>
                <a:gd name="T15" fmla="*/ 386 h 933"/>
                <a:gd name="T16" fmla="*/ 896 w 896"/>
                <a:gd name="T17" fmla="*/ 482 h 933"/>
                <a:gd name="T18" fmla="*/ 893 w 896"/>
                <a:gd name="T19" fmla="*/ 530 h 933"/>
                <a:gd name="T20" fmla="*/ 872 w 896"/>
                <a:gd name="T21" fmla="*/ 618 h 933"/>
                <a:gd name="T22" fmla="*/ 834 w 896"/>
                <a:gd name="T23" fmla="*/ 701 h 933"/>
                <a:gd name="T24" fmla="*/ 786 w 896"/>
                <a:gd name="T25" fmla="*/ 776 h 933"/>
                <a:gd name="T26" fmla="*/ 722 w 896"/>
                <a:gd name="T27" fmla="*/ 837 h 933"/>
                <a:gd name="T28" fmla="*/ 650 w 896"/>
                <a:gd name="T29" fmla="*/ 885 h 933"/>
                <a:gd name="T30" fmla="*/ 568 w 896"/>
                <a:gd name="T31" fmla="*/ 917 h 933"/>
                <a:gd name="T32" fmla="*/ 482 w 896"/>
                <a:gd name="T33" fmla="*/ 933 h 933"/>
                <a:gd name="T34" fmla="*/ 434 w 896"/>
                <a:gd name="T35" fmla="*/ 933 h 933"/>
                <a:gd name="T36" fmla="*/ 347 w 896"/>
                <a:gd name="T37" fmla="*/ 922 h 933"/>
                <a:gd name="T38" fmla="*/ 264 w 896"/>
                <a:gd name="T39" fmla="*/ 890 h 933"/>
                <a:gd name="T40" fmla="*/ 187 w 896"/>
                <a:gd name="T41" fmla="*/ 845 h 933"/>
                <a:gd name="T42" fmla="*/ 123 w 896"/>
                <a:gd name="T43" fmla="*/ 786 h 933"/>
                <a:gd name="T44" fmla="*/ 69 w 896"/>
                <a:gd name="T45" fmla="*/ 714 h 933"/>
                <a:gd name="T46" fmla="*/ 32 w 896"/>
                <a:gd name="T47" fmla="*/ 634 h 933"/>
                <a:gd name="T48" fmla="*/ 8 w 896"/>
                <a:gd name="T49" fmla="*/ 546 h 933"/>
                <a:gd name="T50" fmla="*/ 0 w 896"/>
                <a:gd name="T51" fmla="*/ 453 h 933"/>
                <a:gd name="T52" fmla="*/ 5 w 896"/>
                <a:gd name="T53" fmla="*/ 405 h 933"/>
                <a:gd name="T54" fmla="*/ 24 w 896"/>
                <a:gd name="T55" fmla="*/ 314 h 933"/>
                <a:gd name="T56" fmla="*/ 61 w 896"/>
                <a:gd name="T57" fmla="*/ 232 h 933"/>
                <a:gd name="T58" fmla="*/ 112 w 896"/>
                <a:gd name="T59" fmla="*/ 160 h 933"/>
                <a:gd name="T60" fmla="*/ 173 w 896"/>
                <a:gd name="T61" fmla="*/ 98 h 933"/>
                <a:gd name="T62" fmla="*/ 245 w 896"/>
                <a:gd name="T63" fmla="*/ 50 h 933"/>
                <a:gd name="T64" fmla="*/ 328 w 896"/>
                <a:gd name="T65" fmla="*/ 16 h 933"/>
                <a:gd name="T66" fmla="*/ 416 w 896"/>
                <a:gd name="T67" fmla="*/ 0 h 933"/>
                <a:gd name="T68" fmla="*/ 461 w 896"/>
                <a:gd name="T69" fmla="*/ 0 h 93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896" h="933">
                  <a:moveTo>
                    <a:pt x="461" y="0"/>
                  </a:moveTo>
                  <a:lnTo>
                    <a:pt x="461" y="0"/>
                  </a:lnTo>
                  <a:lnTo>
                    <a:pt x="506" y="2"/>
                  </a:lnTo>
                  <a:lnTo>
                    <a:pt x="552" y="13"/>
                  </a:lnTo>
                  <a:lnTo>
                    <a:pt x="594" y="26"/>
                  </a:lnTo>
                  <a:lnTo>
                    <a:pt x="634" y="42"/>
                  </a:lnTo>
                  <a:lnTo>
                    <a:pt x="672" y="64"/>
                  </a:lnTo>
                  <a:lnTo>
                    <a:pt x="709" y="88"/>
                  </a:lnTo>
                  <a:lnTo>
                    <a:pt x="744" y="117"/>
                  </a:lnTo>
                  <a:lnTo>
                    <a:pt x="773" y="146"/>
                  </a:lnTo>
                  <a:lnTo>
                    <a:pt x="802" y="181"/>
                  </a:lnTo>
                  <a:lnTo>
                    <a:pt x="826" y="218"/>
                  </a:lnTo>
                  <a:lnTo>
                    <a:pt x="848" y="258"/>
                  </a:lnTo>
                  <a:lnTo>
                    <a:pt x="866" y="298"/>
                  </a:lnTo>
                  <a:lnTo>
                    <a:pt x="880" y="341"/>
                  </a:lnTo>
                  <a:lnTo>
                    <a:pt x="890" y="386"/>
                  </a:lnTo>
                  <a:lnTo>
                    <a:pt x="896" y="434"/>
                  </a:lnTo>
                  <a:lnTo>
                    <a:pt x="896" y="482"/>
                  </a:lnTo>
                  <a:lnTo>
                    <a:pt x="893" y="530"/>
                  </a:lnTo>
                  <a:lnTo>
                    <a:pt x="885" y="576"/>
                  </a:lnTo>
                  <a:lnTo>
                    <a:pt x="872" y="618"/>
                  </a:lnTo>
                  <a:lnTo>
                    <a:pt x="856" y="661"/>
                  </a:lnTo>
                  <a:lnTo>
                    <a:pt x="834" y="701"/>
                  </a:lnTo>
                  <a:lnTo>
                    <a:pt x="813" y="741"/>
                  </a:lnTo>
                  <a:lnTo>
                    <a:pt x="786" y="776"/>
                  </a:lnTo>
                  <a:lnTo>
                    <a:pt x="754" y="808"/>
                  </a:lnTo>
                  <a:lnTo>
                    <a:pt x="722" y="837"/>
                  </a:lnTo>
                  <a:lnTo>
                    <a:pt x="688" y="861"/>
                  </a:lnTo>
                  <a:lnTo>
                    <a:pt x="650" y="885"/>
                  </a:lnTo>
                  <a:lnTo>
                    <a:pt x="610" y="904"/>
                  </a:lnTo>
                  <a:lnTo>
                    <a:pt x="568" y="917"/>
                  </a:lnTo>
                  <a:lnTo>
                    <a:pt x="525" y="928"/>
                  </a:lnTo>
                  <a:lnTo>
                    <a:pt x="482" y="933"/>
                  </a:lnTo>
                  <a:lnTo>
                    <a:pt x="434" y="933"/>
                  </a:lnTo>
                  <a:lnTo>
                    <a:pt x="389" y="930"/>
                  </a:lnTo>
                  <a:lnTo>
                    <a:pt x="347" y="922"/>
                  </a:lnTo>
                  <a:lnTo>
                    <a:pt x="304" y="909"/>
                  </a:lnTo>
                  <a:lnTo>
                    <a:pt x="264" y="890"/>
                  </a:lnTo>
                  <a:lnTo>
                    <a:pt x="224" y="869"/>
                  </a:lnTo>
                  <a:lnTo>
                    <a:pt x="187" y="845"/>
                  </a:lnTo>
                  <a:lnTo>
                    <a:pt x="155" y="818"/>
                  </a:lnTo>
                  <a:lnTo>
                    <a:pt x="123" y="786"/>
                  </a:lnTo>
                  <a:lnTo>
                    <a:pt x="96" y="752"/>
                  </a:lnTo>
                  <a:lnTo>
                    <a:pt x="69" y="714"/>
                  </a:lnTo>
                  <a:lnTo>
                    <a:pt x="48" y="677"/>
                  </a:lnTo>
                  <a:lnTo>
                    <a:pt x="32" y="634"/>
                  </a:lnTo>
                  <a:lnTo>
                    <a:pt x="16" y="592"/>
                  </a:lnTo>
                  <a:lnTo>
                    <a:pt x="8" y="546"/>
                  </a:lnTo>
                  <a:lnTo>
                    <a:pt x="3" y="498"/>
                  </a:lnTo>
                  <a:lnTo>
                    <a:pt x="0" y="453"/>
                  </a:lnTo>
                  <a:lnTo>
                    <a:pt x="5" y="405"/>
                  </a:lnTo>
                  <a:lnTo>
                    <a:pt x="13" y="357"/>
                  </a:lnTo>
                  <a:lnTo>
                    <a:pt x="24" y="314"/>
                  </a:lnTo>
                  <a:lnTo>
                    <a:pt x="40" y="272"/>
                  </a:lnTo>
                  <a:lnTo>
                    <a:pt x="61" y="232"/>
                  </a:lnTo>
                  <a:lnTo>
                    <a:pt x="85" y="194"/>
                  </a:lnTo>
                  <a:lnTo>
                    <a:pt x="112" y="160"/>
                  </a:lnTo>
                  <a:lnTo>
                    <a:pt x="141" y="125"/>
                  </a:lnTo>
                  <a:lnTo>
                    <a:pt x="173" y="98"/>
                  </a:lnTo>
                  <a:lnTo>
                    <a:pt x="208" y="72"/>
                  </a:lnTo>
                  <a:lnTo>
                    <a:pt x="245" y="50"/>
                  </a:lnTo>
                  <a:lnTo>
                    <a:pt x="285" y="32"/>
                  </a:lnTo>
                  <a:lnTo>
                    <a:pt x="328" y="16"/>
                  </a:lnTo>
                  <a:lnTo>
                    <a:pt x="370" y="5"/>
                  </a:lnTo>
                  <a:lnTo>
                    <a:pt x="416" y="0"/>
                  </a:lnTo>
                  <a:lnTo>
                    <a:pt x="461" y="0"/>
                  </a:lnTo>
                  <a:close/>
                </a:path>
              </a:pathLst>
            </a:custGeom>
            <a:solidFill>
              <a:srgbClr val="FFE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18" name="Freeform 32"/>
            <p:cNvSpPr>
              <a:spLocks/>
            </p:cNvSpPr>
            <p:nvPr/>
          </p:nvSpPr>
          <p:spPr bwMode="auto">
            <a:xfrm>
              <a:off x="3979" y="2549"/>
              <a:ext cx="866" cy="902"/>
            </a:xfrm>
            <a:custGeom>
              <a:avLst/>
              <a:gdLst>
                <a:gd name="T0" fmla="*/ 447 w 866"/>
                <a:gd name="T1" fmla="*/ 0 h 902"/>
                <a:gd name="T2" fmla="*/ 535 w 866"/>
                <a:gd name="T3" fmla="*/ 11 h 902"/>
                <a:gd name="T4" fmla="*/ 615 w 866"/>
                <a:gd name="T5" fmla="*/ 40 h 902"/>
                <a:gd name="T6" fmla="*/ 687 w 866"/>
                <a:gd name="T7" fmla="*/ 86 h 902"/>
                <a:gd name="T8" fmla="*/ 751 w 866"/>
                <a:gd name="T9" fmla="*/ 144 h 902"/>
                <a:gd name="T10" fmla="*/ 802 w 866"/>
                <a:gd name="T11" fmla="*/ 211 h 902"/>
                <a:gd name="T12" fmla="*/ 839 w 866"/>
                <a:gd name="T13" fmla="*/ 291 h 902"/>
                <a:gd name="T14" fmla="*/ 861 w 866"/>
                <a:gd name="T15" fmla="*/ 376 h 902"/>
                <a:gd name="T16" fmla="*/ 866 w 866"/>
                <a:gd name="T17" fmla="*/ 467 h 902"/>
                <a:gd name="T18" fmla="*/ 863 w 866"/>
                <a:gd name="T19" fmla="*/ 512 h 902"/>
                <a:gd name="T20" fmla="*/ 842 w 866"/>
                <a:gd name="T21" fmla="*/ 600 h 902"/>
                <a:gd name="T22" fmla="*/ 807 w 866"/>
                <a:gd name="T23" fmla="*/ 680 h 902"/>
                <a:gd name="T24" fmla="*/ 759 w 866"/>
                <a:gd name="T25" fmla="*/ 750 h 902"/>
                <a:gd name="T26" fmla="*/ 698 w 866"/>
                <a:gd name="T27" fmla="*/ 808 h 902"/>
                <a:gd name="T28" fmla="*/ 626 w 866"/>
                <a:gd name="T29" fmla="*/ 854 h 902"/>
                <a:gd name="T30" fmla="*/ 549 w 866"/>
                <a:gd name="T31" fmla="*/ 886 h 902"/>
                <a:gd name="T32" fmla="*/ 463 w 866"/>
                <a:gd name="T33" fmla="*/ 899 h 902"/>
                <a:gd name="T34" fmla="*/ 418 w 866"/>
                <a:gd name="T35" fmla="*/ 902 h 902"/>
                <a:gd name="T36" fmla="*/ 333 w 866"/>
                <a:gd name="T37" fmla="*/ 888 h 902"/>
                <a:gd name="T38" fmla="*/ 250 w 866"/>
                <a:gd name="T39" fmla="*/ 859 h 902"/>
                <a:gd name="T40" fmla="*/ 178 w 866"/>
                <a:gd name="T41" fmla="*/ 814 h 902"/>
                <a:gd name="T42" fmla="*/ 117 w 866"/>
                <a:gd name="T43" fmla="*/ 758 h 902"/>
                <a:gd name="T44" fmla="*/ 66 w 866"/>
                <a:gd name="T45" fmla="*/ 688 h 902"/>
                <a:gd name="T46" fmla="*/ 29 w 866"/>
                <a:gd name="T47" fmla="*/ 608 h 902"/>
                <a:gd name="T48" fmla="*/ 5 w 866"/>
                <a:gd name="T49" fmla="*/ 523 h 902"/>
                <a:gd name="T50" fmla="*/ 0 w 866"/>
                <a:gd name="T51" fmla="*/ 432 h 902"/>
                <a:gd name="T52" fmla="*/ 2 w 866"/>
                <a:gd name="T53" fmla="*/ 387 h 902"/>
                <a:gd name="T54" fmla="*/ 24 w 866"/>
                <a:gd name="T55" fmla="*/ 299 h 902"/>
                <a:gd name="T56" fmla="*/ 58 w 866"/>
                <a:gd name="T57" fmla="*/ 222 h 902"/>
                <a:gd name="T58" fmla="*/ 109 w 866"/>
                <a:gd name="T59" fmla="*/ 150 h 902"/>
                <a:gd name="T60" fmla="*/ 168 w 866"/>
                <a:gd name="T61" fmla="*/ 91 h 902"/>
                <a:gd name="T62" fmla="*/ 240 w 866"/>
                <a:gd name="T63" fmla="*/ 46 h 902"/>
                <a:gd name="T64" fmla="*/ 320 w 866"/>
                <a:gd name="T65" fmla="*/ 14 h 902"/>
                <a:gd name="T66" fmla="*/ 405 w 866"/>
                <a:gd name="T67" fmla="*/ 0 h 902"/>
                <a:gd name="T68" fmla="*/ 447 w 866"/>
                <a:gd name="T69" fmla="*/ 0 h 90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866" h="902">
                  <a:moveTo>
                    <a:pt x="447" y="0"/>
                  </a:moveTo>
                  <a:lnTo>
                    <a:pt x="447" y="0"/>
                  </a:lnTo>
                  <a:lnTo>
                    <a:pt x="493" y="3"/>
                  </a:lnTo>
                  <a:lnTo>
                    <a:pt x="535" y="11"/>
                  </a:lnTo>
                  <a:lnTo>
                    <a:pt x="575" y="24"/>
                  </a:lnTo>
                  <a:lnTo>
                    <a:pt x="615" y="40"/>
                  </a:lnTo>
                  <a:lnTo>
                    <a:pt x="653" y="62"/>
                  </a:lnTo>
                  <a:lnTo>
                    <a:pt x="687" y="86"/>
                  </a:lnTo>
                  <a:lnTo>
                    <a:pt x="719" y="112"/>
                  </a:lnTo>
                  <a:lnTo>
                    <a:pt x="751" y="144"/>
                  </a:lnTo>
                  <a:lnTo>
                    <a:pt x="778" y="176"/>
                  </a:lnTo>
                  <a:lnTo>
                    <a:pt x="802" y="211"/>
                  </a:lnTo>
                  <a:lnTo>
                    <a:pt x="821" y="251"/>
                  </a:lnTo>
                  <a:lnTo>
                    <a:pt x="839" y="291"/>
                  </a:lnTo>
                  <a:lnTo>
                    <a:pt x="853" y="334"/>
                  </a:lnTo>
                  <a:lnTo>
                    <a:pt x="861" y="376"/>
                  </a:lnTo>
                  <a:lnTo>
                    <a:pt x="866" y="422"/>
                  </a:lnTo>
                  <a:lnTo>
                    <a:pt x="866" y="467"/>
                  </a:lnTo>
                  <a:lnTo>
                    <a:pt x="863" y="512"/>
                  </a:lnTo>
                  <a:lnTo>
                    <a:pt x="855" y="558"/>
                  </a:lnTo>
                  <a:lnTo>
                    <a:pt x="842" y="600"/>
                  </a:lnTo>
                  <a:lnTo>
                    <a:pt x="826" y="640"/>
                  </a:lnTo>
                  <a:lnTo>
                    <a:pt x="807" y="680"/>
                  </a:lnTo>
                  <a:lnTo>
                    <a:pt x="786" y="715"/>
                  </a:lnTo>
                  <a:lnTo>
                    <a:pt x="759" y="750"/>
                  </a:lnTo>
                  <a:lnTo>
                    <a:pt x="730" y="782"/>
                  </a:lnTo>
                  <a:lnTo>
                    <a:pt x="698" y="808"/>
                  </a:lnTo>
                  <a:lnTo>
                    <a:pt x="663" y="832"/>
                  </a:lnTo>
                  <a:lnTo>
                    <a:pt x="626" y="854"/>
                  </a:lnTo>
                  <a:lnTo>
                    <a:pt x="589" y="872"/>
                  </a:lnTo>
                  <a:lnTo>
                    <a:pt x="549" y="886"/>
                  </a:lnTo>
                  <a:lnTo>
                    <a:pt x="506" y="894"/>
                  </a:lnTo>
                  <a:lnTo>
                    <a:pt x="463" y="899"/>
                  </a:lnTo>
                  <a:lnTo>
                    <a:pt x="418" y="902"/>
                  </a:lnTo>
                  <a:lnTo>
                    <a:pt x="375" y="896"/>
                  </a:lnTo>
                  <a:lnTo>
                    <a:pt x="333" y="888"/>
                  </a:lnTo>
                  <a:lnTo>
                    <a:pt x="290" y="875"/>
                  </a:lnTo>
                  <a:lnTo>
                    <a:pt x="250" y="859"/>
                  </a:lnTo>
                  <a:lnTo>
                    <a:pt x="213" y="838"/>
                  </a:lnTo>
                  <a:lnTo>
                    <a:pt x="178" y="814"/>
                  </a:lnTo>
                  <a:lnTo>
                    <a:pt x="146" y="787"/>
                  </a:lnTo>
                  <a:lnTo>
                    <a:pt x="117" y="758"/>
                  </a:lnTo>
                  <a:lnTo>
                    <a:pt x="90" y="723"/>
                  </a:lnTo>
                  <a:lnTo>
                    <a:pt x="66" y="688"/>
                  </a:lnTo>
                  <a:lnTo>
                    <a:pt x="45" y="648"/>
                  </a:lnTo>
                  <a:lnTo>
                    <a:pt x="29" y="608"/>
                  </a:lnTo>
                  <a:lnTo>
                    <a:pt x="16" y="568"/>
                  </a:lnTo>
                  <a:lnTo>
                    <a:pt x="5" y="523"/>
                  </a:lnTo>
                  <a:lnTo>
                    <a:pt x="0" y="480"/>
                  </a:lnTo>
                  <a:lnTo>
                    <a:pt x="0" y="432"/>
                  </a:lnTo>
                  <a:lnTo>
                    <a:pt x="2" y="387"/>
                  </a:lnTo>
                  <a:lnTo>
                    <a:pt x="10" y="342"/>
                  </a:lnTo>
                  <a:lnTo>
                    <a:pt x="24" y="299"/>
                  </a:lnTo>
                  <a:lnTo>
                    <a:pt x="40" y="259"/>
                  </a:lnTo>
                  <a:lnTo>
                    <a:pt x="58" y="222"/>
                  </a:lnTo>
                  <a:lnTo>
                    <a:pt x="82" y="184"/>
                  </a:lnTo>
                  <a:lnTo>
                    <a:pt x="109" y="150"/>
                  </a:lnTo>
                  <a:lnTo>
                    <a:pt x="138" y="120"/>
                  </a:lnTo>
                  <a:lnTo>
                    <a:pt x="168" y="91"/>
                  </a:lnTo>
                  <a:lnTo>
                    <a:pt x="202" y="67"/>
                  </a:lnTo>
                  <a:lnTo>
                    <a:pt x="240" y="46"/>
                  </a:lnTo>
                  <a:lnTo>
                    <a:pt x="277" y="27"/>
                  </a:lnTo>
                  <a:lnTo>
                    <a:pt x="320" y="14"/>
                  </a:lnTo>
                  <a:lnTo>
                    <a:pt x="359" y="6"/>
                  </a:lnTo>
                  <a:lnTo>
                    <a:pt x="405" y="0"/>
                  </a:lnTo>
                  <a:lnTo>
                    <a:pt x="447" y="0"/>
                  </a:lnTo>
                  <a:close/>
                </a:path>
              </a:pathLst>
            </a:custGeom>
            <a:solidFill>
              <a:srgbClr val="FFFF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19" name="Freeform 33"/>
            <p:cNvSpPr>
              <a:spLocks/>
            </p:cNvSpPr>
            <p:nvPr/>
          </p:nvSpPr>
          <p:spPr bwMode="auto">
            <a:xfrm>
              <a:off x="3989" y="2557"/>
              <a:ext cx="840" cy="870"/>
            </a:xfrm>
            <a:custGeom>
              <a:avLst/>
              <a:gdLst>
                <a:gd name="T0" fmla="*/ 435 w 840"/>
                <a:gd name="T1" fmla="*/ 0 h 870"/>
                <a:gd name="T2" fmla="*/ 520 w 840"/>
                <a:gd name="T3" fmla="*/ 14 h 870"/>
                <a:gd name="T4" fmla="*/ 597 w 840"/>
                <a:gd name="T5" fmla="*/ 43 h 870"/>
                <a:gd name="T6" fmla="*/ 667 w 840"/>
                <a:gd name="T7" fmla="*/ 86 h 870"/>
                <a:gd name="T8" fmla="*/ 728 w 840"/>
                <a:gd name="T9" fmla="*/ 142 h 870"/>
                <a:gd name="T10" fmla="*/ 776 w 840"/>
                <a:gd name="T11" fmla="*/ 208 h 870"/>
                <a:gd name="T12" fmla="*/ 813 w 840"/>
                <a:gd name="T13" fmla="*/ 283 h 870"/>
                <a:gd name="T14" fmla="*/ 835 w 840"/>
                <a:gd name="T15" fmla="*/ 366 h 870"/>
                <a:gd name="T16" fmla="*/ 840 w 840"/>
                <a:gd name="T17" fmla="*/ 454 h 870"/>
                <a:gd name="T18" fmla="*/ 835 w 840"/>
                <a:gd name="T19" fmla="*/ 499 h 870"/>
                <a:gd name="T20" fmla="*/ 816 w 840"/>
                <a:gd name="T21" fmla="*/ 582 h 870"/>
                <a:gd name="T22" fmla="*/ 781 w 840"/>
                <a:gd name="T23" fmla="*/ 659 h 870"/>
                <a:gd name="T24" fmla="*/ 733 w 840"/>
                <a:gd name="T25" fmla="*/ 726 h 870"/>
                <a:gd name="T26" fmla="*/ 675 w 840"/>
                <a:gd name="T27" fmla="*/ 782 h 870"/>
                <a:gd name="T28" fmla="*/ 605 w 840"/>
                <a:gd name="T29" fmla="*/ 827 h 870"/>
                <a:gd name="T30" fmla="*/ 528 w 840"/>
                <a:gd name="T31" fmla="*/ 856 h 870"/>
                <a:gd name="T32" fmla="*/ 445 w 840"/>
                <a:gd name="T33" fmla="*/ 870 h 870"/>
                <a:gd name="T34" fmla="*/ 403 w 840"/>
                <a:gd name="T35" fmla="*/ 870 h 870"/>
                <a:gd name="T36" fmla="*/ 318 w 840"/>
                <a:gd name="T37" fmla="*/ 856 h 870"/>
                <a:gd name="T38" fmla="*/ 240 w 840"/>
                <a:gd name="T39" fmla="*/ 827 h 870"/>
                <a:gd name="T40" fmla="*/ 171 w 840"/>
                <a:gd name="T41" fmla="*/ 784 h 870"/>
                <a:gd name="T42" fmla="*/ 110 w 840"/>
                <a:gd name="T43" fmla="*/ 728 h 870"/>
                <a:gd name="T44" fmla="*/ 62 w 840"/>
                <a:gd name="T45" fmla="*/ 662 h 870"/>
                <a:gd name="T46" fmla="*/ 27 w 840"/>
                <a:gd name="T47" fmla="*/ 587 h 870"/>
                <a:gd name="T48" fmla="*/ 6 w 840"/>
                <a:gd name="T49" fmla="*/ 504 h 870"/>
                <a:gd name="T50" fmla="*/ 0 w 840"/>
                <a:gd name="T51" fmla="*/ 416 h 870"/>
                <a:gd name="T52" fmla="*/ 3 w 840"/>
                <a:gd name="T53" fmla="*/ 371 h 870"/>
                <a:gd name="T54" fmla="*/ 22 w 840"/>
                <a:gd name="T55" fmla="*/ 288 h 870"/>
                <a:gd name="T56" fmla="*/ 59 w 840"/>
                <a:gd name="T57" fmla="*/ 211 h 870"/>
                <a:gd name="T58" fmla="*/ 107 w 840"/>
                <a:gd name="T59" fmla="*/ 144 h 870"/>
                <a:gd name="T60" fmla="*/ 166 w 840"/>
                <a:gd name="T61" fmla="*/ 88 h 870"/>
                <a:gd name="T62" fmla="*/ 235 w 840"/>
                <a:gd name="T63" fmla="*/ 43 h 870"/>
                <a:gd name="T64" fmla="*/ 310 w 840"/>
                <a:gd name="T65" fmla="*/ 14 h 870"/>
                <a:gd name="T66" fmla="*/ 392 w 840"/>
                <a:gd name="T67" fmla="*/ 0 h 870"/>
                <a:gd name="T68" fmla="*/ 435 w 840"/>
                <a:gd name="T69" fmla="*/ 0 h 87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840" h="870">
                  <a:moveTo>
                    <a:pt x="435" y="0"/>
                  </a:moveTo>
                  <a:lnTo>
                    <a:pt x="435" y="0"/>
                  </a:lnTo>
                  <a:lnTo>
                    <a:pt x="477" y="6"/>
                  </a:lnTo>
                  <a:lnTo>
                    <a:pt x="520" y="14"/>
                  </a:lnTo>
                  <a:lnTo>
                    <a:pt x="560" y="27"/>
                  </a:lnTo>
                  <a:lnTo>
                    <a:pt x="597" y="43"/>
                  </a:lnTo>
                  <a:lnTo>
                    <a:pt x="635" y="62"/>
                  </a:lnTo>
                  <a:lnTo>
                    <a:pt x="667" y="86"/>
                  </a:lnTo>
                  <a:lnTo>
                    <a:pt x="699" y="112"/>
                  </a:lnTo>
                  <a:lnTo>
                    <a:pt x="728" y="142"/>
                  </a:lnTo>
                  <a:lnTo>
                    <a:pt x="755" y="174"/>
                  </a:lnTo>
                  <a:lnTo>
                    <a:pt x="776" y="208"/>
                  </a:lnTo>
                  <a:lnTo>
                    <a:pt x="797" y="246"/>
                  </a:lnTo>
                  <a:lnTo>
                    <a:pt x="813" y="283"/>
                  </a:lnTo>
                  <a:lnTo>
                    <a:pt x="827" y="326"/>
                  </a:lnTo>
                  <a:lnTo>
                    <a:pt x="835" y="366"/>
                  </a:lnTo>
                  <a:lnTo>
                    <a:pt x="840" y="411"/>
                  </a:lnTo>
                  <a:lnTo>
                    <a:pt x="840" y="454"/>
                  </a:lnTo>
                  <a:lnTo>
                    <a:pt x="835" y="499"/>
                  </a:lnTo>
                  <a:lnTo>
                    <a:pt x="827" y="542"/>
                  </a:lnTo>
                  <a:lnTo>
                    <a:pt x="816" y="582"/>
                  </a:lnTo>
                  <a:lnTo>
                    <a:pt x="800" y="622"/>
                  </a:lnTo>
                  <a:lnTo>
                    <a:pt x="781" y="659"/>
                  </a:lnTo>
                  <a:lnTo>
                    <a:pt x="757" y="694"/>
                  </a:lnTo>
                  <a:lnTo>
                    <a:pt x="733" y="726"/>
                  </a:lnTo>
                  <a:lnTo>
                    <a:pt x="704" y="755"/>
                  </a:lnTo>
                  <a:lnTo>
                    <a:pt x="675" y="782"/>
                  </a:lnTo>
                  <a:lnTo>
                    <a:pt x="640" y="806"/>
                  </a:lnTo>
                  <a:lnTo>
                    <a:pt x="605" y="827"/>
                  </a:lnTo>
                  <a:lnTo>
                    <a:pt x="568" y="843"/>
                  </a:lnTo>
                  <a:lnTo>
                    <a:pt x="528" y="856"/>
                  </a:lnTo>
                  <a:lnTo>
                    <a:pt x="488" y="864"/>
                  </a:lnTo>
                  <a:lnTo>
                    <a:pt x="445" y="870"/>
                  </a:lnTo>
                  <a:lnTo>
                    <a:pt x="403" y="870"/>
                  </a:lnTo>
                  <a:lnTo>
                    <a:pt x="360" y="864"/>
                  </a:lnTo>
                  <a:lnTo>
                    <a:pt x="318" y="856"/>
                  </a:lnTo>
                  <a:lnTo>
                    <a:pt x="280" y="846"/>
                  </a:lnTo>
                  <a:lnTo>
                    <a:pt x="240" y="827"/>
                  </a:lnTo>
                  <a:lnTo>
                    <a:pt x="206" y="808"/>
                  </a:lnTo>
                  <a:lnTo>
                    <a:pt x="171" y="784"/>
                  </a:lnTo>
                  <a:lnTo>
                    <a:pt x="139" y="758"/>
                  </a:lnTo>
                  <a:lnTo>
                    <a:pt x="110" y="728"/>
                  </a:lnTo>
                  <a:lnTo>
                    <a:pt x="86" y="696"/>
                  </a:lnTo>
                  <a:lnTo>
                    <a:pt x="62" y="662"/>
                  </a:lnTo>
                  <a:lnTo>
                    <a:pt x="43" y="624"/>
                  </a:lnTo>
                  <a:lnTo>
                    <a:pt x="27" y="587"/>
                  </a:lnTo>
                  <a:lnTo>
                    <a:pt x="14" y="547"/>
                  </a:lnTo>
                  <a:lnTo>
                    <a:pt x="6" y="504"/>
                  </a:lnTo>
                  <a:lnTo>
                    <a:pt x="0" y="462"/>
                  </a:lnTo>
                  <a:lnTo>
                    <a:pt x="0" y="416"/>
                  </a:lnTo>
                  <a:lnTo>
                    <a:pt x="3" y="371"/>
                  </a:lnTo>
                  <a:lnTo>
                    <a:pt x="11" y="328"/>
                  </a:lnTo>
                  <a:lnTo>
                    <a:pt x="22" y="288"/>
                  </a:lnTo>
                  <a:lnTo>
                    <a:pt x="38" y="248"/>
                  </a:lnTo>
                  <a:lnTo>
                    <a:pt x="59" y="211"/>
                  </a:lnTo>
                  <a:lnTo>
                    <a:pt x="80" y="176"/>
                  </a:lnTo>
                  <a:lnTo>
                    <a:pt x="107" y="144"/>
                  </a:lnTo>
                  <a:lnTo>
                    <a:pt x="134" y="115"/>
                  </a:lnTo>
                  <a:lnTo>
                    <a:pt x="166" y="88"/>
                  </a:lnTo>
                  <a:lnTo>
                    <a:pt x="198" y="64"/>
                  </a:lnTo>
                  <a:lnTo>
                    <a:pt x="235" y="43"/>
                  </a:lnTo>
                  <a:lnTo>
                    <a:pt x="272" y="27"/>
                  </a:lnTo>
                  <a:lnTo>
                    <a:pt x="310" y="14"/>
                  </a:lnTo>
                  <a:lnTo>
                    <a:pt x="352" y="6"/>
                  </a:lnTo>
                  <a:lnTo>
                    <a:pt x="392" y="0"/>
                  </a:lnTo>
                  <a:lnTo>
                    <a:pt x="435" y="0"/>
                  </a:lnTo>
                  <a:close/>
                </a:path>
              </a:pathLst>
            </a:custGeom>
            <a:solidFill>
              <a:srgbClr val="FFE8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20" name="Freeform 34"/>
            <p:cNvSpPr>
              <a:spLocks/>
            </p:cNvSpPr>
            <p:nvPr/>
          </p:nvSpPr>
          <p:spPr bwMode="auto">
            <a:xfrm>
              <a:off x="3997" y="2568"/>
              <a:ext cx="813" cy="835"/>
            </a:xfrm>
            <a:custGeom>
              <a:avLst/>
              <a:gdLst>
                <a:gd name="T0" fmla="*/ 424 w 813"/>
                <a:gd name="T1" fmla="*/ 0 h 835"/>
                <a:gd name="T2" fmla="*/ 507 w 813"/>
                <a:gd name="T3" fmla="*/ 13 h 835"/>
                <a:gd name="T4" fmla="*/ 581 w 813"/>
                <a:gd name="T5" fmla="*/ 40 h 835"/>
                <a:gd name="T6" fmla="*/ 648 w 813"/>
                <a:gd name="T7" fmla="*/ 83 h 835"/>
                <a:gd name="T8" fmla="*/ 707 w 813"/>
                <a:gd name="T9" fmla="*/ 136 h 835"/>
                <a:gd name="T10" fmla="*/ 755 w 813"/>
                <a:gd name="T11" fmla="*/ 203 h 835"/>
                <a:gd name="T12" fmla="*/ 789 w 813"/>
                <a:gd name="T13" fmla="*/ 275 h 835"/>
                <a:gd name="T14" fmla="*/ 808 w 813"/>
                <a:gd name="T15" fmla="*/ 355 h 835"/>
                <a:gd name="T16" fmla="*/ 813 w 813"/>
                <a:gd name="T17" fmla="*/ 437 h 835"/>
                <a:gd name="T18" fmla="*/ 811 w 813"/>
                <a:gd name="T19" fmla="*/ 480 h 835"/>
                <a:gd name="T20" fmla="*/ 789 w 813"/>
                <a:gd name="T21" fmla="*/ 563 h 835"/>
                <a:gd name="T22" fmla="*/ 755 w 813"/>
                <a:gd name="T23" fmla="*/ 635 h 835"/>
                <a:gd name="T24" fmla="*/ 709 w 813"/>
                <a:gd name="T25" fmla="*/ 699 h 835"/>
                <a:gd name="T26" fmla="*/ 651 w 813"/>
                <a:gd name="T27" fmla="*/ 755 h 835"/>
                <a:gd name="T28" fmla="*/ 584 w 813"/>
                <a:gd name="T29" fmla="*/ 795 h 835"/>
                <a:gd name="T30" fmla="*/ 509 w 813"/>
                <a:gd name="T31" fmla="*/ 824 h 835"/>
                <a:gd name="T32" fmla="*/ 429 w 813"/>
                <a:gd name="T33" fmla="*/ 835 h 835"/>
                <a:gd name="T34" fmla="*/ 389 w 813"/>
                <a:gd name="T35" fmla="*/ 835 h 835"/>
                <a:gd name="T36" fmla="*/ 307 w 813"/>
                <a:gd name="T37" fmla="*/ 824 h 835"/>
                <a:gd name="T38" fmla="*/ 232 w 813"/>
                <a:gd name="T39" fmla="*/ 795 h 835"/>
                <a:gd name="T40" fmla="*/ 166 w 813"/>
                <a:gd name="T41" fmla="*/ 752 h 835"/>
                <a:gd name="T42" fmla="*/ 107 w 813"/>
                <a:gd name="T43" fmla="*/ 699 h 835"/>
                <a:gd name="T44" fmla="*/ 59 w 813"/>
                <a:gd name="T45" fmla="*/ 635 h 835"/>
                <a:gd name="T46" fmla="*/ 27 w 813"/>
                <a:gd name="T47" fmla="*/ 560 h 835"/>
                <a:gd name="T48" fmla="*/ 6 w 813"/>
                <a:gd name="T49" fmla="*/ 480 h 835"/>
                <a:gd name="T50" fmla="*/ 0 w 813"/>
                <a:gd name="T51" fmla="*/ 397 h 835"/>
                <a:gd name="T52" fmla="*/ 6 w 813"/>
                <a:gd name="T53" fmla="*/ 355 h 835"/>
                <a:gd name="T54" fmla="*/ 24 w 813"/>
                <a:gd name="T55" fmla="*/ 272 h 835"/>
                <a:gd name="T56" fmla="*/ 59 w 813"/>
                <a:gd name="T57" fmla="*/ 200 h 835"/>
                <a:gd name="T58" fmla="*/ 104 w 813"/>
                <a:gd name="T59" fmla="*/ 136 h 835"/>
                <a:gd name="T60" fmla="*/ 163 w 813"/>
                <a:gd name="T61" fmla="*/ 83 h 835"/>
                <a:gd name="T62" fmla="*/ 230 w 813"/>
                <a:gd name="T63" fmla="*/ 40 h 835"/>
                <a:gd name="T64" fmla="*/ 304 w 813"/>
                <a:gd name="T65" fmla="*/ 11 h 835"/>
                <a:gd name="T66" fmla="*/ 384 w 813"/>
                <a:gd name="T67" fmla="*/ 0 h 835"/>
                <a:gd name="T68" fmla="*/ 424 w 813"/>
                <a:gd name="T69" fmla="*/ 0 h 83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813" h="835">
                  <a:moveTo>
                    <a:pt x="424" y="0"/>
                  </a:moveTo>
                  <a:lnTo>
                    <a:pt x="424" y="0"/>
                  </a:lnTo>
                  <a:lnTo>
                    <a:pt x="467" y="3"/>
                  </a:lnTo>
                  <a:lnTo>
                    <a:pt x="507" y="13"/>
                  </a:lnTo>
                  <a:lnTo>
                    <a:pt x="544" y="24"/>
                  </a:lnTo>
                  <a:lnTo>
                    <a:pt x="581" y="40"/>
                  </a:lnTo>
                  <a:lnTo>
                    <a:pt x="616" y="61"/>
                  </a:lnTo>
                  <a:lnTo>
                    <a:pt x="648" y="83"/>
                  </a:lnTo>
                  <a:lnTo>
                    <a:pt x="680" y="109"/>
                  </a:lnTo>
                  <a:lnTo>
                    <a:pt x="707" y="136"/>
                  </a:lnTo>
                  <a:lnTo>
                    <a:pt x="733" y="168"/>
                  </a:lnTo>
                  <a:lnTo>
                    <a:pt x="755" y="203"/>
                  </a:lnTo>
                  <a:lnTo>
                    <a:pt x="773" y="237"/>
                  </a:lnTo>
                  <a:lnTo>
                    <a:pt x="789" y="275"/>
                  </a:lnTo>
                  <a:lnTo>
                    <a:pt x="800" y="315"/>
                  </a:lnTo>
                  <a:lnTo>
                    <a:pt x="808" y="355"/>
                  </a:lnTo>
                  <a:lnTo>
                    <a:pt x="813" y="395"/>
                  </a:lnTo>
                  <a:lnTo>
                    <a:pt x="813" y="437"/>
                  </a:lnTo>
                  <a:lnTo>
                    <a:pt x="811" y="480"/>
                  </a:lnTo>
                  <a:lnTo>
                    <a:pt x="803" y="523"/>
                  </a:lnTo>
                  <a:lnTo>
                    <a:pt x="789" y="563"/>
                  </a:lnTo>
                  <a:lnTo>
                    <a:pt x="776" y="600"/>
                  </a:lnTo>
                  <a:lnTo>
                    <a:pt x="755" y="635"/>
                  </a:lnTo>
                  <a:lnTo>
                    <a:pt x="733" y="669"/>
                  </a:lnTo>
                  <a:lnTo>
                    <a:pt x="709" y="699"/>
                  </a:lnTo>
                  <a:lnTo>
                    <a:pt x="683" y="728"/>
                  </a:lnTo>
                  <a:lnTo>
                    <a:pt x="651" y="755"/>
                  </a:lnTo>
                  <a:lnTo>
                    <a:pt x="619" y="776"/>
                  </a:lnTo>
                  <a:lnTo>
                    <a:pt x="584" y="795"/>
                  </a:lnTo>
                  <a:lnTo>
                    <a:pt x="549" y="811"/>
                  </a:lnTo>
                  <a:lnTo>
                    <a:pt x="509" y="824"/>
                  </a:lnTo>
                  <a:lnTo>
                    <a:pt x="472" y="832"/>
                  </a:lnTo>
                  <a:lnTo>
                    <a:pt x="429" y="835"/>
                  </a:lnTo>
                  <a:lnTo>
                    <a:pt x="389" y="835"/>
                  </a:lnTo>
                  <a:lnTo>
                    <a:pt x="347" y="832"/>
                  </a:lnTo>
                  <a:lnTo>
                    <a:pt x="307" y="824"/>
                  </a:lnTo>
                  <a:lnTo>
                    <a:pt x="270" y="811"/>
                  </a:lnTo>
                  <a:lnTo>
                    <a:pt x="232" y="795"/>
                  </a:lnTo>
                  <a:lnTo>
                    <a:pt x="198" y="776"/>
                  </a:lnTo>
                  <a:lnTo>
                    <a:pt x="166" y="752"/>
                  </a:lnTo>
                  <a:lnTo>
                    <a:pt x="136" y="725"/>
                  </a:lnTo>
                  <a:lnTo>
                    <a:pt x="107" y="699"/>
                  </a:lnTo>
                  <a:lnTo>
                    <a:pt x="83" y="667"/>
                  </a:lnTo>
                  <a:lnTo>
                    <a:pt x="59" y="635"/>
                  </a:lnTo>
                  <a:lnTo>
                    <a:pt x="40" y="597"/>
                  </a:lnTo>
                  <a:lnTo>
                    <a:pt x="27" y="560"/>
                  </a:lnTo>
                  <a:lnTo>
                    <a:pt x="14" y="523"/>
                  </a:lnTo>
                  <a:lnTo>
                    <a:pt x="6" y="480"/>
                  </a:lnTo>
                  <a:lnTo>
                    <a:pt x="0" y="440"/>
                  </a:lnTo>
                  <a:lnTo>
                    <a:pt x="0" y="397"/>
                  </a:lnTo>
                  <a:lnTo>
                    <a:pt x="6" y="355"/>
                  </a:lnTo>
                  <a:lnTo>
                    <a:pt x="14" y="312"/>
                  </a:lnTo>
                  <a:lnTo>
                    <a:pt x="24" y="272"/>
                  </a:lnTo>
                  <a:lnTo>
                    <a:pt x="40" y="235"/>
                  </a:lnTo>
                  <a:lnTo>
                    <a:pt x="59" y="200"/>
                  </a:lnTo>
                  <a:lnTo>
                    <a:pt x="80" y="165"/>
                  </a:lnTo>
                  <a:lnTo>
                    <a:pt x="104" y="136"/>
                  </a:lnTo>
                  <a:lnTo>
                    <a:pt x="134" y="107"/>
                  </a:lnTo>
                  <a:lnTo>
                    <a:pt x="163" y="83"/>
                  </a:lnTo>
                  <a:lnTo>
                    <a:pt x="195" y="59"/>
                  </a:lnTo>
                  <a:lnTo>
                    <a:pt x="230" y="40"/>
                  </a:lnTo>
                  <a:lnTo>
                    <a:pt x="267" y="24"/>
                  </a:lnTo>
                  <a:lnTo>
                    <a:pt x="304" y="11"/>
                  </a:lnTo>
                  <a:lnTo>
                    <a:pt x="344" y="3"/>
                  </a:lnTo>
                  <a:lnTo>
                    <a:pt x="384" y="0"/>
                  </a:lnTo>
                  <a:lnTo>
                    <a:pt x="424" y="0"/>
                  </a:lnTo>
                  <a:close/>
                </a:path>
              </a:pathLst>
            </a:custGeom>
            <a:solidFill>
              <a:srgbClr val="FFEB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21" name="Freeform 35"/>
            <p:cNvSpPr>
              <a:spLocks/>
            </p:cNvSpPr>
            <p:nvPr/>
          </p:nvSpPr>
          <p:spPr bwMode="auto">
            <a:xfrm>
              <a:off x="4008" y="2576"/>
              <a:ext cx="786" cy="805"/>
            </a:xfrm>
            <a:custGeom>
              <a:avLst/>
              <a:gdLst>
                <a:gd name="T0" fmla="*/ 413 w 786"/>
                <a:gd name="T1" fmla="*/ 0 h 805"/>
                <a:gd name="T2" fmla="*/ 490 w 786"/>
                <a:gd name="T3" fmla="*/ 13 h 805"/>
                <a:gd name="T4" fmla="*/ 562 w 786"/>
                <a:gd name="T5" fmla="*/ 43 h 805"/>
                <a:gd name="T6" fmla="*/ 629 w 786"/>
                <a:gd name="T7" fmla="*/ 83 h 805"/>
                <a:gd name="T8" fmla="*/ 685 w 786"/>
                <a:gd name="T9" fmla="*/ 136 h 805"/>
                <a:gd name="T10" fmla="*/ 730 w 786"/>
                <a:gd name="T11" fmla="*/ 197 h 805"/>
                <a:gd name="T12" fmla="*/ 762 w 786"/>
                <a:gd name="T13" fmla="*/ 269 h 805"/>
                <a:gd name="T14" fmla="*/ 781 w 786"/>
                <a:gd name="T15" fmla="*/ 344 h 805"/>
                <a:gd name="T16" fmla="*/ 786 w 786"/>
                <a:gd name="T17" fmla="*/ 427 h 805"/>
                <a:gd name="T18" fmla="*/ 781 w 786"/>
                <a:gd name="T19" fmla="*/ 467 h 805"/>
                <a:gd name="T20" fmla="*/ 762 w 786"/>
                <a:gd name="T21" fmla="*/ 544 h 805"/>
                <a:gd name="T22" fmla="*/ 728 w 786"/>
                <a:gd name="T23" fmla="*/ 613 h 805"/>
                <a:gd name="T24" fmla="*/ 682 w 786"/>
                <a:gd name="T25" fmla="*/ 675 h 805"/>
                <a:gd name="T26" fmla="*/ 626 w 786"/>
                <a:gd name="T27" fmla="*/ 728 h 805"/>
                <a:gd name="T28" fmla="*/ 562 w 786"/>
                <a:gd name="T29" fmla="*/ 768 h 805"/>
                <a:gd name="T30" fmla="*/ 490 w 786"/>
                <a:gd name="T31" fmla="*/ 792 h 805"/>
                <a:gd name="T32" fmla="*/ 413 w 786"/>
                <a:gd name="T33" fmla="*/ 805 h 805"/>
                <a:gd name="T34" fmla="*/ 373 w 786"/>
                <a:gd name="T35" fmla="*/ 805 h 805"/>
                <a:gd name="T36" fmla="*/ 293 w 786"/>
                <a:gd name="T37" fmla="*/ 792 h 805"/>
                <a:gd name="T38" fmla="*/ 221 w 786"/>
                <a:gd name="T39" fmla="*/ 763 h 805"/>
                <a:gd name="T40" fmla="*/ 157 w 786"/>
                <a:gd name="T41" fmla="*/ 723 h 805"/>
                <a:gd name="T42" fmla="*/ 101 w 786"/>
                <a:gd name="T43" fmla="*/ 669 h 805"/>
                <a:gd name="T44" fmla="*/ 56 w 786"/>
                <a:gd name="T45" fmla="*/ 608 h 805"/>
                <a:gd name="T46" fmla="*/ 24 w 786"/>
                <a:gd name="T47" fmla="*/ 539 h 805"/>
                <a:gd name="T48" fmla="*/ 3 w 786"/>
                <a:gd name="T49" fmla="*/ 461 h 805"/>
                <a:gd name="T50" fmla="*/ 0 w 786"/>
                <a:gd name="T51" fmla="*/ 379 h 805"/>
                <a:gd name="T52" fmla="*/ 3 w 786"/>
                <a:gd name="T53" fmla="*/ 339 h 805"/>
                <a:gd name="T54" fmla="*/ 24 w 786"/>
                <a:gd name="T55" fmla="*/ 261 h 805"/>
                <a:gd name="T56" fmla="*/ 56 w 786"/>
                <a:gd name="T57" fmla="*/ 192 h 805"/>
                <a:gd name="T58" fmla="*/ 101 w 786"/>
                <a:gd name="T59" fmla="*/ 131 h 805"/>
                <a:gd name="T60" fmla="*/ 157 w 786"/>
                <a:gd name="T61" fmla="*/ 77 h 805"/>
                <a:gd name="T62" fmla="*/ 224 w 786"/>
                <a:gd name="T63" fmla="*/ 37 h 805"/>
                <a:gd name="T64" fmla="*/ 296 w 786"/>
                <a:gd name="T65" fmla="*/ 13 h 805"/>
                <a:gd name="T66" fmla="*/ 373 w 786"/>
                <a:gd name="T67" fmla="*/ 0 h 805"/>
                <a:gd name="T68" fmla="*/ 413 w 786"/>
                <a:gd name="T69" fmla="*/ 0 h 80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786" h="805">
                  <a:moveTo>
                    <a:pt x="413" y="0"/>
                  </a:moveTo>
                  <a:lnTo>
                    <a:pt x="413" y="0"/>
                  </a:lnTo>
                  <a:lnTo>
                    <a:pt x="453" y="5"/>
                  </a:lnTo>
                  <a:lnTo>
                    <a:pt x="490" y="13"/>
                  </a:lnTo>
                  <a:lnTo>
                    <a:pt x="528" y="27"/>
                  </a:lnTo>
                  <a:lnTo>
                    <a:pt x="562" y="43"/>
                  </a:lnTo>
                  <a:lnTo>
                    <a:pt x="597" y="61"/>
                  </a:lnTo>
                  <a:lnTo>
                    <a:pt x="629" y="83"/>
                  </a:lnTo>
                  <a:lnTo>
                    <a:pt x="658" y="107"/>
                  </a:lnTo>
                  <a:lnTo>
                    <a:pt x="685" y="136"/>
                  </a:lnTo>
                  <a:lnTo>
                    <a:pt x="709" y="165"/>
                  </a:lnTo>
                  <a:lnTo>
                    <a:pt x="730" y="197"/>
                  </a:lnTo>
                  <a:lnTo>
                    <a:pt x="746" y="232"/>
                  </a:lnTo>
                  <a:lnTo>
                    <a:pt x="762" y="269"/>
                  </a:lnTo>
                  <a:lnTo>
                    <a:pt x="773" y="307"/>
                  </a:lnTo>
                  <a:lnTo>
                    <a:pt x="781" y="344"/>
                  </a:lnTo>
                  <a:lnTo>
                    <a:pt x="786" y="384"/>
                  </a:lnTo>
                  <a:lnTo>
                    <a:pt x="786" y="427"/>
                  </a:lnTo>
                  <a:lnTo>
                    <a:pt x="781" y="467"/>
                  </a:lnTo>
                  <a:lnTo>
                    <a:pt x="773" y="507"/>
                  </a:lnTo>
                  <a:lnTo>
                    <a:pt x="762" y="544"/>
                  </a:lnTo>
                  <a:lnTo>
                    <a:pt x="746" y="581"/>
                  </a:lnTo>
                  <a:lnTo>
                    <a:pt x="728" y="613"/>
                  </a:lnTo>
                  <a:lnTo>
                    <a:pt x="706" y="645"/>
                  </a:lnTo>
                  <a:lnTo>
                    <a:pt x="682" y="675"/>
                  </a:lnTo>
                  <a:lnTo>
                    <a:pt x="656" y="704"/>
                  </a:lnTo>
                  <a:lnTo>
                    <a:pt x="626" y="728"/>
                  </a:lnTo>
                  <a:lnTo>
                    <a:pt x="594" y="749"/>
                  </a:lnTo>
                  <a:lnTo>
                    <a:pt x="562" y="768"/>
                  </a:lnTo>
                  <a:lnTo>
                    <a:pt x="528" y="781"/>
                  </a:lnTo>
                  <a:lnTo>
                    <a:pt x="490" y="792"/>
                  </a:lnTo>
                  <a:lnTo>
                    <a:pt x="450" y="800"/>
                  </a:lnTo>
                  <a:lnTo>
                    <a:pt x="413" y="805"/>
                  </a:lnTo>
                  <a:lnTo>
                    <a:pt x="373" y="805"/>
                  </a:lnTo>
                  <a:lnTo>
                    <a:pt x="333" y="800"/>
                  </a:lnTo>
                  <a:lnTo>
                    <a:pt x="293" y="792"/>
                  </a:lnTo>
                  <a:lnTo>
                    <a:pt x="256" y="779"/>
                  </a:lnTo>
                  <a:lnTo>
                    <a:pt x="221" y="763"/>
                  </a:lnTo>
                  <a:lnTo>
                    <a:pt x="187" y="744"/>
                  </a:lnTo>
                  <a:lnTo>
                    <a:pt x="157" y="723"/>
                  </a:lnTo>
                  <a:lnTo>
                    <a:pt x="128" y="699"/>
                  </a:lnTo>
                  <a:lnTo>
                    <a:pt x="101" y="669"/>
                  </a:lnTo>
                  <a:lnTo>
                    <a:pt x="77" y="640"/>
                  </a:lnTo>
                  <a:lnTo>
                    <a:pt x="56" y="608"/>
                  </a:lnTo>
                  <a:lnTo>
                    <a:pt x="37" y="573"/>
                  </a:lnTo>
                  <a:lnTo>
                    <a:pt x="24" y="539"/>
                  </a:lnTo>
                  <a:lnTo>
                    <a:pt x="11" y="499"/>
                  </a:lnTo>
                  <a:lnTo>
                    <a:pt x="3" y="461"/>
                  </a:lnTo>
                  <a:lnTo>
                    <a:pt x="0" y="421"/>
                  </a:lnTo>
                  <a:lnTo>
                    <a:pt x="0" y="379"/>
                  </a:lnTo>
                  <a:lnTo>
                    <a:pt x="3" y="339"/>
                  </a:lnTo>
                  <a:lnTo>
                    <a:pt x="11" y="299"/>
                  </a:lnTo>
                  <a:lnTo>
                    <a:pt x="24" y="261"/>
                  </a:lnTo>
                  <a:lnTo>
                    <a:pt x="37" y="224"/>
                  </a:lnTo>
                  <a:lnTo>
                    <a:pt x="56" y="192"/>
                  </a:lnTo>
                  <a:lnTo>
                    <a:pt x="77" y="160"/>
                  </a:lnTo>
                  <a:lnTo>
                    <a:pt x="101" y="131"/>
                  </a:lnTo>
                  <a:lnTo>
                    <a:pt x="128" y="101"/>
                  </a:lnTo>
                  <a:lnTo>
                    <a:pt x="157" y="77"/>
                  </a:lnTo>
                  <a:lnTo>
                    <a:pt x="189" y="56"/>
                  </a:lnTo>
                  <a:lnTo>
                    <a:pt x="224" y="37"/>
                  </a:lnTo>
                  <a:lnTo>
                    <a:pt x="259" y="24"/>
                  </a:lnTo>
                  <a:lnTo>
                    <a:pt x="296" y="13"/>
                  </a:lnTo>
                  <a:lnTo>
                    <a:pt x="333" y="5"/>
                  </a:lnTo>
                  <a:lnTo>
                    <a:pt x="373" y="0"/>
                  </a:lnTo>
                  <a:lnTo>
                    <a:pt x="413" y="0"/>
                  </a:lnTo>
                  <a:close/>
                </a:path>
              </a:pathLst>
            </a:custGeom>
            <a:solidFill>
              <a:srgbClr val="FFF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22" name="Freeform 36"/>
            <p:cNvSpPr>
              <a:spLocks/>
            </p:cNvSpPr>
            <p:nvPr/>
          </p:nvSpPr>
          <p:spPr bwMode="auto">
            <a:xfrm>
              <a:off x="4016" y="2587"/>
              <a:ext cx="760" cy="770"/>
            </a:xfrm>
            <a:custGeom>
              <a:avLst/>
              <a:gdLst>
                <a:gd name="T0" fmla="*/ 402 w 760"/>
                <a:gd name="T1" fmla="*/ 0 h 770"/>
                <a:gd name="T2" fmla="*/ 477 w 760"/>
                <a:gd name="T3" fmla="*/ 13 h 770"/>
                <a:gd name="T4" fmla="*/ 546 w 760"/>
                <a:gd name="T5" fmla="*/ 40 h 770"/>
                <a:gd name="T6" fmla="*/ 610 w 760"/>
                <a:gd name="T7" fmla="*/ 80 h 770"/>
                <a:gd name="T8" fmla="*/ 664 w 760"/>
                <a:gd name="T9" fmla="*/ 130 h 770"/>
                <a:gd name="T10" fmla="*/ 706 w 760"/>
                <a:gd name="T11" fmla="*/ 192 h 770"/>
                <a:gd name="T12" fmla="*/ 738 w 760"/>
                <a:gd name="T13" fmla="*/ 258 h 770"/>
                <a:gd name="T14" fmla="*/ 757 w 760"/>
                <a:gd name="T15" fmla="*/ 333 h 770"/>
                <a:gd name="T16" fmla="*/ 760 w 760"/>
                <a:gd name="T17" fmla="*/ 410 h 770"/>
                <a:gd name="T18" fmla="*/ 754 w 760"/>
                <a:gd name="T19" fmla="*/ 450 h 770"/>
                <a:gd name="T20" fmla="*/ 736 w 760"/>
                <a:gd name="T21" fmla="*/ 522 h 770"/>
                <a:gd name="T22" fmla="*/ 704 w 760"/>
                <a:gd name="T23" fmla="*/ 592 h 770"/>
                <a:gd name="T24" fmla="*/ 658 w 760"/>
                <a:gd name="T25" fmla="*/ 650 h 770"/>
                <a:gd name="T26" fmla="*/ 605 w 760"/>
                <a:gd name="T27" fmla="*/ 698 h 770"/>
                <a:gd name="T28" fmla="*/ 541 w 760"/>
                <a:gd name="T29" fmla="*/ 736 h 770"/>
                <a:gd name="T30" fmla="*/ 472 w 760"/>
                <a:gd name="T31" fmla="*/ 760 h 770"/>
                <a:gd name="T32" fmla="*/ 397 w 760"/>
                <a:gd name="T33" fmla="*/ 770 h 770"/>
                <a:gd name="T34" fmla="*/ 357 w 760"/>
                <a:gd name="T35" fmla="*/ 770 h 770"/>
                <a:gd name="T36" fmla="*/ 283 w 760"/>
                <a:gd name="T37" fmla="*/ 757 h 770"/>
                <a:gd name="T38" fmla="*/ 213 w 760"/>
                <a:gd name="T39" fmla="*/ 730 h 770"/>
                <a:gd name="T40" fmla="*/ 149 w 760"/>
                <a:gd name="T41" fmla="*/ 690 h 770"/>
                <a:gd name="T42" fmla="*/ 96 w 760"/>
                <a:gd name="T43" fmla="*/ 640 h 770"/>
                <a:gd name="T44" fmla="*/ 53 w 760"/>
                <a:gd name="T45" fmla="*/ 578 h 770"/>
                <a:gd name="T46" fmla="*/ 21 w 760"/>
                <a:gd name="T47" fmla="*/ 512 h 770"/>
                <a:gd name="T48" fmla="*/ 5 w 760"/>
                <a:gd name="T49" fmla="*/ 437 h 770"/>
                <a:gd name="T50" fmla="*/ 0 w 760"/>
                <a:gd name="T51" fmla="*/ 360 h 770"/>
                <a:gd name="T52" fmla="*/ 5 w 760"/>
                <a:gd name="T53" fmla="*/ 320 h 770"/>
                <a:gd name="T54" fmla="*/ 24 w 760"/>
                <a:gd name="T55" fmla="*/ 245 h 770"/>
                <a:gd name="T56" fmla="*/ 59 w 760"/>
                <a:gd name="T57" fmla="*/ 178 h 770"/>
                <a:gd name="T58" fmla="*/ 101 w 760"/>
                <a:gd name="T59" fmla="*/ 120 h 770"/>
                <a:gd name="T60" fmla="*/ 157 w 760"/>
                <a:gd name="T61" fmla="*/ 72 h 770"/>
                <a:gd name="T62" fmla="*/ 219 w 760"/>
                <a:gd name="T63" fmla="*/ 34 h 770"/>
                <a:gd name="T64" fmla="*/ 288 w 760"/>
                <a:gd name="T65" fmla="*/ 10 h 770"/>
                <a:gd name="T66" fmla="*/ 362 w 760"/>
                <a:gd name="T67" fmla="*/ 0 h 770"/>
                <a:gd name="T68" fmla="*/ 402 w 760"/>
                <a:gd name="T69" fmla="*/ 0 h 77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760" h="770">
                  <a:moveTo>
                    <a:pt x="402" y="0"/>
                  </a:moveTo>
                  <a:lnTo>
                    <a:pt x="402" y="0"/>
                  </a:lnTo>
                  <a:lnTo>
                    <a:pt x="440" y="5"/>
                  </a:lnTo>
                  <a:lnTo>
                    <a:pt x="477" y="13"/>
                  </a:lnTo>
                  <a:lnTo>
                    <a:pt x="514" y="24"/>
                  </a:lnTo>
                  <a:lnTo>
                    <a:pt x="546" y="40"/>
                  </a:lnTo>
                  <a:lnTo>
                    <a:pt x="581" y="58"/>
                  </a:lnTo>
                  <a:lnTo>
                    <a:pt x="610" y="80"/>
                  </a:lnTo>
                  <a:lnTo>
                    <a:pt x="637" y="104"/>
                  </a:lnTo>
                  <a:lnTo>
                    <a:pt x="664" y="130"/>
                  </a:lnTo>
                  <a:lnTo>
                    <a:pt x="688" y="160"/>
                  </a:lnTo>
                  <a:lnTo>
                    <a:pt x="706" y="192"/>
                  </a:lnTo>
                  <a:lnTo>
                    <a:pt x="725" y="224"/>
                  </a:lnTo>
                  <a:lnTo>
                    <a:pt x="738" y="258"/>
                  </a:lnTo>
                  <a:lnTo>
                    <a:pt x="749" y="296"/>
                  </a:lnTo>
                  <a:lnTo>
                    <a:pt x="757" y="333"/>
                  </a:lnTo>
                  <a:lnTo>
                    <a:pt x="760" y="370"/>
                  </a:lnTo>
                  <a:lnTo>
                    <a:pt x="760" y="410"/>
                  </a:lnTo>
                  <a:lnTo>
                    <a:pt x="754" y="450"/>
                  </a:lnTo>
                  <a:lnTo>
                    <a:pt x="746" y="488"/>
                  </a:lnTo>
                  <a:lnTo>
                    <a:pt x="736" y="522"/>
                  </a:lnTo>
                  <a:lnTo>
                    <a:pt x="722" y="557"/>
                  </a:lnTo>
                  <a:lnTo>
                    <a:pt x="704" y="592"/>
                  </a:lnTo>
                  <a:lnTo>
                    <a:pt x="682" y="621"/>
                  </a:lnTo>
                  <a:lnTo>
                    <a:pt x="658" y="650"/>
                  </a:lnTo>
                  <a:lnTo>
                    <a:pt x="632" y="674"/>
                  </a:lnTo>
                  <a:lnTo>
                    <a:pt x="605" y="698"/>
                  </a:lnTo>
                  <a:lnTo>
                    <a:pt x="573" y="720"/>
                  </a:lnTo>
                  <a:lnTo>
                    <a:pt x="541" y="736"/>
                  </a:lnTo>
                  <a:lnTo>
                    <a:pt x="506" y="749"/>
                  </a:lnTo>
                  <a:lnTo>
                    <a:pt x="472" y="760"/>
                  </a:lnTo>
                  <a:lnTo>
                    <a:pt x="434" y="768"/>
                  </a:lnTo>
                  <a:lnTo>
                    <a:pt x="397" y="770"/>
                  </a:lnTo>
                  <a:lnTo>
                    <a:pt x="357" y="770"/>
                  </a:lnTo>
                  <a:lnTo>
                    <a:pt x="320" y="765"/>
                  </a:lnTo>
                  <a:lnTo>
                    <a:pt x="283" y="757"/>
                  </a:lnTo>
                  <a:lnTo>
                    <a:pt x="248" y="746"/>
                  </a:lnTo>
                  <a:lnTo>
                    <a:pt x="213" y="730"/>
                  </a:lnTo>
                  <a:lnTo>
                    <a:pt x="181" y="712"/>
                  </a:lnTo>
                  <a:lnTo>
                    <a:pt x="149" y="690"/>
                  </a:lnTo>
                  <a:lnTo>
                    <a:pt x="123" y="666"/>
                  </a:lnTo>
                  <a:lnTo>
                    <a:pt x="96" y="640"/>
                  </a:lnTo>
                  <a:lnTo>
                    <a:pt x="75" y="610"/>
                  </a:lnTo>
                  <a:lnTo>
                    <a:pt x="53" y="578"/>
                  </a:lnTo>
                  <a:lnTo>
                    <a:pt x="37" y="546"/>
                  </a:lnTo>
                  <a:lnTo>
                    <a:pt x="21" y="512"/>
                  </a:lnTo>
                  <a:lnTo>
                    <a:pt x="11" y="474"/>
                  </a:lnTo>
                  <a:lnTo>
                    <a:pt x="5" y="437"/>
                  </a:lnTo>
                  <a:lnTo>
                    <a:pt x="0" y="400"/>
                  </a:lnTo>
                  <a:lnTo>
                    <a:pt x="0" y="360"/>
                  </a:lnTo>
                  <a:lnTo>
                    <a:pt x="5" y="320"/>
                  </a:lnTo>
                  <a:lnTo>
                    <a:pt x="13" y="282"/>
                  </a:lnTo>
                  <a:lnTo>
                    <a:pt x="24" y="245"/>
                  </a:lnTo>
                  <a:lnTo>
                    <a:pt x="40" y="213"/>
                  </a:lnTo>
                  <a:lnTo>
                    <a:pt x="59" y="178"/>
                  </a:lnTo>
                  <a:lnTo>
                    <a:pt x="77" y="149"/>
                  </a:lnTo>
                  <a:lnTo>
                    <a:pt x="101" y="120"/>
                  </a:lnTo>
                  <a:lnTo>
                    <a:pt x="128" y="96"/>
                  </a:lnTo>
                  <a:lnTo>
                    <a:pt x="157" y="72"/>
                  </a:lnTo>
                  <a:lnTo>
                    <a:pt x="187" y="50"/>
                  </a:lnTo>
                  <a:lnTo>
                    <a:pt x="219" y="34"/>
                  </a:lnTo>
                  <a:lnTo>
                    <a:pt x="253" y="21"/>
                  </a:lnTo>
                  <a:lnTo>
                    <a:pt x="288" y="10"/>
                  </a:lnTo>
                  <a:lnTo>
                    <a:pt x="325" y="2"/>
                  </a:lnTo>
                  <a:lnTo>
                    <a:pt x="362" y="0"/>
                  </a:lnTo>
                  <a:lnTo>
                    <a:pt x="402"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23" name="Freeform 37"/>
            <p:cNvSpPr>
              <a:spLocks/>
            </p:cNvSpPr>
            <p:nvPr/>
          </p:nvSpPr>
          <p:spPr bwMode="auto">
            <a:xfrm>
              <a:off x="4027" y="2595"/>
              <a:ext cx="730" cy="741"/>
            </a:xfrm>
            <a:custGeom>
              <a:avLst/>
              <a:gdLst>
                <a:gd name="T0" fmla="*/ 389 w 730"/>
                <a:gd name="T1" fmla="*/ 2 h 741"/>
                <a:gd name="T2" fmla="*/ 461 w 730"/>
                <a:gd name="T3" fmla="*/ 13 h 741"/>
                <a:gd name="T4" fmla="*/ 530 w 730"/>
                <a:gd name="T5" fmla="*/ 40 h 741"/>
                <a:gd name="T6" fmla="*/ 589 w 730"/>
                <a:gd name="T7" fmla="*/ 80 h 741"/>
                <a:gd name="T8" fmla="*/ 639 w 730"/>
                <a:gd name="T9" fmla="*/ 128 h 741"/>
                <a:gd name="T10" fmla="*/ 682 w 730"/>
                <a:gd name="T11" fmla="*/ 186 h 741"/>
                <a:gd name="T12" fmla="*/ 711 w 730"/>
                <a:gd name="T13" fmla="*/ 253 h 741"/>
                <a:gd name="T14" fmla="*/ 727 w 730"/>
                <a:gd name="T15" fmla="*/ 322 h 741"/>
                <a:gd name="T16" fmla="*/ 730 w 730"/>
                <a:gd name="T17" fmla="*/ 397 h 741"/>
                <a:gd name="T18" fmla="*/ 727 w 730"/>
                <a:gd name="T19" fmla="*/ 434 h 741"/>
                <a:gd name="T20" fmla="*/ 706 w 730"/>
                <a:gd name="T21" fmla="*/ 506 h 741"/>
                <a:gd name="T22" fmla="*/ 674 w 730"/>
                <a:gd name="T23" fmla="*/ 570 h 741"/>
                <a:gd name="T24" fmla="*/ 631 w 730"/>
                <a:gd name="T25" fmla="*/ 626 h 741"/>
                <a:gd name="T26" fmla="*/ 578 w 730"/>
                <a:gd name="T27" fmla="*/ 672 h 741"/>
                <a:gd name="T28" fmla="*/ 519 w 730"/>
                <a:gd name="T29" fmla="*/ 709 h 741"/>
                <a:gd name="T30" fmla="*/ 450 w 730"/>
                <a:gd name="T31" fmla="*/ 730 h 741"/>
                <a:gd name="T32" fmla="*/ 378 w 730"/>
                <a:gd name="T33" fmla="*/ 741 h 741"/>
                <a:gd name="T34" fmla="*/ 341 w 730"/>
                <a:gd name="T35" fmla="*/ 738 h 741"/>
                <a:gd name="T36" fmla="*/ 269 w 730"/>
                <a:gd name="T37" fmla="*/ 728 h 741"/>
                <a:gd name="T38" fmla="*/ 202 w 730"/>
                <a:gd name="T39" fmla="*/ 698 h 741"/>
                <a:gd name="T40" fmla="*/ 141 w 730"/>
                <a:gd name="T41" fmla="*/ 661 h 741"/>
                <a:gd name="T42" fmla="*/ 90 w 730"/>
                <a:gd name="T43" fmla="*/ 610 h 741"/>
                <a:gd name="T44" fmla="*/ 50 w 730"/>
                <a:gd name="T45" fmla="*/ 554 h 741"/>
                <a:gd name="T46" fmla="*/ 18 w 730"/>
                <a:gd name="T47" fmla="*/ 488 h 741"/>
                <a:gd name="T48" fmla="*/ 2 w 730"/>
                <a:gd name="T49" fmla="*/ 418 h 741"/>
                <a:gd name="T50" fmla="*/ 0 w 730"/>
                <a:gd name="T51" fmla="*/ 344 h 741"/>
                <a:gd name="T52" fmla="*/ 5 w 730"/>
                <a:gd name="T53" fmla="*/ 306 h 741"/>
                <a:gd name="T54" fmla="*/ 24 w 730"/>
                <a:gd name="T55" fmla="*/ 234 h 741"/>
                <a:gd name="T56" fmla="*/ 56 w 730"/>
                <a:gd name="T57" fmla="*/ 170 h 741"/>
                <a:gd name="T58" fmla="*/ 98 w 730"/>
                <a:gd name="T59" fmla="*/ 114 h 741"/>
                <a:gd name="T60" fmla="*/ 152 w 730"/>
                <a:gd name="T61" fmla="*/ 69 h 741"/>
                <a:gd name="T62" fmla="*/ 213 w 730"/>
                <a:gd name="T63" fmla="*/ 32 h 741"/>
                <a:gd name="T64" fmla="*/ 280 w 730"/>
                <a:gd name="T65" fmla="*/ 10 h 741"/>
                <a:gd name="T66" fmla="*/ 351 w 730"/>
                <a:gd name="T67" fmla="*/ 0 h 741"/>
                <a:gd name="T68" fmla="*/ 389 w 730"/>
                <a:gd name="T69" fmla="*/ 2 h 74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730" h="741">
                  <a:moveTo>
                    <a:pt x="389" y="2"/>
                  </a:moveTo>
                  <a:lnTo>
                    <a:pt x="389" y="2"/>
                  </a:lnTo>
                  <a:lnTo>
                    <a:pt x="426" y="5"/>
                  </a:lnTo>
                  <a:lnTo>
                    <a:pt x="461" y="13"/>
                  </a:lnTo>
                  <a:lnTo>
                    <a:pt x="495" y="26"/>
                  </a:lnTo>
                  <a:lnTo>
                    <a:pt x="530" y="40"/>
                  </a:lnTo>
                  <a:lnTo>
                    <a:pt x="559" y="58"/>
                  </a:lnTo>
                  <a:lnTo>
                    <a:pt x="589" y="80"/>
                  </a:lnTo>
                  <a:lnTo>
                    <a:pt x="615" y="104"/>
                  </a:lnTo>
                  <a:lnTo>
                    <a:pt x="639" y="128"/>
                  </a:lnTo>
                  <a:lnTo>
                    <a:pt x="663" y="157"/>
                  </a:lnTo>
                  <a:lnTo>
                    <a:pt x="682" y="186"/>
                  </a:lnTo>
                  <a:lnTo>
                    <a:pt x="698" y="218"/>
                  </a:lnTo>
                  <a:lnTo>
                    <a:pt x="711" y="253"/>
                  </a:lnTo>
                  <a:lnTo>
                    <a:pt x="722" y="288"/>
                  </a:lnTo>
                  <a:lnTo>
                    <a:pt x="727" y="322"/>
                  </a:lnTo>
                  <a:lnTo>
                    <a:pt x="730" y="360"/>
                  </a:lnTo>
                  <a:lnTo>
                    <a:pt x="730" y="397"/>
                  </a:lnTo>
                  <a:lnTo>
                    <a:pt x="727" y="434"/>
                  </a:lnTo>
                  <a:lnTo>
                    <a:pt x="719" y="472"/>
                  </a:lnTo>
                  <a:lnTo>
                    <a:pt x="706" y="506"/>
                  </a:lnTo>
                  <a:lnTo>
                    <a:pt x="693" y="538"/>
                  </a:lnTo>
                  <a:lnTo>
                    <a:pt x="674" y="570"/>
                  </a:lnTo>
                  <a:lnTo>
                    <a:pt x="655" y="600"/>
                  </a:lnTo>
                  <a:lnTo>
                    <a:pt x="631" y="626"/>
                  </a:lnTo>
                  <a:lnTo>
                    <a:pt x="607" y="650"/>
                  </a:lnTo>
                  <a:lnTo>
                    <a:pt x="578" y="672"/>
                  </a:lnTo>
                  <a:lnTo>
                    <a:pt x="549" y="690"/>
                  </a:lnTo>
                  <a:lnTo>
                    <a:pt x="519" y="709"/>
                  </a:lnTo>
                  <a:lnTo>
                    <a:pt x="485" y="720"/>
                  </a:lnTo>
                  <a:lnTo>
                    <a:pt x="450" y="730"/>
                  </a:lnTo>
                  <a:lnTo>
                    <a:pt x="415" y="738"/>
                  </a:lnTo>
                  <a:lnTo>
                    <a:pt x="378" y="741"/>
                  </a:lnTo>
                  <a:lnTo>
                    <a:pt x="341" y="738"/>
                  </a:lnTo>
                  <a:lnTo>
                    <a:pt x="304" y="736"/>
                  </a:lnTo>
                  <a:lnTo>
                    <a:pt x="269" y="728"/>
                  </a:lnTo>
                  <a:lnTo>
                    <a:pt x="234" y="714"/>
                  </a:lnTo>
                  <a:lnTo>
                    <a:pt x="202" y="698"/>
                  </a:lnTo>
                  <a:lnTo>
                    <a:pt x="170" y="682"/>
                  </a:lnTo>
                  <a:lnTo>
                    <a:pt x="141" y="661"/>
                  </a:lnTo>
                  <a:lnTo>
                    <a:pt x="114" y="637"/>
                  </a:lnTo>
                  <a:lnTo>
                    <a:pt x="90" y="610"/>
                  </a:lnTo>
                  <a:lnTo>
                    <a:pt x="69" y="584"/>
                  </a:lnTo>
                  <a:lnTo>
                    <a:pt x="50" y="554"/>
                  </a:lnTo>
                  <a:lnTo>
                    <a:pt x="32" y="522"/>
                  </a:lnTo>
                  <a:lnTo>
                    <a:pt x="18" y="488"/>
                  </a:lnTo>
                  <a:lnTo>
                    <a:pt x="10" y="453"/>
                  </a:lnTo>
                  <a:lnTo>
                    <a:pt x="2" y="418"/>
                  </a:lnTo>
                  <a:lnTo>
                    <a:pt x="0" y="381"/>
                  </a:lnTo>
                  <a:lnTo>
                    <a:pt x="0" y="344"/>
                  </a:lnTo>
                  <a:lnTo>
                    <a:pt x="5" y="306"/>
                  </a:lnTo>
                  <a:lnTo>
                    <a:pt x="13" y="269"/>
                  </a:lnTo>
                  <a:lnTo>
                    <a:pt x="24" y="234"/>
                  </a:lnTo>
                  <a:lnTo>
                    <a:pt x="37" y="202"/>
                  </a:lnTo>
                  <a:lnTo>
                    <a:pt x="56" y="170"/>
                  </a:lnTo>
                  <a:lnTo>
                    <a:pt x="74" y="141"/>
                  </a:lnTo>
                  <a:lnTo>
                    <a:pt x="98" y="114"/>
                  </a:lnTo>
                  <a:lnTo>
                    <a:pt x="125" y="90"/>
                  </a:lnTo>
                  <a:lnTo>
                    <a:pt x="152" y="69"/>
                  </a:lnTo>
                  <a:lnTo>
                    <a:pt x="181" y="48"/>
                  </a:lnTo>
                  <a:lnTo>
                    <a:pt x="213" y="32"/>
                  </a:lnTo>
                  <a:lnTo>
                    <a:pt x="245" y="18"/>
                  </a:lnTo>
                  <a:lnTo>
                    <a:pt x="280" y="10"/>
                  </a:lnTo>
                  <a:lnTo>
                    <a:pt x="314" y="2"/>
                  </a:lnTo>
                  <a:lnTo>
                    <a:pt x="351" y="0"/>
                  </a:lnTo>
                  <a:lnTo>
                    <a:pt x="389" y="2"/>
                  </a:lnTo>
                  <a:close/>
                </a:path>
              </a:pathLst>
            </a:custGeom>
            <a:solidFill>
              <a:srgbClr val="FFF5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24" name="Freeform 38"/>
            <p:cNvSpPr>
              <a:spLocks/>
            </p:cNvSpPr>
            <p:nvPr/>
          </p:nvSpPr>
          <p:spPr bwMode="auto">
            <a:xfrm>
              <a:off x="4035" y="2605"/>
              <a:ext cx="706" cy="707"/>
            </a:xfrm>
            <a:custGeom>
              <a:avLst/>
              <a:gdLst>
                <a:gd name="T0" fmla="*/ 378 w 706"/>
                <a:gd name="T1" fmla="*/ 0 h 707"/>
                <a:gd name="T2" fmla="*/ 450 w 706"/>
                <a:gd name="T3" fmla="*/ 14 h 707"/>
                <a:gd name="T4" fmla="*/ 514 w 706"/>
                <a:gd name="T5" fmla="*/ 40 h 707"/>
                <a:gd name="T6" fmla="*/ 570 w 706"/>
                <a:gd name="T7" fmla="*/ 78 h 707"/>
                <a:gd name="T8" fmla="*/ 621 w 706"/>
                <a:gd name="T9" fmla="*/ 126 h 707"/>
                <a:gd name="T10" fmla="*/ 658 w 706"/>
                <a:gd name="T11" fmla="*/ 182 h 707"/>
                <a:gd name="T12" fmla="*/ 687 w 706"/>
                <a:gd name="T13" fmla="*/ 243 h 707"/>
                <a:gd name="T14" fmla="*/ 703 w 706"/>
                <a:gd name="T15" fmla="*/ 312 h 707"/>
                <a:gd name="T16" fmla="*/ 706 w 706"/>
                <a:gd name="T17" fmla="*/ 384 h 707"/>
                <a:gd name="T18" fmla="*/ 701 w 706"/>
                <a:gd name="T19" fmla="*/ 419 h 707"/>
                <a:gd name="T20" fmla="*/ 682 w 706"/>
                <a:gd name="T21" fmla="*/ 486 h 707"/>
                <a:gd name="T22" fmla="*/ 650 w 706"/>
                <a:gd name="T23" fmla="*/ 547 h 707"/>
                <a:gd name="T24" fmla="*/ 607 w 706"/>
                <a:gd name="T25" fmla="*/ 600 h 707"/>
                <a:gd name="T26" fmla="*/ 557 w 706"/>
                <a:gd name="T27" fmla="*/ 646 h 707"/>
                <a:gd name="T28" fmla="*/ 498 w 706"/>
                <a:gd name="T29" fmla="*/ 678 h 707"/>
                <a:gd name="T30" fmla="*/ 434 w 706"/>
                <a:gd name="T31" fmla="*/ 699 h 707"/>
                <a:gd name="T32" fmla="*/ 365 w 706"/>
                <a:gd name="T33" fmla="*/ 707 h 707"/>
                <a:gd name="T34" fmla="*/ 327 w 706"/>
                <a:gd name="T35" fmla="*/ 707 h 707"/>
                <a:gd name="T36" fmla="*/ 258 w 706"/>
                <a:gd name="T37" fmla="*/ 694 h 707"/>
                <a:gd name="T38" fmla="*/ 194 w 706"/>
                <a:gd name="T39" fmla="*/ 667 h 707"/>
                <a:gd name="T40" fmla="*/ 136 w 706"/>
                <a:gd name="T41" fmla="*/ 630 h 707"/>
                <a:gd name="T42" fmla="*/ 88 w 706"/>
                <a:gd name="T43" fmla="*/ 582 h 707"/>
                <a:gd name="T44" fmla="*/ 48 w 706"/>
                <a:gd name="T45" fmla="*/ 526 h 707"/>
                <a:gd name="T46" fmla="*/ 18 w 706"/>
                <a:gd name="T47" fmla="*/ 464 h 707"/>
                <a:gd name="T48" fmla="*/ 2 w 706"/>
                <a:gd name="T49" fmla="*/ 395 h 707"/>
                <a:gd name="T50" fmla="*/ 2 w 706"/>
                <a:gd name="T51" fmla="*/ 323 h 707"/>
                <a:gd name="T52" fmla="*/ 5 w 706"/>
                <a:gd name="T53" fmla="*/ 288 h 707"/>
                <a:gd name="T54" fmla="*/ 24 w 706"/>
                <a:gd name="T55" fmla="*/ 222 h 707"/>
                <a:gd name="T56" fmla="*/ 56 w 706"/>
                <a:gd name="T57" fmla="*/ 160 h 707"/>
                <a:gd name="T58" fmla="*/ 98 w 706"/>
                <a:gd name="T59" fmla="*/ 107 h 707"/>
                <a:gd name="T60" fmla="*/ 149 w 706"/>
                <a:gd name="T61" fmla="*/ 62 h 707"/>
                <a:gd name="T62" fmla="*/ 208 w 706"/>
                <a:gd name="T63" fmla="*/ 30 h 707"/>
                <a:gd name="T64" fmla="*/ 274 w 706"/>
                <a:gd name="T65" fmla="*/ 8 h 707"/>
                <a:gd name="T66" fmla="*/ 343 w 706"/>
                <a:gd name="T67" fmla="*/ 0 h 707"/>
                <a:gd name="T68" fmla="*/ 378 w 706"/>
                <a:gd name="T69" fmla="*/ 0 h 70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706" h="707">
                  <a:moveTo>
                    <a:pt x="378" y="0"/>
                  </a:moveTo>
                  <a:lnTo>
                    <a:pt x="378" y="0"/>
                  </a:lnTo>
                  <a:lnTo>
                    <a:pt x="415" y="6"/>
                  </a:lnTo>
                  <a:lnTo>
                    <a:pt x="450" y="14"/>
                  </a:lnTo>
                  <a:lnTo>
                    <a:pt x="482" y="24"/>
                  </a:lnTo>
                  <a:lnTo>
                    <a:pt x="514" y="40"/>
                  </a:lnTo>
                  <a:lnTo>
                    <a:pt x="543" y="56"/>
                  </a:lnTo>
                  <a:lnTo>
                    <a:pt x="570" y="78"/>
                  </a:lnTo>
                  <a:lnTo>
                    <a:pt x="597" y="99"/>
                  </a:lnTo>
                  <a:lnTo>
                    <a:pt x="621" y="126"/>
                  </a:lnTo>
                  <a:lnTo>
                    <a:pt x="639" y="152"/>
                  </a:lnTo>
                  <a:lnTo>
                    <a:pt x="658" y="182"/>
                  </a:lnTo>
                  <a:lnTo>
                    <a:pt x="674" y="211"/>
                  </a:lnTo>
                  <a:lnTo>
                    <a:pt x="687" y="243"/>
                  </a:lnTo>
                  <a:lnTo>
                    <a:pt x="698" y="278"/>
                  </a:lnTo>
                  <a:lnTo>
                    <a:pt x="703" y="312"/>
                  </a:lnTo>
                  <a:lnTo>
                    <a:pt x="706" y="347"/>
                  </a:lnTo>
                  <a:lnTo>
                    <a:pt x="706" y="384"/>
                  </a:lnTo>
                  <a:lnTo>
                    <a:pt x="701" y="419"/>
                  </a:lnTo>
                  <a:lnTo>
                    <a:pt x="693" y="454"/>
                  </a:lnTo>
                  <a:lnTo>
                    <a:pt x="682" y="486"/>
                  </a:lnTo>
                  <a:lnTo>
                    <a:pt x="669" y="518"/>
                  </a:lnTo>
                  <a:lnTo>
                    <a:pt x="650" y="547"/>
                  </a:lnTo>
                  <a:lnTo>
                    <a:pt x="631" y="576"/>
                  </a:lnTo>
                  <a:lnTo>
                    <a:pt x="607" y="600"/>
                  </a:lnTo>
                  <a:lnTo>
                    <a:pt x="583" y="624"/>
                  </a:lnTo>
                  <a:lnTo>
                    <a:pt x="557" y="646"/>
                  </a:lnTo>
                  <a:lnTo>
                    <a:pt x="527" y="662"/>
                  </a:lnTo>
                  <a:lnTo>
                    <a:pt x="498" y="678"/>
                  </a:lnTo>
                  <a:lnTo>
                    <a:pt x="466" y="691"/>
                  </a:lnTo>
                  <a:lnTo>
                    <a:pt x="434" y="699"/>
                  </a:lnTo>
                  <a:lnTo>
                    <a:pt x="399" y="704"/>
                  </a:lnTo>
                  <a:lnTo>
                    <a:pt x="365" y="707"/>
                  </a:lnTo>
                  <a:lnTo>
                    <a:pt x="327" y="707"/>
                  </a:lnTo>
                  <a:lnTo>
                    <a:pt x="293" y="702"/>
                  </a:lnTo>
                  <a:lnTo>
                    <a:pt x="258" y="694"/>
                  </a:lnTo>
                  <a:lnTo>
                    <a:pt x="224" y="680"/>
                  </a:lnTo>
                  <a:lnTo>
                    <a:pt x="194" y="667"/>
                  </a:lnTo>
                  <a:lnTo>
                    <a:pt x="162" y="648"/>
                  </a:lnTo>
                  <a:lnTo>
                    <a:pt x="136" y="630"/>
                  </a:lnTo>
                  <a:lnTo>
                    <a:pt x="109" y="606"/>
                  </a:lnTo>
                  <a:lnTo>
                    <a:pt x="88" y="582"/>
                  </a:lnTo>
                  <a:lnTo>
                    <a:pt x="66" y="555"/>
                  </a:lnTo>
                  <a:lnTo>
                    <a:pt x="48" y="526"/>
                  </a:lnTo>
                  <a:lnTo>
                    <a:pt x="32" y="496"/>
                  </a:lnTo>
                  <a:lnTo>
                    <a:pt x="18" y="464"/>
                  </a:lnTo>
                  <a:lnTo>
                    <a:pt x="10" y="430"/>
                  </a:lnTo>
                  <a:lnTo>
                    <a:pt x="2" y="395"/>
                  </a:lnTo>
                  <a:lnTo>
                    <a:pt x="0" y="360"/>
                  </a:lnTo>
                  <a:lnTo>
                    <a:pt x="2" y="323"/>
                  </a:lnTo>
                  <a:lnTo>
                    <a:pt x="5" y="288"/>
                  </a:lnTo>
                  <a:lnTo>
                    <a:pt x="13" y="254"/>
                  </a:lnTo>
                  <a:lnTo>
                    <a:pt x="24" y="222"/>
                  </a:lnTo>
                  <a:lnTo>
                    <a:pt x="40" y="190"/>
                  </a:lnTo>
                  <a:lnTo>
                    <a:pt x="56" y="160"/>
                  </a:lnTo>
                  <a:lnTo>
                    <a:pt x="77" y="131"/>
                  </a:lnTo>
                  <a:lnTo>
                    <a:pt x="98" y="107"/>
                  </a:lnTo>
                  <a:lnTo>
                    <a:pt x="122" y="83"/>
                  </a:lnTo>
                  <a:lnTo>
                    <a:pt x="149" y="62"/>
                  </a:lnTo>
                  <a:lnTo>
                    <a:pt x="178" y="46"/>
                  </a:lnTo>
                  <a:lnTo>
                    <a:pt x="208" y="30"/>
                  </a:lnTo>
                  <a:lnTo>
                    <a:pt x="240" y="16"/>
                  </a:lnTo>
                  <a:lnTo>
                    <a:pt x="274" y="8"/>
                  </a:lnTo>
                  <a:lnTo>
                    <a:pt x="306" y="3"/>
                  </a:lnTo>
                  <a:lnTo>
                    <a:pt x="343" y="0"/>
                  </a:lnTo>
                  <a:lnTo>
                    <a:pt x="378" y="0"/>
                  </a:lnTo>
                  <a:close/>
                </a:path>
              </a:pathLst>
            </a:custGeom>
            <a:solidFill>
              <a:srgbClr val="FFF7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25" name="Freeform 39"/>
            <p:cNvSpPr>
              <a:spLocks/>
            </p:cNvSpPr>
            <p:nvPr/>
          </p:nvSpPr>
          <p:spPr bwMode="auto">
            <a:xfrm>
              <a:off x="4045" y="2613"/>
              <a:ext cx="677" cy="678"/>
            </a:xfrm>
            <a:custGeom>
              <a:avLst/>
              <a:gdLst>
                <a:gd name="T0" fmla="*/ 365 w 677"/>
                <a:gd name="T1" fmla="*/ 3 h 678"/>
                <a:gd name="T2" fmla="*/ 435 w 677"/>
                <a:gd name="T3" fmla="*/ 16 h 678"/>
                <a:gd name="T4" fmla="*/ 496 w 677"/>
                <a:gd name="T5" fmla="*/ 40 h 678"/>
                <a:gd name="T6" fmla="*/ 549 w 677"/>
                <a:gd name="T7" fmla="*/ 78 h 678"/>
                <a:gd name="T8" fmla="*/ 597 w 677"/>
                <a:gd name="T9" fmla="*/ 123 h 678"/>
                <a:gd name="T10" fmla="*/ 635 w 677"/>
                <a:gd name="T11" fmla="*/ 176 h 678"/>
                <a:gd name="T12" fmla="*/ 661 w 677"/>
                <a:gd name="T13" fmla="*/ 238 h 678"/>
                <a:gd name="T14" fmla="*/ 675 w 677"/>
                <a:gd name="T15" fmla="*/ 302 h 678"/>
                <a:gd name="T16" fmla="*/ 677 w 677"/>
                <a:gd name="T17" fmla="*/ 371 h 678"/>
                <a:gd name="T18" fmla="*/ 672 w 677"/>
                <a:gd name="T19" fmla="*/ 406 h 678"/>
                <a:gd name="T20" fmla="*/ 653 w 677"/>
                <a:gd name="T21" fmla="*/ 470 h 678"/>
                <a:gd name="T22" fmla="*/ 624 w 677"/>
                <a:gd name="T23" fmla="*/ 526 h 678"/>
                <a:gd name="T24" fmla="*/ 581 w 677"/>
                <a:gd name="T25" fmla="*/ 576 h 678"/>
                <a:gd name="T26" fmla="*/ 533 w 677"/>
                <a:gd name="T27" fmla="*/ 619 h 678"/>
                <a:gd name="T28" fmla="*/ 477 w 677"/>
                <a:gd name="T29" fmla="*/ 648 h 678"/>
                <a:gd name="T30" fmla="*/ 413 w 677"/>
                <a:gd name="T31" fmla="*/ 670 h 678"/>
                <a:gd name="T32" fmla="*/ 347 w 677"/>
                <a:gd name="T33" fmla="*/ 678 h 678"/>
                <a:gd name="T34" fmla="*/ 312 w 677"/>
                <a:gd name="T35" fmla="*/ 675 h 678"/>
                <a:gd name="T36" fmla="*/ 246 w 677"/>
                <a:gd name="T37" fmla="*/ 662 h 678"/>
                <a:gd name="T38" fmla="*/ 182 w 677"/>
                <a:gd name="T39" fmla="*/ 638 h 678"/>
                <a:gd name="T40" fmla="*/ 128 w 677"/>
                <a:gd name="T41" fmla="*/ 600 h 678"/>
                <a:gd name="T42" fmla="*/ 80 w 677"/>
                <a:gd name="T43" fmla="*/ 555 h 678"/>
                <a:gd name="T44" fmla="*/ 43 w 677"/>
                <a:gd name="T45" fmla="*/ 502 h 678"/>
                <a:gd name="T46" fmla="*/ 16 w 677"/>
                <a:gd name="T47" fmla="*/ 440 h 678"/>
                <a:gd name="T48" fmla="*/ 3 w 677"/>
                <a:gd name="T49" fmla="*/ 376 h 678"/>
                <a:gd name="T50" fmla="*/ 0 w 677"/>
                <a:gd name="T51" fmla="*/ 307 h 678"/>
                <a:gd name="T52" fmla="*/ 6 w 677"/>
                <a:gd name="T53" fmla="*/ 272 h 678"/>
                <a:gd name="T54" fmla="*/ 24 w 677"/>
                <a:gd name="T55" fmla="*/ 208 h 678"/>
                <a:gd name="T56" fmla="*/ 56 w 677"/>
                <a:gd name="T57" fmla="*/ 150 h 678"/>
                <a:gd name="T58" fmla="*/ 96 w 677"/>
                <a:gd name="T59" fmla="*/ 102 h 678"/>
                <a:gd name="T60" fmla="*/ 144 w 677"/>
                <a:gd name="T61" fmla="*/ 59 h 678"/>
                <a:gd name="T62" fmla="*/ 203 w 677"/>
                <a:gd name="T63" fmla="*/ 27 h 678"/>
                <a:gd name="T64" fmla="*/ 264 w 677"/>
                <a:gd name="T65" fmla="*/ 8 h 678"/>
                <a:gd name="T66" fmla="*/ 331 w 677"/>
                <a:gd name="T67" fmla="*/ 0 h 678"/>
                <a:gd name="T68" fmla="*/ 365 w 677"/>
                <a:gd name="T69" fmla="*/ 3 h 67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677" h="678">
                  <a:moveTo>
                    <a:pt x="365" y="3"/>
                  </a:moveTo>
                  <a:lnTo>
                    <a:pt x="365" y="3"/>
                  </a:lnTo>
                  <a:lnTo>
                    <a:pt x="400" y="8"/>
                  </a:lnTo>
                  <a:lnTo>
                    <a:pt x="435" y="16"/>
                  </a:lnTo>
                  <a:lnTo>
                    <a:pt x="467" y="27"/>
                  </a:lnTo>
                  <a:lnTo>
                    <a:pt x="496" y="40"/>
                  </a:lnTo>
                  <a:lnTo>
                    <a:pt x="525" y="59"/>
                  </a:lnTo>
                  <a:lnTo>
                    <a:pt x="549" y="78"/>
                  </a:lnTo>
                  <a:lnTo>
                    <a:pt x="576" y="99"/>
                  </a:lnTo>
                  <a:lnTo>
                    <a:pt x="597" y="123"/>
                  </a:lnTo>
                  <a:lnTo>
                    <a:pt x="616" y="150"/>
                  </a:lnTo>
                  <a:lnTo>
                    <a:pt x="635" y="176"/>
                  </a:lnTo>
                  <a:lnTo>
                    <a:pt x="651" y="206"/>
                  </a:lnTo>
                  <a:lnTo>
                    <a:pt x="661" y="238"/>
                  </a:lnTo>
                  <a:lnTo>
                    <a:pt x="669" y="270"/>
                  </a:lnTo>
                  <a:lnTo>
                    <a:pt x="675" y="302"/>
                  </a:lnTo>
                  <a:lnTo>
                    <a:pt x="677" y="336"/>
                  </a:lnTo>
                  <a:lnTo>
                    <a:pt x="677" y="371"/>
                  </a:lnTo>
                  <a:lnTo>
                    <a:pt x="672" y="406"/>
                  </a:lnTo>
                  <a:lnTo>
                    <a:pt x="664" y="438"/>
                  </a:lnTo>
                  <a:lnTo>
                    <a:pt x="653" y="470"/>
                  </a:lnTo>
                  <a:lnTo>
                    <a:pt x="640" y="499"/>
                  </a:lnTo>
                  <a:lnTo>
                    <a:pt x="624" y="526"/>
                  </a:lnTo>
                  <a:lnTo>
                    <a:pt x="605" y="552"/>
                  </a:lnTo>
                  <a:lnTo>
                    <a:pt x="581" y="576"/>
                  </a:lnTo>
                  <a:lnTo>
                    <a:pt x="560" y="598"/>
                  </a:lnTo>
                  <a:lnTo>
                    <a:pt x="533" y="619"/>
                  </a:lnTo>
                  <a:lnTo>
                    <a:pt x="507" y="635"/>
                  </a:lnTo>
                  <a:lnTo>
                    <a:pt x="477" y="648"/>
                  </a:lnTo>
                  <a:lnTo>
                    <a:pt x="445" y="662"/>
                  </a:lnTo>
                  <a:lnTo>
                    <a:pt x="413" y="670"/>
                  </a:lnTo>
                  <a:lnTo>
                    <a:pt x="381" y="675"/>
                  </a:lnTo>
                  <a:lnTo>
                    <a:pt x="347" y="678"/>
                  </a:lnTo>
                  <a:lnTo>
                    <a:pt x="312" y="675"/>
                  </a:lnTo>
                  <a:lnTo>
                    <a:pt x="278" y="670"/>
                  </a:lnTo>
                  <a:lnTo>
                    <a:pt x="246" y="662"/>
                  </a:lnTo>
                  <a:lnTo>
                    <a:pt x="214" y="651"/>
                  </a:lnTo>
                  <a:lnTo>
                    <a:pt x="182" y="638"/>
                  </a:lnTo>
                  <a:lnTo>
                    <a:pt x="155" y="619"/>
                  </a:lnTo>
                  <a:lnTo>
                    <a:pt x="128" y="600"/>
                  </a:lnTo>
                  <a:lnTo>
                    <a:pt x="104" y="579"/>
                  </a:lnTo>
                  <a:lnTo>
                    <a:pt x="80" y="555"/>
                  </a:lnTo>
                  <a:lnTo>
                    <a:pt x="62" y="528"/>
                  </a:lnTo>
                  <a:lnTo>
                    <a:pt x="43" y="502"/>
                  </a:lnTo>
                  <a:lnTo>
                    <a:pt x="30" y="472"/>
                  </a:lnTo>
                  <a:lnTo>
                    <a:pt x="16" y="440"/>
                  </a:lnTo>
                  <a:lnTo>
                    <a:pt x="8" y="408"/>
                  </a:lnTo>
                  <a:lnTo>
                    <a:pt x="3" y="376"/>
                  </a:lnTo>
                  <a:lnTo>
                    <a:pt x="0" y="342"/>
                  </a:lnTo>
                  <a:lnTo>
                    <a:pt x="0" y="307"/>
                  </a:lnTo>
                  <a:lnTo>
                    <a:pt x="6" y="272"/>
                  </a:lnTo>
                  <a:lnTo>
                    <a:pt x="14" y="240"/>
                  </a:lnTo>
                  <a:lnTo>
                    <a:pt x="24" y="208"/>
                  </a:lnTo>
                  <a:lnTo>
                    <a:pt x="38" y="179"/>
                  </a:lnTo>
                  <a:lnTo>
                    <a:pt x="56" y="150"/>
                  </a:lnTo>
                  <a:lnTo>
                    <a:pt x="75" y="126"/>
                  </a:lnTo>
                  <a:lnTo>
                    <a:pt x="96" y="102"/>
                  </a:lnTo>
                  <a:lnTo>
                    <a:pt x="120" y="78"/>
                  </a:lnTo>
                  <a:lnTo>
                    <a:pt x="144" y="59"/>
                  </a:lnTo>
                  <a:lnTo>
                    <a:pt x="174" y="43"/>
                  </a:lnTo>
                  <a:lnTo>
                    <a:pt x="203" y="27"/>
                  </a:lnTo>
                  <a:lnTo>
                    <a:pt x="232" y="16"/>
                  </a:lnTo>
                  <a:lnTo>
                    <a:pt x="264" y="8"/>
                  </a:lnTo>
                  <a:lnTo>
                    <a:pt x="299" y="3"/>
                  </a:lnTo>
                  <a:lnTo>
                    <a:pt x="331" y="0"/>
                  </a:lnTo>
                  <a:lnTo>
                    <a:pt x="365" y="3"/>
                  </a:lnTo>
                  <a:close/>
                </a:path>
              </a:pathLst>
            </a:custGeom>
            <a:solidFill>
              <a:srgbClr val="FFFA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26" name="Freeform 40"/>
            <p:cNvSpPr>
              <a:spLocks/>
            </p:cNvSpPr>
            <p:nvPr/>
          </p:nvSpPr>
          <p:spPr bwMode="auto">
            <a:xfrm>
              <a:off x="4123" y="2685"/>
              <a:ext cx="269" cy="443"/>
            </a:xfrm>
            <a:custGeom>
              <a:avLst/>
              <a:gdLst>
                <a:gd name="T0" fmla="*/ 109 w 269"/>
                <a:gd name="T1" fmla="*/ 3 h 443"/>
                <a:gd name="T2" fmla="*/ 109 w 269"/>
                <a:gd name="T3" fmla="*/ 3 h 443"/>
                <a:gd name="T4" fmla="*/ 122 w 269"/>
                <a:gd name="T5" fmla="*/ 0 h 443"/>
                <a:gd name="T6" fmla="*/ 136 w 269"/>
                <a:gd name="T7" fmla="*/ 0 h 443"/>
                <a:gd name="T8" fmla="*/ 149 w 269"/>
                <a:gd name="T9" fmla="*/ 6 h 443"/>
                <a:gd name="T10" fmla="*/ 162 w 269"/>
                <a:gd name="T11" fmla="*/ 11 h 443"/>
                <a:gd name="T12" fmla="*/ 176 w 269"/>
                <a:gd name="T13" fmla="*/ 16 h 443"/>
                <a:gd name="T14" fmla="*/ 186 w 269"/>
                <a:gd name="T15" fmla="*/ 27 h 443"/>
                <a:gd name="T16" fmla="*/ 200 w 269"/>
                <a:gd name="T17" fmla="*/ 38 h 443"/>
                <a:gd name="T18" fmla="*/ 210 w 269"/>
                <a:gd name="T19" fmla="*/ 51 h 443"/>
                <a:gd name="T20" fmla="*/ 229 w 269"/>
                <a:gd name="T21" fmla="*/ 83 h 443"/>
                <a:gd name="T22" fmla="*/ 245 w 269"/>
                <a:gd name="T23" fmla="*/ 120 h 443"/>
                <a:gd name="T24" fmla="*/ 258 w 269"/>
                <a:gd name="T25" fmla="*/ 160 h 443"/>
                <a:gd name="T26" fmla="*/ 266 w 269"/>
                <a:gd name="T27" fmla="*/ 206 h 443"/>
                <a:gd name="T28" fmla="*/ 266 w 269"/>
                <a:gd name="T29" fmla="*/ 206 h 443"/>
                <a:gd name="T30" fmla="*/ 269 w 269"/>
                <a:gd name="T31" fmla="*/ 238 h 443"/>
                <a:gd name="T32" fmla="*/ 269 w 269"/>
                <a:gd name="T33" fmla="*/ 270 h 443"/>
                <a:gd name="T34" fmla="*/ 266 w 269"/>
                <a:gd name="T35" fmla="*/ 302 h 443"/>
                <a:gd name="T36" fmla="*/ 261 w 269"/>
                <a:gd name="T37" fmla="*/ 328 h 443"/>
                <a:gd name="T38" fmla="*/ 253 w 269"/>
                <a:gd name="T39" fmla="*/ 358 h 443"/>
                <a:gd name="T40" fmla="*/ 242 w 269"/>
                <a:gd name="T41" fmla="*/ 382 h 443"/>
                <a:gd name="T42" fmla="*/ 231 w 269"/>
                <a:gd name="T43" fmla="*/ 403 h 443"/>
                <a:gd name="T44" fmla="*/ 215 w 269"/>
                <a:gd name="T45" fmla="*/ 422 h 443"/>
                <a:gd name="T46" fmla="*/ 215 w 269"/>
                <a:gd name="T47" fmla="*/ 422 h 443"/>
                <a:gd name="T48" fmla="*/ 189 w 269"/>
                <a:gd name="T49" fmla="*/ 419 h 443"/>
                <a:gd name="T50" fmla="*/ 176 w 269"/>
                <a:gd name="T51" fmla="*/ 416 h 443"/>
                <a:gd name="T52" fmla="*/ 160 w 269"/>
                <a:gd name="T53" fmla="*/ 419 h 443"/>
                <a:gd name="T54" fmla="*/ 141 w 269"/>
                <a:gd name="T55" fmla="*/ 422 h 443"/>
                <a:gd name="T56" fmla="*/ 125 w 269"/>
                <a:gd name="T57" fmla="*/ 427 h 443"/>
                <a:gd name="T58" fmla="*/ 109 w 269"/>
                <a:gd name="T59" fmla="*/ 432 h 443"/>
                <a:gd name="T60" fmla="*/ 90 w 269"/>
                <a:gd name="T61" fmla="*/ 443 h 443"/>
                <a:gd name="T62" fmla="*/ 90 w 269"/>
                <a:gd name="T63" fmla="*/ 443 h 443"/>
                <a:gd name="T64" fmla="*/ 74 w 269"/>
                <a:gd name="T65" fmla="*/ 430 h 443"/>
                <a:gd name="T66" fmla="*/ 61 w 269"/>
                <a:gd name="T67" fmla="*/ 416 h 443"/>
                <a:gd name="T68" fmla="*/ 48 w 269"/>
                <a:gd name="T69" fmla="*/ 395 h 443"/>
                <a:gd name="T70" fmla="*/ 34 w 269"/>
                <a:gd name="T71" fmla="*/ 374 h 443"/>
                <a:gd name="T72" fmla="*/ 24 w 269"/>
                <a:gd name="T73" fmla="*/ 350 h 443"/>
                <a:gd name="T74" fmla="*/ 16 w 269"/>
                <a:gd name="T75" fmla="*/ 326 h 443"/>
                <a:gd name="T76" fmla="*/ 8 w 269"/>
                <a:gd name="T77" fmla="*/ 296 h 443"/>
                <a:gd name="T78" fmla="*/ 2 w 269"/>
                <a:gd name="T79" fmla="*/ 267 h 443"/>
                <a:gd name="T80" fmla="*/ 2 w 269"/>
                <a:gd name="T81" fmla="*/ 267 h 443"/>
                <a:gd name="T82" fmla="*/ 0 w 269"/>
                <a:gd name="T83" fmla="*/ 222 h 443"/>
                <a:gd name="T84" fmla="*/ 2 w 269"/>
                <a:gd name="T85" fmla="*/ 176 h 443"/>
                <a:gd name="T86" fmla="*/ 10 w 269"/>
                <a:gd name="T87" fmla="*/ 134 h 443"/>
                <a:gd name="T88" fmla="*/ 24 w 269"/>
                <a:gd name="T89" fmla="*/ 94 h 443"/>
                <a:gd name="T90" fmla="*/ 40 w 269"/>
                <a:gd name="T91" fmla="*/ 62 h 443"/>
                <a:gd name="T92" fmla="*/ 50 w 269"/>
                <a:gd name="T93" fmla="*/ 46 h 443"/>
                <a:gd name="T94" fmla="*/ 58 w 269"/>
                <a:gd name="T95" fmla="*/ 35 h 443"/>
                <a:gd name="T96" fmla="*/ 72 w 269"/>
                <a:gd name="T97" fmla="*/ 22 h 443"/>
                <a:gd name="T98" fmla="*/ 82 w 269"/>
                <a:gd name="T99" fmla="*/ 14 h 443"/>
                <a:gd name="T100" fmla="*/ 96 w 269"/>
                <a:gd name="T101" fmla="*/ 8 h 443"/>
                <a:gd name="T102" fmla="*/ 109 w 269"/>
                <a:gd name="T103" fmla="*/ 3 h 443"/>
                <a:gd name="T104" fmla="*/ 109 w 269"/>
                <a:gd name="T105" fmla="*/ 3 h 44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69" h="443">
                  <a:moveTo>
                    <a:pt x="109" y="3"/>
                  </a:moveTo>
                  <a:lnTo>
                    <a:pt x="109" y="3"/>
                  </a:lnTo>
                  <a:lnTo>
                    <a:pt x="122" y="0"/>
                  </a:lnTo>
                  <a:lnTo>
                    <a:pt x="136" y="0"/>
                  </a:lnTo>
                  <a:lnTo>
                    <a:pt x="149" y="6"/>
                  </a:lnTo>
                  <a:lnTo>
                    <a:pt x="162" y="11"/>
                  </a:lnTo>
                  <a:lnTo>
                    <a:pt x="176" y="16"/>
                  </a:lnTo>
                  <a:lnTo>
                    <a:pt x="186" y="27"/>
                  </a:lnTo>
                  <a:lnTo>
                    <a:pt x="200" y="38"/>
                  </a:lnTo>
                  <a:lnTo>
                    <a:pt x="210" y="51"/>
                  </a:lnTo>
                  <a:lnTo>
                    <a:pt x="229" y="83"/>
                  </a:lnTo>
                  <a:lnTo>
                    <a:pt x="245" y="120"/>
                  </a:lnTo>
                  <a:lnTo>
                    <a:pt x="258" y="160"/>
                  </a:lnTo>
                  <a:lnTo>
                    <a:pt x="266" y="206"/>
                  </a:lnTo>
                  <a:lnTo>
                    <a:pt x="269" y="238"/>
                  </a:lnTo>
                  <a:lnTo>
                    <a:pt x="269" y="270"/>
                  </a:lnTo>
                  <a:lnTo>
                    <a:pt x="266" y="302"/>
                  </a:lnTo>
                  <a:lnTo>
                    <a:pt x="261" y="328"/>
                  </a:lnTo>
                  <a:lnTo>
                    <a:pt x="253" y="358"/>
                  </a:lnTo>
                  <a:lnTo>
                    <a:pt x="242" y="382"/>
                  </a:lnTo>
                  <a:lnTo>
                    <a:pt x="231" y="403"/>
                  </a:lnTo>
                  <a:lnTo>
                    <a:pt x="215" y="422"/>
                  </a:lnTo>
                  <a:lnTo>
                    <a:pt x="189" y="419"/>
                  </a:lnTo>
                  <a:lnTo>
                    <a:pt x="176" y="416"/>
                  </a:lnTo>
                  <a:lnTo>
                    <a:pt x="160" y="419"/>
                  </a:lnTo>
                  <a:lnTo>
                    <a:pt x="141" y="422"/>
                  </a:lnTo>
                  <a:lnTo>
                    <a:pt x="125" y="427"/>
                  </a:lnTo>
                  <a:lnTo>
                    <a:pt x="109" y="432"/>
                  </a:lnTo>
                  <a:lnTo>
                    <a:pt x="90" y="443"/>
                  </a:lnTo>
                  <a:lnTo>
                    <a:pt x="74" y="430"/>
                  </a:lnTo>
                  <a:lnTo>
                    <a:pt x="61" y="416"/>
                  </a:lnTo>
                  <a:lnTo>
                    <a:pt x="48" y="395"/>
                  </a:lnTo>
                  <a:lnTo>
                    <a:pt x="34" y="374"/>
                  </a:lnTo>
                  <a:lnTo>
                    <a:pt x="24" y="350"/>
                  </a:lnTo>
                  <a:lnTo>
                    <a:pt x="16" y="326"/>
                  </a:lnTo>
                  <a:lnTo>
                    <a:pt x="8" y="296"/>
                  </a:lnTo>
                  <a:lnTo>
                    <a:pt x="2" y="267"/>
                  </a:lnTo>
                  <a:lnTo>
                    <a:pt x="0" y="222"/>
                  </a:lnTo>
                  <a:lnTo>
                    <a:pt x="2" y="176"/>
                  </a:lnTo>
                  <a:lnTo>
                    <a:pt x="10" y="134"/>
                  </a:lnTo>
                  <a:lnTo>
                    <a:pt x="24" y="94"/>
                  </a:lnTo>
                  <a:lnTo>
                    <a:pt x="40" y="62"/>
                  </a:lnTo>
                  <a:lnTo>
                    <a:pt x="50" y="46"/>
                  </a:lnTo>
                  <a:lnTo>
                    <a:pt x="58" y="35"/>
                  </a:lnTo>
                  <a:lnTo>
                    <a:pt x="72" y="22"/>
                  </a:lnTo>
                  <a:lnTo>
                    <a:pt x="82" y="14"/>
                  </a:lnTo>
                  <a:lnTo>
                    <a:pt x="96" y="8"/>
                  </a:lnTo>
                  <a:lnTo>
                    <a:pt x="109" y="3"/>
                  </a:lnTo>
                  <a:close/>
                </a:path>
              </a:pathLst>
            </a:custGeom>
            <a:solidFill>
              <a:srgbClr val="FF7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27" name="Freeform 41"/>
            <p:cNvSpPr>
              <a:spLocks/>
            </p:cNvSpPr>
            <p:nvPr/>
          </p:nvSpPr>
          <p:spPr bwMode="auto">
            <a:xfrm>
              <a:off x="4139" y="2720"/>
              <a:ext cx="237" cy="397"/>
            </a:xfrm>
            <a:custGeom>
              <a:avLst/>
              <a:gdLst>
                <a:gd name="T0" fmla="*/ 101 w 237"/>
                <a:gd name="T1" fmla="*/ 0 h 397"/>
                <a:gd name="T2" fmla="*/ 101 w 237"/>
                <a:gd name="T3" fmla="*/ 0 h 397"/>
                <a:gd name="T4" fmla="*/ 114 w 237"/>
                <a:gd name="T5" fmla="*/ 0 h 397"/>
                <a:gd name="T6" fmla="*/ 125 w 237"/>
                <a:gd name="T7" fmla="*/ 3 h 397"/>
                <a:gd name="T8" fmla="*/ 136 w 237"/>
                <a:gd name="T9" fmla="*/ 5 h 397"/>
                <a:gd name="T10" fmla="*/ 149 w 237"/>
                <a:gd name="T11" fmla="*/ 11 h 397"/>
                <a:gd name="T12" fmla="*/ 160 w 237"/>
                <a:gd name="T13" fmla="*/ 19 h 397"/>
                <a:gd name="T14" fmla="*/ 170 w 237"/>
                <a:gd name="T15" fmla="*/ 29 h 397"/>
                <a:gd name="T16" fmla="*/ 189 w 237"/>
                <a:gd name="T17" fmla="*/ 51 h 397"/>
                <a:gd name="T18" fmla="*/ 205 w 237"/>
                <a:gd name="T19" fmla="*/ 80 h 397"/>
                <a:gd name="T20" fmla="*/ 218 w 237"/>
                <a:gd name="T21" fmla="*/ 112 h 397"/>
                <a:gd name="T22" fmla="*/ 229 w 237"/>
                <a:gd name="T23" fmla="*/ 149 h 397"/>
                <a:gd name="T24" fmla="*/ 234 w 237"/>
                <a:gd name="T25" fmla="*/ 189 h 397"/>
                <a:gd name="T26" fmla="*/ 234 w 237"/>
                <a:gd name="T27" fmla="*/ 189 h 397"/>
                <a:gd name="T28" fmla="*/ 237 w 237"/>
                <a:gd name="T29" fmla="*/ 221 h 397"/>
                <a:gd name="T30" fmla="*/ 234 w 237"/>
                <a:gd name="T31" fmla="*/ 251 h 397"/>
                <a:gd name="T32" fmla="*/ 231 w 237"/>
                <a:gd name="T33" fmla="*/ 280 h 397"/>
                <a:gd name="T34" fmla="*/ 223 w 237"/>
                <a:gd name="T35" fmla="*/ 304 h 397"/>
                <a:gd name="T36" fmla="*/ 215 w 237"/>
                <a:gd name="T37" fmla="*/ 328 h 397"/>
                <a:gd name="T38" fmla="*/ 205 w 237"/>
                <a:gd name="T39" fmla="*/ 349 h 397"/>
                <a:gd name="T40" fmla="*/ 194 w 237"/>
                <a:gd name="T41" fmla="*/ 368 h 397"/>
                <a:gd name="T42" fmla="*/ 178 w 237"/>
                <a:gd name="T43" fmla="*/ 384 h 397"/>
                <a:gd name="T44" fmla="*/ 178 w 237"/>
                <a:gd name="T45" fmla="*/ 384 h 397"/>
                <a:gd name="T46" fmla="*/ 160 w 237"/>
                <a:gd name="T47" fmla="*/ 381 h 397"/>
                <a:gd name="T48" fmla="*/ 138 w 237"/>
                <a:gd name="T49" fmla="*/ 384 h 397"/>
                <a:gd name="T50" fmla="*/ 117 w 237"/>
                <a:gd name="T51" fmla="*/ 389 h 397"/>
                <a:gd name="T52" fmla="*/ 96 w 237"/>
                <a:gd name="T53" fmla="*/ 397 h 397"/>
                <a:gd name="T54" fmla="*/ 96 w 237"/>
                <a:gd name="T55" fmla="*/ 397 h 397"/>
                <a:gd name="T56" fmla="*/ 77 w 237"/>
                <a:gd name="T57" fmla="*/ 387 h 397"/>
                <a:gd name="T58" fmla="*/ 61 w 237"/>
                <a:gd name="T59" fmla="*/ 371 h 397"/>
                <a:gd name="T60" fmla="*/ 48 w 237"/>
                <a:gd name="T61" fmla="*/ 352 h 397"/>
                <a:gd name="T62" fmla="*/ 34 w 237"/>
                <a:gd name="T63" fmla="*/ 331 h 397"/>
                <a:gd name="T64" fmla="*/ 21 w 237"/>
                <a:gd name="T65" fmla="*/ 304 h 397"/>
                <a:gd name="T66" fmla="*/ 13 w 237"/>
                <a:gd name="T67" fmla="*/ 277 h 397"/>
                <a:gd name="T68" fmla="*/ 5 w 237"/>
                <a:gd name="T69" fmla="*/ 248 h 397"/>
                <a:gd name="T70" fmla="*/ 2 w 237"/>
                <a:gd name="T71" fmla="*/ 216 h 397"/>
                <a:gd name="T72" fmla="*/ 2 w 237"/>
                <a:gd name="T73" fmla="*/ 216 h 397"/>
                <a:gd name="T74" fmla="*/ 0 w 237"/>
                <a:gd name="T75" fmla="*/ 173 h 397"/>
                <a:gd name="T76" fmla="*/ 5 w 237"/>
                <a:gd name="T77" fmla="*/ 136 h 397"/>
                <a:gd name="T78" fmla="*/ 13 w 237"/>
                <a:gd name="T79" fmla="*/ 99 h 397"/>
                <a:gd name="T80" fmla="*/ 24 w 237"/>
                <a:gd name="T81" fmla="*/ 69 h 397"/>
                <a:gd name="T82" fmla="*/ 40 w 237"/>
                <a:gd name="T83" fmla="*/ 43 h 397"/>
                <a:gd name="T84" fmla="*/ 58 w 237"/>
                <a:gd name="T85" fmla="*/ 21 h 397"/>
                <a:gd name="T86" fmla="*/ 66 w 237"/>
                <a:gd name="T87" fmla="*/ 13 h 397"/>
                <a:gd name="T88" fmla="*/ 77 w 237"/>
                <a:gd name="T89" fmla="*/ 8 h 397"/>
                <a:gd name="T90" fmla="*/ 90 w 237"/>
                <a:gd name="T91" fmla="*/ 3 h 397"/>
                <a:gd name="T92" fmla="*/ 101 w 237"/>
                <a:gd name="T93" fmla="*/ 0 h 397"/>
                <a:gd name="T94" fmla="*/ 101 w 237"/>
                <a:gd name="T95" fmla="*/ 0 h 39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37" h="397">
                  <a:moveTo>
                    <a:pt x="101" y="0"/>
                  </a:moveTo>
                  <a:lnTo>
                    <a:pt x="101" y="0"/>
                  </a:lnTo>
                  <a:lnTo>
                    <a:pt x="114" y="0"/>
                  </a:lnTo>
                  <a:lnTo>
                    <a:pt x="125" y="3"/>
                  </a:lnTo>
                  <a:lnTo>
                    <a:pt x="136" y="5"/>
                  </a:lnTo>
                  <a:lnTo>
                    <a:pt x="149" y="11"/>
                  </a:lnTo>
                  <a:lnTo>
                    <a:pt x="160" y="19"/>
                  </a:lnTo>
                  <a:lnTo>
                    <a:pt x="170" y="29"/>
                  </a:lnTo>
                  <a:lnTo>
                    <a:pt x="189" y="51"/>
                  </a:lnTo>
                  <a:lnTo>
                    <a:pt x="205" y="80"/>
                  </a:lnTo>
                  <a:lnTo>
                    <a:pt x="218" y="112"/>
                  </a:lnTo>
                  <a:lnTo>
                    <a:pt x="229" y="149"/>
                  </a:lnTo>
                  <a:lnTo>
                    <a:pt x="234" y="189"/>
                  </a:lnTo>
                  <a:lnTo>
                    <a:pt x="237" y="221"/>
                  </a:lnTo>
                  <a:lnTo>
                    <a:pt x="234" y="251"/>
                  </a:lnTo>
                  <a:lnTo>
                    <a:pt x="231" y="280"/>
                  </a:lnTo>
                  <a:lnTo>
                    <a:pt x="223" y="304"/>
                  </a:lnTo>
                  <a:lnTo>
                    <a:pt x="215" y="328"/>
                  </a:lnTo>
                  <a:lnTo>
                    <a:pt x="205" y="349"/>
                  </a:lnTo>
                  <a:lnTo>
                    <a:pt x="194" y="368"/>
                  </a:lnTo>
                  <a:lnTo>
                    <a:pt x="178" y="384"/>
                  </a:lnTo>
                  <a:lnTo>
                    <a:pt x="160" y="381"/>
                  </a:lnTo>
                  <a:lnTo>
                    <a:pt x="138" y="384"/>
                  </a:lnTo>
                  <a:lnTo>
                    <a:pt x="117" y="389"/>
                  </a:lnTo>
                  <a:lnTo>
                    <a:pt x="96" y="397"/>
                  </a:lnTo>
                  <a:lnTo>
                    <a:pt x="77" y="387"/>
                  </a:lnTo>
                  <a:lnTo>
                    <a:pt x="61" y="371"/>
                  </a:lnTo>
                  <a:lnTo>
                    <a:pt x="48" y="352"/>
                  </a:lnTo>
                  <a:lnTo>
                    <a:pt x="34" y="331"/>
                  </a:lnTo>
                  <a:lnTo>
                    <a:pt x="21" y="304"/>
                  </a:lnTo>
                  <a:lnTo>
                    <a:pt x="13" y="277"/>
                  </a:lnTo>
                  <a:lnTo>
                    <a:pt x="5" y="248"/>
                  </a:lnTo>
                  <a:lnTo>
                    <a:pt x="2" y="216"/>
                  </a:lnTo>
                  <a:lnTo>
                    <a:pt x="0" y="173"/>
                  </a:lnTo>
                  <a:lnTo>
                    <a:pt x="5" y="136"/>
                  </a:lnTo>
                  <a:lnTo>
                    <a:pt x="13" y="99"/>
                  </a:lnTo>
                  <a:lnTo>
                    <a:pt x="24" y="69"/>
                  </a:lnTo>
                  <a:lnTo>
                    <a:pt x="40" y="43"/>
                  </a:lnTo>
                  <a:lnTo>
                    <a:pt x="58" y="21"/>
                  </a:lnTo>
                  <a:lnTo>
                    <a:pt x="66" y="13"/>
                  </a:lnTo>
                  <a:lnTo>
                    <a:pt x="77" y="8"/>
                  </a:lnTo>
                  <a:lnTo>
                    <a:pt x="90" y="3"/>
                  </a:lnTo>
                  <a:lnTo>
                    <a:pt x="10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28" name="Freeform 42"/>
            <p:cNvSpPr>
              <a:spLocks/>
            </p:cNvSpPr>
            <p:nvPr/>
          </p:nvSpPr>
          <p:spPr bwMode="auto">
            <a:xfrm>
              <a:off x="4187" y="2747"/>
              <a:ext cx="189" cy="370"/>
            </a:xfrm>
            <a:custGeom>
              <a:avLst/>
              <a:gdLst>
                <a:gd name="T0" fmla="*/ 186 w 189"/>
                <a:gd name="T1" fmla="*/ 162 h 370"/>
                <a:gd name="T2" fmla="*/ 186 w 189"/>
                <a:gd name="T3" fmla="*/ 162 h 370"/>
                <a:gd name="T4" fmla="*/ 183 w 189"/>
                <a:gd name="T5" fmla="*/ 138 h 370"/>
                <a:gd name="T6" fmla="*/ 178 w 189"/>
                <a:gd name="T7" fmla="*/ 112 h 370"/>
                <a:gd name="T8" fmla="*/ 173 w 189"/>
                <a:gd name="T9" fmla="*/ 88 h 370"/>
                <a:gd name="T10" fmla="*/ 165 w 189"/>
                <a:gd name="T11" fmla="*/ 66 h 370"/>
                <a:gd name="T12" fmla="*/ 154 w 189"/>
                <a:gd name="T13" fmla="*/ 48 h 370"/>
                <a:gd name="T14" fmla="*/ 144 w 189"/>
                <a:gd name="T15" fmla="*/ 29 h 370"/>
                <a:gd name="T16" fmla="*/ 130 w 189"/>
                <a:gd name="T17" fmla="*/ 13 h 370"/>
                <a:gd name="T18" fmla="*/ 120 w 189"/>
                <a:gd name="T19" fmla="*/ 0 h 370"/>
                <a:gd name="T20" fmla="*/ 120 w 189"/>
                <a:gd name="T21" fmla="*/ 0 h 370"/>
                <a:gd name="T22" fmla="*/ 136 w 189"/>
                <a:gd name="T23" fmla="*/ 26 h 370"/>
                <a:gd name="T24" fmla="*/ 149 w 189"/>
                <a:gd name="T25" fmla="*/ 61 h 370"/>
                <a:gd name="T26" fmla="*/ 159 w 189"/>
                <a:gd name="T27" fmla="*/ 98 h 370"/>
                <a:gd name="T28" fmla="*/ 165 w 189"/>
                <a:gd name="T29" fmla="*/ 138 h 370"/>
                <a:gd name="T30" fmla="*/ 165 w 189"/>
                <a:gd name="T31" fmla="*/ 138 h 370"/>
                <a:gd name="T32" fmla="*/ 167 w 189"/>
                <a:gd name="T33" fmla="*/ 170 h 370"/>
                <a:gd name="T34" fmla="*/ 165 w 189"/>
                <a:gd name="T35" fmla="*/ 200 h 370"/>
                <a:gd name="T36" fmla="*/ 162 w 189"/>
                <a:gd name="T37" fmla="*/ 229 h 370"/>
                <a:gd name="T38" fmla="*/ 154 w 189"/>
                <a:gd name="T39" fmla="*/ 253 h 370"/>
                <a:gd name="T40" fmla="*/ 146 w 189"/>
                <a:gd name="T41" fmla="*/ 277 h 370"/>
                <a:gd name="T42" fmla="*/ 136 w 189"/>
                <a:gd name="T43" fmla="*/ 298 h 370"/>
                <a:gd name="T44" fmla="*/ 125 w 189"/>
                <a:gd name="T45" fmla="*/ 317 h 370"/>
                <a:gd name="T46" fmla="*/ 112 w 189"/>
                <a:gd name="T47" fmla="*/ 333 h 370"/>
                <a:gd name="T48" fmla="*/ 112 w 189"/>
                <a:gd name="T49" fmla="*/ 333 h 370"/>
                <a:gd name="T50" fmla="*/ 90 w 189"/>
                <a:gd name="T51" fmla="*/ 330 h 370"/>
                <a:gd name="T52" fmla="*/ 69 w 189"/>
                <a:gd name="T53" fmla="*/ 333 h 370"/>
                <a:gd name="T54" fmla="*/ 48 w 189"/>
                <a:gd name="T55" fmla="*/ 338 h 370"/>
                <a:gd name="T56" fmla="*/ 26 w 189"/>
                <a:gd name="T57" fmla="*/ 346 h 370"/>
                <a:gd name="T58" fmla="*/ 26 w 189"/>
                <a:gd name="T59" fmla="*/ 346 h 370"/>
                <a:gd name="T60" fmla="*/ 13 w 189"/>
                <a:gd name="T61" fmla="*/ 338 h 370"/>
                <a:gd name="T62" fmla="*/ 0 w 189"/>
                <a:gd name="T63" fmla="*/ 328 h 370"/>
                <a:gd name="T64" fmla="*/ 0 w 189"/>
                <a:gd name="T65" fmla="*/ 328 h 370"/>
                <a:gd name="T66" fmla="*/ 10 w 189"/>
                <a:gd name="T67" fmla="*/ 341 h 370"/>
                <a:gd name="T68" fmla="*/ 24 w 189"/>
                <a:gd name="T69" fmla="*/ 354 h 370"/>
                <a:gd name="T70" fmla="*/ 34 w 189"/>
                <a:gd name="T71" fmla="*/ 362 h 370"/>
                <a:gd name="T72" fmla="*/ 48 w 189"/>
                <a:gd name="T73" fmla="*/ 370 h 370"/>
                <a:gd name="T74" fmla="*/ 48 w 189"/>
                <a:gd name="T75" fmla="*/ 370 h 370"/>
                <a:gd name="T76" fmla="*/ 69 w 189"/>
                <a:gd name="T77" fmla="*/ 362 h 370"/>
                <a:gd name="T78" fmla="*/ 90 w 189"/>
                <a:gd name="T79" fmla="*/ 357 h 370"/>
                <a:gd name="T80" fmla="*/ 112 w 189"/>
                <a:gd name="T81" fmla="*/ 354 h 370"/>
                <a:gd name="T82" fmla="*/ 130 w 189"/>
                <a:gd name="T83" fmla="*/ 357 h 370"/>
                <a:gd name="T84" fmla="*/ 130 w 189"/>
                <a:gd name="T85" fmla="*/ 357 h 370"/>
                <a:gd name="T86" fmla="*/ 146 w 189"/>
                <a:gd name="T87" fmla="*/ 341 h 370"/>
                <a:gd name="T88" fmla="*/ 157 w 189"/>
                <a:gd name="T89" fmla="*/ 322 h 370"/>
                <a:gd name="T90" fmla="*/ 167 w 189"/>
                <a:gd name="T91" fmla="*/ 301 h 370"/>
                <a:gd name="T92" fmla="*/ 175 w 189"/>
                <a:gd name="T93" fmla="*/ 277 h 370"/>
                <a:gd name="T94" fmla="*/ 183 w 189"/>
                <a:gd name="T95" fmla="*/ 253 h 370"/>
                <a:gd name="T96" fmla="*/ 186 w 189"/>
                <a:gd name="T97" fmla="*/ 224 h 370"/>
                <a:gd name="T98" fmla="*/ 189 w 189"/>
                <a:gd name="T99" fmla="*/ 194 h 370"/>
                <a:gd name="T100" fmla="*/ 186 w 189"/>
                <a:gd name="T101" fmla="*/ 162 h 370"/>
                <a:gd name="T102" fmla="*/ 186 w 189"/>
                <a:gd name="T103" fmla="*/ 162 h 37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189" h="370">
                  <a:moveTo>
                    <a:pt x="186" y="162"/>
                  </a:moveTo>
                  <a:lnTo>
                    <a:pt x="186" y="162"/>
                  </a:lnTo>
                  <a:lnTo>
                    <a:pt x="183" y="138"/>
                  </a:lnTo>
                  <a:lnTo>
                    <a:pt x="178" y="112"/>
                  </a:lnTo>
                  <a:lnTo>
                    <a:pt x="173" y="88"/>
                  </a:lnTo>
                  <a:lnTo>
                    <a:pt x="165" y="66"/>
                  </a:lnTo>
                  <a:lnTo>
                    <a:pt x="154" y="48"/>
                  </a:lnTo>
                  <a:lnTo>
                    <a:pt x="144" y="29"/>
                  </a:lnTo>
                  <a:lnTo>
                    <a:pt x="130" y="13"/>
                  </a:lnTo>
                  <a:lnTo>
                    <a:pt x="120" y="0"/>
                  </a:lnTo>
                  <a:lnTo>
                    <a:pt x="136" y="26"/>
                  </a:lnTo>
                  <a:lnTo>
                    <a:pt x="149" y="61"/>
                  </a:lnTo>
                  <a:lnTo>
                    <a:pt x="159" y="98"/>
                  </a:lnTo>
                  <a:lnTo>
                    <a:pt x="165" y="138"/>
                  </a:lnTo>
                  <a:lnTo>
                    <a:pt x="167" y="170"/>
                  </a:lnTo>
                  <a:lnTo>
                    <a:pt x="165" y="200"/>
                  </a:lnTo>
                  <a:lnTo>
                    <a:pt x="162" y="229"/>
                  </a:lnTo>
                  <a:lnTo>
                    <a:pt x="154" y="253"/>
                  </a:lnTo>
                  <a:lnTo>
                    <a:pt x="146" y="277"/>
                  </a:lnTo>
                  <a:lnTo>
                    <a:pt x="136" y="298"/>
                  </a:lnTo>
                  <a:lnTo>
                    <a:pt x="125" y="317"/>
                  </a:lnTo>
                  <a:lnTo>
                    <a:pt x="112" y="333"/>
                  </a:lnTo>
                  <a:lnTo>
                    <a:pt x="90" y="330"/>
                  </a:lnTo>
                  <a:lnTo>
                    <a:pt x="69" y="333"/>
                  </a:lnTo>
                  <a:lnTo>
                    <a:pt x="48" y="338"/>
                  </a:lnTo>
                  <a:lnTo>
                    <a:pt x="26" y="346"/>
                  </a:lnTo>
                  <a:lnTo>
                    <a:pt x="13" y="338"/>
                  </a:lnTo>
                  <a:lnTo>
                    <a:pt x="0" y="328"/>
                  </a:lnTo>
                  <a:lnTo>
                    <a:pt x="10" y="341"/>
                  </a:lnTo>
                  <a:lnTo>
                    <a:pt x="24" y="354"/>
                  </a:lnTo>
                  <a:lnTo>
                    <a:pt x="34" y="362"/>
                  </a:lnTo>
                  <a:lnTo>
                    <a:pt x="48" y="370"/>
                  </a:lnTo>
                  <a:lnTo>
                    <a:pt x="69" y="362"/>
                  </a:lnTo>
                  <a:lnTo>
                    <a:pt x="90" y="357"/>
                  </a:lnTo>
                  <a:lnTo>
                    <a:pt x="112" y="354"/>
                  </a:lnTo>
                  <a:lnTo>
                    <a:pt x="130" y="357"/>
                  </a:lnTo>
                  <a:lnTo>
                    <a:pt x="146" y="341"/>
                  </a:lnTo>
                  <a:lnTo>
                    <a:pt x="157" y="322"/>
                  </a:lnTo>
                  <a:lnTo>
                    <a:pt x="167" y="301"/>
                  </a:lnTo>
                  <a:lnTo>
                    <a:pt x="175" y="277"/>
                  </a:lnTo>
                  <a:lnTo>
                    <a:pt x="183" y="253"/>
                  </a:lnTo>
                  <a:lnTo>
                    <a:pt x="186" y="224"/>
                  </a:lnTo>
                  <a:lnTo>
                    <a:pt x="189" y="194"/>
                  </a:lnTo>
                  <a:lnTo>
                    <a:pt x="186" y="162"/>
                  </a:lnTo>
                  <a:close/>
                </a:path>
              </a:pathLst>
            </a:custGeom>
            <a:solidFill>
              <a:srgbClr val="D6E1E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29" name="Freeform 43"/>
            <p:cNvSpPr>
              <a:spLocks/>
            </p:cNvSpPr>
            <p:nvPr/>
          </p:nvSpPr>
          <p:spPr bwMode="auto">
            <a:xfrm>
              <a:off x="4139" y="2720"/>
              <a:ext cx="234" cy="240"/>
            </a:xfrm>
            <a:custGeom>
              <a:avLst/>
              <a:gdLst>
                <a:gd name="T0" fmla="*/ 104 w 234"/>
                <a:gd name="T1" fmla="*/ 35 h 240"/>
                <a:gd name="T2" fmla="*/ 104 w 234"/>
                <a:gd name="T3" fmla="*/ 35 h 240"/>
                <a:gd name="T4" fmla="*/ 93 w 234"/>
                <a:gd name="T5" fmla="*/ 37 h 240"/>
                <a:gd name="T6" fmla="*/ 82 w 234"/>
                <a:gd name="T7" fmla="*/ 43 h 240"/>
                <a:gd name="T8" fmla="*/ 72 w 234"/>
                <a:gd name="T9" fmla="*/ 48 h 240"/>
                <a:gd name="T10" fmla="*/ 61 w 234"/>
                <a:gd name="T11" fmla="*/ 56 h 240"/>
                <a:gd name="T12" fmla="*/ 45 w 234"/>
                <a:gd name="T13" fmla="*/ 75 h 240"/>
                <a:gd name="T14" fmla="*/ 29 w 234"/>
                <a:gd name="T15" fmla="*/ 101 h 240"/>
                <a:gd name="T16" fmla="*/ 18 w 234"/>
                <a:gd name="T17" fmla="*/ 131 h 240"/>
                <a:gd name="T18" fmla="*/ 8 w 234"/>
                <a:gd name="T19" fmla="*/ 165 h 240"/>
                <a:gd name="T20" fmla="*/ 5 w 234"/>
                <a:gd name="T21" fmla="*/ 200 h 240"/>
                <a:gd name="T22" fmla="*/ 5 w 234"/>
                <a:gd name="T23" fmla="*/ 240 h 240"/>
                <a:gd name="T24" fmla="*/ 5 w 234"/>
                <a:gd name="T25" fmla="*/ 240 h 240"/>
                <a:gd name="T26" fmla="*/ 2 w 234"/>
                <a:gd name="T27" fmla="*/ 216 h 240"/>
                <a:gd name="T28" fmla="*/ 2 w 234"/>
                <a:gd name="T29" fmla="*/ 216 h 240"/>
                <a:gd name="T30" fmla="*/ 0 w 234"/>
                <a:gd name="T31" fmla="*/ 173 h 240"/>
                <a:gd name="T32" fmla="*/ 5 w 234"/>
                <a:gd name="T33" fmla="*/ 136 h 240"/>
                <a:gd name="T34" fmla="*/ 13 w 234"/>
                <a:gd name="T35" fmla="*/ 99 h 240"/>
                <a:gd name="T36" fmla="*/ 24 w 234"/>
                <a:gd name="T37" fmla="*/ 69 h 240"/>
                <a:gd name="T38" fmla="*/ 40 w 234"/>
                <a:gd name="T39" fmla="*/ 43 h 240"/>
                <a:gd name="T40" fmla="*/ 58 w 234"/>
                <a:gd name="T41" fmla="*/ 21 h 240"/>
                <a:gd name="T42" fmla="*/ 66 w 234"/>
                <a:gd name="T43" fmla="*/ 13 h 240"/>
                <a:gd name="T44" fmla="*/ 77 w 234"/>
                <a:gd name="T45" fmla="*/ 8 h 240"/>
                <a:gd name="T46" fmla="*/ 90 w 234"/>
                <a:gd name="T47" fmla="*/ 3 h 240"/>
                <a:gd name="T48" fmla="*/ 101 w 234"/>
                <a:gd name="T49" fmla="*/ 0 h 240"/>
                <a:gd name="T50" fmla="*/ 101 w 234"/>
                <a:gd name="T51" fmla="*/ 0 h 240"/>
                <a:gd name="T52" fmla="*/ 114 w 234"/>
                <a:gd name="T53" fmla="*/ 0 h 240"/>
                <a:gd name="T54" fmla="*/ 125 w 234"/>
                <a:gd name="T55" fmla="*/ 3 h 240"/>
                <a:gd name="T56" fmla="*/ 136 w 234"/>
                <a:gd name="T57" fmla="*/ 5 h 240"/>
                <a:gd name="T58" fmla="*/ 149 w 234"/>
                <a:gd name="T59" fmla="*/ 11 h 240"/>
                <a:gd name="T60" fmla="*/ 160 w 234"/>
                <a:gd name="T61" fmla="*/ 19 h 240"/>
                <a:gd name="T62" fmla="*/ 170 w 234"/>
                <a:gd name="T63" fmla="*/ 29 h 240"/>
                <a:gd name="T64" fmla="*/ 189 w 234"/>
                <a:gd name="T65" fmla="*/ 51 h 240"/>
                <a:gd name="T66" fmla="*/ 205 w 234"/>
                <a:gd name="T67" fmla="*/ 80 h 240"/>
                <a:gd name="T68" fmla="*/ 218 w 234"/>
                <a:gd name="T69" fmla="*/ 112 h 240"/>
                <a:gd name="T70" fmla="*/ 229 w 234"/>
                <a:gd name="T71" fmla="*/ 149 h 240"/>
                <a:gd name="T72" fmla="*/ 234 w 234"/>
                <a:gd name="T73" fmla="*/ 189 h 240"/>
                <a:gd name="T74" fmla="*/ 234 w 234"/>
                <a:gd name="T75" fmla="*/ 189 h 240"/>
                <a:gd name="T76" fmla="*/ 234 w 234"/>
                <a:gd name="T77" fmla="*/ 200 h 240"/>
                <a:gd name="T78" fmla="*/ 234 w 234"/>
                <a:gd name="T79" fmla="*/ 200 h 240"/>
                <a:gd name="T80" fmla="*/ 229 w 234"/>
                <a:gd name="T81" fmla="*/ 165 h 240"/>
                <a:gd name="T82" fmla="*/ 215 w 234"/>
                <a:gd name="T83" fmla="*/ 133 h 240"/>
                <a:gd name="T84" fmla="*/ 202 w 234"/>
                <a:gd name="T85" fmla="*/ 104 h 240"/>
                <a:gd name="T86" fmla="*/ 186 w 234"/>
                <a:gd name="T87" fmla="*/ 80 h 240"/>
                <a:gd name="T88" fmla="*/ 168 w 234"/>
                <a:gd name="T89" fmla="*/ 59 h 240"/>
                <a:gd name="T90" fmla="*/ 149 w 234"/>
                <a:gd name="T91" fmla="*/ 45 h 240"/>
                <a:gd name="T92" fmla="*/ 138 w 234"/>
                <a:gd name="T93" fmla="*/ 40 h 240"/>
                <a:gd name="T94" fmla="*/ 128 w 234"/>
                <a:gd name="T95" fmla="*/ 37 h 240"/>
                <a:gd name="T96" fmla="*/ 117 w 234"/>
                <a:gd name="T97" fmla="*/ 35 h 240"/>
                <a:gd name="T98" fmla="*/ 104 w 234"/>
                <a:gd name="T99" fmla="*/ 35 h 240"/>
                <a:gd name="T100" fmla="*/ 104 w 234"/>
                <a:gd name="T101" fmla="*/ 35 h 24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34" h="240">
                  <a:moveTo>
                    <a:pt x="104" y="35"/>
                  </a:moveTo>
                  <a:lnTo>
                    <a:pt x="104" y="35"/>
                  </a:lnTo>
                  <a:lnTo>
                    <a:pt x="93" y="37"/>
                  </a:lnTo>
                  <a:lnTo>
                    <a:pt x="82" y="43"/>
                  </a:lnTo>
                  <a:lnTo>
                    <a:pt x="72" y="48"/>
                  </a:lnTo>
                  <a:lnTo>
                    <a:pt x="61" y="56"/>
                  </a:lnTo>
                  <a:lnTo>
                    <a:pt x="45" y="75"/>
                  </a:lnTo>
                  <a:lnTo>
                    <a:pt x="29" y="101"/>
                  </a:lnTo>
                  <a:lnTo>
                    <a:pt x="18" y="131"/>
                  </a:lnTo>
                  <a:lnTo>
                    <a:pt x="8" y="165"/>
                  </a:lnTo>
                  <a:lnTo>
                    <a:pt x="5" y="200"/>
                  </a:lnTo>
                  <a:lnTo>
                    <a:pt x="5" y="240"/>
                  </a:lnTo>
                  <a:lnTo>
                    <a:pt x="2" y="216"/>
                  </a:lnTo>
                  <a:lnTo>
                    <a:pt x="0" y="173"/>
                  </a:lnTo>
                  <a:lnTo>
                    <a:pt x="5" y="136"/>
                  </a:lnTo>
                  <a:lnTo>
                    <a:pt x="13" y="99"/>
                  </a:lnTo>
                  <a:lnTo>
                    <a:pt x="24" y="69"/>
                  </a:lnTo>
                  <a:lnTo>
                    <a:pt x="40" y="43"/>
                  </a:lnTo>
                  <a:lnTo>
                    <a:pt x="58" y="21"/>
                  </a:lnTo>
                  <a:lnTo>
                    <a:pt x="66" y="13"/>
                  </a:lnTo>
                  <a:lnTo>
                    <a:pt x="77" y="8"/>
                  </a:lnTo>
                  <a:lnTo>
                    <a:pt x="90" y="3"/>
                  </a:lnTo>
                  <a:lnTo>
                    <a:pt x="101" y="0"/>
                  </a:lnTo>
                  <a:lnTo>
                    <a:pt x="114" y="0"/>
                  </a:lnTo>
                  <a:lnTo>
                    <a:pt x="125" y="3"/>
                  </a:lnTo>
                  <a:lnTo>
                    <a:pt x="136" y="5"/>
                  </a:lnTo>
                  <a:lnTo>
                    <a:pt x="149" y="11"/>
                  </a:lnTo>
                  <a:lnTo>
                    <a:pt x="160" y="19"/>
                  </a:lnTo>
                  <a:lnTo>
                    <a:pt x="170" y="29"/>
                  </a:lnTo>
                  <a:lnTo>
                    <a:pt x="189" y="51"/>
                  </a:lnTo>
                  <a:lnTo>
                    <a:pt x="205" y="80"/>
                  </a:lnTo>
                  <a:lnTo>
                    <a:pt x="218" y="112"/>
                  </a:lnTo>
                  <a:lnTo>
                    <a:pt x="229" y="149"/>
                  </a:lnTo>
                  <a:lnTo>
                    <a:pt x="234" y="189"/>
                  </a:lnTo>
                  <a:lnTo>
                    <a:pt x="234" y="200"/>
                  </a:lnTo>
                  <a:lnTo>
                    <a:pt x="229" y="165"/>
                  </a:lnTo>
                  <a:lnTo>
                    <a:pt x="215" y="133"/>
                  </a:lnTo>
                  <a:lnTo>
                    <a:pt x="202" y="104"/>
                  </a:lnTo>
                  <a:lnTo>
                    <a:pt x="186" y="80"/>
                  </a:lnTo>
                  <a:lnTo>
                    <a:pt x="168" y="59"/>
                  </a:lnTo>
                  <a:lnTo>
                    <a:pt x="149" y="45"/>
                  </a:lnTo>
                  <a:lnTo>
                    <a:pt x="138" y="40"/>
                  </a:lnTo>
                  <a:lnTo>
                    <a:pt x="128" y="37"/>
                  </a:lnTo>
                  <a:lnTo>
                    <a:pt x="117" y="35"/>
                  </a:lnTo>
                  <a:lnTo>
                    <a:pt x="104" y="35"/>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30" name="Freeform 44"/>
            <p:cNvSpPr>
              <a:spLocks/>
            </p:cNvSpPr>
            <p:nvPr/>
          </p:nvSpPr>
          <p:spPr bwMode="auto">
            <a:xfrm>
              <a:off x="4160" y="3096"/>
              <a:ext cx="208" cy="99"/>
            </a:xfrm>
            <a:custGeom>
              <a:avLst/>
              <a:gdLst>
                <a:gd name="T0" fmla="*/ 208 w 208"/>
                <a:gd name="T1" fmla="*/ 16 h 99"/>
                <a:gd name="T2" fmla="*/ 208 w 208"/>
                <a:gd name="T3" fmla="*/ 16 h 99"/>
                <a:gd name="T4" fmla="*/ 184 w 208"/>
                <a:gd name="T5" fmla="*/ 8 h 99"/>
                <a:gd name="T6" fmla="*/ 157 w 208"/>
                <a:gd name="T7" fmla="*/ 3 h 99"/>
                <a:gd name="T8" fmla="*/ 128 w 208"/>
                <a:gd name="T9" fmla="*/ 0 h 99"/>
                <a:gd name="T10" fmla="*/ 112 w 208"/>
                <a:gd name="T11" fmla="*/ 3 h 99"/>
                <a:gd name="T12" fmla="*/ 93 w 208"/>
                <a:gd name="T13" fmla="*/ 5 h 99"/>
                <a:gd name="T14" fmla="*/ 77 w 208"/>
                <a:gd name="T15" fmla="*/ 13 h 99"/>
                <a:gd name="T16" fmla="*/ 59 w 208"/>
                <a:gd name="T17" fmla="*/ 21 h 99"/>
                <a:gd name="T18" fmla="*/ 43 w 208"/>
                <a:gd name="T19" fmla="*/ 35 h 99"/>
                <a:gd name="T20" fmla="*/ 27 w 208"/>
                <a:gd name="T21" fmla="*/ 51 h 99"/>
                <a:gd name="T22" fmla="*/ 13 w 208"/>
                <a:gd name="T23" fmla="*/ 72 h 99"/>
                <a:gd name="T24" fmla="*/ 0 w 208"/>
                <a:gd name="T25" fmla="*/ 99 h 99"/>
                <a:gd name="T26" fmla="*/ 0 w 208"/>
                <a:gd name="T27" fmla="*/ 99 h 99"/>
                <a:gd name="T28" fmla="*/ 8 w 208"/>
                <a:gd name="T29" fmla="*/ 83 h 99"/>
                <a:gd name="T30" fmla="*/ 24 w 208"/>
                <a:gd name="T31" fmla="*/ 67 h 99"/>
                <a:gd name="T32" fmla="*/ 43 w 208"/>
                <a:gd name="T33" fmla="*/ 48 h 99"/>
                <a:gd name="T34" fmla="*/ 56 w 208"/>
                <a:gd name="T35" fmla="*/ 40 h 99"/>
                <a:gd name="T36" fmla="*/ 72 w 208"/>
                <a:gd name="T37" fmla="*/ 32 h 99"/>
                <a:gd name="T38" fmla="*/ 88 w 208"/>
                <a:gd name="T39" fmla="*/ 24 h 99"/>
                <a:gd name="T40" fmla="*/ 107 w 208"/>
                <a:gd name="T41" fmla="*/ 19 h 99"/>
                <a:gd name="T42" fmla="*/ 128 w 208"/>
                <a:gd name="T43" fmla="*/ 16 h 99"/>
                <a:gd name="T44" fmla="*/ 152 w 208"/>
                <a:gd name="T45" fmla="*/ 13 h 99"/>
                <a:gd name="T46" fmla="*/ 178 w 208"/>
                <a:gd name="T47" fmla="*/ 13 h 99"/>
                <a:gd name="T48" fmla="*/ 208 w 208"/>
                <a:gd name="T49" fmla="*/ 16 h 99"/>
                <a:gd name="T50" fmla="*/ 208 w 208"/>
                <a:gd name="T51" fmla="*/ 16 h 9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08" h="99">
                  <a:moveTo>
                    <a:pt x="208" y="16"/>
                  </a:moveTo>
                  <a:lnTo>
                    <a:pt x="208" y="16"/>
                  </a:lnTo>
                  <a:lnTo>
                    <a:pt x="184" y="8"/>
                  </a:lnTo>
                  <a:lnTo>
                    <a:pt x="157" y="3"/>
                  </a:lnTo>
                  <a:lnTo>
                    <a:pt x="128" y="0"/>
                  </a:lnTo>
                  <a:lnTo>
                    <a:pt x="112" y="3"/>
                  </a:lnTo>
                  <a:lnTo>
                    <a:pt x="93" y="5"/>
                  </a:lnTo>
                  <a:lnTo>
                    <a:pt x="77" y="13"/>
                  </a:lnTo>
                  <a:lnTo>
                    <a:pt x="59" y="21"/>
                  </a:lnTo>
                  <a:lnTo>
                    <a:pt x="43" y="35"/>
                  </a:lnTo>
                  <a:lnTo>
                    <a:pt x="27" y="51"/>
                  </a:lnTo>
                  <a:lnTo>
                    <a:pt x="13" y="72"/>
                  </a:lnTo>
                  <a:lnTo>
                    <a:pt x="0" y="99"/>
                  </a:lnTo>
                  <a:lnTo>
                    <a:pt x="8" y="83"/>
                  </a:lnTo>
                  <a:lnTo>
                    <a:pt x="24" y="67"/>
                  </a:lnTo>
                  <a:lnTo>
                    <a:pt x="43" y="48"/>
                  </a:lnTo>
                  <a:lnTo>
                    <a:pt x="56" y="40"/>
                  </a:lnTo>
                  <a:lnTo>
                    <a:pt x="72" y="32"/>
                  </a:lnTo>
                  <a:lnTo>
                    <a:pt x="88" y="24"/>
                  </a:lnTo>
                  <a:lnTo>
                    <a:pt x="107" y="19"/>
                  </a:lnTo>
                  <a:lnTo>
                    <a:pt x="128" y="16"/>
                  </a:lnTo>
                  <a:lnTo>
                    <a:pt x="152" y="13"/>
                  </a:lnTo>
                  <a:lnTo>
                    <a:pt x="178" y="13"/>
                  </a:lnTo>
                  <a:lnTo>
                    <a:pt x="208" y="16"/>
                  </a:lnTo>
                  <a:close/>
                </a:path>
              </a:pathLst>
            </a:custGeom>
            <a:solidFill>
              <a:srgbClr val="FFA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31" name="Freeform 45"/>
            <p:cNvSpPr>
              <a:spLocks/>
            </p:cNvSpPr>
            <p:nvPr/>
          </p:nvSpPr>
          <p:spPr bwMode="auto">
            <a:xfrm>
              <a:off x="4085" y="2555"/>
              <a:ext cx="277" cy="210"/>
            </a:xfrm>
            <a:custGeom>
              <a:avLst/>
              <a:gdLst>
                <a:gd name="T0" fmla="*/ 203 w 277"/>
                <a:gd name="T1" fmla="*/ 18 h 210"/>
                <a:gd name="T2" fmla="*/ 203 w 277"/>
                <a:gd name="T3" fmla="*/ 18 h 210"/>
                <a:gd name="T4" fmla="*/ 192 w 277"/>
                <a:gd name="T5" fmla="*/ 8 h 210"/>
                <a:gd name="T6" fmla="*/ 179 w 277"/>
                <a:gd name="T7" fmla="*/ 0 h 210"/>
                <a:gd name="T8" fmla="*/ 163 w 277"/>
                <a:gd name="T9" fmla="*/ 0 h 210"/>
                <a:gd name="T10" fmla="*/ 147 w 277"/>
                <a:gd name="T11" fmla="*/ 0 h 210"/>
                <a:gd name="T12" fmla="*/ 131 w 277"/>
                <a:gd name="T13" fmla="*/ 8 h 210"/>
                <a:gd name="T14" fmla="*/ 112 w 277"/>
                <a:gd name="T15" fmla="*/ 21 h 210"/>
                <a:gd name="T16" fmla="*/ 96 w 277"/>
                <a:gd name="T17" fmla="*/ 37 h 210"/>
                <a:gd name="T18" fmla="*/ 78 w 277"/>
                <a:gd name="T19" fmla="*/ 58 h 210"/>
                <a:gd name="T20" fmla="*/ 78 w 277"/>
                <a:gd name="T21" fmla="*/ 58 h 210"/>
                <a:gd name="T22" fmla="*/ 54 w 277"/>
                <a:gd name="T23" fmla="*/ 96 h 210"/>
                <a:gd name="T24" fmla="*/ 35 w 277"/>
                <a:gd name="T25" fmla="*/ 128 h 210"/>
                <a:gd name="T26" fmla="*/ 22 w 277"/>
                <a:gd name="T27" fmla="*/ 154 h 210"/>
                <a:gd name="T28" fmla="*/ 11 w 277"/>
                <a:gd name="T29" fmla="*/ 176 h 210"/>
                <a:gd name="T30" fmla="*/ 3 w 277"/>
                <a:gd name="T31" fmla="*/ 205 h 210"/>
                <a:gd name="T32" fmla="*/ 0 w 277"/>
                <a:gd name="T33" fmla="*/ 210 h 210"/>
                <a:gd name="T34" fmla="*/ 0 w 277"/>
                <a:gd name="T35" fmla="*/ 210 h 210"/>
                <a:gd name="T36" fmla="*/ 6 w 277"/>
                <a:gd name="T37" fmla="*/ 200 h 210"/>
                <a:gd name="T38" fmla="*/ 19 w 277"/>
                <a:gd name="T39" fmla="*/ 176 h 210"/>
                <a:gd name="T40" fmla="*/ 40 w 277"/>
                <a:gd name="T41" fmla="*/ 146 h 210"/>
                <a:gd name="T42" fmla="*/ 64 w 277"/>
                <a:gd name="T43" fmla="*/ 112 h 210"/>
                <a:gd name="T44" fmla="*/ 94 w 277"/>
                <a:gd name="T45" fmla="*/ 80 h 210"/>
                <a:gd name="T46" fmla="*/ 110 w 277"/>
                <a:gd name="T47" fmla="*/ 69 h 210"/>
                <a:gd name="T48" fmla="*/ 126 w 277"/>
                <a:gd name="T49" fmla="*/ 58 h 210"/>
                <a:gd name="T50" fmla="*/ 142 w 277"/>
                <a:gd name="T51" fmla="*/ 53 h 210"/>
                <a:gd name="T52" fmla="*/ 158 w 277"/>
                <a:gd name="T53" fmla="*/ 50 h 210"/>
                <a:gd name="T54" fmla="*/ 174 w 277"/>
                <a:gd name="T55" fmla="*/ 53 h 210"/>
                <a:gd name="T56" fmla="*/ 187 w 277"/>
                <a:gd name="T57" fmla="*/ 58 h 210"/>
                <a:gd name="T58" fmla="*/ 187 w 277"/>
                <a:gd name="T59" fmla="*/ 58 h 210"/>
                <a:gd name="T60" fmla="*/ 214 w 277"/>
                <a:gd name="T61" fmla="*/ 80 h 210"/>
                <a:gd name="T62" fmla="*/ 232 w 277"/>
                <a:gd name="T63" fmla="*/ 98 h 210"/>
                <a:gd name="T64" fmla="*/ 232 w 277"/>
                <a:gd name="T65" fmla="*/ 98 h 210"/>
                <a:gd name="T66" fmla="*/ 240 w 277"/>
                <a:gd name="T67" fmla="*/ 104 h 210"/>
                <a:gd name="T68" fmla="*/ 251 w 277"/>
                <a:gd name="T69" fmla="*/ 106 h 210"/>
                <a:gd name="T70" fmla="*/ 259 w 277"/>
                <a:gd name="T71" fmla="*/ 106 h 210"/>
                <a:gd name="T72" fmla="*/ 264 w 277"/>
                <a:gd name="T73" fmla="*/ 101 h 210"/>
                <a:gd name="T74" fmla="*/ 272 w 277"/>
                <a:gd name="T75" fmla="*/ 96 h 210"/>
                <a:gd name="T76" fmla="*/ 275 w 277"/>
                <a:gd name="T77" fmla="*/ 88 h 210"/>
                <a:gd name="T78" fmla="*/ 277 w 277"/>
                <a:gd name="T79" fmla="*/ 80 h 210"/>
                <a:gd name="T80" fmla="*/ 277 w 277"/>
                <a:gd name="T81" fmla="*/ 69 h 210"/>
                <a:gd name="T82" fmla="*/ 277 w 277"/>
                <a:gd name="T83" fmla="*/ 69 h 210"/>
                <a:gd name="T84" fmla="*/ 277 w 277"/>
                <a:gd name="T85" fmla="*/ 66 h 210"/>
                <a:gd name="T86" fmla="*/ 275 w 277"/>
                <a:gd name="T87" fmla="*/ 69 h 210"/>
                <a:gd name="T88" fmla="*/ 269 w 277"/>
                <a:gd name="T89" fmla="*/ 74 h 210"/>
                <a:gd name="T90" fmla="*/ 264 w 277"/>
                <a:gd name="T91" fmla="*/ 77 h 210"/>
                <a:gd name="T92" fmla="*/ 259 w 277"/>
                <a:gd name="T93" fmla="*/ 80 h 210"/>
                <a:gd name="T94" fmla="*/ 253 w 277"/>
                <a:gd name="T95" fmla="*/ 80 h 210"/>
                <a:gd name="T96" fmla="*/ 248 w 277"/>
                <a:gd name="T97" fmla="*/ 77 h 210"/>
                <a:gd name="T98" fmla="*/ 248 w 277"/>
                <a:gd name="T99" fmla="*/ 77 h 210"/>
                <a:gd name="T100" fmla="*/ 235 w 277"/>
                <a:gd name="T101" fmla="*/ 66 h 210"/>
                <a:gd name="T102" fmla="*/ 227 w 277"/>
                <a:gd name="T103" fmla="*/ 56 h 210"/>
                <a:gd name="T104" fmla="*/ 219 w 277"/>
                <a:gd name="T105" fmla="*/ 40 h 210"/>
                <a:gd name="T106" fmla="*/ 203 w 277"/>
                <a:gd name="T107" fmla="*/ 18 h 210"/>
                <a:gd name="T108" fmla="*/ 203 w 277"/>
                <a:gd name="T109" fmla="*/ 18 h 210"/>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77" h="210">
                  <a:moveTo>
                    <a:pt x="203" y="18"/>
                  </a:moveTo>
                  <a:lnTo>
                    <a:pt x="203" y="18"/>
                  </a:lnTo>
                  <a:lnTo>
                    <a:pt x="192" y="8"/>
                  </a:lnTo>
                  <a:lnTo>
                    <a:pt x="179" y="0"/>
                  </a:lnTo>
                  <a:lnTo>
                    <a:pt x="163" y="0"/>
                  </a:lnTo>
                  <a:lnTo>
                    <a:pt x="147" y="0"/>
                  </a:lnTo>
                  <a:lnTo>
                    <a:pt x="131" y="8"/>
                  </a:lnTo>
                  <a:lnTo>
                    <a:pt x="112" y="21"/>
                  </a:lnTo>
                  <a:lnTo>
                    <a:pt x="96" y="37"/>
                  </a:lnTo>
                  <a:lnTo>
                    <a:pt x="78" y="58"/>
                  </a:lnTo>
                  <a:lnTo>
                    <a:pt x="54" y="96"/>
                  </a:lnTo>
                  <a:lnTo>
                    <a:pt x="35" y="128"/>
                  </a:lnTo>
                  <a:lnTo>
                    <a:pt x="22" y="154"/>
                  </a:lnTo>
                  <a:lnTo>
                    <a:pt x="11" y="176"/>
                  </a:lnTo>
                  <a:lnTo>
                    <a:pt x="3" y="205"/>
                  </a:lnTo>
                  <a:lnTo>
                    <a:pt x="0" y="210"/>
                  </a:lnTo>
                  <a:lnTo>
                    <a:pt x="6" y="200"/>
                  </a:lnTo>
                  <a:lnTo>
                    <a:pt x="19" y="176"/>
                  </a:lnTo>
                  <a:lnTo>
                    <a:pt x="40" y="146"/>
                  </a:lnTo>
                  <a:lnTo>
                    <a:pt x="64" y="112"/>
                  </a:lnTo>
                  <a:lnTo>
                    <a:pt x="94" y="80"/>
                  </a:lnTo>
                  <a:lnTo>
                    <a:pt x="110" y="69"/>
                  </a:lnTo>
                  <a:lnTo>
                    <a:pt x="126" y="58"/>
                  </a:lnTo>
                  <a:lnTo>
                    <a:pt x="142" y="53"/>
                  </a:lnTo>
                  <a:lnTo>
                    <a:pt x="158" y="50"/>
                  </a:lnTo>
                  <a:lnTo>
                    <a:pt x="174" y="53"/>
                  </a:lnTo>
                  <a:lnTo>
                    <a:pt x="187" y="58"/>
                  </a:lnTo>
                  <a:lnTo>
                    <a:pt x="214" y="80"/>
                  </a:lnTo>
                  <a:lnTo>
                    <a:pt x="232" y="98"/>
                  </a:lnTo>
                  <a:lnTo>
                    <a:pt x="240" y="104"/>
                  </a:lnTo>
                  <a:lnTo>
                    <a:pt x="251" y="106"/>
                  </a:lnTo>
                  <a:lnTo>
                    <a:pt x="259" y="106"/>
                  </a:lnTo>
                  <a:lnTo>
                    <a:pt x="264" y="101"/>
                  </a:lnTo>
                  <a:lnTo>
                    <a:pt x="272" y="96"/>
                  </a:lnTo>
                  <a:lnTo>
                    <a:pt x="275" y="88"/>
                  </a:lnTo>
                  <a:lnTo>
                    <a:pt x="277" y="80"/>
                  </a:lnTo>
                  <a:lnTo>
                    <a:pt x="277" y="69"/>
                  </a:lnTo>
                  <a:lnTo>
                    <a:pt x="277" y="66"/>
                  </a:lnTo>
                  <a:lnTo>
                    <a:pt x="275" y="69"/>
                  </a:lnTo>
                  <a:lnTo>
                    <a:pt x="269" y="74"/>
                  </a:lnTo>
                  <a:lnTo>
                    <a:pt x="264" y="77"/>
                  </a:lnTo>
                  <a:lnTo>
                    <a:pt x="259" y="80"/>
                  </a:lnTo>
                  <a:lnTo>
                    <a:pt x="253" y="80"/>
                  </a:lnTo>
                  <a:lnTo>
                    <a:pt x="248" y="77"/>
                  </a:lnTo>
                  <a:lnTo>
                    <a:pt x="235" y="66"/>
                  </a:lnTo>
                  <a:lnTo>
                    <a:pt x="227" y="56"/>
                  </a:lnTo>
                  <a:lnTo>
                    <a:pt x="219" y="40"/>
                  </a:lnTo>
                  <a:lnTo>
                    <a:pt x="203" y="18"/>
                  </a:lnTo>
                  <a:close/>
                </a:path>
              </a:pathLst>
            </a:custGeom>
            <a:solidFill>
              <a:srgbClr val="FA610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32" name="Freeform 46"/>
            <p:cNvSpPr>
              <a:spLocks/>
            </p:cNvSpPr>
            <p:nvPr/>
          </p:nvSpPr>
          <p:spPr bwMode="auto">
            <a:xfrm>
              <a:off x="4208" y="3120"/>
              <a:ext cx="125" cy="83"/>
            </a:xfrm>
            <a:custGeom>
              <a:avLst/>
              <a:gdLst>
                <a:gd name="T0" fmla="*/ 0 w 125"/>
                <a:gd name="T1" fmla="*/ 51 h 83"/>
                <a:gd name="T2" fmla="*/ 0 w 125"/>
                <a:gd name="T3" fmla="*/ 51 h 83"/>
                <a:gd name="T4" fmla="*/ 3 w 125"/>
                <a:gd name="T5" fmla="*/ 59 h 83"/>
                <a:gd name="T6" fmla="*/ 8 w 125"/>
                <a:gd name="T7" fmla="*/ 67 h 83"/>
                <a:gd name="T8" fmla="*/ 13 w 125"/>
                <a:gd name="T9" fmla="*/ 72 h 83"/>
                <a:gd name="T10" fmla="*/ 24 w 125"/>
                <a:gd name="T11" fmla="*/ 77 h 83"/>
                <a:gd name="T12" fmla="*/ 32 w 125"/>
                <a:gd name="T13" fmla="*/ 80 h 83"/>
                <a:gd name="T14" fmla="*/ 45 w 125"/>
                <a:gd name="T15" fmla="*/ 83 h 83"/>
                <a:gd name="T16" fmla="*/ 56 w 125"/>
                <a:gd name="T17" fmla="*/ 83 h 83"/>
                <a:gd name="T18" fmla="*/ 69 w 125"/>
                <a:gd name="T19" fmla="*/ 83 h 83"/>
                <a:gd name="T20" fmla="*/ 69 w 125"/>
                <a:gd name="T21" fmla="*/ 83 h 83"/>
                <a:gd name="T22" fmla="*/ 83 w 125"/>
                <a:gd name="T23" fmla="*/ 80 h 83"/>
                <a:gd name="T24" fmla="*/ 93 w 125"/>
                <a:gd name="T25" fmla="*/ 75 h 83"/>
                <a:gd name="T26" fmla="*/ 104 w 125"/>
                <a:gd name="T27" fmla="*/ 72 h 83"/>
                <a:gd name="T28" fmla="*/ 112 w 125"/>
                <a:gd name="T29" fmla="*/ 64 h 83"/>
                <a:gd name="T30" fmla="*/ 120 w 125"/>
                <a:gd name="T31" fmla="*/ 59 h 83"/>
                <a:gd name="T32" fmla="*/ 123 w 125"/>
                <a:gd name="T33" fmla="*/ 51 h 83"/>
                <a:gd name="T34" fmla="*/ 125 w 125"/>
                <a:gd name="T35" fmla="*/ 43 h 83"/>
                <a:gd name="T36" fmla="*/ 125 w 125"/>
                <a:gd name="T37" fmla="*/ 35 h 83"/>
                <a:gd name="T38" fmla="*/ 125 w 125"/>
                <a:gd name="T39" fmla="*/ 35 h 83"/>
                <a:gd name="T40" fmla="*/ 125 w 125"/>
                <a:gd name="T41" fmla="*/ 27 h 83"/>
                <a:gd name="T42" fmla="*/ 120 w 125"/>
                <a:gd name="T43" fmla="*/ 19 h 83"/>
                <a:gd name="T44" fmla="*/ 112 w 125"/>
                <a:gd name="T45" fmla="*/ 13 h 83"/>
                <a:gd name="T46" fmla="*/ 104 w 125"/>
                <a:gd name="T47" fmla="*/ 8 h 83"/>
                <a:gd name="T48" fmla="*/ 93 w 125"/>
                <a:gd name="T49" fmla="*/ 5 h 83"/>
                <a:gd name="T50" fmla="*/ 83 w 125"/>
                <a:gd name="T51" fmla="*/ 3 h 83"/>
                <a:gd name="T52" fmla="*/ 72 w 125"/>
                <a:gd name="T53" fmla="*/ 0 h 83"/>
                <a:gd name="T54" fmla="*/ 59 w 125"/>
                <a:gd name="T55" fmla="*/ 3 h 83"/>
                <a:gd name="T56" fmla="*/ 59 w 125"/>
                <a:gd name="T57" fmla="*/ 3 h 83"/>
                <a:gd name="T58" fmla="*/ 45 w 125"/>
                <a:gd name="T59" fmla="*/ 5 h 83"/>
                <a:gd name="T60" fmla="*/ 35 w 125"/>
                <a:gd name="T61" fmla="*/ 8 h 83"/>
                <a:gd name="T62" fmla="*/ 24 w 125"/>
                <a:gd name="T63" fmla="*/ 13 h 83"/>
                <a:gd name="T64" fmla="*/ 16 w 125"/>
                <a:gd name="T65" fmla="*/ 19 h 83"/>
                <a:gd name="T66" fmla="*/ 8 w 125"/>
                <a:gd name="T67" fmla="*/ 27 h 83"/>
                <a:gd name="T68" fmla="*/ 3 w 125"/>
                <a:gd name="T69" fmla="*/ 35 h 83"/>
                <a:gd name="T70" fmla="*/ 0 w 125"/>
                <a:gd name="T71" fmla="*/ 43 h 83"/>
                <a:gd name="T72" fmla="*/ 0 w 125"/>
                <a:gd name="T73" fmla="*/ 51 h 83"/>
                <a:gd name="T74" fmla="*/ 0 w 125"/>
                <a:gd name="T75" fmla="*/ 51 h 8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25" h="83">
                  <a:moveTo>
                    <a:pt x="0" y="51"/>
                  </a:moveTo>
                  <a:lnTo>
                    <a:pt x="0" y="51"/>
                  </a:lnTo>
                  <a:lnTo>
                    <a:pt x="3" y="59"/>
                  </a:lnTo>
                  <a:lnTo>
                    <a:pt x="8" y="67"/>
                  </a:lnTo>
                  <a:lnTo>
                    <a:pt x="13" y="72"/>
                  </a:lnTo>
                  <a:lnTo>
                    <a:pt x="24" y="77"/>
                  </a:lnTo>
                  <a:lnTo>
                    <a:pt x="32" y="80"/>
                  </a:lnTo>
                  <a:lnTo>
                    <a:pt x="45" y="83"/>
                  </a:lnTo>
                  <a:lnTo>
                    <a:pt x="56" y="83"/>
                  </a:lnTo>
                  <a:lnTo>
                    <a:pt x="69" y="83"/>
                  </a:lnTo>
                  <a:lnTo>
                    <a:pt x="83" y="80"/>
                  </a:lnTo>
                  <a:lnTo>
                    <a:pt x="93" y="75"/>
                  </a:lnTo>
                  <a:lnTo>
                    <a:pt x="104" y="72"/>
                  </a:lnTo>
                  <a:lnTo>
                    <a:pt x="112" y="64"/>
                  </a:lnTo>
                  <a:lnTo>
                    <a:pt x="120" y="59"/>
                  </a:lnTo>
                  <a:lnTo>
                    <a:pt x="123" y="51"/>
                  </a:lnTo>
                  <a:lnTo>
                    <a:pt x="125" y="43"/>
                  </a:lnTo>
                  <a:lnTo>
                    <a:pt x="125" y="35"/>
                  </a:lnTo>
                  <a:lnTo>
                    <a:pt x="125" y="27"/>
                  </a:lnTo>
                  <a:lnTo>
                    <a:pt x="120" y="19"/>
                  </a:lnTo>
                  <a:lnTo>
                    <a:pt x="112" y="13"/>
                  </a:lnTo>
                  <a:lnTo>
                    <a:pt x="104" y="8"/>
                  </a:lnTo>
                  <a:lnTo>
                    <a:pt x="93" y="5"/>
                  </a:lnTo>
                  <a:lnTo>
                    <a:pt x="83" y="3"/>
                  </a:lnTo>
                  <a:lnTo>
                    <a:pt x="72" y="0"/>
                  </a:lnTo>
                  <a:lnTo>
                    <a:pt x="59" y="3"/>
                  </a:lnTo>
                  <a:lnTo>
                    <a:pt x="45" y="5"/>
                  </a:lnTo>
                  <a:lnTo>
                    <a:pt x="35" y="8"/>
                  </a:lnTo>
                  <a:lnTo>
                    <a:pt x="24" y="13"/>
                  </a:lnTo>
                  <a:lnTo>
                    <a:pt x="16" y="19"/>
                  </a:lnTo>
                  <a:lnTo>
                    <a:pt x="8" y="27"/>
                  </a:lnTo>
                  <a:lnTo>
                    <a:pt x="3" y="35"/>
                  </a:lnTo>
                  <a:lnTo>
                    <a:pt x="0" y="43"/>
                  </a:lnTo>
                  <a:lnTo>
                    <a:pt x="0" y="51"/>
                  </a:lnTo>
                  <a:close/>
                </a:path>
              </a:pathLst>
            </a:custGeom>
            <a:solidFill>
              <a:srgbClr val="FFFA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33" name="Freeform 47"/>
            <p:cNvSpPr>
              <a:spLocks/>
            </p:cNvSpPr>
            <p:nvPr/>
          </p:nvSpPr>
          <p:spPr bwMode="auto">
            <a:xfrm>
              <a:off x="4211" y="3123"/>
              <a:ext cx="122" cy="80"/>
            </a:xfrm>
            <a:custGeom>
              <a:avLst/>
              <a:gdLst>
                <a:gd name="T0" fmla="*/ 122 w 122"/>
                <a:gd name="T1" fmla="*/ 32 h 80"/>
                <a:gd name="T2" fmla="*/ 122 w 122"/>
                <a:gd name="T3" fmla="*/ 32 h 80"/>
                <a:gd name="T4" fmla="*/ 120 w 122"/>
                <a:gd name="T5" fmla="*/ 24 h 80"/>
                <a:gd name="T6" fmla="*/ 114 w 122"/>
                <a:gd name="T7" fmla="*/ 16 h 80"/>
                <a:gd name="T8" fmla="*/ 109 w 122"/>
                <a:gd name="T9" fmla="*/ 10 h 80"/>
                <a:gd name="T10" fmla="*/ 101 w 122"/>
                <a:gd name="T11" fmla="*/ 5 h 80"/>
                <a:gd name="T12" fmla="*/ 90 w 122"/>
                <a:gd name="T13" fmla="*/ 2 h 80"/>
                <a:gd name="T14" fmla="*/ 80 w 122"/>
                <a:gd name="T15" fmla="*/ 0 h 80"/>
                <a:gd name="T16" fmla="*/ 69 w 122"/>
                <a:gd name="T17" fmla="*/ 0 h 80"/>
                <a:gd name="T18" fmla="*/ 56 w 122"/>
                <a:gd name="T19" fmla="*/ 0 h 80"/>
                <a:gd name="T20" fmla="*/ 56 w 122"/>
                <a:gd name="T21" fmla="*/ 0 h 80"/>
                <a:gd name="T22" fmla="*/ 42 w 122"/>
                <a:gd name="T23" fmla="*/ 2 h 80"/>
                <a:gd name="T24" fmla="*/ 32 w 122"/>
                <a:gd name="T25" fmla="*/ 8 h 80"/>
                <a:gd name="T26" fmla="*/ 24 w 122"/>
                <a:gd name="T27" fmla="*/ 10 h 80"/>
                <a:gd name="T28" fmla="*/ 13 w 122"/>
                <a:gd name="T29" fmla="*/ 18 h 80"/>
                <a:gd name="T30" fmla="*/ 8 w 122"/>
                <a:gd name="T31" fmla="*/ 24 h 80"/>
                <a:gd name="T32" fmla="*/ 2 w 122"/>
                <a:gd name="T33" fmla="*/ 32 h 80"/>
                <a:gd name="T34" fmla="*/ 0 w 122"/>
                <a:gd name="T35" fmla="*/ 40 h 80"/>
                <a:gd name="T36" fmla="*/ 0 w 122"/>
                <a:gd name="T37" fmla="*/ 48 h 80"/>
                <a:gd name="T38" fmla="*/ 0 w 122"/>
                <a:gd name="T39" fmla="*/ 48 h 80"/>
                <a:gd name="T40" fmla="*/ 2 w 122"/>
                <a:gd name="T41" fmla="*/ 56 h 80"/>
                <a:gd name="T42" fmla="*/ 8 w 122"/>
                <a:gd name="T43" fmla="*/ 61 h 80"/>
                <a:gd name="T44" fmla="*/ 13 w 122"/>
                <a:gd name="T45" fmla="*/ 66 h 80"/>
                <a:gd name="T46" fmla="*/ 21 w 122"/>
                <a:gd name="T47" fmla="*/ 72 h 80"/>
                <a:gd name="T48" fmla="*/ 32 w 122"/>
                <a:gd name="T49" fmla="*/ 77 h 80"/>
                <a:gd name="T50" fmla="*/ 42 w 122"/>
                <a:gd name="T51" fmla="*/ 77 h 80"/>
                <a:gd name="T52" fmla="*/ 53 w 122"/>
                <a:gd name="T53" fmla="*/ 80 h 80"/>
                <a:gd name="T54" fmla="*/ 66 w 122"/>
                <a:gd name="T55" fmla="*/ 77 h 80"/>
                <a:gd name="T56" fmla="*/ 66 w 122"/>
                <a:gd name="T57" fmla="*/ 77 h 80"/>
                <a:gd name="T58" fmla="*/ 77 w 122"/>
                <a:gd name="T59" fmla="*/ 74 h 80"/>
                <a:gd name="T60" fmla="*/ 90 w 122"/>
                <a:gd name="T61" fmla="*/ 72 h 80"/>
                <a:gd name="T62" fmla="*/ 98 w 122"/>
                <a:gd name="T63" fmla="*/ 66 h 80"/>
                <a:gd name="T64" fmla="*/ 106 w 122"/>
                <a:gd name="T65" fmla="*/ 61 h 80"/>
                <a:gd name="T66" fmla="*/ 114 w 122"/>
                <a:gd name="T67" fmla="*/ 53 h 80"/>
                <a:gd name="T68" fmla="*/ 120 w 122"/>
                <a:gd name="T69" fmla="*/ 48 h 80"/>
                <a:gd name="T70" fmla="*/ 122 w 122"/>
                <a:gd name="T71" fmla="*/ 40 h 80"/>
                <a:gd name="T72" fmla="*/ 122 w 122"/>
                <a:gd name="T73" fmla="*/ 32 h 80"/>
                <a:gd name="T74" fmla="*/ 122 w 122"/>
                <a:gd name="T75" fmla="*/ 32 h 8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22" h="80">
                  <a:moveTo>
                    <a:pt x="122" y="32"/>
                  </a:moveTo>
                  <a:lnTo>
                    <a:pt x="122" y="32"/>
                  </a:lnTo>
                  <a:lnTo>
                    <a:pt x="120" y="24"/>
                  </a:lnTo>
                  <a:lnTo>
                    <a:pt x="114" y="16"/>
                  </a:lnTo>
                  <a:lnTo>
                    <a:pt x="109" y="10"/>
                  </a:lnTo>
                  <a:lnTo>
                    <a:pt x="101" y="5"/>
                  </a:lnTo>
                  <a:lnTo>
                    <a:pt x="90" y="2"/>
                  </a:lnTo>
                  <a:lnTo>
                    <a:pt x="80" y="0"/>
                  </a:lnTo>
                  <a:lnTo>
                    <a:pt x="69" y="0"/>
                  </a:lnTo>
                  <a:lnTo>
                    <a:pt x="56" y="0"/>
                  </a:lnTo>
                  <a:lnTo>
                    <a:pt x="42" y="2"/>
                  </a:lnTo>
                  <a:lnTo>
                    <a:pt x="32" y="8"/>
                  </a:lnTo>
                  <a:lnTo>
                    <a:pt x="24" y="10"/>
                  </a:lnTo>
                  <a:lnTo>
                    <a:pt x="13" y="18"/>
                  </a:lnTo>
                  <a:lnTo>
                    <a:pt x="8" y="24"/>
                  </a:lnTo>
                  <a:lnTo>
                    <a:pt x="2" y="32"/>
                  </a:lnTo>
                  <a:lnTo>
                    <a:pt x="0" y="40"/>
                  </a:lnTo>
                  <a:lnTo>
                    <a:pt x="0" y="48"/>
                  </a:lnTo>
                  <a:lnTo>
                    <a:pt x="2" y="56"/>
                  </a:lnTo>
                  <a:lnTo>
                    <a:pt x="8" y="61"/>
                  </a:lnTo>
                  <a:lnTo>
                    <a:pt x="13" y="66"/>
                  </a:lnTo>
                  <a:lnTo>
                    <a:pt x="21" y="72"/>
                  </a:lnTo>
                  <a:lnTo>
                    <a:pt x="32" y="77"/>
                  </a:lnTo>
                  <a:lnTo>
                    <a:pt x="42" y="77"/>
                  </a:lnTo>
                  <a:lnTo>
                    <a:pt x="53" y="80"/>
                  </a:lnTo>
                  <a:lnTo>
                    <a:pt x="66" y="77"/>
                  </a:lnTo>
                  <a:lnTo>
                    <a:pt x="77" y="74"/>
                  </a:lnTo>
                  <a:lnTo>
                    <a:pt x="90" y="72"/>
                  </a:lnTo>
                  <a:lnTo>
                    <a:pt x="98" y="66"/>
                  </a:lnTo>
                  <a:lnTo>
                    <a:pt x="106" y="61"/>
                  </a:lnTo>
                  <a:lnTo>
                    <a:pt x="114" y="53"/>
                  </a:lnTo>
                  <a:lnTo>
                    <a:pt x="120" y="48"/>
                  </a:lnTo>
                  <a:lnTo>
                    <a:pt x="122" y="40"/>
                  </a:lnTo>
                  <a:lnTo>
                    <a:pt x="122" y="32"/>
                  </a:lnTo>
                  <a:close/>
                </a:path>
              </a:pathLst>
            </a:custGeom>
            <a:solidFill>
              <a:srgbClr val="FFF7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34" name="Freeform 48"/>
            <p:cNvSpPr>
              <a:spLocks/>
            </p:cNvSpPr>
            <p:nvPr/>
          </p:nvSpPr>
          <p:spPr bwMode="auto">
            <a:xfrm>
              <a:off x="4213" y="3125"/>
              <a:ext cx="118" cy="75"/>
            </a:xfrm>
            <a:custGeom>
              <a:avLst/>
              <a:gdLst>
                <a:gd name="T0" fmla="*/ 118 w 118"/>
                <a:gd name="T1" fmla="*/ 30 h 75"/>
                <a:gd name="T2" fmla="*/ 118 w 118"/>
                <a:gd name="T3" fmla="*/ 30 h 75"/>
                <a:gd name="T4" fmla="*/ 115 w 118"/>
                <a:gd name="T5" fmla="*/ 22 h 75"/>
                <a:gd name="T6" fmla="*/ 110 w 118"/>
                <a:gd name="T7" fmla="*/ 16 h 75"/>
                <a:gd name="T8" fmla="*/ 104 w 118"/>
                <a:gd name="T9" fmla="*/ 11 h 75"/>
                <a:gd name="T10" fmla="*/ 96 w 118"/>
                <a:gd name="T11" fmla="*/ 6 h 75"/>
                <a:gd name="T12" fmla="*/ 78 w 118"/>
                <a:gd name="T13" fmla="*/ 0 h 75"/>
                <a:gd name="T14" fmla="*/ 54 w 118"/>
                <a:gd name="T15" fmla="*/ 0 h 75"/>
                <a:gd name="T16" fmla="*/ 54 w 118"/>
                <a:gd name="T17" fmla="*/ 0 h 75"/>
                <a:gd name="T18" fmla="*/ 32 w 118"/>
                <a:gd name="T19" fmla="*/ 6 h 75"/>
                <a:gd name="T20" fmla="*/ 14 w 118"/>
                <a:gd name="T21" fmla="*/ 16 h 75"/>
                <a:gd name="T22" fmla="*/ 8 w 118"/>
                <a:gd name="T23" fmla="*/ 22 h 75"/>
                <a:gd name="T24" fmla="*/ 3 w 118"/>
                <a:gd name="T25" fmla="*/ 30 h 75"/>
                <a:gd name="T26" fmla="*/ 0 w 118"/>
                <a:gd name="T27" fmla="*/ 38 h 75"/>
                <a:gd name="T28" fmla="*/ 0 w 118"/>
                <a:gd name="T29" fmla="*/ 46 h 75"/>
                <a:gd name="T30" fmla="*/ 0 w 118"/>
                <a:gd name="T31" fmla="*/ 46 h 75"/>
                <a:gd name="T32" fmla="*/ 3 w 118"/>
                <a:gd name="T33" fmla="*/ 54 h 75"/>
                <a:gd name="T34" fmla="*/ 6 w 118"/>
                <a:gd name="T35" fmla="*/ 59 h 75"/>
                <a:gd name="T36" fmla="*/ 14 w 118"/>
                <a:gd name="T37" fmla="*/ 64 h 75"/>
                <a:gd name="T38" fmla="*/ 22 w 118"/>
                <a:gd name="T39" fmla="*/ 70 h 75"/>
                <a:gd name="T40" fmla="*/ 40 w 118"/>
                <a:gd name="T41" fmla="*/ 75 h 75"/>
                <a:gd name="T42" fmla="*/ 64 w 118"/>
                <a:gd name="T43" fmla="*/ 75 h 75"/>
                <a:gd name="T44" fmla="*/ 64 w 118"/>
                <a:gd name="T45" fmla="*/ 75 h 75"/>
                <a:gd name="T46" fmla="*/ 86 w 118"/>
                <a:gd name="T47" fmla="*/ 67 h 75"/>
                <a:gd name="T48" fmla="*/ 104 w 118"/>
                <a:gd name="T49" fmla="*/ 59 h 75"/>
                <a:gd name="T50" fmla="*/ 110 w 118"/>
                <a:gd name="T51" fmla="*/ 51 h 75"/>
                <a:gd name="T52" fmla="*/ 115 w 118"/>
                <a:gd name="T53" fmla="*/ 43 h 75"/>
                <a:gd name="T54" fmla="*/ 118 w 118"/>
                <a:gd name="T55" fmla="*/ 38 h 75"/>
                <a:gd name="T56" fmla="*/ 118 w 118"/>
                <a:gd name="T57" fmla="*/ 30 h 75"/>
                <a:gd name="T58" fmla="*/ 118 w 118"/>
                <a:gd name="T59" fmla="*/ 30 h 7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18" h="75">
                  <a:moveTo>
                    <a:pt x="118" y="30"/>
                  </a:moveTo>
                  <a:lnTo>
                    <a:pt x="118" y="30"/>
                  </a:lnTo>
                  <a:lnTo>
                    <a:pt x="115" y="22"/>
                  </a:lnTo>
                  <a:lnTo>
                    <a:pt x="110" y="16"/>
                  </a:lnTo>
                  <a:lnTo>
                    <a:pt x="104" y="11"/>
                  </a:lnTo>
                  <a:lnTo>
                    <a:pt x="96" y="6"/>
                  </a:lnTo>
                  <a:lnTo>
                    <a:pt x="78" y="0"/>
                  </a:lnTo>
                  <a:lnTo>
                    <a:pt x="54" y="0"/>
                  </a:lnTo>
                  <a:lnTo>
                    <a:pt x="32" y="6"/>
                  </a:lnTo>
                  <a:lnTo>
                    <a:pt x="14" y="16"/>
                  </a:lnTo>
                  <a:lnTo>
                    <a:pt x="8" y="22"/>
                  </a:lnTo>
                  <a:lnTo>
                    <a:pt x="3" y="30"/>
                  </a:lnTo>
                  <a:lnTo>
                    <a:pt x="0" y="38"/>
                  </a:lnTo>
                  <a:lnTo>
                    <a:pt x="0" y="46"/>
                  </a:lnTo>
                  <a:lnTo>
                    <a:pt x="3" y="54"/>
                  </a:lnTo>
                  <a:lnTo>
                    <a:pt x="6" y="59"/>
                  </a:lnTo>
                  <a:lnTo>
                    <a:pt x="14" y="64"/>
                  </a:lnTo>
                  <a:lnTo>
                    <a:pt x="22" y="70"/>
                  </a:lnTo>
                  <a:lnTo>
                    <a:pt x="40" y="75"/>
                  </a:lnTo>
                  <a:lnTo>
                    <a:pt x="64" y="75"/>
                  </a:lnTo>
                  <a:lnTo>
                    <a:pt x="86" y="67"/>
                  </a:lnTo>
                  <a:lnTo>
                    <a:pt x="104" y="59"/>
                  </a:lnTo>
                  <a:lnTo>
                    <a:pt x="110" y="51"/>
                  </a:lnTo>
                  <a:lnTo>
                    <a:pt x="115" y="43"/>
                  </a:lnTo>
                  <a:lnTo>
                    <a:pt x="118" y="38"/>
                  </a:lnTo>
                  <a:lnTo>
                    <a:pt x="118" y="30"/>
                  </a:lnTo>
                  <a:close/>
                </a:path>
              </a:pathLst>
            </a:custGeom>
            <a:solidFill>
              <a:srgbClr val="FFF4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35" name="Freeform 49"/>
            <p:cNvSpPr>
              <a:spLocks/>
            </p:cNvSpPr>
            <p:nvPr/>
          </p:nvSpPr>
          <p:spPr bwMode="auto">
            <a:xfrm>
              <a:off x="4216" y="3125"/>
              <a:ext cx="112" cy="72"/>
            </a:xfrm>
            <a:custGeom>
              <a:avLst/>
              <a:gdLst>
                <a:gd name="T0" fmla="*/ 112 w 112"/>
                <a:gd name="T1" fmla="*/ 30 h 72"/>
                <a:gd name="T2" fmla="*/ 112 w 112"/>
                <a:gd name="T3" fmla="*/ 30 h 72"/>
                <a:gd name="T4" fmla="*/ 109 w 112"/>
                <a:gd name="T5" fmla="*/ 22 h 72"/>
                <a:gd name="T6" fmla="*/ 107 w 112"/>
                <a:gd name="T7" fmla="*/ 16 h 72"/>
                <a:gd name="T8" fmla="*/ 99 w 112"/>
                <a:gd name="T9" fmla="*/ 11 h 72"/>
                <a:gd name="T10" fmla="*/ 91 w 112"/>
                <a:gd name="T11" fmla="*/ 6 h 72"/>
                <a:gd name="T12" fmla="*/ 72 w 112"/>
                <a:gd name="T13" fmla="*/ 0 h 72"/>
                <a:gd name="T14" fmla="*/ 51 w 112"/>
                <a:gd name="T15" fmla="*/ 0 h 72"/>
                <a:gd name="T16" fmla="*/ 51 w 112"/>
                <a:gd name="T17" fmla="*/ 0 h 72"/>
                <a:gd name="T18" fmla="*/ 29 w 112"/>
                <a:gd name="T19" fmla="*/ 8 h 72"/>
                <a:gd name="T20" fmla="*/ 13 w 112"/>
                <a:gd name="T21" fmla="*/ 16 h 72"/>
                <a:gd name="T22" fmla="*/ 5 w 112"/>
                <a:gd name="T23" fmla="*/ 24 h 72"/>
                <a:gd name="T24" fmla="*/ 3 w 112"/>
                <a:gd name="T25" fmla="*/ 30 h 72"/>
                <a:gd name="T26" fmla="*/ 0 w 112"/>
                <a:gd name="T27" fmla="*/ 38 h 72"/>
                <a:gd name="T28" fmla="*/ 0 w 112"/>
                <a:gd name="T29" fmla="*/ 46 h 72"/>
                <a:gd name="T30" fmla="*/ 0 w 112"/>
                <a:gd name="T31" fmla="*/ 46 h 72"/>
                <a:gd name="T32" fmla="*/ 3 w 112"/>
                <a:gd name="T33" fmla="*/ 51 h 72"/>
                <a:gd name="T34" fmla="*/ 5 w 112"/>
                <a:gd name="T35" fmla="*/ 59 h 72"/>
                <a:gd name="T36" fmla="*/ 13 w 112"/>
                <a:gd name="T37" fmla="*/ 64 h 72"/>
                <a:gd name="T38" fmla="*/ 19 w 112"/>
                <a:gd name="T39" fmla="*/ 67 h 72"/>
                <a:gd name="T40" fmla="*/ 37 w 112"/>
                <a:gd name="T41" fmla="*/ 72 h 72"/>
                <a:gd name="T42" fmla="*/ 61 w 112"/>
                <a:gd name="T43" fmla="*/ 72 h 72"/>
                <a:gd name="T44" fmla="*/ 61 w 112"/>
                <a:gd name="T45" fmla="*/ 72 h 72"/>
                <a:gd name="T46" fmla="*/ 83 w 112"/>
                <a:gd name="T47" fmla="*/ 67 h 72"/>
                <a:gd name="T48" fmla="*/ 99 w 112"/>
                <a:gd name="T49" fmla="*/ 56 h 72"/>
                <a:gd name="T50" fmla="*/ 104 w 112"/>
                <a:gd name="T51" fmla="*/ 51 h 72"/>
                <a:gd name="T52" fmla="*/ 109 w 112"/>
                <a:gd name="T53" fmla="*/ 43 h 72"/>
                <a:gd name="T54" fmla="*/ 112 w 112"/>
                <a:gd name="T55" fmla="*/ 38 h 72"/>
                <a:gd name="T56" fmla="*/ 112 w 112"/>
                <a:gd name="T57" fmla="*/ 30 h 72"/>
                <a:gd name="T58" fmla="*/ 112 w 112"/>
                <a:gd name="T59" fmla="*/ 30 h 72"/>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12" h="72">
                  <a:moveTo>
                    <a:pt x="112" y="30"/>
                  </a:moveTo>
                  <a:lnTo>
                    <a:pt x="112" y="30"/>
                  </a:lnTo>
                  <a:lnTo>
                    <a:pt x="109" y="22"/>
                  </a:lnTo>
                  <a:lnTo>
                    <a:pt x="107" y="16"/>
                  </a:lnTo>
                  <a:lnTo>
                    <a:pt x="99" y="11"/>
                  </a:lnTo>
                  <a:lnTo>
                    <a:pt x="91" y="6"/>
                  </a:lnTo>
                  <a:lnTo>
                    <a:pt x="72" y="0"/>
                  </a:lnTo>
                  <a:lnTo>
                    <a:pt x="51" y="0"/>
                  </a:lnTo>
                  <a:lnTo>
                    <a:pt x="29" y="8"/>
                  </a:lnTo>
                  <a:lnTo>
                    <a:pt x="13" y="16"/>
                  </a:lnTo>
                  <a:lnTo>
                    <a:pt x="5" y="24"/>
                  </a:lnTo>
                  <a:lnTo>
                    <a:pt x="3" y="30"/>
                  </a:lnTo>
                  <a:lnTo>
                    <a:pt x="0" y="38"/>
                  </a:lnTo>
                  <a:lnTo>
                    <a:pt x="0" y="46"/>
                  </a:lnTo>
                  <a:lnTo>
                    <a:pt x="3" y="51"/>
                  </a:lnTo>
                  <a:lnTo>
                    <a:pt x="5" y="59"/>
                  </a:lnTo>
                  <a:lnTo>
                    <a:pt x="13" y="64"/>
                  </a:lnTo>
                  <a:lnTo>
                    <a:pt x="19" y="67"/>
                  </a:lnTo>
                  <a:lnTo>
                    <a:pt x="37" y="72"/>
                  </a:lnTo>
                  <a:lnTo>
                    <a:pt x="61" y="72"/>
                  </a:lnTo>
                  <a:lnTo>
                    <a:pt x="83" y="67"/>
                  </a:lnTo>
                  <a:lnTo>
                    <a:pt x="99" y="56"/>
                  </a:lnTo>
                  <a:lnTo>
                    <a:pt x="104" y="51"/>
                  </a:lnTo>
                  <a:lnTo>
                    <a:pt x="109" y="43"/>
                  </a:lnTo>
                  <a:lnTo>
                    <a:pt x="112" y="38"/>
                  </a:lnTo>
                  <a:lnTo>
                    <a:pt x="112" y="30"/>
                  </a:lnTo>
                  <a:close/>
                </a:path>
              </a:pathLst>
            </a:custGeom>
            <a:solidFill>
              <a:srgbClr val="FFF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36" name="Freeform 50"/>
            <p:cNvSpPr>
              <a:spLocks/>
            </p:cNvSpPr>
            <p:nvPr/>
          </p:nvSpPr>
          <p:spPr bwMode="auto">
            <a:xfrm>
              <a:off x="4219" y="3128"/>
              <a:ext cx="106" cy="69"/>
            </a:xfrm>
            <a:custGeom>
              <a:avLst/>
              <a:gdLst>
                <a:gd name="T0" fmla="*/ 106 w 106"/>
                <a:gd name="T1" fmla="*/ 27 h 69"/>
                <a:gd name="T2" fmla="*/ 106 w 106"/>
                <a:gd name="T3" fmla="*/ 27 h 69"/>
                <a:gd name="T4" fmla="*/ 104 w 106"/>
                <a:gd name="T5" fmla="*/ 21 h 69"/>
                <a:gd name="T6" fmla="*/ 101 w 106"/>
                <a:gd name="T7" fmla="*/ 13 h 69"/>
                <a:gd name="T8" fmla="*/ 96 w 106"/>
                <a:gd name="T9" fmla="*/ 8 h 69"/>
                <a:gd name="T10" fmla="*/ 88 w 106"/>
                <a:gd name="T11" fmla="*/ 5 h 69"/>
                <a:gd name="T12" fmla="*/ 69 w 106"/>
                <a:gd name="T13" fmla="*/ 0 h 69"/>
                <a:gd name="T14" fmla="*/ 48 w 106"/>
                <a:gd name="T15" fmla="*/ 0 h 69"/>
                <a:gd name="T16" fmla="*/ 48 w 106"/>
                <a:gd name="T17" fmla="*/ 0 h 69"/>
                <a:gd name="T18" fmla="*/ 26 w 106"/>
                <a:gd name="T19" fmla="*/ 5 h 69"/>
                <a:gd name="T20" fmla="*/ 10 w 106"/>
                <a:gd name="T21" fmla="*/ 16 h 69"/>
                <a:gd name="T22" fmla="*/ 5 w 106"/>
                <a:gd name="T23" fmla="*/ 21 h 69"/>
                <a:gd name="T24" fmla="*/ 2 w 106"/>
                <a:gd name="T25" fmla="*/ 27 h 69"/>
                <a:gd name="T26" fmla="*/ 0 w 106"/>
                <a:gd name="T27" fmla="*/ 35 h 69"/>
                <a:gd name="T28" fmla="*/ 0 w 106"/>
                <a:gd name="T29" fmla="*/ 43 h 69"/>
                <a:gd name="T30" fmla="*/ 0 w 106"/>
                <a:gd name="T31" fmla="*/ 43 h 69"/>
                <a:gd name="T32" fmla="*/ 2 w 106"/>
                <a:gd name="T33" fmla="*/ 48 h 69"/>
                <a:gd name="T34" fmla="*/ 5 w 106"/>
                <a:gd name="T35" fmla="*/ 53 h 69"/>
                <a:gd name="T36" fmla="*/ 10 w 106"/>
                <a:gd name="T37" fmla="*/ 59 h 69"/>
                <a:gd name="T38" fmla="*/ 18 w 106"/>
                <a:gd name="T39" fmla="*/ 64 h 69"/>
                <a:gd name="T40" fmla="*/ 37 w 106"/>
                <a:gd name="T41" fmla="*/ 69 h 69"/>
                <a:gd name="T42" fmla="*/ 58 w 106"/>
                <a:gd name="T43" fmla="*/ 69 h 69"/>
                <a:gd name="T44" fmla="*/ 58 w 106"/>
                <a:gd name="T45" fmla="*/ 69 h 69"/>
                <a:gd name="T46" fmla="*/ 77 w 106"/>
                <a:gd name="T47" fmla="*/ 64 h 69"/>
                <a:gd name="T48" fmla="*/ 93 w 106"/>
                <a:gd name="T49" fmla="*/ 53 h 69"/>
                <a:gd name="T50" fmla="*/ 101 w 106"/>
                <a:gd name="T51" fmla="*/ 48 h 69"/>
                <a:gd name="T52" fmla="*/ 104 w 106"/>
                <a:gd name="T53" fmla="*/ 40 h 69"/>
                <a:gd name="T54" fmla="*/ 106 w 106"/>
                <a:gd name="T55" fmla="*/ 35 h 69"/>
                <a:gd name="T56" fmla="*/ 106 w 106"/>
                <a:gd name="T57" fmla="*/ 27 h 69"/>
                <a:gd name="T58" fmla="*/ 106 w 106"/>
                <a:gd name="T59" fmla="*/ 27 h 6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06" h="69">
                  <a:moveTo>
                    <a:pt x="106" y="27"/>
                  </a:moveTo>
                  <a:lnTo>
                    <a:pt x="106" y="27"/>
                  </a:lnTo>
                  <a:lnTo>
                    <a:pt x="104" y="21"/>
                  </a:lnTo>
                  <a:lnTo>
                    <a:pt x="101" y="13"/>
                  </a:lnTo>
                  <a:lnTo>
                    <a:pt x="96" y="8"/>
                  </a:lnTo>
                  <a:lnTo>
                    <a:pt x="88" y="5"/>
                  </a:lnTo>
                  <a:lnTo>
                    <a:pt x="69" y="0"/>
                  </a:lnTo>
                  <a:lnTo>
                    <a:pt x="48" y="0"/>
                  </a:lnTo>
                  <a:lnTo>
                    <a:pt x="26" y="5"/>
                  </a:lnTo>
                  <a:lnTo>
                    <a:pt x="10" y="16"/>
                  </a:lnTo>
                  <a:lnTo>
                    <a:pt x="5" y="21"/>
                  </a:lnTo>
                  <a:lnTo>
                    <a:pt x="2" y="27"/>
                  </a:lnTo>
                  <a:lnTo>
                    <a:pt x="0" y="35"/>
                  </a:lnTo>
                  <a:lnTo>
                    <a:pt x="0" y="43"/>
                  </a:lnTo>
                  <a:lnTo>
                    <a:pt x="2" y="48"/>
                  </a:lnTo>
                  <a:lnTo>
                    <a:pt x="5" y="53"/>
                  </a:lnTo>
                  <a:lnTo>
                    <a:pt x="10" y="59"/>
                  </a:lnTo>
                  <a:lnTo>
                    <a:pt x="18" y="64"/>
                  </a:lnTo>
                  <a:lnTo>
                    <a:pt x="37" y="69"/>
                  </a:lnTo>
                  <a:lnTo>
                    <a:pt x="58" y="69"/>
                  </a:lnTo>
                  <a:lnTo>
                    <a:pt x="77" y="64"/>
                  </a:lnTo>
                  <a:lnTo>
                    <a:pt x="93" y="53"/>
                  </a:lnTo>
                  <a:lnTo>
                    <a:pt x="101" y="48"/>
                  </a:lnTo>
                  <a:lnTo>
                    <a:pt x="104" y="40"/>
                  </a:lnTo>
                  <a:lnTo>
                    <a:pt x="106" y="35"/>
                  </a:lnTo>
                  <a:lnTo>
                    <a:pt x="106" y="27"/>
                  </a:lnTo>
                  <a:close/>
                </a:path>
              </a:pathLst>
            </a:custGeom>
            <a:solidFill>
              <a:srgbClr val="FFED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37" name="Freeform 51"/>
            <p:cNvSpPr>
              <a:spLocks/>
            </p:cNvSpPr>
            <p:nvPr/>
          </p:nvSpPr>
          <p:spPr bwMode="auto">
            <a:xfrm>
              <a:off x="4221" y="3128"/>
              <a:ext cx="102" cy="67"/>
            </a:xfrm>
            <a:custGeom>
              <a:avLst/>
              <a:gdLst>
                <a:gd name="T0" fmla="*/ 102 w 102"/>
                <a:gd name="T1" fmla="*/ 27 h 67"/>
                <a:gd name="T2" fmla="*/ 102 w 102"/>
                <a:gd name="T3" fmla="*/ 27 h 67"/>
                <a:gd name="T4" fmla="*/ 99 w 102"/>
                <a:gd name="T5" fmla="*/ 21 h 67"/>
                <a:gd name="T6" fmla="*/ 96 w 102"/>
                <a:gd name="T7" fmla="*/ 16 h 67"/>
                <a:gd name="T8" fmla="*/ 91 w 102"/>
                <a:gd name="T9" fmla="*/ 11 h 67"/>
                <a:gd name="T10" fmla="*/ 83 w 102"/>
                <a:gd name="T11" fmla="*/ 5 h 67"/>
                <a:gd name="T12" fmla="*/ 67 w 102"/>
                <a:gd name="T13" fmla="*/ 0 h 67"/>
                <a:gd name="T14" fmla="*/ 46 w 102"/>
                <a:gd name="T15" fmla="*/ 3 h 67"/>
                <a:gd name="T16" fmla="*/ 46 w 102"/>
                <a:gd name="T17" fmla="*/ 3 h 67"/>
                <a:gd name="T18" fmla="*/ 27 w 102"/>
                <a:gd name="T19" fmla="*/ 5 h 67"/>
                <a:gd name="T20" fmla="*/ 11 w 102"/>
                <a:gd name="T21" fmla="*/ 16 h 67"/>
                <a:gd name="T22" fmla="*/ 6 w 102"/>
                <a:gd name="T23" fmla="*/ 21 h 67"/>
                <a:gd name="T24" fmla="*/ 3 w 102"/>
                <a:gd name="T25" fmla="*/ 27 h 67"/>
                <a:gd name="T26" fmla="*/ 0 w 102"/>
                <a:gd name="T27" fmla="*/ 35 h 67"/>
                <a:gd name="T28" fmla="*/ 0 w 102"/>
                <a:gd name="T29" fmla="*/ 40 h 67"/>
                <a:gd name="T30" fmla="*/ 0 w 102"/>
                <a:gd name="T31" fmla="*/ 40 h 67"/>
                <a:gd name="T32" fmla="*/ 0 w 102"/>
                <a:gd name="T33" fmla="*/ 48 h 67"/>
                <a:gd name="T34" fmla="*/ 6 w 102"/>
                <a:gd name="T35" fmla="*/ 53 h 67"/>
                <a:gd name="T36" fmla="*/ 11 w 102"/>
                <a:gd name="T37" fmla="*/ 59 h 67"/>
                <a:gd name="T38" fmla="*/ 16 w 102"/>
                <a:gd name="T39" fmla="*/ 61 h 67"/>
                <a:gd name="T40" fmla="*/ 35 w 102"/>
                <a:gd name="T41" fmla="*/ 67 h 67"/>
                <a:gd name="T42" fmla="*/ 56 w 102"/>
                <a:gd name="T43" fmla="*/ 67 h 67"/>
                <a:gd name="T44" fmla="*/ 56 w 102"/>
                <a:gd name="T45" fmla="*/ 67 h 67"/>
                <a:gd name="T46" fmla="*/ 75 w 102"/>
                <a:gd name="T47" fmla="*/ 61 h 67"/>
                <a:gd name="T48" fmla="*/ 91 w 102"/>
                <a:gd name="T49" fmla="*/ 53 h 67"/>
                <a:gd name="T50" fmla="*/ 96 w 102"/>
                <a:gd name="T51" fmla="*/ 45 h 67"/>
                <a:gd name="T52" fmla="*/ 99 w 102"/>
                <a:gd name="T53" fmla="*/ 40 h 67"/>
                <a:gd name="T54" fmla="*/ 102 w 102"/>
                <a:gd name="T55" fmla="*/ 35 h 67"/>
                <a:gd name="T56" fmla="*/ 102 w 102"/>
                <a:gd name="T57" fmla="*/ 27 h 67"/>
                <a:gd name="T58" fmla="*/ 102 w 102"/>
                <a:gd name="T59" fmla="*/ 27 h 6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02" h="67">
                  <a:moveTo>
                    <a:pt x="102" y="27"/>
                  </a:moveTo>
                  <a:lnTo>
                    <a:pt x="102" y="27"/>
                  </a:lnTo>
                  <a:lnTo>
                    <a:pt x="99" y="21"/>
                  </a:lnTo>
                  <a:lnTo>
                    <a:pt x="96" y="16"/>
                  </a:lnTo>
                  <a:lnTo>
                    <a:pt x="91" y="11"/>
                  </a:lnTo>
                  <a:lnTo>
                    <a:pt x="83" y="5"/>
                  </a:lnTo>
                  <a:lnTo>
                    <a:pt x="67" y="0"/>
                  </a:lnTo>
                  <a:lnTo>
                    <a:pt x="46" y="3"/>
                  </a:lnTo>
                  <a:lnTo>
                    <a:pt x="27" y="5"/>
                  </a:lnTo>
                  <a:lnTo>
                    <a:pt x="11" y="16"/>
                  </a:lnTo>
                  <a:lnTo>
                    <a:pt x="6" y="21"/>
                  </a:lnTo>
                  <a:lnTo>
                    <a:pt x="3" y="27"/>
                  </a:lnTo>
                  <a:lnTo>
                    <a:pt x="0" y="35"/>
                  </a:lnTo>
                  <a:lnTo>
                    <a:pt x="0" y="40"/>
                  </a:lnTo>
                  <a:lnTo>
                    <a:pt x="0" y="48"/>
                  </a:lnTo>
                  <a:lnTo>
                    <a:pt x="6" y="53"/>
                  </a:lnTo>
                  <a:lnTo>
                    <a:pt x="11" y="59"/>
                  </a:lnTo>
                  <a:lnTo>
                    <a:pt x="16" y="61"/>
                  </a:lnTo>
                  <a:lnTo>
                    <a:pt x="35" y="67"/>
                  </a:lnTo>
                  <a:lnTo>
                    <a:pt x="56" y="67"/>
                  </a:lnTo>
                  <a:lnTo>
                    <a:pt x="75" y="61"/>
                  </a:lnTo>
                  <a:lnTo>
                    <a:pt x="91" y="53"/>
                  </a:lnTo>
                  <a:lnTo>
                    <a:pt x="96" y="45"/>
                  </a:lnTo>
                  <a:lnTo>
                    <a:pt x="99" y="40"/>
                  </a:lnTo>
                  <a:lnTo>
                    <a:pt x="102" y="35"/>
                  </a:lnTo>
                  <a:lnTo>
                    <a:pt x="102" y="27"/>
                  </a:lnTo>
                  <a:close/>
                </a:path>
              </a:pathLst>
            </a:custGeom>
            <a:solidFill>
              <a:srgbClr val="FFEA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38" name="Freeform 52"/>
            <p:cNvSpPr>
              <a:spLocks/>
            </p:cNvSpPr>
            <p:nvPr/>
          </p:nvSpPr>
          <p:spPr bwMode="auto">
            <a:xfrm>
              <a:off x="4224" y="3131"/>
              <a:ext cx="96" cy="64"/>
            </a:xfrm>
            <a:custGeom>
              <a:avLst/>
              <a:gdLst>
                <a:gd name="T0" fmla="*/ 96 w 96"/>
                <a:gd name="T1" fmla="*/ 24 h 64"/>
                <a:gd name="T2" fmla="*/ 96 w 96"/>
                <a:gd name="T3" fmla="*/ 24 h 64"/>
                <a:gd name="T4" fmla="*/ 96 w 96"/>
                <a:gd name="T5" fmla="*/ 18 h 64"/>
                <a:gd name="T6" fmla="*/ 91 w 96"/>
                <a:gd name="T7" fmla="*/ 13 h 64"/>
                <a:gd name="T8" fmla="*/ 80 w 96"/>
                <a:gd name="T9" fmla="*/ 5 h 64"/>
                <a:gd name="T10" fmla="*/ 64 w 96"/>
                <a:gd name="T11" fmla="*/ 0 h 64"/>
                <a:gd name="T12" fmla="*/ 43 w 96"/>
                <a:gd name="T13" fmla="*/ 0 h 64"/>
                <a:gd name="T14" fmla="*/ 43 w 96"/>
                <a:gd name="T15" fmla="*/ 0 h 64"/>
                <a:gd name="T16" fmla="*/ 24 w 96"/>
                <a:gd name="T17" fmla="*/ 5 h 64"/>
                <a:gd name="T18" fmla="*/ 11 w 96"/>
                <a:gd name="T19" fmla="*/ 13 h 64"/>
                <a:gd name="T20" fmla="*/ 0 w 96"/>
                <a:gd name="T21" fmla="*/ 26 h 64"/>
                <a:gd name="T22" fmla="*/ 0 w 96"/>
                <a:gd name="T23" fmla="*/ 32 h 64"/>
                <a:gd name="T24" fmla="*/ 0 w 96"/>
                <a:gd name="T25" fmla="*/ 37 h 64"/>
                <a:gd name="T26" fmla="*/ 0 w 96"/>
                <a:gd name="T27" fmla="*/ 37 h 64"/>
                <a:gd name="T28" fmla="*/ 0 w 96"/>
                <a:gd name="T29" fmla="*/ 45 h 64"/>
                <a:gd name="T30" fmla="*/ 5 w 96"/>
                <a:gd name="T31" fmla="*/ 50 h 64"/>
                <a:gd name="T32" fmla="*/ 16 w 96"/>
                <a:gd name="T33" fmla="*/ 58 h 64"/>
                <a:gd name="T34" fmla="*/ 32 w 96"/>
                <a:gd name="T35" fmla="*/ 64 h 64"/>
                <a:gd name="T36" fmla="*/ 51 w 96"/>
                <a:gd name="T37" fmla="*/ 61 h 64"/>
                <a:gd name="T38" fmla="*/ 51 w 96"/>
                <a:gd name="T39" fmla="*/ 61 h 64"/>
                <a:gd name="T40" fmla="*/ 69 w 96"/>
                <a:gd name="T41" fmla="*/ 58 h 64"/>
                <a:gd name="T42" fmla="*/ 85 w 96"/>
                <a:gd name="T43" fmla="*/ 48 h 64"/>
                <a:gd name="T44" fmla="*/ 93 w 96"/>
                <a:gd name="T45" fmla="*/ 37 h 64"/>
                <a:gd name="T46" fmla="*/ 96 w 96"/>
                <a:gd name="T47" fmla="*/ 32 h 64"/>
                <a:gd name="T48" fmla="*/ 96 w 96"/>
                <a:gd name="T49" fmla="*/ 24 h 64"/>
                <a:gd name="T50" fmla="*/ 96 w 96"/>
                <a:gd name="T51" fmla="*/ 24 h 6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96" h="64">
                  <a:moveTo>
                    <a:pt x="96" y="24"/>
                  </a:moveTo>
                  <a:lnTo>
                    <a:pt x="96" y="24"/>
                  </a:lnTo>
                  <a:lnTo>
                    <a:pt x="96" y="18"/>
                  </a:lnTo>
                  <a:lnTo>
                    <a:pt x="91" y="13"/>
                  </a:lnTo>
                  <a:lnTo>
                    <a:pt x="80" y="5"/>
                  </a:lnTo>
                  <a:lnTo>
                    <a:pt x="64" y="0"/>
                  </a:lnTo>
                  <a:lnTo>
                    <a:pt x="43" y="0"/>
                  </a:lnTo>
                  <a:lnTo>
                    <a:pt x="24" y="5"/>
                  </a:lnTo>
                  <a:lnTo>
                    <a:pt x="11" y="13"/>
                  </a:lnTo>
                  <a:lnTo>
                    <a:pt x="0" y="26"/>
                  </a:lnTo>
                  <a:lnTo>
                    <a:pt x="0" y="32"/>
                  </a:lnTo>
                  <a:lnTo>
                    <a:pt x="0" y="37"/>
                  </a:lnTo>
                  <a:lnTo>
                    <a:pt x="0" y="45"/>
                  </a:lnTo>
                  <a:lnTo>
                    <a:pt x="5" y="50"/>
                  </a:lnTo>
                  <a:lnTo>
                    <a:pt x="16" y="58"/>
                  </a:lnTo>
                  <a:lnTo>
                    <a:pt x="32" y="64"/>
                  </a:lnTo>
                  <a:lnTo>
                    <a:pt x="51" y="61"/>
                  </a:lnTo>
                  <a:lnTo>
                    <a:pt x="69" y="58"/>
                  </a:lnTo>
                  <a:lnTo>
                    <a:pt x="85" y="48"/>
                  </a:lnTo>
                  <a:lnTo>
                    <a:pt x="93" y="37"/>
                  </a:lnTo>
                  <a:lnTo>
                    <a:pt x="96" y="32"/>
                  </a:lnTo>
                  <a:lnTo>
                    <a:pt x="96" y="24"/>
                  </a:lnTo>
                  <a:close/>
                </a:path>
              </a:pathLst>
            </a:custGeom>
            <a:solidFill>
              <a:srgbClr val="FFE7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39" name="Freeform 53"/>
            <p:cNvSpPr>
              <a:spLocks/>
            </p:cNvSpPr>
            <p:nvPr/>
          </p:nvSpPr>
          <p:spPr bwMode="auto">
            <a:xfrm>
              <a:off x="4224" y="3133"/>
              <a:ext cx="93" cy="59"/>
            </a:xfrm>
            <a:custGeom>
              <a:avLst/>
              <a:gdLst>
                <a:gd name="T0" fmla="*/ 93 w 93"/>
                <a:gd name="T1" fmla="*/ 22 h 59"/>
                <a:gd name="T2" fmla="*/ 93 w 93"/>
                <a:gd name="T3" fmla="*/ 22 h 59"/>
                <a:gd name="T4" fmla="*/ 93 w 93"/>
                <a:gd name="T5" fmla="*/ 16 h 59"/>
                <a:gd name="T6" fmla="*/ 88 w 93"/>
                <a:gd name="T7" fmla="*/ 11 h 59"/>
                <a:gd name="T8" fmla="*/ 77 w 93"/>
                <a:gd name="T9" fmla="*/ 3 h 59"/>
                <a:gd name="T10" fmla="*/ 61 w 93"/>
                <a:gd name="T11" fmla="*/ 0 h 59"/>
                <a:gd name="T12" fmla="*/ 43 w 93"/>
                <a:gd name="T13" fmla="*/ 0 h 59"/>
                <a:gd name="T14" fmla="*/ 43 w 93"/>
                <a:gd name="T15" fmla="*/ 0 h 59"/>
                <a:gd name="T16" fmla="*/ 27 w 93"/>
                <a:gd name="T17" fmla="*/ 3 h 59"/>
                <a:gd name="T18" fmla="*/ 11 w 93"/>
                <a:gd name="T19" fmla="*/ 14 h 59"/>
                <a:gd name="T20" fmla="*/ 3 w 93"/>
                <a:gd name="T21" fmla="*/ 24 h 59"/>
                <a:gd name="T22" fmla="*/ 0 w 93"/>
                <a:gd name="T23" fmla="*/ 30 h 59"/>
                <a:gd name="T24" fmla="*/ 0 w 93"/>
                <a:gd name="T25" fmla="*/ 35 h 59"/>
                <a:gd name="T26" fmla="*/ 0 w 93"/>
                <a:gd name="T27" fmla="*/ 35 h 59"/>
                <a:gd name="T28" fmla="*/ 3 w 93"/>
                <a:gd name="T29" fmla="*/ 40 h 59"/>
                <a:gd name="T30" fmla="*/ 5 w 93"/>
                <a:gd name="T31" fmla="*/ 46 h 59"/>
                <a:gd name="T32" fmla="*/ 19 w 93"/>
                <a:gd name="T33" fmla="*/ 54 h 59"/>
                <a:gd name="T34" fmla="*/ 32 w 93"/>
                <a:gd name="T35" fmla="*/ 59 h 59"/>
                <a:gd name="T36" fmla="*/ 51 w 93"/>
                <a:gd name="T37" fmla="*/ 59 h 59"/>
                <a:gd name="T38" fmla="*/ 51 w 93"/>
                <a:gd name="T39" fmla="*/ 59 h 59"/>
                <a:gd name="T40" fmla="*/ 69 w 93"/>
                <a:gd name="T41" fmla="*/ 54 h 59"/>
                <a:gd name="T42" fmla="*/ 83 w 93"/>
                <a:gd name="T43" fmla="*/ 46 h 59"/>
                <a:gd name="T44" fmla="*/ 93 w 93"/>
                <a:gd name="T45" fmla="*/ 35 h 59"/>
                <a:gd name="T46" fmla="*/ 93 w 93"/>
                <a:gd name="T47" fmla="*/ 30 h 59"/>
                <a:gd name="T48" fmla="*/ 93 w 93"/>
                <a:gd name="T49" fmla="*/ 22 h 59"/>
                <a:gd name="T50" fmla="*/ 93 w 93"/>
                <a:gd name="T51" fmla="*/ 22 h 5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93" h="59">
                  <a:moveTo>
                    <a:pt x="93" y="22"/>
                  </a:moveTo>
                  <a:lnTo>
                    <a:pt x="93" y="22"/>
                  </a:lnTo>
                  <a:lnTo>
                    <a:pt x="93" y="16"/>
                  </a:lnTo>
                  <a:lnTo>
                    <a:pt x="88" y="11"/>
                  </a:lnTo>
                  <a:lnTo>
                    <a:pt x="77" y="3"/>
                  </a:lnTo>
                  <a:lnTo>
                    <a:pt x="61" y="0"/>
                  </a:lnTo>
                  <a:lnTo>
                    <a:pt x="43" y="0"/>
                  </a:lnTo>
                  <a:lnTo>
                    <a:pt x="27" y="3"/>
                  </a:lnTo>
                  <a:lnTo>
                    <a:pt x="11" y="14"/>
                  </a:lnTo>
                  <a:lnTo>
                    <a:pt x="3" y="24"/>
                  </a:lnTo>
                  <a:lnTo>
                    <a:pt x="0" y="30"/>
                  </a:lnTo>
                  <a:lnTo>
                    <a:pt x="0" y="35"/>
                  </a:lnTo>
                  <a:lnTo>
                    <a:pt x="3" y="40"/>
                  </a:lnTo>
                  <a:lnTo>
                    <a:pt x="5" y="46"/>
                  </a:lnTo>
                  <a:lnTo>
                    <a:pt x="19" y="54"/>
                  </a:lnTo>
                  <a:lnTo>
                    <a:pt x="32" y="59"/>
                  </a:lnTo>
                  <a:lnTo>
                    <a:pt x="51" y="59"/>
                  </a:lnTo>
                  <a:lnTo>
                    <a:pt x="69" y="54"/>
                  </a:lnTo>
                  <a:lnTo>
                    <a:pt x="83" y="46"/>
                  </a:lnTo>
                  <a:lnTo>
                    <a:pt x="93" y="35"/>
                  </a:lnTo>
                  <a:lnTo>
                    <a:pt x="93" y="30"/>
                  </a:lnTo>
                  <a:lnTo>
                    <a:pt x="93" y="22"/>
                  </a:lnTo>
                  <a:close/>
                </a:path>
              </a:pathLst>
            </a:custGeom>
            <a:solidFill>
              <a:srgbClr val="FFE4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40" name="Freeform 54"/>
            <p:cNvSpPr>
              <a:spLocks/>
            </p:cNvSpPr>
            <p:nvPr/>
          </p:nvSpPr>
          <p:spPr bwMode="auto">
            <a:xfrm>
              <a:off x="4227" y="3133"/>
              <a:ext cx="88" cy="56"/>
            </a:xfrm>
            <a:custGeom>
              <a:avLst/>
              <a:gdLst>
                <a:gd name="T0" fmla="*/ 88 w 88"/>
                <a:gd name="T1" fmla="*/ 24 h 56"/>
                <a:gd name="T2" fmla="*/ 88 w 88"/>
                <a:gd name="T3" fmla="*/ 24 h 56"/>
                <a:gd name="T4" fmla="*/ 88 w 88"/>
                <a:gd name="T5" fmla="*/ 16 h 56"/>
                <a:gd name="T6" fmla="*/ 85 w 88"/>
                <a:gd name="T7" fmla="*/ 14 h 56"/>
                <a:gd name="T8" fmla="*/ 74 w 88"/>
                <a:gd name="T9" fmla="*/ 6 h 56"/>
                <a:gd name="T10" fmla="*/ 58 w 88"/>
                <a:gd name="T11" fmla="*/ 0 h 56"/>
                <a:gd name="T12" fmla="*/ 40 w 88"/>
                <a:gd name="T13" fmla="*/ 0 h 56"/>
                <a:gd name="T14" fmla="*/ 40 w 88"/>
                <a:gd name="T15" fmla="*/ 0 h 56"/>
                <a:gd name="T16" fmla="*/ 24 w 88"/>
                <a:gd name="T17" fmla="*/ 6 h 56"/>
                <a:gd name="T18" fmla="*/ 10 w 88"/>
                <a:gd name="T19" fmla="*/ 14 h 56"/>
                <a:gd name="T20" fmla="*/ 2 w 88"/>
                <a:gd name="T21" fmla="*/ 24 h 56"/>
                <a:gd name="T22" fmla="*/ 0 w 88"/>
                <a:gd name="T23" fmla="*/ 30 h 56"/>
                <a:gd name="T24" fmla="*/ 0 w 88"/>
                <a:gd name="T25" fmla="*/ 35 h 56"/>
                <a:gd name="T26" fmla="*/ 0 w 88"/>
                <a:gd name="T27" fmla="*/ 35 h 56"/>
                <a:gd name="T28" fmla="*/ 2 w 88"/>
                <a:gd name="T29" fmla="*/ 40 h 56"/>
                <a:gd name="T30" fmla="*/ 5 w 88"/>
                <a:gd name="T31" fmla="*/ 46 h 56"/>
                <a:gd name="T32" fmla="*/ 16 w 88"/>
                <a:gd name="T33" fmla="*/ 54 h 56"/>
                <a:gd name="T34" fmla="*/ 32 w 88"/>
                <a:gd name="T35" fmla="*/ 56 h 56"/>
                <a:gd name="T36" fmla="*/ 48 w 88"/>
                <a:gd name="T37" fmla="*/ 56 h 56"/>
                <a:gd name="T38" fmla="*/ 48 w 88"/>
                <a:gd name="T39" fmla="*/ 56 h 56"/>
                <a:gd name="T40" fmla="*/ 66 w 88"/>
                <a:gd name="T41" fmla="*/ 54 h 56"/>
                <a:gd name="T42" fmla="*/ 80 w 88"/>
                <a:gd name="T43" fmla="*/ 46 h 56"/>
                <a:gd name="T44" fmla="*/ 88 w 88"/>
                <a:gd name="T45" fmla="*/ 35 h 56"/>
                <a:gd name="T46" fmla="*/ 88 w 88"/>
                <a:gd name="T47" fmla="*/ 30 h 56"/>
                <a:gd name="T48" fmla="*/ 88 w 88"/>
                <a:gd name="T49" fmla="*/ 24 h 56"/>
                <a:gd name="T50" fmla="*/ 88 w 88"/>
                <a:gd name="T51" fmla="*/ 24 h 5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88" h="56">
                  <a:moveTo>
                    <a:pt x="88" y="24"/>
                  </a:moveTo>
                  <a:lnTo>
                    <a:pt x="88" y="24"/>
                  </a:lnTo>
                  <a:lnTo>
                    <a:pt x="88" y="16"/>
                  </a:lnTo>
                  <a:lnTo>
                    <a:pt x="85" y="14"/>
                  </a:lnTo>
                  <a:lnTo>
                    <a:pt x="74" y="6"/>
                  </a:lnTo>
                  <a:lnTo>
                    <a:pt x="58" y="0"/>
                  </a:lnTo>
                  <a:lnTo>
                    <a:pt x="40" y="0"/>
                  </a:lnTo>
                  <a:lnTo>
                    <a:pt x="24" y="6"/>
                  </a:lnTo>
                  <a:lnTo>
                    <a:pt x="10" y="14"/>
                  </a:lnTo>
                  <a:lnTo>
                    <a:pt x="2" y="24"/>
                  </a:lnTo>
                  <a:lnTo>
                    <a:pt x="0" y="30"/>
                  </a:lnTo>
                  <a:lnTo>
                    <a:pt x="0" y="35"/>
                  </a:lnTo>
                  <a:lnTo>
                    <a:pt x="2" y="40"/>
                  </a:lnTo>
                  <a:lnTo>
                    <a:pt x="5" y="46"/>
                  </a:lnTo>
                  <a:lnTo>
                    <a:pt x="16" y="54"/>
                  </a:lnTo>
                  <a:lnTo>
                    <a:pt x="32" y="56"/>
                  </a:lnTo>
                  <a:lnTo>
                    <a:pt x="48" y="56"/>
                  </a:lnTo>
                  <a:lnTo>
                    <a:pt x="66" y="54"/>
                  </a:lnTo>
                  <a:lnTo>
                    <a:pt x="80" y="46"/>
                  </a:lnTo>
                  <a:lnTo>
                    <a:pt x="88" y="35"/>
                  </a:lnTo>
                  <a:lnTo>
                    <a:pt x="88" y="30"/>
                  </a:lnTo>
                  <a:lnTo>
                    <a:pt x="88" y="24"/>
                  </a:lnTo>
                  <a:close/>
                </a:path>
              </a:pathLst>
            </a:custGeom>
            <a:solidFill>
              <a:srgbClr val="FFE1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41" name="Freeform 55"/>
            <p:cNvSpPr>
              <a:spLocks/>
            </p:cNvSpPr>
            <p:nvPr/>
          </p:nvSpPr>
          <p:spPr bwMode="auto">
            <a:xfrm>
              <a:off x="4229" y="3136"/>
              <a:ext cx="86" cy="53"/>
            </a:xfrm>
            <a:custGeom>
              <a:avLst/>
              <a:gdLst>
                <a:gd name="T0" fmla="*/ 86 w 86"/>
                <a:gd name="T1" fmla="*/ 21 h 53"/>
                <a:gd name="T2" fmla="*/ 86 w 86"/>
                <a:gd name="T3" fmla="*/ 21 h 53"/>
                <a:gd name="T4" fmla="*/ 83 w 86"/>
                <a:gd name="T5" fmla="*/ 16 h 53"/>
                <a:gd name="T6" fmla="*/ 80 w 86"/>
                <a:gd name="T7" fmla="*/ 11 h 53"/>
                <a:gd name="T8" fmla="*/ 70 w 86"/>
                <a:gd name="T9" fmla="*/ 3 h 53"/>
                <a:gd name="T10" fmla="*/ 56 w 86"/>
                <a:gd name="T11" fmla="*/ 0 h 53"/>
                <a:gd name="T12" fmla="*/ 40 w 86"/>
                <a:gd name="T13" fmla="*/ 0 h 53"/>
                <a:gd name="T14" fmla="*/ 40 w 86"/>
                <a:gd name="T15" fmla="*/ 0 h 53"/>
                <a:gd name="T16" fmla="*/ 24 w 86"/>
                <a:gd name="T17" fmla="*/ 3 h 53"/>
                <a:gd name="T18" fmla="*/ 11 w 86"/>
                <a:gd name="T19" fmla="*/ 11 h 53"/>
                <a:gd name="T20" fmla="*/ 3 w 86"/>
                <a:gd name="T21" fmla="*/ 21 h 53"/>
                <a:gd name="T22" fmla="*/ 0 w 86"/>
                <a:gd name="T23" fmla="*/ 27 h 53"/>
                <a:gd name="T24" fmla="*/ 0 w 86"/>
                <a:gd name="T25" fmla="*/ 32 h 53"/>
                <a:gd name="T26" fmla="*/ 0 w 86"/>
                <a:gd name="T27" fmla="*/ 32 h 53"/>
                <a:gd name="T28" fmla="*/ 3 w 86"/>
                <a:gd name="T29" fmla="*/ 37 h 53"/>
                <a:gd name="T30" fmla="*/ 6 w 86"/>
                <a:gd name="T31" fmla="*/ 43 h 53"/>
                <a:gd name="T32" fmla="*/ 16 w 86"/>
                <a:gd name="T33" fmla="*/ 48 h 53"/>
                <a:gd name="T34" fmla="*/ 30 w 86"/>
                <a:gd name="T35" fmla="*/ 53 h 53"/>
                <a:gd name="T36" fmla="*/ 46 w 86"/>
                <a:gd name="T37" fmla="*/ 53 h 53"/>
                <a:gd name="T38" fmla="*/ 46 w 86"/>
                <a:gd name="T39" fmla="*/ 53 h 53"/>
                <a:gd name="T40" fmla="*/ 62 w 86"/>
                <a:gd name="T41" fmla="*/ 48 h 53"/>
                <a:gd name="T42" fmla="*/ 75 w 86"/>
                <a:gd name="T43" fmla="*/ 40 h 53"/>
                <a:gd name="T44" fmla="*/ 83 w 86"/>
                <a:gd name="T45" fmla="*/ 32 h 53"/>
                <a:gd name="T46" fmla="*/ 86 w 86"/>
                <a:gd name="T47" fmla="*/ 27 h 53"/>
                <a:gd name="T48" fmla="*/ 86 w 86"/>
                <a:gd name="T49" fmla="*/ 21 h 53"/>
                <a:gd name="T50" fmla="*/ 86 w 86"/>
                <a:gd name="T51" fmla="*/ 21 h 5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86" h="53">
                  <a:moveTo>
                    <a:pt x="86" y="21"/>
                  </a:moveTo>
                  <a:lnTo>
                    <a:pt x="86" y="21"/>
                  </a:lnTo>
                  <a:lnTo>
                    <a:pt x="83" y="16"/>
                  </a:lnTo>
                  <a:lnTo>
                    <a:pt x="80" y="11"/>
                  </a:lnTo>
                  <a:lnTo>
                    <a:pt x="70" y="3"/>
                  </a:lnTo>
                  <a:lnTo>
                    <a:pt x="56" y="0"/>
                  </a:lnTo>
                  <a:lnTo>
                    <a:pt x="40" y="0"/>
                  </a:lnTo>
                  <a:lnTo>
                    <a:pt x="24" y="3"/>
                  </a:lnTo>
                  <a:lnTo>
                    <a:pt x="11" y="11"/>
                  </a:lnTo>
                  <a:lnTo>
                    <a:pt x="3" y="21"/>
                  </a:lnTo>
                  <a:lnTo>
                    <a:pt x="0" y="27"/>
                  </a:lnTo>
                  <a:lnTo>
                    <a:pt x="0" y="32"/>
                  </a:lnTo>
                  <a:lnTo>
                    <a:pt x="3" y="37"/>
                  </a:lnTo>
                  <a:lnTo>
                    <a:pt x="6" y="43"/>
                  </a:lnTo>
                  <a:lnTo>
                    <a:pt x="16" y="48"/>
                  </a:lnTo>
                  <a:lnTo>
                    <a:pt x="30" y="53"/>
                  </a:lnTo>
                  <a:lnTo>
                    <a:pt x="46" y="53"/>
                  </a:lnTo>
                  <a:lnTo>
                    <a:pt x="62" y="48"/>
                  </a:lnTo>
                  <a:lnTo>
                    <a:pt x="75" y="40"/>
                  </a:lnTo>
                  <a:lnTo>
                    <a:pt x="83" y="32"/>
                  </a:lnTo>
                  <a:lnTo>
                    <a:pt x="86" y="27"/>
                  </a:lnTo>
                  <a:lnTo>
                    <a:pt x="86" y="21"/>
                  </a:lnTo>
                  <a:close/>
                </a:path>
              </a:pathLst>
            </a:custGeom>
            <a:solidFill>
              <a:srgbClr val="FFDE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42" name="Freeform 56"/>
            <p:cNvSpPr>
              <a:spLocks/>
            </p:cNvSpPr>
            <p:nvPr/>
          </p:nvSpPr>
          <p:spPr bwMode="auto">
            <a:xfrm>
              <a:off x="4232" y="3136"/>
              <a:ext cx="80" cy="51"/>
            </a:xfrm>
            <a:custGeom>
              <a:avLst/>
              <a:gdLst>
                <a:gd name="T0" fmla="*/ 80 w 80"/>
                <a:gd name="T1" fmla="*/ 21 h 51"/>
                <a:gd name="T2" fmla="*/ 80 w 80"/>
                <a:gd name="T3" fmla="*/ 21 h 51"/>
                <a:gd name="T4" fmla="*/ 75 w 80"/>
                <a:gd name="T5" fmla="*/ 11 h 51"/>
                <a:gd name="T6" fmla="*/ 64 w 80"/>
                <a:gd name="T7" fmla="*/ 5 h 51"/>
                <a:gd name="T8" fmla="*/ 51 w 80"/>
                <a:gd name="T9" fmla="*/ 0 h 51"/>
                <a:gd name="T10" fmla="*/ 37 w 80"/>
                <a:gd name="T11" fmla="*/ 0 h 51"/>
                <a:gd name="T12" fmla="*/ 37 w 80"/>
                <a:gd name="T13" fmla="*/ 0 h 51"/>
                <a:gd name="T14" fmla="*/ 21 w 80"/>
                <a:gd name="T15" fmla="*/ 5 h 51"/>
                <a:gd name="T16" fmla="*/ 11 w 80"/>
                <a:gd name="T17" fmla="*/ 13 h 51"/>
                <a:gd name="T18" fmla="*/ 3 w 80"/>
                <a:gd name="T19" fmla="*/ 21 h 51"/>
                <a:gd name="T20" fmla="*/ 0 w 80"/>
                <a:gd name="T21" fmla="*/ 32 h 51"/>
                <a:gd name="T22" fmla="*/ 0 w 80"/>
                <a:gd name="T23" fmla="*/ 32 h 51"/>
                <a:gd name="T24" fmla="*/ 5 w 80"/>
                <a:gd name="T25" fmla="*/ 40 h 51"/>
                <a:gd name="T26" fmla="*/ 13 w 80"/>
                <a:gd name="T27" fmla="*/ 48 h 51"/>
                <a:gd name="T28" fmla="*/ 27 w 80"/>
                <a:gd name="T29" fmla="*/ 51 h 51"/>
                <a:gd name="T30" fmla="*/ 43 w 80"/>
                <a:gd name="T31" fmla="*/ 51 h 51"/>
                <a:gd name="T32" fmla="*/ 43 w 80"/>
                <a:gd name="T33" fmla="*/ 51 h 51"/>
                <a:gd name="T34" fmla="*/ 59 w 80"/>
                <a:gd name="T35" fmla="*/ 48 h 51"/>
                <a:gd name="T36" fmla="*/ 69 w 80"/>
                <a:gd name="T37" fmla="*/ 40 h 51"/>
                <a:gd name="T38" fmla="*/ 77 w 80"/>
                <a:gd name="T39" fmla="*/ 32 h 51"/>
                <a:gd name="T40" fmla="*/ 80 w 80"/>
                <a:gd name="T41" fmla="*/ 21 h 51"/>
                <a:gd name="T42" fmla="*/ 80 w 80"/>
                <a:gd name="T43" fmla="*/ 21 h 5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80" h="51">
                  <a:moveTo>
                    <a:pt x="80" y="21"/>
                  </a:moveTo>
                  <a:lnTo>
                    <a:pt x="80" y="21"/>
                  </a:lnTo>
                  <a:lnTo>
                    <a:pt x="75" y="11"/>
                  </a:lnTo>
                  <a:lnTo>
                    <a:pt x="64" y="5"/>
                  </a:lnTo>
                  <a:lnTo>
                    <a:pt x="51" y="0"/>
                  </a:lnTo>
                  <a:lnTo>
                    <a:pt x="37" y="0"/>
                  </a:lnTo>
                  <a:lnTo>
                    <a:pt x="21" y="5"/>
                  </a:lnTo>
                  <a:lnTo>
                    <a:pt x="11" y="13"/>
                  </a:lnTo>
                  <a:lnTo>
                    <a:pt x="3" y="21"/>
                  </a:lnTo>
                  <a:lnTo>
                    <a:pt x="0" y="32"/>
                  </a:lnTo>
                  <a:lnTo>
                    <a:pt x="5" y="40"/>
                  </a:lnTo>
                  <a:lnTo>
                    <a:pt x="13" y="48"/>
                  </a:lnTo>
                  <a:lnTo>
                    <a:pt x="27" y="51"/>
                  </a:lnTo>
                  <a:lnTo>
                    <a:pt x="43" y="51"/>
                  </a:lnTo>
                  <a:lnTo>
                    <a:pt x="59" y="48"/>
                  </a:lnTo>
                  <a:lnTo>
                    <a:pt x="69" y="40"/>
                  </a:lnTo>
                  <a:lnTo>
                    <a:pt x="77" y="32"/>
                  </a:lnTo>
                  <a:lnTo>
                    <a:pt x="80" y="21"/>
                  </a:lnTo>
                  <a:close/>
                </a:path>
              </a:pathLst>
            </a:custGeom>
            <a:solidFill>
              <a:srgbClr val="FFDB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43" name="Freeform 57"/>
            <p:cNvSpPr>
              <a:spLocks/>
            </p:cNvSpPr>
            <p:nvPr/>
          </p:nvSpPr>
          <p:spPr bwMode="auto">
            <a:xfrm>
              <a:off x="4235" y="3139"/>
              <a:ext cx="74" cy="48"/>
            </a:xfrm>
            <a:custGeom>
              <a:avLst/>
              <a:gdLst>
                <a:gd name="T0" fmla="*/ 74 w 74"/>
                <a:gd name="T1" fmla="*/ 18 h 48"/>
                <a:gd name="T2" fmla="*/ 74 w 74"/>
                <a:gd name="T3" fmla="*/ 18 h 48"/>
                <a:gd name="T4" fmla="*/ 69 w 74"/>
                <a:gd name="T5" fmla="*/ 10 h 48"/>
                <a:gd name="T6" fmla="*/ 61 w 74"/>
                <a:gd name="T7" fmla="*/ 2 h 48"/>
                <a:gd name="T8" fmla="*/ 48 w 74"/>
                <a:gd name="T9" fmla="*/ 0 h 48"/>
                <a:gd name="T10" fmla="*/ 34 w 74"/>
                <a:gd name="T11" fmla="*/ 0 h 48"/>
                <a:gd name="T12" fmla="*/ 34 w 74"/>
                <a:gd name="T13" fmla="*/ 0 h 48"/>
                <a:gd name="T14" fmla="*/ 18 w 74"/>
                <a:gd name="T15" fmla="*/ 2 h 48"/>
                <a:gd name="T16" fmla="*/ 8 w 74"/>
                <a:gd name="T17" fmla="*/ 10 h 48"/>
                <a:gd name="T18" fmla="*/ 2 w 74"/>
                <a:gd name="T19" fmla="*/ 18 h 48"/>
                <a:gd name="T20" fmla="*/ 0 w 74"/>
                <a:gd name="T21" fmla="*/ 29 h 48"/>
                <a:gd name="T22" fmla="*/ 0 w 74"/>
                <a:gd name="T23" fmla="*/ 29 h 48"/>
                <a:gd name="T24" fmla="*/ 5 w 74"/>
                <a:gd name="T25" fmla="*/ 37 h 48"/>
                <a:gd name="T26" fmla="*/ 13 w 74"/>
                <a:gd name="T27" fmla="*/ 42 h 48"/>
                <a:gd name="T28" fmla="*/ 26 w 74"/>
                <a:gd name="T29" fmla="*/ 48 h 48"/>
                <a:gd name="T30" fmla="*/ 40 w 74"/>
                <a:gd name="T31" fmla="*/ 48 h 48"/>
                <a:gd name="T32" fmla="*/ 40 w 74"/>
                <a:gd name="T33" fmla="*/ 48 h 48"/>
                <a:gd name="T34" fmla="*/ 53 w 74"/>
                <a:gd name="T35" fmla="*/ 42 h 48"/>
                <a:gd name="T36" fmla="*/ 66 w 74"/>
                <a:gd name="T37" fmla="*/ 37 h 48"/>
                <a:gd name="T38" fmla="*/ 72 w 74"/>
                <a:gd name="T39" fmla="*/ 29 h 48"/>
                <a:gd name="T40" fmla="*/ 74 w 74"/>
                <a:gd name="T41" fmla="*/ 18 h 48"/>
                <a:gd name="T42" fmla="*/ 74 w 74"/>
                <a:gd name="T43" fmla="*/ 18 h 4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4" h="48">
                  <a:moveTo>
                    <a:pt x="74" y="18"/>
                  </a:moveTo>
                  <a:lnTo>
                    <a:pt x="74" y="18"/>
                  </a:lnTo>
                  <a:lnTo>
                    <a:pt x="69" y="10"/>
                  </a:lnTo>
                  <a:lnTo>
                    <a:pt x="61" y="2"/>
                  </a:lnTo>
                  <a:lnTo>
                    <a:pt x="48" y="0"/>
                  </a:lnTo>
                  <a:lnTo>
                    <a:pt x="34" y="0"/>
                  </a:lnTo>
                  <a:lnTo>
                    <a:pt x="18" y="2"/>
                  </a:lnTo>
                  <a:lnTo>
                    <a:pt x="8" y="10"/>
                  </a:lnTo>
                  <a:lnTo>
                    <a:pt x="2" y="18"/>
                  </a:lnTo>
                  <a:lnTo>
                    <a:pt x="0" y="29"/>
                  </a:lnTo>
                  <a:lnTo>
                    <a:pt x="5" y="37"/>
                  </a:lnTo>
                  <a:lnTo>
                    <a:pt x="13" y="42"/>
                  </a:lnTo>
                  <a:lnTo>
                    <a:pt x="26" y="48"/>
                  </a:lnTo>
                  <a:lnTo>
                    <a:pt x="40" y="48"/>
                  </a:lnTo>
                  <a:lnTo>
                    <a:pt x="53" y="42"/>
                  </a:lnTo>
                  <a:lnTo>
                    <a:pt x="66" y="37"/>
                  </a:lnTo>
                  <a:lnTo>
                    <a:pt x="72" y="29"/>
                  </a:lnTo>
                  <a:lnTo>
                    <a:pt x="74" y="18"/>
                  </a:lnTo>
                  <a:close/>
                </a:path>
              </a:pathLst>
            </a:custGeom>
            <a:solidFill>
              <a:srgbClr val="FFD7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44" name="Freeform 58"/>
            <p:cNvSpPr>
              <a:spLocks/>
            </p:cNvSpPr>
            <p:nvPr/>
          </p:nvSpPr>
          <p:spPr bwMode="auto">
            <a:xfrm>
              <a:off x="4237" y="3139"/>
              <a:ext cx="70" cy="45"/>
            </a:xfrm>
            <a:custGeom>
              <a:avLst/>
              <a:gdLst>
                <a:gd name="T0" fmla="*/ 70 w 70"/>
                <a:gd name="T1" fmla="*/ 18 h 45"/>
                <a:gd name="T2" fmla="*/ 70 w 70"/>
                <a:gd name="T3" fmla="*/ 18 h 45"/>
                <a:gd name="T4" fmla="*/ 64 w 70"/>
                <a:gd name="T5" fmla="*/ 10 h 45"/>
                <a:gd name="T6" fmla="*/ 56 w 70"/>
                <a:gd name="T7" fmla="*/ 5 h 45"/>
                <a:gd name="T8" fmla="*/ 46 w 70"/>
                <a:gd name="T9" fmla="*/ 0 h 45"/>
                <a:gd name="T10" fmla="*/ 32 w 70"/>
                <a:gd name="T11" fmla="*/ 0 h 45"/>
                <a:gd name="T12" fmla="*/ 32 w 70"/>
                <a:gd name="T13" fmla="*/ 0 h 45"/>
                <a:gd name="T14" fmla="*/ 19 w 70"/>
                <a:gd name="T15" fmla="*/ 5 h 45"/>
                <a:gd name="T16" fmla="*/ 8 w 70"/>
                <a:gd name="T17" fmla="*/ 10 h 45"/>
                <a:gd name="T18" fmla="*/ 0 w 70"/>
                <a:gd name="T19" fmla="*/ 18 h 45"/>
                <a:gd name="T20" fmla="*/ 0 w 70"/>
                <a:gd name="T21" fmla="*/ 29 h 45"/>
                <a:gd name="T22" fmla="*/ 0 w 70"/>
                <a:gd name="T23" fmla="*/ 29 h 45"/>
                <a:gd name="T24" fmla="*/ 3 w 70"/>
                <a:gd name="T25" fmla="*/ 37 h 45"/>
                <a:gd name="T26" fmla="*/ 11 w 70"/>
                <a:gd name="T27" fmla="*/ 42 h 45"/>
                <a:gd name="T28" fmla="*/ 24 w 70"/>
                <a:gd name="T29" fmla="*/ 45 h 45"/>
                <a:gd name="T30" fmla="*/ 38 w 70"/>
                <a:gd name="T31" fmla="*/ 45 h 45"/>
                <a:gd name="T32" fmla="*/ 38 w 70"/>
                <a:gd name="T33" fmla="*/ 45 h 45"/>
                <a:gd name="T34" fmla="*/ 51 w 70"/>
                <a:gd name="T35" fmla="*/ 42 h 45"/>
                <a:gd name="T36" fmla="*/ 62 w 70"/>
                <a:gd name="T37" fmla="*/ 34 h 45"/>
                <a:gd name="T38" fmla="*/ 67 w 70"/>
                <a:gd name="T39" fmla="*/ 26 h 45"/>
                <a:gd name="T40" fmla="*/ 70 w 70"/>
                <a:gd name="T41" fmla="*/ 18 h 45"/>
                <a:gd name="T42" fmla="*/ 70 w 70"/>
                <a:gd name="T43" fmla="*/ 18 h 4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0" h="45">
                  <a:moveTo>
                    <a:pt x="70" y="18"/>
                  </a:moveTo>
                  <a:lnTo>
                    <a:pt x="70" y="18"/>
                  </a:lnTo>
                  <a:lnTo>
                    <a:pt x="64" y="10"/>
                  </a:lnTo>
                  <a:lnTo>
                    <a:pt x="56" y="5"/>
                  </a:lnTo>
                  <a:lnTo>
                    <a:pt x="46" y="0"/>
                  </a:lnTo>
                  <a:lnTo>
                    <a:pt x="32" y="0"/>
                  </a:lnTo>
                  <a:lnTo>
                    <a:pt x="19" y="5"/>
                  </a:lnTo>
                  <a:lnTo>
                    <a:pt x="8" y="10"/>
                  </a:lnTo>
                  <a:lnTo>
                    <a:pt x="0" y="18"/>
                  </a:lnTo>
                  <a:lnTo>
                    <a:pt x="0" y="29"/>
                  </a:lnTo>
                  <a:lnTo>
                    <a:pt x="3" y="37"/>
                  </a:lnTo>
                  <a:lnTo>
                    <a:pt x="11" y="42"/>
                  </a:lnTo>
                  <a:lnTo>
                    <a:pt x="24" y="45"/>
                  </a:lnTo>
                  <a:lnTo>
                    <a:pt x="38" y="45"/>
                  </a:lnTo>
                  <a:lnTo>
                    <a:pt x="51" y="42"/>
                  </a:lnTo>
                  <a:lnTo>
                    <a:pt x="62" y="34"/>
                  </a:lnTo>
                  <a:lnTo>
                    <a:pt x="67" y="26"/>
                  </a:lnTo>
                  <a:lnTo>
                    <a:pt x="70" y="18"/>
                  </a:lnTo>
                  <a:close/>
                </a:path>
              </a:pathLst>
            </a:custGeom>
            <a:solidFill>
              <a:srgbClr val="FFD4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45" name="Freeform 59"/>
            <p:cNvSpPr>
              <a:spLocks/>
            </p:cNvSpPr>
            <p:nvPr/>
          </p:nvSpPr>
          <p:spPr bwMode="auto">
            <a:xfrm>
              <a:off x="4240" y="3141"/>
              <a:ext cx="64" cy="43"/>
            </a:xfrm>
            <a:custGeom>
              <a:avLst/>
              <a:gdLst>
                <a:gd name="T0" fmla="*/ 0 w 64"/>
                <a:gd name="T1" fmla="*/ 24 h 43"/>
                <a:gd name="T2" fmla="*/ 0 w 64"/>
                <a:gd name="T3" fmla="*/ 24 h 43"/>
                <a:gd name="T4" fmla="*/ 3 w 64"/>
                <a:gd name="T5" fmla="*/ 32 h 43"/>
                <a:gd name="T6" fmla="*/ 11 w 64"/>
                <a:gd name="T7" fmla="*/ 38 h 43"/>
                <a:gd name="T8" fmla="*/ 21 w 64"/>
                <a:gd name="T9" fmla="*/ 43 h 43"/>
                <a:gd name="T10" fmla="*/ 35 w 64"/>
                <a:gd name="T11" fmla="*/ 43 h 43"/>
                <a:gd name="T12" fmla="*/ 35 w 64"/>
                <a:gd name="T13" fmla="*/ 43 h 43"/>
                <a:gd name="T14" fmla="*/ 48 w 64"/>
                <a:gd name="T15" fmla="*/ 38 h 43"/>
                <a:gd name="T16" fmla="*/ 56 w 64"/>
                <a:gd name="T17" fmla="*/ 32 h 43"/>
                <a:gd name="T18" fmla="*/ 64 w 64"/>
                <a:gd name="T19" fmla="*/ 24 h 43"/>
                <a:gd name="T20" fmla="*/ 64 w 64"/>
                <a:gd name="T21" fmla="*/ 16 h 43"/>
                <a:gd name="T22" fmla="*/ 64 w 64"/>
                <a:gd name="T23" fmla="*/ 16 h 43"/>
                <a:gd name="T24" fmla="*/ 61 w 64"/>
                <a:gd name="T25" fmla="*/ 8 h 43"/>
                <a:gd name="T26" fmla="*/ 53 w 64"/>
                <a:gd name="T27" fmla="*/ 3 h 43"/>
                <a:gd name="T28" fmla="*/ 43 w 64"/>
                <a:gd name="T29" fmla="*/ 0 h 43"/>
                <a:gd name="T30" fmla="*/ 29 w 64"/>
                <a:gd name="T31" fmla="*/ 0 h 43"/>
                <a:gd name="T32" fmla="*/ 29 w 64"/>
                <a:gd name="T33" fmla="*/ 0 h 43"/>
                <a:gd name="T34" fmla="*/ 16 w 64"/>
                <a:gd name="T35" fmla="*/ 3 h 43"/>
                <a:gd name="T36" fmla="*/ 8 w 64"/>
                <a:gd name="T37" fmla="*/ 8 h 43"/>
                <a:gd name="T38" fmla="*/ 0 w 64"/>
                <a:gd name="T39" fmla="*/ 16 h 43"/>
                <a:gd name="T40" fmla="*/ 0 w 64"/>
                <a:gd name="T41" fmla="*/ 24 h 43"/>
                <a:gd name="T42" fmla="*/ 0 w 64"/>
                <a:gd name="T43" fmla="*/ 24 h 4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64" h="43">
                  <a:moveTo>
                    <a:pt x="0" y="24"/>
                  </a:moveTo>
                  <a:lnTo>
                    <a:pt x="0" y="24"/>
                  </a:lnTo>
                  <a:lnTo>
                    <a:pt x="3" y="32"/>
                  </a:lnTo>
                  <a:lnTo>
                    <a:pt x="11" y="38"/>
                  </a:lnTo>
                  <a:lnTo>
                    <a:pt x="21" y="43"/>
                  </a:lnTo>
                  <a:lnTo>
                    <a:pt x="35" y="43"/>
                  </a:lnTo>
                  <a:lnTo>
                    <a:pt x="48" y="38"/>
                  </a:lnTo>
                  <a:lnTo>
                    <a:pt x="56" y="32"/>
                  </a:lnTo>
                  <a:lnTo>
                    <a:pt x="64" y="24"/>
                  </a:lnTo>
                  <a:lnTo>
                    <a:pt x="64" y="16"/>
                  </a:lnTo>
                  <a:lnTo>
                    <a:pt x="61" y="8"/>
                  </a:lnTo>
                  <a:lnTo>
                    <a:pt x="53" y="3"/>
                  </a:lnTo>
                  <a:lnTo>
                    <a:pt x="43" y="0"/>
                  </a:lnTo>
                  <a:lnTo>
                    <a:pt x="29" y="0"/>
                  </a:lnTo>
                  <a:lnTo>
                    <a:pt x="16" y="3"/>
                  </a:lnTo>
                  <a:lnTo>
                    <a:pt x="8" y="8"/>
                  </a:lnTo>
                  <a:lnTo>
                    <a:pt x="0" y="16"/>
                  </a:lnTo>
                  <a:lnTo>
                    <a:pt x="0" y="24"/>
                  </a:lnTo>
                  <a:close/>
                </a:path>
              </a:pathLst>
            </a:custGeom>
            <a:solidFill>
              <a:srgbClr val="FFD1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46" name="Freeform 60"/>
            <p:cNvSpPr>
              <a:spLocks/>
            </p:cNvSpPr>
            <p:nvPr/>
          </p:nvSpPr>
          <p:spPr bwMode="auto">
            <a:xfrm>
              <a:off x="4171" y="2717"/>
              <a:ext cx="157" cy="227"/>
            </a:xfrm>
            <a:custGeom>
              <a:avLst/>
              <a:gdLst>
                <a:gd name="T0" fmla="*/ 0 w 157"/>
                <a:gd name="T1" fmla="*/ 118 h 227"/>
                <a:gd name="T2" fmla="*/ 0 w 157"/>
                <a:gd name="T3" fmla="*/ 118 h 227"/>
                <a:gd name="T4" fmla="*/ 2 w 157"/>
                <a:gd name="T5" fmla="*/ 142 h 227"/>
                <a:gd name="T6" fmla="*/ 8 w 157"/>
                <a:gd name="T7" fmla="*/ 163 h 227"/>
                <a:gd name="T8" fmla="*/ 16 w 157"/>
                <a:gd name="T9" fmla="*/ 182 h 227"/>
                <a:gd name="T10" fmla="*/ 26 w 157"/>
                <a:gd name="T11" fmla="*/ 198 h 227"/>
                <a:gd name="T12" fmla="*/ 40 w 157"/>
                <a:gd name="T13" fmla="*/ 211 h 227"/>
                <a:gd name="T14" fmla="*/ 53 w 157"/>
                <a:gd name="T15" fmla="*/ 219 h 227"/>
                <a:gd name="T16" fmla="*/ 69 w 157"/>
                <a:gd name="T17" fmla="*/ 224 h 227"/>
                <a:gd name="T18" fmla="*/ 85 w 157"/>
                <a:gd name="T19" fmla="*/ 227 h 227"/>
                <a:gd name="T20" fmla="*/ 85 w 157"/>
                <a:gd name="T21" fmla="*/ 227 h 227"/>
                <a:gd name="T22" fmla="*/ 101 w 157"/>
                <a:gd name="T23" fmla="*/ 224 h 227"/>
                <a:gd name="T24" fmla="*/ 114 w 157"/>
                <a:gd name="T25" fmla="*/ 216 h 227"/>
                <a:gd name="T26" fmla="*/ 128 w 157"/>
                <a:gd name="T27" fmla="*/ 206 h 227"/>
                <a:gd name="T28" fmla="*/ 138 w 157"/>
                <a:gd name="T29" fmla="*/ 190 h 227"/>
                <a:gd name="T30" fmla="*/ 149 w 157"/>
                <a:gd name="T31" fmla="*/ 174 h 227"/>
                <a:gd name="T32" fmla="*/ 154 w 157"/>
                <a:gd name="T33" fmla="*/ 152 h 227"/>
                <a:gd name="T34" fmla="*/ 157 w 157"/>
                <a:gd name="T35" fmla="*/ 131 h 227"/>
                <a:gd name="T36" fmla="*/ 157 w 157"/>
                <a:gd name="T37" fmla="*/ 110 h 227"/>
                <a:gd name="T38" fmla="*/ 157 w 157"/>
                <a:gd name="T39" fmla="*/ 110 h 227"/>
                <a:gd name="T40" fmla="*/ 154 w 157"/>
                <a:gd name="T41" fmla="*/ 86 h 227"/>
                <a:gd name="T42" fmla="*/ 149 w 157"/>
                <a:gd name="T43" fmla="*/ 64 h 227"/>
                <a:gd name="T44" fmla="*/ 141 w 157"/>
                <a:gd name="T45" fmla="*/ 46 h 227"/>
                <a:gd name="T46" fmla="*/ 130 w 157"/>
                <a:gd name="T47" fmla="*/ 30 h 227"/>
                <a:gd name="T48" fmla="*/ 117 w 157"/>
                <a:gd name="T49" fmla="*/ 16 h 227"/>
                <a:gd name="T50" fmla="*/ 104 w 157"/>
                <a:gd name="T51" fmla="*/ 8 h 227"/>
                <a:gd name="T52" fmla="*/ 88 w 157"/>
                <a:gd name="T53" fmla="*/ 3 h 227"/>
                <a:gd name="T54" fmla="*/ 72 w 157"/>
                <a:gd name="T55" fmla="*/ 0 h 227"/>
                <a:gd name="T56" fmla="*/ 72 w 157"/>
                <a:gd name="T57" fmla="*/ 0 h 227"/>
                <a:gd name="T58" fmla="*/ 56 w 157"/>
                <a:gd name="T59" fmla="*/ 3 h 227"/>
                <a:gd name="T60" fmla="*/ 42 w 157"/>
                <a:gd name="T61" fmla="*/ 11 h 227"/>
                <a:gd name="T62" fmla="*/ 29 w 157"/>
                <a:gd name="T63" fmla="*/ 22 h 227"/>
                <a:gd name="T64" fmla="*/ 18 w 157"/>
                <a:gd name="T65" fmla="*/ 38 h 227"/>
                <a:gd name="T66" fmla="*/ 10 w 157"/>
                <a:gd name="T67" fmla="*/ 54 h 227"/>
                <a:gd name="T68" fmla="*/ 2 w 157"/>
                <a:gd name="T69" fmla="*/ 75 h 227"/>
                <a:gd name="T70" fmla="*/ 0 w 157"/>
                <a:gd name="T71" fmla="*/ 96 h 227"/>
                <a:gd name="T72" fmla="*/ 0 w 157"/>
                <a:gd name="T73" fmla="*/ 118 h 227"/>
                <a:gd name="T74" fmla="*/ 0 w 157"/>
                <a:gd name="T75" fmla="*/ 118 h 22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57" h="227">
                  <a:moveTo>
                    <a:pt x="0" y="118"/>
                  </a:moveTo>
                  <a:lnTo>
                    <a:pt x="0" y="118"/>
                  </a:lnTo>
                  <a:lnTo>
                    <a:pt x="2" y="142"/>
                  </a:lnTo>
                  <a:lnTo>
                    <a:pt x="8" y="163"/>
                  </a:lnTo>
                  <a:lnTo>
                    <a:pt x="16" y="182"/>
                  </a:lnTo>
                  <a:lnTo>
                    <a:pt x="26" y="198"/>
                  </a:lnTo>
                  <a:lnTo>
                    <a:pt x="40" y="211"/>
                  </a:lnTo>
                  <a:lnTo>
                    <a:pt x="53" y="219"/>
                  </a:lnTo>
                  <a:lnTo>
                    <a:pt x="69" y="224"/>
                  </a:lnTo>
                  <a:lnTo>
                    <a:pt x="85" y="227"/>
                  </a:lnTo>
                  <a:lnTo>
                    <a:pt x="101" y="224"/>
                  </a:lnTo>
                  <a:lnTo>
                    <a:pt x="114" y="216"/>
                  </a:lnTo>
                  <a:lnTo>
                    <a:pt x="128" y="206"/>
                  </a:lnTo>
                  <a:lnTo>
                    <a:pt x="138" y="190"/>
                  </a:lnTo>
                  <a:lnTo>
                    <a:pt x="149" y="174"/>
                  </a:lnTo>
                  <a:lnTo>
                    <a:pt x="154" y="152"/>
                  </a:lnTo>
                  <a:lnTo>
                    <a:pt x="157" y="131"/>
                  </a:lnTo>
                  <a:lnTo>
                    <a:pt x="157" y="110"/>
                  </a:lnTo>
                  <a:lnTo>
                    <a:pt x="154" y="86"/>
                  </a:lnTo>
                  <a:lnTo>
                    <a:pt x="149" y="64"/>
                  </a:lnTo>
                  <a:lnTo>
                    <a:pt x="141" y="46"/>
                  </a:lnTo>
                  <a:lnTo>
                    <a:pt x="130" y="30"/>
                  </a:lnTo>
                  <a:lnTo>
                    <a:pt x="117" y="16"/>
                  </a:lnTo>
                  <a:lnTo>
                    <a:pt x="104" y="8"/>
                  </a:lnTo>
                  <a:lnTo>
                    <a:pt x="88" y="3"/>
                  </a:lnTo>
                  <a:lnTo>
                    <a:pt x="72" y="0"/>
                  </a:lnTo>
                  <a:lnTo>
                    <a:pt x="56" y="3"/>
                  </a:lnTo>
                  <a:lnTo>
                    <a:pt x="42" y="11"/>
                  </a:lnTo>
                  <a:lnTo>
                    <a:pt x="29" y="22"/>
                  </a:lnTo>
                  <a:lnTo>
                    <a:pt x="18" y="38"/>
                  </a:lnTo>
                  <a:lnTo>
                    <a:pt x="10" y="54"/>
                  </a:lnTo>
                  <a:lnTo>
                    <a:pt x="2" y="75"/>
                  </a:lnTo>
                  <a:lnTo>
                    <a:pt x="0" y="96"/>
                  </a:lnTo>
                  <a:lnTo>
                    <a:pt x="0" y="118"/>
                  </a:lnTo>
                  <a:close/>
                </a:path>
              </a:pathLst>
            </a:custGeom>
            <a:solidFill>
              <a:srgbClr val="203E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47" name="Freeform 61"/>
            <p:cNvSpPr>
              <a:spLocks/>
            </p:cNvSpPr>
            <p:nvPr/>
          </p:nvSpPr>
          <p:spPr bwMode="auto">
            <a:xfrm>
              <a:off x="4187" y="2741"/>
              <a:ext cx="125" cy="179"/>
            </a:xfrm>
            <a:custGeom>
              <a:avLst/>
              <a:gdLst>
                <a:gd name="T0" fmla="*/ 0 w 125"/>
                <a:gd name="T1" fmla="*/ 94 h 179"/>
                <a:gd name="T2" fmla="*/ 0 w 125"/>
                <a:gd name="T3" fmla="*/ 94 h 179"/>
                <a:gd name="T4" fmla="*/ 2 w 125"/>
                <a:gd name="T5" fmla="*/ 112 h 179"/>
                <a:gd name="T6" fmla="*/ 8 w 125"/>
                <a:gd name="T7" fmla="*/ 128 h 179"/>
                <a:gd name="T8" fmla="*/ 13 w 125"/>
                <a:gd name="T9" fmla="*/ 144 h 179"/>
                <a:gd name="T10" fmla="*/ 21 w 125"/>
                <a:gd name="T11" fmla="*/ 158 h 179"/>
                <a:gd name="T12" fmla="*/ 32 w 125"/>
                <a:gd name="T13" fmla="*/ 168 h 179"/>
                <a:gd name="T14" fmla="*/ 42 w 125"/>
                <a:gd name="T15" fmla="*/ 174 h 179"/>
                <a:gd name="T16" fmla="*/ 56 w 125"/>
                <a:gd name="T17" fmla="*/ 179 h 179"/>
                <a:gd name="T18" fmla="*/ 69 w 125"/>
                <a:gd name="T19" fmla="*/ 179 h 179"/>
                <a:gd name="T20" fmla="*/ 69 w 125"/>
                <a:gd name="T21" fmla="*/ 179 h 179"/>
                <a:gd name="T22" fmla="*/ 80 w 125"/>
                <a:gd name="T23" fmla="*/ 176 h 179"/>
                <a:gd name="T24" fmla="*/ 93 w 125"/>
                <a:gd name="T25" fmla="*/ 171 h 179"/>
                <a:gd name="T26" fmla="*/ 104 w 125"/>
                <a:gd name="T27" fmla="*/ 163 h 179"/>
                <a:gd name="T28" fmla="*/ 112 w 125"/>
                <a:gd name="T29" fmla="*/ 150 h 179"/>
                <a:gd name="T30" fmla="*/ 117 w 125"/>
                <a:gd name="T31" fmla="*/ 136 h 179"/>
                <a:gd name="T32" fmla="*/ 122 w 125"/>
                <a:gd name="T33" fmla="*/ 120 h 179"/>
                <a:gd name="T34" fmla="*/ 125 w 125"/>
                <a:gd name="T35" fmla="*/ 104 h 179"/>
                <a:gd name="T36" fmla="*/ 125 w 125"/>
                <a:gd name="T37" fmla="*/ 86 h 179"/>
                <a:gd name="T38" fmla="*/ 125 w 125"/>
                <a:gd name="T39" fmla="*/ 86 h 179"/>
                <a:gd name="T40" fmla="*/ 125 w 125"/>
                <a:gd name="T41" fmla="*/ 67 h 179"/>
                <a:gd name="T42" fmla="*/ 120 w 125"/>
                <a:gd name="T43" fmla="*/ 51 h 179"/>
                <a:gd name="T44" fmla="*/ 112 w 125"/>
                <a:gd name="T45" fmla="*/ 35 h 179"/>
                <a:gd name="T46" fmla="*/ 104 w 125"/>
                <a:gd name="T47" fmla="*/ 24 h 179"/>
                <a:gd name="T48" fmla="*/ 93 w 125"/>
                <a:gd name="T49" fmla="*/ 14 h 179"/>
                <a:gd name="T50" fmla="*/ 82 w 125"/>
                <a:gd name="T51" fmla="*/ 6 h 179"/>
                <a:gd name="T52" fmla="*/ 72 w 125"/>
                <a:gd name="T53" fmla="*/ 0 h 179"/>
                <a:gd name="T54" fmla="*/ 58 w 125"/>
                <a:gd name="T55" fmla="*/ 0 h 179"/>
                <a:gd name="T56" fmla="*/ 58 w 125"/>
                <a:gd name="T57" fmla="*/ 0 h 179"/>
                <a:gd name="T58" fmla="*/ 45 w 125"/>
                <a:gd name="T59" fmla="*/ 3 h 179"/>
                <a:gd name="T60" fmla="*/ 34 w 125"/>
                <a:gd name="T61" fmla="*/ 8 h 179"/>
                <a:gd name="T62" fmla="*/ 24 w 125"/>
                <a:gd name="T63" fmla="*/ 16 h 179"/>
                <a:gd name="T64" fmla="*/ 16 w 125"/>
                <a:gd name="T65" fmla="*/ 30 h 179"/>
                <a:gd name="T66" fmla="*/ 8 w 125"/>
                <a:gd name="T67" fmla="*/ 43 h 179"/>
                <a:gd name="T68" fmla="*/ 2 w 125"/>
                <a:gd name="T69" fmla="*/ 59 h 179"/>
                <a:gd name="T70" fmla="*/ 0 w 125"/>
                <a:gd name="T71" fmla="*/ 75 h 179"/>
                <a:gd name="T72" fmla="*/ 0 w 125"/>
                <a:gd name="T73" fmla="*/ 94 h 179"/>
                <a:gd name="T74" fmla="*/ 0 w 125"/>
                <a:gd name="T75" fmla="*/ 94 h 179"/>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25" h="179">
                  <a:moveTo>
                    <a:pt x="0" y="94"/>
                  </a:moveTo>
                  <a:lnTo>
                    <a:pt x="0" y="94"/>
                  </a:lnTo>
                  <a:lnTo>
                    <a:pt x="2" y="112"/>
                  </a:lnTo>
                  <a:lnTo>
                    <a:pt x="8" y="128"/>
                  </a:lnTo>
                  <a:lnTo>
                    <a:pt x="13" y="144"/>
                  </a:lnTo>
                  <a:lnTo>
                    <a:pt x="21" y="158"/>
                  </a:lnTo>
                  <a:lnTo>
                    <a:pt x="32" y="168"/>
                  </a:lnTo>
                  <a:lnTo>
                    <a:pt x="42" y="174"/>
                  </a:lnTo>
                  <a:lnTo>
                    <a:pt x="56" y="179"/>
                  </a:lnTo>
                  <a:lnTo>
                    <a:pt x="69" y="179"/>
                  </a:lnTo>
                  <a:lnTo>
                    <a:pt x="80" y="176"/>
                  </a:lnTo>
                  <a:lnTo>
                    <a:pt x="93" y="171"/>
                  </a:lnTo>
                  <a:lnTo>
                    <a:pt x="104" y="163"/>
                  </a:lnTo>
                  <a:lnTo>
                    <a:pt x="112" y="150"/>
                  </a:lnTo>
                  <a:lnTo>
                    <a:pt x="117" y="136"/>
                  </a:lnTo>
                  <a:lnTo>
                    <a:pt x="122" y="120"/>
                  </a:lnTo>
                  <a:lnTo>
                    <a:pt x="125" y="104"/>
                  </a:lnTo>
                  <a:lnTo>
                    <a:pt x="125" y="86"/>
                  </a:lnTo>
                  <a:lnTo>
                    <a:pt x="125" y="67"/>
                  </a:lnTo>
                  <a:lnTo>
                    <a:pt x="120" y="51"/>
                  </a:lnTo>
                  <a:lnTo>
                    <a:pt x="112" y="35"/>
                  </a:lnTo>
                  <a:lnTo>
                    <a:pt x="104" y="24"/>
                  </a:lnTo>
                  <a:lnTo>
                    <a:pt x="93" y="14"/>
                  </a:lnTo>
                  <a:lnTo>
                    <a:pt x="82" y="6"/>
                  </a:lnTo>
                  <a:lnTo>
                    <a:pt x="72" y="0"/>
                  </a:lnTo>
                  <a:lnTo>
                    <a:pt x="58" y="0"/>
                  </a:lnTo>
                  <a:lnTo>
                    <a:pt x="45" y="3"/>
                  </a:lnTo>
                  <a:lnTo>
                    <a:pt x="34" y="8"/>
                  </a:lnTo>
                  <a:lnTo>
                    <a:pt x="24" y="16"/>
                  </a:lnTo>
                  <a:lnTo>
                    <a:pt x="16" y="30"/>
                  </a:lnTo>
                  <a:lnTo>
                    <a:pt x="8" y="43"/>
                  </a:lnTo>
                  <a:lnTo>
                    <a:pt x="2" y="59"/>
                  </a:lnTo>
                  <a:lnTo>
                    <a:pt x="0" y="75"/>
                  </a:lnTo>
                  <a:lnTo>
                    <a:pt x="0" y="94"/>
                  </a:lnTo>
                  <a:close/>
                </a:path>
              </a:pathLst>
            </a:custGeom>
            <a:solidFill>
              <a:srgbClr val="3361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48" name="Freeform 62"/>
            <p:cNvSpPr>
              <a:spLocks/>
            </p:cNvSpPr>
            <p:nvPr/>
          </p:nvSpPr>
          <p:spPr bwMode="auto">
            <a:xfrm>
              <a:off x="4208" y="2779"/>
              <a:ext cx="83" cy="112"/>
            </a:xfrm>
            <a:custGeom>
              <a:avLst/>
              <a:gdLst>
                <a:gd name="T0" fmla="*/ 0 w 83"/>
                <a:gd name="T1" fmla="*/ 58 h 112"/>
                <a:gd name="T2" fmla="*/ 0 w 83"/>
                <a:gd name="T3" fmla="*/ 58 h 112"/>
                <a:gd name="T4" fmla="*/ 3 w 83"/>
                <a:gd name="T5" fmla="*/ 69 h 112"/>
                <a:gd name="T6" fmla="*/ 5 w 83"/>
                <a:gd name="T7" fmla="*/ 80 h 112"/>
                <a:gd name="T8" fmla="*/ 11 w 83"/>
                <a:gd name="T9" fmla="*/ 88 h 112"/>
                <a:gd name="T10" fmla="*/ 16 w 83"/>
                <a:gd name="T11" fmla="*/ 96 h 112"/>
                <a:gd name="T12" fmla="*/ 21 w 83"/>
                <a:gd name="T13" fmla="*/ 104 h 112"/>
                <a:gd name="T14" fmla="*/ 29 w 83"/>
                <a:gd name="T15" fmla="*/ 109 h 112"/>
                <a:gd name="T16" fmla="*/ 37 w 83"/>
                <a:gd name="T17" fmla="*/ 112 h 112"/>
                <a:gd name="T18" fmla="*/ 45 w 83"/>
                <a:gd name="T19" fmla="*/ 112 h 112"/>
                <a:gd name="T20" fmla="*/ 45 w 83"/>
                <a:gd name="T21" fmla="*/ 112 h 112"/>
                <a:gd name="T22" fmla="*/ 53 w 83"/>
                <a:gd name="T23" fmla="*/ 109 h 112"/>
                <a:gd name="T24" fmla="*/ 61 w 83"/>
                <a:gd name="T25" fmla="*/ 106 h 112"/>
                <a:gd name="T26" fmla="*/ 67 w 83"/>
                <a:gd name="T27" fmla="*/ 101 h 112"/>
                <a:gd name="T28" fmla="*/ 75 w 83"/>
                <a:gd name="T29" fmla="*/ 93 h 112"/>
                <a:gd name="T30" fmla="*/ 77 w 83"/>
                <a:gd name="T31" fmla="*/ 85 h 112"/>
                <a:gd name="T32" fmla="*/ 83 w 83"/>
                <a:gd name="T33" fmla="*/ 74 h 112"/>
                <a:gd name="T34" fmla="*/ 83 w 83"/>
                <a:gd name="T35" fmla="*/ 64 h 112"/>
                <a:gd name="T36" fmla="*/ 83 w 83"/>
                <a:gd name="T37" fmla="*/ 53 h 112"/>
                <a:gd name="T38" fmla="*/ 83 w 83"/>
                <a:gd name="T39" fmla="*/ 53 h 112"/>
                <a:gd name="T40" fmla="*/ 83 w 83"/>
                <a:gd name="T41" fmla="*/ 42 h 112"/>
                <a:gd name="T42" fmla="*/ 80 w 83"/>
                <a:gd name="T43" fmla="*/ 32 h 112"/>
                <a:gd name="T44" fmla="*/ 75 w 83"/>
                <a:gd name="T45" fmla="*/ 21 h 112"/>
                <a:gd name="T46" fmla="*/ 69 w 83"/>
                <a:gd name="T47" fmla="*/ 13 h 112"/>
                <a:gd name="T48" fmla="*/ 61 w 83"/>
                <a:gd name="T49" fmla="*/ 8 h 112"/>
                <a:gd name="T50" fmla="*/ 56 w 83"/>
                <a:gd name="T51" fmla="*/ 2 h 112"/>
                <a:gd name="T52" fmla="*/ 48 w 83"/>
                <a:gd name="T53" fmla="*/ 0 h 112"/>
                <a:gd name="T54" fmla="*/ 40 w 83"/>
                <a:gd name="T55" fmla="*/ 0 h 112"/>
                <a:gd name="T56" fmla="*/ 40 w 83"/>
                <a:gd name="T57" fmla="*/ 0 h 112"/>
                <a:gd name="T58" fmla="*/ 29 w 83"/>
                <a:gd name="T59" fmla="*/ 2 h 112"/>
                <a:gd name="T60" fmla="*/ 24 w 83"/>
                <a:gd name="T61" fmla="*/ 5 h 112"/>
                <a:gd name="T62" fmla="*/ 16 w 83"/>
                <a:gd name="T63" fmla="*/ 10 h 112"/>
                <a:gd name="T64" fmla="*/ 11 w 83"/>
                <a:gd name="T65" fmla="*/ 18 h 112"/>
                <a:gd name="T66" fmla="*/ 5 w 83"/>
                <a:gd name="T67" fmla="*/ 26 h 112"/>
                <a:gd name="T68" fmla="*/ 3 w 83"/>
                <a:gd name="T69" fmla="*/ 37 h 112"/>
                <a:gd name="T70" fmla="*/ 0 w 83"/>
                <a:gd name="T71" fmla="*/ 48 h 112"/>
                <a:gd name="T72" fmla="*/ 0 w 83"/>
                <a:gd name="T73" fmla="*/ 58 h 112"/>
                <a:gd name="T74" fmla="*/ 0 w 83"/>
                <a:gd name="T75" fmla="*/ 58 h 11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83" h="112">
                  <a:moveTo>
                    <a:pt x="0" y="58"/>
                  </a:moveTo>
                  <a:lnTo>
                    <a:pt x="0" y="58"/>
                  </a:lnTo>
                  <a:lnTo>
                    <a:pt x="3" y="69"/>
                  </a:lnTo>
                  <a:lnTo>
                    <a:pt x="5" y="80"/>
                  </a:lnTo>
                  <a:lnTo>
                    <a:pt x="11" y="88"/>
                  </a:lnTo>
                  <a:lnTo>
                    <a:pt x="16" y="96"/>
                  </a:lnTo>
                  <a:lnTo>
                    <a:pt x="21" y="104"/>
                  </a:lnTo>
                  <a:lnTo>
                    <a:pt x="29" y="109"/>
                  </a:lnTo>
                  <a:lnTo>
                    <a:pt x="37" y="112"/>
                  </a:lnTo>
                  <a:lnTo>
                    <a:pt x="45" y="112"/>
                  </a:lnTo>
                  <a:lnTo>
                    <a:pt x="53" y="109"/>
                  </a:lnTo>
                  <a:lnTo>
                    <a:pt x="61" y="106"/>
                  </a:lnTo>
                  <a:lnTo>
                    <a:pt x="67" y="101"/>
                  </a:lnTo>
                  <a:lnTo>
                    <a:pt x="75" y="93"/>
                  </a:lnTo>
                  <a:lnTo>
                    <a:pt x="77" y="85"/>
                  </a:lnTo>
                  <a:lnTo>
                    <a:pt x="83" y="74"/>
                  </a:lnTo>
                  <a:lnTo>
                    <a:pt x="83" y="64"/>
                  </a:lnTo>
                  <a:lnTo>
                    <a:pt x="83" y="53"/>
                  </a:lnTo>
                  <a:lnTo>
                    <a:pt x="83" y="42"/>
                  </a:lnTo>
                  <a:lnTo>
                    <a:pt x="80" y="32"/>
                  </a:lnTo>
                  <a:lnTo>
                    <a:pt x="75" y="21"/>
                  </a:lnTo>
                  <a:lnTo>
                    <a:pt x="69" y="13"/>
                  </a:lnTo>
                  <a:lnTo>
                    <a:pt x="61" y="8"/>
                  </a:lnTo>
                  <a:lnTo>
                    <a:pt x="56" y="2"/>
                  </a:lnTo>
                  <a:lnTo>
                    <a:pt x="48" y="0"/>
                  </a:lnTo>
                  <a:lnTo>
                    <a:pt x="40" y="0"/>
                  </a:lnTo>
                  <a:lnTo>
                    <a:pt x="29" y="2"/>
                  </a:lnTo>
                  <a:lnTo>
                    <a:pt x="24" y="5"/>
                  </a:lnTo>
                  <a:lnTo>
                    <a:pt x="16" y="10"/>
                  </a:lnTo>
                  <a:lnTo>
                    <a:pt x="11" y="18"/>
                  </a:lnTo>
                  <a:lnTo>
                    <a:pt x="5" y="26"/>
                  </a:lnTo>
                  <a:lnTo>
                    <a:pt x="3" y="37"/>
                  </a:lnTo>
                  <a:lnTo>
                    <a:pt x="0" y="48"/>
                  </a:lnTo>
                  <a:lnTo>
                    <a:pt x="0" y="5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49" name="Freeform 63"/>
            <p:cNvSpPr>
              <a:spLocks/>
            </p:cNvSpPr>
            <p:nvPr/>
          </p:nvSpPr>
          <p:spPr bwMode="auto">
            <a:xfrm>
              <a:off x="4251" y="2773"/>
              <a:ext cx="32" cy="43"/>
            </a:xfrm>
            <a:custGeom>
              <a:avLst/>
              <a:gdLst>
                <a:gd name="T0" fmla="*/ 0 w 32"/>
                <a:gd name="T1" fmla="*/ 22 h 43"/>
                <a:gd name="T2" fmla="*/ 0 w 32"/>
                <a:gd name="T3" fmla="*/ 22 h 43"/>
                <a:gd name="T4" fmla="*/ 2 w 32"/>
                <a:gd name="T5" fmla="*/ 30 h 43"/>
                <a:gd name="T6" fmla="*/ 5 w 32"/>
                <a:gd name="T7" fmla="*/ 38 h 43"/>
                <a:gd name="T8" fmla="*/ 10 w 32"/>
                <a:gd name="T9" fmla="*/ 43 h 43"/>
                <a:gd name="T10" fmla="*/ 16 w 32"/>
                <a:gd name="T11" fmla="*/ 43 h 43"/>
                <a:gd name="T12" fmla="*/ 16 w 32"/>
                <a:gd name="T13" fmla="*/ 43 h 43"/>
                <a:gd name="T14" fmla="*/ 21 w 32"/>
                <a:gd name="T15" fmla="*/ 43 h 43"/>
                <a:gd name="T16" fmla="*/ 26 w 32"/>
                <a:gd name="T17" fmla="*/ 38 h 43"/>
                <a:gd name="T18" fmla="*/ 32 w 32"/>
                <a:gd name="T19" fmla="*/ 32 h 43"/>
                <a:gd name="T20" fmla="*/ 32 w 32"/>
                <a:gd name="T21" fmla="*/ 24 h 43"/>
                <a:gd name="T22" fmla="*/ 32 w 32"/>
                <a:gd name="T23" fmla="*/ 24 h 43"/>
                <a:gd name="T24" fmla="*/ 32 w 32"/>
                <a:gd name="T25" fmla="*/ 14 h 43"/>
                <a:gd name="T26" fmla="*/ 29 w 32"/>
                <a:gd name="T27" fmla="*/ 8 h 43"/>
                <a:gd name="T28" fmla="*/ 24 w 32"/>
                <a:gd name="T29" fmla="*/ 3 h 43"/>
                <a:gd name="T30" fmla="*/ 18 w 32"/>
                <a:gd name="T31" fmla="*/ 0 h 43"/>
                <a:gd name="T32" fmla="*/ 18 w 32"/>
                <a:gd name="T33" fmla="*/ 0 h 43"/>
                <a:gd name="T34" fmla="*/ 13 w 32"/>
                <a:gd name="T35" fmla="*/ 0 h 43"/>
                <a:gd name="T36" fmla="*/ 8 w 32"/>
                <a:gd name="T37" fmla="*/ 6 h 43"/>
                <a:gd name="T38" fmla="*/ 2 w 32"/>
                <a:gd name="T39" fmla="*/ 14 h 43"/>
                <a:gd name="T40" fmla="*/ 0 w 32"/>
                <a:gd name="T41" fmla="*/ 22 h 43"/>
                <a:gd name="T42" fmla="*/ 0 w 32"/>
                <a:gd name="T43" fmla="*/ 22 h 4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2" h="43">
                  <a:moveTo>
                    <a:pt x="0" y="22"/>
                  </a:moveTo>
                  <a:lnTo>
                    <a:pt x="0" y="22"/>
                  </a:lnTo>
                  <a:lnTo>
                    <a:pt x="2" y="30"/>
                  </a:lnTo>
                  <a:lnTo>
                    <a:pt x="5" y="38"/>
                  </a:lnTo>
                  <a:lnTo>
                    <a:pt x="10" y="43"/>
                  </a:lnTo>
                  <a:lnTo>
                    <a:pt x="16" y="43"/>
                  </a:lnTo>
                  <a:lnTo>
                    <a:pt x="21" y="43"/>
                  </a:lnTo>
                  <a:lnTo>
                    <a:pt x="26" y="38"/>
                  </a:lnTo>
                  <a:lnTo>
                    <a:pt x="32" y="32"/>
                  </a:lnTo>
                  <a:lnTo>
                    <a:pt x="32" y="24"/>
                  </a:lnTo>
                  <a:lnTo>
                    <a:pt x="32" y="14"/>
                  </a:lnTo>
                  <a:lnTo>
                    <a:pt x="29" y="8"/>
                  </a:lnTo>
                  <a:lnTo>
                    <a:pt x="24" y="3"/>
                  </a:lnTo>
                  <a:lnTo>
                    <a:pt x="18" y="0"/>
                  </a:lnTo>
                  <a:lnTo>
                    <a:pt x="13" y="0"/>
                  </a:lnTo>
                  <a:lnTo>
                    <a:pt x="8" y="6"/>
                  </a:lnTo>
                  <a:lnTo>
                    <a:pt x="2" y="14"/>
                  </a:lnTo>
                  <a:lnTo>
                    <a:pt x="0" y="2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50" name="Freeform 64"/>
            <p:cNvSpPr>
              <a:spLocks/>
            </p:cNvSpPr>
            <p:nvPr/>
          </p:nvSpPr>
          <p:spPr bwMode="auto">
            <a:xfrm>
              <a:off x="4213" y="2856"/>
              <a:ext cx="19" cy="21"/>
            </a:xfrm>
            <a:custGeom>
              <a:avLst/>
              <a:gdLst>
                <a:gd name="T0" fmla="*/ 11 w 19"/>
                <a:gd name="T1" fmla="*/ 0 h 21"/>
                <a:gd name="T2" fmla="*/ 11 w 19"/>
                <a:gd name="T3" fmla="*/ 0 h 21"/>
                <a:gd name="T4" fmla="*/ 8 w 19"/>
                <a:gd name="T5" fmla="*/ 0 h 21"/>
                <a:gd name="T6" fmla="*/ 3 w 19"/>
                <a:gd name="T7" fmla="*/ 0 h 21"/>
                <a:gd name="T8" fmla="*/ 0 w 19"/>
                <a:gd name="T9" fmla="*/ 5 h 21"/>
                <a:gd name="T10" fmla="*/ 0 w 19"/>
                <a:gd name="T11" fmla="*/ 8 h 21"/>
                <a:gd name="T12" fmla="*/ 0 w 19"/>
                <a:gd name="T13" fmla="*/ 8 h 21"/>
                <a:gd name="T14" fmla="*/ 0 w 19"/>
                <a:gd name="T15" fmla="*/ 13 h 21"/>
                <a:gd name="T16" fmla="*/ 0 w 19"/>
                <a:gd name="T17" fmla="*/ 16 h 21"/>
                <a:gd name="T18" fmla="*/ 3 w 19"/>
                <a:gd name="T19" fmla="*/ 19 h 21"/>
                <a:gd name="T20" fmla="*/ 6 w 19"/>
                <a:gd name="T21" fmla="*/ 21 h 21"/>
                <a:gd name="T22" fmla="*/ 6 w 19"/>
                <a:gd name="T23" fmla="*/ 21 h 21"/>
                <a:gd name="T24" fmla="*/ 11 w 19"/>
                <a:gd name="T25" fmla="*/ 21 h 21"/>
                <a:gd name="T26" fmla="*/ 14 w 19"/>
                <a:gd name="T27" fmla="*/ 19 h 21"/>
                <a:gd name="T28" fmla="*/ 16 w 19"/>
                <a:gd name="T29" fmla="*/ 16 h 21"/>
                <a:gd name="T30" fmla="*/ 19 w 19"/>
                <a:gd name="T31" fmla="*/ 13 h 21"/>
                <a:gd name="T32" fmla="*/ 19 w 19"/>
                <a:gd name="T33" fmla="*/ 13 h 21"/>
                <a:gd name="T34" fmla="*/ 19 w 19"/>
                <a:gd name="T35" fmla="*/ 8 h 21"/>
                <a:gd name="T36" fmla="*/ 16 w 19"/>
                <a:gd name="T37" fmla="*/ 5 h 21"/>
                <a:gd name="T38" fmla="*/ 14 w 19"/>
                <a:gd name="T39" fmla="*/ 3 h 21"/>
                <a:gd name="T40" fmla="*/ 11 w 19"/>
                <a:gd name="T41" fmla="*/ 0 h 21"/>
                <a:gd name="T42" fmla="*/ 11 w 19"/>
                <a:gd name="T43" fmla="*/ 0 h 2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9" h="21">
                  <a:moveTo>
                    <a:pt x="11" y="0"/>
                  </a:moveTo>
                  <a:lnTo>
                    <a:pt x="11" y="0"/>
                  </a:lnTo>
                  <a:lnTo>
                    <a:pt x="8" y="0"/>
                  </a:lnTo>
                  <a:lnTo>
                    <a:pt x="3" y="0"/>
                  </a:lnTo>
                  <a:lnTo>
                    <a:pt x="0" y="5"/>
                  </a:lnTo>
                  <a:lnTo>
                    <a:pt x="0" y="8"/>
                  </a:lnTo>
                  <a:lnTo>
                    <a:pt x="0" y="13"/>
                  </a:lnTo>
                  <a:lnTo>
                    <a:pt x="0" y="16"/>
                  </a:lnTo>
                  <a:lnTo>
                    <a:pt x="3" y="19"/>
                  </a:lnTo>
                  <a:lnTo>
                    <a:pt x="6" y="21"/>
                  </a:lnTo>
                  <a:lnTo>
                    <a:pt x="11" y="21"/>
                  </a:lnTo>
                  <a:lnTo>
                    <a:pt x="14" y="19"/>
                  </a:lnTo>
                  <a:lnTo>
                    <a:pt x="16" y="16"/>
                  </a:lnTo>
                  <a:lnTo>
                    <a:pt x="19" y="13"/>
                  </a:lnTo>
                  <a:lnTo>
                    <a:pt x="19" y="8"/>
                  </a:lnTo>
                  <a:lnTo>
                    <a:pt x="16" y="5"/>
                  </a:lnTo>
                  <a:lnTo>
                    <a:pt x="14" y="3"/>
                  </a:lnTo>
                  <a:lnTo>
                    <a:pt x="1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51" name="Freeform 65"/>
            <p:cNvSpPr>
              <a:spLocks/>
            </p:cNvSpPr>
            <p:nvPr/>
          </p:nvSpPr>
          <p:spPr bwMode="auto">
            <a:xfrm>
              <a:off x="4469" y="2835"/>
              <a:ext cx="291" cy="274"/>
            </a:xfrm>
            <a:custGeom>
              <a:avLst/>
              <a:gdLst>
                <a:gd name="T0" fmla="*/ 125 w 291"/>
                <a:gd name="T1" fmla="*/ 242 h 274"/>
                <a:gd name="T2" fmla="*/ 125 w 291"/>
                <a:gd name="T3" fmla="*/ 242 h 274"/>
                <a:gd name="T4" fmla="*/ 101 w 291"/>
                <a:gd name="T5" fmla="*/ 245 h 274"/>
                <a:gd name="T6" fmla="*/ 77 w 291"/>
                <a:gd name="T7" fmla="*/ 248 h 274"/>
                <a:gd name="T8" fmla="*/ 59 w 291"/>
                <a:gd name="T9" fmla="*/ 256 h 274"/>
                <a:gd name="T10" fmla="*/ 40 w 291"/>
                <a:gd name="T11" fmla="*/ 266 h 274"/>
                <a:gd name="T12" fmla="*/ 40 w 291"/>
                <a:gd name="T13" fmla="*/ 266 h 274"/>
                <a:gd name="T14" fmla="*/ 29 w 291"/>
                <a:gd name="T15" fmla="*/ 253 h 274"/>
                <a:gd name="T16" fmla="*/ 21 w 291"/>
                <a:gd name="T17" fmla="*/ 237 h 274"/>
                <a:gd name="T18" fmla="*/ 13 w 291"/>
                <a:gd name="T19" fmla="*/ 224 h 274"/>
                <a:gd name="T20" fmla="*/ 8 w 291"/>
                <a:gd name="T21" fmla="*/ 205 h 274"/>
                <a:gd name="T22" fmla="*/ 3 w 291"/>
                <a:gd name="T23" fmla="*/ 186 h 274"/>
                <a:gd name="T24" fmla="*/ 3 w 291"/>
                <a:gd name="T25" fmla="*/ 168 h 274"/>
                <a:gd name="T26" fmla="*/ 0 w 291"/>
                <a:gd name="T27" fmla="*/ 146 h 274"/>
                <a:gd name="T28" fmla="*/ 3 w 291"/>
                <a:gd name="T29" fmla="*/ 120 h 274"/>
                <a:gd name="T30" fmla="*/ 3 w 291"/>
                <a:gd name="T31" fmla="*/ 120 h 274"/>
                <a:gd name="T32" fmla="*/ 3 w 291"/>
                <a:gd name="T33" fmla="*/ 117 h 274"/>
                <a:gd name="T34" fmla="*/ 5 w 291"/>
                <a:gd name="T35" fmla="*/ 120 h 274"/>
                <a:gd name="T36" fmla="*/ 8 w 291"/>
                <a:gd name="T37" fmla="*/ 122 h 274"/>
                <a:gd name="T38" fmla="*/ 8 w 291"/>
                <a:gd name="T39" fmla="*/ 120 h 274"/>
                <a:gd name="T40" fmla="*/ 8 w 291"/>
                <a:gd name="T41" fmla="*/ 122 h 274"/>
                <a:gd name="T42" fmla="*/ 13 w 291"/>
                <a:gd name="T43" fmla="*/ 120 h 274"/>
                <a:gd name="T44" fmla="*/ 104 w 291"/>
                <a:gd name="T45" fmla="*/ 109 h 274"/>
                <a:gd name="T46" fmla="*/ 213 w 291"/>
                <a:gd name="T47" fmla="*/ 48 h 274"/>
                <a:gd name="T48" fmla="*/ 261 w 291"/>
                <a:gd name="T49" fmla="*/ 5 h 274"/>
                <a:gd name="T50" fmla="*/ 272 w 291"/>
                <a:gd name="T51" fmla="*/ 0 h 274"/>
                <a:gd name="T52" fmla="*/ 272 w 291"/>
                <a:gd name="T53" fmla="*/ 0 h 274"/>
                <a:gd name="T54" fmla="*/ 280 w 291"/>
                <a:gd name="T55" fmla="*/ 24 h 274"/>
                <a:gd name="T56" fmla="*/ 285 w 291"/>
                <a:gd name="T57" fmla="*/ 48 h 274"/>
                <a:gd name="T58" fmla="*/ 288 w 291"/>
                <a:gd name="T59" fmla="*/ 72 h 274"/>
                <a:gd name="T60" fmla="*/ 291 w 291"/>
                <a:gd name="T61" fmla="*/ 101 h 274"/>
                <a:gd name="T62" fmla="*/ 291 w 291"/>
                <a:gd name="T63" fmla="*/ 101 h 274"/>
                <a:gd name="T64" fmla="*/ 288 w 291"/>
                <a:gd name="T65" fmla="*/ 128 h 274"/>
                <a:gd name="T66" fmla="*/ 285 w 291"/>
                <a:gd name="T67" fmla="*/ 152 h 274"/>
                <a:gd name="T68" fmla="*/ 277 w 291"/>
                <a:gd name="T69" fmla="*/ 176 h 274"/>
                <a:gd name="T70" fmla="*/ 269 w 291"/>
                <a:gd name="T71" fmla="*/ 200 h 274"/>
                <a:gd name="T72" fmla="*/ 259 w 291"/>
                <a:gd name="T73" fmla="*/ 221 h 274"/>
                <a:gd name="T74" fmla="*/ 248 w 291"/>
                <a:gd name="T75" fmla="*/ 242 h 274"/>
                <a:gd name="T76" fmla="*/ 235 w 291"/>
                <a:gd name="T77" fmla="*/ 258 h 274"/>
                <a:gd name="T78" fmla="*/ 219 w 291"/>
                <a:gd name="T79" fmla="*/ 274 h 274"/>
                <a:gd name="T80" fmla="*/ 219 w 291"/>
                <a:gd name="T81" fmla="*/ 274 h 274"/>
                <a:gd name="T82" fmla="*/ 200 w 291"/>
                <a:gd name="T83" fmla="*/ 261 h 274"/>
                <a:gd name="T84" fmla="*/ 179 w 291"/>
                <a:gd name="T85" fmla="*/ 250 h 274"/>
                <a:gd name="T86" fmla="*/ 152 w 291"/>
                <a:gd name="T87" fmla="*/ 245 h 274"/>
                <a:gd name="T88" fmla="*/ 125 w 291"/>
                <a:gd name="T89" fmla="*/ 242 h 274"/>
                <a:gd name="T90" fmla="*/ 125 w 291"/>
                <a:gd name="T91" fmla="*/ 242 h 274"/>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291" h="274">
                  <a:moveTo>
                    <a:pt x="125" y="242"/>
                  </a:moveTo>
                  <a:lnTo>
                    <a:pt x="125" y="242"/>
                  </a:lnTo>
                  <a:lnTo>
                    <a:pt x="101" y="245"/>
                  </a:lnTo>
                  <a:lnTo>
                    <a:pt x="77" y="248"/>
                  </a:lnTo>
                  <a:lnTo>
                    <a:pt x="59" y="256"/>
                  </a:lnTo>
                  <a:lnTo>
                    <a:pt x="40" y="266"/>
                  </a:lnTo>
                  <a:lnTo>
                    <a:pt x="29" y="253"/>
                  </a:lnTo>
                  <a:lnTo>
                    <a:pt x="21" y="237"/>
                  </a:lnTo>
                  <a:lnTo>
                    <a:pt x="13" y="224"/>
                  </a:lnTo>
                  <a:lnTo>
                    <a:pt x="8" y="205"/>
                  </a:lnTo>
                  <a:lnTo>
                    <a:pt x="3" y="186"/>
                  </a:lnTo>
                  <a:lnTo>
                    <a:pt x="3" y="168"/>
                  </a:lnTo>
                  <a:lnTo>
                    <a:pt x="0" y="146"/>
                  </a:lnTo>
                  <a:lnTo>
                    <a:pt x="3" y="120"/>
                  </a:lnTo>
                  <a:lnTo>
                    <a:pt x="3" y="117"/>
                  </a:lnTo>
                  <a:lnTo>
                    <a:pt x="5" y="120"/>
                  </a:lnTo>
                  <a:lnTo>
                    <a:pt x="8" y="122"/>
                  </a:lnTo>
                  <a:lnTo>
                    <a:pt x="8" y="120"/>
                  </a:lnTo>
                  <a:lnTo>
                    <a:pt x="8" y="122"/>
                  </a:lnTo>
                  <a:lnTo>
                    <a:pt x="13" y="120"/>
                  </a:lnTo>
                  <a:lnTo>
                    <a:pt x="104" y="109"/>
                  </a:lnTo>
                  <a:lnTo>
                    <a:pt x="213" y="48"/>
                  </a:lnTo>
                  <a:lnTo>
                    <a:pt x="261" y="5"/>
                  </a:lnTo>
                  <a:lnTo>
                    <a:pt x="272" y="0"/>
                  </a:lnTo>
                  <a:lnTo>
                    <a:pt x="280" y="24"/>
                  </a:lnTo>
                  <a:lnTo>
                    <a:pt x="285" y="48"/>
                  </a:lnTo>
                  <a:lnTo>
                    <a:pt x="288" y="72"/>
                  </a:lnTo>
                  <a:lnTo>
                    <a:pt x="291" y="101"/>
                  </a:lnTo>
                  <a:lnTo>
                    <a:pt x="288" y="128"/>
                  </a:lnTo>
                  <a:lnTo>
                    <a:pt x="285" y="152"/>
                  </a:lnTo>
                  <a:lnTo>
                    <a:pt x="277" y="176"/>
                  </a:lnTo>
                  <a:lnTo>
                    <a:pt x="269" y="200"/>
                  </a:lnTo>
                  <a:lnTo>
                    <a:pt x="259" y="221"/>
                  </a:lnTo>
                  <a:lnTo>
                    <a:pt x="248" y="242"/>
                  </a:lnTo>
                  <a:lnTo>
                    <a:pt x="235" y="258"/>
                  </a:lnTo>
                  <a:lnTo>
                    <a:pt x="219" y="274"/>
                  </a:lnTo>
                  <a:lnTo>
                    <a:pt x="200" y="261"/>
                  </a:lnTo>
                  <a:lnTo>
                    <a:pt x="179" y="250"/>
                  </a:lnTo>
                  <a:lnTo>
                    <a:pt x="152" y="245"/>
                  </a:lnTo>
                  <a:lnTo>
                    <a:pt x="125" y="242"/>
                  </a:lnTo>
                  <a:close/>
                </a:path>
              </a:pathLst>
            </a:custGeom>
            <a:solidFill>
              <a:srgbClr val="FFC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52" name="Freeform 66"/>
            <p:cNvSpPr>
              <a:spLocks/>
            </p:cNvSpPr>
            <p:nvPr/>
          </p:nvSpPr>
          <p:spPr bwMode="auto">
            <a:xfrm>
              <a:off x="4477" y="2824"/>
              <a:ext cx="267" cy="275"/>
            </a:xfrm>
            <a:custGeom>
              <a:avLst/>
              <a:gdLst>
                <a:gd name="T0" fmla="*/ 117 w 267"/>
                <a:gd name="T1" fmla="*/ 253 h 275"/>
                <a:gd name="T2" fmla="*/ 117 w 267"/>
                <a:gd name="T3" fmla="*/ 253 h 275"/>
                <a:gd name="T4" fmla="*/ 99 w 267"/>
                <a:gd name="T5" fmla="*/ 253 h 275"/>
                <a:gd name="T6" fmla="*/ 80 w 267"/>
                <a:gd name="T7" fmla="*/ 256 h 275"/>
                <a:gd name="T8" fmla="*/ 64 w 267"/>
                <a:gd name="T9" fmla="*/ 261 h 275"/>
                <a:gd name="T10" fmla="*/ 48 w 267"/>
                <a:gd name="T11" fmla="*/ 267 h 275"/>
                <a:gd name="T12" fmla="*/ 48 w 267"/>
                <a:gd name="T13" fmla="*/ 267 h 275"/>
                <a:gd name="T14" fmla="*/ 32 w 267"/>
                <a:gd name="T15" fmla="*/ 240 h 275"/>
                <a:gd name="T16" fmla="*/ 16 w 267"/>
                <a:gd name="T17" fmla="*/ 208 h 275"/>
                <a:gd name="T18" fmla="*/ 8 w 267"/>
                <a:gd name="T19" fmla="*/ 171 h 275"/>
                <a:gd name="T20" fmla="*/ 0 w 267"/>
                <a:gd name="T21" fmla="*/ 133 h 275"/>
                <a:gd name="T22" fmla="*/ 0 w 267"/>
                <a:gd name="T23" fmla="*/ 133 h 275"/>
                <a:gd name="T24" fmla="*/ 24 w 267"/>
                <a:gd name="T25" fmla="*/ 131 h 275"/>
                <a:gd name="T26" fmla="*/ 45 w 267"/>
                <a:gd name="T27" fmla="*/ 123 h 275"/>
                <a:gd name="T28" fmla="*/ 64 w 267"/>
                <a:gd name="T29" fmla="*/ 115 h 275"/>
                <a:gd name="T30" fmla="*/ 80 w 267"/>
                <a:gd name="T31" fmla="*/ 104 h 275"/>
                <a:gd name="T32" fmla="*/ 115 w 267"/>
                <a:gd name="T33" fmla="*/ 75 h 275"/>
                <a:gd name="T34" fmla="*/ 144 w 267"/>
                <a:gd name="T35" fmla="*/ 48 h 275"/>
                <a:gd name="T36" fmla="*/ 171 w 267"/>
                <a:gd name="T37" fmla="*/ 21 h 275"/>
                <a:gd name="T38" fmla="*/ 187 w 267"/>
                <a:gd name="T39" fmla="*/ 11 h 275"/>
                <a:gd name="T40" fmla="*/ 200 w 267"/>
                <a:gd name="T41" fmla="*/ 5 h 275"/>
                <a:gd name="T42" fmla="*/ 213 w 267"/>
                <a:gd name="T43" fmla="*/ 0 h 275"/>
                <a:gd name="T44" fmla="*/ 229 w 267"/>
                <a:gd name="T45" fmla="*/ 0 h 275"/>
                <a:gd name="T46" fmla="*/ 245 w 267"/>
                <a:gd name="T47" fmla="*/ 5 h 275"/>
                <a:gd name="T48" fmla="*/ 264 w 267"/>
                <a:gd name="T49" fmla="*/ 16 h 275"/>
                <a:gd name="T50" fmla="*/ 264 w 267"/>
                <a:gd name="T51" fmla="*/ 16 h 275"/>
                <a:gd name="T52" fmla="*/ 267 w 267"/>
                <a:gd name="T53" fmla="*/ 40 h 275"/>
                <a:gd name="T54" fmla="*/ 267 w 267"/>
                <a:gd name="T55" fmla="*/ 64 h 275"/>
                <a:gd name="T56" fmla="*/ 267 w 267"/>
                <a:gd name="T57" fmla="*/ 91 h 275"/>
                <a:gd name="T58" fmla="*/ 264 w 267"/>
                <a:gd name="T59" fmla="*/ 115 h 275"/>
                <a:gd name="T60" fmla="*/ 264 w 267"/>
                <a:gd name="T61" fmla="*/ 115 h 275"/>
                <a:gd name="T62" fmla="*/ 261 w 267"/>
                <a:gd name="T63" fmla="*/ 141 h 275"/>
                <a:gd name="T64" fmla="*/ 256 w 267"/>
                <a:gd name="T65" fmla="*/ 165 h 275"/>
                <a:gd name="T66" fmla="*/ 248 w 267"/>
                <a:gd name="T67" fmla="*/ 187 h 275"/>
                <a:gd name="T68" fmla="*/ 240 w 267"/>
                <a:gd name="T69" fmla="*/ 208 h 275"/>
                <a:gd name="T70" fmla="*/ 232 w 267"/>
                <a:gd name="T71" fmla="*/ 227 h 275"/>
                <a:gd name="T72" fmla="*/ 221 w 267"/>
                <a:gd name="T73" fmla="*/ 245 h 275"/>
                <a:gd name="T74" fmla="*/ 211 w 267"/>
                <a:gd name="T75" fmla="*/ 261 h 275"/>
                <a:gd name="T76" fmla="*/ 197 w 267"/>
                <a:gd name="T77" fmla="*/ 275 h 275"/>
                <a:gd name="T78" fmla="*/ 197 w 267"/>
                <a:gd name="T79" fmla="*/ 275 h 275"/>
                <a:gd name="T80" fmla="*/ 181 w 267"/>
                <a:gd name="T81" fmla="*/ 267 h 275"/>
                <a:gd name="T82" fmla="*/ 160 w 267"/>
                <a:gd name="T83" fmla="*/ 259 h 275"/>
                <a:gd name="T84" fmla="*/ 139 w 267"/>
                <a:gd name="T85" fmla="*/ 253 h 275"/>
                <a:gd name="T86" fmla="*/ 117 w 267"/>
                <a:gd name="T87" fmla="*/ 253 h 275"/>
                <a:gd name="T88" fmla="*/ 117 w 267"/>
                <a:gd name="T89" fmla="*/ 253 h 275"/>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67" h="275">
                  <a:moveTo>
                    <a:pt x="117" y="253"/>
                  </a:moveTo>
                  <a:lnTo>
                    <a:pt x="117" y="253"/>
                  </a:lnTo>
                  <a:lnTo>
                    <a:pt x="99" y="253"/>
                  </a:lnTo>
                  <a:lnTo>
                    <a:pt x="80" y="256"/>
                  </a:lnTo>
                  <a:lnTo>
                    <a:pt x="64" y="261"/>
                  </a:lnTo>
                  <a:lnTo>
                    <a:pt x="48" y="267"/>
                  </a:lnTo>
                  <a:lnTo>
                    <a:pt x="32" y="240"/>
                  </a:lnTo>
                  <a:lnTo>
                    <a:pt x="16" y="208"/>
                  </a:lnTo>
                  <a:lnTo>
                    <a:pt x="8" y="171"/>
                  </a:lnTo>
                  <a:lnTo>
                    <a:pt x="0" y="133"/>
                  </a:lnTo>
                  <a:lnTo>
                    <a:pt x="24" y="131"/>
                  </a:lnTo>
                  <a:lnTo>
                    <a:pt x="45" y="123"/>
                  </a:lnTo>
                  <a:lnTo>
                    <a:pt x="64" y="115"/>
                  </a:lnTo>
                  <a:lnTo>
                    <a:pt x="80" y="104"/>
                  </a:lnTo>
                  <a:lnTo>
                    <a:pt x="115" y="75"/>
                  </a:lnTo>
                  <a:lnTo>
                    <a:pt x="144" y="48"/>
                  </a:lnTo>
                  <a:lnTo>
                    <a:pt x="171" y="21"/>
                  </a:lnTo>
                  <a:lnTo>
                    <a:pt x="187" y="11"/>
                  </a:lnTo>
                  <a:lnTo>
                    <a:pt x="200" y="5"/>
                  </a:lnTo>
                  <a:lnTo>
                    <a:pt x="213" y="0"/>
                  </a:lnTo>
                  <a:lnTo>
                    <a:pt x="229" y="0"/>
                  </a:lnTo>
                  <a:lnTo>
                    <a:pt x="245" y="5"/>
                  </a:lnTo>
                  <a:lnTo>
                    <a:pt x="264" y="16"/>
                  </a:lnTo>
                  <a:lnTo>
                    <a:pt x="267" y="40"/>
                  </a:lnTo>
                  <a:lnTo>
                    <a:pt x="267" y="64"/>
                  </a:lnTo>
                  <a:lnTo>
                    <a:pt x="267" y="91"/>
                  </a:lnTo>
                  <a:lnTo>
                    <a:pt x="264" y="115"/>
                  </a:lnTo>
                  <a:lnTo>
                    <a:pt x="261" y="141"/>
                  </a:lnTo>
                  <a:lnTo>
                    <a:pt x="256" y="165"/>
                  </a:lnTo>
                  <a:lnTo>
                    <a:pt x="248" y="187"/>
                  </a:lnTo>
                  <a:lnTo>
                    <a:pt x="240" y="208"/>
                  </a:lnTo>
                  <a:lnTo>
                    <a:pt x="232" y="227"/>
                  </a:lnTo>
                  <a:lnTo>
                    <a:pt x="221" y="245"/>
                  </a:lnTo>
                  <a:lnTo>
                    <a:pt x="211" y="261"/>
                  </a:lnTo>
                  <a:lnTo>
                    <a:pt x="197" y="275"/>
                  </a:lnTo>
                  <a:lnTo>
                    <a:pt x="181" y="267"/>
                  </a:lnTo>
                  <a:lnTo>
                    <a:pt x="160" y="259"/>
                  </a:lnTo>
                  <a:lnTo>
                    <a:pt x="139" y="253"/>
                  </a:lnTo>
                  <a:lnTo>
                    <a:pt x="117" y="253"/>
                  </a:lnTo>
                  <a:close/>
                </a:path>
              </a:pathLst>
            </a:custGeom>
            <a:solidFill>
              <a:srgbClr val="FF7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53" name="Freeform 67"/>
            <p:cNvSpPr>
              <a:spLocks/>
            </p:cNvSpPr>
            <p:nvPr/>
          </p:nvSpPr>
          <p:spPr bwMode="auto">
            <a:xfrm>
              <a:off x="4496" y="2813"/>
              <a:ext cx="232" cy="278"/>
            </a:xfrm>
            <a:custGeom>
              <a:avLst/>
              <a:gdLst>
                <a:gd name="T0" fmla="*/ 160 w 232"/>
                <a:gd name="T1" fmla="*/ 278 h 278"/>
                <a:gd name="T2" fmla="*/ 160 w 232"/>
                <a:gd name="T3" fmla="*/ 278 h 278"/>
                <a:gd name="T4" fmla="*/ 146 w 232"/>
                <a:gd name="T5" fmla="*/ 272 h 278"/>
                <a:gd name="T6" fmla="*/ 130 w 232"/>
                <a:gd name="T7" fmla="*/ 267 h 278"/>
                <a:gd name="T8" fmla="*/ 114 w 232"/>
                <a:gd name="T9" fmla="*/ 264 h 278"/>
                <a:gd name="T10" fmla="*/ 98 w 232"/>
                <a:gd name="T11" fmla="*/ 264 h 278"/>
                <a:gd name="T12" fmla="*/ 98 w 232"/>
                <a:gd name="T13" fmla="*/ 264 h 278"/>
                <a:gd name="T14" fmla="*/ 72 w 232"/>
                <a:gd name="T15" fmla="*/ 267 h 278"/>
                <a:gd name="T16" fmla="*/ 48 w 232"/>
                <a:gd name="T17" fmla="*/ 272 h 278"/>
                <a:gd name="T18" fmla="*/ 48 w 232"/>
                <a:gd name="T19" fmla="*/ 272 h 278"/>
                <a:gd name="T20" fmla="*/ 37 w 232"/>
                <a:gd name="T21" fmla="*/ 259 h 278"/>
                <a:gd name="T22" fmla="*/ 29 w 232"/>
                <a:gd name="T23" fmla="*/ 248 h 278"/>
                <a:gd name="T24" fmla="*/ 16 w 232"/>
                <a:gd name="T25" fmla="*/ 216 h 278"/>
                <a:gd name="T26" fmla="*/ 5 w 232"/>
                <a:gd name="T27" fmla="*/ 182 h 278"/>
                <a:gd name="T28" fmla="*/ 0 w 232"/>
                <a:gd name="T29" fmla="*/ 142 h 278"/>
                <a:gd name="T30" fmla="*/ 0 w 232"/>
                <a:gd name="T31" fmla="*/ 142 h 278"/>
                <a:gd name="T32" fmla="*/ 24 w 232"/>
                <a:gd name="T33" fmla="*/ 123 h 278"/>
                <a:gd name="T34" fmla="*/ 56 w 232"/>
                <a:gd name="T35" fmla="*/ 96 h 278"/>
                <a:gd name="T36" fmla="*/ 93 w 232"/>
                <a:gd name="T37" fmla="*/ 67 h 278"/>
                <a:gd name="T38" fmla="*/ 128 w 232"/>
                <a:gd name="T39" fmla="*/ 38 h 278"/>
                <a:gd name="T40" fmla="*/ 162 w 232"/>
                <a:gd name="T41" fmla="*/ 16 h 278"/>
                <a:gd name="T42" fmla="*/ 178 w 232"/>
                <a:gd name="T43" fmla="*/ 8 h 278"/>
                <a:gd name="T44" fmla="*/ 192 w 232"/>
                <a:gd name="T45" fmla="*/ 3 h 278"/>
                <a:gd name="T46" fmla="*/ 205 w 232"/>
                <a:gd name="T47" fmla="*/ 0 h 278"/>
                <a:gd name="T48" fmla="*/ 216 w 232"/>
                <a:gd name="T49" fmla="*/ 3 h 278"/>
                <a:gd name="T50" fmla="*/ 224 w 232"/>
                <a:gd name="T51" fmla="*/ 8 h 278"/>
                <a:gd name="T52" fmla="*/ 229 w 232"/>
                <a:gd name="T53" fmla="*/ 19 h 278"/>
                <a:gd name="T54" fmla="*/ 229 w 232"/>
                <a:gd name="T55" fmla="*/ 19 h 278"/>
                <a:gd name="T56" fmla="*/ 232 w 232"/>
                <a:gd name="T57" fmla="*/ 64 h 278"/>
                <a:gd name="T58" fmla="*/ 232 w 232"/>
                <a:gd name="T59" fmla="*/ 110 h 278"/>
                <a:gd name="T60" fmla="*/ 232 w 232"/>
                <a:gd name="T61" fmla="*/ 110 h 278"/>
                <a:gd name="T62" fmla="*/ 229 w 232"/>
                <a:gd name="T63" fmla="*/ 136 h 278"/>
                <a:gd name="T64" fmla="*/ 224 w 232"/>
                <a:gd name="T65" fmla="*/ 163 h 278"/>
                <a:gd name="T66" fmla="*/ 216 w 232"/>
                <a:gd name="T67" fmla="*/ 187 h 278"/>
                <a:gd name="T68" fmla="*/ 208 w 232"/>
                <a:gd name="T69" fmla="*/ 208 h 278"/>
                <a:gd name="T70" fmla="*/ 197 w 232"/>
                <a:gd name="T71" fmla="*/ 230 h 278"/>
                <a:gd name="T72" fmla="*/ 186 w 232"/>
                <a:gd name="T73" fmla="*/ 248 h 278"/>
                <a:gd name="T74" fmla="*/ 173 w 232"/>
                <a:gd name="T75" fmla="*/ 264 h 278"/>
                <a:gd name="T76" fmla="*/ 160 w 232"/>
                <a:gd name="T77" fmla="*/ 278 h 278"/>
                <a:gd name="T78" fmla="*/ 160 w 232"/>
                <a:gd name="T79" fmla="*/ 278 h 27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232" h="278">
                  <a:moveTo>
                    <a:pt x="160" y="278"/>
                  </a:moveTo>
                  <a:lnTo>
                    <a:pt x="160" y="278"/>
                  </a:lnTo>
                  <a:lnTo>
                    <a:pt x="146" y="272"/>
                  </a:lnTo>
                  <a:lnTo>
                    <a:pt x="130" y="267"/>
                  </a:lnTo>
                  <a:lnTo>
                    <a:pt x="114" y="264"/>
                  </a:lnTo>
                  <a:lnTo>
                    <a:pt x="98" y="264"/>
                  </a:lnTo>
                  <a:lnTo>
                    <a:pt x="72" y="267"/>
                  </a:lnTo>
                  <a:lnTo>
                    <a:pt x="48" y="272"/>
                  </a:lnTo>
                  <a:lnTo>
                    <a:pt x="37" y="259"/>
                  </a:lnTo>
                  <a:lnTo>
                    <a:pt x="29" y="248"/>
                  </a:lnTo>
                  <a:lnTo>
                    <a:pt x="16" y="216"/>
                  </a:lnTo>
                  <a:lnTo>
                    <a:pt x="5" y="182"/>
                  </a:lnTo>
                  <a:lnTo>
                    <a:pt x="0" y="142"/>
                  </a:lnTo>
                  <a:lnTo>
                    <a:pt x="24" y="123"/>
                  </a:lnTo>
                  <a:lnTo>
                    <a:pt x="56" y="96"/>
                  </a:lnTo>
                  <a:lnTo>
                    <a:pt x="93" y="67"/>
                  </a:lnTo>
                  <a:lnTo>
                    <a:pt x="128" y="38"/>
                  </a:lnTo>
                  <a:lnTo>
                    <a:pt x="162" y="16"/>
                  </a:lnTo>
                  <a:lnTo>
                    <a:pt x="178" y="8"/>
                  </a:lnTo>
                  <a:lnTo>
                    <a:pt x="192" y="3"/>
                  </a:lnTo>
                  <a:lnTo>
                    <a:pt x="205" y="0"/>
                  </a:lnTo>
                  <a:lnTo>
                    <a:pt x="216" y="3"/>
                  </a:lnTo>
                  <a:lnTo>
                    <a:pt x="224" y="8"/>
                  </a:lnTo>
                  <a:lnTo>
                    <a:pt x="229" y="19"/>
                  </a:lnTo>
                  <a:lnTo>
                    <a:pt x="232" y="64"/>
                  </a:lnTo>
                  <a:lnTo>
                    <a:pt x="232" y="110"/>
                  </a:lnTo>
                  <a:lnTo>
                    <a:pt x="229" y="136"/>
                  </a:lnTo>
                  <a:lnTo>
                    <a:pt x="224" y="163"/>
                  </a:lnTo>
                  <a:lnTo>
                    <a:pt x="216" y="187"/>
                  </a:lnTo>
                  <a:lnTo>
                    <a:pt x="208" y="208"/>
                  </a:lnTo>
                  <a:lnTo>
                    <a:pt x="197" y="230"/>
                  </a:lnTo>
                  <a:lnTo>
                    <a:pt x="186" y="248"/>
                  </a:lnTo>
                  <a:lnTo>
                    <a:pt x="173" y="264"/>
                  </a:lnTo>
                  <a:lnTo>
                    <a:pt x="160" y="278"/>
                  </a:lnTo>
                  <a:close/>
                </a:path>
              </a:pathLst>
            </a:custGeom>
            <a:solidFill>
              <a:srgbClr val="D6E1E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54" name="Freeform 68"/>
            <p:cNvSpPr>
              <a:spLocks/>
            </p:cNvSpPr>
            <p:nvPr/>
          </p:nvSpPr>
          <p:spPr bwMode="auto">
            <a:xfrm>
              <a:off x="4501" y="2971"/>
              <a:ext cx="213" cy="120"/>
            </a:xfrm>
            <a:custGeom>
              <a:avLst/>
              <a:gdLst>
                <a:gd name="T0" fmla="*/ 155 w 213"/>
                <a:gd name="T1" fmla="*/ 120 h 120"/>
                <a:gd name="T2" fmla="*/ 155 w 213"/>
                <a:gd name="T3" fmla="*/ 120 h 120"/>
                <a:gd name="T4" fmla="*/ 141 w 213"/>
                <a:gd name="T5" fmla="*/ 114 h 120"/>
                <a:gd name="T6" fmla="*/ 125 w 213"/>
                <a:gd name="T7" fmla="*/ 109 h 120"/>
                <a:gd name="T8" fmla="*/ 109 w 213"/>
                <a:gd name="T9" fmla="*/ 106 h 120"/>
                <a:gd name="T10" fmla="*/ 93 w 213"/>
                <a:gd name="T11" fmla="*/ 106 h 120"/>
                <a:gd name="T12" fmla="*/ 93 w 213"/>
                <a:gd name="T13" fmla="*/ 106 h 120"/>
                <a:gd name="T14" fmla="*/ 67 w 213"/>
                <a:gd name="T15" fmla="*/ 109 h 120"/>
                <a:gd name="T16" fmla="*/ 43 w 213"/>
                <a:gd name="T17" fmla="*/ 114 h 120"/>
                <a:gd name="T18" fmla="*/ 43 w 213"/>
                <a:gd name="T19" fmla="*/ 114 h 120"/>
                <a:gd name="T20" fmla="*/ 29 w 213"/>
                <a:gd name="T21" fmla="*/ 98 h 120"/>
                <a:gd name="T22" fmla="*/ 19 w 213"/>
                <a:gd name="T23" fmla="*/ 77 h 120"/>
                <a:gd name="T24" fmla="*/ 8 w 213"/>
                <a:gd name="T25" fmla="*/ 56 h 120"/>
                <a:gd name="T26" fmla="*/ 0 w 213"/>
                <a:gd name="T27" fmla="*/ 32 h 120"/>
                <a:gd name="T28" fmla="*/ 0 w 213"/>
                <a:gd name="T29" fmla="*/ 32 h 120"/>
                <a:gd name="T30" fmla="*/ 24 w 213"/>
                <a:gd name="T31" fmla="*/ 18 h 120"/>
                <a:gd name="T32" fmla="*/ 53 w 213"/>
                <a:gd name="T33" fmla="*/ 8 h 120"/>
                <a:gd name="T34" fmla="*/ 83 w 213"/>
                <a:gd name="T35" fmla="*/ 2 h 120"/>
                <a:gd name="T36" fmla="*/ 115 w 213"/>
                <a:gd name="T37" fmla="*/ 0 h 120"/>
                <a:gd name="T38" fmla="*/ 115 w 213"/>
                <a:gd name="T39" fmla="*/ 0 h 120"/>
                <a:gd name="T40" fmla="*/ 141 w 213"/>
                <a:gd name="T41" fmla="*/ 2 h 120"/>
                <a:gd name="T42" fmla="*/ 168 w 213"/>
                <a:gd name="T43" fmla="*/ 5 h 120"/>
                <a:gd name="T44" fmla="*/ 192 w 213"/>
                <a:gd name="T45" fmla="*/ 13 h 120"/>
                <a:gd name="T46" fmla="*/ 213 w 213"/>
                <a:gd name="T47" fmla="*/ 24 h 120"/>
                <a:gd name="T48" fmla="*/ 213 w 213"/>
                <a:gd name="T49" fmla="*/ 24 h 120"/>
                <a:gd name="T50" fmla="*/ 203 w 213"/>
                <a:gd name="T51" fmla="*/ 53 h 120"/>
                <a:gd name="T52" fmla="*/ 189 w 213"/>
                <a:gd name="T53" fmla="*/ 80 h 120"/>
                <a:gd name="T54" fmla="*/ 173 w 213"/>
                <a:gd name="T55" fmla="*/ 101 h 120"/>
                <a:gd name="T56" fmla="*/ 155 w 213"/>
                <a:gd name="T57" fmla="*/ 120 h 120"/>
                <a:gd name="T58" fmla="*/ 155 w 213"/>
                <a:gd name="T59" fmla="*/ 120 h 12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213" h="120">
                  <a:moveTo>
                    <a:pt x="155" y="120"/>
                  </a:moveTo>
                  <a:lnTo>
                    <a:pt x="155" y="120"/>
                  </a:lnTo>
                  <a:lnTo>
                    <a:pt x="141" y="114"/>
                  </a:lnTo>
                  <a:lnTo>
                    <a:pt x="125" y="109"/>
                  </a:lnTo>
                  <a:lnTo>
                    <a:pt x="109" y="106"/>
                  </a:lnTo>
                  <a:lnTo>
                    <a:pt x="93" y="106"/>
                  </a:lnTo>
                  <a:lnTo>
                    <a:pt x="67" y="109"/>
                  </a:lnTo>
                  <a:lnTo>
                    <a:pt x="43" y="114"/>
                  </a:lnTo>
                  <a:lnTo>
                    <a:pt x="29" y="98"/>
                  </a:lnTo>
                  <a:lnTo>
                    <a:pt x="19" y="77"/>
                  </a:lnTo>
                  <a:lnTo>
                    <a:pt x="8" y="56"/>
                  </a:lnTo>
                  <a:lnTo>
                    <a:pt x="0" y="32"/>
                  </a:lnTo>
                  <a:lnTo>
                    <a:pt x="24" y="18"/>
                  </a:lnTo>
                  <a:lnTo>
                    <a:pt x="53" y="8"/>
                  </a:lnTo>
                  <a:lnTo>
                    <a:pt x="83" y="2"/>
                  </a:lnTo>
                  <a:lnTo>
                    <a:pt x="115" y="0"/>
                  </a:lnTo>
                  <a:lnTo>
                    <a:pt x="141" y="2"/>
                  </a:lnTo>
                  <a:lnTo>
                    <a:pt x="168" y="5"/>
                  </a:lnTo>
                  <a:lnTo>
                    <a:pt x="192" y="13"/>
                  </a:lnTo>
                  <a:lnTo>
                    <a:pt x="213" y="24"/>
                  </a:lnTo>
                  <a:lnTo>
                    <a:pt x="203" y="53"/>
                  </a:lnTo>
                  <a:lnTo>
                    <a:pt x="189" y="80"/>
                  </a:lnTo>
                  <a:lnTo>
                    <a:pt x="173" y="101"/>
                  </a:lnTo>
                  <a:lnTo>
                    <a:pt x="155" y="12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55" name="Freeform 69"/>
            <p:cNvSpPr>
              <a:spLocks/>
            </p:cNvSpPr>
            <p:nvPr/>
          </p:nvSpPr>
          <p:spPr bwMode="auto">
            <a:xfrm>
              <a:off x="4488" y="3069"/>
              <a:ext cx="221" cy="64"/>
            </a:xfrm>
            <a:custGeom>
              <a:avLst/>
              <a:gdLst>
                <a:gd name="T0" fmla="*/ 0 w 221"/>
                <a:gd name="T1" fmla="*/ 40 h 64"/>
                <a:gd name="T2" fmla="*/ 0 w 221"/>
                <a:gd name="T3" fmla="*/ 40 h 64"/>
                <a:gd name="T4" fmla="*/ 18 w 221"/>
                <a:gd name="T5" fmla="*/ 27 h 64"/>
                <a:gd name="T6" fmla="*/ 42 w 221"/>
                <a:gd name="T7" fmla="*/ 14 h 64"/>
                <a:gd name="T8" fmla="*/ 72 w 221"/>
                <a:gd name="T9" fmla="*/ 3 h 64"/>
                <a:gd name="T10" fmla="*/ 88 w 221"/>
                <a:gd name="T11" fmla="*/ 0 h 64"/>
                <a:gd name="T12" fmla="*/ 104 w 221"/>
                <a:gd name="T13" fmla="*/ 0 h 64"/>
                <a:gd name="T14" fmla="*/ 122 w 221"/>
                <a:gd name="T15" fmla="*/ 0 h 64"/>
                <a:gd name="T16" fmla="*/ 144 w 221"/>
                <a:gd name="T17" fmla="*/ 6 h 64"/>
                <a:gd name="T18" fmla="*/ 162 w 221"/>
                <a:gd name="T19" fmla="*/ 14 h 64"/>
                <a:gd name="T20" fmla="*/ 181 w 221"/>
                <a:gd name="T21" fmla="*/ 27 h 64"/>
                <a:gd name="T22" fmla="*/ 200 w 221"/>
                <a:gd name="T23" fmla="*/ 43 h 64"/>
                <a:gd name="T24" fmla="*/ 221 w 221"/>
                <a:gd name="T25" fmla="*/ 64 h 64"/>
                <a:gd name="T26" fmla="*/ 221 w 221"/>
                <a:gd name="T27" fmla="*/ 64 h 64"/>
                <a:gd name="T28" fmla="*/ 208 w 221"/>
                <a:gd name="T29" fmla="*/ 51 h 64"/>
                <a:gd name="T30" fmla="*/ 189 w 221"/>
                <a:gd name="T31" fmla="*/ 38 h 64"/>
                <a:gd name="T32" fmla="*/ 165 w 221"/>
                <a:gd name="T33" fmla="*/ 27 h 64"/>
                <a:gd name="T34" fmla="*/ 149 w 221"/>
                <a:gd name="T35" fmla="*/ 22 h 64"/>
                <a:gd name="T36" fmla="*/ 133 w 221"/>
                <a:gd name="T37" fmla="*/ 19 h 64"/>
                <a:gd name="T38" fmla="*/ 114 w 221"/>
                <a:gd name="T39" fmla="*/ 16 h 64"/>
                <a:gd name="T40" fmla="*/ 96 w 221"/>
                <a:gd name="T41" fmla="*/ 16 h 64"/>
                <a:gd name="T42" fmla="*/ 74 w 221"/>
                <a:gd name="T43" fmla="*/ 19 h 64"/>
                <a:gd name="T44" fmla="*/ 50 w 221"/>
                <a:gd name="T45" fmla="*/ 22 h 64"/>
                <a:gd name="T46" fmla="*/ 26 w 221"/>
                <a:gd name="T47" fmla="*/ 30 h 64"/>
                <a:gd name="T48" fmla="*/ 0 w 221"/>
                <a:gd name="T49" fmla="*/ 40 h 64"/>
                <a:gd name="T50" fmla="*/ 0 w 221"/>
                <a:gd name="T51" fmla="*/ 40 h 6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21" h="64">
                  <a:moveTo>
                    <a:pt x="0" y="40"/>
                  </a:moveTo>
                  <a:lnTo>
                    <a:pt x="0" y="40"/>
                  </a:lnTo>
                  <a:lnTo>
                    <a:pt x="18" y="27"/>
                  </a:lnTo>
                  <a:lnTo>
                    <a:pt x="42" y="14"/>
                  </a:lnTo>
                  <a:lnTo>
                    <a:pt x="72" y="3"/>
                  </a:lnTo>
                  <a:lnTo>
                    <a:pt x="88" y="0"/>
                  </a:lnTo>
                  <a:lnTo>
                    <a:pt x="104" y="0"/>
                  </a:lnTo>
                  <a:lnTo>
                    <a:pt x="122" y="0"/>
                  </a:lnTo>
                  <a:lnTo>
                    <a:pt x="144" y="6"/>
                  </a:lnTo>
                  <a:lnTo>
                    <a:pt x="162" y="14"/>
                  </a:lnTo>
                  <a:lnTo>
                    <a:pt x="181" y="27"/>
                  </a:lnTo>
                  <a:lnTo>
                    <a:pt x="200" y="43"/>
                  </a:lnTo>
                  <a:lnTo>
                    <a:pt x="221" y="64"/>
                  </a:lnTo>
                  <a:lnTo>
                    <a:pt x="208" y="51"/>
                  </a:lnTo>
                  <a:lnTo>
                    <a:pt x="189" y="38"/>
                  </a:lnTo>
                  <a:lnTo>
                    <a:pt x="165" y="27"/>
                  </a:lnTo>
                  <a:lnTo>
                    <a:pt x="149" y="22"/>
                  </a:lnTo>
                  <a:lnTo>
                    <a:pt x="133" y="19"/>
                  </a:lnTo>
                  <a:lnTo>
                    <a:pt x="114" y="16"/>
                  </a:lnTo>
                  <a:lnTo>
                    <a:pt x="96" y="16"/>
                  </a:lnTo>
                  <a:lnTo>
                    <a:pt x="74" y="19"/>
                  </a:lnTo>
                  <a:lnTo>
                    <a:pt x="50" y="22"/>
                  </a:lnTo>
                  <a:lnTo>
                    <a:pt x="26" y="30"/>
                  </a:lnTo>
                  <a:lnTo>
                    <a:pt x="0" y="40"/>
                  </a:lnTo>
                  <a:close/>
                </a:path>
              </a:pathLst>
            </a:custGeom>
            <a:solidFill>
              <a:srgbClr val="FFA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56" name="Freeform 70"/>
            <p:cNvSpPr>
              <a:spLocks/>
            </p:cNvSpPr>
            <p:nvPr/>
          </p:nvSpPr>
          <p:spPr bwMode="auto">
            <a:xfrm>
              <a:off x="4525" y="3104"/>
              <a:ext cx="128" cy="83"/>
            </a:xfrm>
            <a:custGeom>
              <a:avLst/>
              <a:gdLst>
                <a:gd name="T0" fmla="*/ 0 w 128"/>
                <a:gd name="T1" fmla="*/ 35 h 83"/>
                <a:gd name="T2" fmla="*/ 0 w 128"/>
                <a:gd name="T3" fmla="*/ 35 h 83"/>
                <a:gd name="T4" fmla="*/ 3 w 128"/>
                <a:gd name="T5" fmla="*/ 45 h 83"/>
                <a:gd name="T6" fmla="*/ 5 w 128"/>
                <a:gd name="T7" fmla="*/ 53 h 83"/>
                <a:gd name="T8" fmla="*/ 11 w 128"/>
                <a:gd name="T9" fmla="*/ 59 h 83"/>
                <a:gd name="T10" fmla="*/ 16 w 128"/>
                <a:gd name="T11" fmla="*/ 67 h 83"/>
                <a:gd name="T12" fmla="*/ 27 w 128"/>
                <a:gd name="T13" fmla="*/ 72 h 83"/>
                <a:gd name="T14" fmla="*/ 37 w 128"/>
                <a:gd name="T15" fmla="*/ 77 h 83"/>
                <a:gd name="T16" fmla="*/ 48 w 128"/>
                <a:gd name="T17" fmla="*/ 80 h 83"/>
                <a:gd name="T18" fmla="*/ 61 w 128"/>
                <a:gd name="T19" fmla="*/ 83 h 83"/>
                <a:gd name="T20" fmla="*/ 61 w 128"/>
                <a:gd name="T21" fmla="*/ 83 h 83"/>
                <a:gd name="T22" fmla="*/ 72 w 128"/>
                <a:gd name="T23" fmla="*/ 83 h 83"/>
                <a:gd name="T24" fmla="*/ 85 w 128"/>
                <a:gd name="T25" fmla="*/ 83 h 83"/>
                <a:gd name="T26" fmla="*/ 96 w 128"/>
                <a:gd name="T27" fmla="*/ 80 h 83"/>
                <a:gd name="T28" fmla="*/ 107 w 128"/>
                <a:gd name="T29" fmla="*/ 75 h 83"/>
                <a:gd name="T30" fmla="*/ 115 w 128"/>
                <a:gd name="T31" fmla="*/ 69 h 83"/>
                <a:gd name="T32" fmla="*/ 120 w 128"/>
                <a:gd name="T33" fmla="*/ 64 h 83"/>
                <a:gd name="T34" fmla="*/ 125 w 128"/>
                <a:gd name="T35" fmla="*/ 56 h 83"/>
                <a:gd name="T36" fmla="*/ 128 w 128"/>
                <a:gd name="T37" fmla="*/ 48 h 83"/>
                <a:gd name="T38" fmla="*/ 128 w 128"/>
                <a:gd name="T39" fmla="*/ 48 h 83"/>
                <a:gd name="T40" fmla="*/ 128 w 128"/>
                <a:gd name="T41" fmla="*/ 40 h 83"/>
                <a:gd name="T42" fmla="*/ 125 w 128"/>
                <a:gd name="T43" fmla="*/ 32 h 83"/>
                <a:gd name="T44" fmla="*/ 120 w 128"/>
                <a:gd name="T45" fmla="*/ 24 h 83"/>
                <a:gd name="T46" fmla="*/ 112 w 128"/>
                <a:gd name="T47" fmla="*/ 19 h 83"/>
                <a:gd name="T48" fmla="*/ 104 w 128"/>
                <a:gd name="T49" fmla="*/ 13 h 83"/>
                <a:gd name="T50" fmla="*/ 93 w 128"/>
                <a:gd name="T51" fmla="*/ 8 h 83"/>
                <a:gd name="T52" fmla="*/ 80 w 128"/>
                <a:gd name="T53" fmla="*/ 3 h 83"/>
                <a:gd name="T54" fmla="*/ 69 w 128"/>
                <a:gd name="T55" fmla="*/ 3 h 83"/>
                <a:gd name="T56" fmla="*/ 69 w 128"/>
                <a:gd name="T57" fmla="*/ 3 h 83"/>
                <a:gd name="T58" fmla="*/ 56 w 128"/>
                <a:gd name="T59" fmla="*/ 0 h 83"/>
                <a:gd name="T60" fmla="*/ 43 w 128"/>
                <a:gd name="T61" fmla="*/ 3 h 83"/>
                <a:gd name="T62" fmla="*/ 32 w 128"/>
                <a:gd name="T63" fmla="*/ 5 h 83"/>
                <a:gd name="T64" fmla="*/ 21 w 128"/>
                <a:gd name="T65" fmla="*/ 8 h 83"/>
                <a:gd name="T66" fmla="*/ 13 w 128"/>
                <a:gd name="T67" fmla="*/ 13 h 83"/>
                <a:gd name="T68" fmla="*/ 8 w 128"/>
                <a:gd name="T69" fmla="*/ 21 h 83"/>
                <a:gd name="T70" fmla="*/ 3 w 128"/>
                <a:gd name="T71" fmla="*/ 27 h 83"/>
                <a:gd name="T72" fmla="*/ 0 w 128"/>
                <a:gd name="T73" fmla="*/ 35 h 83"/>
                <a:gd name="T74" fmla="*/ 0 w 128"/>
                <a:gd name="T75" fmla="*/ 35 h 8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28" h="83">
                  <a:moveTo>
                    <a:pt x="0" y="35"/>
                  </a:moveTo>
                  <a:lnTo>
                    <a:pt x="0" y="35"/>
                  </a:lnTo>
                  <a:lnTo>
                    <a:pt x="3" y="45"/>
                  </a:lnTo>
                  <a:lnTo>
                    <a:pt x="5" y="53"/>
                  </a:lnTo>
                  <a:lnTo>
                    <a:pt x="11" y="59"/>
                  </a:lnTo>
                  <a:lnTo>
                    <a:pt x="16" y="67"/>
                  </a:lnTo>
                  <a:lnTo>
                    <a:pt x="27" y="72"/>
                  </a:lnTo>
                  <a:lnTo>
                    <a:pt x="37" y="77"/>
                  </a:lnTo>
                  <a:lnTo>
                    <a:pt x="48" y="80"/>
                  </a:lnTo>
                  <a:lnTo>
                    <a:pt x="61" y="83"/>
                  </a:lnTo>
                  <a:lnTo>
                    <a:pt x="72" y="83"/>
                  </a:lnTo>
                  <a:lnTo>
                    <a:pt x="85" y="83"/>
                  </a:lnTo>
                  <a:lnTo>
                    <a:pt x="96" y="80"/>
                  </a:lnTo>
                  <a:lnTo>
                    <a:pt x="107" y="75"/>
                  </a:lnTo>
                  <a:lnTo>
                    <a:pt x="115" y="69"/>
                  </a:lnTo>
                  <a:lnTo>
                    <a:pt x="120" y="64"/>
                  </a:lnTo>
                  <a:lnTo>
                    <a:pt x="125" y="56"/>
                  </a:lnTo>
                  <a:lnTo>
                    <a:pt x="128" y="48"/>
                  </a:lnTo>
                  <a:lnTo>
                    <a:pt x="128" y="40"/>
                  </a:lnTo>
                  <a:lnTo>
                    <a:pt x="125" y="32"/>
                  </a:lnTo>
                  <a:lnTo>
                    <a:pt x="120" y="24"/>
                  </a:lnTo>
                  <a:lnTo>
                    <a:pt x="112" y="19"/>
                  </a:lnTo>
                  <a:lnTo>
                    <a:pt x="104" y="13"/>
                  </a:lnTo>
                  <a:lnTo>
                    <a:pt x="93" y="8"/>
                  </a:lnTo>
                  <a:lnTo>
                    <a:pt x="80" y="3"/>
                  </a:lnTo>
                  <a:lnTo>
                    <a:pt x="69" y="3"/>
                  </a:lnTo>
                  <a:lnTo>
                    <a:pt x="56" y="0"/>
                  </a:lnTo>
                  <a:lnTo>
                    <a:pt x="43" y="3"/>
                  </a:lnTo>
                  <a:lnTo>
                    <a:pt x="32" y="5"/>
                  </a:lnTo>
                  <a:lnTo>
                    <a:pt x="21" y="8"/>
                  </a:lnTo>
                  <a:lnTo>
                    <a:pt x="13" y="13"/>
                  </a:lnTo>
                  <a:lnTo>
                    <a:pt x="8" y="21"/>
                  </a:lnTo>
                  <a:lnTo>
                    <a:pt x="3" y="27"/>
                  </a:lnTo>
                  <a:lnTo>
                    <a:pt x="0" y="35"/>
                  </a:lnTo>
                  <a:close/>
                </a:path>
              </a:pathLst>
            </a:custGeom>
            <a:solidFill>
              <a:srgbClr val="FFFA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57" name="Freeform 71"/>
            <p:cNvSpPr>
              <a:spLocks/>
            </p:cNvSpPr>
            <p:nvPr/>
          </p:nvSpPr>
          <p:spPr bwMode="auto">
            <a:xfrm>
              <a:off x="4528" y="3107"/>
              <a:ext cx="122" cy="80"/>
            </a:xfrm>
            <a:custGeom>
              <a:avLst/>
              <a:gdLst>
                <a:gd name="T0" fmla="*/ 122 w 122"/>
                <a:gd name="T1" fmla="*/ 45 h 80"/>
                <a:gd name="T2" fmla="*/ 122 w 122"/>
                <a:gd name="T3" fmla="*/ 45 h 80"/>
                <a:gd name="T4" fmla="*/ 122 w 122"/>
                <a:gd name="T5" fmla="*/ 37 h 80"/>
                <a:gd name="T6" fmla="*/ 120 w 122"/>
                <a:gd name="T7" fmla="*/ 29 h 80"/>
                <a:gd name="T8" fmla="*/ 114 w 122"/>
                <a:gd name="T9" fmla="*/ 21 h 80"/>
                <a:gd name="T10" fmla="*/ 106 w 122"/>
                <a:gd name="T11" fmla="*/ 16 h 80"/>
                <a:gd name="T12" fmla="*/ 98 w 122"/>
                <a:gd name="T13" fmla="*/ 10 h 80"/>
                <a:gd name="T14" fmla="*/ 88 w 122"/>
                <a:gd name="T15" fmla="*/ 5 h 80"/>
                <a:gd name="T16" fmla="*/ 77 w 122"/>
                <a:gd name="T17" fmla="*/ 2 h 80"/>
                <a:gd name="T18" fmla="*/ 66 w 122"/>
                <a:gd name="T19" fmla="*/ 0 h 80"/>
                <a:gd name="T20" fmla="*/ 66 w 122"/>
                <a:gd name="T21" fmla="*/ 0 h 80"/>
                <a:gd name="T22" fmla="*/ 53 w 122"/>
                <a:gd name="T23" fmla="*/ 0 h 80"/>
                <a:gd name="T24" fmla="*/ 42 w 122"/>
                <a:gd name="T25" fmla="*/ 0 h 80"/>
                <a:gd name="T26" fmla="*/ 32 w 122"/>
                <a:gd name="T27" fmla="*/ 2 h 80"/>
                <a:gd name="T28" fmla="*/ 21 w 122"/>
                <a:gd name="T29" fmla="*/ 8 h 80"/>
                <a:gd name="T30" fmla="*/ 13 w 122"/>
                <a:gd name="T31" fmla="*/ 13 h 80"/>
                <a:gd name="T32" fmla="*/ 8 w 122"/>
                <a:gd name="T33" fmla="*/ 18 h 80"/>
                <a:gd name="T34" fmla="*/ 2 w 122"/>
                <a:gd name="T35" fmla="*/ 26 h 80"/>
                <a:gd name="T36" fmla="*/ 0 w 122"/>
                <a:gd name="T37" fmla="*/ 34 h 80"/>
                <a:gd name="T38" fmla="*/ 0 w 122"/>
                <a:gd name="T39" fmla="*/ 34 h 80"/>
                <a:gd name="T40" fmla="*/ 0 w 122"/>
                <a:gd name="T41" fmla="*/ 42 h 80"/>
                <a:gd name="T42" fmla="*/ 5 w 122"/>
                <a:gd name="T43" fmla="*/ 48 h 80"/>
                <a:gd name="T44" fmla="*/ 8 w 122"/>
                <a:gd name="T45" fmla="*/ 56 h 80"/>
                <a:gd name="T46" fmla="*/ 16 w 122"/>
                <a:gd name="T47" fmla="*/ 64 h 80"/>
                <a:gd name="T48" fmla="*/ 24 w 122"/>
                <a:gd name="T49" fmla="*/ 69 h 80"/>
                <a:gd name="T50" fmla="*/ 34 w 122"/>
                <a:gd name="T51" fmla="*/ 72 h 80"/>
                <a:gd name="T52" fmla="*/ 45 w 122"/>
                <a:gd name="T53" fmla="*/ 77 h 80"/>
                <a:gd name="T54" fmla="*/ 58 w 122"/>
                <a:gd name="T55" fmla="*/ 77 h 80"/>
                <a:gd name="T56" fmla="*/ 58 w 122"/>
                <a:gd name="T57" fmla="*/ 77 h 80"/>
                <a:gd name="T58" fmla="*/ 69 w 122"/>
                <a:gd name="T59" fmla="*/ 80 h 80"/>
                <a:gd name="T60" fmla="*/ 82 w 122"/>
                <a:gd name="T61" fmla="*/ 77 h 80"/>
                <a:gd name="T62" fmla="*/ 93 w 122"/>
                <a:gd name="T63" fmla="*/ 74 h 80"/>
                <a:gd name="T64" fmla="*/ 101 w 122"/>
                <a:gd name="T65" fmla="*/ 72 h 80"/>
                <a:gd name="T66" fmla="*/ 109 w 122"/>
                <a:gd name="T67" fmla="*/ 66 h 80"/>
                <a:gd name="T68" fmla="*/ 117 w 122"/>
                <a:gd name="T69" fmla="*/ 58 h 80"/>
                <a:gd name="T70" fmla="*/ 120 w 122"/>
                <a:gd name="T71" fmla="*/ 53 h 80"/>
                <a:gd name="T72" fmla="*/ 122 w 122"/>
                <a:gd name="T73" fmla="*/ 45 h 80"/>
                <a:gd name="T74" fmla="*/ 122 w 122"/>
                <a:gd name="T75" fmla="*/ 45 h 8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22" h="80">
                  <a:moveTo>
                    <a:pt x="122" y="45"/>
                  </a:moveTo>
                  <a:lnTo>
                    <a:pt x="122" y="45"/>
                  </a:lnTo>
                  <a:lnTo>
                    <a:pt x="122" y="37"/>
                  </a:lnTo>
                  <a:lnTo>
                    <a:pt x="120" y="29"/>
                  </a:lnTo>
                  <a:lnTo>
                    <a:pt x="114" y="21"/>
                  </a:lnTo>
                  <a:lnTo>
                    <a:pt x="106" y="16"/>
                  </a:lnTo>
                  <a:lnTo>
                    <a:pt x="98" y="10"/>
                  </a:lnTo>
                  <a:lnTo>
                    <a:pt x="88" y="5"/>
                  </a:lnTo>
                  <a:lnTo>
                    <a:pt x="77" y="2"/>
                  </a:lnTo>
                  <a:lnTo>
                    <a:pt x="66" y="0"/>
                  </a:lnTo>
                  <a:lnTo>
                    <a:pt x="53" y="0"/>
                  </a:lnTo>
                  <a:lnTo>
                    <a:pt x="42" y="0"/>
                  </a:lnTo>
                  <a:lnTo>
                    <a:pt x="32" y="2"/>
                  </a:lnTo>
                  <a:lnTo>
                    <a:pt x="21" y="8"/>
                  </a:lnTo>
                  <a:lnTo>
                    <a:pt x="13" y="13"/>
                  </a:lnTo>
                  <a:lnTo>
                    <a:pt x="8" y="18"/>
                  </a:lnTo>
                  <a:lnTo>
                    <a:pt x="2" y="26"/>
                  </a:lnTo>
                  <a:lnTo>
                    <a:pt x="0" y="34"/>
                  </a:lnTo>
                  <a:lnTo>
                    <a:pt x="0" y="42"/>
                  </a:lnTo>
                  <a:lnTo>
                    <a:pt x="5" y="48"/>
                  </a:lnTo>
                  <a:lnTo>
                    <a:pt x="8" y="56"/>
                  </a:lnTo>
                  <a:lnTo>
                    <a:pt x="16" y="64"/>
                  </a:lnTo>
                  <a:lnTo>
                    <a:pt x="24" y="69"/>
                  </a:lnTo>
                  <a:lnTo>
                    <a:pt x="34" y="72"/>
                  </a:lnTo>
                  <a:lnTo>
                    <a:pt x="45" y="77"/>
                  </a:lnTo>
                  <a:lnTo>
                    <a:pt x="58" y="77"/>
                  </a:lnTo>
                  <a:lnTo>
                    <a:pt x="69" y="80"/>
                  </a:lnTo>
                  <a:lnTo>
                    <a:pt x="82" y="77"/>
                  </a:lnTo>
                  <a:lnTo>
                    <a:pt x="93" y="74"/>
                  </a:lnTo>
                  <a:lnTo>
                    <a:pt x="101" y="72"/>
                  </a:lnTo>
                  <a:lnTo>
                    <a:pt x="109" y="66"/>
                  </a:lnTo>
                  <a:lnTo>
                    <a:pt x="117" y="58"/>
                  </a:lnTo>
                  <a:lnTo>
                    <a:pt x="120" y="53"/>
                  </a:lnTo>
                  <a:lnTo>
                    <a:pt x="122" y="45"/>
                  </a:lnTo>
                  <a:close/>
                </a:path>
              </a:pathLst>
            </a:custGeom>
            <a:solidFill>
              <a:srgbClr val="FFF7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58" name="Freeform 72"/>
            <p:cNvSpPr>
              <a:spLocks/>
            </p:cNvSpPr>
            <p:nvPr/>
          </p:nvSpPr>
          <p:spPr bwMode="auto">
            <a:xfrm>
              <a:off x="4530" y="3109"/>
              <a:ext cx="118" cy="75"/>
            </a:xfrm>
            <a:custGeom>
              <a:avLst/>
              <a:gdLst>
                <a:gd name="T0" fmla="*/ 118 w 118"/>
                <a:gd name="T1" fmla="*/ 43 h 75"/>
                <a:gd name="T2" fmla="*/ 118 w 118"/>
                <a:gd name="T3" fmla="*/ 43 h 75"/>
                <a:gd name="T4" fmla="*/ 118 w 118"/>
                <a:gd name="T5" fmla="*/ 35 h 75"/>
                <a:gd name="T6" fmla="*/ 115 w 118"/>
                <a:gd name="T7" fmla="*/ 27 h 75"/>
                <a:gd name="T8" fmla="*/ 110 w 118"/>
                <a:gd name="T9" fmla="*/ 22 h 75"/>
                <a:gd name="T10" fmla="*/ 104 w 118"/>
                <a:gd name="T11" fmla="*/ 14 h 75"/>
                <a:gd name="T12" fmla="*/ 86 w 118"/>
                <a:gd name="T13" fmla="*/ 6 h 75"/>
                <a:gd name="T14" fmla="*/ 62 w 118"/>
                <a:gd name="T15" fmla="*/ 0 h 75"/>
                <a:gd name="T16" fmla="*/ 62 w 118"/>
                <a:gd name="T17" fmla="*/ 0 h 75"/>
                <a:gd name="T18" fmla="*/ 40 w 118"/>
                <a:gd name="T19" fmla="*/ 0 h 75"/>
                <a:gd name="T20" fmla="*/ 22 w 118"/>
                <a:gd name="T21" fmla="*/ 6 h 75"/>
                <a:gd name="T22" fmla="*/ 14 w 118"/>
                <a:gd name="T23" fmla="*/ 11 h 75"/>
                <a:gd name="T24" fmla="*/ 6 w 118"/>
                <a:gd name="T25" fmla="*/ 16 h 75"/>
                <a:gd name="T26" fmla="*/ 3 w 118"/>
                <a:gd name="T27" fmla="*/ 24 h 75"/>
                <a:gd name="T28" fmla="*/ 0 w 118"/>
                <a:gd name="T29" fmla="*/ 32 h 75"/>
                <a:gd name="T30" fmla="*/ 0 w 118"/>
                <a:gd name="T31" fmla="*/ 32 h 75"/>
                <a:gd name="T32" fmla="*/ 0 w 118"/>
                <a:gd name="T33" fmla="*/ 40 h 75"/>
                <a:gd name="T34" fmla="*/ 3 w 118"/>
                <a:gd name="T35" fmla="*/ 46 h 75"/>
                <a:gd name="T36" fmla="*/ 8 w 118"/>
                <a:gd name="T37" fmla="*/ 54 h 75"/>
                <a:gd name="T38" fmla="*/ 16 w 118"/>
                <a:gd name="T39" fmla="*/ 59 h 75"/>
                <a:gd name="T40" fmla="*/ 32 w 118"/>
                <a:gd name="T41" fmla="*/ 70 h 75"/>
                <a:gd name="T42" fmla="*/ 56 w 118"/>
                <a:gd name="T43" fmla="*/ 75 h 75"/>
                <a:gd name="T44" fmla="*/ 56 w 118"/>
                <a:gd name="T45" fmla="*/ 75 h 75"/>
                <a:gd name="T46" fmla="*/ 78 w 118"/>
                <a:gd name="T47" fmla="*/ 75 h 75"/>
                <a:gd name="T48" fmla="*/ 99 w 118"/>
                <a:gd name="T49" fmla="*/ 67 h 75"/>
                <a:gd name="T50" fmla="*/ 107 w 118"/>
                <a:gd name="T51" fmla="*/ 62 h 75"/>
                <a:gd name="T52" fmla="*/ 112 w 118"/>
                <a:gd name="T53" fmla="*/ 56 h 75"/>
                <a:gd name="T54" fmla="*/ 115 w 118"/>
                <a:gd name="T55" fmla="*/ 51 h 75"/>
                <a:gd name="T56" fmla="*/ 118 w 118"/>
                <a:gd name="T57" fmla="*/ 43 h 75"/>
                <a:gd name="T58" fmla="*/ 118 w 118"/>
                <a:gd name="T59" fmla="*/ 43 h 7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18" h="75">
                  <a:moveTo>
                    <a:pt x="118" y="43"/>
                  </a:moveTo>
                  <a:lnTo>
                    <a:pt x="118" y="43"/>
                  </a:lnTo>
                  <a:lnTo>
                    <a:pt x="118" y="35"/>
                  </a:lnTo>
                  <a:lnTo>
                    <a:pt x="115" y="27"/>
                  </a:lnTo>
                  <a:lnTo>
                    <a:pt x="110" y="22"/>
                  </a:lnTo>
                  <a:lnTo>
                    <a:pt x="104" y="14"/>
                  </a:lnTo>
                  <a:lnTo>
                    <a:pt x="86" y="6"/>
                  </a:lnTo>
                  <a:lnTo>
                    <a:pt x="62" y="0"/>
                  </a:lnTo>
                  <a:lnTo>
                    <a:pt x="40" y="0"/>
                  </a:lnTo>
                  <a:lnTo>
                    <a:pt x="22" y="6"/>
                  </a:lnTo>
                  <a:lnTo>
                    <a:pt x="14" y="11"/>
                  </a:lnTo>
                  <a:lnTo>
                    <a:pt x="6" y="16"/>
                  </a:lnTo>
                  <a:lnTo>
                    <a:pt x="3" y="24"/>
                  </a:lnTo>
                  <a:lnTo>
                    <a:pt x="0" y="32"/>
                  </a:lnTo>
                  <a:lnTo>
                    <a:pt x="0" y="40"/>
                  </a:lnTo>
                  <a:lnTo>
                    <a:pt x="3" y="46"/>
                  </a:lnTo>
                  <a:lnTo>
                    <a:pt x="8" y="54"/>
                  </a:lnTo>
                  <a:lnTo>
                    <a:pt x="16" y="59"/>
                  </a:lnTo>
                  <a:lnTo>
                    <a:pt x="32" y="70"/>
                  </a:lnTo>
                  <a:lnTo>
                    <a:pt x="56" y="75"/>
                  </a:lnTo>
                  <a:lnTo>
                    <a:pt x="78" y="75"/>
                  </a:lnTo>
                  <a:lnTo>
                    <a:pt x="99" y="67"/>
                  </a:lnTo>
                  <a:lnTo>
                    <a:pt x="107" y="62"/>
                  </a:lnTo>
                  <a:lnTo>
                    <a:pt x="112" y="56"/>
                  </a:lnTo>
                  <a:lnTo>
                    <a:pt x="115" y="51"/>
                  </a:lnTo>
                  <a:lnTo>
                    <a:pt x="118" y="43"/>
                  </a:lnTo>
                  <a:close/>
                </a:path>
              </a:pathLst>
            </a:custGeom>
            <a:solidFill>
              <a:srgbClr val="FFF4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59" name="Freeform 73"/>
            <p:cNvSpPr>
              <a:spLocks/>
            </p:cNvSpPr>
            <p:nvPr/>
          </p:nvSpPr>
          <p:spPr bwMode="auto">
            <a:xfrm>
              <a:off x="4533" y="3109"/>
              <a:ext cx="112" cy="72"/>
            </a:xfrm>
            <a:custGeom>
              <a:avLst/>
              <a:gdLst>
                <a:gd name="T0" fmla="*/ 112 w 112"/>
                <a:gd name="T1" fmla="*/ 43 h 72"/>
                <a:gd name="T2" fmla="*/ 112 w 112"/>
                <a:gd name="T3" fmla="*/ 43 h 72"/>
                <a:gd name="T4" fmla="*/ 112 w 112"/>
                <a:gd name="T5" fmla="*/ 35 h 72"/>
                <a:gd name="T6" fmla="*/ 109 w 112"/>
                <a:gd name="T7" fmla="*/ 27 h 72"/>
                <a:gd name="T8" fmla="*/ 104 w 112"/>
                <a:gd name="T9" fmla="*/ 22 h 72"/>
                <a:gd name="T10" fmla="*/ 99 w 112"/>
                <a:gd name="T11" fmla="*/ 16 h 72"/>
                <a:gd name="T12" fmla="*/ 83 w 112"/>
                <a:gd name="T13" fmla="*/ 6 h 72"/>
                <a:gd name="T14" fmla="*/ 59 w 112"/>
                <a:gd name="T15" fmla="*/ 0 h 72"/>
                <a:gd name="T16" fmla="*/ 59 w 112"/>
                <a:gd name="T17" fmla="*/ 0 h 72"/>
                <a:gd name="T18" fmla="*/ 37 w 112"/>
                <a:gd name="T19" fmla="*/ 3 h 72"/>
                <a:gd name="T20" fmla="*/ 19 w 112"/>
                <a:gd name="T21" fmla="*/ 8 h 72"/>
                <a:gd name="T22" fmla="*/ 11 w 112"/>
                <a:gd name="T23" fmla="*/ 14 h 72"/>
                <a:gd name="T24" fmla="*/ 5 w 112"/>
                <a:gd name="T25" fmla="*/ 19 h 72"/>
                <a:gd name="T26" fmla="*/ 3 w 112"/>
                <a:gd name="T27" fmla="*/ 24 h 72"/>
                <a:gd name="T28" fmla="*/ 0 w 112"/>
                <a:gd name="T29" fmla="*/ 32 h 72"/>
                <a:gd name="T30" fmla="*/ 0 w 112"/>
                <a:gd name="T31" fmla="*/ 32 h 72"/>
                <a:gd name="T32" fmla="*/ 0 w 112"/>
                <a:gd name="T33" fmla="*/ 38 h 72"/>
                <a:gd name="T34" fmla="*/ 3 w 112"/>
                <a:gd name="T35" fmla="*/ 46 h 72"/>
                <a:gd name="T36" fmla="*/ 8 w 112"/>
                <a:gd name="T37" fmla="*/ 54 h 72"/>
                <a:gd name="T38" fmla="*/ 13 w 112"/>
                <a:gd name="T39" fmla="*/ 59 h 72"/>
                <a:gd name="T40" fmla="*/ 32 w 112"/>
                <a:gd name="T41" fmla="*/ 67 h 72"/>
                <a:gd name="T42" fmla="*/ 53 w 112"/>
                <a:gd name="T43" fmla="*/ 72 h 72"/>
                <a:gd name="T44" fmla="*/ 53 w 112"/>
                <a:gd name="T45" fmla="*/ 72 h 72"/>
                <a:gd name="T46" fmla="*/ 75 w 112"/>
                <a:gd name="T47" fmla="*/ 72 h 72"/>
                <a:gd name="T48" fmla="*/ 93 w 112"/>
                <a:gd name="T49" fmla="*/ 67 h 72"/>
                <a:gd name="T50" fmla="*/ 101 w 112"/>
                <a:gd name="T51" fmla="*/ 62 h 72"/>
                <a:gd name="T52" fmla="*/ 107 w 112"/>
                <a:gd name="T53" fmla="*/ 56 h 72"/>
                <a:gd name="T54" fmla="*/ 109 w 112"/>
                <a:gd name="T55" fmla="*/ 48 h 72"/>
                <a:gd name="T56" fmla="*/ 112 w 112"/>
                <a:gd name="T57" fmla="*/ 43 h 72"/>
                <a:gd name="T58" fmla="*/ 112 w 112"/>
                <a:gd name="T59" fmla="*/ 43 h 72"/>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12" h="72">
                  <a:moveTo>
                    <a:pt x="112" y="43"/>
                  </a:moveTo>
                  <a:lnTo>
                    <a:pt x="112" y="43"/>
                  </a:lnTo>
                  <a:lnTo>
                    <a:pt x="112" y="35"/>
                  </a:lnTo>
                  <a:lnTo>
                    <a:pt x="109" y="27"/>
                  </a:lnTo>
                  <a:lnTo>
                    <a:pt x="104" y="22"/>
                  </a:lnTo>
                  <a:lnTo>
                    <a:pt x="99" y="16"/>
                  </a:lnTo>
                  <a:lnTo>
                    <a:pt x="83" y="6"/>
                  </a:lnTo>
                  <a:lnTo>
                    <a:pt x="59" y="0"/>
                  </a:lnTo>
                  <a:lnTo>
                    <a:pt x="37" y="3"/>
                  </a:lnTo>
                  <a:lnTo>
                    <a:pt x="19" y="8"/>
                  </a:lnTo>
                  <a:lnTo>
                    <a:pt x="11" y="14"/>
                  </a:lnTo>
                  <a:lnTo>
                    <a:pt x="5" y="19"/>
                  </a:lnTo>
                  <a:lnTo>
                    <a:pt x="3" y="24"/>
                  </a:lnTo>
                  <a:lnTo>
                    <a:pt x="0" y="32"/>
                  </a:lnTo>
                  <a:lnTo>
                    <a:pt x="0" y="38"/>
                  </a:lnTo>
                  <a:lnTo>
                    <a:pt x="3" y="46"/>
                  </a:lnTo>
                  <a:lnTo>
                    <a:pt x="8" y="54"/>
                  </a:lnTo>
                  <a:lnTo>
                    <a:pt x="13" y="59"/>
                  </a:lnTo>
                  <a:lnTo>
                    <a:pt x="32" y="67"/>
                  </a:lnTo>
                  <a:lnTo>
                    <a:pt x="53" y="72"/>
                  </a:lnTo>
                  <a:lnTo>
                    <a:pt x="75" y="72"/>
                  </a:lnTo>
                  <a:lnTo>
                    <a:pt x="93" y="67"/>
                  </a:lnTo>
                  <a:lnTo>
                    <a:pt x="101" y="62"/>
                  </a:lnTo>
                  <a:lnTo>
                    <a:pt x="107" y="56"/>
                  </a:lnTo>
                  <a:lnTo>
                    <a:pt x="109" y="48"/>
                  </a:lnTo>
                  <a:lnTo>
                    <a:pt x="112" y="43"/>
                  </a:lnTo>
                  <a:close/>
                </a:path>
              </a:pathLst>
            </a:custGeom>
            <a:solidFill>
              <a:srgbClr val="FFF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60" name="Freeform 74"/>
            <p:cNvSpPr>
              <a:spLocks/>
            </p:cNvSpPr>
            <p:nvPr/>
          </p:nvSpPr>
          <p:spPr bwMode="auto">
            <a:xfrm>
              <a:off x="4536" y="3112"/>
              <a:ext cx="106" cy="69"/>
            </a:xfrm>
            <a:custGeom>
              <a:avLst/>
              <a:gdLst>
                <a:gd name="T0" fmla="*/ 106 w 106"/>
                <a:gd name="T1" fmla="*/ 40 h 69"/>
                <a:gd name="T2" fmla="*/ 106 w 106"/>
                <a:gd name="T3" fmla="*/ 40 h 69"/>
                <a:gd name="T4" fmla="*/ 106 w 106"/>
                <a:gd name="T5" fmla="*/ 32 h 69"/>
                <a:gd name="T6" fmla="*/ 104 w 106"/>
                <a:gd name="T7" fmla="*/ 27 h 69"/>
                <a:gd name="T8" fmla="*/ 101 w 106"/>
                <a:gd name="T9" fmla="*/ 19 h 69"/>
                <a:gd name="T10" fmla="*/ 93 w 106"/>
                <a:gd name="T11" fmla="*/ 13 h 69"/>
                <a:gd name="T12" fmla="*/ 77 w 106"/>
                <a:gd name="T13" fmla="*/ 5 h 69"/>
                <a:gd name="T14" fmla="*/ 56 w 106"/>
                <a:gd name="T15" fmla="*/ 0 h 69"/>
                <a:gd name="T16" fmla="*/ 56 w 106"/>
                <a:gd name="T17" fmla="*/ 0 h 69"/>
                <a:gd name="T18" fmla="*/ 34 w 106"/>
                <a:gd name="T19" fmla="*/ 0 h 69"/>
                <a:gd name="T20" fmla="*/ 18 w 106"/>
                <a:gd name="T21" fmla="*/ 5 h 69"/>
                <a:gd name="T22" fmla="*/ 10 w 106"/>
                <a:gd name="T23" fmla="*/ 11 h 69"/>
                <a:gd name="T24" fmla="*/ 5 w 106"/>
                <a:gd name="T25" fmla="*/ 16 h 69"/>
                <a:gd name="T26" fmla="*/ 2 w 106"/>
                <a:gd name="T27" fmla="*/ 21 h 69"/>
                <a:gd name="T28" fmla="*/ 0 w 106"/>
                <a:gd name="T29" fmla="*/ 29 h 69"/>
                <a:gd name="T30" fmla="*/ 0 w 106"/>
                <a:gd name="T31" fmla="*/ 29 h 69"/>
                <a:gd name="T32" fmla="*/ 0 w 106"/>
                <a:gd name="T33" fmla="*/ 35 h 69"/>
                <a:gd name="T34" fmla="*/ 2 w 106"/>
                <a:gd name="T35" fmla="*/ 43 h 69"/>
                <a:gd name="T36" fmla="*/ 8 w 106"/>
                <a:gd name="T37" fmla="*/ 48 h 69"/>
                <a:gd name="T38" fmla="*/ 13 w 106"/>
                <a:gd name="T39" fmla="*/ 56 h 69"/>
                <a:gd name="T40" fmla="*/ 29 w 106"/>
                <a:gd name="T41" fmla="*/ 64 h 69"/>
                <a:gd name="T42" fmla="*/ 50 w 106"/>
                <a:gd name="T43" fmla="*/ 69 h 69"/>
                <a:gd name="T44" fmla="*/ 50 w 106"/>
                <a:gd name="T45" fmla="*/ 69 h 69"/>
                <a:gd name="T46" fmla="*/ 72 w 106"/>
                <a:gd name="T47" fmla="*/ 67 h 69"/>
                <a:gd name="T48" fmla="*/ 90 w 106"/>
                <a:gd name="T49" fmla="*/ 61 h 69"/>
                <a:gd name="T50" fmla="*/ 96 w 106"/>
                <a:gd name="T51" fmla="*/ 59 h 69"/>
                <a:gd name="T52" fmla="*/ 101 w 106"/>
                <a:gd name="T53" fmla="*/ 53 h 69"/>
                <a:gd name="T54" fmla="*/ 106 w 106"/>
                <a:gd name="T55" fmla="*/ 45 h 69"/>
                <a:gd name="T56" fmla="*/ 106 w 106"/>
                <a:gd name="T57" fmla="*/ 40 h 69"/>
                <a:gd name="T58" fmla="*/ 106 w 106"/>
                <a:gd name="T59" fmla="*/ 40 h 6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06" h="69">
                  <a:moveTo>
                    <a:pt x="106" y="40"/>
                  </a:moveTo>
                  <a:lnTo>
                    <a:pt x="106" y="40"/>
                  </a:lnTo>
                  <a:lnTo>
                    <a:pt x="106" y="32"/>
                  </a:lnTo>
                  <a:lnTo>
                    <a:pt x="104" y="27"/>
                  </a:lnTo>
                  <a:lnTo>
                    <a:pt x="101" y="19"/>
                  </a:lnTo>
                  <a:lnTo>
                    <a:pt x="93" y="13"/>
                  </a:lnTo>
                  <a:lnTo>
                    <a:pt x="77" y="5"/>
                  </a:lnTo>
                  <a:lnTo>
                    <a:pt x="56" y="0"/>
                  </a:lnTo>
                  <a:lnTo>
                    <a:pt x="34" y="0"/>
                  </a:lnTo>
                  <a:lnTo>
                    <a:pt x="18" y="5"/>
                  </a:lnTo>
                  <a:lnTo>
                    <a:pt x="10" y="11"/>
                  </a:lnTo>
                  <a:lnTo>
                    <a:pt x="5" y="16"/>
                  </a:lnTo>
                  <a:lnTo>
                    <a:pt x="2" y="21"/>
                  </a:lnTo>
                  <a:lnTo>
                    <a:pt x="0" y="29"/>
                  </a:lnTo>
                  <a:lnTo>
                    <a:pt x="0" y="35"/>
                  </a:lnTo>
                  <a:lnTo>
                    <a:pt x="2" y="43"/>
                  </a:lnTo>
                  <a:lnTo>
                    <a:pt x="8" y="48"/>
                  </a:lnTo>
                  <a:lnTo>
                    <a:pt x="13" y="56"/>
                  </a:lnTo>
                  <a:lnTo>
                    <a:pt x="29" y="64"/>
                  </a:lnTo>
                  <a:lnTo>
                    <a:pt x="50" y="69"/>
                  </a:lnTo>
                  <a:lnTo>
                    <a:pt x="72" y="67"/>
                  </a:lnTo>
                  <a:lnTo>
                    <a:pt x="90" y="61"/>
                  </a:lnTo>
                  <a:lnTo>
                    <a:pt x="96" y="59"/>
                  </a:lnTo>
                  <a:lnTo>
                    <a:pt x="101" y="53"/>
                  </a:lnTo>
                  <a:lnTo>
                    <a:pt x="106" y="45"/>
                  </a:lnTo>
                  <a:lnTo>
                    <a:pt x="106" y="40"/>
                  </a:lnTo>
                  <a:close/>
                </a:path>
              </a:pathLst>
            </a:custGeom>
            <a:solidFill>
              <a:srgbClr val="FFED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61" name="Freeform 75"/>
            <p:cNvSpPr>
              <a:spLocks/>
            </p:cNvSpPr>
            <p:nvPr/>
          </p:nvSpPr>
          <p:spPr bwMode="auto">
            <a:xfrm>
              <a:off x="4538" y="3112"/>
              <a:ext cx="102" cy="67"/>
            </a:xfrm>
            <a:custGeom>
              <a:avLst/>
              <a:gdLst>
                <a:gd name="T0" fmla="*/ 102 w 102"/>
                <a:gd name="T1" fmla="*/ 40 h 67"/>
                <a:gd name="T2" fmla="*/ 102 w 102"/>
                <a:gd name="T3" fmla="*/ 40 h 67"/>
                <a:gd name="T4" fmla="*/ 102 w 102"/>
                <a:gd name="T5" fmla="*/ 32 h 67"/>
                <a:gd name="T6" fmla="*/ 99 w 102"/>
                <a:gd name="T7" fmla="*/ 27 h 67"/>
                <a:gd name="T8" fmla="*/ 96 w 102"/>
                <a:gd name="T9" fmla="*/ 19 h 67"/>
                <a:gd name="T10" fmla="*/ 91 w 102"/>
                <a:gd name="T11" fmla="*/ 13 h 67"/>
                <a:gd name="T12" fmla="*/ 75 w 102"/>
                <a:gd name="T13" fmla="*/ 5 h 67"/>
                <a:gd name="T14" fmla="*/ 54 w 102"/>
                <a:gd name="T15" fmla="*/ 0 h 67"/>
                <a:gd name="T16" fmla="*/ 54 w 102"/>
                <a:gd name="T17" fmla="*/ 0 h 67"/>
                <a:gd name="T18" fmla="*/ 35 w 102"/>
                <a:gd name="T19" fmla="*/ 3 h 67"/>
                <a:gd name="T20" fmla="*/ 16 w 102"/>
                <a:gd name="T21" fmla="*/ 8 h 67"/>
                <a:gd name="T22" fmla="*/ 11 w 102"/>
                <a:gd name="T23" fmla="*/ 11 h 67"/>
                <a:gd name="T24" fmla="*/ 6 w 102"/>
                <a:gd name="T25" fmla="*/ 16 h 67"/>
                <a:gd name="T26" fmla="*/ 0 w 102"/>
                <a:gd name="T27" fmla="*/ 21 h 67"/>
                <a:gd name="T28" fmla="*/ 0 w 102"/>
                <a:gd name="T29" fmla="*/ 29 h 67"/>
                <a:gd name="T30" fmla="*/ 0 w 102"/>
                <a:gd name="T31" fmla="*/ 29 h 67"/>
                <a:gd name="T32" fmla="*/ 0 w 102"/>
                <a:gd name="T33" fmla="*/ 35 h 67"/>
                <a:gd name="T34" fmla="*/ 3 w 102"/>
                <a:gd name="T35" fmla="*/ 43 h 67"/>
                <a:gd name="T36" fmla="*/ 6 w 102"/>
                <a:gd name="T37" fmla="*/ 48 h 67"/>
                <a:gd name="T38" fmla="*/ 14 w 102"/>
                <a:gd name="T39" fmla="*/ 53 h 67"/>
                <a:gd name="T40" fmla="*/ 30 w 102"/>
                <a:gd name="T41" fmla="*/ 61 h 67"/>
                <a:gd name="T42" fmla="*/ 48 w 102"/>
                <a:gd name="T43" fmla="*/ 67 h 67"/>
                <a:gd name="T44" fmla="*/ 48 w 102"/>
                <a:gd name="T45" fmla="*/ 67 h 67"/>
                <a:gd name="T46" fmla="*/ 70 w 102"/>
                <a:gd name="T47" fmla="*/ 67 h 67"/>
                <a:gd name="T48" fmla="*/ 86 w 102"/>
                <a:gd name="T49" fmla="*/ 61 h 67"/>
                <a:gd name="T50" fmla="*/ 91 w 102"/>
                <a:gd name="T51" fmla="*/ 56 h 67"/>
                <a:gd name="T52" fmla="*/ 96 w 102"/>
                <a:gd name="T53" fmla="*/ 51 h 67"/>
                <a:gd name="T54" fmla="*/ 102 w 102"/>
                <a:gd name="T55" fmla="*/ 45 h 67"/>
                <a:gd name="T56" fmla="*/ 102 w 102"/>
                <a:gd name="T57" fmla="*/ 40 h 67"/>
                <a:gd name="T58" fmla="*/ 102 w 102"/>
                <a:gd name="T59" fmla="*/ 40 h 6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02" h="67">
                  <a:moveTo>
                    <a:pt x="102" y="40"/>
                  </a:moveTo>
                  <a:lnTo>
                    <a:pt x="102" y="40"/>
                  </a:lnTo>
                  <a:lnTo>
                    <a:pt x="102" y="32"/>
                  </a:lnTo>
                  <a:lnTo>
                    <a:pt x="99" y="27"/>
                  </a:lnTo>
                  <a:lnTo>
                    <a:pt x="96" y="19"/>
                  </a:lnTo>
                  <a:lnTo>
                    <a:pt x="91" y="13"/>
                  </a:lnTo>
                  <a:lnTo>
                    <a:pt x="75" y="5"/>
                  </a:lnTo>
                  <a:lnTo>
                    <a:pt x="54" y="0"/>
                  </a:lnTo>
                  <a:lnTo>
                    <a:pt x="35" y="3"/>
                  </a:lnTo>
                  <a:lnTo>
                    <a:pt x="16" y="8"/>
                  </a:lnTo>
                  <a:lnTo>
                    <a:pt x="11" y="11"/>
                  </a:lnTo>
                  <a:lnTo>
                    <a:pt x="6" y="16"/>
                  </a:lnTo>
                  <a:lnTo>
                    <a:pt x="0" y="21"/>
                  </a:lnTo>
                  <a:lnTo>
                    <a:pt x="0" y="29"/>
                  </a:lnTo>
                  <a:lnTo>
                    <a:pt x="0" y="35"/>
                  </a:lnTo>
                  <a:lnTo>
                    <a:pt x="3" y="43"/>
                  </a:lnTo>
                  <a:lnTo>
                    <a:pt x="6" y="48"/>
                  </a:lnTo>
                  <a:lnTo>
                    <a:pt x="14" y="53"/>
                  </a:lnTo>
                  <a:lnTo>
                    <a:pt x="30" y="61"/>
                  </a:lnTo>
                  <a:lnTo>
                    <a:pt x="48" y="67"/>
                  </a:lnTo>
                  <a:lnTo>
                    <a:pt x="70" y="67"/>
                  </a:lnTo>
                  <a:lnTo>
                    <a:pt x="86" y="61"/>
                  </a:lnTo>
                  <a:lnTo>
                    <a:pt x="91" y="56"/>
                  </a:lnTo>
                  <a:lnTo>
                    <a:pt x="96" y="51"/>
                  </a:lnTo>
                  <a:lnTo>
                    <a:pt x="102" y="45"/>
                  </a:lnTo>
                  <a:lnTo>
                    <a:pt x="102" y="40"/>
                  </a:lnTo>
                  <a:close/>
                </a:path>
              </a:pathLst>
            </a:custGeom>
            <a:solidFill>
              <a:srgbClr val="FFEA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62" name="Freeform 76"/>
            <p:cNvSpPr>
              <a:spLocks/>
            </p:cNvSpPr>
            <p:nvPr/>
          </p:nvSpPr>
          <p:spPr bwMode="auto">
            <a:xfrm>
              <a:off x="4541" y="3115"/>
              <a:ext cx="99" cy="64"/>
            </a:xfrm>
            <a:custGeom>
              <a:avLst/>
              <a:gdLst>
                <a:gd name="T0" fmla="*/ 99 w 99"/>
                <a:gd name="T1" fmla="*/ 37 h 64"/>
                <a:gd name="T2" fmla="*/ 99 w 99"/>
                <a:gd name="T3" fmla="*/ 37 h 64"/>
                <a:gd name="T4" fmla="*/ 96 w 99"/>
                <a:gd name="T5" fmla="*/ 29 h 64"/>
                <a:gd name="T6" fmla="*/ 96 w 99"/>
                <a:gd name="T7" fmla="*/ 24 h 64"/>
                <a:gd name="T8" fmla="*/ 85 w 99"/>
                <a:gd name="T9" fmla="*/ 13 h 64"/>
                <a:gd name="T10" fmla="*/ 69 w 99"/>
                <a:gd name="T11" fmla="*/ 5 h 64"/>
                <a:gd name="T12" fmla="*/ 51 w 99"/>
                <a:gd name="T13" fmla="*/ 0 h 64"/>
                <a:gd name="T14" fmla="*/ 51 w 99"/>
                <a:gd name="T15" fmla="*/ 0 h 64"/>
                <a:gd name="T16" fmla="*/ 32 w 99"/>
                <a:gd name="T17" fmla="*/ 0 h 64"/>
                <a:gd name="T18" fmla="*/ 16 w 99"/>
                <a:gd name="T19" fmla="*/ 5 h 64"/>
                <a:gd name="T20" fmla="*/ 5 w 99"/>
                <a:gd name="T21" fmla="*/ 16 h 64"/>
                <a:gd name="T22" fmla="*/ 0 w 99"/>
                <a:gd name="T23" fmla="*/ 21 h 64"/>
                <a:gd name="T24" fmla="*/ 0 w 99"/>
                <a:gd name="T25" fmla="*/ 26 h 64"/>
                <a:gd name="T26" fmla="*/ 0 w 99"/>
                <a:gd name="T27" fmla="*/ 26 h 64"/>
                <a:gd name="T28" fmla="*/ 0 w 99"/>
                <a:gd name="T29" fmla="*/ 32 h 64"/>
                <a:gd name="T30" fmla="*/ 3 w 99"/>
                <a:gd name="T31" fmla="*/ 40 h 64"/>
                <a:gd name="T32" fmla="*/ 11 w 99"/>
                <a:gd name="T33" fmla="*/ 50 h 64"/>
                <a:gd name="T34" fmla="*/ 27 w 99"/>
                <a:gd name="T35" fmla="*/ 58 h 64"/>
                <a:gd name="T36" fmla="*/ 45 w 99"/>
                <a:gd name="T37" fmla="*/ 64 h 64"/>
                <a:gd name="T38" fmla="*/ 45 w 99"/>
                <a:gd name="T39" fmla="*/ 64 h 64"/>
                <a:gd name="T40" fmla="*/ 64 w 99"/>
                <a:gd name="T41" fmla="*/ 61 h 64"/>
                <a:gd name="T42" fmla="*/ 80 w 99"/>
                <a:gd name="T43" fmla="*/ 56 h 64"/>
                <a:gd name="T44" fmla="*/ 93 w 99"/>
                <a:gd name="T45" fmla="*/ 48 h 64"/>
                <a:gd name="T46" fmla="*/ 96 w 99"/>
                <a:gd name="T47" fmla="*/ 42 h 64"/>
                <a:gd name="T48" fmla="*/ 99 w 99"/>
                <a:gd name="T49" fmla="*/ 37 h 64"/>
                <a:gd name="T50" fmla="*/ 99 w 99"/>
                <a:gd name="T51" fmla="*/ 37 h 6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99" h="64">
                  <a:moveTo>
                    <a:pt x="99" y="37"/>
                  </a:moveTo>
                  <a:lnTo>
                    <a:pt x="99" y="37"/>
                  </a:lnTo>
                  <a:lnTo>
                    <a:pt x="96" y="29"/>
                  </a:lnTo>
                  <a:lnTo>
                    <a:pt x="96" y="24"/>
                  </a:lnTo>
                  <a:lnTo>
                    <a:pt x="85" y="13"/>
                  </a:lnTo>
                  <a:lnTo>
                    <a:pt x="69" y="5"/>
                  </a:lnTo>
                  <a:lnTo>
                    <a:pt x="51" y="0"/>
                  </a:lnTo>
                  <a:lnTo>
                    <a:pt x="32" y="0"/>
                  </a:lnTo>
                  <a:lnTo>
                    <a:pt x="16" y="5"/>
                  </a:lnTo>
                  <a:lnTo>
                    <a:pt x="5" y="16"/>
                  </a:lnTo>
                  <a:lnTo>
                    <a:pt x="0" y="21"/>
                  </a:lnTo>
                  <a:lnTo>
                    <a:pt x="0" y="26"/>
                  </a:lnTo>
                  <a:lnTo>
                    <a:pt x="0" y="32"/>
                  </a:lnTo>
                  <a:lnTo>
                    <a:pt x="3" y="40"/>
                  </a:lnTo>
                  <a:lnTo>
                    <a:pt x="11" y="50"/>
                  </a:lnTo>
                  <a:lnTo>
                    <a:pt x="27" y="58"/>
                  </a:lnTo>
                  <a:lnTo>
                    <a:pt x="45" y="64"/>
                  </a:lnTo>
                  <a:lnTo>
                    <a:pt x="64" y="61"/>
                  </a:lnTo>
                  <a:lnTo>
                    <a:pt x="80" y="56"/>
                  </a:lnTo>
                  <a:lnTo>
                    <a:pt x="93" y="48"/>
                  </a:lnTo>
                  <a:lnTo>
                    <a:pt x="96" y="42"/>
                  </a:lnTo>
                  <a:lnTo>
                    <a:pt x="99" y="37"/>
                  </a:lnTo>
                  <a:close/>
                </a:path>
              </a:pathLst>
            </a:custGeom>
            <a:solidFill>
              <a:srgbClr val="FFE7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63" name="Freeform 77"/>
            <p:cNvSpPr>
              <a:spLocks/>
            </p:cNvSpPr>
            <p:nvPr/>
          </p:nvSpPr>
          <p:spPr bwMode="auto">
            <a:xfrm>
              <a:off x="4544" y="3117"/>
              <a:ext cx="93" cy="59"/>
            </a:xfrm>
            <a:custGeom>
              <a:avLst/>
              <a:gdLst>
                <a:gd name="T0" fmla="*/ 93 w 93"/>
                <a:gd name="T1" fmla="*/ 32 h 59"/>
                <a:gd name="T2" fmla="*/ 93 w 93"/>
                <a:gd name="T3" fmla="*/ 32 h 59"/>
                <a:gd name="T4" fmla="*/ 93 w 93"/>
                <a:gd name="T5" fmla="*/ 27 h 59"/>
                <a:gd name="T6" fmla="*/ 90 w 93"/>
                <a:gd name="T7" fmla="*/ 22 h 59"/>
                <a:gd name="T8" fmla="*/ 80 w 93"/>
                <a:gd name="T9" fmla="*/ 11 h 59"/>
                <a:gd name="T10" fmla="*/ 66 w 93"/>
                <a:gd name="T11" fmla="*/ 3 h 59"/>
                <a:gd name="T12" fmla="*/ 48 w 93"/>
                <a:gd name="T13" fmla="*/ 0 h 59"/>
                <a:gd name="T14" fmla="*/ 48 w 93"/>
                <a:gd name="T15" fmla="*/ 0 h 59"/>
                <a:gd name="T16" fmla="*/ 29 w 93"/>
                <a:gd name="T17" fmla="*/ 0 h 59"/>
                <a:gd name="T18" fmla="*/ 16 w 93"/>
                <a:gd name="T19" fmla="*/ 6 h 59"/>
                <a:gd name="T20" fmla="*/ 2 w 93"/>
                <a:gd name="T21" fmla="*/ 14 h 59"/>
                <a:gd name="T22" fmla="*/ 0 w 93"/>
                <a:gd name="T23" fmla="*/ 19 h 59"/>
                <a:gd name="T24" fmla="*/ 0 w 93"/>
                <a:gd name="T25" fmla="*/ 24 h 59"/>
                <a:gd name="T26" fmla="*/ 0 w 93"/>
                <a:gd name="T27" fmla="*/ 24 h 59"/>
                <a:gd name="T28" fmla="*/ 0 w 93"/>
                <a:gd name="T29" fmla="*/ 30 h 59"/>
                <a:gd name="T30" fmla="*/ 2 w 93"/>
                <a:gd name="T31" fmla="*/ 38 h 59"/>
                <a:gd name="T32" fmla="*/ 10 w 93"/>
                <a:gd name="T33" fmla="*/ 46 h 59"/>
                <a:gd name="T34" fmla="*/ 24 w 93"/>
                <a:gd name="T35" fmla="*/ 54 h 59"/>
                <a:gd name="T36" fmla="*/ 42 w 93"/>
                <a:gd name="T37" fmla="*/ 59 h 59"/>
                <a:gd name="T38" fmla="*/ 42 w 93"/>
                <a:gd name="T39" fmla="*/ 59 h 59"/>
                <a:gd name="T40" fmla="*/ 61 w 93"/>
                <a:gd name="T41" fmla="*/ 59 h 59"/>
                <a:gd name="T42" fmla="*/ 77 w 93"/>
                <a:gd name="T43" fmla="*/ 54 h 59"/>
                <a:gd name="T44" fmla="*/ 88 w 93"/>
                <a:gd name="T45" fmla="*/ 46 h 59"/>
                <a:gd name="T46" fmla="*/ 90 w 93"/>
                <a:gd name="T47" fmla="*/ 40 h 59"/>
                <a:gd name="T48" fmla="*/ 93 w 93"/>
                <a:gd name="T49" fmla="*/ 32 h 59"/>
                <a:gd name="T50" fmla="*/ 93 w 93"/>
                <a:gd name="T51" fmla="*/ 32 h 5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93" h="59">
                  <a:moveTo>
                    <a:pt x="93" y="32"/>
                  </a:moveTo>
                  <a:lnTo>
                    <a:pt x="93" y="32"/>
                  </a:lnTo>
                  <a:lnTo>
                    <a:pt x="93" y="27"/>
                  </a:lnTo>
                  <a:lnTo>
                    <a:pt x="90" y="22"/>
                  </a:lnTo>
                  <a:lnTo>
                    <a:pt x="80" y="11"/>
                  </a:lnTo>
                  <a:lnTo>
                    <a:pt x="66" y="3"/>
                  </a:lnTo>
                  <a:lnTo>
                    <a:pt x="48" y="0"/>
                  </a:lnTo>
                  <a:lnTo>
                    <a:pt x="29" y="0"/>
                  </a:lnTo>
                  <a:lnTo>
                    <a:pt x="16" y="6"/>
                  </a:lnTo>
                  <a:lnTo>
                    <a:pt x="2" y="14"/>
                  </a:lnTo>
                  <a:lnTo>
                    <a:pt x="0" y="19"/>
                  </a:lnTo>
                  <a:lnTo>
                    <a:pt x="0" y="24"/>
                  </a:lnTo>
                  <a:lnTo>
                    <a:pt x="0" y="30"/>
                  </a:lnTo>
                  <a:lnTo>
                    <a:pt x="2" y="38"/>
                  </a:lnTo>
                  <a:lnTo>
                    <a:pt x="10" y="46"/>
                  </a:lnTo>
                  <a:lnTo>
                    <a:pt x="24" y="54"/>
                  </a:lnTo>
                  <a:lnTo>
                    <a:pt x="42" y="59"/>
                  </a:lnTo>
                  <a:lnTo>
                    <a:pt x="61" y="59"/>
                  </a:lnTo>
                  <a:lnTo>
                    <a:pt x="77" y="54"/>
                  </a:lnTo>
                  <a:lnTo>
                    <a:pt x="88" y="46"/>
                  </a:lnTo>
                  <a:lnTo>
                    <a:pt x="90" y="40"/>
                  </a:lnTo>
                  <a:lnTo>
                    <a:pt x="93" y="32"/>
                  </a:lnTo>
                  <a:close/>
                </a:path>
              </a:pathLst>
            </a:custGeom>
            <a:solidFill>
              <a:srgbClr val="FFE4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64" name="Freeform 78"/>
            <p:cNvSpPr>
              <a:spLocks/>
            </p:cNvSpPr>
            <p:nvPr/>
          </p:nvSpPr>
          <p:spPr bwMode="auto">
            <a:xfrm>
              <a:off x="4544" y="3117"/>
              <a:ext cx="90" cy="56"/>
            </a:xfrm>
            <a:custGeom>
              <a:avLst/>
              <a:gdLst>
                <a:gd name="T0" fmla="*/ 90 w 90"/>
                <a:gd name="T1" fmla="*/ 32 h 56"/>
                <a:gd name="T2" fmla="*/ 90 w 90"/>
                <a:gd name="T3" fmla="*/ 32 h 56"/>
                <a:gd name="T4" fmla="*/ 90 w 90"/>
                <a:gd name="T5" fmla="*/ 27 h 56"/>
                <a:gd name="T6" fmla="*/ 88 w 90"/>
                <a:gd name="T7" fmla="*/ 22 h 56"/>
                <a:gd name="T8" fmla="*/ 80 w 90"/>
                <a:gd name="T9" fmla="*/ 11 h 56"/>
                <a:gd name="T10" fmla="*/ 66 w 90"/>
                <a:gd name="T11" fmla="*/ 6 h 56"/>
                <a:gd name="T12" fmla="*/ 48 w 90"/>
                <a:gd name="T13" fmla="*/ 0 h 56"/>
                <a:gd name="T14" fmla="*/ 48 w 90"/>
                <a:gd name="T15" fmla="*/ 0 h 56"/>
                <a:gd name="T16" fmla="*/ 32 w 90"/>
                <a:gd name="T17" fmla="*/ 0 h 56"/>
                <a:gd name="T18" fmla="*/ 16 w 90"/>
                <a:gd name="T19" fmla="*/ 6 h 56"/>
                <a:gd name="T20" fmla="*/ 5 w 90"/>
                <a:gd name="T21" fmla="*/ 14 h 56"/>
                <a:gd name="T22" fmla="*/ 2 w 90"/>
                <a:gd name="T23" fmla="*/ 19 h 56"/>
                <a:gd name="T24" fmla="*/ 0 w 90"/>
                <a:gd name="T25" fmla="*/ 24 h 56"/>
                <a:gd name="T26" fmla="*/ 0 w 90"/>
                <a:gd name="T27" fmla="*/ 24 h 56"/>
                <a:gd name="T28" fmla="*/ 2 w 90"/>
                <a:gd name="T29" fmla="*/ 30 h 56"/>
                <a:gd name="T30" fmla="*/ 2 w 90"/>
                <a:gd name="T31" fmla="*/ 35 h 56"/>
                <a:gd name="T32" fmla="*/ 13 w 90"/>
                <a:gd name="T33" fmla="*/ 46 h 56"/>
                <a:gd name="T34" fmla="*/ 26 w 90"/>
                <a:gd name="T35" fmla="*/ 54 h 56"/>
                <a:gd name="T36" fmla="*/ 42 w 90"/>
                <a:gd name="T37" fmla="*/ 56 h 56"/>
                <a:gd name="T38" fmla="*/ 42 w 90"/>
                <a:gd name="T39" fmla="*/ 56 h 56"/>
                <a:gd name="T40" fmla="*/ 61 w 90"/>
                <a:gd name="T41" fmla="*/ 56 h 56"/>
                <a:gd name="T42" fmla="*/ 74 w 90"/>
                <a:gd name="T43" fmla="*/ 51 h 56"/>
                <a:gd name="T44" fmla="*/ 85 w 90"/>
                <a:gd name="T45" fmla="*/ 43 h 56"/>
                <a:gd name="T46" fmla="*/ 88 w 90"/>
                <a:gd name="T47" fmla="*/ 40 h 56"/>
                <a:gd name="T48" fmla="*/ 90 w 90"/>
                <a:gd name="T49" fmla="*/ 32 h 56"/>
                <a:gd name="T50" fmla="*/ 90 w 90"/>
                <a:gd name="T51" fmla="*/ 32 h 5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90" h="56">
                  <a:moveTo>
                    <a:pt x="90" y="32"/>
                  </a:moveTo>
                  <a:lnTo>
                    <a:pt x="90" y="32"/>
                  </a:lnTo>
                  <a:lnTo>
                    <a:pt x="90" y="27"/>
                  </a:lnTo>
                  <a:lnTo>
                    <a:pt x="88" y="22"/>
                  </a:lnTo>
                  <a:lnTo>
                    <a:pt x="80" y="11"/>
                  </a:lnTo>
                  <a:lnTo>
                    <a:pt x="66" y="6"/>
                  </a:lnTo>
                  <a:lnTo>
                    <a:pt x="48" y="0"/>
                  </a:lnTo>
                  <a:lnTo>
                    <a:pt x="32" y="0"/>
                  </a:lnTo>
                  <a:lnTo>
                    <a:pt x="16" y="6"/>
                  </a:lnTo>
                  <a:lnTo>
                    <a:pt x="5" y="14"/>
                  </a:lnTo>
                  <a:lnTo>
                    <a:pt x="2" y="19"/>
                  </a:lnTo>
                  <a:lnTo>
                    <a:pt x="0" y="24"/>
                  </a:lnTo>
                  <a:lnTo>
                    <a:pt x="2" y="30"/>
                  </a:lnTo>
                  <a:lnTo>
                    <a:pt x="2" y="35"/>
                  </a:lnTo>
                  <a:lnTo>
                    <a:pt x="13" y="46"/>
                  </a:lnTo>
                  <a:lnTo>
                    <a:pt x="26" y="54"/>
                  </a:lnTo>
                  <a:lnTo>
                    <a:pt x="42" y="56"/>
                  </a:lnTo>
                  <a:lnTo>
                    <a:pt x="61" y="56"/>
                  </a:lnTo>
                  <a:lnTo>
                    <a:pt x="74" y="51"/>
                  </a:lnTo>
                  <a:lnTo>
                    <a:pt x="85" y="43"/>
                  </a:lnTo>
                  <a:lnTo>
                    <a:pt x="88" y="40"/>
                  </a:lnTo>
                  <a:lnTo>
                    <a:pt x="90" y="32"/>
                  </a:lnTo>
                  <a:close/>
                </a:path>
              </a:pathLst>
            </a:custGeom>
            <a:solidFill>
              <a:srgbClr val="FFE1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65" name="Freeform 79"/>
            <p:cNvSpPr>
              <a:spLocks/>
            </p:cNvSpPr>
            <p:nvPr/>
          </p:nvSpPr>
          <p:spPr bwMode="auto">
            <a:xfrm>
              <a:off x="4546" y="3120"/>
              <a:ext cx="86" cy="53"/>
            </a:xfrm>
            <a:custGeom>
              <a:avLst/>
              <a:gdLst>
                <a:gd name="T0" fmla="*/ 86 w 86"/>
                <a:gd name="T1" fmla="*/ 29 h 53"/>
                <a:gd name="T2" fmla="*/ 86 w 86"/>
                <a:gd name="T3" fmla="*/ 29 h 53"/>
                <a:gd name="T4" fmla="*/ 86 w 86"/>
                <a:gd name="T5" fmla="*/ 24 h 53"/>
                <a:gd name="T6" fmla="*/ 83 w 86"/>
                <a:gd name="T7" fmla="*/ 19 h 53"/>
                <a:gd name="T8" fmla="*/ 75 w 86"/>
                <a:gd name="T9" fmla="*/ 11 h 53"/>
                <a:gd name="T10" fmla="*/ 62 w 86"/>
                <a:gd name="T11" fmla="*/ 3 h 53"/>
                <a:gd name="T12" fmla="*/ 46 w 86"/>
                <a:gd name="T13" fmla="*/ 0 h 53"/>
                <a:gd name="T14" fmla="*/ 46 w 86"/>
                <a:gd name="T15" fmla="*/ 0 h 53"/>
                <a:gd name="T16" fmla="*/ 30 w 86"/>
                <a:gd name="T17" fmla="*/ 0 h 53"/>
                <a:gd name="T18" fmla="*/ 16 w 86"/>
                <a:gd name="T19" fmla="*/ 5 h 53"/>
                <a:gd name="T20" fmla="*/ 6 w 86"/>
                <a:gd name="T21" fmla="*/ 11 h 53"/>
                <a:gd name="T22" fmla="*/ 3 w 86"/>
                <a:gd name="T23" fmla="*/ 16 h 53"/>
                <a:gd name="T24" fmla="*/ 0 w 86"/>
                <a:gd name="T25" fmla="*/ 21 h 53"/>
                <a:gd name="T26" fmla="*/ 0 w 86"/>
                <a:gd name="T27" fmla="*/ 21 h 53"/>
                <a:gd name="T28" fmla="*/ 0 w 86"/>
                <a:gd name="T29" fmla="*/ 27 h 53"/>
                <a:gd name="T30" fmla="*/ 3 w 86"/>
                <a:gd name="T31" fmla="*/ 32 h 53"/>
                <a:gd name="T32" fmla="*/ 11 w 86"/>
                <a:gd name="T33" fmla="*/ 43 h 53"/>
                <a:gd name="T34" fmla="*/ 24 w 86"/>
                <a:gd name="T35" fmla="*/ 48 h 53"/>
                <a:gd name="T36" fmla="*/ 40 w 86"/>
                <a:gd name="T37" fmla="*/ 53 h 53"/>
                <a:gd name="T38" fmla="*/ 40 w 86"/>
                <a:gd name="T39" fmla="*/ 53 h 53"/>
                <a:gd name="T40" fmla="*/ 56 w 86"/>
                <a:gd name="T41" fmla="*/ 53 h 53"/>
                <a:gd name="T42" fmla="*/ 72 w 86"/>
                <a:gd name="T43" fmla="*/ 48 h 53"/>
                <a:gd name="T44" fmla="*/ 80 w 86"/>
                <a:gd name="T45" fmla="*/ 40 h 53"/>
                <a:gd name="T46" fmla="*/ 83 w 86"/>
                <a:gd name="T47" fmla="*/ 35 h 53"/>
                <a:gd name="T48" fmla="*/ 86 w 86"/>
                <a:gd name="T49" fmla="*/ 29 h 53"/>
                <a:gd name="T50" fmla="*/ 86 w 86"/>
                <a:gd name="T51" fmla="*/ 29 h 5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86" h="53">
                  <a:moveTo>
                    <a:pt x="86" y="29"/>
                  </a:moveTo>
                  <a:lnTo>
                    <a:pt x="86" y="29"/>
                  </a:lnTo>
                  <a:lnTo>
                    <a:pt x="86" y="24"/>
                  </a:lnTo>
                  <a:lnTo>
                    <a:pt x="83" y="19"/>
                  </a:lnTo>
                  <a:lnTo>
                    <a:pt x="75" y="11"/>
                  </a:lnTo>
                  <a:lnTo>
                    <a:pt x="62" y="3"/>
                  </a:lnTo>
                  <a:lnTo>
                    <a:pt x="46" y="0"/>
                  </a:lnTo>
                  <a:lnTo>
                    <a:pt x="30" y="0"/>
                  </a:lnTo>
                  <a:lnTo>
                    <a:pt x="16" y="5"/>
                  </a:lnTo>
                  <a:lnTo>
                    <a:pt x="6" y="11"/>
                  </a:lnTo>
                  <a:lnTo>
                    <a:pt x="3" y="16"/>
                  </a:lnTo>
                  <a:lnTo>
                    <a:pt x="0" y="21"/>
                  </a:lnTo>
                  <a:lnTo>
                    <a:pt x="0" y="27"/>
                  </a:lnTo>
                  <a:lnTo>
                    <a:pt x="3" y="32"/>
                  </a:lnTo>
                  <a:lnTo>
                    <a:pt x="11" y="43"/>
                  </a:lnTo>
                  <a:lnTo>
                    <a:pt x="24" y="48"/>
                  </a:lnTo>
                  <a:lnTo>
                    <a:pt x="40" y="53"/>
                  </a:lnTo>
                  <a:lnTo>
                    <a:pt x="56" y="53"/>
                  </a:lnTo>
                  <a:lnTo>
                    <a:pt x="72" y="48"/>
                  </a:lnTo>
                  <a:lnTo>
                    <a:pt x="80" y="40"/>
                  </a:lnTo>
                  <a:lnTo>
                    <a:pt x="83" y="35"/>
                  </a:lnTo>
                  <a:lnTo>
                    <a:pt x="86" y="29"/>
                  </a:lnTo>
                  <a:close/>
                </a:path>
              </a:pathLst>
            </a:custGeom>
            <a:solidFill>
              <a:srgbClr val="FFDE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66" name="Freeform 80"/>
            <p:cNvSpPr>
              <a:spLocks/>
            </p:cNvSpPr>
            <p:nvPr/>
          </p:nvSpPr>
          <p:spPr bwMode="auto">
            <a:xfrm>
              <a:off x="4549" y="3120"/>
              <a:ext cx="80" cy="51"/>
            </a:xfrm>
            <a:custGeom>
              <a:avLst/>
              <a:gdLst>
                <a:gd name="T0" fmla="*/ 80 w 80"/>
                <a:gd name="T1" fmla="*/ 29 h 51"/>
                <a:gd name="T2" fmla="*/ 80 w 80"/>
                <a:gd name="T3" fmla="*/ 29 h 51"/>
                <a:gd name="T4" fmla="*/ 77 w 80"/>
                <a:gd name="T5" fmla="*/ 19 h 51"/>
                <a:gd name="T6" fmla="*/ 69 w 80"/>
                <a:gd name="T7" fmla="*/ 11 h 51"/>
                <a:gd name="T8" fmla="*/ 59 w 80"/>
                <a:gd name="T9" fmla="*/ 5 h 51"/>
                <a:gd name="T10" fmla="*/ 43 w 80"/>
                <a:gd name="T11" fmla="*/ 0 h 51"/>
                <a:gd name="T12" fmla="*/ 43 w 80"/>
                <a:gd name="T13" fmla="*/ 0 h 51"/>
                <a:gd name="T14" fmla="*/ 27 w 80"/>
                <a:gd name="T15" fmla="*/ 0 h 51"/>
                <a:gd name="T16" fmla="*/ 13 w 80"/>
                <a:gd name="T17" fmla="*/ 5 h 51"/>
                <a:gd name="T18" fmla="*/ 5 w 80"/>
                <a:gd name="T19" fmla="*/ 13 h 51"/>
                <a:gd name="T20" fmla="*/ 0 w 80"/>
                <a:gd name="T21" fmla="*/ 21 h 51"/>
                <a:gd name="T22" fmla="*/ 0 w 80"/>
                <a:gd name="T23" fmla="*/ 21 h 51"/>
                <a:gd name="T24" fmla="*/ 3 w 80"/>
                <a:gd name="T25" fmla="*/ 32 h 51"/>
                <a:gd name="T26" fmla="*/ 11 w 80"/>
                <a:gd name="T27" fmla="*/ 40 h 51"/>
                <a:gd name="T28" fmla="*/ 21 w 80"/>
                <a:gd name="T29" fmla="*/ 48 h 51"/>
                <a:gd name="T30" fmla="*/ 37 w 80"/>
                <a:gd name="T31" fmla="*/ 51 h 51"/>
                <a:gd name="T32" fmla="*/ 37 w 80"/>
                <a:gd name="T33" fmla="*/ 51 h 51"/>
                <a:gd name="T34" fmla="*/ 53 w 80"/>
                <a:gd name="T35" fmla="*/ 51 h 51"/>
                <a:gd name="T36" fmla="*/ 67 w 80"/>
                <a:gd name="T37" fmla="*/ 48 h 51"/>
                <a:gd name="T38" fmla="*/ 75 w 80"/>
                <a:gd name="T39" fmla="*/ 40 h 51"/>
                <a:gd name="T40" fmla="*/ 80 w 80"/>
                <a:gd name="T41" fmla="*/ 29 h 51"/>
                <a:gd name="T42" fmla="*/ 80 w 80"/>
                <a:gd name="T43" fmla="*/ 29 h 5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80" h="51">
                  <a:moveTo>
                    <a:pt x="80" y="29"/>
                  </a:moveTo>
                  <a:lnTo>
                    <a:pt x="80" y="29"/>
                  </a:lnTo>
                  <a:lnTo>
                    <a:pt x="77" y="19"/>
                  </a:lnTo>
                  <a:lnTo>
                    <a:pt x="69" y="11"/>
                  </a:lnTo>
                  <a:lnTo>
                    <a:pt x="59" y="5"/>
                  </a:lnTo>
                  <a:lnTo>
                    <a:pt x="43" y="0"/>
                  </a:lnTo>
                  <a:lnTo>
                    <a:pt x="27" y="0"/>
                  </a:lnTo>
                  <a:lnTo>
                    <a:pt x="13" y="5"/>
                  </a:lnTo>
                  <a:lnTo>
                    <a:pt x="5" y="13"/>
                  </a:lnTo>
                  <a:lnTo>
                    <a:pt x="0" y="21"/>
                  </a:lnTo>
                  <a:lnTo>
                    <a:pt x="3" y="32"/>
                  </a:lnTo>
                  <a:lnTo>
                    <a:pt x="11" y="40"/>
                  </a:lnTo>
                  <a:lnTo>
                    <a:pt x="21" y="48"/>
                  </a:lnTo>
                  <a:lnTo>
                    <a:pt x="37" y="51"/>
                  </a:lnTo>
                  <a:lnTo>
                    <a:pt x="53" y="51"/>
                  </a:lnTo>
                  <a:lnTo>
                    <a:pt x="67" y="48"/>
                  </a:lnTo>
                  <a:lnTo>
                    <a:pt x="75" y="40"/>
                  </a:lnTo>
                  <a:lnTo>
                    <a:pt x="80" y="29"/>
                  </a:lnTo>
                  <a:close/>
                </a:path>
              </a:pathLst>
            </a:custGeom>
            <a:solidFill>
              <a:srgbClr val="FFDB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67" name="Freeform 81"/>
            <p:cNvSpPr>
              <a:spLocks/>
            </p:cNvSpPr>
            <p:nvPr/>
          </p:nvSpPr>
          <p:spPr bwMode="auto">
            <a:xfrm>
              <a:off x="4552" y="3123"/>
              <a:ext cx="74" cy="48"/>
            </a:xfrm>
            <a:custGeom>
              <a:avLst/>
              <a:gdLst>
                <a:gd name="T0" fmla="*/ 74 w 74"/>
                <a:gd name="T1" fmla="*/ 26 h 48"/>
                <a:gd name="T2" fmla="*/ 74 w 74"/>
                <a:gd name="T3" fmla="*/ 26 h 48"/>
                <a:gd name="T4" fmla="*/ 72 w 74"/>
                <a:gd name="T5" fmla="*/ 18 h 48"/>
                <a:gd name="T6" fmla="*/ 66 w 74"/>
                <a:gd name="T7" fmla="*/ 8 h 48"/>
                <a:gd name="T8" fmla="*/ 53 w 74"/>
                <a:gd name="T9" fmla="*/ 2 h 48"/>
                <a:gd name="T10" fmla="*/ 40 w 74"/>
                <a:gd name="T11" fmla="*/ 0 h 48"/>
                <a:gd name="T12" fmla="*/ 40 w 74"/>
                <a:gd name="T13" fmla="*/ 0 h 48"/>
                <a:gd name="T14" fmla="*/ 24 w 74"/>
                <a:gd name="T15" fmla="*/ 0 h 48"/>
                <a:gd name="T16" fmla="*/ 13 w 74"/>
                <a:gd name="T17" fmla="*/ 2 h 48"/>
                <a:gd name="T18" fmla="*/ 5 w 74"/>
                <a:gd name="T19" fmla="*/ 10 h 48"/>
                <a:gd name="T20" fmla="*/ 0 w 74"/>
                <a:gd name="T21" fmla="*/ 18 h 48"/>
                <a:gd name="T22" fmla="*/ 0 w 74"/>
                <a:gd name="T23" fmla="*/ 18 h 48"/>
                <a:gd name="T24" fmla="*/ 2 w 74"/>
                <a:gd name="T25" fmla="*/ 29 h 48"/>
                <a:gd name="T26" fmla="*/ 10 w 74"/>
                <a:gd name="T27" fmla="*/ 37 h 48"/>
                <a:gd name="T28" fmla="*/ 21 w 74"/>
                <a:gd name="T29" fmla="*/ 42 h 48"/>
                <a:gd name="T30" fmla="*/ 34 w 74"/>
                <a:gd name="T31" fmla="*/ 48 h 48"/>
                <a:gd name="T32" fmla="*/ 34 w 74"/>
                <a:gd name="T33" fmla="*/ 48 h 48"/>
                <a:gd name="T34" fmla="*/ 50 w 74"/>
                <a:gd name="T35" fmla="*/ 48 h 48"/>
                <a:gd name="T36" fmla="*/ 61 w 74"/>
                <a:gd name="T37" fmla="*/ 42 h 48"/>
                <a:gd name="T38" fmla="*/ 72 w 74"/>
                <a:gd name="T39" fmla="*/ 37 h 48"/>
                <a:gd name="T40" fmla="*/ 74 w 74"/>
                <a:gd name="T41" fmla="*/ 26 h 48"/>
                <a:gd name="T42" fmla="*/ 74 w 74"/>
                <a:gd name="T43" fmla="*/ 26 h 4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4" h="48">
                  <a:moveTo>
                    <a:pt x="74" y="26"/>
                  </a:moveTo>
                  <a:lnTo>
                    <a:pt x="74" y="26"/>
                  </a:lnTo>
                  <a:lnTo>
                    <a:pt x="72" y="18"/>
                  </a:lnTo>
                  <a:lnTo>
                    <a:pt x="66" y="8"/>
                  </a:lnTo>
                  <a:lnTo>
                    <a:pt x="53" y="2"/>
                  </a:lnTo>
                  <a:lnTo>
                    <a:pt x="40" y="0"/>
                  </a:lnTo>
                  <a:lnTo>
                    <a:pt x="24" y="0"/>
                  </a:lnTo>
                  <a:lnTo>
                    <a:pt x="13" y="2"/>
                  </a:lnTo>
                  <a:lnTo>
                    <a:pt x="5" y="10"/>
                  </a:lnTo>
                  <a:lnTo>
                    <a:pt x="0" y="18"/>
                  </a:lnTo>
                  <a:lnTo>
                    <a:pt x="2" y="29"/>
                  </a:lnTo>
                  <a:lnTo>
                    <a:pt x="10" y="37"/>
                  </a:lnTo>
                  <a:lnTo>
                    <a:pt x="21" y="42"/>
                  </a:lnTo>
                  <a:lnTo>
                    <a:pt x="34" y="48"/>
                  </a:lnTo>
                  <a:lnTo>
                    <a:pt x="50" y="48"/>
                  </a:lnTo>
                  <a:lnTo>
                    <a:pt x="61" y="42"/>
                  </a:lnTo>
                  <a:lnTo>
                    <a:pt x="72" y="37"/>
                  </a:lnTo>
                  <a:lnTo>
                    <a:pt x="74" y="26"/>
                  </a:lnTo>
                  <a:close/>
                </a:path>
              </a:pathLst>
            </a:custGeom>
            <a:solidFill>
              <a:srgbClr val="FFD7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68" name="Freeform 82"/>
            <p:cNvSpPr>
              <a:spLocks/>
            </p:cNvSpPr>
            <p:nvPr/>
          </p:nvSpPr>
          <p:spPr bwMode="auto">
            <a:xfrm>
              <a:off x="4554" y="3123"/>
              <a:ext cx="70" cy="45"/>
            </a:xfrm>
            <a:custGeom>
              <a:avLst/>
              <a:gdLst>
                <a:gd name="T0" fmla="*/ 70 w 70"/>
                <a:gd name="T1" fmla="*/ 26 h 45"/>
                <a:gd name="T2" fmla="*/ 70 w 70"/>
                <a:gd name="T3" fmla="*/ 26 h 45"/>
                <a:gd name="T4" fmla="*/ 70 w 70"/>
                <a:gd name="T5" fmla="*/ 18 h 45"/>
                <a:gd name="T6" fmla="*/ 62 w 70"/>
                <a:gd name="T7" fmla="*/ 10 h 45"/>
                <a:gd name="T8" fmla="*/ 51 w 70"/>
                <a:gd name="T9" fmla="*/ 5 h 45"/>
                <a:gd name="T10" fmla="*/ 38 w 70"/>
                <a:gd name="T11" fmla="*/ 0 h 45"/>
                <a:gd name="T12" fmla="*/ 38 w 70"/>
                <a:gd name="T13" fmla="*/ 0 h 45"/>
                <a:gd name="T14" fmla="*/ 24 w 70"/>
                <a:gd name="T15" fmla="*/ 2 h 45"/>
                <a:gd name="T16" fmla="*/ 11 w 70"/>
                <a:gd name="T17" fmla="*/ 5 h 45"/>
                <a:gd name="T18" fmla="*/ 3 w 70"/>
                <a:gd name="T19" fmla="*/ 10 h 45"/>
                <a:gd name="T20" fmla="*/ 0 w 70"/>
                <a:gd name="T21" fmla="*/ 21 h 45"/>
                <a:gd name="T22" fmla="*/ 0 w 70"/>
                <a:gd name="T23" fmla="*/ 21 h 45"/>
                <a:gd name="T24" fmla="*/ 3 w 70"/>
                <a:gd name="T25" fmla="*/ 29 h 45"/>
                <a:gd name="T26" fmla="*/ 8 w 70"/>
                <a:gd name="T27" fmla="*/ 37 h 45"/>
                <a:gd name="T28" fmla="*/ 19 w 70"/>
                <a:gd name="T29" fmla="*/ 42 h 45"/>
                <a:gd name="T30" fmla="*/ 32 w 70"/>
                <a:gd name="T31" fmla="*/ 45 h 45"/>
                <a:gd name="T32" fmla="*/ 32 w 70"/>
                <a:gd name="T33" fmla="*/ 45 h 45"/>
                <a:gd name="T34" fmla="*/ 46 w 70"/>
                <a:gd name="T35" fmla="*/ 45 h 45"/>
                <a:gd name="T36" fmla="*/ 59 w 70"/>
                <a:gd name="T37" fmla="*/ 42 h 45"/>
                <a:gd name="T38" fmla="*/ 67 w 70"/>
                <a:gd name="T39" fmla="*/ 34 h 45"/>
                <a:gd name="T40" fmla="*/ 70 w 70"/>
                <a:gd name="T41" fmla="*/ 26 h 45"/>
                <a:gd name="T42" fmla="*/ 70 w 70"/>
                <a:gd name="T43" fmla="*/ 26 h 4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0" h="45">
                  <a:moveTo>
                    <a:pt x="70" y="26"/>
                  </a:moveTo>
                  <a:lnTo>
                    <a:pt x="70" y="26"/>
                  </a:lnTo>
                  <a:lnTo>
                    <a:pt x="70" y="18"/>
                  </a:lnTo>
                  <a:lnTo>
                    <a:pt x="62" y="10"/>
                  </a:lnTo>
                  <a:lnTo>
                    <a:pt x="51" y="5"/>
                  </a:lnTo>
                  <a:lnTo>
                    <a:pt x="38" y="0"/>
                  </a:lnTo>
                  <a:lnTo>
                    <a:pt x="24" y="2"/>
                  </a:lnTo>
                  <a:lnTo>
                    <a:pt x="11" y="5"/>
                  </a:lnTo>
                  <a:lnTo>
                    <a:pt x="3" y="10"/>
                  </a:lnTo>
                  <a:lnTo>
                    <a:pt x="0" y="21"/>
                  </a:lnTo>
                  <a:lnTo>
                    <a:pt x="3" y="29"/>
                  </a:lnTo>
                  <a:lnTo>
                    <a:pt x="8" y="37"/>
                  </a:lnTo>
                  <a:lnTo>
                    <a:pt x="19" y="42"/>
                  </a:lnTo>
                  <a:lnTo>
                    <a:pt x="32" y="45"/>
                  </a:lnTo>
                  <a:lnTo>
                    <a:pt x="46" y="45"/>
                  </a:lnTo>
                  <a:lnTo>
                    <a:pt x="59" y="42"/>
                  </a:lnTo>
                  <a:lnTo>
                    <a:pt x="67" y="34"/>
                  </a:lnTo>
                  <a:lnTo>
                    <a:pt x="70" y="26"/>
                  </a:lnTo>
                  <a:close/>
                </a:path>
              </a:pathLst>
            </a:custGeom>
            <a:solidFill>
              <a:srgbClr val="FFD4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69" name="Freeform 83"/>
            <p:cNvSpPr>
              <a:spLocks/>
            </p:cNvSpPr>
            <p:nvPr/>
          </p:nvSpPr>
          <p:spPr bwMode="auto">
            <a:xfrm>
              <a:off x="4557" y="3125"/>
              <a:ext cx="64" cy="43"/>
            </a:xfrm>
            <a:custGeom>
              <a:avLst/>
              <a:gdLst>
                <a:gd name="T0" fmla="*/ 0 w 64"/>
                <a:gd name="T1" fmla="*/ 19 h 43"/>
                <a:gd name="T2" fmla="*/ 0 w 64"/>
                <a:gd name="T3" fmla="*/ 19 h 43"/>
                <a:gd name="T4" fmla="*/ 3 w 64"/>
                <a:gd name="T5" fmla="*/ 27 h 43"/>
                <a:gd name="T6" fmla="*/ 8 w 64"/>
                <a:gd name="T7" fmla="*/ 32 h 43"/>
                <a:gd name="T8" fmla="*/ 19 w 64"/>
                <a:gd name="T9" fmla="*/ 40 h 43"/>
                <a:gd name="T10" fmla="*/ 29 w 64"/>
                <a:gd name="T11" fmla="*/ 43 h 43"/>
                <a:gd name="T12" fmla="*/ 29 w 64"/>
                <a:gd name="T13" fmla="*/ 43 h 43"/>
                <a:gd name="T14" fmla="*/ 43 w 64"/>
                <a:gd name="T15" fmla="*/ 40 h 43"/>
                <a:gd name="T16" fmla="*/ 53 w 64"/>
                <a:gd name="T17" fmla="*/ 38 h 43"/>
                <a:gd name="T18" fmla="*/ 61 w 64"/>
                <a:gd name="T19" fmla="*/ 32 h 43"/>
                <a:gd name="T20" fmla="*/ 64 w 64"/>
                <a:gd name="T21" fmla="*/ 24 h 43"/>
                <a:gd name="T22" fmla="*/ 64 w 64"/>
                <a:gd name="T23" fmla="*/ 24 h 43"/>
                <a:gd name="T24" fmla="*/ 64 w 64"/>
                <a:gd name="T25" fmla="*/ 16 h 43"/>
                <a:gd name="T26" fmla="*/ 56 w 64"/>
                <a:gd name="T27" fmla="*/ 8 h 43"/>
                <a:gd name="T28" fmla="*/ 48 w 64"/>
                <a:gd name="T29" fmla="*/ 3 h 43"/>
                <a:gd name="T30" fmla="*/ 35 w 64"/>
                <a:gd name="T31" fmla="*/ 0 h 43"/>
                <a:gd name="T32" fmla="*/ 35 w 64"/>
                <a:gd name="T33" fmla="*/ 0 h 43"/>
                <a:gd name="T34" fmla="*/ 21 w 64"/>
                <a:gd name="T35" fmla="*/ 0 h 43"/>
                <a:gd name="T36" fmla="*/ 11 w 64"/>
                <a:gd name="T37" fmla="*/ 3 h 43"/>
                <a:gd name="T38" fmla="*/ 3 w 64"/>
                <a:gd name="T39" fmla="*/ 11 h 43"/>
                <a:gd name="T40" fmla="*/ 0 w 64"/>
                <a:gd name="T41" fmla="*/ 19 h 43"/>
                <a:gd name="T42" fmla="*/ 0 w 64"/>
                <a:gd name="T43" fmla="*/ 19 h 4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64" h="43">
                  <a:moveTo>
                    <a:pt x="0" y="19"/>
                  </a:moveTo>
                  <a:lnTo>
                    <a:pt x="0" y="19"/>
                  </a:lnTo>
                  <a:lnTo>
                    <a:pt x="3" y="27"/>
                  </a:lnTo>
                  <a:lnTo>
                    <a:pt x="8" y="32"/>
                  </a:lnTo>
                  <a:lnTo>
                    <a:pt x="19" y="40"/>
                  </a:lnTo>
                  <a:lnTo>
                    <a:pt x="29" y="43"/>
                  </a:lnTo>
                  <a:lnTo>
                    <a:pt x="43" y="40"/>
                  </a:lnTo>
                  <a:lnTo>
                    <a:pt x="53" y="38"/>
                  </a:lnTo>
                  <a:lnTo>
                    <a:pt x="61" y="32"/>
                  </a:lnTo>
                  <a:lnTo>
                    <a:pt x="64" y="24"/>
                  </a:lnTo>
                  <a:lnTo>
                    <a:pt x="64" y="16"/>
                  </a:lnTo>
                  <a:lnTo>
                    <a:pt x="56" y="8"/>
                  </a:lnTo>
                  <a:lnTo>
                    <a:pt x="48" y="3"/>
                  </a:lnTo>
                  <a:lnTo>
                    <a:pt x="35" y="0"/>
                  </a:lnTo>
                  <a:lnTo>
                    <a:pt x="21" y="0"/>
                  </a:lnTo>
                  <a:lnTo>
                    <a:pt x="11" y="3"/>
                  </a:lnTo>
                  <a:lnTo>
                    <a:pt x="3" y="11"/>
                  </a:lnTo>
                  <a:lnTo>
                    <a:pt x="0" y="19"/>
                  </a:lnTo>
                  <a:close/>
                </a:path>
              </a:pathLst>
            </a:custGeom>
            <a:solidFill>
              <a:srgbClr val="FFD1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70" name="Freeform 84"/>
            <p:cNvSpPr>
              <a:spLocks/>
            </p:cNvSpPr>
            <p:nvPr/>
          </p:nvSpPr>
          <p:spPr bwMode="auto">
            <a:xfrm>
              <a:off x="4544" y="2859"/>
              <a:ext cx="117" cy="157"/>
            </a:xfrm>
            <a:custGeom>
              <a:avLst/>
              <a:gdLst>
                <a:gd name="T0" fmla="*/ 117 w 117"/>
                <a:gd name="T1" fmla="*/ 85 h 157"/>
                <a:gd name="T2" fmla="*/ 117 w 117"/>
                <a:gd name="T3" fmla="*/ 85 h 157"/>
                <a:gd name="T4" fmla="*/ 114 w 117"/>
                <a:gd name="T5" fmla="*/ 101 h 157"/>
                <a:gd name="T6" fmla="*/ 109 w 117"/>
                <a:gd name="T7" fmla="*/ 114 h 157"/>
                <a:gd name="T8" fmla="*/ 101 w 117"/>
                <a:gd name="T9" fmla="*/ 128 h 157"/>
                <a:gd name="T10" fmla="*/ 93 w 117"/>
                <a:gd name="T11" fmla="*/ 138 h 157"/>
                <a:gd name="T12" fmla="*/ 82 w 117"/>
                <a:gd name="T13" fmla="*/ 146 h 157"/>
                <a:gd name="T14" fmla="*/ 72 w 117"/>
                <a:gd name="T15" fmla="*/ 152 h 157"/>
                <a:gd name="T16" fmla="*/ 61 w 117"/>
                <a:gd name="T17" fmla="*/ 157 h 157"/>
                <a:gd name="T18" fmla="*/ 48 w 117"/>
                <a:gd name="T19" fmla="*/ 157 h 157"/>
                <a:gd name="T20" fmla="*/ 48 w 117"/>
                <a:gd name="T21" fmla="*/ 157 h 157"/>
                <a:gd name="T22" fmla="*/ 37 w 117"/>
                <a:gd name="T23" fmla="*/ 152 h 157"/>
                <a:gd name="T24" fmla="*/ 26 w 117"/>
                <a:gd name="T25" fmla="*/ 146 h 157"/>
                <a:gd name="T26" fmla="*/ 18 w 117"/>
                <a:gd name="T27" fmla="*/ 138 h 157"/>
                <a:gd name="T28" fmla="*/ 10 w 117"/>
                <a:gd name="T29" fmla="*/ 128 h 157"/>
                <a:gd name="T30" fmla="*/ 5 w 117"/>
                <a:gd name="T31" fmla="*/ 114 h 157"/>
                <a:gd name="T32" fmla="*/ 2 w 117"/>
                <a:gd name="T33" fmla="*/ 101 h 157"/>
                <a:gd name="T34" fmla="*/ 0 w 117"/>
                <a:gd name="T35" fmla="*/ 85 h 157"/>
                <a:gd name="T36" fmla="*/ 2 w 117"/>
                <a:gd name="T37" fmla="*/ 72 h 157"/>
                <a:gd name="T38" fmla="*/ 2 w 117"/>
                <a:gd name="T39" fmla="*/ 72 h 157"/>
                <a:gd name="T40" fmla="*/ 5 w 117"/>
                <a:gd name="T41" fmla="*/ 56 h 157"/>
                <a:gd name="T42" fmla="*/ 10 w 117"/>
                <a:gd name="T43" fmla="*/ 40 h 157"/>
                <a:gd name="T44" fmla="*/ 18 w 117"/>
                <a:gd name="T45" fmla="*/ 29 h 157"/>
                <a:gd name="T46" fmla="*/ 26 w 117"/>
                <a:gd name="T47" fmla="*/ 18 h 157"/>
                <a:gd name="T48" fmla="*/ 37 w 117"/>
                <a:gd name="T49" fmla="*/ 10 h 157"/>
                <a:gd name="T50" fmla="*/ 48 w 117"/>
                <a:gd name="T51" fmla="*/ 2 h 157"/>
                <a:gd name="T52" fmla="*/ 58 w 117"/>
                <a:gd name="T53" fmla="*/ 0 h 157"/>
                <a:gd name="T54" fmla="*/ 69 w 117"/>
                <a:gd name="T55" fmla="*/ 0 h 157"/>
                <a:gd name="T56" fmla="*/ 69 w 117"/>
                <a:gd name="T57" fmla="*/ 0 h 157"/>
                <a:gd name="T58" fmla="*/ 82 w 117"/>
                <a:gd name="T59" fmla="*/ 5 h 157"/>
                <a:gd name="T60" fmla="*/ 90 w 117"/>
                <a:gd name="T61" fmla="*/ 10 h 157"/>
                <a:gd name="T62" fmla="*/ 101 w 117"/>
                <a:gd name="T63" fmla="*/ 18 h 157"/>
                <a:gd name="T64" fmla="*/ 106 w 117"/>
                <a:gd name="T65" fmla="*/ 29 h 157"/>
                <a:gd name="T66" fmla="*/ 114 w 117"/>
                <a:gd name="T67" fmla="*/ 42 h 157"/>
                <a:gd name="T68" fmla="*/ 117 w 117"/>
                <a:gd name="T69" fmla="*/ 56 h 157"/>
                <a:gd name="T70" fmla="*/ 117 w 117"/>
                <a:gd name="T71" fmla="*/ 69 h 157"/>
                <a:gd name="T72" fmla="*/ 117 w 117"/>
                <a:gd name="T73" fmla="*/ 85 h 157"/>
                <a:gd name="T74" fmla="*/ 117 w 117"/>
                <a:gd name="T75" fmla="*/ 85 h 15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17" h="157">
                  <a:moveTo>
                    <a:pt x="117" y="85"/>
                  </a:moveTo>
                  <a:lnTo>
                    <a:pt x="117" y="85"/>
                  </a:lnTo>
                  <a:lnTo>
                    <a:pt x="114" y="101"/>
                  </a:lnTo>
                  <a:lnTo>
                    <a:pt x="109" y="114"/>
                  </a:lnTo>
                  <a:lnTo>
                    <a:pt x="101" y="128"/>
                  </a:lnTo>
                  <a:lnTo>
                    <a:pt x="93" y="138"/>
                  </a:lnTo>
                  <a:lnTo>
                    <a:pt x="82" y="146"/>
                  </a:lnTo>
                  <a:lnTo>
                    <a:pt x="72" y="152"/>
                  </a:lnTo>
                  <a:lnTo>
                    <a:pt x="61" y="157"/>
                  </a:lnTo>
                  <a:lnTo>
                    <a:pt x="48" y="157"/>
                  </a:lnTo>
                  <a:lnTo>
                    <a:pt x="37" y="152"/>
                  </a:lnTo>
                  <a:lnTo>
                    <a:pt x="26" y="146"/>
                  </a:lnTo>
                  <a:lnTo>
                    <a:pt x="18" y="138"/>
                  </a:lnTo>
                  <a:lnTo>
                    <a:pt x="10" y="128"/>
                  </a:lnTo>
                  <a:lnTo>
                    <a:pt x="5" y="114"/>
                  </a:lnTo>
                  <a:lnTo>
                    <a:pt x="2" y="101"/>
                  </a:lnTo>
                  <a:lnTo>
                    <a:pt x="0" y="85"/>
                  </a:lnTo>
                  <a:lnTo>
                    <a:pt x="2" y="72"/>
                  </a:lnTo>
                  <a:lnTo>
                    <a:pt x="5" y="56"/>
                  </a:lnTo>
                  <a:lnTo>
                    <a:pt x="10" y="40"/>
                  </a:lnTo>
                  <a:lnTo>
                    <a:pt x="18" y="29"/>
                  </a:lnTo>
                  <a:lnTo>
                    <a:pt x="26" y="18"/>
                  </a:lnTo>
                  <a:lnTo>
                    <a:pt x="37" y="10"/>
                  </a:lnTo>
                  <a:lnTo>
                    <a:pt x="48" y="2"/>
                  </a:lnTo>
                  <a:lnTo>
                    <a:pt x="58" y="0"/>
                  </a:lnTo>
                  <a:lnTo>
                    <a:pt x="69" y="0"/>
                  </a:lnTo>
                  <a:lnTo>
                    <a:pt x="82" y="5"/>
                  </a:lnTo>
                  <a:lnTo>
                    <a:pt x="90" y="10"/>
                  </a:lnTo>
                  <a:lnTo>
                    <a:pt x="101" y="18"/>
                  </a:lnTo>
                  <a:lnTo>
                    <a:pt x="106" y="29"/>
                  </a:lnTo>
                  <a:lnTo>
                    <a:pt x="114" y="42"/>
                  </a:lnTo>
                  <a:lnTo>
                    <a:pt x="117" y="56"/>
                  </a:lnTo>
                  <a:lnTo>
                    <a:pt x="117" y="69"/>
                  </a:lnTo>
                  <a:lnTo>
                    <a:pt x="117" y="85"/>
                  </a:lnTo>
                  <a:close/>
                </a:path>
              </a:pathLst>
            </a:custGeom>
            <a:solidFill>
              <a:srgbClr val="203E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71" name="Freeform 85"/>
            <p:cNvSpPr>
              <a:spLocks/>
            </p:cNvSpPr>
            <p:nvPr/>
          </p:nvSpPr>
          <p:spPr bwMode="auto">
            <a:xfrm>
              <a:off x="4557" y="2875"/>
              <a:ext cx="93" cy="125"/>
            </a:xfrm>
            <a:custGeom>
              <a:avLst/>
              <a:gdLst>
                <a:gd name="T0" fmla="*/ 93 w 93"/>
                <a:gd name="T1" fmla="*/ 69 h 125"/>
                <a:gd name="T2" fmla="*/ 93 w 93"/>
                <a:gd name="T3" fmla="*/ 69 h 125"/>
                <a:gd name="T4" fmla="*/ 91 w 93"/>
                <a:gd name="T5" fmla="*/ 80 h 125"/>
                <a:gd name="T6" fmla="*/ 85 w 93"/>
                <a:gd name="T7" fmla="*/ 93 h 125"/>
                <a:gd name="T8" fmla="*/ 80 w 93"/>
                <a:gd name="T9" fmla="*/ 101 h 125"/>
                <a:gd name="T10" fmla="*/ 72 w 93"/>
                <a:gd name="T11" fmla="*/ 112 h 125"/>
                <a:gd name="T12" fmla="*/ 64 w 93"/>
                <a:gd name="T13" fmla="*/ 117 h 125"/>
                <a:gd name="T14" fmla="*/ 56 w 93"/>
                <a:gd name="T15" fmla="*/ 122 h 125"/>
                <a:gd name="T16" fmla="*/ 48 w 93"/>
                <a:gd name="T17" fmla="*/ 125 h 125"/>
                <a:gd name="T18" fmla="*/ 37 w 93"/>
                <a:gd name="T19" fmla="*/ 125 h 125"/>
                <a:gd name="T20" fmla="*/ 37 w 93"/>
                <a:gd name="T21" fmla="*/ 125 h 125"/>
                <a:gd name="T22" fmla="*/ 29 w 93"/>
                <a:gd name="T23" fmla="*/ 122 h 125"/>
                <a:gd name="T24" fmla="*/ 21 w 93"/>
                <a:gd name="T25" fmla="*/ 117 h 125"/>
                <a:gd name="T26" fmla="*/ 13 w 93"/>
                <a:gd name="T27" fmla="*/ 109 h 125"/>
                <a:gd name="T28" fmla="*/ 8 w 93"/>
                <a:gd name="T29" fmla="*/ 101 h 125"/>
                <a:gd name="T30" fmla="*/ 3 w 93"/>
                <a:gd name="T31" fmla="*/ 93 h 125"/>
                <a:gd name="T32" fmla="*/ 0 w 93"/>
                <a:gd name="T33" fmla="*/ 80 h 125"/>
                <a:gd name="T34" fmla="*/ 0 w 93"/>
                <a:gd name="T35" fmla="*/ 69 h 125"/>
                <a:gd name="T36" fmla="*/ 0 w 93"/>
                <a:gd name="T37" fmla="*/ 56 h 125"/>
                <a:gd name="T38" fmla="*/ 0 w 93"/>
                <a:gd name="T39" fmla="*/ 56 h 125"/>
                <a:gd name="T40" fmla="*/ 3 w 93"/>
                <a:gd name="T41" fmla="*/ 42 h 125"/>
                <a:gd name="T42" fmla="*/ 8 w 93"/>
                <a:gd name="T43" fmla="*/ 32 h 125"/>
                <a:gd name="T44" fmla="*/ 13 w 93"/>
                <a:gd name="T45" fmla="*/ 21 h 125"/>
                <a:gd name="T46" fmla="*/ 19 w 93"/>
                <a:gd name="T47" fmla="*/ 13 h 125"/>
                <a:gd name="T48" fmla="*/ 27 w 93"/>
                <a:gd name="T49" fmla="*/ 8 h 125"/>
                <a:gd name="T50" fmla="*/ 37 w 93"/>
                <a:gd name="T51" fmla="*/ 2 h 125"/>
                <a:gd name="T52" fmla="*/ 45 w 93"/>
                <a:gd name="T53" fmla="*/ 0 h 125"/>
                <a:gd name="T54" fmla="*/ 56 w 93"/>
                <a:gd name="T55" fmla="*/ 0 h 125"/>
                <a:gd name="T56" fmla="*/ 56 w 93"/>
                <a:gd name="T57" fmla="*/ 0 h 125"/>
                <a:gd name="T58" fmla="*/ 64 w 93"/>
                <a:gd name="T59" fmla="*/ 2 h 125"/>
                <a:gd name="T60" fmla="*/ 72 w 93"/>
                <a:gd name="T61" fmla="*/ 8 h 125"/>
                <a:gd name="T62" fmla="*/ 80 w 93"/>
                <a:gd name="T63" fmla="*/ 13 h 125"/>
                <a:gd name="T64" fmla="*/ 85 w 93"/>
                <a:gd name="T65" fmla="*/ 24 h 125"/>
                <a:gd name="T66" fmla="*/ 91 w 93"/>
                <a:gd name="T67" fmla="*/ 32 h 125"/>
                <a:gd name="T68" fmla="*/ 93 w 93"/>
                <a:gd name="T69" fmla="*/ 45 h 125"/>
                <a:gd name="T70" fmla="*/ 93 w 93"/>
                <a:gd name="T71" fmla="*/ 56 h 125"/>
                <a:gd name="T72" fmla="*/ 93 w 93"/>
                <a:gd name="T73" fmla="*/ 69 h 125"/>
                <a:gd name="T74" fmla="*/ 93 w 93"/>
                <a:gd name="T75" fmla="*/ 69 h 12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93" h="125">
                  <a:moveTo>
                    <a:pt x="93" y="69"/>
                  </a:moveTo>
                  <a:lnTo>
                    <a:pt x="93" y="69"/>
                  </a:lnTo>
                  <a:lnTo>
                    <a:pt x="91" y="80"/>
                  </a:lnTo>
                  <a:lnTo>
                    <a:pt x="85" y="93"/>
                  </a:lnTo>
                  <a:lnTo>
                    <a:pt x="80" y="101"/>
                  </a:lnTo>
                  <a:lnTo>
                    <a:pt x="72" y="112"/>
                  </a:lnTo>
                  <a:lnTo>
                    <a:pt x="64" y="117"/>
                  </a:lnTo>
                  <a:lnTo>
                    <a:pt x="56" y="122"/>
                  </a:lnTo>
                  <a:lnTo>
                    <a:pt x="48" y="125"/>
                  </a:lnTo>
                  <a:lnTo>
                    <a:pt x="37" y="125"/>
                  </a:lnTo>
                  <a:lnTo>
                    <a:pt x="29" y="122"/>
                  </a:lnTo>
                  <a:lnTo>
                    <a:pt x="21" y="117"/>
                  </a:lnTo>
                  <a:lnTo>
                    <a:pt x="13" y="109"/>
                  </a:lnTo>
                  <a:lnTo>
                    <a:pt x="8" y="101"/>
                  </a:lnTo>
                  <a:lnTo>
                    <a:pt x="3" y="93"/>
                  </a:lnTo>
                  <a:lnTo>
                    <a:pt x="0" y="80"/>
                  </a:lnTo>
                  <a:lnTo>
                    <a:pt x="0" y="69"/>
                  </a:lnTo>
                  <a:lnTo>
                    <a:pt x="0" y="56"/>
                  </a:lnTo>
                  <a:lnTo>
                    <a:pt x="3" y="42"/>
                  </a:lnTo>
                  <a:lnTo>
                    <a:pt x="8" y="32"/>
                  </a:lnTo>
                  <a:lnTo>
                    <a:pt x="13" y="21"/>
                  </a:lnTo>
                  <a:lnTo>
                    <a:pt x="19" y="13"/>
                  </a:lnTo>
                  <a:lnTo>
                    <a:pt x="27" y="8"/>
                  </a:lnTo>
                  <a:lnTo>
                    <a:pt x="37" y="2"/>
                  </a:lnTo>
                  <a:lnTo>
                    <a:pt x="45" y="0"/>
                  </a:lnTo>
                  <a:lnTo>
                    <a:pt x="56" y="0"/>
                  </a:lnTo>
                  <a:lnTo>
                    <a:pt x="64" y="2"/>
                  </a:lnTo>
                  <a:lnTo>
                    <a:pt x="72" y="8"/>
                  </a:lnTo>
                  <a:lnTo>
                    <a:pt x="80" y="13"/>
                  </a:lnTo>
                  <a:lnTo>
                    <a:pt x="85" y="24"/>
                  </a:lnTo>
                  <a:lnTo>
                    <a:pt x="91" y="32"/>
                  </a:lnTo>
                  <a:lnTo>
                    <a:pt x="93" y="45"/>
                  </a:lnTo>
                  <a:lnTo>
                    <a:pt x="93" y="56"/>
                  </a:lnTo>
                  <a:lnTo>
                    <a:pt x="93" y="69"/>
                  </a:lnTo>
                  <a:close/>
                </a:path>
              </a:pathLst>
            </a:custGeom>
            <a:solidFill>
              <a:srgbClr val="3361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72" name="Freeform 86"/>
            <p:cNvSpPr>
              <a:spLocks/>
            </p:cNvSpPr>
            <p:nvPr/>
          </p:nvSpPr>
          <p:spPr bwMode="auto">
            <a:xfrm>
              <a:off x="4573" y="2901"/>
              <a:ext cx="61" cy="78"/>
            </a:xfrm>
            <a:custGeom>
              <a:avLst/>
              <a:gdLst>
                <a:gd name="T0" fmla="*/ 61 w 61"/>
                <a:gd name="T1" fmla="*/ 43 h 78"/>
                <a:gd name="T2" fmla="*/ 61 w 61"/>
                <a:gd name="T3" fmla="*/ 43 h 78"/>
                <a:gd name="T4" fmla="*/ 56 w 61"/>
                <a:gd name="T5" fmla="*/ 56 h 78"/>
                <a:gd name="T6" fmla="*/ 48 w 61"/>
                <a:gd name="T7" fmla="*/ 70 h 78"/>
                <a:gd name="T8" fmla="*/ 37 w 61"/>
                <a:gd name="T9" fmla="*/ 75 h 78"/>
                <a:gd name="T10" fmla="*/ 24 w 61"/>
                <a:gd name="T11" fmla="*/ 78 h 78"/>
                <a:gd name="T12" fmla="*/ 24 w 61"/>
                <a:gd name="T13" fmla="*/ 78 h 78"/>
                <a:gd name="T14" fmla="*/ 13 w 61"/>
                <a:gd name="T15" fmla="*/ 72 h 78"/>
                <a:gd name="T16" fmla="*/ 5 w 61"/>
                <a:gd name="T17" fmla="*/ 62 h 78"/>
                <a:gd name="T18" fmla="*/ 0 w 61"/>
                <a:gd name="T19" fmla="*/ 51 h 78"/>
                <a:gd name="T20" fmla="*/ 0 w 61"/>
                <a:gd name="T21" fmla="*/ 35 h 78"/>
                <a:gd name="T22" fmla="*/ 0 w 61"/>
                <a:gd name="T23" fmla="*/ 35 h 78"/>
                <a:gd name="T24" fmla="*/ 5 w 61"/>
                <a:gd name="T25" fmla="*/ 19 h 78"/>
                <a:gd name="T26" fmla="*/ 13 w 61"/>
                <a:gd name="T27" fmla="*/ 8 h 78"/>
                <a:gd name="T28" fmla="*/ 24 w 61"/>
                <a:gd name="T29" fmla="*/ 3 h 78"/>
                <a:gd name="T30" fmla="*/ 35 w 61"/>
                <a:gd name="T31" fmla="*/ 0 h 78"/>
                <a:gd name="T32" fmla="*/ 35 w 61"/>
                <a:gd name="T33" fmla="*/ 0 h 78"/>
                <a:gd name="T34" fmla="*/ 45 w 61"/>
                <a:gd name="T35" fmla="*/ 6 h 78"/>
                <a:gd name="T36" fmla="*/ 56 w 61"/>
                <a:gd name="T37" fmla="*/ 14 h 78"/>
                <a:gd name="T38" fmla="*/ 59 w 61"/>
                <a:gd name="T39" fmla="*/ 27 h 78"/>
                <a:gd name="T40" fmla="*/ 61 w 61"/>
                <a:gd name="T41" fmla="*/ 43 h 78"/>
                <a:gd name="T42" fmla="*/ 61 w 61"/>
                <a:gd name="T43" fmla="*/ 43 h 7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61" h="78">
                  <a:moveTo>
                    <a:pt x="61" y="43"/>
                  </a:moveTo>
                  <a:lnTo>
                    <a:pt x="61" y="43"/>
                  </a:lnTo>
                  <a:lnTo>
                    <a:pt x="56" y="56"/>
                  </a:lnTo>
                  <a:lnTo>
                    <a:pt x="48" y="70"/>
                  </a:lnTo>
                  <a:lnTo>
                    <a:pt x="37" y="75"/>
                  </a:lnTo>
                  <a:lnTo>
                    <a:pt x="24" y="78"/>
                  </a:lnTo>
                  <a:lnTo>
                    <a:pt x="13" y="72"/>
                  </a:lnTo>
                  <a:lnTo>
                    <a:pt x="5" y="62"/>
                  </a:lnTo>
                  <a:lnTo>
                    <a:pt x="0" y="51"/>
                  </a:lnTo>
                  <a:lnTo>
                    <a:pt x="0" y="35"/>
                  </a:lnTo>
                  <a:lnTo>
                    <a:pt x="5" y="19"/>
                  </a:lnTo>
                  <a:lnTo>
                    <a:pt x="13" y="8"/>
                  </a:lnTo>
                  <a:lnTo>
                    <a:pt x="24" y="3"/>
                  </a:lnTo>
                  <a:lnTo>
                    <a:pt x="35" y="0"/>
                  </a:lnTo>
                  <a:lnTo>
                    <a:pt x="45" y="6"/>
                  </a:lnTo>
                  <a:lnTo>
                    <a:pt x="56" y="14"/>
                  </a:lnTo>
                  <a:lnTo>
                    <a:pt x="59" y="27"/>
                  </a:lnTo>
                  <a:lnTo>
                    <a:pt x="61" y="4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73" name="Freeform 87"/>
            <p:cNvSpPr>
              <a:spLocks/>
            </p:cNvSpPr>
            <p:nvPr/>
          </p:nvSpPr>
          <p:spPr bwMode="auto">
            <a:xfrm>
              <a:off x="4613" y="2901"/>
              <a:ext cx="24" cy="30"/>
            </a:xfrm>
            <a:custGeom>
              <a:avLst/>
              <a:gdLst>
                <a:gd name="T0" fmla="*/ 24 w 24"/>
                <a:gd name="T1" fmla="*/ 16 h 30"/>
                <a:gd name="T2" fmla="*/ 24 w 24"/>
                <a:gd name="T3" fmla="*/ 16 h 30"/>
                <a:gd name="T4" fmla="*/ 24 w 24"/>
                <a:gd name="T5" fmla="*/ 22 h 30"/>
                <a:gd name="T6" fmla="*/ 21 w 24"/>
                <a:gd name="T7" fmla="*/ 27 h 30"/>
                <a:gd name="T8" fmla="*/ 16 w 24"/>
                <a:gd name="T9" fmla="*/ 30 h 30"/>
                <a:gd name="T10" fmla="*/ 13 w 24"/>
                <a:gd name="T11" fmla="*/ 30 h 30"/>
                <a:gd name="T12" fmla="*/ 13 w 24"/>
                <a:gd name="T13" fmla="*/ 30 h 30"/>
                <a:gd name="T14" fmla="*/ 8 w 24"/>
                <a:gd name="T15" fmla="*/ 30 h 30"/>
                <a:gd name="T16" fmla="*/ 3 w 24"/>
                <a:gd name="T17" fmla="*/ 27 h 30"/>
                <a:gd name="T18" fmla="*/ 0 w 24"/>
                <a:gd name="T19" fmla="*/ 22 h 30"/>
                <a:gd name="T20" fmla="*/ 0 w 24"/>
                <a:gd name="T21" fmla="*/ 16 h 30"/>
                <a:gd name="T22" fmla="*/ 0 w 24"/>
                <a:gd name="T23" fmla="*/ 16 h 30"/>
                <a:gd name="T24" fmla="*/ 0 w 24"/>
                <a:gd name="T25" fmla="*/ 8 h 30"/>
                <a:gd name="T26" fmla="*/ 3 w 24"/>
                <a:gd name="T27" fmla="*/ 6 h 30"/>
                <a:gd name="T28" fmla="*/ 8 w 24"/>
                <a:gd name="T29" fmla="*/ 0 h 30"/>
                <a:gd name="T30" fmla="*/ 13 w 24"/>
                <a:gd name="T31" fmla="*/ 0 h 30"/>
                <a:gd name="T32" fmla="*/ 13 w 24"/>
                <a:gd name="T33" fmla="*/ 0 h 30"/>
                <a:gd name="T34" fmla="*/ 16 w 24"/>
                <a:gd name="T35" fmla="*/ 0 h 30"/>
                <a:gd name="T36" fmla="*/ 21 w 24"/>
                <a:gd name="T37" fmla="*/ 6 h 30"/>
                <a:gd name="T38" fmla="*/ 24 w 24"/>
                <a:gd name="T39" fmla="*/ 8 h 30"/>
                <a:gd name="T40" fmla="*/ 24 w 24"/>
                <a:gd name="T41" fmla="*/ 16 h 30"/>
                <a:gd name="T42" fmla="*/ 24 w 24"/>
                <a:gd name="T43" fmla="*/ 16 h 3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4" h="30">
                  <a:moveTo>
                    <a:pt x="24" y="16"/>
                  </a:moveTo>
                  <a:lnTo>
                    <a:pt x="24" y="16"/>
                  </a:lnTo>
                  <a:lnTo>
                    <a:pt x="24" y="22"/>
                  </a:lnTo>
                  <a:lnTo>
                    <a:pt x="21" y="27"/>
                  </a:lnTo>
                  <a:lnTo>
                    <a:pt x="16" y="30"/>
                  </a:lnTo>
                  <a:lnTo>
                    <a:pt x="13" y="30"/>
                  </a:lnTo>
                  <a:lnTo>
                    <a:pt x="8" y="30"/>
                  </a:lnTo>
                  <a:lnTo>
                    <a:pt x="3" y="27"/>
                  </a:lnTo>
                  <a:lnTo>
                    <a:pt x="0" y="22"/>
                  </a:lnTo>
                  <a:lnTo>
                    <a:pt x="0" y="16"/>
                  </a:lnTo>
                  <a:lnTo>
                    <a:pt x="0" y="8"/>
                  </a:lnTo>
                  <a:lnTo>
                    <a:pt x="3" y="6"/>
                  </a:lnTo>
                  <a:lnTo>
                    <a:pt x="8" y="0"/>
                  </a:lnTo>
                  <a:lnTo>
                    <a:pt x="13" y="0"/>
                  </a:lnTo>
                  <a:lnTo>
                    <a:pt x="16" y="0"/>
                  </a:lnTo>
                  <a:lnTo>
                    <a:pt x="21" y="6"/>
                  </a:lnTo>
                  <a:lnTo>
                    <a:pt x="24" y="8"/>
                  </a:lnTo>
                  <a:lnTo>
                    <a:pt x="24" y="1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74" name="Freeform 88"/>
            <p:cNvSpPr>
              <a:spLocks/>
            </p:cNvSpPr>
            <p:nvPr/>
          </p:nvSpPr>
          <p:spPr bwMode="auto">
            <a:xfrm>
              <a:off x="4573" y="2957"/>
              <a:ext cx="16" cy="14"/>
            </a:xfrm>
            <a:custGeom>
              <a:avLst/>
              <a:gdLst>
                <a:gd name="T0" fmla="*/ 5 w 16"/>
                <a:gd name="T1" fmla="*/ 0 h 14"/>
                <a:gd name="T2" fmla="*/ 5 w 16"/>
                <a:gd name="T3" fmla="*/ 0 h 14"/>
                <a:gd name="T4" fmla="*/ 11 w 16"/>
                <a:gd name="T5" fmla="*/ 0 h 14"/>
                <a:gd name="T6" fmla="*/ 16 w 16"/>
                <a:gd name="T7" fmla="*/ 6 h 14"/>
                <a:gd name="T8" fmla="*/ 16 w 16"/>
                <a:gd name="T9" fmla="*/ 6 h 14"/>
                <a:gd name="T10" fmla="*/ 13 w 16"/>
                <a:gd name="T11" fmla="*/ 11 h 14"/>
                <a:gd name="T12" fmla="*/ 8 w 16"/>
                <a:gd name="T13" fmla="*/ 14 h 14"/>
                <a:gd name="T14" fmla="*/ 8 w 16"/>
                <a:gd name="T15" fmla="*/ 14 h 14"/>
                <a:gd name="T16" fmla="*/ 3 w 16"/>
                <a:gd name="T17" fmla="*/ 14 h 14"/>
                <a:gd name="T18" fmla="*/ 0 w 16"/>
                <a:gd name="T19" fmla="*/ 8 h 14"/>
                <a:gd name="T20" fmla="*/ 0 w 16"/>
                <a:gd name="T21" fmla="*/ 8 h 14"/>
                <a:gd name="T22" fmla="*/ 3 w 16"/>
                <a:gd name="T23" fmla="*/ 3 h 14"/>
                <a:gd name="T24" fmla="*/ 5 w 16"/>
                <a:gd name="T25" fmla="*/ 0 h 14"/>
                <a:gd name="T26" fmla="*/ 5 w 16"/>
                <a:gd name="T27" fmla="*/ 0 h 1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6" h="14">
                  <a:moveTo>
                    <a:pt x="5" y="0"/>
                  </a:moveTo>
                  <a:lnTo>
                    <a:pt x="5" y="0"/>
                  </a:lnTo>
                  <a:lnTo>
                    <a:pt x="11" y="0"/>
                  </a:lnTo>
                  <a:lnTo>
                    <a:pt x="16" y="6"/>
                  </a:lnTo>
                  <a:lnTo>
                    <a:pt x="13" y="11"/>
                  </a:lnTo>
                  <a:lnTo>
                    <a:pt x="8" y="14"/>
                  </a:lnTo>
                  <a:lnTo>
                    <a:pt x="3" y="14"/>
                  </a:lnTo>
                  <a:lnTo>
                    <a:pt x="0" y="8"/>
                  </a:lnTo>
                  <a:lnTo>
                    <a:pt x="3" y="3"/>
                  </a:lnTo>
                  <a:lnTo>
                    <a:pt x="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75" name="Freeform 89"/>
            <p:cNvSpPr>
              <a:spLocks/>
            </p:cNvSpPr>
            <p:nvPr/>
          </p:nvSpPr>
          <p:spPr bwMode="auto">
            <a:xfrm>
              <a:off x="4458" y="2787"/>
              <a:ext cx="262" cy="168"/>
            </a:xfrm>
            <a:custGeom>
              <a:avLst/>
              <a:gdLst>
                <a:gd name="T0" fmla="*/ 139 w 262"/>
                <a:gd name="T1" fmla="*/ 5 h 168"/>
                <a:gd name="T2" fmla="*/ 192 w 262"/>
                <a:gd name="T3" fmla="*/ 0 h 168"/>
                <a:gd name="T4" fmla="*/ 222 w 262"/>
                <a:gd name="T5" fmla="*/ 8 h 168"/>
                <a:gd name="T6" fmla="*/ 259 w 262"/>
                <a:gd name="T7" fmla="*/ 37 h 168"/>
                <a:gd name="T8" fmla="*/ 259 w 262"/>
                <a:gd name="T9" fmla="*/ 37 h 168"/>
                <a:gd name="T10" fmla="*/ 262 w 262"/>
                <a:gd name="T11" fmla="*/ 37 h 168"/>
                <a:gd name="T12" fmla="*/ 262 w 262"/>
                <a:gd name="T13" fmla="*/ 34 h 168"/>
                <a:gd name="T14" fmla="*/ 259 w 262"/>
                <a:gd name="T15" fmla="*/ 34 h 168"/>
                <a:gd name="T16" fmla="*/ 243 w 262"/>
                <a:gd name="T17" fmla="*/ 37 h 168"/>
                <a:gd name="T18" fmla="*/ 200 w 262"/>
                <a:gd name="T19" fmla="*/ 48 h 168"/>
                <a:gd name="T20" fmla="*/ 94 w 262"/>
                <a:gd name="T21" fmla="*/ 146 h 168"/>
                <a:gd name="T22" fmla="*/ 56 w 262"/>
                <a:gd name="T23" fmla="*/ 168 h 168"/>
                <a:gd name="T24" fmla="*/ 24 w 262"/>
                <a:gd name="T25" fmla="*/ 168 h 168"/>
                <a:gd name="T26" fmla="*/ 6 w 262"/>
                <a:gd name="T27" fmla="*/ 141 h 168"/>
                <a:gd name="T28" fmla="*/ 0 w 262"/>
                <a:gd name="T29" fmla="*/ 98 h 168"/>
                <a:gd name="T30" fmla="*/ 14 w 262"/>
                <a:gd name="T31" fmla="*/ 80 h 168"/>
                <a:gd name="T32" fmla="*/ 139 w 262"/>
                <a:gd name="T33" fmla="*/ 5 h 1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62" h="168">
                  <a:moveTo>
                    <a:pt x="139" y="5"/>
                  </a:moveTo>
                  <a:lnTo>
                    <a:pt x="192" y="0"/>
                  </a:lnTo>
                  <a:lnTo>
                    <a:pt x="222" y="8"/>
                  </a:lnTo>
                  <a:lnTo>
                    <a:pt x="259" y="37"/>
                  </a:lnTo>
                  <a:lnTo>
                    <a:pt x="262" y="37"/>
                  </a:lnTo>
                  <a:lnTo>
                    <a:pt x="262" y="34"/>
                  </a:lnTo>
                  <a:lnTo>
                    <a:pt x="259" y="34"/>
                  </a:lnTo>
                  <a:lnTo>
                    <a:pt x="243" y="37"/>
                  </a:lnTo>
                  <a:lnTo>
                    <a:pt x="200" y="48"/>
                  </a:lnTo>
                  <a:lnTo>
                    <a:pt x="94" y="146"/>
                  </a:lnTo>
                  <a:lnTo>
                    <a:pt x="56" y="168"/>
                  </a:lnTo>
                  <a:lnTo>
                    <a:pt x="24" y="168"/>
                  </a:lnTo>
                  <a:lnTo>
                    <a:pt x="6" y="141"/>
                  </a:lnTo>
                  <a:lnTo>
                    <a:pt x="0" y="98"/>
                  </a:lnTo>
                  <a:lnTo>
                    <a:pt x="14" y="80"/>
                  </a:lnTo>
                  <a:lnTo>
                    <a:pt x="139" y="5"/>
                  </a:lnTo>
                  <a:close/>
                </a:path>
              </a:pathLst>
            </a:custGeom>
            <a:solidFill>
              <a:srgbClr val="FFFA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76" name="Freeform 90"/>
            <p:cNvSpPr>
              <a:spLocks/>
            </p:cNvSpPr>
            <p:nvPr/>
          </p:nvSpPr>
          <p:spPr bwMode="auto">
            <a:xfrm>
              <a:off x="4437" y="2787"/>
              <a:ext cx="365" cy="184"/>
            </a:xfrm>
            <a:custGeom>
              <a:avLst/>
              <a:gdLst>
                <a:gd name="T0" fmla="*/ 365 w 365"/>
                <a:gd name="T1" fmla="*/ 96 h 184"/>
                <a:gd name="T2" fmla="*/ 365 w 365"/>
                <a:gd name="T3" fmla="*/ 96 h 184"/>
                <a:gd name="T4" fmla="*/ 349 w 365"/>
                <a:gd name="T5" fmla="*/ 74 h 184"/>
                <a:gd name="T6" fmla="*/ 331 w 365"/>
                <a:gd name="T7" fmla="*/ 56 h 184"/>
                <a:gd name="T8" fmla="*/ 307 w 365"/>
                <a:gd name="T9" fmla="*/ 34 h 184"/>
                <a:gd name="T10" fmla="*/ 283 w 365"/>
                <a:gd name="T11" fmla="*/ 16 h 184"/>
                <a:gd name="T12" fmla="*/ 269 w 365"/>
                <a:gd name="T13" fmla="*/ 8 h 184"/>
                <a:gd name="T14" fmla="*/ 256 w 365"/>
                <a:gd name="T15" fmla="*/ 2 h 184"/>
                <a:gd name="T16" fmla="*/ 245 w 365"/>
                <a:gd name="T17" fmla="*/ 0 h 184"/>
                <a:gd name="T18" fmla="*/ 232 w 365"/>
                <a:gd name="T19" fmla="*/ 0 h 184"/>
                <a:gd name="T20" fmla="*/ 221 w 365"/>
                <a:gd name="T21" fmla="*/ 5 h 184"/>
                <a:gd name="T22" fmla="*/ 211 w 365"/>
                <a:gd name="T23" fmla="*/ 13 h 184"/>
                <a:gd name="T24" fmla="*/ 211 w 365"/>
                <a:gd name="T25" fmla="*/ 13 h 184"/>
                <a:gd name="T26" fmla="*/ 168 w 365"/>
                <a:gd name="T27" fmla="*/ 61 h 184"/>
                <a:gd name="T28" fmla="*/ 117 w 365"/>
                <a:gd name="T29" fmla="*/ 114 h 184"/>
                <a:gd name="T30" fmla="*/ 93 w 365"/>
                <a:gd name="T31" fmla="*/ 136 h 184"/>
                <a:gd name="T32" fmla="*/ 72 w 365"/>
                <a:gd name="T33" fmla="*/ 154 h 184"/>
                <a:gd name="T34" fmla="*/ 53 w 365"/>
                <a:gd name="T35" fmla="*/ 165 h 184"/>
                <a:gd name="T36" fmla="*/ 45 w 365"/>
                <a:gd name="T37" fmla="*/ 168 h 184"/>
                <a:gd name="T38" fmla="*/ 40 w 365"/>
                <a:gd name="T39" fmla="*/ 168 h 184"/>
                <a:gd name="T40" fmla="*/ 40 w 365"/>
                <a:gd name="T41" fmla="*/ 168 h 184"/>
                <a:gd name="T42" fmla="*/ 11 w 365"/>
                <a:gd name="T43" fmla="*/ 157 h 184"/>
                <a:gd name="T44" fmla="*/ 3 w 365"/>
                <a:gd name="T45" fmla="*/ 157 h 184"/>
                <a:gd name="T46" fmla="*/ 0 w 365"/>
                <a:gd name="T47" fmla="*/ 157 h 184"/>
                <a:gd name="T48" fmla="*/ 3 w 365"/>
                <a:gd name="T49" fmla="*/ 157 h 184"/>
                <a:gd name="T50" fmla="*/ 3 w 365"/>
                <a:gd name="T51" fmla="*/ 157 h 184"/>
                <a:gd name="T52" fmla="*/ 32 w 365"/>
                <a:gd name="T53" fmla="*/ 176 h 184"/>
                <a:gd name="T54" fmla="*/ 48 w 365"/>
                <a:gd name="T55" fmla="*/ 181 h 184"/>
                <a:gd name="T56" fmla="*/ 67 w 365"/>
                <a:gd name="T57" fmla="*/ 184 h 184"/>
                <a:gd name="T58" fmla="*/ 85 w 365"/>
                <a:gd name="T59" fmla="*/ 178 h 184"/>
                <a:gd name="T60" fmla="*/ 107 w 365"/>
                <a:gd name="T61" fmla="*/ 168 h 184"/>
                <a:gd name="T62" fmla="*/ 131 w 365"/>
                <a:gd name="T63" fmla="*/ 149 h 184"/>
                <a:gd name="T64" fmla="*/ 160 w 365"/>
                <a:gd name="T65" fmla="*/ 117 h 184"/>
                <a:gd name="T66" fmla="*/ 160 w 365"/>
                <a:gd name="T67" fmla="*/ 117 h 184"/>
                <a:gd name="T68" fmla="*/ 197 w 365"/>
                <a:gd name="T69" fmla="*/ 80 h 184"/>
                <a:gd name="T70" fmla="*/ 213 w 365"/>
                <a:gd name="T71" fmla="*/ 69 h 184"/>
                <a:gd name="T72" fmla="*/ 227 w 365"/>
                <a:gd name="T73" fmla="*/ 58 h 184"/>
                <a:gd name="T74" fmla="*/ 240 w 365"/>
                <a:gd name="T75" fmla="*/ 53 h 184"/>
                <a:gd name="T76" fmla="*/ 253 w 365"/>
                <a:gd name="T77" fmla="*/ 48 h 184"/>
                <a:gd name="T78" fmla="*/ 264 w 365"/>
                <a:gd name="T79" fmla="*/ 48 h 184"/>
                <a:gd name="T80" fmla="*/ 275 w 365"/>
                <a:gd name="T81" fmla="*/ 48 h 184"/>
                <a:gd name="T82" fmla="*/ 285 w 365"/>
                <a:gd name="T83" fmla="*/ 50 h 184"/>
                <a:gd name="T84" fmla="*/ 296 w 365"/>
                <a:gd name="T85" fmla="*/ 56 h 184"/>
                <a:gd name="T86" fmla="*/ 317 w 365"/>
                <a:gd name="T87" fmla="*/ 66 h 184"/>
                <a:gd name="T88" fmla="*/ 339 w 365"/>
                <a:gd name="T89" fmla="*/ 82 h 184"/>
                <a:gd name="T90" fmla="*/ 365 w 365"/>
                <a:gd name="T91" fmla="*/ 96 h 184"/>
                <a:gd name="T92" fmla="*/ 365 w 365"/>
                <a:gd name="T93" fmla="*/ 96 h 18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365" h="184">
                  <a:moveTo>
                    <a:pt x="365" y="96"/>
                  </a:moveTo>
                  <a:lnTo>
                    <a:pt x="365" y="96"/>
                  </a:lnTo>
                  <a:lnTo>
                    <a:pt x="349" y="74"/>
                  </a:lnTo>
                  <a:lnTo>
                    <a:pt x="331" y="56"/>
                  </a:lnTo>
                  <a:lnTo>
                    <a:pt x="307" y="34"/>
                  </a:lnTo>
                  <a:lnTo>
                    <a:pt x="283" y="16"/>
                  </a:lnTo>
                  <a:lnTo>
                    <a:pt x="269" y="8"/>
                  </a:lnTo>
                  <a:lnTo>
                    <a:pt x="256" y="2"/>
                  </a:lnTo>
                  <a:lnTo>
                    <a:pt x="245" y="0"/>
                  </a:lnTo>
                  <a:lnTo>
                    <a:pt x="232" y="0"/>
                  </a:lnTo>
                  <a:lnTo>
                    <a:pt x="221" y="5"/>
                  </a:lnTo>
                  <a:lnTo>
                    <a:pt x="211" y="13"/>
                  </a:lnTo>
                  <a:lnTo>
                    <a:pt x="168" y="61"/>
                  </a:lnTo>
                  <a:lnTo>
                    <a:pt x="117" y="114"/>
                  </a:lnTo>
                  <a:lnTo>
                    <a:pt x="93" y="136"/>
                  </a:lnTo>
                  <a:lnTo>
                    <a:pt x="72" y="154"/>
                  </a:lnTo>
                  <a:lnTo>
                    <a:pt x="53" y="165"/>
                  </a:lnTo>
                  <a:lnTo>
                    <a:pt x="45" y="168"/>
                  </a:lnTo>
                  <a:lnTo>
                    <a:pt x="40" y="168"/>
                  </a:lnTo>
                  <a:lnTo>
                    <a:pt x="11" y="157"/>
                  </a:lnTo>
                  <a:lnTo>
                    <a:pt x="3" y="157"/>
                  </a:lnTo>
                  <a:lnTo>
                    <a:pt x="0" y="157"/>
                  </a:lnTo>
                  <a:lnTo>
                    <a:pt x="3" y="157"/>
                  </a:lnTo>
                  <a:lnTo>
                    <a:pt x="32" y="176"/>
                  </a:lnTo>
                  <a:lnTo>
                    <a:pt x="48" y="181"/>
                  </a:lnTo>
                  <a:lnTo>
                    <a:pt x="67" y="184"/>
                  </a:lnTo>
                  <a:lnTo>
                    <a:pt x="85" y="178"/>
                  </a:lnTo>
                  <a:lnTo>
                    <a:pt x="107" y="168"/>
                  </a:lnTo>
                  <a:lnTo>
                    <a:pt x="131" y="149"/>
                  </a:lnTo>
                  <a:lnTo>
                    <a:pt x="160" y="117"/>
                  </a:lnTo>
                  <a:lnTo>
                    <a:pt x="197" y="80"/>
                  </a:lnTo>
                  <a:lnTo>
                    <a:pt x="213" y="69"/>
                  </a:lnTo>
                  <a:lnTo>
                    <a:pt x="227" y="58"/>
                  </a:lnTo>
                  <a:lnTo>
                    <a:pt x="240" y="53"/>
                  </a:lnTo>
                  <a:lnTo>
                    <a:pt x="253" y="48"/>
                  </a:lnTo>
                  <a:lnTo>
                    <a:pt x="264" y="48"/>
                  </a:lnTo>
                  <a:lnTo>
                    <a:pt x="275" y="48"/>
                  </a:lnTo>
                  <a:lnTo>
                    <a:pt x="285" y="50"/>
                  </a:lnTo>
                  <a:lnTo>
                    <a:pt x="296" y="56"/>
                  </a:lnTo>
                  <a:lnTo>
                    <a:pt x="317" y="66"/>
                  </a:lnTo>
                  <a:lnTo>
                    <a:pt x="339" y="82"/>
                  </a:lnTo>
                  <a:lnTo>
                    <a:pt x="365" y="96"/>
                  </a:lnTo>
                  <a:close/>
                </a:path>
              </a:pathLst>
            </a:custGeom>
            <a:solidFill>
              <a:srgbClr val="FF7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77" name="Freeform 91"/>
            <p:cNvSpPr>
              <a:spLocks/>
            </p:cNvSpPr>
            <p:nvPr/>
          </p:nvSpPr>
          <p:spPr bwMode="auto">
            <a:xfrm>
              <a:off x="4307" y="3195"/>
              <a:ext cx="218" cy="128"/>
            </a:xfrm>
            <a:custGeom>
              <a:avLst/>
              <a:gdLst>
                <a:gd name="T0" fmla="*/ 218 w 218"/>
                <a:gd name="T1" fmla="*/ 128 h 128"/>
                <a:gd name="T2" fmla="*/ 218 w 218"/>
                <a:gd name="T3" fmla="*/ 128 h 128"/>
                <a:gd name="T4" fmla="*/ 197 w 218"/>
                <a:gd name="T5" fmla="*/ 93 h 128"/>
                <a:gd name="T6" fmla="*/ 170 w 218"/>
                <a:gd name="T7" fmla="*/ 61 h 128"/>
                <a:gd name="T8" fmla="*/ 154 w 218"/>
                <a:gd name="T9" fmla="*/ 48 h 128"/>
                <a:gd name="T10" fmla="*/ 138 w 218"/>
                <a:gd name="T11" fmla="*/ 32 h 128"/>
                <a:gd name="T12" fmla="*/ 119 w 218"/>
                <a:gd name="T13" fmla="*/ 18 h 128"/>
                <a:gd name="T14" fmla="*/ 103 w 218"/>
                <a:gd name="T15" fmla="*/ 8 h 128"/>
                <a:gd name="T16" fmla="*/ 85 w 218"/>
                <a:gd name="T17" fmla="*/ 2 h 128"/>
                <a:gd name="T18" fmla="*/ 66 w 218"/>
                <a:gd name="T19" fmla="*/ 0 h 128"/>
                <a:gd name="T20" fmla="*/ 47 w 218"/>
                <a:gd name="T21" fmla="*/ 5 h 128"/>
                <a:gd name="T22" fmla="*/ 39 w 218"/>
                <a:gd name="T23" fmla="*/ 8 h 128"/>
                <a:gd name="T24" fmla="*/ 31 w 218"/>
                <a:gd name="T25" fmla="*/ 13 h 128"/>
                <a:gd name="T26" fmla="*/ 13 w 218"/>
                <a:gd name="T27" fmla="*/ 32 h 128"/>
                <a:gd name="T28" fmla="*/ 0 w 218"/>
                <a:gd name="T29" fmla="*/ 58 h 128"/>
                <a:gd name="T30" fmla="*/ 0 w 218"/>
                <a:gd name="T31" fmla="*/ 58 h 128"/>
                <a:gd name="T32" fmla="*/ 2 w 218"/>
                <a:gd name="T33" fmla="*/ 53 h 128"/>
                <a:gd name="T34" fmla="*/ 10 w 218"/>
                <a:gd name="T35" fmla="*/ 42 h 128"/>
                <a:gd name="T36" fmla="*/ 24 w 218"/>
                <a:gd name="T37" fmla="*/ 34 h 128"/>
                <a:gd name="T38" fmla="*/ 34 w 218"/>
                <a:gd name="T39" fmla="*/ 29 h 128"/>
                <a:gd name="T40" fmla="*/ 45 w 218"/>
                <a:gd name="T41" fmla="*/ 26 h 128"/>
                <a:gd name="T42" fmla="*/ 58 w 218"/>
                <a:gd name="T43" fmla="*/ 26 h 128"/>
                <a:gd name="T44" fmla="*/ 74 w 218"/>
                <a:gd name="T45" fmla="*/ 29 h 128"/>
                <a:gd name="T46" fmla="*/ 93 w 218"/>
                <a:gd name="T47" fmla="*/ 32 h 128"/>
                <a:gd name="T48" fmla="*/ 111 w 218"/>
                <a:gd name="T49" fmla="*/ 42 h 128"/>
                <a:gd name="T50" fmla="*/ 135 w 218"/>
                <a:gd name="T51" fmla="*/ 56 h 128"/>
                <a:gd name="T52" fmla="*/ 159 w 218"/>
                <a:gd name="T53" fmla="*/ 74 h 128"/>
                <a:gd name="T54" fmla="*/ 189 w 218"/>
                <a:gd name="T55" fmla="*/ 98 h 128"/>
                <a:gd name="T56" fmla="*/ 218 w 218"/>
                <a:gd name="T57" fmla="*/ 128 h 128"/>
                <a:gd name="T58" fmla="*/ 218 w 218"/>
                <a:gd name="T59" fmla="*/ 128 h 128"/>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218" h="128">
                  <a:moveTo>
                    <a:pt x="218" y="128"/>
                  </a:moveTo>
                  <a:lnTo>
                    <a:pt x="218" y="128"/>
                  </a:lnTo>
                  <a:lnTo>
                    <a:pt x="197" y="93"/>
                  </a:lnTo>
                  <a:lnTo>
                    <a:pt x="170" y="61"/>
                  </a:lnTo>
                  <a:lnTo>
                    <a:pt x="154" y="48"/>
                  </a:lnTo>
                  <a:lnTo>
                    <a:pt x="138" y="32"/>
                  </a:lnTo>
                  <a:lnTo>
                    <a:pt x="119" y="18"/>
                  </a:lnTo>
                  <a:lnTo>
                    <a:pt x="103" y="8"/>
                  </a:lnTo>
                  <a:lnTo>
                    <a:pt x="85" y="2"/>
                  </a:lnTo>
                  <a:lnTo>
                    <a:pt x="66" y="0"/>
                  </a:lnTo>
                  <a:lnTo>
                    <a:pt x="47" y="5"/>
                  </a:lnTo>
                  <a:lnTo>
                    <a:pt x="39" y="8"/>
                  </a:lnTo>
                  <a:lnTo>
                    <a:pt x="31" y="13"/>
                  </a:lnTo>
                  <a:lnTo>
                    <a:pt x="13" y="32"/>
                  </a:lnTo>
                  <a:lnTo>
                    <a:pt x="0" y="58"/>
                  </a:lnTo>
                  <a:lnTo>
                    <a:pt x="2" y="53"/>
                  </a:lnTo>
                  <a:lnTo>
                    <a:pt x="10" y="42"/>
                  </a:lnTo>
                  <a:lnTo>
                    <a:pt x="24" y="34"/>
                  </a:lnTo>
                  <a:lnTo>
                    <a:pt x="34" y="29"/>
                  </a:lnTo>
                  <a:lnTo>
                    <a:pt x="45" y="26"/>
                  </a:lnTo>
                  <a:lnTo>
                    <a:pt x="58" y="26"/>
                  </a:lnTo>
                  <a:lnTo>
                    <a:pt x="74" y="29"/>
                  </a:lnTo>
                  <a:lnTo>
                    <a:pt x="93" y="32"/>
                  </a:lnTo>
                  <a:lnTo>
                    <a:pt x="111" y="42"/>
                  </a:lnTo>
                  <a:lnTo>
                    <a:pt x="135" y="56"/>
                  </a:lnTo>
                  <a:lnTo>
                    <a:pt x="159" y="74"/>
                  </a:lnTo>
                  <a:lnTo>
                    <a:pt x="189" y="98"/>
                  </a:lnTo>
                  <a:lnTo>
                    <a:pt x="218" y="128"/>
                  </a:lnTo>
                  <a:close/>
                </a:path>
              </a:pathLst>
            </a:custGeom>
            <a:solidFill>
              <a:srgbClr val="FF7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78" name="Freeform 92"/>
            <p:cNvSpPr>
              <a:spLocks/>
            </p:cNvSpPr>
            <p:nvPr/>
          </p:nvSpPr>
          <p:spPr bwMode="auto">
            <a:xfrm>
              <a:off x="4352" y="3256"/>
              <a:ext cx="72" cy="35"/>
            </a:xfrm>
            <a:custGeom>
              <a:avLst/>
              <a:gdLst>
                <a:gd name="T0" fmla="*/ 72 w 72"/>
                <a:gd name="T1" fmla="*/ 16 h 35"/>
                <a:gd name="T2" fmla="*/ 72 w 72"/>
                <a:gd name="T3" fmla="*/ 16 h 35"/>
                <a:gd name="T4" fmla="*/ 64 w 72"/>
                <a:gd name="T5" fmla="*/ 21 h 35"/>
                <a:gd name="T6" fmla="*/ 53 w 72"/>
                <a:gd name="T7" fmla="*/ 29 h 35"/>
                <a:gd name="T8" fmla="*/ 42 w 72"/>
                <a:gd name="T9" fmla="*/ 35 h 35"/>
                <a:gd name="T10" fmla="*/ 32 w 72"/>
                <a:gd name="T11" fmla="*/ 35 h 35"/>
                <a:gd name="T12" fmla="*/ 26 w 72"/>
                <a:gd name="T13" fmla="*/ 35 h 35"/>
                <a:gd name="T14" fmla="*/ 18 w 72"/>
                <a:gd name="T15" fmla="*/ 32 h 35"/>
                <a:gd name="T16" fmla="*/ 13 w 72"/>
                <a:gd name="T17" fmla="*/ 27 h 35"/>
                <a:gd name="T18" fmla="*/ 8 w 72"/>
                <a:gd name="T19" fmla="*/ 21 h 35"/>
                <a:gd name="T20" fmla="*/ 5 w 72"/>
                <a:gd name="T21" fmla="*/ 13 h 35"/>
                <a:gd name="T22" fmla="*/ 0 w 72"/>
                <a:gd name="T23" fmla="*/ 0 h 35"/>
                <a:gd name="T24" fmla="*/ 0 w 72"/>
                <a:gd name="T25" fmla="*/ 0 h 35"/>
                <a:gd name="T26" fmla="*/ 5 w 72"/>
                <a:gd name="T27" fmla="*/ 5 h 35"/>
                <a:gd name="T28" fmla="*/ 18 w 72"/>
                <a:gd name="T29" fmla="*/ 16 h 35"/>
                <a:gd name="T30" fmla="*/ 29 w 72"/>
                <a:gd name="T31" fmla="*/ 19 h 35"/>
                <a:gd name="T32" fmla="*/ 42 w 72"/>
                <a:gd name="T33" fmla="*/ 21 h 35"/>
                <a:gd name="T34" fmla="*/ 56 w 72"/>
                <a:gd name="T35" fmla="*/ 19 h 35"/>
                <a:gd name="T36" fmla="*/ 72 w 72"/>
                <a:gd name="T37" fmla="*/ 16 h 35"/>
                <a:gd name="T38" fmla="*/ 72 w 72"/>
                <a:gd name="T39" fmla="*/ 16 h 3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72" h="35">
                  <a:moveTo>
                    <a:pt x="72" y="16"/>
                  </a:moveTo>
                  <a:lnTo>
                    <a:pt x="72" y="16"/>
                  </a:lnTo>
                  <a:lnTo>
                    <a:pt x="64" y="21"/>
                  </a:lnTo>
                  <a:lnTo>
                    <a:pt x="53" y="29"/>
                  </a:lnTo>
                  <a:lnTo>
                    <a:pt x="42" y="35"/>
                  </a:lnTo>
                  <a:lnTo>
                    <a:pt x="32" y="35"/>
                  </a:lnTo>
                  <a:lnTo>
                    <a:pt x="26" y="35"/>
                  </a:lnTo>
                  <a:lnTo>
                    <a:pt x="18" y="32"/>
                  </a:lnTo>
                  <a:lnTo>
                    <a:pt x="13" y="27"/>
                  </a:lnTo>
                  <a:lnTo>
                    <a:pt x="8" y="21"/>
                  </a:lnTo>
                  <a:lnTo>
                    <a:pt x="5" y="13"/>
                  </a:lnTo>
                  <a:lnTo>
                    <a:pt x="0" y="0"/>
                  </a:lnTo>
                  <a:lnTo>
                    <a:pt x="5" y="5"/>
                  </a:lnTo>
                  <a:lnTo>
                    <a:pt x="18" y="16"/>
                  </a:lnTo>
                  <a:lnTo>
                    <a:pt x="29" y="19"/>
                  </a:lnTo>
                  <a:lnTo>
                    <a:pt x="42" y="21"/>
                  </a:lnTo>
                  <a:lnTo>
                    <a:pt x="56" y="19"/>
                  </a:lnTo>
                  <a:lnTo>
                    <a:pt x="72" y="16"/>
                  </a:lnTo>
                  <a:close/>
                </a:path>
              </a:pathLst>
            </a:custGeom>
            <a:solidFill>
              <a:srgbClr val="FFA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79" name="Freeform 93"/>
            <p:cNvSpPr>
              <a:spLocks/>
            </p:cNvSpPr>
            <p:nvPr/>
          </p:nvSpPr>
          <p:spPr bwMode="auto">
            <a:xfrm>
              <a:off x="4498" y="3272"/>
              <a:ext cx="40" cy="72"/>
            </a:xfrm>
            <a:custGeom>
              <a:avLst/>
              <a:gdLst>
                <a:gd name="T0" fmla="*/ 32 w 40"/>
                <a:gd name="T1" fmla="*/ 0 h 72"/>
                <a:gd name="T2" fmla="*/ 32 w 40"/>
                <a:gd name="T3" fmla="*/ 0 h 72"/>
                <a:gd name="T4" fmla="*/ 38 w 40"/>
                <a:gd name="T5" fmla="*/ 11 h 72"/>
                <a:gd name="T6" fmla="*/ 38 w 40"/>
                <a:gd name="T7" fmla="*/ 21 h 72"/>
                <a:gd name="T8" fmla="*/ 40 w 40"/>
                <a:gd name="T9" fmla="*/ 35 h 72"/>
                <a:gd name="T10" fmla="*/ 38 w 40"/>
                <a:gd name="T11" fmla="*/ 48 h 72"/>
                <a:gd name="T12" fmla="*/ 32 w 40"/>
                <a:gd name="T13" fmla="*/ 59 h 72"/>
                <a:gd name="T14" fmla="*/ 27 w 40"/>
                <a:gd name="T15" fmla="*/ 64 h 72"/>
                <a:gd name="T16" fmla="*/ 19 w 40"/>
                <a:gd name="T17" fmla="*/ 67 h 72"/>
                <a:gd name="T18" fmla="*/ 11 w 40"/>
                <a:gd name="T19" fmla="*/ 69 h 72"/>
                <a:gd name="T20" fmla="*/ 0 w 40"/>
                <a:gd name="T21" fmla="*/ 72 h 72"/>
                <a:gd name="T22" fmla="*/ 0 w 40"/>
                <a:gd name="T23" fmla="*/ 72 h 72"/>
                <a:gd name="T24" fmla="*/ 6 w 40"/>
                <a:gd name="T25" fmla="*/ 67 h 72"/>
                <a:gd name="T26" fmla="*/ 14 w 40"/>
                <a:gd name="T27" fmla="*/ 56 h 72"/>
                <a:gd name="T28" fmla="*/ 19 w 40"/>
                <a:gd name="T29" fmla="*/ 45 h 72"/>
                <a:gd name="T30" fmla="*/ 24 w 40"/>
                <a:gd name="T31" fmla="*/ 32 h 72"/>
                <a:gd name="T32" fmla="*/ 30 w 40"/>
                <a:gd name="T33" fmla="*/ 19 h 72"/>
                <a:gd name="T34" fmla="*/ 32 w 40"/>
                <a:gd name="T35" fmla="*/ 0 h 72"/>
                <a:gd name="T36" fmla="*/ 32 w 40"/>
                <a:gd name="T37" fmla="*/ 0 h 7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40" h="72">
                  <a:moveTo>
                    <a:pt x="32" y="0"/>
                  </a:moveTo>
                  <a:lnTo>
                    <a:pt x="32" y="0"/>
                  </a:lnTo>
                  <a:lnTo>
                    <a:pt x="38" y="11"/>
                  </a:lnTo>
                  <a:lnTo>
                    <a:pt x="38" y="21"/>
                  </a:lnTo>
                  <a:lnTo>
                    <a:pt x="40" y="35"/>
                  </a:lnTo>
                  <a:lnTo>
                    <a:pt x="38" y="48"/>
                  </a:lnTo>
                  <a:lnTo>
                    <a:pt x="32" y="59"/>
                  </a:lnTo>
                  <a:lnTo>
                    <a:pt x="27" y="64"/>
                  </a:lnTo>
                  <a:lnTo>
                    <a:pt x="19" y="67"/>
                  </a:lnTo>
                  <a:lnTo>
                    <a:pt x="11" y="69"/>
                  </a:lnTo>
                  <a:lnTo>
                    <a:pt x="0" y="72"/>
                  </a:lnTo>
                  <a:lnTo>
                    <a:pt x="6" y="67"/>
                  </a:lnTo>
                  <a:lnTo>
                    <a:pt x="14" y="56"/>
                  </a:lnTo>
                  <a:lnTo>
                    <a:pt x="19" y="45"/>
                  </a:lnTo>
                  <a:lnTo>
                    <a:pt x="24" y="32"/>
                  </a:lnTo>
                  <a:lnTo>
                    <a:pt x="30" y="19"/>
                  </a:lnTo>
                  <a:lnTo>
                    <a:pt x="32" y="0"/>
                  </a:lnTo>
                  <a:close/>
                </a:path>
              </a:pathLst>
            </a:custGeom>
            <a:solidFill>
              <a:srgbClr val="FFA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80" name="Freeform 94"/>
            <p:cNvSpPr>
              <a:spLocks/>
            </p:cNvSpPr>
            <p:nvPr/>
          </p:nvSpPr>
          <p:spPr bwMode="auto">
            <a:xfrm>
              <a:off x="4394" y="2800"/>
              <a:ext cx="211" cy="139"/>
            </a:xfrm>
            <a:custGeom>
              <a:avLst/>
              <a:gdLst>
                <a:gd name="T0" fmla="*/ 211 w 211"/>
                <a:gd name="T1" fmla="*/ 0 h 139"/>
                <a:gd name="T2" fmla="*/ 211 w 211"/>
                <a:gd name="T3" fmla="*/ 0 h 139"/>
                <a:gd name="T4" fmla="*/ 192 w 211"/>
                <a:gd name="T5" fmla="*/ 32 h 139"/>
                <a:gd name="T6" fmla="*/ 171 w 211"/>
                <a:gd name="T7" fmla="*/ 64 h 139"/>
                <a:gd name="T8" fmla="*/ 158 w 211"/>
                <a:gd name="T9" fmla="*/ 83 h 139"/>
                <a:gd name="T10" fmla="*/ 144 w 211"/>
                <a:gd name="T11" fmla="*/ 99 h 139"/>
                <a:gd name="T12" fmla="*/ 128 w 211"/>
                <a:gd name="T13" fmla="*/ 112 h 139"/>
                <a:gd name="T14" fmla="*/ 112 w 211"/>
                <a:gd name="T15" fmla="*/ 125 h 139"/>
                <a:gd name="T16" fmla="*/ 94 w 211"/>
                <a:gd name="T17" fmla="*/ 133 h 139"/>
                <a:gd name="T18" fmla="*/ 78 w 211"/>
                <a:gd name="T19" fmla="*/ 139 h 139"/>
                <a:gd name="T20" fmla="*/ 59 w 211"/>
                <a:gd name="T21" fmla="*/ 136 h 139"/>
                <a:gd name="T22" fmla="*/ 38 w 211"/>
                <a:gd name="T23" fmla="*/ 131 h 139"/>
                <a:gd name="T24" fmla="*/ 19 w 211"/>
                <a:gd name="T25" fmla="*/ 117 h 139"/>
                <a:gd name="T26" fmla="*/ 0 w 211"/>
                <a:gd name="T27" fmla="*/ 99 h 139"/>
                <a:gd name="T28" fmla="*/ 0 w 211"/>
                <a:gd name="T29" fmla="*/ 99 h 139"/>
                <a:gd name="T30" fmla="*/ 3 w 211"/>
                <a:gd name="T31" fmla="*/ 101 h 139"/>
                <a:gd name="T32" fmla="*/ 11 w 211"/>
                <a:gd name="T33" fmla="*/ 109 h 139"/>
                <a:gd name="T34" fmla="*/ 24 w 211"/>
                <a:gd name="T35" fmla="*/ 115 h 139"/>
                <a:gd name="T36" fmla="*/ 35 w 211"/>
                <a:gd name="T37" fmla="*/ 117 h 139"/>
                <a:gd name="T38" fmla="*/ 46 w 211"/>
                <a:gd name="T39" fmla="*/ 117 h 139"/>
                <a:gd name="T40" fmla="*/ 59 w 211"/>
                <a:gd name="T41" fmla="*/ 117 h 139"/>
                <a:gd name="T42" fmla="*/ 75 w 211"/>
                <a:gd name="T43" fmla="*/ 112 h 139"/>
                <a:gd name="T44" fmla="*/ 91 w 211"/>
                <a:gd name="T45" fmla="*/ 104 h 139"/>
                <a:gd name="T46" fmla="*/ 110 w 211"/>
                <a:gd name="T47" fmla="*/ 93 h 139"/>
                <a:gd name="T48" fmla="*/ 131 w 211"/>
                <a:gd name="T49" fmla="*/ 77 h 139"/>
                <a:gd name="T50" fmla="*/ 155 w 211"/>
                <a:gd name="T51" fmla="*/ 56 h 139"/>
                <a:gd name="T52" fmla="*/ 182 w 211"/>
                <a:gd name="T53" fmla="*/ 32 h 139"/>
                <a:gd name="T54" fmla="*/ 211 w 211"/>
                <a:gd name="T55" fmla="*/ 0 h 139"/>
                <a:gd name="T56" fmla="*/ 211 w 211"/>
                <a:gd name="T57" fmla="*/ 0 h 13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11" h="139">
                  <a:moveTo>
                    <a:pt x="211" y="0"/>
                  </a:moveTo>
                  <a:lnTo>
                    <a:pt x="211" y="0"/>
                  </a:lnTo>
                  <a:lnTo>
                    <a:pt x="192" y="32"/>
                  </a:lnTo>
                  <a:lnTo>
                    <a:pt x="171" y="64"/>
                  </a:lnTo>
                  <a:lnTo>
                    <a:pt x="158" y="83"/>
                  </a:lnTo>
                  <a:lnTo>
                    <a:pt x="144" y="99"/>
                  </a:lnTo>
                  <a:lnTo>
                    <a:pt x="128" y="112"/>
                  </a:lnTo>
                  <a:lnTo>
                    <a:pt x="112" y="125"/>
                  </a:lnTo>
                  <a:lnTo>
                    <a:pt x="94" y="133"/>
                  </a:lnTo>
                  <a:lnTo>
                    <a:pt x="78" y="139"/>
                  </a:lnTo>
                  <a:lnTo>
                    <a:pt x="59" y="136"/>
                  </a:lnTo>
                  <a:lnTo>
                    <a:pt x="38" y="131"/>
                  </a:lnTo>
                  <a:lnTo>
                    <a:pt x="19" y="117"/>
                  </a:lnTo>
                  <a:lnTo>
                    <a:pt x="0" y="99"/>
                  </a:lnTo>
                  <a:lnTo>
                    <a:pt x="3" y="101"/>
                  </a:lnTo>
                  <a:lnTo>
                    <a:pt x="11" y="109"/>
                  </a:lnTo>
                  <a:lnTo>
                    <a:pt x="24" y="115"/>
                  </a:lnTo>
                  <a:lnTo>
                    <a:pt x="35" y="117"/>
                  </a:lnTo>
                  <a:lnTo>
                    <a:pt x="46" y="117"/>
                  </a:lnTo>
                  <a:lnTo>
                    <a:pt x="59" y="117"/>
                  </a:lnTo>
                  <a:lnTo>
                    <a:pt x="75" y="112"/>
                  </a:lnTo>
                  <a:lnTo>
                    <a:pt x="91" y="104"/>
                  </a:lnTo>
                  <a:lnTo>
                    <a:pt x="110" y="93"/>
                  </a:lnTo>
                  <a:lnTo>
                    <a:pt x="131" y="77"/>
                  </a:lnTo>
                  <a:lnTo>
                    <a:pt x="155" y="56"/>
                  </a:lnTo>
                  <a:lnTo>
                    <a:pt x="182" y="32"/>
                  </a:lnTo>
                  <a:lnTo>
                    <a:pt x="211" y="0"/>
                  </a:lnTo>
                  <a:close/>
                </a:path>
              </a:pathLst>
            </a:custGeom>
            <a:solidFill>
              <a:srgbClr val="FFD1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81" name="Freeform 95"/>
            <p:cNvSpPr>
              <a:spLocks/>
            </p:cNvSpPr>
            <p:nvPr/>
          </p:nvSpPr>
          <p:spPr bwMode="auto">
            <a:xfrm>
              <a:off x="4312" y="2699"/>
              <a:ext cx="210" cy="181"/>
            </a:xfrm>
            <a:custGeom>
              <a:avLst/>
              <a:gdLst>
                <a:gd name="T0" fmla="*/ 210 w 210"/>
                <a:gd name="T1" fmla="*/ 144 h 181"/>
                <a:gd name="T2" fmla="*/ 210 w 210"/>
                <a:gd name="T3" fmla="*/ 144 h 181"/>
                <a:gd name="T4" fmla="*/ 197 w 210"/>
                <a:gd name="T5" fmla="*/ 157 h 181"/>
                <a:gd name="T6" fmla="*/ 181 w 210"/>
                <a:gd name="T7" fmla="*/ 168 h 181"/>
                <a:gd name="T8" fmla="*/ 162 w 210"/>
                <a:gd name="T9" fmla="*/ 178 h 181"/>
                <a:gd name="T10" fmla="*/ 152 w 210"/>
                <a:gd name="T11" fmla="*/ 181 h 181"/>
                <a:gd name="T12" fmla="*/ 144 w 210"/>
                <a:gd name="T13" fmla="*/ 181 h 181"/>
                <a:gd name="T14" fmla="*/ 133 w 210"/>
                <a:gd name="T15" fmla="*/ 181 h 181"/>
                <a:gd name="T16" fmla="*/ 125 w 210"/>
                <a:gd name="T17" fmla="*/ 178 h 181"/>
                <a:gd name="T18" fmla="*/ 117 w 210"/>
                <a:gd name="T19" fmla="*/ 170 h 181"/>
                <a:gd name="T20" fmla="*/ 112 w 210"/>
                <a:gd name="T21" fmla="*/ 162 h 181"/>
                <a:gd name="T22" fmla="*/ 106 w 210"/>
                <a:gd name="T23" fmla="*/ 146 h 181"/>
                <a:gd name="T24" fmla="*/ 104 w 210"/>
                <a:gd name="T25" fmla="*/ 130 h 181"/>
                <a:gd name="T26" fmla="*/ 104 w 210"/>
                <a:gd name="T27" fmla="*/ 130 h 181"/>
                <a:gd name="T28" fmla="*/ 101 w 210"/>
                <a:gd name="T29" fmla="*/ 112 h 181"/>
                <a:gd name="T30" fmla="*/ 98 w 210"/>
                <a:gd name="T31" fmla="*/ 90 h 181"/>
                <a:gd name="T32" fmla="*/ 90 w 210"/>
                <a:gd name="T33" fmla="*/ 66 h 181"/>
                <a:gd name="T34" fmla="*/ 80 w 210"/>
                <a:gd name="T35" fmla="*/ 45 h 181"/>
                <a:gd name="T36" fmla="*/ 66 w 210"/>
                <a:gd name="T37" fmla="*/ 24 h 181"/>
                <a:gd name="T38" fmla="*/ 58 w 210"/>
                <a:gd name="T39" fmla="*/ 16 h 181"/>
                <a:gd name="T40" fmla="*/ 48 w 210"/>
                <a:gd name="T41" fmla="*/ 10 h 181"/>
                <a:gd name="T42" fmla="*/ 40 w 210"/>
                <a:gd name="T43" fmla="*/ 5 h 181"/>
                <a:gd name="T44" fmla="*/ 26 w 210"/>
                <a:gd name="T45" fmla="*/ 2 h 181"/>
                <a:gd name="T46" fmla="*/ 13 w 210"/>
                <a:gd name="T47" fmla="*/ 2 h 181"/>
                <a:gd name="T48" fmla="*/ 0 w 210"/>
                <a:gd name="T49" fmla="*/ 5 h 181"/>
                <a:gd name="T50" fmla="*/ 0 w 210"/>
                <a:gd name="T51" fmla="*/ 5 h 181"/>
                <a:gd name="T52" fmla="*/ 8 w 210"/>
                <a:gd name="T53" fmla="*/ 2 h 181"/>
                <a:gd name="T54" fmla="*/ 19 w 210"/>
                <a:gd name="T55" fmla="*/ 0 h 181"/>
                <a:gd name="T56" fmla="*/ 29 w 210"/>
                <a:gd name="T57" fmla="*/ 0 h 181"/>
                <a:gd name="T58" fmla="*/ 42 w 210"/>
                <a:gd name="T59" fmla="*/ 0 h 181"/>
                <a:gd name="T60" fmla="*/ 58 w 210"/>
                <a:gd name="T61" fmla="*/ 8 h 181"/>
                <a:gd name="T62" fmla="*/ 72 w 210"/>
                <a:gd name="T63" fmla="*/ 18 h 181"/>
                <a:gd name="T64" fmla="*/ 88 w 210"/>
                <a:gd name="T65" fmla="*/ 37 h 181"/>
                <a:gd name="T66" fmla="*/ 88 w 210"/>
                <a:gd name="T67" fmla="*/ 37 h 181"/>
                <a:gd name="T68" fmla="*/ 104 w 210"/>
                <a:gd name="T69" fmla="*/ 77 h 181"/>
                <a:gd name="T70" fmla="*/ 114 w 210"/>
                <a:gd name="T71" fmla="*/ 106 h 181"/>
                <a:gd name="T72" fmla="*/ 120 w 210"/>
                <a:gd name="T73" fmla="*/ 130 h 181"/>
                <a:gd name="T74" fmla="*/ 120 w 210"/>
                <a:gd name="T75" fmla="*/ 130 h 181"/>
                <a:gd name="T76" fmla="*/ 122 w 210"/>
                <a:gd name="T77" fmla="*/ 144 h 181"/>
                <a:gd name="T78" fmla="*/ 128 w 210"/>
                <a:gd name="T79" fmla="*/ 152 h 181"/>
                <a:gd name="T80" fmla="*/ 130 w 210"/>
                <a:gd name="T81" fmla="*/ 160 h 181"/>
                <a:gd name="T82" fmla="*/ 136 w 210"/>
                <a:gd name="T83" fmla="*/ 162 h 181"/>
                <a:gd name="T84" fmla="*/ 141 w 210"/>
                <a:gd name="T85" fmla="*/ 165 h 181"/>
                <a:gd name="T86" fmla="*/ 149 w 210"/>
                <a:gd name="T87" fmla="*/ 168 h 181"/>
                <a:gd name="T88" fmla="*/ 162 w 210"/>
                <a:gd name="T89" fmla="*/ 165 h 181"/>
                <a:gd name="T90" fmla="*/ 176 w 210"/>
                <a:gd name="T91" fmla="*/ 160 h 181"/>
                <a:gd name="T92" fmla="*/ 189 w 210"/>
                <a:gd name="T93" fmla="*/ 154 h 181"/>
                <a:gd name="T94" fmla="*/ 202 w 210"/>
                <a:gd name="T95" fmla="*/ 149 h 181"/>
                <a:gd name="T96" fmla="*/ 210 w 210"/>
                <a:gd name="T97" fmla="*/ 144 h 181"/>
                <a:gd name="T98" fmla="*/ 210 w 210"/>
                <a:gd name="T99" fmla="*/ 144 h 18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10" h="181">
                  <a:moveTo>
                    <a:pt x="210" y="144"/>
                  </a:moveTo>
                  <a:lnTo>
                    <a:pt x="210" y="144"/>
                  </a:lnTo>
                  <a:lnTo>
                    <a:pt x="197" y="157"/>
                  </a:lnTo>
                  <a:lnTo>
                    <a:pt x="181" y="168"/>
                  </a:lnTo>
                  <a:lnTo>
                    <a:pt x="162" y="178"/>
                  </a:lnTo>
                  <a:lnTo>
                    <a:pt x="152" y="181"/>
                  </a:lnTo>
                  <a:lnTo>
                    <a:pt x="144" y="181"/>
                  </a:lnTo>
                  <a:lnTo>
                    <a:pt x="133" y="181"/>
                  </a:lnTo>
                  <a:lnTo>
                    <a:pt x="125" y="178"/>
                  </a:lnTo>
                  <a:lnTo>
                    <a:pt x="117" y="170"/>
                  </a:lnTo>
                  <a:lnTo>
                    <a:pt x="112" y="162"/>
                  </a:lnTo>
                  <a:lnTo>
                    <a:pt x="106" y="146"/>
                  </a:lnTo>
                  <a:lnTo>
                    <a:pt x="104" y="130"/>
                  </a:lnTo>
                  <a:lnTo>
                    <a:pt x="101" y="112"/>
                  </a:lnTo>
                  <a:lnTo>
                    <a:pt x="98" y="90"/>
                  </a:lnTo>
                  <a:lnTo>
                    <a:pt x="90" y="66"/>
                  </a:lnTo>
                  <a:lnTo>
                    <a:pt x="80" y="45"/>
                  </a:lnTo>
                  <a:lnTo>
                    <a:pt x="66" y="24"/>
                  </a:lnTo>
                  <a:lnTo>
                    <a:pt x="58" y="16"/>
                  </a:lnTo>
                  <a:lnTo>
                    <a:pt x="48" y="10"/>
                  </a:lnTo>
                  <a:lnTo>
                    <a:pt x="40" y="5"/>
                  </a:lnTo>
                  <a:lnTo>
                    <a:pt x="26" y="2"/>
                  </a:lnTo>
                  <a:lnTo>
                    <a:pt x="13" y="2"/>
                  </a:lnTo>
                  <a:lnTo>
                    <a:pt x="0" y="5"/>
                  </a:lnTo>
                  <a:lnTo>
                    <a:pt x="8" y="2"/>
                  </a:lnTo>
                  <a:lnTo>
                    <a:pt x="19" y="0"/>
                  </a:lnTo>
                  <a:lnTo>
                    <a:pt x="29" y="0"/>
                  </a:lnTo>
                  <a:lnTo>
                    <a:pt x="42" y="0"/>
                  </a:lnTo>
                  <a:lnTo>
                    <a:pt x="58" y="8"/>
                  </a:lnTo>
                  <a:lnTo>
                    <a:pt x="72" y="18"/>
                  </a:lnTo>
                  <a:lnTo>
                    <a:pt x="88" y="37"/>
                  </a:lnTo>
                  <a:lnTo>
                    <a:pt x="104" y="77"/>
                  </a:lnTo>
                  <a:lnTo>
                    <a:pt x="114" y="106"/>
                  </a:lnTo>
                  <a:lnTo>
                    <a:pt x="120" y="130"/>
                  </a:lnTo>
                  <a:lnTo>
                    <a:pt x="122" y="144"/>
                  </a:lnTo>
                  <a:lnTo>
                    <a:pt x="128" y="152"/>
                  </a:lnTo>
                  <a:lnTo>
                    <a:pt x="130" y="160"/>
                  </a:lnTo>
                  <a:lnTo>
                    <a:pt x="136" y="162"/>
                  </a:lnTo>
                  <a:lnTo>
                    <a:pt x="141" y="165"/>
                  </a:lnTo>
                  <a:lnTo>
                    <a:pt x="149" y="168"/>
                  </a:lnTo>
                  <a:lnTo>
                    <a:pt x="162" y="165"/>
                  </a:lnTo>
                  <a:lnTo>
                    <a:pt x="176" y="160"/>
                  </a:lnTo>
                  <a:lnTo>
                    <a:pt x="189" y="154"/>
                  </a:lnTo>
                  <a:lnTo>
                    <a:pt x="202" y="149"/>
                  </a:lnTo>
                  <a:lnTo>
                    <a:pt x="210" y="144"/>
                  </a:lnTo>
                  <a:close/>
                </a:path>
              </a:pathLst>
            </a:custGeom>
            <a:solidFill>
              <a:srgbClr val="FFD1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82" name="Freeform 96"/>
            <p:cNvSpPr>
              <a:spLocks/>
            </p:cNvSpPr>
            <p:nvPr/>
          </p:nvSpPr>
          <p:spPr bwMode="auto">
            <a:xfrm>
              <a:off x="3976" y="3408"/>
              <a:ext cx="525" cy="475"/>
            </a:xfrm>
            <a:custGeom>
              <a:avLst/>
              <a:gdLst>
                <a:gd name="T0" fmla="*/ 525 w 525"/>
                <a:gd name="T1" fmla="*/ 384 h 475"/>
                <a:gd name="T2" fmla="*/ 506 w 525"/>
                <a:gd name="T3" fmla="*/ 405 h 475"/>
                <a:gd name="T4" fmla="*/ 456 w 525"/>
                <a:gd name="T5" fmla="*/ 443 h 475"/>
                <a:gd name="T6" fmla="*/ 418 w 525"/>
                <a:gd name="T7" fmla="*/ 459 h 475"/>
                <a:gd name="T8" fmla="*/ 376 w 525"/>
                <a:gd name="T9" fmla="*/ 472 h 475"/>
                <a:gd name="T10" fmla="*/ 325 w 525"/>
                <a:gd name="T11" fmla="*/ 475 h 475"/>
                <a:gd name="T12" fmla="*/ 269 w 525"/>
                <a:gd name="T13" fmla="*/ 469 h 475"/>
                <a:gd name="T14" fmla="*/ 245 w 525"/>
                <a:gd name="T15" fmla="*/ 464 h 475"/>
                <a:gd name="T16" fmla="*/ 203 w 525"/>
                <a:gd name="T17" fmla="*/ 448 h 475"/>
                <a:gd name="T18" fmla="*/ 149 w 525"/>
                <a:gd name="T19" fmla="*/ 416 h 475"/>
                <a:gd name="T20" fmla="*/ 93 w 525"/>
                <a:gd name="T21" fmla="*/ 363 h 475"/>
                <a:gd name="T22" fmla="*/ 51 w 525"/>
                <a:gd name="T23" fmla="*/ 296 h 475"/>
                <a:gd name="T24" fmla="*/ 24 w 525"/>
                <a:gd name="T25" fmla="*/ 224 h 475"/>
                <a:gd name="T26" fmla="*/ 8 w 525"/>
                <a:gd name="T27" fmla="*/ 152 h 475"/>
                <a:gd name="T28" fmla="*/ 0 w 525"/>
                <a:gd name="T29" fmla="*/ 83 h 475"/>
                <a:gd name="T30" fmla="*/ 3 w 525"/>
                <a:gd name="T31" fmla="*/ 0 h 475"/>
                <a:gd name="T32" fmla="*/ 16 w 525"/>
                <a:gd name="T33" fmla="*/ 19 h 475"/>
                <a:gd name="T34" fmla="*/ 35 w 525"/>
                <a:gd name="T35" fmla="*/ 40 h 475"/>
                <a:gd name="T36" fmla="*/ 51 w 525"/>
                <a:gd name="T37" fmla="*/ 59 h 475"/>
                <a:gd name="T38" fmla="*/ 61 w 525"/>
                <a:gd name="T39" fmla="*/ 128 h 475"/>
                <a:gd name="T40" fmla="*/ 83 w 525"/>
                <a:gd name="T41" fmla="*/ 195 h 475"/>
                <a:gd name="T42" fmla="*/ 107 w 525"/>
                <a:gd name="T43" fmla="*/ 248 h 475"/>
                <a:gd name="T44" fmla="*/ 139 w 525"/>
                <a:gd name="T45" fmla="*/ 296 h 475"/>
                <a:gd name="T46" fmla="*/ 176 w 525"/>
                <a:gd name="T47" fmla="*/ 333 h 475"/>
                <a:gd name="T48" fmla="*/ 219 w 525"/>
                <a:gd name="T49" fmla="*/ 360 h 475"/>
                <a:gd name="T50" fmla="*/ 267 w 525"/>
                <a:gd name="T51" fmla="*/ 376 h 475"/>
                <a:gd name="T52" fmla="*/ 317 w 525"/>
                <a:gd name="T53" fmla="*/ 381 h 475"/>
                <a:gd name="T54" fmla="*/ 328 w 525"/>
                <a:gd name="T55" fmla="*/ 381 h 475"/>
                <a:gd name="T56" fmla="*/ 355 w 525"/>
                <a:gd name="T57" fmla="*/ 368 h 475"/>
                <a:gd name="T58" fmla="*/ 394 w 525"/>
                <a:gd name="T59" fmla="*/ 352 h 475"/>
                <a:gd name="T60" fmla="*/ 442 w 525"/>
                <a:gd name="T61" fmla="*/ 347 h 475"/>
                <a:gd name="T62" fmla="*/ 480 w 525"/>
                <a:gd name="T63" fmla="*/ 347 h 475"/>
                <a:gd name="T64" fmla="*/ 488 w 525"/>
                <a:gd name="T65" fmla="*/ 347 h 475"/>
                <a:gd name="T66" fmla="*/ 512 w 525"/>
                <a:gd name="T67" fmla="*/ 368 h 475"/>
                <a:gd name="T68" fmla="*/ 525 w 525"/>
                <a:gd name="T69" fmla="*/ 384 h 47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525" h="475">
                  <a:moveTo>
                    <a:pt x="525" y="384"/>
                  </a:moveTo>
                  <a:lnTo>
                    <a:pt x="525" y="384"/>
                  </a:lnTo>
                  <a:lnTo>
                    <a:pt x="520" y="392"/>
                  </a:lnTo>
                  <a:lnTo>
                    <a:pt x="506" y="405"/>
                  </a:lnTo>
                  <a:lnTo>
                    <a:pt x="485" y="424"/>
                  </a:lnTo>
                  <a:lnTo>
                    <a:pt x="456" y="443"/>
                  </a:lnTo>
                  <a:lnTo>
                    <a:pt x="437" y="451"/>
                  </a:lnTo>
                  <a:lnTo>
                    <a:pt x="418" y="459"/>
                  </a:lnTo>
                  <a:lnTo>
                    <a:pt x="397" y="467"/>
                  </a:lnTo>
                  <a:lnTo>
                    <a:pt x="376" y="472"/>
                  </a:lnTo>
                  <a:lnTo>
                    <a:pt x="352" y="475"/>
                  </a:lnTo>
                  <a:lnTo>
                    <a:pt x="325" y="475"/>
                  </a:lnTo>
                  <a:lnTo>
                    <a:pt x="299" y="475"/>
                  </a:lnTo>
                  <a:lnTo>
                    <a:pt x="269" y="469"/>
                  </a:lnTo>
                  <a:lnTo>
                    <a:pt x="245" y="464"/>
                  </a:lnTo>
                  <a:lnTo>
                    <a:pt x="224" y="456"/>
                  </a:lnTo>
                  <a:lnTo>
                    <a:pt x="203" y="448"/>
                  </a:lnTo>
                  <a:lnTo>
                    <a:pt x="184" y="440"/>
                  </a:lnTo>
                  <a:lnTo>
                    <a:pt x="149" y="416"/>
                  </a:lnTo>
                  <a:lnTo>
                    <a:pt x="117" y="392"/>
                  </a:lnTo>
                  <a:lnTo>
                    <a:pt x="93" y="363"/>
                  </a:lnTo>
                  <a:lnTo>
                    <a:pt x="69" y="331"/>
                  </a:lnTo>
                  <a:lnTo>
                    <a:pt x="51" y="296"/>
                  </a:lnTo>
                  <a:lnTo>
                    <a:pt x="35" y="259"/>
                  </a:lnTo>
                  <a:lnTo>
                    <a:pt x="24" y="224"/>
                  </a:lnTo>
                  <a:lnTo>
                    <a:pt x="13" y="187"/>
                  </a:lnTo>
                  <a:lnTo>
                    <a:pt x="8" y="152"/>
                  </a:lnTo>
                  <a:lnTo>
                    <a:pt x="3" y="117"/>
                  </a:lnTo>
                  <a:lnTo>
                    <a:pt x="0" y="83"/>
                  </a:lnTo>
                  <a:lnTo>
                    <a:pt x="0" y="53"/>
                  </a:lnTo>
                  <a:lnTo>
                    <a:pt x="3" y="0"/>
                  </a:lnTo>
                  <a:lnTo>
                    <a:pt x="16" y="19"/>
                  </a:lnTo>
                  <a:lnTo>
                    <a:pt x="27" y="29"/>
                  </a:lnTo>
                  <a:lnTo>
                    <a:pt x="35" y="40"/>
                  </a:lnTo>
                  <a:lnTo>
                    <a:pt x="51" y="59"/>
                  </a:lnTo>
                  <a:lnTo>
                    <a:pt x="56" y="93"/>
                  </a:lnTo>
                  <a:lnTo>
                    <a:pt x="61" y="128"/>
                  </a:lnTo>
                  <a:lnTo>
                    <a:pt x="72" y="163"/>
                  </a:lnTo>
                  <a:lnTo>
                    <a:pt x="83" y="195"/>
                  </a:lnTo>
                  <a:lnTo>
                    <a:pt x="93" y="221"/>
                  </a:lnTo>
                  <a:lnTo>
                    <a:pt x="107" y="248"/>
                  </a:lnTo>
                  <a:lnTo>
                    <a:pt x="123" y="275"/>
                  </a:lnTo>
                  <a:lnTo>
                    <a:pt x="139" y="296"/>
                  </a:lnTo>
                  <a:lnTo>
                    <a:pt x="157" y="317"/>
                  </a:lnTo>
                  <a:lnTo>
                    <a:pt x="176" y="333"/>
                  </a:lnTo>
                  <a:lnTo>
                    <a:pt x="197" y="349"/>
                  </a:lnTo>
                  <a:lnTo>
                    <a:pt x="219" y="360"/>
                  </a:lnTo>
                  <a:lnTo>
                    <a:pt x="243" y="371"/>
                  </a:lnTo>
                  <a:lnTo>
                    <a:pt x="267" y="376"/>
                  </a:lnTo>
                  <a:lnTo>
                    <a:pt x="291" y="381"/>
                  </a:lnTo>
                  <a:lnTo>
                    <a:pt x="317" y="381"/>
                  </a:lnTo>
                  <a:lnTo>
                    <a:pt x="328" y="381"/>
                  </a:lnTo>
                  <a:lnTo>
                    <a:pt x="336" y="379"/>
                  </a:lnTo>
                  <a:lnTo>
                    <a:pt x="355" y="368"/>
                  </a:lnTo>
                  <a:lnTo>
                    <a:pt x="373" y="360"/>
                  </a:lnTo>
                  <a:lnTo>
                    <a:pt x="394" y="352"/>
                  </a:lnTo>
                  <a:lnTo>
                    <a:pt x="442" y="347"/>
                  </a:lnTo>
                  <a:lnTo>
                    <a:pt x="469" y="347"/>
                  </a:lnTo>
                  <a:lnTo>
                    <a:pt x="480" y="347"/>
                  </a:lnTo>
                  <a:lnTo>
                    <a:pt x="488" y="347"/>
                  </a:lnTo>
                  <a:lnTo>
                    <a:pt x="498" y="357"/>
                  </a:lnTo>
                  <a:lnTo>
                    <a:pt x="512" y="368"/>
                  </a:lnTo>
                  <a:lnTo>
                    <a:pt x="525" y="38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83" name="Freeform 97"/>
            <p:cNvSpPr>
              <a:spLocks/>
            </p:cNvSpPr>
            <p:nvPr/>
          </p:nvSpPr>
          <p:spPr bwMode="auto">
            <a:xfrm>
              <a:off x="4336" y="3675"/>
              <a:ext cx="213" cy="165"/>
            </a:xfrm>
            <a:custGeom>
              <a:avLst/>
              <a:gdLst>
                <a:gd name="T0" fmla="*/ 96 w 213"/>
                <a:gd name="T1" fmla="*/ 2 h 165"/>
                <a:gd name="T2" fmla="*/ 96 w 213"/>
                <a:gd name="T3" fmla="*/ 2 h 165"/>
                <a:gd name="T4" fmla="*/ 74 w 213"/>
                <a:gd name="T5" fmla="*/ 8 h 165"/>
                <a:gd name="T6" fmla="*/ 56 w 213"/>
                <a:gd name="T7" fmla="*/ 16 h 165"/>
                <a:gd name="T8" fmla="*/ 37 w 213"/>
                <a:gd name="T9" fmla="*/ 24 h 165"/>
                <a:gd name="T10" fmla="*/ 24 w 213"/>
                <a:gd name="T11" fmla="*/ 37 h 165"/>
                <a:gd name="T12" fmla="*/ 13 w 213"/>
                <a:gd name="T13" fmla="*/ 50 h 165"/>
                <a:gd name="T14" fmla="*/ 2 w 213"/>
                <a:gd name="T15" fmla="*/ 66 h 165"/>
                <a:gd name="T16" fmla="*/ 0 w 213"/>
                <a:gd name="T17" fmla="*/ 82 h 165"/>
                <a:gd name="T18" fmla="*/ 0 w 213"/>
                <a:gd name="T19" fmla="*/ 98 h 165"/>
                <a:gd name="T20" fmla="*/ 0 w 213"/>
                <a:gd name="T21" fmla="*/ 98 h 165"/>
                <a:gd name="T22" fmla="*/ 2 w 213"/>
                <a:gd name="T23" fmla="*/ 114 h 165"/>
                <a:gd name="T24" fmla="*/ 10 w 213"/>
                <a:gd name="T25" fmla="*/ 128 h 165"/>
                <a:gd name="T26" fmla="*/ 24 w 213"/>
                <a:gd name="T27" fmla="*/ 141 h 165"/>
                <a:gd name="T28" fmla="*/ 37 w 213"/>
                <a:gd name="T29" fmla="*/ 152 h 165"/>
                <a:gd name="T30" fmla="*/ 56 w 213"/>
                <a:gd name="T31" fmla="*/ 157 h 165"/>
                <a:gd name="T32" fmla="*/ 74 w 213"/>
                <a:gd name="T33" fmla="*/ 162 h 165"/>
                <a:gd name="T34" fmla="*/ 96 w 213"/>
                <a:gd name="T35" fmla="*/ 165 h 165"/>
                <a:gd name="T36" fmla="*/ 117 w 213"/>
                <a:gd name="T37" fmla="*/ 162 h 165"/>
                <a:gd name="T38" fmla="*/ 117 w 213"/>
                <a:gd name="T39" fmla="*/ 162 h 165"/>
                <a:gd name="T40" fmla="*/ 138 w 213"/>
                <a:gd name="T41" fmla="*/ 157 h 165"/>
                <a:gd name="T42" fmla="*/ 157 w 213"/>
                <a:gd name="T43" fmla="*/ 149 h 165"/>
                <a:gd name="T44" fmla="*/ 173 w 213"/>
                <a:gd name="T45" fmla="*/ 141 h 165"/>
                <a:gd name="T46" fmla="*/ 189 w 213"/>
                <a:gd name="T47" fmla="*/ 128 h 165"/>
                <a:gd name="T48" fmla="*/ 200 w 213"/>
                <a:gd name="T49" fmla="*/ 114 h 165"/>
                <a:gd name="T50" fmla="*/ 208 w 213"/>
                <a:gd name="T51" fmla="*/ 98 h 165"/>
                <a:gd name="T52" fmla="*/ 213 w 213"/>
                <a:gd name="T53" fmla="*/ 82 h 165"/>
                <a:gd name="T54" fmla="*/ 213 w 213"/>
                <a:gd name="T55" fmla="*/ 66 h 165"/>
                <a:gd name="T56" fmla="*/ 213 w 213"/>
                <a:gd name="T57" fmla="*/ 66 h 165"/>
                <a:gd name="T58" fmla="*/ 208 w 213"/>
                <a:gd name="T59" fmla="*/ 50 h 165"/>
                <a:gd name="T60" fmla="*/ 200 w 213"/>
                <a:gd name="T61" fmla="*/ 37 h 165"/>
                <a:gd name="T62" fmla="*/ 189 w 213"/>
                <a:gd name="T63" fmla="*/ 24 h 165"/>
                <a:gd name="T64" fmla="*/ 173 w 213"/>
                <a:gd name="T65" fmla="*/ 13 h 165"/>
                <a:gd name="T66" fmla="*/ 157 w 213"/>
                <a:gd name="T67" fmla="*/ 8 h 165"/>
                <a:gd name="T68" fmla="*/ 138 w 213"/>
                <a:gd name="T69" fmla="*/ 2 h 165"/>
                <a:gd name="T70" fmla="*/ 117 w 213"/>
                <a:gd name="T71" fmla="*/ 0 h 165"/>
                <a:gd name="T72" fmla="*/ 96 w 213"/>
                <a:gd name="T73" fmla="*/ 2 h 165"/>
                <a:gd name="T74" fmla="*/ 96 w 213"/>
                <a:gd name="T75" fmla="*/ 2 h 16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13" h="165">
                  <a:moveTo>
                    <a:pt x="96" y="2"/>
                  </a:moveTo>
                  <a:lnTo>
                    <a:pt x="96" y="2"/>
                  </a:lnTo>
                  <a:lnTo>
                    <a:pt x="74" y="8"/>
                  </a:lnTo>
                  <a:lnTo>
                    <a:pt x="56" y="16"/>
                  </a:lnTo>
                  <a:lnTo>
                    <a:pt x="37" y="24"/>
                  </a:lnTo>
                  <a:lnTo>
                    <a:pt x="24" y="37"/>
                  </a:lnTo>
                  <a:lnTo>
                    <a:pt x="13" y="50"/>
                  </a:lnTo>
                  <a:lnTo>
                    <a:pt x="2" y="66"/>
                  </a:lnTo>
                  <a:lnTo>
                    <a:pt x="0" y="82"/>
                  </a:lnTo>
                  <a:lnTo>
                    <a:pt x="0" y="98"/>
                  </a:lnTo>
                  <a:lnTo>
                    <a:pt x="2" y="114"/>
                  </a:lnTo>
                  <a:lnTo>
                    <a:pt x="10" y="128"/>
                  </a:lnTo>
                  <a:lnTo>
                    <a:pt x="24" y="141"/>
                  </a:lnTo>
                  <a:lnTo>
                    <a:pt x="37" y="152"/>
                  </a:lnTo>
                  <a:lnTo>
                    <a:pt x="56" y="157"/>
                  </a:lnTo>
                  <a:lnTo>
                    <a:pt x="74" y="162"/>
                  </a:lnTo>
                  <a:lnTo>
                    <a:pt x="96" y="165"/>
                  </a:lnTo>
                  <a:lnTo>
                    <a:pt x="117" y="162"/>
                  </a:lnTo>
                  <a:lnTo>
                    <a:pt x="138" y="157"/>
                  </a:lnTo>
                  <a:lnTo>
                    <a:pt x="157" y="149"/>
                  </a:lnTo>
                  <a:lnTo>
                    <a:pt x="173" y="141"/>
                  </a:lnTo>
                  <a:lnTo>
                    <a:pt x="189" y="128"/>
                  </a:lnTo>
                  <a:lnTo>
                    <a:pt x="200" y="114"/>
                  </a:lnTo>
                  <a:lnTo>
                    <a:pt x="208" y="98"/>
                  </a:lnTo>
                  <a:lnTo>
                    <a:pt x="213" y="82"/>
                  </a:lnTo>
                  <a:lnTo>
                    <a:pt x="213" y="66"/>
                  </a:lnTo>
                  <a:lnTo>
                    <a:pt x="208" y="50"/>
                  </a:lnTo>
                  <a:lnTo>
                    <a:pt x="200" y="37"/>
                  </a:lnTo>
                  <a:lnTo>
                    <a:pt x="189" y="24"/>
                  </a:lnTo>
                  <a:lnTo>
                    <a:pt x="173" y="13"/>
                  </a:lnTo>
                  <a:lnTo>
                    <a:pt x="157" y="8"/>
                  </a:lnTo>
                  <a:lnTo>
                    <a:pt x="138" y="2"/>
                  </a:lnTo>
                  <a:lnTo>
                    <a:pt x="117" y="0"/>
                  </a:lnTo>
                  <a:lnTo>
                    <a:pt x="96"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84" name="Freeform 98"/>
            <p:cNvSpPr>
              <a:spLocks/>
            </p:cNvSpPr>
            <p:nvPr/>
          </p:nvSpPr>
          <p:spPr bwMode="auto">
            <a:xfrm>
              <a:off x="4349" y="3691"/>
              <a:ext cx="187" cy="133"/>
            </a:xfrm>
            <a:custGeom>
              <a:avLst/>
              <a:gdLst>
                <a:gd name="T0" fmla="*/ 83 w 187"/>
                <a:gd name="T1" fmla="*/ 2 h 133"/>
                <a:gd name="T2" fmla="*/ 83 w 187"/>
                <a:gd name="T3" fmla="*/ 2 h 133"/>
                <a:gd name="T4" fmla="*/ 67 w 187"/>
                <a:gd name="T5" fmla="*/ 5 h 133"/>
                <a:gd name="T6" fmla="*/ 48 w 187"/>
                <a:gd name="T7" fmla="*/ 13 h 133"/>
                <a:gd name="T8" fmla="*/ 35 w 187"/>
                <a:gd name="T9" fmla="*/ 21 h 133"/>
                <a:gd name="T10" fmla="*/ 21 w 187"/>
                <a:gd name="T11" fmla="*/ 29 h 133"/>
                <a:gd name="T12" fmla="*/ 11 w 187"/>
                <a:gd name="T13" fmla="*/ 40 h 133"/>
                <a:gd name="T14" fmla="*/ 3 w 187"/>
                <a:gd name="T15" fmla="*/ 53 h 133"/>
                <a:gd name="T16" fmla="*/ 0 w 187"/>
                <a:gd name="T17" fmla="*/ 66 h 133"/>
                <a:gd name="T18" fmla="*/ 0 w 187"/>
                <a:gd name="T19" fmla="*/ 80 h 133"/>
                <a:gd name="T20" fmla="*/ 0 w 187"/>
                <a:gd name="T21" fmla="*/ 80 h 133"/>
                <a:gd name="T22" fmla="*/ 3 w 187"/>
                <a:gd name="T23" fmla="*/ 93 h 133"/>
                <a:gd name="T24" fmla="*/ 11 w 187"/>
                <a:gd name="T25" fmla="*/ 104 h 133"/>
                <a:gd name="T26" fmla="*/ 21 w 187"/>
                <a:gd name="T27" fmla="*/ 114 h 133"/>
                <a:gd name="T28" fmla="*/ 35 w 187"/>
                <a:gd name="T29" fmla="*/ 122 h 133"/>
                <a:gd name="T30" fmla="*/ 48 w 187"/>
                <a:gd name="T31" fmla="*/ 128 h 133"/>
                <a:gd name="T32" fmla="*/ 64 w 187"/>
                <a:gd name="T33" fmla="*/ 130 h 133"/>
                <a:gd name="T34" fmla="*/ 83 w 187"/>
                <a:gd name="T35" fmla="*/ 133 h 133"/>
                <a:gd name="T36" fmla="*/ 101 w 187"/>
                <a:gd name="T37" fmla="*/ 130 h 133"/>
                <a:gd name="T38" fmla="*/ 101 w 187"/>
                <a:gd name="T39" fmla="*/ 130 h 133"/>
                <a:gd name="T40" fmla="*/ 120 w 187"/>
                <a:gd name="T41" fmla="*/ 128 h 133"/>
                <a:gd name="T42" fmla="*/ 139 w 187"/>
                <a:gd name="T43" fmla="*/ 122 h 133"/>
                <a:gd name="T44" fmla="*/ 152 w 187"/>
                <a:gd name="T45" fmla="*/ 112 h 133"/>
                <a:gd name="T46" fmla="*/ 165 w 187"/>
                <a:gd name="T47" fmla="*/ 104 h 133"/>
                <a:gd name="T48" fmla="*/ 176 w 187"/>
                <a:gd name="T49" fmla="*/ 93 h 133"/>
                <a:gd name="T50" fmla="*/ 181 w 187"/>
                <a:gd name="T51" fmla="*/ 80 h 133"/>
                <a:gd name="T52" fmla="*/ 187 w 187"/>
                <a:gd name="T53" fmla="*/ 66 h 133"/>
                <a:gd name="T54" fmla="*/ 187 w 187"/>
                <a:gd name="T55" fmla="*/ 53 h 133"/>
                <a:gd name="T56" fmla="*/ 187 w 187"/>
                <a:gd name="T57" fmla="*/ 53 h 133"/>
                <a:gd name="T58" fmla="*/ 181 w 187"/>
                <a:gd name="T59" fmla="*/ 40 h 133"/>
                <a:gd name="T60" fmla="*/ 176 w 187"/>
                <a:gd name="T61" fmla="*/ 29 h 133"/>
                <a:gd name="T62" fmla="*/ 165 w 187"/>
                <a:gd name="T63" fmla="*/ 18 h 133"/>
                <a:gd name="T64" fmla="*/ 152 w 187"/>
                <a:gd name="T65" fmla="*/ 10 h 133"/>
                <a:gd name="T66" fmla="*/ 139 w 187"/>
                <a:gd name="T67" fmla="*/ 5 h 133"/>
                <a:gd name="T68" fmla="*/ 120 w 187"/>
                <a:gd name="T69" fmla="*/ 2 h 133"/>
                <a:gd name="T70" fmla="*/ 104 w 187"/>
                <a:gd name="T71" fmla="*/ 0 h 133"/>
                <a:gd name="T72" fmla="*/ 83 w 187"/>
                <a:gd name="T73" fmla="*/ 2 h 133"/>
                <a:gd name="T74" fmla="*/ 83 w 187"/>
                <a:gd name="T75" fmla="*/ 2 h 13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87" h="133">
                  <a:moveTo>
                    <a:pt x="83" y="2"/>
                  </a:moveTo>
                  <a:lnTo>
                    <a:pt x="83" y="2"/>
                  </a:lnTo>
                  <a:lnTo>
                    <a:pt x="67" y="5"/>
                  </a:lnTo>
                  <a:lnTo>
                    <a:pt x="48" y="13"/>
                  </a:lnTo>
                  <a:lnTo>
                    <a:pt x="35" y="21"/>
                  </a:lnTo>
                  <a:lnTo>
                    <a:pt x="21" y="29"/>
                  </a:lnTo>
                  <a:lnTo>
                    <a:pt x="11" y="40"/>
                  </a:lnTo>
                  <a:lnTo>
                    <a:pt x="3" y="53"/>
                  </a:lnTo>
                  <a:lnTo>
                    <a:pt x="0" y="66"/>
                  </a:lnTo>
                  <a:lnTo>
                    <a:pt x="0" y="80"/>
                  </a:lnTo>
                  <a:lnTo>
                    <a:pt x="3" y="93"/>
                  </a:lnTo>
                  <a:lnTo>
                    <a:pt x="11" y="104"/>
                  </a:lnTo>
                  <a:lnTo>
                    <a:pt x="21" y="114"/>
                  </a:lnTo>
                  <a:lnTo>
                    <a:pt x="35" y="122"/>
                  </a:lnTo>
                  <a:lnTo>
                    <a:pt x="48" y="128"/>
                  </a:lnTo>
                  <a:lnTo>
                    <a:pt x="64" y="130"/>
                  </a:lnTo>
                  <a:lnTo>
                    <a:pt x="83" y="133"/>
                  </a:lnTo>
                  <a:lnTo>
                    <a:pt x="101" y="130"/>
                  </a:lnTo>
                  <a:lnTo>
                    <a:pt x="120" y="128"/>
                  </a:lnTo>
                  <a:lnTo>
                    <a:pt x="139" y="122"/>
                  </a:lnTo>
                  <a:lnTo>
                    <a:pt x="152" y="112"/>
                  </a:lnTo>
                  <a:lnTo>
                    <a:pt x="165" y="104"/>
                  </a:lnTo>
                  <a:lnTo>
                    <a:pt x="176" y="93"/>
                  </a:lnTo>
                  <a:lnTo>
                    <a:pt x="181" y="80"/>
                  </a:lnTo>
                  <a:lnTo>
                    <a:pt x="187" y="66"/>
                  </a:lnTo>
                  <a:lnTo>
                    <a:pt x="187" y="53"/>
                  </a:lnTo>
                  <a:lnTo>
                    <a:pt x="181" y="40"/>
                  </a:lnTo>
                  <a:lnTo>
                    <a:pt x="176" y="29"/>
                  </a:lnTo>
                  <a:lnTo>
                    <a:pt x="165" y="18"/>
                  </a:lnTo>
                  <a:lnTo>
                    <a:pt x="152" y="10"/>
                  </a:lnTo>
                  <a:lnTo>
                    <a:pt x="139" y="5"/>
                  </a:lnTo>
                  <a:lnTo>
                    <a:pt x="120" y="2"/>
                  </a:lnTo>
                  <a:lnTo>
                    <a:pt x="104" y="0"/>
                  </a:lnTo>
                  <a:lnTo>
                    <a:pt x="83"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85" name="Freeform 99"/>
            <p:cNvSpPr>
              <a:spLocks/>
            </p:cNvSpPr>
            <p:nvPr/>
          </p:nvSpPr>
          <p:spPr bwMode="auto">
            <a:xfrm>
              <a:off x="4219" y="3283"/>
              <a:ext cx="450" cy="488"/>
            </a:xfrm>
            <a:custGeom>
              <a:avLst/>
              <a:gdLst>
                <a:gd name="T0" fmla="*/ 69 w 450"/>
                <a:gd name="T1" fmla="*/ 162 h 488"/>
                <a:gd name="T2" fmla="*/ 50 w 450"/>
                <a:gd name="T3" fmla="*/ 128 h 488"/>
                <a:gd name="T4" fmla="*/ 21 w 450"/>
                <a:gd name="T5" fmla="*/ 104 h 488"/>
                <a:gd name="T6" fmla="*/ 10 w 450"/>
                <a:gd name="T7" fmla="*/ 93 h 488"/>
                <a:gd name="T8" fmla="*/ 0 w 450"/>
                <a:gd name="T9" fmla="*/ 74 h 488"/>
                <a:gd name="T10" fmla="*/ 2 w 450"/>
                <a:gd name="T11" fmla="*/ 61 h 488"/>
                <a:gd name="T12" fmla="*/ 8 w 450"/>
                <a:gd name="T13" fmla="*/ 56 h 488"/>
                <a:gd name="T14" fmla="*/ 32 w 450"/>
                <a:gd name="T15" fmla="*/ 45 h 488"/>
                <a:gd name="T16" fmla="*/ 53 w 450"/>
                <a:gd name="T17" fmla="*/ 45 h 488"/>
                <a:gd name="T18" fmla="*/ 72 w 450"/>
                <a:gd name="T19" fmla="*/ 50 h 488"/>
                <a:gd name="T20" fmla="*/ 101 w 450"/>
                <a:gd name="T21" fmla="*/ 77 h 488"/>
                <a:gd name="T22" fmla="*/ 119 w 450"/>
                <a:gd name="T23" fmla="*/ 117 h 488"/>
                <a:gd name="T24" fmla="*/ 127 w 450"/>
                <a:gd name="T25" fmla="*/ 136 h 488"/>
                <a:gd name="T26" fmla="*/ 141 w 450"/>
                <a:gd name="T27" fmla="*/ 152 h 488"/>
                <a:gd name="T28" fmla="*/ 165 w 450"/>
                <a:gd name="T29" fmla="*/ 152 h 488"/>
                <a:gd name="T30" fmla="*/ 194 w 450"/>
                <a:gd name="T31" fmla="*/ 144 h 488"/>
                <a:gd name="T32" fmla="*/ 266 w 450"/>
                <a:gd name="T33" fmla="*/ 106 h 488"/>
                <a:gd name="T34" fmla="*/ 322 w 450"/>
                <a:gd name="T35" fmla="*/ 66 h 488"/>
                <a:gd name="T36" fmla="*/ 338 w 450"/>
                <a:gd name="T37" fmla="*/ 53 h 488"/>
                <a:gd name="T38" fmla="*/ 375 w 450"/>
                <a:gd name="T39" fmla="*/ 13 h 488"/>
                <a:gd name="T40" fmla="*/ 397 w 450"/>
                <a:gd name="T41" fmla="*/ 0 h 488"/>
                <a:gd name="T42" fmla="*/ 426 w 450"/>
                <a:gd name="T43" fmla="*/ 0 h 488"/>
                <a:gd name="T44" fmla="*/ 434 w 450"/>
                <a:gd name="T45" fmla="*/ 5 h 488"/>
                <a:gd name="T46" fmla="*/ 447 w 450"/>
                <a:gd name="T47" fmla="*/ 13 h 488"/>
                <a:gd name="T48" fmla="*/ 450 w 450"/>
                <a:gd name="T49" fmla="*/ 26 h 488"/>
                <a:gd name="T50" fmla="*/ 445 w 450"/>
                <a:gd name="T51" fmla="*/ 48 h 488"/>
                <a:gd name="T52" fmla="*/ 426 w 450"/>
                <a:gd name="T53" fmla="*/ 80 h 488"/>
                <a:gd name="T54" fmla="*/ 410 w 450"/>
                <a:gd name="T55" fmla="*/ 104 h 488"/>
                <a:gd name="T56" fmla="*/ 383 w 450"/>
                <a:gd name="T57" fmla="*/ 138 h 488"/>
                <a:gd name="T58" fmla="*/ 373 w 450"/>
                <a:gd name="T59" fmla="*/ 146 h 488"/>
                <a:gd name="T60" fmla="*/ 383 w 450"/>
                <a:gd name="T61" fmla="*/ 170 h 488"/>
                <a:gd name="T62" fmla="*/ 383 w 450"/>
                <a:gd name="T63" fmla="*/ 192 h 488"/>
                <a:gd name="T64" fmla="*/ 378 w 450"/>
                <a:gd name="T65" fmla="*/ 200 h 488"/>
                <a:gd name="T66" fmla="*/ 389 w 450"/>
                <a:gd name="T67" fmla="*/ 213 h 488"/>
                <a:gd name="T68" fmla="*/ 394 w 450"/>
                <a:gd name="T69" fmla="*/ 250 h 488"/>
                <a:gd name="T70" fmla="*/ 389 w 450"/>
                <a:gd name="T71" fmla="*/ 266 h 488"/>
                <a:gd name="T72" fmla="*/ 397 w 450"/>
                <a:gd name="T73" fmla="*/ 296 h 488"/>
                <a:gd name="T74" fmla="*/ 394 w 450"/>
                <a:gd name="T75" fmla="*/ 320 h 488"/>
                <a:gd name="T76" fmla="*/ 383 w 450"/>
                <a:gd name="T77" fmla="*/ 344 h 488"/>
                <a:gd name="T78" fmla="*/ 330 w 450"/>
                <a:gd name="T79" fmla="*/ 408 h 488"/>
                <a:gd name="T80" fmla="*/ 309 w 450"/>
                <a:gd name="T81" fmla="*/ 445 h 488"/>
                <a:gd name="T82" fmla="*/ 306 w 450"/>
                <a:gd name="T83" fmla="*/ 456 h 488"/>
                <a:gd name="T84" fmla="*/ 295 w 450"/>
                <a:gd name="T85" fmla="*/ 472 h 488"/>
                <a:gd name="T86" fmla="*/ 277 w 450"/>
                <a:gd name="T87" fmla="*/ 482 h 488"/>
                <a:gd name="T88" fmla="*/ 221 w 450"/>
                <a:gd name="T89" fmla="*/ 488 h 488"/>
                <a:gd name="T90" fmla="*/ 167 w 450"/>
                <a:gd name="T91" fmla="*/ 477 h 488"/>
                <a:gd name="T92" fmla="*/ 154 w 450"/>
                <a:gd name="T93" fmla="*/ 469 h 488"/>
                <a:gd name="T94" fmla="*/ 149 w 450"/>
                <a:gd name="T95" fmla="*/ 456 h 488"/>
                <a:gd name="T96" fmla="*/ 138 w 450"/>
                <a:gd name="T97" fmla="*/ 432 h 488"/>
                <a:gd name="T98" fmla="*/ 109 w 450"/>
                <a:gd name="T99" fmla="*/ 381 h 488"/>
                <a:gd name="T100" fmla="*/ 98 w 450"/>
                <a:gd name="T101" fmla="*/ 357 h 488"/>
                <a:gd name="T102" fmla="*/ 85 w 450"/>
                <a:gd name="T103" fmla="*/ 317 h 488"/>
                <a:gd name="T104" fmla="*/ 80 w 450"/>
                <a:gd name="T105" fmla="*/ 232 h 488"/>
                <a:gd name="T106" fmla="*/ 77 w 450"/>
                <a:gd name="T107" fmla="*/ 189 h 488"/>
                <a:gd name="T108" fmla="*/ 69 w 450"/>
                <a:gd name="T109" fmla="*/ 162 h 48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50" h="488">
                  <a:moveTo>
                    <a:pt x="69" y="162"/>
                  </a:moveTo>
                  <a:lnTo>
                    <a:pt x="69" y="162"/>
                  </a:lnTo>
                  <a:lnTo>
                    <a:pt x="61" y="144"/>
                  </a:lnTo>
                  <a:lnTo>
                    <a:pt x="50" y="128"/>
                  </a:lnTo>
                  <a:lnTo>
                    <a:pt x="37" y="117"/>
                  </a:lnTo>
                  <a:lnTo>
                    <a:pt x="21" y="104"/>
                  </a:lnTo>
                  <a:lnTo>
                    <a:pt x="10" y="93"/>
                  </a:lnTo>
                  <a:lnTo>
                    <a:pt x="0" y="82"/>
                  </a:lnTo>
                  <a:lnTo>
                    <a:pt x="0" y="74"/>
                  </a:lnTo>
                  <a:lnTo>
                    <a:pt x="0" y="69"/>
                  </a:lnTo>
                  <a:lnTo>
                    <a:pt x="2" y="61"/>
                  </a:lnTo>
                  <a:lnTo>
                    <a:pt x="8" y="56"/>
                  </a:lnTo>
                  <a:lnTo>
                    <a:pt x="21" y="48"/>
                  </a:lnTo>
                  <a:lnTo>
                    <a:pt x="32" y="45"/>
                  </a:lnTo>
                  <a:lnTo>
                    <a:pt x="42" y="42"/>
                  </a:lnTo>
                  <a:lnTo>
                    <a:pt x="53" y="45"/>
                  </a:lnTo>
                  <a:lnTo>
                    <a:pt x="64" y="45"/>
                  </a:lnTo>
                  <a:lnTo>
                    <a:pt x="72" y="50"/>
                  </a:lnTo>
                  <a:lnTo>
                    <a:pt x="88" y="61"/>
                  </a:lnTo>
                  <a:lnTo>
                    <a:pt x="101" y="77"/>
                  </a:lnTo>
                  <a:lnTo>
                    <a:pt x="112" y="96"/>
                  </a:lnTo>
                  <a:lnTo>
                    <a:pt x="119" y="117"/>
                  </a:lnTo>
                  <a:lnTo>
                    <a:pt x="127" y="136"/>
                  </a:lnTo>
                  <a:lnTo>
                    <a:pt x="133" y="146"/>
                  </a:lnTo>
                  <a:lnTo>
                    <a:pt x="141" y="152"/>
                  </a:lnTo>
                  <a:lnTo>
                    <a:pt x="151" y="152"/>
                  </a:lnTo>
                  <a:lnTo>
                    <a:pt x="165" y="152"/>
                  </a:lnTo>
                  <a:lnTo>
                    <a:pt x="178" y="149"/>
                  </a:lnTo>
                  <a:lnTo>
                    <a:pt x="194" y="144"/>
                  </a:lnTo>
                  <a:lnTo>
                    <a:pt x="231" y="128"/>
                  </a:lnTo>
                  <a:lnTo>
                    <a:pt x="266" y="106"/>
                  </a:lnTo>
                  <a:lnTo>
                    <a:pt x="298" y="85"/>
                  </a:lnTo>
                  <a:lnTo>
                    <a:pt x="322" y="66"/>
                  </a:lnTo>
                  <a:lnTo>
                    <a:pt x="338" y="53"/>
                  </a:lnTo>
                  <a:lnTo>
                    <a:pt x="357" y="32"/>
                  </a:lnTo>
                  <a:lnTo>
                    <a:pt x="375" y="13"/>
                  </a:lnTo>
                  <a:lnTo>
                    <a:pt x="386" y="5"/>
                  </a:lnTo>
                  <a:lnTo>
                    <a:pt x="397" y="0"/>
                  </a:lnTo>
                  <a:lnTo>
                    <a:pt x="410" y="0"/>
                  </a:lnTo>
                  <a:lnTo>
                    <a:pt x="426" y="0"/>
                  </a:lnTo>
                  <a:lnTo>
                    <a:pt x="434" y="5"/>
                  </a:lnTo>
                  <a:lnTo>
                    <a:pt x="442" y="8"/>
                  </a:lnTo>
                  <a:lnTo>
                    <a:pt x="447" y="13"/>
                  </a:lnTo>
                  <a:lnTo>
                    <a:pt x="450" y="18"/>
                  </a:lnTo>
                  <a:lnTo>
                    <a:pt x="450" y="26"/>
                  </a:lnTo>
                  <a:lnTo>
                    <a:pt x="450" y="34"/>
                  </a:lnTo>
                  <a:lnTo>
                    <a:pt x="445" y="48"/>
                  </a:lnTo>
                  <a:lnTo>
                    <a:pt x="437" y="64"/>
                  </a:lnTo>
                  <a:lnTo>
                    <a:pt x="426" y="80"/>
                  </a:lnTo>
                  <a:lnTo>
                    <a:pt x="410" y="104"/>
                  </a:lnTo>
                  <a:lnTo>
                    <a:pt x="394" y="128"/>
                  </a:lnTo>
                  <a:lnTo>
                    <a:pt x="383" y="138"/>
                  </a:lnTo>
                  <a:lnTo>
                    <a:pt x="373" y="146"/>
                  </a:lnTo>
                  <a:lnTo>
                    <a:pt x="381" y="157"/>
                  </a:lnTo>
                  <a:lnTo>
                    <a:pt x="383" y="170"/>
                  </a:lnTo>
                  <a:lnTo>
                    <a:pt x="383" y="186"/>
                  </a:lnTo>
                  <a:lnTo>
                    <a:pt x="383" y="192"/>
                  </a:lnTo>
                  <a:lnTo>
                    <a:pt x="378" y="200"/>
                  </a:lnTo>
                  <a:lnTo>
                    <a:pt x="383" y="205"/>
                  </a:lnTo>
                  <a:lnTo>
                    <a:pt x="389" y="213"/>
                  </a:lnTo>
                  <a:lnTo>
                    <a:pt x="394" y="232"/>
                  </a:lnTo>
                  <a:lnTo>
                    <a:pt x="394" y="250"/>
                  </a:lnTo>
                  <a:lnTo>
                    <a:pt x="389" y="266"/>
                  </a:lnTo>
                  <a:lnTo>
                    <a:pt x="394" y="282"/>
                  </a:lnTo>
                  <a:lnTo>
                    <a:pt x="397" y="296"/>
                  </a:lnTo>
                  <a:lnTo>
                    <a:pt x="397" y="309"/>
                  </a:lnTo>
                  <a:lnTo>
                    <a:pt x="394" y="320"/>
                  </a:lnTo>
                  <a:lnTo>
                    <a:pt x="391" y="333"/>
                  </a:lnTo>
                  <a:lnTo>
                    <a:pt x="383" y="344"/>
                  </a:lnTo>
                  <a:lnTo>
                    <a:pt x="367" y="365"/>
                  </a:lnTo>
                  <a:lnTo>
                    <a:pt x="330" y="408"/>
                  </a:lnTo>
                  <a:lnTo>
                    <a:pt x="317" y="432"/>
                  </a:lnTo>
                  <a:lnTo>
                    <a:pt x="309" y="445"/>
                  </a:lnTo>
                  <a:lnTo>
                    <a:pt x="306" y="456"/>
                  </a:lnTo>
                  <a:lnTo>
                    <a:pt x="303" y="464"/>
                  </a:lnTo>
                  <a:lnTo>
                    <a:pt x="295" y="472"/>
                  </a:lnTo>
                  <a:lnTo>
                    <a:pt x="287" y="477"/>
                  </a:lnTo>
                  <a:lnTo>
                    <a:pt x="277" y="482"/>
                  </a:lnTo>
                  <a:lnTo>
                    <a:pt x="250" y="488"/>
                  </a:lnTo>
                  <a:lnTo>
                    <a:pt x="221" y="488"/>
                  </a:lnTo>
                  <a:lnTo>
                    <a:pt x="191" y="485"/>
                  </a:lnTo>
                  <a:lnTo>
                    <a:pt x="167" y="477"/>
                  </a:lnTo>
                  <a:lnTo>
                    <a:pt x="159" y="474"/>
                  </a:lnTo>
                  <a:lnTo>
                    <a:pt x="154" y="469"/>
                  </a:lnTo>
                  <a:lnTo>
                    <a:pt x="149" y="464"/>
                  </a:lnTo>
                  <a:lnTo>
                    <a:pt x="149" y="456"/>
                  </a:lnTo>
                  <a:lnTo>
                    <a:pt x="138" y="432"/>
                  </a:lnTo>
                  <a:lnTo>
                    <a:pt x="125" y="408"/>
                  </a:lnTo>
                  <a:lnTo>
                    <a:pt x="109" y="381"/>
                  </a:lnTo>
                  <a:lnTo>
                    <a:pt x="98" y="357"/>
                  </a:lnTo>
                  <a:lnTo>
                    <a:pt x="90" y="336"/>
                  </a:lnTo>
                  <a:lnTo>
                    <a:pt x="85" y="317"/>
                  </a:lnTo>
                  <a:lnTo>
                    <a:pt x="82" y="274"/>
                  </a:lnTo>
                  <a:lnTo>
                    <a:pt x="80" y="232"/>
                  </a:lnTo>
                  <a:lnTo>
                    <a:pt x="77" y="189"/>
                  </a:lnTo>
                  <a:lnTo>
                    <a:pt x="69" y="16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86" name="Freeform 100"/>
            <p:cNvSpPr>
              <a:spLocks noEditPoints="1"/>
            </p:cNvSpPr>
            <p:nvPr/>
          </p:nvSpPr>
          <p:spPr bwMode="auto">
            <a:xfrm>
              <a:off x="4211" y="3275"/>
              <a:ext cx="466" cy="504"/>
            </a:xfrm>
            <a:custGeom>
              <a:avLst/>
              <a:gdLst>
                <a:gd name="T0" fmla="*/ 327 w 466"/>
                <a:gd name="T1" fmla="*/ 66 h 504"/>
                <a:gd name="T2" fmla="*/ 199 w 466"/>
                <a:gd name="T3" fmla="*/ 146 h 504"/>
                <a:gd name="T4" fmla="*/ 146 w 466"/>
                <a:gd name="T5" fmla="*/ 149 h 504"/>
                <a:gd name="T6" fmla="*/ 112 w 466"/>
                <a:gd name="T7" fmla="*/ 80 h 504"/>
                <a:gd name="T8" fmla="*/ 61 w 466"/>
                <a:gd name="T9" fmla="*/ 45 h 504"/>
                <a:gd name="T10" fmla="*/ 2 w 466"/>
                <a:gd name="T11" fmla="*/ 66 h 504"/>
                <a:gd name="T12" fmla="*/ 2 w 466"/>
                <a:gd name="T13" fmla="*/ 90 h 504"/>
                <a:gd name="T14" fmla="*/ 34 w 466"/>
                <a:gd name="T15" fmla="*/ 125 h 504"/>
                <a:gd name="T16" fmla="*/ 72 w 466"/>
                <a:gd name="T17" fmla="*/ 173 h 504"/>
                <a:gd name="T18" fmla="*/ 82 w 466"/>
                <a:gd name="T19" fmla="*/ 261 h 504"/>
                <a:gd name="T20" fmla="*/ 98 w 466"/>
                <a:gd name="T21" fmla="*/ 368 h 504"/>
                <a:gd name="T22" fmla="*/ 151 w 466"/>
                <a:gd name="T23" fmla="*/ 466 h 504"/>
                <a:gd name="T24" fmla="*/ 157 w 466"/>
                <a:gd name="T25" fmla="*/ 482 h 504"/>
                <a:gd name="T26" fmla="*/ 215 w 466"/>
                <a:gd name="T27" fmla="*/ 501 h 504"/>
                <a:gd name="T28" fmla="*/ 287 w 466"/>
                <a:gd name="T29" fmla="*/ 496 h 504"/>
                <a:gd name="T30" fmla="*/ 319 w 466"/>
                <a:gd name="T31" fmla="*/ 466 h 504"/>
                <a:gd name="T32" fmla="*/ 365 w 466"/>
                <a:gd name="T33" fmla="*/ 397 h 504"/>
                <a:gd name="T34" fmla="*/ 413 w 466"/>
                <a:gd name="T35" fmla="*/ 309 h 504"/>
                <a:gd name="T36" fmla="*/ 407 w 466"/>
                <a:gd name="T37" fmla="*/ 261 h 504"/>
                <a:gd name="T38" fmla="*/ 402 w 466"/>
                <a:gd name="T39" fmla="*/ 216 h 504"/>
                <a:gd name="T40" fmla="*/ 399 w 466"/>
                <a:gd name="T41" fmla="*/ 186 h 504"/>
                <a:gd name="T42" fmla="*/ 407 w 466"/>
                <a:gd name="T43" fmla="*/ 141 h 504"/>
                <a:gd name="T44" fmla="*/ 445 w 466"/>
                <a:gd name="T45" fmla="*/ 85 h 504"/>
                <a:gd name="T46" fmla="*/ 463 w 466"/>
                <a:gd name="T47" fmla="*/ 24 h 504"/>
                <a:gd name="T48" fmla="*/ 434 w 466"/>
                <a:gd name="T49" fmla="*/ 2 h 504"/>
                <a:gd name="T50" fmla="*/ 383 w 466"/>
                <a:gd name="T51" fmla="*/ 10 h 504"/>
                <a:gd name="T52" fmla="*/ 167 w 466"/>
                <a:gd name="T53" fmla="*/ 472 h 504"/>
                <a:gd name="T54" fmla="*/ 165 w 466"/>
                <a:gd name="T55" fmla="*/ 461 h 504"/>
                <a:gd name="T56" fmla="*/ 112 w 466"/>
                <a:gd name="T57" fmla="*/ 362 h 504"/>
                <a:gd name="T58" fmla="*/ 96 w 466"/>
                <a:gd name="T59" fmla="*/ 261 h 504"/>
                <a:gd name="T60" fmla="*/ 85 w 466"/>
                <a:gd name="T61" fmla="*/ 168 h 504"/>
                <a:gd name="T62" fmla="*/ 42 w 466"/>
                <a:gd name="T63" fmla="*/ 114 h 504"/>
                <a:gd name="T64" fmla="*/ 16 w 466"/>
                <a:gd name="T65" fmla="*/ 88 h 504"/>
                <a:gd name="T66" fmla="*/ 21 w 466"/>
                <a:gd name="T67" fmla="*/ 69 h 504"/>
                <a:gd name="T68" fmla="*/ 72 w 466"/>
                <a:gd name="T69" fmla="*/ 61 h 504"/>
                <a:gd name="T70" fmla="*/ 127 w 466"/>
                <a:gd name="T71" fmla="*/ 146 h 504"/>
                <a:gd name="T72" fmla="*/ 151 w 466"/>
                <a:gd name="T73" fmla="*/ 168 h 504"/>
                <a:gd name="T74" fmla="*/ 231 w 466"/>
                <a:gd name="T75" fmla="*/ 146 h 504"/>
                <a:gd name="T76" fmla="*/ 351 w 466"/>
                <a:gd name="T77" fmla="*/ 64 h 504"/>
                <a:gd name="T78" fmla="*/ 399 w 466"/>
                <a:gd name="T79" fmla="*/ 18 h 504"/>
                <a:gd name="T80" fmla="*/ 445 w 466"/>
                <a:gd name="T81" fmla="*/ 21 h 504"/>
                <a:gd name="T82" fmla="*/ 450 w 466"/>
                <a:gd name="T83" fmla="*/ 42 h 504"/>
                <a:gd name="T84" fmla="*/ 413 w 466"/>
                <a:gd name="T85" fmla="*/ 106 h 504"/>
                <a:gd name="T86" fmla="*/ 378 w 466"/>
                <a:gd name="T87" fmla="*/ 149 h 504"/>
                <a:gd name="T88" fmla="*/ 386 w 466"/>
                <a:gd name="T89" fmla="*/ 181 h 504"/>
                <a:gd name="T90" fmla="*/ 383 w 466"/>
                <a:gd name="T91" fmla="*/ 210 h 504"/>
                <a:gd name="T92" fmla="*/ 391 w 466"/>
                <a:gd name="T93" fmla="*/ 274 h 504"/>
                <a:gd name="T94" fmla="*/ 397 w 466"/>
                <a:gd name="T95" fmla="*/ 322 h 504"/>
                <a:gd name="T96" fmla="*/ 357 w 466"/>
                <a:gd name="T97" fmla="*/ 386 h 504"/>
                <a:gd name="T98" fmla="*/ 309 w 466"/>
                <a:gd name="T99" fmla="*/ 464 h 504"/>
                <a:gd name="T100" fmla="*/ 266 w 466"/>
                <a:gd name="T101" fmla="*/ 488 h 504"/>
                <a:gd name="T102" fmla="*/ 167 w 466"/>
                <a:gd name="T103" fmla="*/ 472 h 50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466" h="504">
                  <a:moveTo>
                    <a:pt x="351" y="45"/>
                  </a:moveTo>
                  <a:lnTo>
                    <a:pt x="351" y="45"/>
                  </a:lnTo>
                  <a:lnTo>
                    <a:pt x="341" y="56"/>
                  </a:lnTo>
                  <a:lnTo>
                    <a:pt x="327" y="66"/>
                  </a:lnTo>
                  <a:lnTo>
                    <a:pt x="309" y="82"/>
                  </a:lnTo>
                  <a:lnTo>
                    <a:pt x="285" y="101"/>
                  </a:lnTo>
                  <a:lnTo>
                    <a:pt x="255" y="117"/>
                  </a:lnTo>
                  <a:lnTo>
                    <a:pt x="226" y="133"/>
                  </a:lnTo>
                  <a:lnTo>
                    <a:pt x="199" y="146"/>
                  </a:lnTo>
                  <a:lnTo>
                    <a:pt x="173" y="152"/>
                  </a:lnTo>
                  <a:lnTo>
                    <a:pt x="162" y="154"/>
                  </a:lnTo>
                  <a:lnTo>
                    <a:pt x="154" y="154"/>
                  </a:lnTo>
                  <a:lnTo>
                    <a:pt x="146" y="149"/>
                  </a:lnTo>
                  <a:lnTo>
                    <a:pt x="141" y="144"/>
                  </a:lnTo>
                  <a:lnTo>
                    <a:pt x="133" y="120"/>
                  </a:lnTo>
                  <a:lnTo>
                    <a:pt x="122" y="93"/>
                  </a:lnTo>
                  <a:lnTo>
                    <a:pt x="112" y="80"/>
                  </a:lnTo>
                  <a:lnTo>
                    <a:pt x="101" y="66"/>
                  </a:lnTo>
                  <a:lnTo>
                    <a:pt x="90" y="56"/>
                  </a:lnTo>
                  <a:lnTo>
                    <a:pt x="77" y="50"/>
                  </a:lnTo>
                  <a:lnTo>
                    <a:pt x="61" y="45"/>
                  </a:lnTo>
                  <a:lnTo>
                    <a:pt x="45" y="45"/>
                  </a:lnTo>
                  <a:lnTo>
                    <a:pt x="29" y="50"/>
                  </a:lnTo>
                  <a:lnTo>
                    <a:pt x="13" y="58"/>
                  </a:lnTo>
                  <a:lnTo>
                    <a:pt x="2" y="66"/>
                  </a:lnTo>
                  <a:lnTo>
                    <a:pt x="0" y="80"/>
                  </a:lnTo>
                  <a:lnTo>
                    <a:pt x="2" y="90"/>
                  </a:lnTo>
                  <a:lnTo>
                    <a:pt x="8" y="101"/>
                  </a:lnTo>
                  <a:lnTo>
                    <a:pt x="16" y="109"/>
                  </a:lnTo>
                  <a:lnTo>
                    <a:pt x="24" y="117"/>
                  </a:lnTo>
                  <a:lnTo>
                    <a:pt x="34" y="125"/>
                  </a:lnTo>
                  <a:lnTo>
                    <a:pt x="48" y="136"/>
                  </a:lnTo>
                  <a:lnTo>
                    <a:pt x="58" y="144"/>
                  </a:lnTo>
                  <a:lnTo>
                    <a:pt x="64" y="157"/>
                  </a:lnTo>
                  <a:lnTo>
                    <a:pt x="72" y="173"/>
                  </a:lnTo>
                  <a:lnTo>
                    <a:pt x="77" y="197"/>
                  </a:lnTo>
                  <a:lnTo>
                    <a:pt x="80" y="229"/>
                  </a:lnTo>
                  <a:lnTo>
                    <a:pt x="82" y="261"/>
                  </a:lnTo>
                  <a:lnTo>
                    <a:pt x="82" y="288"/>
                  </a:lnTo>
                  <a:lnTo>
                    <a:pt x="85" y="314"/>
                  </a:lnTo>
                  <a:lnTo>
                    <a:pt x="90" y="341"/>
                  </a:lnTo>
                  <a:lnTo>
                    <a:pt x="98" y="368"/>
                  </a:lnTo>
                  <a:lnTo>
                    <a:pt x="112" y="389"/>
                  </a:lnTo>
                  <a:lnTo>
                    <a:pt x="122" y="413"/>
                  </a:lnTo>
                  <a:lnTo>
                    <a:pt x="138" y="440"/>
                  </a:lnTo>
                  <a:lnTo>
                    <a:pt x="151" y="466"/>
                  </a:lnTo>
                  <a:lnTo>
                    <a:pt x="151" y="474"/>
                  </a:lnTo>
                  <a:lnTo>
                    <a:pt x="157" y="482"/>
                  </a:lnTo>
                  <a:lnTo>
                    <a:pt x="167" y="488"/>
                  </a:lnTo>
                  <a:lnTo>
                    <a:pt x="181" y="493"/>
                  </a:lnTo>
                  <a:lnTo>
                    <a:pt x="197" y="498"/>
                  </a:lnTo>
                  <a:lnTo>
                    <a:pt x="215" y="501"/>
                  </a:lnTo>
                  <a:lnTo>
                    <a:pt x="234" y="504"/>
                  </a:lnTo>
                  <a:lnTo>
                    <a:pt x="253" y="501"/>
                  </a:lnTo>
                  <a:lnTo>
                    <a:pt x="269" y="501"/>
                  </a:lnTo>
                  <a:lnTo>
                    <a:pt x="287" y="496"/>
                  </a:lnTo>
                  <a:lnTo>
                    <a:pt x="301" y="490"/>
                  </a:lnTo>
                  <a:lnTo>
                    <a:pt x="311" y="482"/>
                  </a:lnTo>
                  <a:lnTo>
                    <a:pt x="317" y="474"/>
                  </a:lnTo>
                  <a:lnTo>
                    <a:pt x="319" y="466"/>
                  </a:lnTo>
                  <a:lnTo>
                    <a:pt x="327" y="448"/>
                  </a:lnTo>
                  <a:lnTo>
                    <a:pt x="338" y="429"/>
                  </a:lnTo>
                  <a:lnTo>
                    <a:pt x="351" y="413"/>
                  </a:lnTo>
                  <a:lnTo>
                    <a:pt x="365" y="397"/>
                  </a:lnTo>
                  <a:lnTo>
                    <a:pt x="383" y="376"/>
                  </a:lnTo>
                  <a:lnTo>
                    <a:pt x="397" y="354"/>
                  </a:lnTo>
                  <a:lnTo>
                    <a:pt x="410" y="333"/>
                  </a:lnTo>
                  <a:lnTo>
                    <a:pt x="413" y="320"/>
                  </a:lnTo>
                  <a:lnTo>
                    <a:pt x="413" y="309"/>
                  </a:lnTo>
                  <a:lnTo>
                    <a:pt x="410" y="293"/>
                  </a:lnTo>
                  <a:lnTo>
                    <a:pt x="405" y="274"/>
                  </a:lnTo>
                  <a:lnTo>
                    <a:pt x="407" y="261"/>
                  </a:lnTo>
                  <a:lnTo>
                    <a:pt x="407" y="248"/>
                  </a:lnTo>
                  <a:lnTo>
                    <a:pt x="407" y="237"/>
                  </a:lnTo>
                  <a:lnTo>
                    <a:pt x="405" y="226"/>
                  </a:lnTo>
                  <a:lnTo>
                    <a:pt x="402" y="216"/>
                  </a:lnTo>
                  <a:lnTo>
                    <a:pt x="394" y="205"/>
                  </a:lnTo>
                  <a:lnTo>
                    <a:pt x="399" y="197"/>
                  </a:lnTo>
                  <a:lnTo>
                    <a:pt x="399" y="186"/>
                  </a:lnTo>
                  <a:lnTo>
                    <a:pt x="397" y="170"/>
                  </a:lnTo>
                  <a:lnTo>
                    <a:pt x="391" y="157"/>
                  </a:lnTo>
                  <a:lnTo>
                    <a:pt x="399" y="149"/>
                  </a:lnTo>
                  <a:lnTo>
                    <a:pt x="407" y="141"/>
                  </a:lnTo>
                  <a:lnTo>
                    <a:pt x="418" y="122"/>
                  </a:lnTo>
                  <a:lnTo>
                    <a:pt x="423" y="114"/>
                  </a:lnTo>
                  <a:lnTo>
                    <a:pt x="431" y="101"/>
                  </a:lnTo>
                  <a:lnTo>
                    <a:pt x="445" y="85"/>
                  </a:lnTo>
                  <a:lnTo>
                    <a:pt x="455" y="69"/>
                  </a:lnTo>
                  <a:lnTo>
                    <a:pt x="463" y="53"/>
                  </a:lnTo>
                  <a:lnTo>
                    <a:pt x="466" y="34"/>
                  </a:lnTo>
                  <a:lnTo>
                    <a:pt x="463" y="24"/>
                  </a:lnTo>
                  <a:lnTo>
                    <a:pt x="461" y="18"/>
                  </a:lnTo>
                  <a:lnTo>
                    <a:pt x="453" y="10"/>
                  </a:lnTo>
                  <a:lnTo>
                    <a:pt x="445" y="5"/>
                  </a:lnTo>
                  <a:lnTo>
                    <a:pt x="434" y="2"/>
                  </a:lnTo>
                  <a:lnTo>
                    <a:pt x="421" y="0"/>
                  </a:lnTo>
                  <a:lnTo>
                    <a:pt x="407" y="2"/>
                  </a:lnTo>
                  <a:lnTo>
                    <a:pt x="394" y="5"/>
                  </a:lnTo>
                  <a:lnTo>
                    <a:pt x="383" y="10"/>
                  </a:lnTo>
                  <a:lnTo>
                    <a:pt x="365" y="26"/>
                  </a:lnTo>
                  <a:lnTo>
                    <a:pt x="351" y="45"/>
                  </a:lnTo>
                  <a:close/>
                  <a:moveTo>
                    <a:pt x="167" y="472"/>
                  </a:moveTo>
                  <a:lnTo>
                    <a:pt x="167" y="472"/>
                  </a:lnTo>
                  <a:lnTo>
                    <a:pt x="165" y="469"/>
                  </a:lnTo>
                  <a:lnTo>
                    <a:pt x="165" y="466"/>
                  </a:lnTo>
                  <a:lnTo>
                    <a:pt x="165" y="464"/>
                  </a:lnTo>
                  <a:lnTo>
                    <a:pt x="165" y="461"/>
                  </a:lnTo>
                  <a:lnTo>
                    <a:pt x="151" y="434"/>
                  </a:lnTo>
                  <a:lnTo>
                    <a:pt x="135" y="405"/>
                  </a:lnTo>
                  <a:lnTo>
                    <a:pt x="122" y="384"/>
                  </a:lnTo>
                  <a:lnTo>
                    <a:pt x="112" y="362"/>
                  </a:lnTo>
                  <a:lnTo>
                    <a:pt x="104" y="338"/>
                  </a:lnTo>
                  <a:lnTo>
                    <a:pt x="98" y="312"/>
                  </a:lnTo>
                  <a:lnTo>
                    <a:pt x="96" y="261"/>
                  </a:lnTo>
                  <a:lnTo>
                    <a:pt x="93" y="229"/>
                  </a:lnTo>
                  <a:lnTo>
                    <a:pt x="90" y="194"/>
                  </a:lnTo>
                  <a:lnTo>
                    <a:pt x="85" y="168"/>
                  </a:lnTo>
                  <a:lnTo>
                    <a:pt x="77" y="149"/>
                  </a:lnTo>
                  <a:lnTo>
                    <a:pt x="66" y="136"/>
                  </a:lnTo>
                  <a:lnTo>
                    <a:pt x="56" y="125"/>
                  </a:lnTo>
                  <a:lnTo>
                    <a:pt x="42" y="114"/>
                  </a:lnTo>
                  <a:lnTo>
                    <a:pt x="34" y="106"/>
                  </a:lnTo>
                  <a:lnTo>
                    <a:pt x="21" y="96"/>
                  </a:lnTo>
                  <a:lnTo>
                    <a:pt x="16" y="88"/>
                  </a:lnTo>
                  <a:lnTo>
                    <a:pt x="13" y="80"/>
                  </a:lnTo>
                  <a:lnTo>
                    <a:pt x="16" y="74"/>
                  </a:lnTo>
                  <a:lnTo>
                    <a:pt x="21" y="69"/>
                  </a:lnTo>
                  <a:lnTo>
                    <a:pt x="34" y="61"/>
                  </a:lnTo>
                  <a:lnTo>
                    <a:pt x="48" y="58"/>
                  </a:lnTo>
                  <a:lnTo>
                    <a:pt x="58" y="58"/>
                  </a:lnTo>
                  <a:lnTo>
                    <a:pt x="72" y="61"/>
                  </a:lnTo>
                  <a:lnTo>
                    <a:pt x="80" y="66"/>
                  </a:lnTo>
                  <a:lnTo>
                    <a:pt x="88" y="72"/>
                  </a:lnTo>
                  <a:lnTo>
                    <a:pt x="104" y="90"/>
                  </a:lnTo>
                  <a:lnTo>
                    <a:pt x="117" y="117"/>
                  </a:lnTo>
                  <a:lnTo>
                    <a:pt x="127" y="146"/>
                  </a:lnTo>
                  <a:lnTo>
                    <a:pt x="130" y="154"/>
                  </a:lnTo>
                  <a:lnTo>
                    <a:pt x="135" y="160"/>
                  </a:lnTo>
                  <a:lnTo>
                    <a:pt x="143" y="165"/>
                  </a:lnTo>
                  <a:lnTo>
                    <a:pt x="151" y="168"/>
                  </a:lnTo>
                  <a:lnTo>
                    <a:pt x="162" y="168"/>
                  </a:lnTo>
                  <a:lnTo>
                    <a:pt x="173" y="168"/>
                  </a:lnTo>
                  <a:lnTo>
                    <a:pt x="202" y="160"/>
                  </a:lnTo>
                  <a:lnTo>
                    <a:pt x="231" y="146"/>
                  </a:lnTo>
                  <a:lnTo>
                    <a:pt x="263" y="128"/>
                  </a:lnTo>
                  <a:lnTo>
                    <a:pt x="293" y="112"/>
                  </a:lnTo>
                  <a:lnTo>
                    <a:pt x="319" y="93"/>
                  </a:lnTo>
                  <a:lnTo>
                    <a:pt x="338" y="77"/>
                  </a:lnTo>
                  <a:lnTo>
                    <a:pt x="351" y="64"/>
                  </a:lnTo>
                  <a:lnTo>
                    <a:pt x="362" y="53"/>
                  </a:lnTo>
                  <a:lnTo>
                    <a:pt x="375" y="37"/>
                  </a:lnTo>
                  <a:lnTo>
                    <a:pt x="391" y="21"/>
                  </a:lnTo>
                  <a:lnTo>
                    <a:pt x="399" y="18"/>
                  </a:lnTo>
                  <a:lnTo>
                    <a:pt x="410" y="16"/>
                  </a:lnTo>
                  <a:lnTo>
                    <a:pt x="421" y="13"/>
                  </a:lnTo>
                  <a:lnTo>
                    <a:pt x="431" y="16"/>
                  </a:lnTo>
                  <a:lnTo>
                    <a:pt x="445" y="21"/>
                  </a:lnTo>
                  <a:lnTo>
                    <a:pt x="447" y="24"/>
                  </a:lnTo>
                  <a:lnTo>
                    <a:pt x="450" y="29"/>
                  </a:lnTo>
                  <a:lnTo>
                    <a:pt x="453" y="37"/>
                  </a:lnTo>
                  <a:lnTo>
                    <a:pt x="450" y="42"/>
                  </a:lnTo>
                  <a:lnTo>
                    <a:pt x="445" y="61"/>
                  </a:lnTo>
                  <a:lnTo>
                    <a:pt x="434" y="77"/>
                  </a:lnTo>
                  <a:lnTo>
                    <a:pt x="421" y="93"/>
                  </a:lnTo>
                  <a:lnTo>
                    <a:pt x="413" y="106"/>
                  </a:lnTo>
                  <a:lnTo>
                    <a:pt x="407" y="114"/>
                  </a:lnTo>
                  <a:lnTo>
                    <a:pt x="394" y="133"/>
                  </a:lnTo>
                  <a:lnTo>
                    <a:pt x="386" y="144"/>
                  </a:lnTo>
                  <a:lnTo>
                    <a:pt x="378" y="149"/>
                  </a:lnTo>
                  <a:lnTo>
                    <a:pt x="370" y="152"/>
                  </a:lnTo>
                  <a:lnTo>
                    <a:pt x="375" y="160"/>
                  </a:lnTo>
                  <a:lnTo>
                    <a:pt x="381" y="168"/>
                  </a:lnTo>
                  <a:lnTo>
                    <a:pt x="386" y="181"/>
                  </a:lnTo>
                  <a:lnTo>
                    <a:pt x="386" y="192"/>
                  </a:lnTo>
                  <a:lnTo>
                    <a:pt x="381" y="202"/>
                  </a:lnTo>
                  <a:lnTo>
                    <a:pt x="378" y="208"/>
                  </a:lnTo>
                  <a:lnTo>
                    <a:pt x="383" y="210"/>
                  </a:lnTo>
                  <a:lnTo>
                    <a:pt x="391" y="224"/>
                  </a:lnTo>
                  <a:lnTo>
                    <a:pt x="394" y="240"/>
                  </a:lnTo>
                  <a:lnTo>
                    <a:pt x="394" y="256"/>
                  </a:lnTo>
                  <a:lnTo>
                    <a:pt x="391" y="272"/>
                  </a:lnTo>
                  <a:lnTo>
                    <a:pt x="391" y="274"/>
                  </a:lnTo>
                  <a:lnTo>
                    <a:pt x="391" y="277"/>
                  </a:lnTo>
                  <a:lnTo>
                    <a:pt x="397" y="293"/>
                  </a:lnTo>
                  <a:lnTo>
                    <a:pt x="399" y="309"/>
                  </a:lnTo>
                  <a:lnTo>
                    <a:pt x="397" y="322"/>
                  </a:lnTo>
                  <a:lnTo>
                    <a:pt x="394" y="336"/>
                  </a:lnTo>
                  <a:lnTo>
                    <a:pt x="386" y="349"/>
                  </a:lnTo>
                  <a:lnTo>
                    <a:pt x="378" y="362"/>
                  </a:lnTo>
                  <a:lnTo>
                    <a:pt x="357" y="386"/>
                  </a:lnTo>
                  <a:lnTo>
                    <a:pt x="341" y="405"/>
                  </a:lnTo>
                  <a:lnTo>
                    <a:pt x="327" y="424"/>
                  </a:lnTo>
                  <a:lnTo>
                    <a:pt x="314" y="442"/>
                  </a:lnTo>
                  <a:lnTo>
                    <a:pt x="309" y="464"/>
                  </a:lnTo>
                  <a:lnTo>
                    <a:pt x="303" y="472"/>
                  </a:lnTo>
                  <a:lnTo>
                    <a:pt x="298" y="477"/>
                  </a:lnTo>
                  <a:lnTo>
                    <a:pt x="282" y="482"/>
                  </a:lnTo>
                  <a:lnTo>
                    <a:pt x="266" y="488"/>
                  </a:lnTo>
                  <a:lnTo>
                    <a:pt x="250" y="488"/>
                  </a:lnTo>
                  <a:lnTo>
                    <a:pt x="215" y="488"/>
                  </a:lnTo>
                  <a:lnTo>
                    <a:pt x="186" y="482"/>
                  </a:lnTo>
                  <a:lnTo>
                    <a:pt x="175" y="477"/>
                  </a:lnTo>
                  <a:lnTo>
                    <a:pt x="167" y="47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87" name="Freeform 101"/>
            <p:cNvSpPr>
              <a:spLocks/>
            </p:cNvSpPr>
            <p:nvPr/>
          </p:nvSpPr>
          <p:spPr bwMode="auto">
            <a:xfrm>
              <a:off x="4581" y="3536"/>
              <a:ext cx="24" cy="37"/>
            </a:xfrm>
            <a:custGeom>
              <a:avLst/>
              <a:gdLst>
                <a:gd name="T0" fmla="*/ 24 w 24"/>
                <a:gd name="T1" fmla="*/ 0 h 37"/>
                <a:gd name="T2" fmla="*/ 24 w 24"/>
                <a:gd name="T3" fmla="*/ 0 h 37"/>
                <a:gd name="T4" fmla="*/ 16 w 24"/>
                <a:gd name="T5" fmla="*/ 19 h 37"/>
                <a:gd name="T6" fmla="*/ 11 w 24"/>
                <a:gd name="T7" fmla="*/ 27 h 37"/>
                <a:gd name="T8" fmla="*/ 5 w 24"/>
                <a:gd name="T9" fmla="*/ 32 h 37"/>
                <a:gd name="T10" fmla="*/ 5 w 24"/>
                <a:gd name="T11" fmla="*/ 32 h 37"/>
                <a:gd name="T12" fmla="*/ 0 w 24"/>
                <a:gd name="T13" fmla="*/ 37 h 37"/>
                <a:gd name="T14" fmla="*/ 5 w 24"/>
                <a:gd name="T15" fmla="*/ 37 h 37"/>
                <a:gd name="T16" fmla="*/ 13 w 24"/>
                <a:gd name="T17" fmla="*/ 35 h 37"/>
                <a:gd name="T18" fmla="*/ 24 w 24"/>
                <a:gd name="T19" fmla="*/ 27 h 37"/>
                <a:gd name="T20" fmla="*/ 24 w 24"/>
                <a:gd name="T21" fmla="*/ 27 h 37"/>
                <a:gd name="T22" fmla="*/ 24 w 24"/>
                <a:gd name="T23" fmla="*/ 24 h 37"/>
                <a:gd name="T24" fmla="*/ 24 w 24"/>
                <a:gd name="T25" fmla="*/ 24 h 37"/>
                <a:gd name="T26" fmla="*/ 19 w 24"/>
                <a:gd name="T27" fmla="*/ 13 h 37"/>
                <a:gd name="T28" fmla="*/ 19 w 24"/>
                <a:gd name="T29" fmla="*/ 13 h 37"/>
                <a:gd name="T30" fmla="*/ 21 w 24"/>
                <a:gd name="T31" fmla="*/ 11 h 37"/>
                <a:gd name="T32" fmla="*/ 24 w 24"/>
                <a:gd name="T33" fmla="*/ 0 h 37"/>
                <a:gd name="T34" fmla="*/ 24 w 24"/>
                <a:gd name="T35" fmla="*/ 0 h 3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4" h="37">
                  <a:moveTo>
                    <a:pt x="24" y="0"/>
                  </a:moveTo>
                  <a:lnTo>
                    <a:pt x="24" y="0"/>
                  </a:lnTo>
                  <a:lnTo>
                    <a:pt x="16" y="19"/>
                  </a:lnTo>
                  <a:lnTo>
                    <a:pt x="11" y="27"/>
                  </a:lnTo>
                  <a:lnTo>
                    <a:pt x="5" y="32"/>
                  </a:lnTo>
                  <a:lnTo>
                    <a:pt x="0" y="37"/>
                  </a:lnTo>
                  <a:lnTo>
                    <a:pt x="5" y="37"/>
                  </a:lnTo>
                  <a:lnTo>
                    <a:pt x="13" y="35"/>
                  </a:lnTo>
                  <a:lnTo>
                    <a:pt x="24" y="27"/>
                  </a:lnTo>
                  <a:lnTo>
                    <a:pt x="24" y="24"/>
                  </a:lnTo>
                  <a:lnTo>
                    <a:pt x="19" y="13"/>
                  </a:lnTo>
                  <a:lnTo>
                    <a:pt x="21" y="11"/>
                  </a:lnTo>
                  <a:lnTo>
                    <a:pt x="2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88" name="Freeform 102"/>
            <p:cNvSpPr>
              <a:spLocks/>
            </p:cNvSpPr>
            <p:nvPr/>
          </p:nvSpPr>
          <p:spPr bwMode="auto">
            <a:xfrm>
              <a:off x="4224" y="3288"/>
              <a:ext cx="440" cy="475"/>
            </a:xfrm>
            <a:custGeom>
              <a:avLst/>
              <a:gdLst>
                <a:gd name="T0" fmla="*/ 152 w 440"/>
                <a:gd name="T1" fmla="*/ 451 h 475"/>
                <a:gd name="T2" fmla="*/ 141 w 440"/>
                <a:gd name="T3" fmla="*/ 432 h 475"/>
                <a:gd name="T4" fmla="*/ 96 w 440"/>
                <a:gd name="T5" fmla="*/ 344 h 475"/>
                <a:gd name="T6" fmla="*/ 85 w 440"/>
                <a:gd name="T7" fmla="*/ 304 h 475"/>
                <a:gd name="T8" fmla="*/ 85 w 440"/>
                <a:gd name="T9" fmla="*/ 261 h 475"/>
                <a:gd name="T10" fmla="*/ 77 w 440"/>
                <a:gd name="T11" fmla="*/ 176 h 475"/>
                <a:gd name="T12" fmla="*/ 61 w 440"/>
                <a:gd name="T13" fmla="*/ 128 h 475"/>
                <a:gd name="T14" fmla="*/ 48 w 440"/>
                <a:gd name="T15" fmla="*/ 115 h 475"/>
                <a:gd name="T16" fmla="*/ 21 w 440"/>
                <a:gd name="T17" fmla="*/ 93 h 475"/>
                <a:gd name="T18" fmla="*/ 3 w 440"/>
                <a:gd name="T19" fmla="*/ 77 h 475"/>
                <a:gd name="T20" fmla="*/ 3 w 440"/>
                <a:gd name="T21" fmla="*/ 61 h 475"/>
                <a:gd name="T22" fmla="*/ 19 w 440"/>
                <a:gd name="T23" fmla="*/ 51 h 475"/>
                <a:gd name="T24" fmla="*/ 35 w 440"/>
                <a:gd name="T25" fmla="*/ 48 h 475"/>
                <a:gd name="T26" fmla="*/ 59 w 440"/>
                <a:gd name="T27" fmla="*/ 51 h 475"/>
                <a:gd name="T28" fmla="*/ 80 w 440"/>
                <a:gd name="T29" fmla="*/ 64 h 475"/>
                <a:gd name="T30" fmla="*/ 99 w 440"/>
                <a:gd name="T31" fmla="*/ 85 h 475"/>
                <a:gd name="T32" fmla="*/ 104 w 440"/>
                <a:gd name="T33" fmla="*/ 99 h 475"/>
                <a:gd name="T34" fmla="*/ 114 w 440"/>
                <a:gd name="T35" fmla="*/ 136 h 475"/>
                <a:gd name="T36" fmla="*/ 122 w 440"/>
                <a:gd name="T37" fmla="*/ 147 h 475"/>
                <a:gd name="T38" fmla="*/ 141 w 440"/>
                <a:gd name="T39" fmla="*/ 152 h 475"/>
                <a:gd name="T40" fmla="*/ 160 w 440"/>
                <a:gd name="T41" fmla="*/ 152 h 475"/>
                <a:gd name="T42" fmla="*/ 205 w 440"/>
                <a:gd name="T43" fmla="*/ 139 h 475"/>
                <a:gd name="T44" fmla="*/ 277 w 440"/>
                <a:gd name="T45" fmla="*/ 99 h 475"/>
                <a:gd name="T46" fmla="*/ 314 w 440"/>
                <a:gd name="T47" fmla="*/ 75 h 475"/>
                <a:gd name="T48" fmla="*/ 336 w 440"/>
                <a:gd name="T49" fmla="*/ 56 h 475"/>
                <a:gd name="T50" fmla="*/ 370 w 440"/>
                <a:gd name="T51" fmla="*/ 13 h 475"/>
                <a:gd name="T52" fmla="*/ 392 w 440"/>
                <a:gd name="T53" fmla="*/ 3 h 475"/>
                <a:gd name="T54" fmla="*/ 408 w 440"/>
                <a:gd name="T55" fmla="*/ 0 h 475"/>
                <a:gd name="T56" fmla="*/ 429 w 440"/>
                <a:gd name="T57" fmla="*/ 5 h 475"/>
                <a:gd name="T58" fmla="*/ 437 w 440"/>
                <a:gd name="T59" fmla="*/ 21 h 475"/>
                <a:gd name="T60" fmla="*/ 434 w 440"/>
                <a:gd name="T61" fmla="*/ 40 h 475"/>
                <a:gd name="T62" fmla="*/ 429 w 440"/>
                <a:gd name="T63" fmla="*/ 51 h 475"/>
                <a:gd name="T64" fmla="*/ 384 w 440"/>
                <a:gd name="T65" fmla="*/ 115 h 475"/>
                <a:gd name="T66" fmla="*/ 370 w 440"/>
                <a:gd name="T67" fmla="*/ 131 h 475"/>
                <a:gd name="T68" fmla="*/ 354 w 440"/>
                <a:gd name="T69" fmla="*/ 139 h 475"/>
                <a:gd name="T70" fmla="*/ 362 w 440"/>
                <a:gd name="T71" fmla="*/ 147 h 475"/>
                <a:gd name="T72" fmla="*/ 373 w 440"/>
                <a:gd name="T73" fmla="*/ 165 h 475"/>
                <a:gd name="T74" fmla="*/ 373 w 440"/>
                <a:gd name="T75" fmla="*/ 173 h 475"/>
                <a:gd name="T76" fmla="*/ 368 w 440"/>
                <a:gd name="T77" fmla="*/ 192 h 475"/>
                <a:gd name="T78" fmla="*/ 365 w 440"/>
                <a:gd name="T79" fmla="*/ 195 h 475"/>
                <a:gd name="T80" fmla="*/ 370 w 440"/>
                <a:gd name="T81" fmla="*/ 200 h 475"/>
                <a:gd name="T82" fmla="*/ 381 w 440"/>
                <a:gd name="T83" fmla="*/ 224 h 475"/>
                <a:gd name="T84" fmla="*/ 381 w 440"/>
                <a:gd name="T85" fmla="*/ 240 h 475"/>
                <a:gd name="T86" fmla="*/ 376 w 440"/>
                <a:gd name="T87" fmla="*/ 261 h 475"/>
                <a:gd name="T88" fmla="*/ 381 w 440"/>
                <a:gd name="T89" fmla="*/ 275 h 475"/>
                <a:gd name="T90" fmla="*/ 386 w 440"/>
                <a:gd name="T91" fmla="*/ 299 h 475"/>
                <a:gd name="T92" fmla="*/ 386 w 440"/>
                <a:gd name="T93" fmla="*/ 307 h 475"/>
                <a:gd name="T94" fmla="*/ 368 w 440"/>
                <a:gd name="T95" fmla="*/ 341 h 475"/>
                <a:gd name="T96" fmla="*/ 330 w 440"/>
                <a:gd name="T97" fmla="*/ 387 h 475"/>
                <a:gd name="T98" fmla="*/ 314 w 440"/>
                <a:gd name="T99" fmla="*/ 403 h 475"/>
                <a:gd name="T100" fmla="*/ 298 w 440"/>
                <a:gd name="T101" fmla="*/ 437 h 475"/>
                <a:gd name="T102" fmla="*/ 293 w 440"/>
                <a:gd name="T103" fmla="*/ 451 h 475"/>
                <a:gd name="T104" fmla="*/ 280 w 440"/>
                <a:gd name="T105" fmla="*/ 464 h 475"/>
                <a:gd name="T106" fmla="*/ 261 w 440"/>
                <a:gd name="T107" fmla="*/ 472 h 475"/>
                <a:gd name="T108" fmla="*/ 210 w 440"/>
                <a:gd name="T109" fmla="*/ 475 h 475"/>
                <a:gd name="T110" fmla="*/ 168 w 440"/>
                <a:gd name="T111" fmla="*/ 467 h 475"/>
                <a:gd name="T112" fmla="*/ 152 w 440"/>
                <a:gd name="T113" fmla="*/ 456 h 475"/>
                <a:gd name="T114" fmla="*/ 152 w 440"/>
                <a:gd name="T115" fmla="*/ 451 h 475"/>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440" h="475">
                  <a:moveTo>
                    <a:pt x="152" y="451"/>
                  </a:moveTo>
                  <a:lnTo>
                    <a:pt x="152" y="451"/>
                  </a:lnTo>
                  <a:lnTo>
                    <a:pt x="149" y="445"/>
                  </a:lnTo>
                  <a:lnTo>
                    <a:pt x="141" y="432"/>
                  </a:lnTo>
                  <a:lnTo>
                    <a:pt x="120" y="392"/>
                  </a:lnTo>
                  <a:lnTo>
                    <a:pt x="96" y="344"/>
                  </a:lnTo>
                  <a:lnTo>
                    <a:pt x="88" y="320"/>
                  </a:lnTo>
                  <a:lnTo>
                    <a:pt x="85" y="304"/>
                  </a:lnTo>
                  <a:lnTo>
                    <a:pt x="85" y="261"/>
                  </a:lnTo>
                  <a:lnTo>
                    <a:pt x="80" y="203"/>
                  </a:lnTo>
                  <a:lnTo>
                    <a:pt x="77" y="176"/>
                  </a:lnTo>
                  <a:lnTo>
                    <a:pt x="69" y="149"/>
                  </a:lnTo>
                  <a:lnTo>
                    <a:pt x="61" y="128"/>
                  </a:lnTo>
                  <a:lnTo>
                    <a:pt x="53" y="120"/>
                  </a:lnTo>
                  <a:lnTo>
                    <a:pt x="48" y="115"/>
                  </a:lnTo>
                  <a:lnTo>
                    <a:pt x="21" y="93"/>
                  </a:lnTo>
                  <a:lnTo>
                    <a:pt x="11" y="85"/>
                  </a:lnTo>
                  <a:lnTo>
                    <a:pt x="3" y="77"/>
                  </a:lnTo>
                  <a:lnTo>
                    <a:pt x="0" y="69"/>
                  </a:lnTo>
                  <a:lnTo>
                    <a:pt x="3" y="61"/>
                  </a:lnTo>
                  <a:lnTo>
                    <a:pt x="8" y="56"/>
                  </a:lnTo>
                  <a:lnTo>
                    <a:pt x="19" y="51"/>
                  </a:lnTo>
                  <a:lnTo>
                    <a:pt x="35" y="48"/>
                  </a:lnTo>
                  <a:lnTo>
                    <a:pt x="48" y="48"/>
                  </a:lnTo>
                  <a:lnTo>
                    <a:pt x="59" y="51"/>
                  </a:lnTo>
                  <a:lnTo>
                    <a:pt x="72" y="56"/>
                  </a:lnTo>
                  <a:lnTo>
                    <a:pt x="80" y="64"/>
                  </a:lnTo>
                  <a:lnTo>
                    <a:pt x="91" y="75"/>
                  </a:lnTo>
                  <a:lnTo>
                    <a:pt x="99" y="85"/>
                  </a:lnTo>
                  <a:lnTo>
                    <a:pt x="104" y="99"/>
                  </a:lnTo>
                  <a:lnTo>
                    <a:pt x="112" y="123"/>
                  </a:lnTo>
                  <a:lnTo>
                    <a:pt x="114" y="136"/>
                  </a:lnTo>
                  <a:lnTo>
                    <a:pt x="117" y="144"/>
                  </a:lnTo>
                  <a:lnTo>
                    <a:pt x="122" y="147"/>
                  </a:lnTo>
                  <a:lnTo>
                    <a:pt x="130" y="149"/>
                  </a:lnTo>
                  <a:lnTo>
                    <a:pt x="141" y="152"/>
                  </a:lnTo>
                  <a:lnTo>
                    <a:pt x="160" y="152"/>
                  </a:lnTo>
                  <a:lnTo>
                    <a:pt x="181" y="147"/>
                  </a:lnTo>
                  <a:lnTo>
                    <a:pt x="205" y="139"/>
                  </a:lnTo>
                  <a:lnTo>
                    <a:pt x="232" y="125"/>
                  </a:lnTo>
                  <a:lnTo>
                    <a:pt x="277" y="99"/>
                  </a:lnTo>
                  <a:lnTo>
                    <a:pt x="314" y="75"/>
                  </a:lnTo>
                  <a:lnTo>
                    <a:pt x="325" y="67"/>
                  </a:lnTo>
                  <a:lnTo>
                    <a:pt x="336" y="56"/>
                  </a:lnTo>
                  <a:lnTo>
                    <a:pt x="354" y="32"/>
                  </a:lnTo>
                  <a:lnTo>
                    <a:pt x="370" y="13"/>
                  </a:lnTo>
                  <a:lnTo>
                    <a:pt x="381" y="8"/>
                  </a:lnTo>
                  <a:lnTo>
                    <a:pt x="392" y="3"/>
                  </a:lnTo>
                  <a:lnTo>
                    <a:pt x="408" y="0"/>
                  </a:lnTo>
                  <a:lnTo>
                    <a:pt x="418" y="3"/>
                  </a:lnTo>
                  <a:lnTo>
                    <a:pt x="429" y="5"/>
                  </a:lnTo>
                  <a:lnTo>
                    <a:pt x="434" y="13"/>
                  </a:lnTo>
                  <a:lnTo>
                    <a:pt x="437" y="21"/>
                  </a:lnTo>
                  <a:lnTo>
                    <a:pt x="440" y="29"/>
                  </a:lnTo>
                  <a:lnTo>
                    <a:pt x="434" y="40"/>
                  </a:lnTo>
                  <a:lnTo>
                    <a:pt x="429" y="51"/>
                  </a:lnTo>
                  <a:lnTo>
                    <a:pt x="402" y="91"/>
                  </a:lnTo>
                  <a:lnTo>
                    <a:pt x="384" y="115"/>
                  </a:lnTo>
                  <a:lnTo>
                    <a:pt x="378" y="125"/>
                  </a:lnTo>
                  <a:lnTo>
                    <a:pt x="370" y="131"/>
                  </a:lnTo>
                  <a:lnTo>
                    <a:pt x="362" y="136"/>
                  </a:lnTo>
                  <a:lnTo>
                    <a:pt x="354" y="139"/>
                  </a:lnTo>
                  <a:lnTo>
                    <a:pt x="362" y="147"/>
                  </a:lnTo>
                  <a:lnTo>
                    <a:pt x="370" y="157"/>
                  </a:lnTo>
                  <a:lnTo>
                    <a:pt x="373" y="165"/>
                  </a:lnTo>
                  <a:lnTo>
                    <a:pt x="373" y="173"/>
                  </a:lnTo>
                  <a:lnTo>
                    <a:pt x="370" y="184"/>
                  </a:lnTo>
                  <a:lnTo>
                    <a:pt x="368" y="192"/>
                  </a:lnTo>
                  <a:lnTo>
                    <a:pt x="365" y="195"/>
                  </a:lnTo>
                  <a:lnTo>
                    <a:pt x="370" y="200"/>
                  </a:lnTo>
                  <a:lnTo>
                    <a:pt x="376" y="211"/>
                  </a:lnTo>
                  <a:lnTo>
                    <a:pt x="381" y="224"/>
                  </a:lnTo>
                  <a:lnTo>
                    <a:pt x="381" y="240"/>
                  </a:lnTo>
                  <a:lnTo>
                    <a:pt x="378" y="259"/>
                  </a:lnTo>
                  <a:lnTo>
                    <a:pt x="376" y="261"/>
                  </a:lnTo>
                  <a:lnTo>
                    <a:pt x="381" y="275"/>
                  </a:lnTo>
                  <a:lnTo>
                    <a:pt x="386" y="285"/>
                  </a:lnTo>
                  <a:lnTo>
                    <a:pt x="386" y="299"/>
                  </a:lnTo>
                  <a:lnTo>
                    <a:pt x="386" y="307"/>
                  </a:lnTo>
                  <a:lnTo>
                    <a:pt x="381" y="317"/>
                  </a:lnTo>
                  <a:lnTo>
                    <a:pt x="368" y="341"/>
                  </a:lnTo>
                  <a:lnTo>
                    <a:pt x="352" y="365"/>
                  </a:lnTo>
                  <a:lnTo>
                    <a:pt x="330" y="387"/>
                  </a:lnTo>
                  <a:lnTo>
                    <a:pt x="314" y="403"/>
                  </a:lnTo>
                  <a:lnTo>
                    <a:pt x="304" y="421"/>
                  </a:lnTo>
                  <a:lnTo>
                    <a:pt x="298" y="437"/>
                  </a:lnTo>
                  <a:lnTo>
                    <a:pt x="293" y="451"/>
                  </a:lnTo>
                  <a:lnTo>
                    <a:pt x="288" y="459"/>
                  </a:lnTo>
                  <a:lnTo>
                    <a:pt x="280" y="464"/>
                  </a:lnTo>
                  <a:lnTo>
                    <a:pt x="272" y="469"/>
                  </a:lnTo>
                  <a:lnTo>
                    <a:pt x="261" y="472"/>
                  </a:lnTo>
                  <a:lnTo>
                    <a:pt x="237" y="475"/>
                  </a:lnTo>
                  <a:lnTo>
                    <a:pt x="210" y="475"/>
                  </a:lnTo>
                  <a:lnTo>
                    <a:pt x="186" y="472"/>
                  </a:lnTo>
                  <a:lnTo>
                    <a:pt x="168" y="467"/>
                  </a:lnTo>
                  <a:lnTo>
                    <a:pt x="154" y="459"/>
                  </a:lnTo>
                  <a:lnTo>
                    <a:pt x="152" y="456"/>
                  </a:lnTo>
                  <a:lnTo>
                    <a:pt x="152" y="45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89" name="Freeform 103"/>
            <p:cNvSpPr>
              <a:spLocks noEditPoints="1"/>
            </p:cNvSpPr>
            <p:nvPr/>
          </p:nvSpPr>
          <p:spPr bwMode="auto">
            <a:xfrm>
              <a:off x="4264" y="3288"/>
              <a:ext cx="400" cy="475"/>
            </a:xfrm>
            <a:custGeom>
              <a:avLst/>
              <a:gdLst>
                <a:gd name="T0" fmla="*/ 11 w 400"/>
                <a:gd name="T1" fmla="*/ 59 h 475"/>
                <a:gd name="T2" fmla="*/ 37 w 400"/>
                <a:gd name="T3" fmla="*/ 99 h 475"/>
                <a:gd name="T4" fmla="*/ 48 w 400"/>
                <a:gd name="T5" fmla="*/ 136 h 475"/>
                <a:gd name="T6" fmla="*/ 61 w 400"/>
                <a:gd name="T7" fmla="*/ 152 h 475"/>
                <a:gd name="T8" fmla="*/ 82 w 400"/>
                <a:gd name="T9" fmla="*/ 155 h 475"/>
                <a:gd name="T10" fmla="*/ 88 w 400"/>
                <a:gd name="T11" fmla="*/ 152 h 475"/>
                <a:gd name="T12" fmla="*/ 77 w 400"/>
                <a:gd name="T13" fmla="*/ 139 h 475"/>
                <a:gd name="T14" fmla="*/ 67 w 400"/>
                <a:gd name="T15" fmla="*/ 101 h 475"/>
                <a:gd name="T16" fmla="*/ 32 w 400"/>
                <a:gd name="T17" fmla="*/ 56 h 475"/>
                <a:gd name="T18" fmla="*/ 0 w 400"/>
                <a:gd name="T19" fmla="*/ 51 h 475"/>
                <a:gd name="T20" fmla="*/ 176 w 400"/>
                <a:gd name="T21" fmla="*/ 475 h 475"/>
                <a:gd name="T22" fmla="*/ 242 w 400"/>
                <a:gd name="T23" fmla="*/ 464 h 475"/>
                <a:gd name="T24" fmla="*/ 253 w 400"/>
                <a:gd name="T25" fmla="*/ 451 h 475"/>
                <a:gd name="T26" fmla="*/ 274 w 400"/>
                <a:gd name="T27" fmla="*/ 403 h 475"/>
                <a:gd name="T28" fmla="*/ 312 w 400"/>
                <a:gd name="T29" fmla="*/ 365 h 475"/>
                <a:gd name="T30" fmla="*/ 346 w 400"/>
                <a:gd name="T31" fmla="*/ 307 h 475"/>
                <a:gd name="T32" fmla="*/ 346 w 400"/>
                <a:gd name="T33" fmla="*/ 285 h 475"/>
                <a:gd name="T34" fmla="*/ 336 w 400"/>
                <a:gd name="T35" fmla="*/ 261 h 475"/>
                <a:gd name="T36" fmla="*/ 341 w 400"/>
                <a:gd name="T37" fmla="*/ 240 h 475"/>
                <a:gd name="T38" fmla="*/ 330 w 400"/>
                <a:gd name="T39" fmla="*/ 200 h 475"/>
                <a:gd name="T40" fmla="*/ 325 w 400"/>
                <a:gd name="T41" fmla="*/ 195 h 475"/>
                <a:gd name="T42" fmla="*/ 333 w 400"/>
                <a:gd name="T43" fmla="*/ 173 h 475"/>
                <a:gd name="T44" fmla="*/ 330 w 400"/>
                <a:gd name="T45" fmla="*/ 157 h 475"/>
                <a:gd name="T46" fmla="*/ 314 w 400"/>
                <a:gd name="T47" fmla="*/ 139 h 475"/>
                <a:gd name="T48" fmla="*/ 338 w 400"/>
                <a:gd name="T49" fmla="*/ 125 h 475"/>
                <a:gd name="T50" fmla="*/ 389 w 400"/>
                <a:gd name="T51" fmla="*/ 51 h 475"/>
                <a:gd name="T52" fmla="*/ 400 w 400"/>
                <a:gd name="T53" fmla="*/ 29 h 475"/>
                <a:gd name="T54" fmla="*/ 389 w 400"/>
                <a:gd name="T55" fmla="*/ 5 h 475"/>
                <a:gd name="T56" fmla="*/ 352 w 400"/>
                <a:gd name="T57" fmla="*/ 3 h 475"/>
                <a:gd name="T58" fmla="*/ 333 w 400"/>
                <a:gd name="T59" fmla="*/ 13 h 475"/>
                <a:gd name="T60" fmla="*/ 357 w 400"/>
                <a:gd name="T61" fmla="*/ 16 h 475"/>
                <a:gd name="T62" fmla="*/ 373 w 400"/>
                <a:gd name="T63" fmla="*/ 35 h 475"/>
                <a:gd name="T64" fmla="*/ 360 w 400"/>
                <a:gd name="T65" fmla="*/ 64 h 475"/>
                <a:gd name="T66" fmla="*/ 314 w 400"/>
                <a:gd name="T67" fmla="*/ 125 h 475"/>
                <a:gd name="T68" fmla="*/ 290 w 400"/>
                <a:gd name="T69" fmla="*/ 144 h 475"/>
                <a:gd name="T70" fmla="*/ 290 w 400"/>
                <a:gd name="T71" fmla="*/ 155 h 475"/>
                <a:gd name="T72" fmla="*/ 301 w 400"/>
                <a:gd name="T73" fmla="*/ 181 h 475"/>
                <a:gd name="T74" fmla="*/ 293 w 400"/>
                <a:gd name="T75" fmla="*/ 200 h 475"/>
                <a:gd name="T76" fmla="*/ 290 w 400"/>
                <a:gd name="T77" fmla="*/ 205 h 475"/>
                <a:gd name="T78" fmla="*/ 304 w 400"/>
                <a:gd name="T79" fmla="*/ 235 h 475"/>
                <a:gd name="T80" fmla="*/ 301 w 400"/>
                <a:gd name="T81" fmla="*/ 267 h 475"/>
                <a:gd name="T82" fmla="*/ 304 w 400"/>
                <a:gd name="T83" fmla="*/ 283 h 475"/>
                <a:gd name="T84" fmla="*/ 309 w 400"/>
                <a:gd name="T85" fmla="*/ 309 h 475"/>
                <a:gd name="T86" fmla="*/ 288 w 400"/>
                <a:gd name="T87" fmla="*/ 349 h 475"/>
                <a:gd name="T88" fmla="*/ 248 w 400"/>
                <a:gd name="T89" fmla="*/ 392 h 475"/>
                <a:gd name="T90" fmla="*/ 213 w 400"/>
                <a:gd name="T91" fmla="*/ 443 h 475"/>
                <a:gd name="T92" fmla="*/ 202 w 400"/>
                <a:gd name="T93" fmla="*/ 464 h 475"/>
                <a:gd name="T94" fmla="*/ 176 w 400"/>
                <a:gd name="T95" fmla="*/ 475 h 47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400" h="475">
                  <a:moveTo>
                    <a:pt x="0" y="51"/>
                  </a:moveTo>
                  <a:lnTo>
                    <a:pt x="0" y="51"/>
                  </a:lnTo>
                  <a:lnTo>
                    <a:pt x="11" y="59"/>
                  </a:lnTo>
                  <a:lnTo>
                    <a:pt x="21" y="69"/>
                  </a:lnTo>
                  <a:lnTo>
                    <a:pt x="29" y="83"/>
                  </a:lnTo>
                  <a:lnTo>
                    <a:pt x="37" y="99"/>
                  </a:lnTo>
                  <a:lnTo>
                    <a:pt x="43" y="120"/>
                  </a:lnTo>
                  <a:lnTo>
                    <a:pt x="48" y="136"/>
                  </a:lnTo>
                  <a:lnTo>
                    <a:pt x="51" y="144"/>
                  </a:lnTo>
                  <a:lnTo>
                    <a:pt x="53" y="147"/>
                  </a:lnTo>
                  <a:lnTo>
                    <a:pt x="61" y="152"/>
                  </a:lnTo>
                  <a:lnTo>
                    <a:pt x="72" y="155"/>
                  </a:lnTo>
                  <a:lnTo>
                    <a:pt x="82" y="155"/>
                  </a:lnTo>
                  <a:lnTo>
                    <a:pt x="96" y="155"/>
                  </a:lnTo>
                  <a:lnTo>
                    <a:pt x="88" y="152"/>
                  </a:lnTo>
                  <a:lnTo>
                    <a:pt x="82" y="147"/>
                  </a:lnTo>
                  <a:lnTo>
                    <a:pt x="80" y="144"/>
                  </a:lnTo>
                  <a:lnTo>
                    <a:pt x="77" y="139"/>
                  </a:lnTo>
                  <a:lnTo>
                    <a:pt x="74" y="123"/>
                  </a:lnTo>
                  <a:lnTo>
                    <a:pt x="67" y="101"/>
                  </a:lnTo>
                  <a:lnTo>
                    <a:pt x="56" y="80"/>
                  </a:lnTo>
                  <a:lnTo>
                    <a:pt x="40" y="64"/>
                  </a:lnTo>
                  <a:lnTo>
                    <a:pt x="32" y="56"/>
                  </a:lnTo>
                  <a:lnTo>
                    <a:pt x="21" y="53"/>
                  </a:lnTo>
                  <a:lnTo>
                    <a:pt x="11" y="51"/>
                  </a:lnTo>
                  <a:lnTo>
                    <a:pt x="0" y="51"/>
                  </a:lnTo>
                  <a:close/>
                  <a:moveTo>
                    <a:pt x="176" y="475"/>
                  </a:moveTo>
                  <a:lnTo>
                    <a:pt x="176" y="475"/>
                  </a:lnTo>
                  <a:lnTo>
                    <a:pt x="200" y="475"/>
                  </a:lnTo>
                  <a:lnTo>
                    <a:pt x="224" y="472"/>
                  </a:lnTo>
                  <a:lnTo>
                    <a:pt x="242" y="464"/>
                  </a:lnTo>
                  <a:lnTo>
                    <a:pt x="248" y="459"/>
                  </a:lnTo>
                  <a:lnTo>
                    <a:pt x="253" y="451"/>
                  </a:lnTo>
                  <a:lnTo>
                    <a:pt x="258" y="437"/>
                  </a:lnTo>
                  <a:lnTo>
                    <a:pt x="264" y="421"/>
                  </a:lnTo>
                  <a:lnTo>
                    <a:pt x="274" y="403"/>
                  </a:lnTo>
                  <a:lnTo>
                    <a:pt x="290" y="387"/>
                  </a:lnTo>
                  <a:lnTo>
                    <a:pt x="312" y="365"/>
                  </a:lnTo>
                  <a:lnTo>
                    <a:pt x="328" y="341"/>
                  </a:lnTo>
                  <a:lnTo>
                    <a:pt x="341" y="317"/>
                  </a:lnTo>
                  <a:lnTo>
                    <a:pt x="346" y="307"/>
                  </a:lnTo>
                  <a:lnTo>
                    <a:pt x="346" y="299"/>
                  </a:lnTo>
                  <a:lnTo>
                    <a:pt x="346" y="285"/>
                  </a:lnTo>
                  <a:lnTo>
                    <a:pt x="341" y="275"/>
                  </a:lnTo>
                  <a:lnTo>
                    <a:pt x="336" y="261"/>
                  </a:lnTo>
                  <a:lnTo>
                    <a:pt x="338" y="259"/>
                  </a:lnTo>
                  <a:lnTo>
                    <a:pt x="341" y="240"/>
                  </a:lnTo>
                  <a:lnTo>
                    <a:pt x="341" y="224"/>
                  </a:lnTo>
                  <a:lnTo>
                    <a:pt x="336" y="211"/>
                  </a:lnTo>
                  <a:lnTo>
                    <a:pt x="330" y="200"/>
                  </a:lnTo>
                  <a:lnTo>
                    <a:pt x="325" y="195"/>
                  </a:lnTo>
                  <a:lnTo>
                    <a:pt x="328" y="192"/>
                  </a:lnTo>
                  <a:lnTo>
                    <a:pt x="330" y="184"/>
                  </a:lnTo>
                  <a:lnTo>
                    <a:pt x="333" y="173"/>
                  </a:lnTo>
                  <a:lnTo>
                    <a:pt x="333" y="165"/>
                  </a:lnTo>
                  <a:lnTo>
                    <a:pt x="330" y="157"/>
                  </a:lnTo>
                  <a:lnTo>
                    <a:pt x="322" y="147"/>
                  </a:lnTo>
                  <a:lnTo>
                    <a:pt x="314" y="139"/>
                  </a:lnTo>
                  <a:lnTo>
                    <a:pt x="322" y="136"/>
                  </a:lnTo>
                  <a:lnTo>
                    <a:pt x="330" y="131"/>
                  </a:lnTo>
                  <a:lnTo>
                    <a:pt x="338" y="125"/>
                  </a:lnTo>
                  <a:lnTo>
                    <a:pt x="344" y="115"/>
                  </a:lnTo>
                  <a:lnTo>
                    <a:pt x="362" y="91"/>
                  </a:lnTo>
                  <a:lnTo>
                    <a:pt x="389" y="51"/>
                  </a:lnTo>
                  <a:lnTo>
                    <a:pt x="394" y="40"/>
                  </a:lnTo>
                  <a:lnTo>
                    <a:pt x="400" y="29"/>
                  </a:lnTo>
                  <a:lnTo>
                    <a:pt x="397" y="21"/>
                  </a:lnTo>
                  <a:lnTo>
                    <a:pt x="394" y="13"/>
                  </a:lnTo>
                  <a:lnTo>
                    <a:pt x="389" y="5"/>
                  </a:lnTo>
                  <a:lnTo>
                    <a:pt x="378" y="3"/>
                  </a:lnTo>
                  <a:lnTo>
                    <a:pt x="368" y="0"/>
                  </a:lnTo>
                  <a:lnTo>
                    <a:pt x="352" y="3"/>
                  </a:lnTo>
                  <a:lnTo>
                    <a:pt x="341" y="5"/>
                  </a:lnTo>
                  <a:lnTo>
                    <a:pt x="333" y="13"/>
                  </a:lnTo>
                  <a:lnTo>
                    <a:pt x="346" y="13"/>
                  </a:lnTo>
                  <a:lnTo>
                    <a:pt x="357" y="16"/>
                  </a:lnTo>
                  <a:lnTo>
                    <a:pt x="365" y="19"/>
                  </a:lnTo>
                  <a:lnTo>
                    <a:pt x="370" y="27"/>
                  </a:lnTo>
                  <a:lnTo>
                    <a:pt x="373" y="35"/>
                  </a:lnTo>
                  <a:lnTo>
                    <a:pt x="373" y="43"/>
                  </a:lnTo>
                  <a:lnTo>
                    <a:pt x="368" y="53"/>
                  </a:lnTo>
                  <a:lnTo>
                    <a:pt x="360" y="64"/>
                  </a:lnTo>
                  <a:lnTo>
                    <a:pt x="333" y="101"/>
                  </a:lnTo>
                  <a:lnTo>
                    <a:pt x="314" y="125"/>
                  </a:lnTo>
                  <a:lnTo>
                    <a:pt x="306" y="133"/>
                  </a:lnTo>
                  <a:lnTo>
                    <a:pt x="298" y="141"/>
                  </a:lnTo>
                  <a:lnTo>
                    <a:pt x="290" y="144"/>
                  </a:lnTo>
                  <a:lnTo>
                    <a:pt x="282" y="147"/>
                  </a:lnTo>
                  <a:lnTo>
                    <a:pt x="290" y="155"/>
                  </a:lnTo>
                  <a:lnTo>
                    <a:pt x="298" y="168"/>
                  </a:lnTo>
                  <a:lnTo>
                    <a:pt x="298" y="173"/>
                  </a:lnTo>
                  <a:lnTo>
                    <a:pt x="301" y="181"/>
                  </a:lnTo>
                  <a:lnTo>
                    <a:pt x="298" y="195"/>
                  </a:lnTo>
                  <a:lnTo>
                    <a:pt x="293" y="200"/>
                  </a:lnTo>
                  <a:lnTo>
                    <a:pt x="290" y="203"/>
                  </a:lnTo>
                  <a:lnTo>
                    <a:pt x="290" y="205"/>
                  </a:lnTo>
                  <a:lnTo>
                    <a:pt x="296" y="211"/>
                  </a:lnTo>
                  <a:lnTo>
                    <a:pt x="301" y="219"/>
                  </a:lnTo>
                  <a:lnTo>
                    <a:pt x="304" y="235"/>
                  </a:lnTo>
                  <a:lnTo>
                    <a:pt x="304" y="248"/>
                  </a:lnTo>
                  <a:lnTo>
                    <a:pt x="301" y="267"/>
                  </a:lnTo>
                  <a:lnTo>
                    <a:pt x="301" y="272"/>
                  </a:lnTo>
                  <a:lnTo>
                    <a:pt x="304" y="283"/>
                  </a:lnTo>
                  <a:lnTo>
                    <a:pt x="306" y="296"/>
                  </a:lnTo>
                  <a:lnTo>
                    <a:pt x="309" y="309"/>
                  </a:lnTo>
                  <a:lnTo>
                    <a:pt x="306" y="317"/>
                  </a:lnTo>
                  <a:lnTo>
                    <a:pt x="301" y="328"/>
                  </a:lnTo>
                  <a:lnTo>
                    <a:pt x="288" y="349"/>
                  </a:lnTo>
                  <a:lnTo>
                    <a:pt x="269" y="373"/>
                  </a:lnTo>
                  <a:lnTo>
                    <a:pt x="248" y="392"/>
                  </a:lnTo>
                  <a:lnTo>
                    <a:pt x="232" y="411"/>
                  </a:lnTo>
                  <a:lnTo>
                    <a:pt x="221" y="427"/>
                  </a:lnTo>
                  <a:lnTo>
                    <a:pt x="213" y="443"/>
                  </a:lnTo>
                  <a:lnTo>
                    <a:pt x="208" y="456"/>
                  </a:lnTo>
                  <a:lnTo>
                    <a:pt x="202" y="464"/>
                  </a:lnTo>
                  <a:lnTo>
                    <a:pt x="194" y="469"/>
                  </a:lnTo>
                  <a:lnTo>
                    <a:pt x="176" y="475"/>
                  </a:lnTo>
                  <a:close/>
                </a:path>
              </a:pathLst>
            </a:custGeom>
            <a:solidFill>
              <a:srgbClr val="E0E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90" name="Freeform 104"/>
            <p:cNvSpPr>
              <a:spLocks noEditPoints="1"/>
            </p:cNvSpPr>
            <p:nvPr/>
          </p:nvSpPr>
          <p:spPr bwMode="auto">
            <a:xfrm>
              <a:off x="3653" y="2467"/>
              <a:ext cx="240" cy="328"/>
            </a:xfrm>
            <a:custGeom>
              <a:avLst/>
              <a:gdLst>
                <a:gd name="T0" fmla="*/ 166 w 240"/>
                <a:gd name="T1" fmla="*/ 128 h 328"/>
                <a:gd name="T2" fmla="*/ 72 w 240"/>
                <a:gd name="T3" fmla="*/ 85 h 328"/>
                <a:gd name="T4" fmla="*/ 14 w 240"/>
                <a:gd name="T5" fmla="*/ 154 h 328"/>
                <a:gd name="T6" fmla="*/ 11 w 240"/>
                <a:gd name="T7" fmla="*/ 149 h 328"/>
                <a:gd name="T8" fmla="*/ 0 w 240"/>
                <a:gd name="T9" fmla="*/ 106 h 328"/>
                <a:gd name="T10" fmla="*/ 8 w 240"/>
                <a:gd name="T11" fmla="*/ 69 h 328"/>
                <a:gd name="T12" fmla="*/ 32 w 240"/>
                <a:gd name="T13" fmla="*/ 37 h 328"/>
                <a:gd name="T14" fmla="*/ 78 w 240"/>
                <a:gd name="T15" fmla="*/ 13 h 328"/>
                <a:gd name="T16" fmla="*/ 102 w 240"/>
                <a:gd name="T17" fmla="*/ 2 h 328"/>
                <a:gd name="T18" fmla="*/ 150 w 240"/>
                <a:gd name="T19" fmla="*/ 0 h 328"/>
                <a:gd name="T20" fmla="*/ 187 w 240"/>
                <a:gd name="T21" fmla="*/ 8 h 328"/>
                <a:gd name="T22" fmla="*/ 216 w 240"/>
                <a:gd name="T23" fmla="*/ 29 h 328"/>
                <a:gd name="T24" fmla="*/ 224 w 240"/>
                <a:gd name="T25" fmla="*/ 42 h 328"/>
                <a:gd name="T26" fmla="*/ 238 w 240"/>
                <a:gd name="T27" fmla="*/ 90 h 328"/>
                <a:gd name="T28" fmla="*/ 238 w 240"/>
                <a:gd name="T29" fmla="*/ 128 h 328"/>
                <a:gd name="T30" fmla="*/ 219 w 240"/>
                <a:gd name="T31" fmla="*/ 157 h 328"/>
                <a:gd name="T32" fmla="*/ 182 w 240"/>
                <a:gd name="T33" fmla="*/ 178 h 328"/>
                <a:gd name="T34" fmla="*/ 192 w 240"/>
                <a:gd name="T35" fmla="*/ 210 h 328"/>
                <a:gd name="T36" fmla="*/ 86 w 240"/>
                <a:gd name="T37" fmla="*/ 160 h 328"/>
                <a:gd name="T38" fmla="*/ 131 w 240"/>
                <a:gd name="T39" fmla="*/ 298 h 328"/>
                <a:gd name="T40" fmla="*/ 128 w 240"/>
                <a:gd name="T41" fmla="*/ 285 h 328"/>
                <a:gd name="T42" fmla="*/ 136 w 240"/>
                <a:gd name="T43" fmla="*/ 261 h 328"/>
                <a:gd name="T44" fmla="*/ 150 w 240"/>
                <a:gd name="T45" fmla="*/ 248 h 328"/>
                <a:gd name="T46" fmla="*/ 158 w 240"/>
                <a:gd name="T47" fmla="*/ 242 h 328"/>
                <a:gd name="T48" fmla="*/ 179 w 240"/>
                <a:gd name="T49" fmla="*/ 237 h 328"/>
                <a:gd name="T50" fmla="*/ 200 w 240"/>
                <a:gd name="T51" fmla="*/ 240 h 328"/>
                <a:gd name="T52" fmla="*/ 219 w 240"/>
                <a:gd name="T53" fmla="*/ 245 h 328"/>
                <a:gd name="T54" fmla="*/ 227 w 240"/>
                <a:gd name="T55" fmla="*/ 256 h 328"/>
                <a:gd name="T56" fmla="*/ 232 w 240"/>
                <a:gd name="T57" fmla="*/ 266 h 328"/>
                <a:gd name="T58" fmla="*/ 235 w 240"/>
                <a:gd name="T59" fmla="*/ 288 h 328"/>
                <a:gd name="T60" fmla="*/ 227 w 240"/>
                <a:gd name="T61" fmla="*/ 304 h 328"/>
                <a:gd name="T62" fmla="*/ 214 w 240"/>
                <a:gd name="T63" fmla="*/ 317 h 328"/>
                <a:gd name="T64" fmla="*/ 206 w 240"/>
                <a:gd name="T65" fmla="*/ 322 h 328"/>
                <a:gd name="T66" fmla="*/ 179 w 240"/>
                <a:gd name="T67" fmla="*/ 328 h 328"/>
                <a:gd name="T68" fmla="*/ 158 w 240"/>
                <a:gd name="T69" fmla="*/ 325 h 328"/>
                <a:gd name="T70" fmla="*/ 142 w 240"/>
                <a:gd name="T71" fmla="*/ 314 h 328"/>
                <a:gd name="T72" fmla="*/ 131 w 240"/>
                <a:gd name="T73" fmla="*/ 298 h 32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40" h="328">
                  <a:moveTo>
                    <a:pt x="86" y="160"/>
                  </a:moveTo>
                  <a:lnTo>
                    <a:pt x="166" y="128"/>
                  </a:lnTo>
                  <a:lnTo>
                    <a:pt x="134" y="58"/>
                  </a:lnTo>
                  <a:lnTo>
                    <a:pt x="72" y="85"/>
                  </a:lnTo>
                  <a:lnTo>
                    <a:pt x="91" y="125"/>
                  </a:lnTo>
                  <a:lnTo>
                    <a:pt x="14" y="154"/>
                  </a:lnTo>
                  <a:lnTo>
                    <a:pt x="11" y="149"/>
                  </a:lnTo>
                  <a:lnTo>
                    <a:pt x="3" y="128"/>
                  </a:lnTo>
                  <a:lnTo>
                    <a:pt x="0" y="106"/>
                  </a:lnTo>
                  <a:lnTo>
                    <a:pt x="3" y="85"/>
                  </a:lnTo>
                  <a:lnTo>
                    <a:pt x="8" y="69"/>
                  </a:lnTo>
                  <a:lnTo>
                    <a:pt x="19" y="50"/>
                  </a:lnTo>
                  <a:lnTo>
                    <a:pt x="32" y="37"/>
                  </a:lnTo>
                  <a:lnTo>
                    <a:pt x="54" y="24"/>
                  </a:lnTo>
                  <a:lnTo>
                    <a:pt x="78" y="13"/>
                  </a:lnTo>
                  <a:lnTo>
                    <a:pt x="102" y="2"/>
                  </a:lnTo>
                  <a:lnTo>
                    <a:pt x="126" y="0"/>
                  </a:lnTo>
                  <a:lnTo>
                    <a:pt x="150" y="0"/>
                  </a:lnTo>
                  <a:lnTo>
                    <a:pt x="171" y="2"/>
                  </a:lnTo>
                  <a:lnTo>
                    <a:pt x="187" y="8"/>
                  </a:lnTo>
                  <a:lnTo>
                    <a:pt x="203" y="16"/>
                  </a:lnTo>
                  <a:lnTo>
                    <a:pt x="216" y="29"/>
                  </a:lnTo>
                  <a:lnTo>
                    <a:pt x="224" y="42"/>
                  </a:lnTo>
                  <a:lnTo>
                    <a:pt x="232" y="66"/>
                  </a:lnTo>
                  <a:lnTo>
                    <a:pt x="238" y="90"/>
                  </a:lnTo>
                  <a:lnTo>
                    <a:pt x="240" y="109"/>
                  </a:lnTo>
                  <a:lnTo>
                    <a:pt x="238" y="128"/>
                  </a:lnTo>
                  <a:lnTo>
                    <a:pt x="230" y="144"/>
                  </a:lnTo>
                  <a:lnTo>
                    <a:pt x="219" y="157"/>
                  </a:lnTo>
                  <a:lnTo>
                    <a:pt x="203" y="168"/>
                  </a:lnTo>
                  <a:lnTo>
                    <a:pt x="182" y="178"/>
                  </a:lnTo>
                  <a:lnTo>
                    <a:pt x="179" y="178"/>
                  </a:lnTo>
                  <a:lnTo>
                    <a:pt x="192" y="210"/>
                  </a:lnTo>
                  <a:lnTo>
                    <a:pt x="120" y="237"/>
                  </a:lnTo>
                  <a:lnTo>
                    <a:pt x="86" y="160"/>
                  </a:lnTo>
                  <a:close/>
                  <a:moveTo>
                    <a:pt x="131" y="298"/>
                  </a:moveTo>
                  <a:lnTo>
                    <a:pt x="131" y="298"/>
                  </a:lnTo>
                  <a:lnTo>
                    <a:pt x="128" y="290"/>
                  </a:lnTo>
                  <a:lnTo>
                    <a:pt x="128" y="285"/>
                  </a:lnTo>
                  <a:lnTo>
                    <a:pt x="131" y="269"/>
                  </a:lnTo>
                  <a:lnTo>
                    <a:pt x="136" y="261"/>
                  </a:lnTo>
                  <a:lnTo>
                    <a:pt x="142" y="253"/>
                  </a:lnTo>
                  <a:lnTo>
                    <a:pt x="150" y="248"/>
                  </a:lnTo>
                  <a:lnTo>
                    <a:pt x="158" y="242"/>
                  </a:lnTo>
                  <a:lnTo>
                    <a:pt x="168" y="240"/>
                  </a:lnTo>
                  <a:lnTo>
                    <a:pt x="179" y="237"/>
                  </a:lnTo>
                  <a:lnTo>
                    <a:pt x="192" y="237"/>
                  </a:lnTo>
                  <a:lnTo>
                    <a:pt x="200" y="240"/>
                  </a:lnTo>
                  <a:lnTo>
                    <a:pt x="211" y="242"/>
                  </a:lnTo>
                  <a:lnTo>
                    <a:pt x="219" y="245"/>
                  </a:lnTo>
                  <a:lnTo>
                    <a:pt x="224" y="250"/>
                  </a:lnTo>
                  <a:lnTo>
                    <a:pt x="227" y="256"/>
                  </a:lnTo>
                  <a:lnTo>
                    <a:pt x="232" y="266"/>
                  </a:lnTo>
                  <a:lnTo>
                    <a:pt x="235" y="277"/>
                  </a:lnTo>
                  <a:lnTo>
                    <a:pt x="235" y="288"/>
                  </a:lnTo>
                  <a:lnTo>
                    <a:pt x="232" y="296"/>
                  </a:lnTo>
                  <a:lnTo>
                    <a:pt x="227" y="304"/>
                  </a:lnTo>
                  <a:lnTo>
                    <a:pt x="222" y="312"/>
                  </a:lnTo>
                  <a:lnTo>
                    <a:pt x="214" y="317"/>
                  </a:lnTo>
                  <a:lnTo>
                    <a:pt x="206" y="322"/>
                  </a:lnTo>
                  <a:lnTo>
                    <a:pt x="192" y="325"/>
                  </a:lnTo>
                  <a:lnTo>
                    <a:pt x="179" y="328"/>
                  </a:lnTo>
                  <a:lnTo>
                    <a:pt x="168" y="328"/>
                  </a:lnTo>
                  <a:lnTo>
                    <a:pt x="158" y="325"/>
                  </a:lnTo>
                  <a:lnTo>
                    <a:pt x="150" y="320"/>
                  </a:lnTo>
                  <a:lnTo>
                    <a:pt x="142" y="314"/>
                  </a:lnTo>
                  <a:lnTo>
                    <a:pt x="136" y="306"/>
                  </a:lnTo>
                  <a:lnTo>
                    <a:pt x="131" y="298"/>
                  </a:lnTo>
                  <a:close/>
                </a:path>
              </a:pathLst>
            </a:custGeom>
            <a:solidFill>
              <a:srgbClr val="2EB0C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91" name="Freeform 105"/>
            <p:cNvSpPr>
              <a:spLocks noEditPoints="1"/>
            </p:cNvSpPr>
            <p:nvPr/>
          </p:nvSpPr>
          <p:spPr bwMode="auto">
            <a:xfrm>
              <a:off x="3920" y="2357"/>
              <a:ext cx="160" cy="224"/>
            </a:xfrm>
            <a:custGeom>
              <a:avLst/>
              <a:gdLst>
                <a:gd name="T0" fmla="*/ 40 w 160"/>
                <a:gd name="T1" fmla="*/ 91 h 224"/>
                <a:gd name="T2" fmla="*/ 99 w 160"/>
                <a:gd name="T3" fmla="*/ 99 h 224"/>
                <a:gd name="T4" fmla="*/ 101 w 160"/>
                <a:gd name="T5" fmla="*/ 48 h 224"/>
                <a:gd name="T6" fmla="*/ 56 w 160"/>
                <a:gd name="T7" fmla="*/ 43 h 224"/>
                <a:gd name="T8" fmla="*/ 56 w 160"/>
                <a:gd name="T9" fmla="*/ 72 h 224"/>
                <a:gd name="T10" fmla="*/ 0 w 160"/>
                <a:gd name="T11" fmla="*/ 67 h 224"/>
                <a:gd name="T12" fmla="*/ 0 w 160"/>
                <a:gd name="T13" fmla="*/ 62 h 224"/>
                <a:gd name="T14" fmla="*/ 0 w 160"/>
                <a:gd name="T15" fmla="*/ 62 h 224"/>
                <a:gd name="T16" fmla="*/ 3 w 160"/>
                <a:gd name="T17" fmla="*/ 46 h 224"/>
                <a:gd name="T18" fmla="*/ 8 w 160"/>
                <a:gd name="T19" fmla="*/ 32 h 224"/>
                <a:gd name="T20" fmla="*/ 16 w 160"/>
                <a:gd name="T21" fmla="*/ 22 h 224"/>
                <a:gd name="T22" fmla="*/ 24 w 160"/>
                <a:gd name="T23" fmla="*/ 14 h 224"/>
                <a:gd name="T24" fmla="*/ 37 w 160"/>
                <a:gd name="T25" fmla="*/ 6 h 224"/>
                <a:gd name="T26" fmla="*/ 51 w 160"/>
                <a:gd name="T27" fmla="*/ 3 h 224"/>
                <a:gd name="T28" fmla="*/ 67 w 160"/>
                <a:gd name="T29" fmla="*/ 0 h 224"/>
                <a:gd name="T30" fmla="*/ 83 w 160"/>
                <a:gd name="T31" fmla="*/ 3 h 224"/>
                <a:gd name="T32" fmla="*/ 83 w 160"/>
                <a:gd name="T33" fmla="*/ 3 h 224"/>
                <a:gd name="T34" fmla="*/ 101 w 160"/>
                <a:gd name="T35" fmla="*/ 6 h 224"/>
                <a:gd name="T36" fmla="*/ 117 w 160"/>
                <a:gd name="T37" fmla="*/ 11 h 224"/>
                <a:gd name="T38" fmla="*/ 131 w 160"/>
                <a:gd name="T39" fmla="*/ 19 h 224"/>
                <a:gd name="T40" fmla="*/ 141 w 160"/>
                <a:gd name="T41" fmla="*/ 27 h 224"/>
                <a:gd name="T42" fmla="*/ 149 w 160"/>
                <a:gd name="T43" fmla="*/ 35 h 224"/>
                <a:gd name="T44" fmla="*/ 155 w 160"/>
                <a:gd name="T45" fmla="*/ 46 h 224"/>
                <a:gd name="T46" fmla="*/ 160 w 160"/>
                <a:gd name="T47" fmla="*/ 56 h 224"/>
                <a:gd name="T48" fmla="*/ 160 w 160"/>
                <a:gd name="T49" fmla="*/ 67 h 224"/>
                <a:gd name="T50" fmla="*/ 160 w 160"/>
                <a:gd name="T51" fmla="*/ 67 h 224"/>
                <a:gd name="T52" fmla="*/ 157 w 160"/>
                <a:gd name="T53" fmla="*/ 86 h 224"/>
                <a:gd name="T54" fmla="*/ 152 w 160"/>
                <a:gd name="T55" fmla="*/ 99 h 224"/>
                <a:gd name="T56" fmla="*/ 147 w 160"/>
                <a:gd name="T57" fmla="*/ 112 h 224"/>
                <a:gd name="T58" fmla="*/ 141 w 160"/>
                <a:gd name="T59" fmla="*/ 120 h 224"/>
                <a:gd name="T60" fmla="*/ 131 w 160"/>
                <a:gd name="T61" fmla="*/ 128 h 224"/>
                <a:gd name="T62" fmla="*/ 120 w 160"/>
                <a:gd name="T63" fmla="*/ 131 h 224"/>
                <a:gd name="T64" fmla="*/ 107 w 160"/>
                <a:gd name="T65" fmla="*/ 134 h 224"/>
                <a:gd name="T66" fmla="*/ 91 w 160"/>
                <a:gd name="T67" fmla="*/ 134 h 224"/>
                <a:gd name="T68" fmla="*/ 88 w 160"/>
                <a:gd name="T69" fmla="*/ 134 h 224"/>
                <a:gd name="T70" fmla="*/ 88 w 160"/>
                <a:gd name="T71" fmla="*/ 155 h 224"/>
                <a:gd name="T72" fmla="*/ 35 w 160"/>
                <a:gd name="T73" fmla="*/ 150 h 224"/>
                <a:gd name="T74" fmla="*/ 40 w 160"/>
                <a:gd name="T75" fmla="*/ 91 h 224"/>
                <a:gd name="T76" fmla="*/ 21 w 160"/>
                <a:gd name="T77" fmla="*/ 187 h 224"/>
                <a:gd name="T78" fmla="*/ 21 w 160"/>
                <a:gd name="T79" fmla="*/ 187 h 224"/>
                <a:gd name="T80" fmla="*/ 27 w 160"/>
                <a:gd name="T81" fmla="*/ 179 h 224"/>
                <a:gd name="T82" fmla="*/ 32 w 160"/>
                <a:gd name="T83" fmla="*/ 171 h 224"/>
                <a:gd name="T84" fmla="*/ 43 w 160"/>
                <a:gd name="T85" fmla="*/ 166 h 224"/>
                <a:gd name="T86" fmla="*/ 56 w 160"/>
                <a:gd name="T87" fmla="*/ 163 h 224"/>
                <a:gd name="T88" fmla="*/ 56 w 160"/>
                <a:gd name="T89" fmla="*/ 163 h 224"/>
                <a:gd name="T90" fmla="*/ 72 w 160"/>
                <a:gd name="T91" fmla="*/ 168 h 224"/>
                <a:gd name="T92" fmla="*/ 83 w 160"/>
                <a:gd name="T93" fmla="*/ 176 h 224"/>
                <a:gd name="T94" fmla="*/ 91 w 160"/>
                <a:gd name="T95" fmla="*/ 184 h 224"/>
                <a:gd name="T96" fmla="*/ 93 w 160"/>
                <a:gd name="T97" fmla="*/ 195 h 224"/>
                <a:gd name="T98" fmla="*/ 93 w 160"/>
                <a:gd name="T99" fmla="*/ 195 h 224"/>
                <a:gd name="T100" fmla="*/ 91 w 160"/>
                <a:gd name="T101" fmla="*/ 208 h 224"/>
                <a:gd name="T102" fmla="*/ 83 w 160"/>
                <a:gd name="T103" fmla="*/ 219 h 224"/>
                <a:gd name="T104" fmla="*/ 72 w 160"/>
                <a:gd name="T105" fmla="*/ 224 h 224"/>
                <a:gd name="T106" fmla="*/ 59 w 160"/>
                <a:gd name="T107" fmla="*/ 224 h 224"/>
                <a:gd name="T108" fmla="*/ 59 w 160"/>
                <a:gd name="T109" fmla="*/ 224 h 224"/>
                <a:gd name="T110" fmla="*/ 43 w 160"/>
                <a:gd name="T111" fmla="*/ 222 h 224"/>
                <a:gd name="T112" fmla="*/ 29 w 160"/>
                <a:gd name="T113" fmla="*/ 211 h 224"/>
                <a:gd name="T114" fmla="*/ 24 w 160"/>
                <a:gd name="T115" fmla="*/ 200 h 224"/>
                <a:gd name="T116" fmla="*/ 21 w 160"/>
                <a:gd name="T117" fmla="*/ 187 h 224"/>
                <a:gd name="T118" fmla="*/ 21 w 160"/>
                <a:gd name="T119" fmla="*/ 187 h 22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160" h="224">
                  <a:moveTo>
                    <a:pt x="40" y="91"/>
                  </a:moveTo>
                  <a:lnTo>
                    <a:pt x="99" y="99"/>
                  </a:lnTo>
                  <a:lnTo>
                    <a:pt x="101" y="48"/>
                  </a:lnTo>
                  <a:lnTo>
                    <a:pt x="56" y="43"/>
                  </a:lnTo>
                  <a:lnTo>
                    <a:pt x="56" y="72"/>
                  </a:lnTo>
                  <a:lnTo>
                    <a:pt x="0" y="67"/>
                  </a:lnTo>
                  <a:lnTo>
                    <a:pt x="0" y="62"/>
                  </a:lnTo>
                  <a:lnTo>
                    <a:pt x="3" y="46"/>
                  </a:lnTo>
                  <a:lnTo>
                    <a:pt x="8" y="32"/>
                  </a:lnTo>
                  <a:lnTo>
                    <a:pt x="16" y="22"/>
                  </a:lnTo>
                  <a:lnTo>
                    <a:pt x="24" y="14"/>
                  </a:lnTo>
                  <a:lnTo>
                    <a:pt x="37" y="6"/>
                  </a:lnTo>
                  <a:lnTo>
                    <a:pt x="51" y="3"/>
                  </a:lnTo>
                  <a:lnTo>
                    <a:pt x="67" y="0"/>
                  </a:lnTo>
                  <a:lnTo>
                    <a:pt x="83" y="3"/>
                  </a:lnTo>
                  <a:lnTo>
                    <a:pt x="101" y="6"/>
                  </a:lnTo>
                  <a:lnTo>
                    <a:pt x="117" y="11"/>
                  </a:lnTo>
                  <a:lnTo>
                    <a:pt x="131" y="19"/>
                  </a:lnTo>
                  <a:lnTo>
                    <a:pt x="141" y="27"/>
                  </a:lnTo>
                  <a:lnTo>
                    <a:pt x="149" y="35"/>
                  </a:lnTo>
                  <a:lnTo>
                    <a:pt x="155" y="46"/>
                  </a:lnTo>
                  <a:lnTo>
                    <a:pt x="160" y="56"/>
                  </a:lnTo>
                  <a:lnTo>
                    <a:pt x="160" y="67"/>
                  </a:lnTo>
                  <a:lnTo>
                    <a:pt x="157" y="86"/>
                  </a:lnTo>
                  <a:lnTo>
                    <a:pt x="152" y="99"/>
                  </a:lnTo>
                  <a:lnTo>
                    <a:pt x="147" y="112"/>
                  </a:lnTo>
                  <a:lnTo>
                    <a:pt x="141" y="120"/>
                  </a:lnTo>
                  <a:lnTo>
                    <a:pt x="131" y="128"/>
                  </a:lnTo>
                  <a:lnTo>
                    <a:pt x="120" y="131"/>
                  </a:lnTo>
                  <a:lnTo>
                    <a:pt x="107" y="134"/>
                  </a:lnTo>
                  <a:lnTo>
                    <a:pt x="91" y="134"/>
                  </a:lnTo>
                  <a:lnTo>
                    <a:pt x="88" y="134"/>
                  </a:lnTo>
                  <a:lnTo>
                    <a:pt x="88" y="155"/>
                  </a:lnTo>
                  <a:lnTo>
                    <a:pt x="35" y="150"/>
                  </a:lnTo>
                  <a:lnTo>
                    <a:pt x="40" y="91"/>
                  </a:lnTo>
                  <a:close/>
                  <a:moveTo>
                    <a:pt x="21" y="187"/>
                  </a:moveTo>
                  <a:lnTo>
                    <a:pt x="21" y="187"/>
                  </a:lnTo>
                  <a:lnTo>
                    <a:pt x="27" y="179"/>
                  </a:lnTo>
                  <a:lnTo>
                    <a:pt x="32" y="171"/>
                  </a:lnTo>
                  <a:lnTo>
                    <a:pt x="43" y="166"/>
                  </a:lnTo>
                  <a:lnTo>
                    <a:pt x="56" y="163"/>
                  </a:lnTo>
                  <a:lnTo>
                    <a:pt x="72" y="168"/>
                  </a:lnTo>
                  <a:lnTo>
                    <a:pt x="83" y="176"/>
                  </a:lnTo>
                  <a:lnTo>
                    <a:pt x="91" y="184"/>
                  </a:lnTo>
                  <a:lnTo>
                    <a:pt x="93" y="195"/>
                  </a:lnTo>
                  <a:lnTo>
                    <a:pt x="91" y="208"/>
                  </a:lnTo>
                  <a:lnTo>
                    <a:pt x="83" y="219"/>
                  </a:lnTo>
                  <a:lnTo>
                    <a:pt x="72" y="224"/>
                  </a:lnTo>
                  <a:lnTo>
                    <a:pt x="59" y="224"/>
                  </a:lnTo>
                  <a:lnTo>
                    <a:pt x="43" y="222"/>
                  </a:lnTo>
                  <a:lnTo>
                    <a:pt x="29" y="211"/>
                  </a:lnTo>
                  <a:lnTo>
                    <a:pt x="24" y="200"/>
                  </a:lnTo>
                  <a:lnTo>
                    <a:pt x="21" y="187"/>
                  </a:lnTo>
                  <a:close/>
                </a:path>
              </a:pathLst>
            </a:custGeom>
            <a:solidFill>
              <a:srgbClr val="2EB0C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992" name="Freeform 106"/>
            <p:cNvSpPr>
              <a:spLocks/>
            </p:cNvSpPr>
            <p:nvPr/>
          </p:nvSpPr>
          <p:spPr bwMode="auto">
            <a:xfrm>
              <a:off x="4112" y="2621"/>
              <a:ext cx="189" cy="176"/>
            </a:xfrm>
            <a:custGeom>
              <a:avLst/>
              <a:gdLst>
                <a:gd name="T0" fmla="*/ 0 w 189"/>
                <a:gd name="T1" fmla="*/ 176 h 176"/>
                <a:gd name="T2" fmla="*/ 0 w 189"/>
                <a:gd name="T3" fmla="*/ 176 h 176"/>
                <a:gd name="T4" fmla="*/ 16 w 189"/>
                <a:gd name="T5" fmla="*/ 136 h 176"/>
                <a:gd name="T6" fmla="*/ 32 w 189"/>
                <a:gd name="T7" fmla="*/ 96 h 176"/>
                <a:gd name="T8" fmla="*/ 45 w 189"/>
                <a:gd name="T9" fmla="*/ 75 h 176"/>
                <a:gd name="T10" fmla="*/ 56 w 189"/>
                <a:gd name="T11" fmla="*/ 54 h 176"/>
                <a:gd name="T12" fmla="*/ 72 w 189"/>
                <a:gd name="T13" fmla="*/ 35 h 176"/>
                <a:gd name="T14" fmla="*/ 85 w 189"/>
                <a:gd name="T15" fmla="*/ 19 h 176"/>
                <a:gd name="T16" fmla="*/ 101 w 189"/>
                <a:gd name="T17" fmla="*/ 8 h 176"/>
                <a:gd name="T18" fmla="*/ 117 w 189"/>
                <a:gd name="T19" fmla="*/ 3 h 176"/>
                <a:gd name="T20" fmla="*/ 125 w 189"/>
                <a:gd name="T21" fmla="*/ 0 h 176"/>
                <a:gd name="T22" fmla="*/ 136 w 189"/>
                <a:gd name="T23" fmla="*/ 3 h 176"/>
                <a:gd name="T24" fmla="*/ 144 w 189"/>
                <a:gd name="T25" fmla="*/ 6 h 176"/>
                <a:gd name="T26" fmla="*/ 152 w 189"/>
                <a:gd name="T27" fmla="*/ 8 h 176"/>
                <a:gd name="T28" fmla="*/ 160 w 189"/>
                <a:gd name="T29" fmla="*/ 16 h 176"/>
                <a:gd name="T30" fmla="*/ 171 w 189"/>
                <a:gd name="T31" fmla="*/ 24 h 176"/>
                <a:gd name="T32" fmla="*/ 189 w 189"/>
                <a:gd name="T33" fmla="*/ 48 h 176"/>
                <a:gd name="T34" fmla="*/ 189 w 189"/>
                <a:gd name="T35" fmla="*/ 48 h 176"/>
                <a:gd name="T36" fmla="*/ 184 w 189"/>
                <a:gd name="T37" fmla="*/ 46 h 176"/>
                <a:gd name="T38" fmla="*/ 173 w 189"/>
                <a:gd name="T39" fmla="*/ 35 h 176"/>
                <a:gd name="T40" fmla="*/ 155 w 189"/>
                <a:gd name="T41" fmla="*/ 27 h 176"/>
                <a:gd name="T42" fmla="*/ 141 w 189"/>
                <a:gd name="T43" fmla="*/ 24 h 176"/>
                <a:gd name="T44" fmla="*/ 131 w 189"/>
                <a:gd name="T45" fmla="*/ 24 h 176"/>
                <a:gd name="T46" fmla="*/ 115 w 189"/>
                <a:gd name="T47" fmla="*/ 27 h 176"/>
                <a:gd name="T48" fmla="*/ 101 w 189"/>
                <a:gd name="T49" fmla="*/ 32 h 176"/>
                <a:gd name="T50" fmla="*/ 85 w 189"/>
                <a:gd name="T51" fmla="*/ 43 h 176"/>
                <a:gd name="T52" fmla="*/ 69 w 189"/>
                <a:gd name="T53" fmla="*/ 56 h 176"/>
                <a:gd name="T54" fmla="*/ 53 w 189"/>
                <a:gd name="T55" fmla="*/ 78 h 176"/>
                <a:gd name="T56" fmla="*/ 35 w 189"/>
                <a:gd name="T57" fmla="*/ 104 h 176"/>
                <a:gd name="T58" fmla="*/ 16 w 189"/>
                <a:gd name="T59" fmla="*/ 136 h 176"/>
                <a:gd name="T60" fmla="*/ 0 w 189"/>
                <a:gd name="T61" fmla="*/ 176 h 176"/>
                <a:gd name="T62" fmla="*/ 0 w 189"/>
                <a:gd name="T63" fmla="*/ 176 h 17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89" h="176">
                  <a:moveTo>
                    <a:pt x="0" y="176"/>
                  </a:moveTo>
                  <a:lnTo>
                    <a:pt x="0" y="176"/>
                  </a:lnTo>
                  <a:lnTo>
                    <a:pt x="16" y="136"/>
                  </a:lnTo>
                  <a:lnTo>
                    <a:pt x="32" y="96"/>
                  </a:lnTo>
                  <a:lnTo>
                    <a:pt x="45" y="75"/>
                  </a:lnTo>
                  <a:lnTo>
                    <a:pt x="56" y="54"/>
                  </a:lnTo>
                  <a:lnTo>
                    <a:pt x="72" y="35"/>
                  </a:lnTo>
                  <a:lnTo>
                    <a:pt x="85" y="19"/>
                  </a:lnTo>
                  <a:lnTo>
                    <a:pt x="101" y="8"/>
                  </a:lnTo>
                  <a:lnTo>
                    <a:pt x="117" y="3"/>
                  </a:lnTo>
                  <a:lnTo>
                    <a:pt x="125" y="0"/>
                  </a:lnTo>
                  <a:lnTo>
                    <a:pt x="136" y="3"/>
                  </a:lnTo>
                  <a:lnTo>
                    <a:pt x="144" y="6"/>
                  </a:lnTo>
                  <a:lnTo>
                    <a:pt x="152" y="8"/>
                  </a:lnTo>
                  <a:lnTo>
                    <a:pt x="160" y="16"/>
                  </a:lnTo>
                  <a:lnTo>
                    <a:pt x="171" y="24"/>
                  </a:lnTo>
                  <a:lnTo>
                    <a:pt x="189" y="48"/>
                  </a:lnTo>
                  <a:lnTo>
                    <a:pt x="184" y="46"/>
                  </a:lnTo>
                  <a:lnTo>
                    <a:pt x="173" y="35"/>
                  </a:lnTo>
                  <a:lnTo>
                    <a:pt x="155" y="27"/>
                  </a:lnTo>
                  <a:lnTo>
                    <a:pt x="141" y="24"/>
                  </a:lnTo>
                  <a:lnTo>
                    <a:pt x="131" y="24"/>
                  </a:lnTo>
                  <a:lnTo>
                    <a:pt x="115" y="27"/>
                  </a:lnTo>
                  <a:lnTo>
                    <a:pt x="101" y="32"/>
                  </a:lnTo>
                  <a:lnTo>
                    <a:pt x="85" y="43"/>
                  </a:lnTo>
                  <a:lnTo>
                    <a:pt x="69" y="56"/>
                  </a:lnTo>
                  <a:lnTo>
                    <a:pt x="53" y="78"/>
                  </a:lnTo>
                  <a:lnTo>
                    <a:pt x="35" y="104"/>
                  </a:lnTo>
                  <a:lnTo>
                    <a:pt x="16" y="136"/>
                  </a:lnTo>
                  <a:lnTo>
                    <a:pt x="0" y="176"/>
                  </a:lnTo>
                  <a:close/>
                </a:path>
              </a:pathLst>
            </a:custGeom>
            <a:solidFill>
              <a:srgbClr val="FFD1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Effect transition="in" filter="fade">
                                      <p:cBhvr>
                                        <p:cTn id="7" dur="2000"/>
                                        <p:tgtEl>
                                          <p:spTgt spid="22531">
                                            <p:txEl>
                                              <p:pRg st="0" end="0"/>
                                            </p:txEl>
                                          </p:spTgt>
                                        </p:tgtEl>
                                      </p:cBhvr>
                                    </p:animEffect>
                                  </p:childTnLst>
                                </p:cTn>
                              </p:par>
                            </p:childTnLst>
                          </p:cTn>
                        </p:par>
                        <p:par>
                          <p:cTn id="8" fill="hold" nodeType="afterGroup">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22531">
                                            <p:txEl>
                                              <p:pRg st="2" end="2"/>
                                            </p:txEl>
                                          </p:spTgt>
                                        </p:tgtEl>
                                        <p:attrNameLst>
                                          <p:attrName>style.visibility</p:attrName>
                                        </p:attrNameLst>
                                      </p:cBhvr>
                                      <p:to>
                                        <p:strVal val="visible"/>
                                      </p:to>
                                    </p:set>
                                    <p:animEffect transition="in" filter="fade">
                                      <p:cBhvr>
                                        <p:cTn id="11" dur="2000"/>
                                        <p:tgtEl>
                                          <p:spTgt spid="2253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1511" name="Picture 7" descr="j024092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62600" y="4724400"/>
            <a:ext cx="2057400" cy="182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7" name="Rectangle 3"/>
          <p:cNvSpPr>
            <a:spLocks noGrp="1" noChangeArrowheads="1"/>
          </p:cNvSpPr>
          <p:nvPr>
            <p:ph idx="1"/>
          </p:nvPr>
        </p:nvSpPr>
        <p:spPr>
          <a:xfrm>
            <a:off x="457200" y="838200"/>
            <a:ext cx="8382000" cy="5257800"/>
          </a:xfrm>
        </p:spPr>
        <p:txBody>
          <a:bodyPr>
            <a:normAutofit lnSpcReduction="10000"/>
          </a:bodyPr>
          <a:lstStyle/>
          <a:p>
            <a:pPr>
              <a:buFont typeface="Wingdings" pitchFamily="2" charset="2"/>
              <a:buNone/>
            </a:pPr>
            <a:r>
              <a:rPr lang="en-US" altLang="en-US" sz="3600" b="1" dirty="0">
                <a:solidFill>
                  <a:schemeClr val="tx1"/>
                </a:solidFill>
              </a:rPr>
              <a:t>Laboratory Fraud Defined</a:t>
            </a:r>
          </a:p>
          <a:p>
            <a:pPr algn="ctr">
              <a:buFont typeface="Wingdings" pitchFamily="2" charset="2"/>
              <a:buNone/>
            </a:pPr>
            <a:endParaRPr lang="en-US" altLang="en-US" sz="3600" b="1" dirty="0">
              <a:solidFill>
                <a:srgbClr val="FF9933"/>
              </a:solidFill>
            </a:endParaRPr>
          </a:p>
          <a:p>
            <a:r>
              <a:rPr lang="en-US" altLang="en-US" sz="3200" dirty="0">
                <a:solidFill>
                  <a:schemeClr val="tx1"/>
                </a:solidFill>
                <a:latin typeface="Aparajita" panose="020B0604020202020204" pitchFamily="34" charset="0"/>
                <a:cs typeface="Aparajita" panose="020B0604020202020204" pitchFamily="34" charset="0"/>
              </a:rPr>
              <a:t>The deliberate falsification and reporting of </a:t>
            </a:r>
          </a:p>
          <a:p>
            <a:pPr marL="0" indent="0">
              <a:buNone/>
            </a:pPr>
            <a:r>
              <a:rPr lang="en-US" altLang="en-US" sz="3200" dirty="0">
                <a:solidFill>
                  <a:schemeClr val="tx1"/>
                </a:solidFill>
                <a:latin typeface="Aparajita" panose="020B0604020202020204" pitchFamily="34" charset="0"/>
                <a:cs typeface="Aparajita" panose="020B0604020202020204" pitchFamily="34" charset="0"/>
              </a:rPr>
              <a:t>    analytical and quality assurance results that failed</a:t>
            </a:r>
          </a:p>
          <a:p>
            <a:pPr marL="0" indent="0">
              <a:buNone/>
            </a:pPr>
            <a:r>
              <a:rPr lang="en-US" altLang="en-US" sz="3200" dirty="0">
                <a:solidFill>
                  <a:schemeClr val="tx1"/>
                </a:solidFill>
                <a:latin typeface="Aparajita" panose="020B0604020202020204" pitchFamily="34" charset="0"/>
                <a:cs typeface="Aparajita" panose="020B0604020202020204" pitchFamily="34" charset="0"/>
              </a:rPr>
              <a:t>    method requirements and/or contractual </a:t>
            </a:r>
          </a:p>
          <a:p>
            <a:pPr marL="0" indent="0">
              <a:buNone/>
            </a:pPr>
            <a:r>
              <a:rPr lang="en-US" altLang="en-US" sz="3200" dirty="0">
                <a:solidFill>
                  <a:schemeClr val="tx1"/>
                </a:solidFill>
                <a:latin typeface="Aparajita" panose="020B0604020202020204" pitchFamily="34" charset="0"/>
                <a:cs typeface="Aparajita" panose="020B0604020202020204" pitchFamily="34" charset="0"/>
              </a:rPr>
              <a:t>    requirements to make them appear to have passed </a:t>
            </a:r>
          </a:p>
          <a:p>
            <a:pPr marL="0" indent="0">
              <a:buNone/>
            </a:pPr>
            <a:r>
              <a:rPr lang="en-US" altLang="en-US" sz="3200" dirty="0">
                <a:solidFill>
                  <a:schemeClr val="tx1"/>
                </a:solidFill>
                <a:latin typeface="Aparajita" panose="020B0604020202020204" pitchFamily="34" charset="0"/>
                <a:cs typeface="Aparajita" panose="020B0604020202020204" pitchFamily="34" charset="0"/>
              </a:rPr>
              <a:t>    these established parameters.</a:t>
            </a:r>
          </a:p>
          <a:p>
            <a:pPr>
              <a:buFont typeface="Wingdings" pitchFamily="2" charset="2"/>
              <a:buNone/>
            </a:pPr>
            <a:endParaRPr lang="en-US" altLang="en-US" sz="1600" dirty="0"/>
          </a:p>
          <a:p>
            <a:pPr>
              <a:buFont typeface="Wingdings" pitchFamily="2" charset="2"/>
              <a:buNone/>
            </a:pPr>
            <a:r>
              <a:rPr lang="en-US" altLang="en-US" sz="1800" dirty="0">
                <a:sym typeface="Wingdings" pitchFamily="2" charset="2"/>
              </a:rPr>
              <a:t>	</a:t>
            </a:r>
            <a:r>
              <a:rPr lang="en-US" altLang="en-US" sz="1800" dirty="0">
                <a:sym typeface="Webdings" pitchFamily="18" charset="2"/>
              </a:rPr>
              <a:t> </a:t>
            </a:r>
            <a:r>
              <a:rPr lang="en-US" altLang="en-US" sz="2800" dirty="0">
                <a:sym typeface="Webdings" pitchFamily="18" charset="2"/>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fade">
                                      <p:cBhvr>
                                        <p:cTn id="7" dur="500"/>
                                        <p:tgtEl>
                                          <p:spTgt spid="21507">
                                            <p:txEl>
                                              <p:pRg st="0" end="0"/>
                                            </p:txEl>
                                          </p:spTgt>
                                        </p:tgtEl>
                                      </p:cBhvr>
                                    </p:animEffect>
                                    <p:anim calcmode="lin" valueType="num">
                                      <p:cBhvr>
                                        <p:cTn id="8" dur="500" fill="hold"/>
                                        <p:tgtEl>
                                          <p:spTgt spid="21507">
                                            <p:txEl>
                                              <p:pRg st="0" end="0"/>
                                            </p:txEl>
                                          </p:spTgt>
                                        </p:tgtEl>
                                        <p:attrNameLst>
                                          <p:attrName>ppt_w</p:attrName>
                                        </p:attrNameLst>
                                      </p:cBhvr>
                                      <p:tavLst>
                                        <p:tav tm="0" fmla="#ppt_w*sin(2.5*pi*$)">
                                          <p:val>
                                            <p:fltVal val="0"/>
                                          </p:val>
                                        </p:tav>
                                        <p:tav tm="100000">
                                          <p:val>
                                            <p:fltVal val="1"/>
                                          </p:val>
                                        </p:tav>
                                      </p:tavLst>
                                    </p:anim>
                                    <p:anim calcmode="lin" valueType="num">
                                      <p:cBhvr>
                                        <p:cTn id="9" dur="500" fill="hold"/>
                                        <p:tgtEl>
                                          <p:spTgt spid="21507">
                                            <p:txEl>
                                              <p:pRg st="0" end="0"/>
                                            </p:txEl>
                                          </p:spTgt>
                                        </p:tgtEl>
                                        <p:attrNameLst>
                                          <p:attrName>ppt_h</p:attrName>
                                        </p:attrNameLst>
                                      </p:cBhvr>
                                      <p:tavLst>
                                        <p:tav tm="0">
                                          <p:val>
                                            <p:strVal val="#ppt_h"/>
                                          </p:val>
                                        </p:tav>
                                        <p:tav tm="100000">
                                          <p:val>
                                            <p:strVal val="#ppt_h"/>
                                          </p:val>
                                        </p:tav>
                                      </p:tavLst>
                                    </p:anim>
                                  </p:childTnLst>
                                </p:cTn>
                              </p:par>
                            </p:childTnLst>
                          </p:cTn>
                        </p:par>
                        <p:par>
                          <p:cTn id="10" fill="hold" nodeType="afterGroup">
                            <p:stCondLst>
                              <p:cond delay="1550"/>
                            </p:stCondLst>
                            <p:childTnLst>
                              <p:par>
                                <p:cTn id="11" presetID="7" presetClass="entr" presetSubtype="4" fill="hold" nodeType="afterEffect">
                                  <p:stCondLst>
                                    <p:cond delay="0"/>
                                  </p:stCondLst>
                                  <p:childTnLst>
                                    <p:set>
                                      <p:cBhvr>
                                        <p:cTn id="12" dur="1" fill="hold">
                                          <p:stCondLst>
                                            <p:cond delay="0"/>
                                          </p:stCondLst>
                                        </p:cTn>
                                        <p:tgtEl>
                                          <p:spTgt spid="21511"/>
                                        </p:tgtEl>
                                        <p:attrNameLst>
                                          <p:attrName>style.visibility</p:attrName>
                                        </p:attrNameLst>
                                      </p:cBhvr>
                                      <p:to>
                                        <p:strVal val="visible"/>
                                      </p:to>
                                    </p:set>
                                    <p:anim calcmode="lin" valueType="num">
                                      <p:cBhvr additive="base">
                                        <p:cTn id="13" dur="3000" fill="hold"/>
                                        <p:tgtEl>
                                          <p:spTgt spid="21511"/>
                                        </p:tgtEl>
                                        <p:attrNameLst>
                                          <p:attrName>ppt_x</p:attrName>
                                        </p:attrNameLst>
                                      </p:cBhvr>
                                      <p:tavLst>
                                        <p:tav tm="0">
                                          <p:val>
                                            <p:strVal val="#ppt_x"/>
                                          </p:val>
                                        </p:tav>
                                        <p:tav tm="100000">
                                          <p:val>
                                            <p:strVal val="#ppt_x"/>
                                          </p:val>
                                        </p:tav>
                                      </p:tavLst>
                                    </p:anim>
                                    <p:anim calcmode="lin" valueType="num">
                                      <p:cBhvr additive="base">
                                        <p:cTn id="14" dur="3000" fill="hold"/>
                                        <p:tgtEl>
                                          <p:spTgt spid="21511"/>
                                        </p:tgtEl>
                                        <p:attrNameLst>
                                          <p:attrName>ppt_y</p:attrName>
                                        </p:attrNameLst>
                                      </p:cBhvr>
                                      <p:tavLst>
                                        <p:tav tm="0">
                                          <p:val>
                                            <p:strVal val="1+#ppt_h/2"/>
                                          </p:val>
                                        </p:tav>
                                        <p:tav tm="100000">
                                          <p:val>
                                            <p:strVal val="#ppt_y"/>
                                          </p:val>
                                        </p:tav>
                                      </p:tavLst>
                                    </p:anim>
                                  </p:childTnLst>
                                </p:cTn>
                              </p:par>
                            </p:childTnLst>
                          </p:cTn>
                        </p:par>
                        <p:par>
                          <p:cTn id="15" fill="hold" nodeType="afterGroup">
                            <p:stCondLst>
                              <p:cond delay="4550"/>
                            </p:stCondLst>
                            <p:childTnLst>
                              <p:par>
                                <p:cTn id="16" presetID="10" presetClass="entr" presetSubtype="0" fill="hold" grpId="0" nodeType="afterEffect">
                                  <p:stCondLst>
                                    <p:cond delay="0"/>
                                  </p:stCondLst>
                                  <p:childTnLst>
                                    <p:set>
                                      <p:cBhvr>
                                        <p:cTn id="17" dur="1" fill="hold">
                                          <p:stCondLst>
                                            <p:cond delay="0"/>
                                          </p:stCondLst>
                                        </p:cTn>
                                        <p:tgtEl>
                                          <p:spTgt spid="21507">
                                            <p:txEl>
                                              <p:pRg st="2" end="2"/>
                                            </p:txEl>
                                          </p:spTgt>
                                        </p:tgtEl>
                                        <p:attrNameLst>
                                          <p:attrName>style.visibility</p:attrName>
                                        </p:attrNameLst>
                                      </p:cBhvr>
                                      <p:to>
                                        <p:strVal val="visible"/>
                                      </p:to>
                                    </p:set>
                                    <p:animEffect transition="in" filter="fade">
                                      <p:cBhvr>
                                        <p:cTn id="18" dur="2000"/>
                                        <p:tgtEl>
                                          <p:spTgt spid="21507">
                                            <p:txEl>
                                              <p:pRg st="2" end="2"/>
                                            </p:txEl>
                                          </p:spTgt>
                                        </p:tgtEl>
                                      </p:cBhvr>
                                    </p:animEffect>
                                  </p:childTnLst>
                                </p:cTn>
                              </p:par>
                            </p:childTnLst>
                          </p:cTn>
                        </p:par>
                        <p:par>
                          <p:cTn id="19" fill="hold">
                            <p:stCondLst>
                              <p:cond delay="6550"/>
                            </p:stCondLst>
                            <p:childTnLst>
                              <p:par>
                                <p:cTn id="20" presetID="10" presetClass="entr" presetSubtype="0" fill="hold" grpId="0" nodeType="afterEffect">
                                  <p:stCondLst>
                                    <p:cond delay="0"/>
                                  </p:stCondLst>
                                  <p:childTnLst>
                                    <p:set>
                                      <p:cBhvr>
                                        <p:cTn id="21" dur="1" fill="hold">
                                          <p:stCondLst>
                                            <p:cond delay="0"/>
                                          </p:stCondLst>
                                        </p:cTn>
                                        <p:tgtEl>
                                          <p:spTgt spid="21507">
                                            <p:txEl>
                                              <p:pRg st="3" end="3"/>
                                            </p:txEl>
                                          </p:spTgt>
                                        </p:tgtEl>
                                        <p:attrNameLst>
                                          <p:attrName>style.visibility</p:attrName>
                                        </p:attrNameLst>
                                      </p:cBhvr>
                                      <p:to>
                                        <p:strVal val="visible"/>
                                      </p:to>
                                    </p:set>
                                    <p:animEffect transition="in" filter="fade">
                                      <p:cBhvr>
                                        <p:cTn id="22" dur="2000"/>
                                        <p:tgtEl>
                                          <p:spTgt spid="21507">
                                            <p:txEl>
                                              <p:pRg st="3" end="3"/>
                                            </p:txEl>
                                          </p:spTgt>
                                        </p:tgtEl>
                                      </p:cBhvr>
                                    </p:animEffect>
                                  </p:childTnLst>
                                </p:cTn>
                              </p:par>
                            </p:childTnLst>
                          </p:cTn>
                        </p:par>
                        <p:par>
                          <p:cTn id="23" fill="hold">
                            <p:stCondLst>
                              <p:cond delay="8550"/>
                            </p:stCondLst>
                            <p:childTnLst>
                              <p:par>
                                <p:cTn id="24" presetID="10" presetClass="entr" presetSubtype="0" fill="hold" grpId="0" nodeType="afterEffect">
                                  <p:stCondLst>
                                    <p:cond delay="0"/>
                                  </p:stCondLst>
                                  <p:childTnLst>
                                    <p:set>
                                      <p:cBhvr>
                                        <p:cTn id="25" dur="1" fill="hold">
                                          <p:stCondLst>
                                            <p:cond delay="0"/>
                                          </p:stCondLst>
                                        </p:cTn>
                                        <p:tgtEl>
                                          <p:spTgt spid="21507">
                                            <p:txEl>
                                              <p:pRg st="4" end="4"/>
                                            </p:txEl>
                                          </p:spTgt>
                                        </p:tgtEl>
                                        <p:attrNameLst>
                                          <p:attrName>style.visibility</p:attrName>
                                        </p:attrNameLst>
                                      </p:cBhvr>
                                      <p:to>
                                        <p:strVal val="visible"/>
                                      </p:to>
                                    </p:set>
                                    <p:animEffect transition="in" filter="fade">
                                      <p:cBhvr>
                                        <p:cTn id="26" dur="2000"/>
                                        <p:tgtEl>
                                          <p:spTgt spid="21507">
                                            <p:txEl>
                                              <p:pRg st="4" end="4"/>
                                            </p:txEl>
                                          </p:spTgt>
                                        </p:tgtEl>
                                      </p:cBhvr>
                                    </p:animEffect>
                                  </p:childTnLst>
                                </p:cTn>
                              </p:par>
                            </p:childTnLst>
                          </p:cTn>
                        </p:par>
                        <p:par>
                          <p:cTn id="27" fill="hold">
                            <p:stCondLst>
                              <p:cond delay="10550"/>
                            </p:stCondLst>
                            <p:childTnLst>
                              <p:par>
                                <p:cTn id="28" presetID="10" presetClass="entr" presetSubtype="0" fill="hold" grpId="0" nodeType="afterEffect">
                                  <p:stCondLst>
                                    <p:cond delay="0"/>
                                  </p:stCondLst>
                                  <p:childTnLst>
                                    <p:set>
                                      <p:cBhvr>
                                        <p:cTn id="29" dur="1" fill="hold">
                                          <p:stCondLst>
                                            <p:cond delay="0"/>
                                          </p:stCondLst>
                                        </p:cTn>
                                        <p:tgtEl>
                                          <p:spTgt spid="21507">
                                            <p:txEl>
                                              <p:pRg st="5" end="5"/>
                                            </p:txEl>
                                          </p:spTgt>
                                        </p:tgtEl>
                                        <p:attrNameLst>
                                          <p:attrName>style.visibility</p:attrName>
                                        </p:attrNameLst>
                                      </p:cBhvr>
                                      <p:to>
                                        <p:strVal val="visible"/>
                                      </p:to>
                                    </p:set>
                                    <p:animEffect transition="in" filter="fade">
                                      <p:cBhvr>
                                        <p:cTn id="30" dur="2000"/>
                                        <p:tgtEl>
                                          <p:spTgt spid="21507">
                                            <p:txEl>
                                              <p:pRg st="5" end="5"/>
                                            </p:txEl>
                                          </p:spTgt>
                                        </p:tgtEl>
                                      </p:cBhvr>
                                    </p:animEffect>
                                  </p:childTnLst>
                                </p:cTn>
                              </p:par>
                            </p:childTnLst>
                          </p:cTn>
                        </p:par>
                        <p:par>
                          <p:cTn id="31" fill="hold">
                            <p:stCondLst>
                              <p:cond delay="12550"/>
                            </p:stCondLst>
                            <p:childTnLst>
                              <p:par>
                                <p:cTn id="32" presetID="10" presetClass="entr" presetSubtype="0" fill="hold" grpId="0" nodeType="afterEffect">
                                  <p:stCondLst>
                                    <p:cond delay="0"/>
                                  </p:stCondLst>
                                  <p:childTnLst>
                                    <p:set>
                                      <p:cBhvr>
                                        <p:cTn id="33" dur="1" fill="hold">
                                          <p:stCondLst>
                                            <p:cond delay="0"/>
                                          </p:stCondLst>
                                        </p:cTn>
                                        <p:tgtEl>
                                          <p:spTgt spid="21507">
                                            <p:txEl>
                                              <p:pRg st="6" end="6"/>
                                            </p:txEl>
                                          </p:spTgt>
                                        </p:tgtEl>
                                        <p:attrNameLst>
                                          <p:attrName>style.visibility</p:attrName>
                                        </p:attrNameLst>
                                      </p:cBhvr>
                                      <p:to>
                                        <p:strVal val="visible"/>
                                      </p:to>
                                    </p:set>
                                    <p:animEffect transition="in" filter="fade">
                                      <p:cBhvr>
                                        <p:cTn id="34" dur="2000"/>
                                        <p:tgtEl>
                                          <p:spTgt spid="21507">
                                            <p:txEl>
                                              <p:pRg st="6" end="6"/>
                                            </p:txEl>
                                          </p:spTgt>
                                        </p:tgtEl>
                                      </p:cBhvr>
                                    </p:animEffect>
                                  </p:childTnLst>
                                </p:cTn>
                              </p:par>
                            </p:childTnLst>
                          </p:cTn>
                        </p:par>
                        <p:par>
                          <p:cTn id="35" fill="hold" nodeType="afterGroup">
                            <p:stCondLst>
                              <p:cond delay="14550"/>
                            </p:stCondLst>
                            <p:childTnLst>
                              <p:par>
                                <p:cTn id="36" presetID="10" presetClass="entr" presetSubtype="0" fill="hold" grpId="0" nodeType="afterEffect">
                                  <p:stCondLst>
                                    <p:cond delay="0"/>
                                  </p:stCondLst>
                                  <p:childTnLst>
                                    <p:set>
                                      <p:cBhvr>
                                        <p:cTn id="37" dur="1" fill="hold">
                                          <p:stCondLst>
                                            <p:cond delay="0"/>
                                          </p:stCondLst>
                                        </p:cTn>
                                        <p:tgtEl>
                                          <p:spTgt spid="21507">
                                            <p:txEl>
                                              <p:pRg st="8" end="8"/>
                                            </p:txEl>
                                          </p:spTgt>
                                        </p:tgtEl>
                                        <p:attrNameLst>
                                          <p:attrName>style.visibility</p:attrName>
                                        </p:attrNameLst>
                                      </p:cBhvr>
                                      <p:to>
                                        <p:strVal val="visible"/>
                                      </p:to>
                                    </p:set>
                                    <p:animEffect transition="in" filter="fade">
                                      <p:cBhvr>
                                        <p:cTn id="38" dur="2000"/>
                                        <p:tgtEl>
                                          <p:spTgt spid="2150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0487" name="Picture 7" descr="j030434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00200" y="4395651"/>
            <a:ext cx="3505200" cy="207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3" name="Rectangle 3"/>
          <p:cNvSpPr>
            <a:spLocks noGrp="1" noChangeArrowheads="1"/>
          </p:cNvSpPr>
          <p:nvPr>
            <p:ph idx="1"/>
          </p:nvPr>
        </p:nvSpPr>
        <p:spPr>
          <a:xfrm>
            <a:off x="304800" y="381000"/>
            <a:ext cx="8229600" cy="4038600"/>
          </a:xfrm>
        </p:spPr>
        <p:txBody>
          <a:bodyPr/>
          <a:lstStyle/>
          <a:p>
            <a:pPr>
              <a:buFont typeface="Wingdings" pitchFamily="2" charset="2"/>
              <a:buNone/>
            </a:pPr>
            <a:endParaRPr lang="en-US" altLang="en-US" sz="1800" b="1" dirty="0">
              <a:solidFill>
                <a:schemeClr val="accent1"/>
              </a:solidFill>
            </a:endParaRPr>
          </a:p>
          <a:p>
            <a:pPr>
              <a:buFont typeface="Wingdings" pitchFamily="2" charset="2"/>
              <a:buNone/>
            </a:pPr>
            <a:r>
              <a:rPr lang="en-US" altLang="en-US" sz="3600" b="1" dirty="0">
                <a:solidFill>
                  <a:schemeClr val="tx1"/>
                </a:solidFill>
              </a:rPr>
              <a:t>Improper Practice Defined</a:t>
            </a:r>
          </a:p>
          <a:p>
            <a:pPr algn="ctr">
              <a:buFont typeface="Wingdings" pitchFamily="2" charset="2"/>
              <a:buNone/>
            </a:pPr>
            <a:endParaRPr lang="en-US" altLang="en-US" dirty="0">
              <a:solidFill>
                <a:schemeClr val="tx1"/>
              </a:solidFill>
              <a:latin typeface="Arial Black" pitchFamily="34" charset="0"/>
            </a:endParaRPr>
          </a:p>
          <a:p>
            <a:r>
              <a:rPr lang="en-US" altLang="en-US" sz="3200" dirty="0">
                <a:solidFill>
                  <a:schemeClr val="tx1"/>
                </a:solidFill>
                <a:latin typeface="Aparajita" panose="020B0604020202020204" pitchFamily="34" charset="0"/>
                <a:cs typeface="Aparajita" panose="020B0604020202020204" pitchFamily="34" charset="0"/>
              </a:rPr>
              <a:t>A scientifically unsound or technically unjustified omission, manipulation, or alteration of procedures</a:t>
            </a:r>
          </a:p>
          <a:p>
            <a:pPr marL="0" indent="0">
              <a:buNone/>
            </a:pPr>
            <a:r>
              <a:rPr lang="en-US" altLang="en-US" sz="3200" dirty="0">
                <a:solidFill>
                  <a:schemeClr val="tx1"/>
                </a:solidFill>
                <a:latin typeface="Aparajita" panose="020B0604020202020204" pitchFamily="34" charset="0"/>
                <a:cs typeface="Aparajita" panose="020B0604020202020204" pitchFamily="34" charset="0"/>
              </a:rPr>
              <a:t>    or data that bypasses the required quality control</a:t>
            </a:r>
          </a:p>
          <a:p>
            <a:pPr marL="0" indent="0">
              <a:buNone/>
            </a:pPr>
            <a:r>
              <a:rPr lang="en-US" altLang="en-US" sz="3200" dirty="0">
                <a:solidFill>
                  <a:schemeClr val="tx1"/>
                </a:solidFill>
                <a:latin typeface="Aparajita" panose="020B0604020202020204" pitchFamily="34" charset="0"/>
                <a:cs typeface="Aparajita" panose="020B0604020202020204" pitchFamily="34" charset="0"/>
              </a:rPr>
              <a:t>    parameters, making the results appear acceptable.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20483">
                                            <p:txEl>
                                              <p:pRg st="1" end="1"/>
                                            </p:txEl>
                                          </p:spTgt>
                                        </p:tgtEl>
                                        <p:attrNameLst>
                                          <p:attrName>style.visibility</p:attrName>
                                        </p:attrNameLst>
                                      </p:cBhvr>
                                      <p:to>
                                        <p:strVal val="visible"/>
                                      </p:to>
                                    </p:set>
                                    <p:animEffect transition="in" filter="checkerboard(across)">
                                      <p:cBhvr>
                                        <p:cTn id="7" dur="500"/>
                                        <p:tgtEl>
                                          <p:spTgt spid="20483">
                                            <p:txEl>
                                              <p:pRg st="1" end="1"/>
                                            </p:txEl>
                                          </p:spTgt>
                                        </p:tgtEl>
                                      </p:cBhvr>
                                    </p:animEffect>
                                  </p:childTnLst>
                                </p:cTn>
                              </p:par>
                            </p:childTnLst>
                          </p:cTn>
                        </p:par>
                        <p:par>
                          <p:cTn id="8" fill="hold" nodeType="afterGroup">
                            <p:stCondLst>
                              <p:cond delay="500"/>
                            </p:stCondLst>
                            <p:childTnLst>
                              <p:par>
                                <p:cTn id="9" presetID="26" presetClass="emph" presetSubtype="0" fill="hold" nodeType="afterEffect">
                                  <p:stCondLst>
                                    <p:cond delay="0"/>
                                  </p:stCondLst>
                                  <p:childTnLst>
                                    <p:animEffect transition="out" filter="fade">
                                      <p:cBhvr>
                                        <p:cTn id="10" dur="500" tmFilter="0, 0; .2, .5; .8, .5; 1, 0"/>
                                        <p:tgtEl>
                                          <p:spTgt spid="20487"/>
                                        </p:tgtEl>
                                      </p:cBhvr>
                                    </p:animEffect>
                                    <p:animScale>
                                      <p:cBhvr>
                                        <p:cTn id="11" dur="250" autoRev="1" fill="hold"/>
                                        <p:tgtEl>
                                          <p:spTgt spid="20487"/>
                                        </p:tgtEl>
                                      </p:cBhvr>
                                      <p:by x="105000" y="105000"/>
                                    </p:animScale>
                                  </p:childTnLst>
                                </p:cTn>
                              </p:par>
                            </p:childTnLst>
                          </p:cTn>
                        </p:par>
                        <p:par>
                          <p:cTn id="12" fill="hold" nodeType="afterGroup">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20483">
                                            <p:txEl>
                                              <p:pRg st="3" end="3"/>
                                            </p:txEl>
                                          </p:spTgt>
                                        </p:tgtEl>
                                        <p:attrNameLst>
                                          <p:attrName>style.visibility</p:attrName>
                                        </p:attrNameLst>
                                      </p:cBhvr>
                                      <p:to>
                                        <p:strVal val="visible"/>
                                      </p:to>
                                    </p:set>
                                    <p:animEffect transition="in" filter="fade">
                                      <p:cBhvr>
                                        <p:cTn id="15" dur="2000"/>
                                        <p:tgtEl>
                                          <p:spTgt spid="20483">
                                            <p:txEl>
                                              <p:pRg st="3" end="3"/>
                                            </p:txEl>
                                          </p:spTgt>
                                        </p:tgtEl>
                                      </p:cBhvr>
                                    </p:animEffect>
                                  </p:childTnLst>
                                </p:cTn>
                              </p:par>
                            </p:childTnLst>
                          </p:cTn>
                        </p:par>
                        <p:par>
                          <p:cTn id="16" fill="hold">
                            <p:stCondLst>
                              <p:cond delay="3000"/>
                            </p:stCondLst>
                            <p:childTnLst>
                              <p:par>
                                <p:cTn id="17" presetID="10" presetClass="entr" presetSubtype="0" fill="hold" grpId="0" nodeType="afterEffect">
                                  <p:stCondLst>
                                    <p:cond delay="0"/>
                                  </p:stCondLst>
                                  <p:childTnLst>
                                    <p:set>
                                      <p:cBhvr>
                                        <p:cTn id="18" dur="1" fill="hold">
                                          <p:stCondLst>
                                            <p:cond delay="0"/>
                                          </p:stCondLst>
                                        </p:cTn>
                                        <p:tgtEl>
                                          <p:spTgt spid="20483">
                                            <p:txEl>
                                              <p:pRg st="4" end="4"/>
                                            </p:txEl>
                                          </p:spTgt>
                                        </p:tgtEl>
                                        <p:attrNameLst>
                                          <p:attrName>style.visibility</p:attrName>
                                        </p:attrNameLst>
                                      </p:cBhvr>
                                      <p:to>
                                        <p:strVal val="visible"/>
                                      </p:to>
                                    </p:set>
                                    <p:animEffect transition="in" filter="fade">
                                      <p:cBhvr>
                                        <p:cTn id="19" dur="2000"/>
                                        <p:tgtEl>
                                          <p:spTgt spid="20483">
                                            <p:txEl>
                                              <p:pRg st="4" end="4"/>
                                            </p:txEl>
                                          </p:spTgt>
                                        </p:tgtEl>
                                      </p:cBhvr>
                                    </p:animEffect>
                                  </p:childTnLst>
                                </p:cTn>
                              </p:par>
                            </p:childTnLst>
                          </p:cTn>
                        </p:par>
                        <p:par>
                          <p:cTn id="20" fill="hold">
                            <p:stCondLst>
                              <p:cond delay="5000"/>
                            </p:stCondLst>
                            <p:childTnLst>
                              <p:par>
                                <p:cTn id="21" presetID="10" presetClass="entr" presetSubtype="0" fill="hold" grpId="0" nodeType="afterEffect">
                                  <p:stCondLst>
                                    <p:cond delay="0"/>
                                  </p:stCondLst>
                                  <p:childTnLst>
                                    <p:set>
                                      <p:cBhvr>
                                        <p:cTn id="22" dur="1" fill="hold">
                                          <p:stCondLst>
                                            <p:cond delay="0"/>
                                          </p:stCondLst>
                                        </p:cTn>
                                        <p:tgtEl>
                                          <p:spTgt spid="20483">
                                            <p:txEl>
                                              <p:pRg st="5" end="5"/>
                                            </p:txEl>
                                          </p:spTgt>
                                        </p:tgtEl>
                                        <p:attrNameLst>
                                          <p:attrName>style.visibility</p:attrName>
                                        </p:attrNameLst>
                                      </p:cBhvr>
                                      <p:to>
                                        <p:strVal val="visible"/>
                                      </p:to>
                                    </p:set>
                                    <p:animEffect transition="in" filter="fade">
                                      <p:cBhvr>
                                        <p:cTn id="23" dur="2000"/>
                                        <p:tgtEl>
                                          <p:spTgt spid="2048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6477000" cy="1252728"/>
          </a:xfrm>
        </p:spPr>
        <p:txBody>
          <a:bodyPr>
            <a:noAutofit/>
          </a:bodyPr>
          <a:lstStyle/>
          <a:p>
            <a:pPr fontAlgn="auto">
              <a:spcAft>
                <a:spcPts val="0"/>
              </a:spcAft>
              <a:defRPr/>
            </a:pPr>
            <a:r>
              <a:rPr lang="en-US" sz="3200" dirty="0"/>
              <a:t>What makes an </a:t>
            </a:r>
            <a:br>
              <a:rPr lang="en-US" sz="3200" dirty="0"/>
            </a:br>
            <a:r>
              <a:rPr lang="en-US" sz="3200" dirty="0"/>
              <a:t>Improper Practice Fraud?</a:t>
            </a:r>
          </a:p>
        </p:txBody>
      </p:sp>
      <p:sp>
        <p:nvSpPr>
          <p:cNvPr id="40962" name="Content Placeholder 2"/>
          <p:cNvSpPr>
            <a:spLocks noGrp="1"/>
          </p:cNvSpPr>
          <p:nvPr>
            <p:ph idx="1"/>
          </p:nvPr>
        </p:nvSpPr>
        <p:spPr>
          <a:xfrm>
            <a:off x="290394" y="1524000"/>
            <a:ext cx="7558205" cy="4745963"/>
          </a:xfrm>
        </p:spPr>
        <p:txBody>
          <a:bodyPr>
            <a:noAutofit/>
          </a:bodyPr>
          <a:lstStyle/>
          <a:p>
            <a:pPr marL="576262" indent="-457200">
              <a:spcBef>
                <a:spcPct val="0"/>
              </a:spcBef>
              <a:buFont typeface="Wingdings" panose="05000000000000000000" pitchFamily="2" charset="2"/>
              <a:buChar char="q"/>
            </a:pPr>
            <a:r>
              <a:rPr lang="en-US" altLang="en-US" sz="2800" dirty="0">
                <a:solidFill>
                  <a:schemeClr val="tx1"/>
                </a:solidFill>
                <a:latin typeface="Aparajita" panose="020B0604020202020204" pitchFamily="34" charset="0"/>
                <a:cs typeface="Aparajita" panose="020B0604020202020204" pitchFamily="34" charset="0"/>
              </a:rPr>
              <a:t>Fraud is purposeful and intentional.  </a:t>
            </a:r>
          </a:p>
          <a:p>
            <a:pPr marL="576262" indent="-457200">
              <a:spcBef>
                <a:spcPct val="0"/>
              </a:spcBef>
              <a:buFont typeface="Wingdings" panose="05000000000000000000" pitchFamily="2" charset="2"/>
              <a:buChar char="q"/>
            </a:pPr>
            <a:r>
              <a:rPr lang="en-US" altLang="en-US" sz="2800" dirty="0">
                <a:solidFill>
                  <a:schemeClr val="tx1"/>
                </a:solidFill>
                <a:latin typeface="Aparajita" panose="020B0604020202020204" pitchFamily="34" charset="0"/>
                <a:cs typeface="Aparajita" panose="020B0604020202020204" pitchFamily="34" charset="0"/>
              </a:rPr>
              <a:t>Fraud is not a mistake.  </a:t>
            </a:r>
          </a:p>
          <a:p>
            <a:pPr marL="576262" indent="-457200">
              <a:spcBef>
                <a:spcPct val="0"/>
              </a:spcBef>
              <a:buFont typeface="Wingdings" panose="05000000000000000000" pitchFamily="2" charset="2"/>
              <a:buChar char="q"/>
            </a:pPr>
            <a:r>
              <a:rPr lang="en-US" altLang="en-US" sz="2800" dirty="0">
                <a:solidFill>
                  <a:schemeClr val="tx1"/>
                </a:solidFill>
                <a:latin typeface="Aparajita" panose="020B0604020202020204" pitchFamily="34" charset="0"/>
                <a:cs typeface="Aparajita" panose="020B0604020202020204" pitchFamily="34" charset="0"/>
              </a:rPr>
              <a:t>Fraud is an intentional misrepresentation of lab</a:t>
            </a:r>
          </a:p>
          <a:p>
            <a:pPr marL="119062" indent="0">
              <a:spcBef>
                <a:spcPct val="0"/>
              </a:spcBef>
              <a:buClrTx/>
              <a:buNone/>
            </a:pPr>
            <a:r>
              <a:rPr lang="en-US" altLang="en-US" sz="2800" dirty="0">
                <a:solidFill>
                  <a:schemeClr val="tx1"/>
                </a:solidFill>
                <a:latin typeface="Aparajita" panose="020B0604020202020204" pitchFamily="34" charset="0"/>
                <a:cs typeface="Aparajita" panose="020B0604020202020204" pitchFamily="34" charset="0"/>
              </a:rPr>
              <a:t>       data to HIDE known or potential problems.  </a:t>
            </a:r>
          </a:p>
          <a:p>
            <a:pPr marL="576262" indent="-457200">
              <a:spcBef>
                <a:spcPct val="0"/>
              </a:spcBef>
              <a:buFont typeface="Wingdings" panose="05000000000000000000" pitchFamily="2" charset="2"/>
              <a:buChar char="q"/>
            </a:pPr>
            <a:r>
              <a:rPr lang="en-US" altLang="en-US" sz="2800" dirty="0">
                <a:solidFill>
                  <a:schemeClr val="tx1"/>
                </a:solidFill>
                <a:latin typeface="Aparajita" panose="020B0604020202020204" pitchFamily="34" charset="0"/>
                <a:cs typeface="Aparajita" panose="020B0604020202020204" pitchFamily="34" charset="0"/>
              </a:rPr>
              <a:t>Fraud makes data look better than it really is, with the </a:t>
            </a:r>
            <a:r>
              <a:rPr lang="en-US" altLang="en-US" sz="2800" u="sng" dirty="0">
                <a:solidFill>
                  <a:schemeClr val="tx1"/>
                </a:solidFill>
                <a:latin typeface="Aparajita" panose="020B0604020202020204" pitchFamily="34" charset="0"/>
                <a:cs typeface="Aparajita" panose="020B0604020202020204" pitchFamily="34" charset="0"/>
              </a:rPr>
              <a:t>intent to deceive.</a:t>
            </a:r>
          </a:p>
          <a:p>
            <a:pPr marL="576262" indent="-457200">
              <a:spcBef>
                <a:spcPct val="0"/>
              </a:spcBef>
              <a:buFont typeface="Wingdings" panose="05000000000000000000" pitchFamily="2" charset="2"/>
              <a:buChar char="q"/>
            </a:pPr>
            <a:r>
              <a:rPr lang="en-US" altLang="en-US" sz="2800" dirty="0">
                <a:solidFill>
                  <a:schemeClr val="tx1"/>
                </a:solidFill>
                <a:latin typeface="Aparajita" panose="020B0604020202020204" pitchFamily="34" charset="0"/>
                <a:cs typeface="Aparajita" panose="020B0604020202020204" pitchFamily="34" charset="0"/>
              </a:rPr>
              <a:t>Sometimes the difference between fraud, improper practice and an honest mistake is simply lack of proper documentation.</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763000" cy="1252728"/>
          </a:xfrm>
        </p:spPr>
        <p:txBody>
          <a:bodyPr>
            <a:noAutofit/>
          </a:bodyPr>
          <a:lstStyle/>
          <a:p>
            <a:pPr fontAlgn="auto">
              <a:spcAft>
                <a:spcPts val="0"/>
              </a:spcAft>
              <a:defRPr/>
            </a:pPr>
            <a:r>
              <a:rPr lang="en-US" sz="3200" dirty="0"/>
              <a:t>Why Talk about </a:t>
            </a:r>
            <a:br>
              <a:rPr lang="en-US" sz="3200" dirty="0"/>
            </a:br>
            <a:r>
              <a:rPr lang="en-US" sz="3200" dirty="0"/>
              <a:t>Improper Practices and Fraud?</a:t>
            </a:r>
          </a:p>
        </p:txBody>
      </p:sp>
      <p:sp>
        <p:nvSpPr>
          <p:cNvPr id="3" name="Content Placeholder 2"/>
          <p:cNvSpPr>
            <a:spLocks noGrp="1"/>
          </p:cNvSpPr>
          <p:nvPr>
            <p:ph idx="1"/>
          </p:nvPr>
        </p:nvSpPr>
        <p:spPr>
          <a:xfrm>
            <a:off x="457200" y="1600200"/>
            <a:ext cx="8229600" cy="5029200"/>
          </a:xfrm>
        </p:spPr>
        <p:txBody>
          <a:bodyPr>
            <a:normAutofit/>
          </a:bodyPr>
          <a:lstStyle/>
          <a:p>
            <a:pPr marL="365760" indent="-256032" fontAlgn="auto">
              <a:spcAft>
                <a:spcPts val="0"/>
              </a:spcAft>
              <a:buFont typeface="Wingdings 3"/>
              <a:buChar char=""/>
              <a:defRPr/>
            </a:pPr>
            <a:endParaRPr lang="en-US" dirty="0">
              <a:solidFill>
                <a:schemeClr val="tx1"/>
              </a:solidFill>
            </a:endParaRPr>
          </a:p>
          <a:p>
            <a:pPr marL="395478" indent="-285750" fontAlgn="auto">
              <a:spcAft>
                <a:spcPts val="0"/>
              </a:spcAft>
              <a:buFont typeface="Wingdings" panose="05000000000000000000" pitchFamily="2" charset="2"/>
              <a:buChar char="q"/>
              <a:defRPr/>
            </a:pPr>
            <a:r>
              <a:rPr lang="en-US" sz="2800" dirty="0">
                <a:solidFill>
                  <a:schemeClr val="tx1"/>
                </a:solidFill>
                <a:latin typeface="Aparajita" panose="020B0604020202020204" pitchFamily="34" charset="0"/>
                <a:cs typeface="Aparajita" panose="020B0604020202020204" pitchFamily="34" charset="0"/>
              </a:rPr>
              <a:t>  Requirement of TNI accreditation</a:t>
            </a:r>
          </a:p>
          <a:p>
            <a:pPr marL="119062" indent="0" fontAlgn="auto">
              <a:spcAft>
                <a:spcPts val="0"/>
              </a:spcAft>
              <a:buFont typeface="Wingdings 2" pitchFamily="18" charset="2"/>
              <a:buNone/>
              <a:defRPr/>
            </a:pPr>
            <a:endParaRPr lang="en-US" sz="800" dirty="0">
              <a:solidFill>
                <a:schemeClr val="tx1"/>
              </a:solidFill>
              <a:latin typeface="Aparajita" panose="020B0604020202020204" pitchFamily="34" charset="0"/>
              <a:cs typeface="Aparajita" panose="020B0604020202020204" pitchFamily="34" charset="0"/>
            </a:endParaRPr>
          </a:p>
          <a:p>
            <a:pPr marL="395478" indent="-285750" fontAlgn="auto">
              <a:spcAft>
                <a:spcPts val="0"/>
              </a:spcAft>
              <a:buFont typeface="Wingdings" panose="05000000000000000000" pitchFamily="2" charset="2"/>
              <a:buChar char="q"/>
              <a:defRPr/>
            </a:pPr>
            <a:r>
              <a:rPr lang="en-US" sz="2800" dirty="0">
                <a:solidFill>
                  <a:schemeClr val="tx1"/>
                </a:solidFill>
                <a:latin typeface="Aparajita" panose="020B0604020202020204" pitchFamily="34" charset="0"/>
                <a:cs typeface="Aparajita" panose="020B0604020202020204" pitchFamily="34" charset="0"/>
              </a:rPr>
              <a:t>  The EPA Office of Inspector General (OIG) has shown </a:t>
            </a:r>
          </a:p>
          <a:p>
            <a:pPr marL="109728" indent="0" fontAlgn="auto">
              <a:spcAft>
                <a:spcPts val="0"/>
              </a:spcAft>
              <a:buNone/>
              <a:defRPr/>
            </a:pPr>
            <a:r>
              <a:rPr lang="en-US" sz="2800" dirty="0">
                <a:solidFill>
                  <a:schemeClr val="tx1"/>
                </a:solidFill>
                <a:latin typeface="Aparajita" panose="020B0604020202020204" pitchFamily="34" charset="0"/>
                <a:cs typeface="Aparajita" panose="020B0604020202020204" pitchFamily="34" charset="0"/>
              </a:rPr>
              <a:t>       increased interest in the investigation of laboratory </a:t>
            </a:r>
          </a:p>
          <a:p>
            <a:pPr marL="109728" indent="0" fontAlgn="auto">
              <a:spcAft>
                <a:spcPts val="0"/>
              </a:spcAft>
              <a:buNone/>
              <a:defRPr/>
            </a:pPr>
            <a:r>
              <a:rPr lang="en-US" sz="2800" dirty="0">
                <a:solidFill>
                  <a:schemeClr val="tx1"/>
                </a:solidFill>
                <a:latin typeface="Aparajita" panose="020B0604020202020204" pitchFamily="34" charset="0"/>
                <a:cs typeface="Aparajita" panose="020B0604020202020204" pitchFamily="34" charset="0"/>
              </a:rPr>
              <a:t>       misconduct.</a:t>
            </a:r>
          </a:p>
          <a:p>
            <a:pPr marL="119062" indent="0" fontAlgn="auto">
              <a:spcAft>
                <a:spcPts val="0"/>
              </a:spcAft>
              <a:buFont typeface="Wingdings 2" pitchFamily="18" charset="2"/>
              <a:buNone/>
              <a:defRPr/>
            </a:pPr>
            <a:endParaRPr lang="en-US" sz="800" dirty="0">
              <a:solidFill>
                <a:schemeClr val="tx1"/>
              </a:solidFill>
              <a:latin typeface="Aparajita" panose="020B0604020202020204" pitchFamily="34" charset="0"/>
              <a:cs typeface="Aparajita" panose="020B0604020202020204" pitchFamily="34" charset="0"/>
            </a:endParaRPr>
          </a:p>
          <a:p>
            <a:pPr marL="395478" indent="-285750" fontAlgn="auto">
              <a:spcAft>
                <a:spcPts val="0"/>
              </a:spcAft>
              <a:buFont typeface="Wingdings" panose="05000000000000000000" pitchFamily="2" charset="2"/>
              <a:buChar char="q"/>
              <a:defRPr/>
            </a:pPr>
            <a:r>
              <a:rPr lang="en-US" sz="2800" dirty="0">
                <a:solidFill>
                  <a:schemeClr val="tx1"/>
                </a:solidFill>
                <a:latin typeface="Aparajita" panose="020B0604020202020204" pitchFamily="34" charset="0"/>
                <a:cs typeface="Aparajita" panose="020B0604020202020204" pitchFamily="34" charset="0"/>
              </a:rPr>
              <a:t>  The number of fraud cases investigated by OIG </a:t>
            </a:r>
          </a:p>
          <a:p>
            <a:pPr marL="109728" indent="0" fontAlgn="auto">
              <a:spcAft>
                <a:spcPts val="0"/>
              </a:spcAft>
              <a:buNone/>
              <a:defRPr/>
            </a:pPr>
            <a:r>
              <a:rPr lang="en-US" sz="2800" dirty="0">
                <a:solidFill>
                  <a:schemeClr val="tx1"/>
                </a:solidFill>
                <a:latin typeface="Aparajita" panose="020B0604020202020204" pitchFamily="34" charset="0"/>
                <a:cs typeface="Aparajita" panose="020B0604020202020204" pitchFamily="34" charset="0"/>
              </a:rPr>
              <a:t>       continues to increase each year</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524000"/>
          </a:xfrm>
        </p:spPr>
        <p:txBody>
          <a:bodyPr>
            <a:normAutofit fontScale="90000"/>
          </a:bodyPr>
          <a:lstStyle/>
          <a:p>
            <a:pPr marL="119062" fontAlgn="auto">
              <a:spcAft>
                <a:spcPts val="0"/>
              </a:spcAft>
              <a:defRPr/>
            </a:pPr>
            <a:r>
              <a:rPr lang="en-US" altLang="en-US" sz="3600" dirty="0"/>
              <a:t>Possible Regulations/Statutes</a:t>
            </a:r>
            <a:br>
              <a:rPr lang="en-US" altLang="en-US" sz="3600" dirty="0"/>
            </a:br>
            <a:r>
              <a:rPr lang="en-US" altLang="en-US" sz="3600" dirty="0"/>
              <a:t>Used for Fraud Prosecution</a:t>
            </a:r>
            <a:br>
              <a:rPr lang="en-US" altLang="en-US" sz="3600" dirty="0"/>
            </a:br>
            <a:endParaRPr lang="en-US" sz="3600" dirty="0"/>
          </a:p>
        </p:txBody>
      </p:sp>
      <p:sp>
        <p:nvSpPr>
          <p:cNvPr id="3" name="Content Placeholder 2"/>
          <p:cNvSpPr>
            <a:spLocks noGrp="1"/>
          </p:cNvSpPr>
          <p:nvPr>
            <p:ph idx="1"/>
          </p:nvPr>
        </p:nvSpPr>
        <p:spPr>
          <a:xfrm>
            <a:off x="152400" y="1905000"/>
            <a:ext cx="8839200" cy="4473575"/>
          </a:xfrm>
        </p:spPr>
        <p:txBody>
          <a:bodyPr>
            <a:normAutofit fontScale="92500" lnSpcReduction="10000"/>
          </a:bodyPr>
          <a:lstStyle/>
          <a:p>
            <a:pPr marL="119062" indent="0" fontAlgn="auto">
              <a:spcAft>
                <a:spcPts val="0"/>
              </a:spcAft>
              <a:buFont typeface="Wingdings 2" pitchFamily="18" charset="2"/>
              <a:buNone/>
              <a:defRPr/>
            </a:pPr>
            <a:endParaRPr lang="en-US" altLang="en-US" sz="1000" b="1" dirty="0">
              <a:solidFill>
                <a:schemeClr val="tx1"/>
              </a:solidFill>
            </a:endParaRPr>
          </a:p>
          <a:p>
            <a:pPr marL="395478" indent="-285750" fontAlgn="auto">
              <a:spcAft>
                <a:spcPts val="0"/>
              </a:spcAft>
              <a:buFont typeface="Wingdings" panose="05000000000000000000" pitchFamily="2" charset="2"/>
              <a:buChar char="q"/>
              <a:defRPr/>
            </a:pPr>
            <a:endParaRPr lang="en-US" altLang="en-US" sz="2800" i="1" dirty="0">
              <a:solidFill>
                <a:schemeClr val="tx1"/>
              </a:solidFill>
              <a:latin typeface="Aparajita" panose="020B0604020202020204" pitchFamily="34" charset="0"/>
              <a:cs typeface="Aparajita" panose="020B0604020202020204" pitchFamily="34" charset="0"/>
            </a:endParaRPr>
          </a:p>
          <a:p>
            <a:pPr marL="395478" indent="-285750" fontAlgn="auto">
              <a:spcAft>
                <a:spcPts val="0"/>
              </a:spcAft>
              <a:buFont typeface="Wingdings" panose="05000000000000000000" pitchFamily="2" charset="2"/>
              <a:buChar char="q"/>
              <a:defRPr/>
            </a:pPr>
            <a:endParaRPr lang="en-US" altLang="en-US" sz="2800" i="1" dirty="0">
              <a:solidFill>
                <a:schemeClr val="tx1"/>
              </a:solidFill>
              <a:latin typeface="Aparajita" panose="020B0604020202020204" pitchFamily="34" charset="0"/>
              <a:cs typeface="Aparajita" panose="020B0604020202020204" pitchFamily="34" charset="0"/>
            </a:endParaRPr>
          </a:p>
          <a:p>
            <a:pPr marL="395478" indent="-285750" fontAlgn="auto">
              <a:spcAft>
                <a:spcPts val="0"/>
              </a:spcAft>
              <a:buFont typeface="Wingdings" panose="05000000000000000000" pitchFamily="2" charset="2"/>
              <a:buChar char="q"/>
              <a:defRPr/>
            </a:pPr>
            <a:r>
              <a:rPr lang="en-US" altLang="en-US" sz="2800" i="1" dirty="0">
                <a:solidFill>
                  <a:schemeClr val="tx1"/>
                </a:solidFill>
                <a:latin typeface="Aparajita" panose="020B0604020202020204" pitchFamily="34" charset="0"/>
                <a:cs typeface="Aparajita" panose="020B0604020202020204" pitchFamily="34" charset="0"/>
              </a:rPr>
              <a:t>  False Claims – 18 USC 287</a:t>
            </a:r>
          </a:p>
          <a:p>
            <a:pPr marL="395478" indent="-285750" fontAlgn="auto">
              <a:spcAft>
                <a:spcPts val="0"/>
              </a:spcAft>
              <a:buFont typeface="Wingdings" panose="05000000000000000000" pitchFamily="2" charset="2"/>
              <a:buChar char="q"/>
              <a:defRPr/>
            </a:pPr>
            <a:r>
              <a:rPr lang="en-US" altLang="en-US" sz="2800" i="1" dirty="0">
                <a:solidFill>
                  <a:schemeClr val="tx1"/>
                </a:solidFill>
                <a:latin typeface="Aparajita" panose="020B0604020202020204" pitchFamily="34" charset="0"/>
                <a:cs typeface="Aparajita" panose="020B0604020202020204" pitchFamily="34" charset="0"/>
              </a:rPr>
              <a:t>  False Statements – 18 USC 1001</a:t>
            </a:r>
          </a:p>
          <a:p>
            <a:pPr marL="395478" indent="-285750" fontAlgn="auto">
              <a:spcAft>
                <a:spcPts val="0"/>
              </a:spcAft>
              <a:buFont typeface="Wingdings" panose="05000000000000000000" pitchFamily="2" charset="2"/>
              <a:buChar char="q"/>
              <a:defRPr/>
            </a:pPr>
            <a:r>
              <a:rPr lang="en-US" altLang="en-US" sz="2800" i="1" dirty="0">
                <a:solidFill>
                  <a:schemeClr val="tx1"/>
                </a:solidFill>
                <a:latin typeface="Aparajita" panose="020B0604020202020204" pitchFamily="34" charset="0"/>
                <a:cs typeface="Aparajita" panose="020B0604020202020204" pitchFamily="34" charset="0"/>
              </a:rPr>
              <a:t>  Mail Fraud -  18 USC 1341</a:t>
            </a:r>
          </a:p>
          <a:p>
            <a:pPr marL="395478" indent="-285750" fontAlgn="auto">
              <a:spcAft>
                <a:spcPts val="0"/>
              </a:spcAft>
              <a:buFont typeface="Wingdings" panose="05000000000000000000" pitchFamily="2" charset="2"/>
              <a:buChar char="q"/>
              <a:defRPr/>
            </a:pPr>
            <a:r>
              <a:rPr lang="en-US" altLang="en-US" sz="2800" i="1" dirty="0">
                <a:solidFill>
                  <a:schemeClr val="tx1"/>
                </a:solidFill>
                <a:latin typeface="Aparajita" panose="020B0604020202020204" pitchFamily="34" charset="0"/>
                <a:cs typeface="Aparajita" panose="020B0604020202020204" pitchFamily="34" charset="0"/>
              </a:rPr>
              <a:t>  Wire Fraud - 18 USC 1343</a:t>
            </a:r>
          </a:p>
          <a:p>
            <a:pPr marL="395478" indent="-285750" fontAlgn="auto">
              <a:spcAft>
                <a:spcPts val="0"/>
              </a:spcAft>
              <a:buFont typeface="Wingdings" panose="05000000000000000000" pitchFamily="2" charset="2"/>
              <a:buChar char="q"/>
              <a:defRPr/>
            </a:pPr>
            <a:r>
              <a:rPr lang="en-US" altLang="en-US" sz="2800" i="1" dirty="0">
                <a:solidFill>
                  <a:schemeClr val="tx1"/>
                </a:solidFill>
                <a:latin typeface="Aparajita" panose="020B0604020202020204" pitchFamily="34" charset="0"/>
                <a:cs typeface="Aparajita" panose="020B0604020202020204" pitchFamily="34" charset="0"/>
              </a:rPr>
              <a:t>  Conspiracy to Defraud - 18 USC 371</a:t>
            </a:r>
          </a:p>
          <a:p>
            <a:pPr marL="395478" indent="-285750" fontAlgn="auto">
              <a:spcAft>
                <a:spcPts val="0"/>
              </a:spcAft>
              <a:buFont typeface="Wingdings" panose="05000000000000000000" pitchFamily="2" charset="2"/>
              <a:buChar char="q"/>
              <a:defRPr/>
            </a:pPr>
            <a:r>
              <a:rPr lang="en-US" altLang="en-US" sz="2800" i="1" dirty="0">
                <a:solidFill>
                  <a:schemeClr val="tx1"/>
                </a:solidFill>
                <a:latin typeface="Aparajita" panose="020B0604020202020204" pitchFamily="34" charset="0"/>
                <a:cs typeface="Aparajita" panose="020B0604020202020204" pitchFamily="34" charset="0"/>
              </a:rPr>
              <a:t>  Concealment of Felony (Misprision) - 18 USC 4</a:t>
            </a:r>
          </a:p>
          <a:p>
            <a:pPr marL="395478" indent="-285750" fontAlgn="auto">
              <a:spcAft>
                <a:spcPts val="0"/>
              </a:spcAft>
              <a:buFont typeface="Wingdings" panose="05000000000000000000" pitchFamily="2" charset="2"/>
              <a:buChar char="q"/>
              <a:defRPr/>
            </a:pPr>
            <a:r>
              <a:rPr lang="en-US" altLang="en-US" sz="2800" i="1" dirty="0">
                <a:solidFill>
                  <a:schemeClr val="tx1"/>
                </a:solidFill>
                <a:latin typeface="Aparajita" panose="020B0604020202020204" pitchFamily="34" charset="0"/>
                <a:cs typeface="Aparajita" panose="020B0604020202020204" pitchFamily="34" charset="0"/>
              </a:rPr>
              <a:t>  Obstruction of Justice - 18 USC 1505</a:t>
            </a:r>
          </a:p>
          <a:p>
            <a:pPr marL="365760" indent="-256032" fontAlgn="auto">
              <a:spcAft>
                <a:spcPts val="0"/>
              </a:spcAft>
              <a:buFont typeface="Wingdings 3"/>
              <a:buChar char=""/>
              <a:defRPr/>
            </a:pPr>
            <a:endParaRPr lang="en-US" altLang="en-US" sz="2800" i="1" dirty="0">
              <a:solidFill>
                <a:schemeClr val="tx1"/>
              </a:solidFill>
            </a:endParaRPr>
          </a:p>
          <a:p>
            <a:pPr marL="365760" indent="-256032" fontAlgn="auto">
              <a:spcAft>
                <a:spcPts val="0"/>
              </a:spcAft>
              <a:buFont typeface="Wingdings 3"/>
              <a:buChar char=""/>
              <a:defRPr/>
            </a:pPr>
            <a:endParaRPr lang="en-US" altLang="en-US" sz="2800" i="1" dirty="0">
              <a:solidFill>
                <a:schemeClr val="tx1"/>
              </a:solidFill>
            </a:endParaRPr>
          </a:p>
          <a:p>
            <a:pPr marL="365760" indent="-256032" fontAlgn="auto">
              <a:spcAft>
                <a:spcPts val="0"/>
              </a:spcAft>
              <a:buFont typeface="Wingdings 3"/>
              <a:buChar char=""/>
              <a:defRPr/>
            </a:pPr>
            <a:endParaRPr lang="en-US" altLang="en-US" sz="2800" i="1" dirty="0">
              <a:solidFill>
                <a:schemeClr val="tx1"/>
              </a:solidFill>
            </a:endParaRPr>
          </a:p>
          <a:p>
            <a:pPr marL="119062" indent="0" fontAlgn="auto">
              <a:spcAft>
                <a:spcPts val="0"/>
              </a:spcAft>
              <a:buFont typeface="Wingdings 2" pitchFamily="18" charset="2"/>
              <a:buNone/>
              <a:defRPr/>
            </a:pPr>
            <a:endParaRPr lang="en-US" dirty="0">
              <a:solidFill>
                <a:schemeClr val="tx1"/>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1" name="Rectangle 3"/>
          <p:cNvSpPr>
            <a:spLocks noGrp="1" noChangeArrowheads="1"/>
          </p:cNvSpPr>
          <p:nvPr>
            <p:ph idx="1"/>
          </p:nvPr>
        </p:nvSpPr>
        <p:spPr>
          <a:xfrm>
            <a:off x="304800" y="823913"/>
            <a:ext cx="8686800" cy="4876800"/>
          </a:xfrm>
        </p:spPr>
        <p:txBody>
          <a:bodyPr>
            <a:normAutofit lnSpcReduction="10000"/>
          </a:bodyPr>
          <a:lstStyle/>
          <a:p>
            <a:pPr marL="365760" indent="-256032" fontAlgn="auto">
              <a:lnSpc>
                <a:spcPct val="80000"/>
              </a:lnSpc>
              <a:spcAft>
                <a:spcPts val="0"/>
              </a:spcAft>
              <a:buFont typeface="Wingdings" pitchFamily="2" charset="2"/>
              <a:buNone/>
              <a:defRPr/>
            </a:pPr>
            <a:r>
              <a:rPr lang="en-US" altLang="en-US" sz="1600" b="1" dirty="0">
                <a:solidFill>
                  <a:schemeClr val="tx1"/>
                </a:solidFill>
              </a:rPr>
              <a:t>    </a:t>
            </a:r>
          </a:p>
          <a:p>
            <a:pPr marL="365760" indent="-256032" fontAlgn="auto">
              <a:lnSpc>
                <a:spcPct val="80000"/>
              </a:lnSpc>
              <a:spcAft>
                <a:spcPts val="0"/>
              </a:spcAft>
              <a:buFont typeface="Wingdings" pitchFamily="2" charset="2"/>
              <a:buNone/>
              <a:defRPr/>
            </a:pPr>
            <a:endParaRPr lang="en-US" altLang="en-US" sz="1400" b="1" dirty="0">
              <a:solidFill>
                <a:schemeClr val="tx1"/>
              </a:solidFill>
            </a:endParaRPr>
          </a:p>
          <a:p>
            <a:pPr marL="365760" indent="-256032" fontAlgn="auto">
              <a:lnSpc>
                <a:spcPct val="80000"/>
              </a:lnSpc>
              <a:spcAft>
                <a:spcPts val="0"/>
              </a:spcAft>
              <a:buFont typeface="Wingdings" pitchFamily="2" charset="2"/>
              <a:buNone/>
              <a:defRPr/>
            </a:pPr>
            <a:r>
              <a:rPr lang="en-US" altLang="en-US" sz="3600" b="1" dirty="0">
                <a:solidFill>
                  <a:schemeClr val="tx1"/>
                </a:solidFill>
              </a:rPr>
              <a:t>What are the Possible </a:t>
            </a:r>
          </a:p>
          <a:p>
            <a:pPr marL="365760" indent="-256032" fontAlgn="auto">
              <a:lnSpc>
                <a:spcPct val="80000"/>
              </a:lnSpc>
              <a:spcAft>
                <a:spcPts val="0"/>
              </a:spcAft>
              <a:buFont typeface="Wingdings" pitchFamily="2" charset="2"/>
              <a:buNone/>
              <a:defRPr/>
            </a:pPr>
            <a:r>
              <a:rPr lang="en-US" altLang="en-US" sz="3600" b="1" dirty="0">
                <a:solidFill>
                  <a:schemeClr val="tx1"/>
                </a:solidFill>
              </a:rPr>
              <a:t>Legal Actions in Fraud  Cases?</a:t>
            </a:r>
          </a:p>
          <a:p>
            <a:pPr marL="119062" indent="0" fontAlgn="auto">
              <a:lnSpc>
                <a:spcPct val="80000"/>
              </a:lnSpc>
              <a:spcAft>
                <a:spcPts val="0"/>
              </a:spcAft>
              <a:buFont typeface="Wingdings 2" pitchFamily="18" charset="2"/>
              <a:buNone/>
              <a:defRPr/>
            </a:pPr>
            <a:endParaRPr lang="en-US" altLang="en-US" sz="1050" b="1" i="1" dirty="0">
              <a:solidFill>
                <a:schemeClr val="tx1"/>
              </a:solidFill>
            </a:endParaRPr>
          </a:p>
          <a:p>
            <a:pPr marL="119062" indent="0" fontAlgn="auto">
              <a:lnSpc>
                <a:spcPct val="80000"/>
              </a:lnSpc>
              <a:spcAft>
                <a:spcPts val="0"/>
              </a:spcAft>
              <a:buFont typeface="Wingdings 2" pitchFamily="18" charset="2"/>
              <a:buNone/>
              <a:defRPr/>
            </a:pPr>
            <a:endParaRPr lang="en-US" altLang="en-US" sz="2800" b="1" i="1" dirty="0">
              <a:solidFill>
                <a:schemeClr val="tx1"/>
              </a:solidFill>
              <a:latin typeface="Aparajita" panose="020B0604020202020204" pitchFamily="34" charset="0"/>
              <a:cs typeface="Aparajita" panose="020B0604020202020204" pitchFamily="34" charset="0"/>
            </a:endParaRPr>
          </a:p>
          <a:p>
            <a:pPr marL="566928" indent="-457200" fontAlgn="auto">
              <a:lnSpc>
                <a:spcPct val="80000"/>
              </a:lnSpc>
              <a:spcAft>
                <a:spcPts val="0"/>
              </a:spcAft>
              <a:buFont typeface="Wingdings" panose="05000000000000000000" pitchFamily="2" charset="2"/>
              <a:buChar char="q"/>
              <a:defRPr/>
            </a:pPr>
            <a:r>
              <a:rPr lang="en-US" altLang="en-US" sz="2800" b="1" i="1" dirty="0">
                <a:solidFill>
                  <a:schemeClr val="tx1"/>
                </a:solidFill>
                <a:latin typeface="Aparajita" panose="020B0604020202020204" pitchFamily="34" charset="0"/>
                <a:cs typeface="Aparajita" panose="020B0604020202020204" pitchFamily="34" charset="0"/>
              </a:rPr>
              <a:t>Suspension/Termination</a:t>
            </a:r>
          </a:p>
          <a:p>
            <a:pPr marL="365760" indent="-256032" fontAlgn="auto">
              <a:lnSpc>
                <a:spcPct val="80000"/>
              </a:lnSpc>
              <a:spcAft>
                <a:spcPts val="0"/>
              </a:spcAft>
              <a:buFont typeface="Wingdings 3"/>
              <a:buChar char=""/>
              <a:defRPr/>
            </a:pPr>
            <a:endParaRPr lang="en-US" altLang="en-US" sz="2800" b="1" i="1" dirty="0">
              <a:solidFill>
                <a:schemeClr val="tx1"/>
              </a:solidFill>
              <a:latin typeface="Aparajita" panose="020B0604020202020204" pitchFamily="34" charset="0"/>
              <a:cs typeface="Aparajita" panose="020B0604020202020204" pitchFamily="34" charset="0"/>
            </a:endParaRPr>
          </a:p>
          <a:p>
            <a:pPr marL="566928" indent="-457200" fontAlgn="auto">
              <a:lnSpc>
                <a:spcPct val="80000"/>
              </a:lnSpc>
              <a:spcAft>
                <a:spcPts val="0"/>
              </a:spcAft>
              <a:buFont typeface="Wingdings" panose="05000000000000000000" pitchFamily="2" charset="2"/>
              <a:buChar char="q"/>
              <a:defRPr/>
            </a:pPr>
            <a:r>
              <a:rPr lang="en-US" altLang="en-US" sz="2800" b="1" i="1" dirty="0">
                <a:solidFill>
                  <a:schemeClr val="tx1"/>
                </a:solidFill>
                <a:latin typeface="Aparajita" panose="020B0604020202020204" pitchFamily="34" charset="0"/>
                <a:cs typeface="Aparajita" panose="020B0604020202020204" pitchFamily="34" charset="0"/>
              </a:rPr>
              <a:t>Disbarment</a:t>
            </a:r>
          </a:p>
          <a:p>
            <a:pPr marL="119062" indent="0" fontAlgn="auto">
              <a:lnSpc>
                <a:spcPct val="80000"/>
              </a:lnSpc>
              <a:spcAft>
                <a:spcPts val="0"/>
              </a:spcAft>
              <a:buFont typeface="Wingdings 2" pitchFamily="18" charset="2"/>
              <a:buNone/>
              <a:defRPr/>
            </a:pPr>
            <a:endParaRPr lang="en-US" altLang="en-US" sz="2800" b="1" i="1" dirty="0">
              <a:solidFill>
                <a:schemeClr val="tx1"/>
              </a:solidFill>
              <a:latin typeface="Aparajita" panose="020B0604020202020204" pitchFamily="34" charset="0"/>
              <a:cs typeface="Aparajita" panose="020B0604020202020204" pitchFamily="34" charset="0"/>
            </a:endParaRPr>
          </a:p>
          <a:p>
            <a:pPr marL="566928" indent="-457200" fontAlgn="auto">
              <a:lnSpc>
                <a:spcPct val="80000"/>
              </a:lnSpc>
              <a:spcAft>
                <a:spcPts val="0"/>
              </a:spcAft>
              <a:buFont typeface="Wingdings" panose="05000000000000000000" pitchFamily="2" charset="2"/>
              <a:buChar char="q"/>
              <a:defRPr/>
            </a:pPr>
            <a:r>
              <a:rPr lang="en-US" altLang="en-US" sz="2800" b="1" i="1" dirty="0">
                <a:solidFill>
                  <a:schemeClr val="tx1"/>
                </a:solidFill>
                <a:latin typeface="Aparajita" panose="020B0604020202020204" pitchFamily="34" charset="0"/>
                <a:cs typeface="Aparajita" panose="020B0604020202020204" pitchFamily="34" charset="0"/>
              </a:rPr>
              <a:t>Civil Prosecution</a:t>
            </a:r>
          </a:p>
          <a:p>
            <a:pPr marL="119062" indent="0" fontAlgn="auto">
              <a:lnSpc>
                <a:spcPct val="80000"/>
              </a:lnSpc>
              <a:spcAft>
                <a:spcPts val="0"/>
              </a:spcAft>
              <a:buFont typeface="Wingdings 2" pitchFamily="18" charset="2"/>
              <a:buNone/>
              <a:defRPr/>
            </a:pPr>
            <a:endParaRPr lang="en-US" altLang="en-US" sz="2800" b="1" i="1" dirty="0">
              <a:solidFill>
                <a:schemeClr val="tx1"/>
              </a:solidFill>
              <a:latin typeface="Aparajita" panose="020B0604020202020204" pitchFamily="34" charset="0"/>
              <a:cs typeface="Aparajita" panose="020B0604020202020204" pitchFamily="34" charset="0"/>
            </a:endParaRPr>
          </a:p>
          <a:p>
            <a:pPr marL="566928" indent="-457200" fontAlgn="auto">
              <a:lnSpc>
                <a:spcPct val="80000"/>
              </a:lnSpc>
              <a:spcAft>
                <a:spcPts val="0"/>
              </a:spcAft>
              <a:buFont typeface="Wingdings" panose="05000000000000000000" pitchFamily="2" charset="2"/>
              <a:buChar char="q"/>
              <a:defRPr/>
            </a:pPr>
            <a:r>
              <a:rPr lang="en-US" altLang="en-US" sz="2800" b="1" i="1" dirty="0">
                <a:solidFill>
                  <a:schemeClr val="tx1"/>
                </a:solidFill>
                <a:latin typeface="Aparajita" panose="020B0604020202020204" pitchFamily="34" charset="0"/>
                <a:cs typeface="Aparajita" panose="020B0604020202020204" pitchFamily="34" charset="0"/>
              </a:rPr>
              <a:t>Criminal Prosecution</a:t>
            </a:r>
          </a:p>
          <a:p>
            <a:pPr marL="119062" indent="0" fontAlgn="auto">
              <a:lnSpc>
                <a:spcPct val="80000"/>
              </a:lnSpc>
              <a:spcAft>
                <a:spcPts val="0"/>
              </a:spcAft>
              <a:buFont typeface="Wingdings 2" pitchFamily="18" charset="2"/>
              <a:buNone/>
              <a:defRPr/>
            </a:pPr>
            <a:endParaRPr lang="en-US" altLang="en-US" sz="2800" b="1" i="1" dirty="0">
              <a:solidFill>
                <a:schemeClr val="tx1"/>
              </a:solidFill>
              <a:latin typeface="Aparajita" panose="020B0604020202020204" pitchFamily="34" charset="0"/>
              <a:cs typeface="Aparajita" panose="020B0604020202020204" pitchFamily="34" charset="0"/>
            </a:endParaRPr>
          </a:p>
        </p:txBody>
      </p:sp>
      <p:grpSp>
        <p:nvGrpSpPr>
          <p:cNvPr id="44035" name="Group 6"/>
          <p:cNvGrpSpPr>
            <a:grpSpLocks noChangeAspect="1"/>
          </p:cNvGrpSpPr>
          <p:nvPr/>
        </p:nvGrpSpPr>
        <p:grpSpPr bwMode="auto">
          <a:xfrm>
            <a:off x="3886200" y="4267200"/>
            <a:ext cx="3170237" cy="2160588"/>
            <a:chOff x="3331" y="2352"/>
            <a:chExt cx="1997" cy="1361"/>
          </a:xfrm>
        </p:grpSpPr>
        <p:sp>
          <p:nvSpPr>
            <p:cNvPr id="44036" name="AutoShape 5"/>
            <p:cNvSpPr>
              <a:spLocks noChangeAspect="1" noChangeArrowheads="1" noTextEdit="1"/>
            </p:cNvSpPr>
            <p:nvPr/>
          </p:nvSpPr>
          <p:spPr bwMode="auto">
            <a:xfrm>
              <a:off x="3331" y="2352"/>
              <a:ext cx="1997" cy="1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 name="Freeform 7"/>
            <p:cNvSpPr>
              <a:spLocks/>
            </p:cNvSpPr>
            <p:nvPr/>
          </p:nvSpPr>
          <p:spPr bwMode="auto">
            <a:xfrm>
              <a:off x="4039" y="3183"/>
              <a:ext cx="158" cy="530"/>
            </a:xfrm>
            <a:custGeom>
              <a:avLst/>
              <a:gdLst>
                <a:gd name="T0" fmla="*/ 137 w 158"/>
                <a:gd name="T1" fmla="*/ 0 h 530"/>
                <a:gd name="T2" fmla="*/ 123 w 158"/>
                <a:gd name="T3" fmla="*/ 0 h 530"/>
                <a:gd name="T4" fmla="*/ 108 w 158"/>
                <a:gd name="T5" fmla="*/ 4 h 530"/>
                <a:gd name="T6" fmla="*/ 97 w 158"/>
                <a:gd name="T7" fmla="*/ 8 h 530"/>
                <a:gd name="T8" fmla="*/ 84 w 158"/>
                <a:gd name="T9" fmla="*/ 12 h 530"/>
                <a:gd name="T10" fmla="*/ 72 w 158"/>
                <a:gd name="T11" fmla="*/ 17 h 530"/>
                <a:gd name="T12" fmla="*/ 61 w 158"/>
                <a:gd name="T13" fmla="*/ 25 h 530"/>
                <a:gd name="T14" fmla="*/ 49 w 158"/>
                <a:gd name="T15" fmla="*/ 33 h 530"/>
                <a:gd name="T16" fmla="*/ 40 w 158"/>
                <a:gd name="T17" fmla="*/ 42 h 530"/>
                <a:gd name="T18" fmla="*/ 25 w 158"/>
                <a:gd name="T19" fmla="*/ 61 h 530"/>
                <a:gd name="T20" fmla="*/ 13 w 158"/>
                <a:gd name="T21" fmla="*/ 84 h 530"/>
                <a:gd name="T22" fmla="*/ 4 w 158"/>
                <a:gd name="T23" fmla="*/ 109 h 530"/>
                <a:gd name="T24" fmla="*/ 2 w 158"/>
                <a:gd name="T25" fmla="*/ 135 h 530"/>
                <a:gd name="T26" fmla="*/ 0 w 158"/>
                <a:gd name="T27" fmla="*/ 443 h 530"/>
                <a:gd name="T28" fmla="*/ 4 w 158"/>
                <a:gd name="T29" fmla="*/ 460 h 530"/>
                <a:gd name="T30" fmla="*/ 10 w 158"/>
                <a:gd name="T31" fmla="*/ 477 h 530"/>
                <a:gd name="T32" fmla="*/ 19 w 158"/>
                <a:gd name="T33" fmla="*/ 492 h 530"/>
                <a:gd name="T34" fmla="*/ 30 w 158"/>
                <a:gd name="T35" fmla="*/ 505 h 530"/>
                <a:gd name="T36" fmla="*/ 44 w 158"/>
                <a:gd name="T37" fmla="*/ 515 h 530"/>
                <a:gd name="T38" fmla="*/ 59 w 158"/>
                <a:gd name="T39" fmla="*/ 522 h 530"/>
                <a:gd name="T40" fmla="*/ 76 w 158"/>
                <a:gd name="T41" fmla="*/ 528 h 530"/>
                <a:gd name="T42" fmla="*/ 93 w 158"/>
                <a:gd name="T43" fmla="*/ 530 h 530"/>
                <a:gd name="T44" fmla="*/ 99 w 158"/>
                <a:gd name="T45" fmla="*/ 530 h 530"/>
                <a:gd name="T46" fmla="*/ 104 w 158"/>
                <a:gd name="T47" fmla="*/ 528 h 530"/>
                <a:gd name="T48" fmla="*/ 110 w 158"/>
                <a:gd name="T49" fmla="*/ 528 h 530"/>
                <a:gd name="T50" fmla="*/ 116 w 158"/>
                <a:gd name="T51" fmla="*/ 526 h 530"/>
                <a:gd name="T52" fmla="*/ 158 w 158"/>
                <a:gd name="T53" fmla="*/ 522 h 530"/>
                <a:gd name="T54" fmla="*/ 158 w 158"/>
                <a:gd name="T55" fmla="*/ 0 h 530"/>
                <a:gd name="T56" fmla="*/ 137 w 158"/>
                <a:gd name="T57" fmla="*/ 0 h 5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58" h="530">
                  <a:moveTo>
                    <a:pt x="137" y="0"/>
                  </a:moveTo>
                  <a:lnTo>
                    <a:pt x="123" y="0"/>
                  </a:lnTo>
                  <a:lnTo>
                    <a:pt x="108" y="4"/>
                  </a:lnTo>
                  <a:lnTo>
                    <a:pt x="97" y="8"/>
                  </a:lnTo>
                  <a:lnTo>
                    <a:pt x="84" y="12"/>
                  </a:lnTo>
                  <a:lnTo>
                    <a:pt x="72" y="17"/>
                  </a:lnTo>
                  <a:lnTo>
                    <a:pt x="61" y="25"/>
                  </a:lnTo>
                  <a:lnTo>
                    <a:pt x="49" y="33"/>
                  </a:lnTo>
                  <a:lnTo>
                    <a:pt x="40" y="42"/>
                  </a:lnTo>
                  <a:lnTo>
                    <a:pt x="25" y="61"/>
                  </a:lnTo>
                  <a:lnTo>
                    <a:pt x="13" y="84"/>
                  </a:lnTo>
                  <a:lnTo>
                    <a:pt x="4" y="109"/>
                  </a:lnTo>
                  <a:lnTo>
                    <a:pt x="2" y="135"/>
                  </a:lnTo>
                  <a:lnTo>
                    <a:pt x="0" y="443"/>
                  </a:lnTo>
                  <a:lnTo>
                    <a:pt x="4" y="460"/>
                  </a:lnTo>
                  <a:lnTo>
                    <a:pt x="10" y="477"/>
                  </a:lnTo>
                  <a:lnTo>
                    <a:pt x="19" y="492"/>
                  </a:lnTo>
                  <a:lnTo>
                    <a:pt x="30" y="505"/>
                  </a:lnTo>
                  <a:lnTo>
                    <a:pt x="44" y="515"/>
                  </a:lnTo>
                  <a:lnTo>
                    <a:pt x="59" y="522"/>
                  </a:lnTo>
                  <a:lnTo>
                    <a:pt x="76" y="528"/>
                  </a:lnTo>
                  <a:lnTo>
                    <a:pt x="93" y="530"/>
                  </a:lnTo>
                  <a:lnTo>
                    <a:pt x="99" y="530"/>
                  </a:lnTo>
                  <a:lnTo>
                    <a:pt x="104" y="528"/>
                  </a:lnTo>
                  <a:lnTo>
                    <a:pt x="110" y="528"/>
                  </a:lnTo>
                  <a:lnTo>
                    <a:pt x="116" y="526"/>
                  </a:lnTo>
                  <a:lnTo>
                    <a:pt x="158" y="522"/>
                  </a:lnTo>
                  <a:lnTo>
                    <a:pt x="158" y="0"/>
                  </a:lnTo>
                  <a:lnTo>
                    <a:pt x="137" y="0"/>
                  </a:lnTo>
                  <a:close/>
                </a:path>
              </a:pathLst>
            </a:custGeom>
            <a:solidFill>
              <a:schemeClr val="accent1">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5" name="Freeform 8"/>
            <p:cNvSpPr>
              <a:spLocks/>
            </p:cNvSpPr>
            <p:nvPr/>
          </p:nvSpPr>
          <p:spPr bwMode="auto">
            <a:xfrm>
              <a:off x="4316" y="2680"/>
              <a:ext cx="1012" cy="1016"/>
            </a:xfrm>
            <a:custGeom>
              <a:avLst/>
              <a:gdLst>
                <a:gd name="T0" fmla="*/ 665 w 1012"/>
                <a:gd name="T1" fmla="*/ 604 h 1016"/>
                <a:gd name="T2" fmla="*/ 632 w 1012"/>
                <a:gd name="T3" fmla="*/ 598 h 1016"/>
                <a:gd name="T4" fmla="*/ 604 w 1012"/>
                <a:gd name="T5" fmla="*/ 581 h 1016"/>
                <a:gd name="T6" fmla="*/ 583 w 1012"/>
                <a:gd name="T7" fmla="*/ 558 h 1016"/>
                <a:gd name="T8" fmla="*/ 570 w 1012"/>
                <a:gd name="T9" fmla="*/ 528 h 1016"/>
                <a:gd name="T10" fmla="*/ 562 w 1012"/>
                <a:gd name="T11" fmla="*/ 528 h 1016"/>
                <a:gd name="T12" fmla="*/ 553 w 1012"/>
                <a:gd name="T13" fmla="*/ 528 h 1016"/>
                <a:gd name="T14" fmla="*/ 488 w 1012"/>
                <a:gd name="T15" fmla="*/ 522 h 1016"/>
                <a:gd name="T16" fmla="*/ 427 w 1012"/>
                <a:gd name="T17" fmla="*/ 509 h 1016"/>
                <a:gd name="T18" fmla="*/ 372 w 1012"/>
                <a:gd name="T19" fmla="*/ 484 h 1016"/>
                <a:gd name="T20" fmla="*/ 325 w 1012"/>
                <a:gd name="T21" fmla="*/ 454 h 1016"/>
                <a:gd name="T22" fmla="*/ 287 w 1012"/>
                <a:gd name="T23" fmla="*/ 416 h 1016"/>
                <a:gd name="T24" fmla="*/ 256 w 1012"/>
                <a:gd name="T25" fmla="*/ 374 h 1016"/>
                <a:gd name="T26" fmla="*/ 237 w 1012"/>
                <a:gd name="T27" fmla="*/ 325 h 1016"/>
                <a:gd name="T28" fmla="*/ 232 w 1012"/>
                <a:gd name="T29" fmla="*/ 274 h 1016"/>
                <a:gd name="T30" fmla="*/ 513 w 1012"/>
                <a:gd name="T31" fmla="*/ 0 h 1016"/>
                <a:gd name="T32" fmla="*/ 0 w 1012"/>
                <a:gd name="T33" fmla="*/ 374 h 1016"/>
                <a:gd name="T34" fmla="*/ 14 w 1012"/>
                <a:gd name="T35" fmla="*/ 382 h 1016"/>
                <a:gd name="T36" fmla="*/ 29 w 1012"/>
                <a:gd name="T37" fmla="*/ 386 h 1016"/>
                <a:gd name="T38" fmla="*/ 55 w 1012"/>
                <a:gd name="T39" fmla="*/ 393 h 1016"/>
                <a:gd name="T40" fmla="*/ 88 w 1012"/>
                <a:gd name="T41" fmla="*/ 399 h 1016"/>
                <a:gd name="T42" fmla="*/ 124 w 1012"/>
                <a:gd name="T43" fmla="*/ 401 h 1016"/>
                <a:gd name="T44" fmla="*/ 165 w 1012"/>
                <a:gd name="T45" fmla="*/ 401 h 1016"/>
                <a:gd name="T46" fmla="*/ 205 w 1012"/>
                <a:gd name="T47" fmla="*/ 416 h 1016"/>
                <a:gd name="T48" fmla="*/ 220 w 1012"/>
                <a:gd name="T49" fmla="*/ 454 h 1016"/>
                <a:gd name="T50" fmla="*/ 205 w 1012"/>
                <a:gd name="T51" fmla="*/ 490 h 1016"/>
                <a:gd name="T52" fmla="*/ 167 w 1012"/>
                <a:gd name="T53" fmla="*/ 505 h 1016"/>
                <a:gd name="T54" fmla="*/ 0 w 1012"/>
                <a:gd name="T55" fmla="*/ 1016 h 1016"/>
                <a:gd name="T56" fmla="*/ 932 w 1012"/>
                <a:gd name="T57" fmla="*/ 938 h 1016"/>
                <a:gd name="T58" fmla="*/ 963 w 1012"/>
                <a:gd name="T59" fmla="*/ 929 h 1016"/>
                <a:gd name="T60" fmla="*/ 987 w 1012"/>
                <a:gd name="T61" fmla="*/ 908 h 1016"/>
                <a:gd name="T62" fmla="*/ 1004 w 1012"/>
                <a:gd name="T63" fmla="*/ 879 h 1016"/>
                <a:gd name="T64" fmla="*/ 1010 w 1012"/>
                <a:gd name="T65" fmla="*/ 847 h 1016"/>
                <a:gd name="T66" fmla="*/ 1012 w 1012"/>
                <a:gd name="T67" fmla="*/ 741 h 1016"/>
                <a:gd name="T68" fmla="*/ 1001 w 1012"/>
                <a:gd name="T69" fmla="*/ 688 h 1016"/>
                <a:gd name="T70" fmla="*/ 972 w 1012"/>
                <a:gd name="T71" fmla="*/ 644 h 1016"/>
                <a:gd name="T72" fmla="*/ 930 w 1012"/>
                <a:gd name="T73" fmla="*/ 615 h 1016"/>
                <a:gd name="T74" fmla="*/ 877 w 1012"/>
                <a:gd name="T75" fmla="*/ 604 h 1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012" h="1016">
                  <a:moveTo>
                    <a:pt x="877" y="604"/>
                  </a:moveTo>
                  <a:lnTo>
                    <a:pt x="665" y="604"/>
                  </a:lnTo>
                  <a:lnTo>
                    <a:pt x="648" y="602"/>
                  </a:lnTo>
                  <a:lnTo>
                    <a:pt x="632" y="598"/>
                  </a:lnTo>
                  <a:lnTo>
                    <a:pt x="617" y="591"/>
                  </a:lnTo>
                  <a:lnTo>
                    <a:pt x="604" y="581"/>
                  </a:lnTo>
                  <a:lnTo>
                    <a:pt x="592" y="570"/>
                  </a:lnTo>
                  <a:lnTo>
                    <a:pt x="583" y="558"/>
                  </a:lnTo>
                  <a:lnTo>
                    <a:pt x="575" y="543"/>
                  </a:lnTo>
                  <a:lnTo>
                    <a:pt x="570" y="528"/>
                  </a:lnTo>
                  <a:lnTo>
                    <a:pt x="566" y="528"/>
                  </a:lnTo>
                  <a:lnTo>
                    <a:pt x="562" y="528"/>
                  </a:lnTo>
                  <a:lnTo>
                    <a:pt x="556" y="528"/>
                  </a:lnTo>
                  <a:lnTo>
                    <a:pt x="553" y="528"/>
                  </a:lnTo>
                  <a:lnTo>
                    <a:pt x="520" y="526"/>
                  </a:lnTo>
                  <a:lnTo>
                    <a:pt x="488" y="522"/>
                  </a:lnTo>
                  <a:lnTo>
                    <a:pt x="456" y="517"/>
                  </a:lnTo>
                  <a:lnTo>
                    <a:pt x="427" y="509"/>
                  </a:lnTo>
                  <a:lnTo>
                    <a:pt x="399" y="498"/>
                  </a:lnTo>
                  <a:lnTo>
                    <a:pt x="372" y="484"/>
                  </a:lnTo>
                  <a:lnTo>
                    <a:pt x="348" y="471"/>
                  </a:lnTo>
                  <a:lnTo>
                    <a:pt x="325" y="454"/>
                  </a:lnTo>
                  <a:lnTo>
                    <a:pt x="304" y="437"/>
                  </a:lnTo>
                  <a:lnTo>
                    <a:pt x="287" y="416"/>
                  </a:lnTo>
                  <a:lnTo>
                    <a:pt x="270" y="395"/>
                  </a:lnTo>
                  <a:lnTo>
                    <a:pt x="256" y="374"/>
                  </a:lnTo>
                  <a:lnTo>
                    <a:pt x="247" y="350"/>
                  </a:lnTo>
                  <a:lnTo>
                    <a:pt x="237" y="325"/>
                  </a:lnTo>
                  <a:lnTo>
                    <a:pt x="234" y="300"/>
                  </a:lnTo>
                  <a:lnTo>
                    <a:pt x="232" y="274"/>
                  </a:lnTo>
                  <a:lnTo>
                    <a:pt x="310" y="274"/>
                  </a:lnTo>
                  <a:lnTo>
                    <a:pt x="513" y="0"/>
                  </a:lnTo>
                  <a:lnTo>
                    <a:pt x="0" y="52"/>
                  </a:lnTo>
                  <a:lnTo>
                    <a:pt x="0" y="374"/>
                  </a:lnTo>
                  <a:lnTo>
                    <a:pt x="6" y="378"/>
                  </a:lnTo>
                  <a:lnTo>
                    <a:pt x="14" y="382"/>
                  </a:lnTo>
                  <a:lnTo>
                    <a:pt x="21" y="384"/>
                  </a:lnTo>
                  <a:lnTo>
                    <a:pt x="29" y="386"/>
                  </a:lnTo>
                  <a:lnTo>
                    <a:pt x="42" y="390"/>
                  </a:lnTo>
                  <a:lnTo>
                    <a:pt x="55" y="393"/>
                  </a:lnTo>
                  <a:lnTo>
                    <a:pt x="70" y="395"/>
                  </a:lnTo>
                  <a:lnTo>
                    <a:pt x="88" y="399"/>
                  </a:lnTo>
                  <a:lnTo>
                    <a:pt x="105" y="399"/>
                  </a:lnTo>
                  <a:lnTo>
                    <a:pt x="124" y="401"/>
                  </a:lnTo>
                  <a:lnTo>
                    <a:pt x="144" y="401"/>
                  </a:lnTo>
                  <a:lnTo>
                    <a:pt x="165" y="401"/>
                  </a:lnTo>
                  <a:lnTo>
                    <a:pt x="186" y="405"/>
                  </a:lnTo>
                  <a:lnTo>
                    <a:pt x="205" y="416"/>
                  </a:lnTo>
                  <a:lnTo>
                    <a:pt x="217" y="433"/>
                  </a:lnTo>
                  <a:lnTo>
                    <a:pt x="220" y="454"/>
                  </a:lnTo>
                  <a:lnTo>
                    <a:pt x="217" y="475"/>
                  </a:lnTo>
                  <a:lnTo>
                    <a:pt x="205" y="490"/>
                  </a:lnTo>
                  <a:lnTo>
                    <a:pt x="188" y="502"/>
                  </a:lnTo>
                  <a:lnTo>
                    <a:pt x="167" y="505"/>
                  </a:lnTo>
                  <a:lnTo>
                    <a:pt x="0" y="505"/>
                  </a:lnTo>
                  <a:lnTo>
                    <a:pt x="0" y="1016"/>
                  </a:lnTo>
                  <a:lnTo>
                    <a:pt x="253" y="995"/>
                  </a:lnTo>
                  <a:lnTo>
                    <a:pt x="932" y="938"/>
                  </a:lnTo>
                  <a:lnTo>
                    <a:pt x="947" y="934"/>
                  </a:lnTo>
                  <a:lnTo>
                    <a:pt x="963" y="929"/>
                  </a:lnTo>
                  <a:lnTo>
                    <a:pt x="976" y="919"/>
                  </a:lnTo>
                  <a:lnTo>
                    <a:pt x="987" y="908"/>
                  </a:lnTo>
                  <a:lnTo>
                    <a:pt x="997" y="894"/>
                  </a:lnTo>
                  <a:lnTo>
                    <a:pt x="1004" y="879"/>
                  </a:lnTo>
                  <a:lnTo>
                    <a:pt x="1008" y="864"/>
                  </a:lnTo>
                  <a:lnTo>
                    <a:pt x="1010" y="847"/>
                  </a:lnTo>
                  <a:lnTo>
                    <a:pt x="1012" y="847"/>
                  </a:lnTo>
                  <a:lnTo>
                    <a:pt x="1012" y="741"/>
                  </a:lnTo>
                  <a:lnTo>
                    <a:pt x="1010" y="714"/>
                  </a:lnTo>
                  <a:lnTo>
                    <a:pt x="1001" y="688"/>
                  </a:lnTo>
                  <a:lnTo>
                    <a:pt x="989" y="665"/>
                  </a:lnTo>
                  <a:lnTo>
                    <a:pt x="972" y="644"/>
                  </a:lnTo>
                  <a:lnTo>
                    <a:pt x="953" y="627"/>
                  </a:lnTo>
                  <a:lnTo>
                    <a:pt x="930" y="615"/>
                  </a:lnTo>
                  <a:lnTo>
                    <a:pt x="904" y="606"/>
                  </a:lnTo>
                  <a:lnTo>
                    <a:pt x="877" y="604"/>
                  </a:lnTo>
                  <a:close/>
                </a:path>
              </a:pathLst>
            </a:custGeom>
            <a:solidFill>
              <a:schemeClr val="accent1">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6" name="Freeform 9"/>
            <p:cNvSpPr>
              <a:spLocks/>
            </p:cNvSpPr>
            <p:nvPr/>
          </p:nvSpPr>
          <p:spPr bwMode="auto">
            <a:xfrm>
              <a:off x="4257" y="2352"/>
              <a:ext cx="621" cy="321"/>
            </a:xfrm>
            <a:custGeom>
              <a:avLst/>
              <a:gdLst>
                <a:gd name="T0" fmla="*/ 59 w 621"/>
                <a:gd name="T1" fmla="*/ 321 h 321"/>
                <a:gd name="T2" fmla="*/ 621 w 621"/>
                <a:gd name="T3" fmla="*/ 264 h 321"/>
                <a:gd name="T4" fmla="*/ 610 w 621"/>
                <a:gd name="T5" fmla="*/ 218 h 321"/>
                <a:gd name="T6" fmla="*/ 593 w 621"/>
                <a:gd name="T7" fmla="*/ 177 h 321"/>
                <a:gd name="T8" fmla="*/ 570 w 621"/>
                <a:gd name="T9" fmla="*/ 139 h 321"/>
                <a:gd name="T10" fmla="*/ 541 w 621"/>
                <a:gd name="T11" fmla="*/ 103 h 321"/>
                <a:gd name="T12" fmla="*/ 509 w 621"/>
                <a:gd name="T13" fmla="*/ 72 h 321"/>
                <a:gd name="T14" fmla="*/ 471 w 621"/>
                <a:gd name="T15" fmla="*/ 46 h 321"/>
                <a:gd name="T16" fmla="*/ 431 w 621"/>
                <a:gd name="T17" fmla="*/ 25 h 321"/>
                <a:gd name="T18" fmla="*/ 388 w 621"/>
                <a:gd name="T19" fmla="*/ 9 h 321"/>
                <a:gd name="T20" fmla="*/ 378 w 621"/>
                <a:gd name="T21" fmla="*/ 8 h 321"/>
                <a:gd name="T22" fmla="*/ 369 w 621"/>
                <a:gd name="T23" fmla="*/ 6 h 321"/>
                <a:gd name="T24" fmla="*/ 359 w 621"/>
                <a:gd name="T25" fmla="*/ 4 h 321"/>
                <a:gd name="T26" fmla="*/ 348 w 621"/>
                <a:gd name="T27" fmla="*/ 2 h 321"/>
                <a:gd name="T28" fmla="*/ 338 w 621"/>
                <a:gd name="T29" fmla="*/ 2 h 321"/>
                <a:gd name="T30" fmla="*/ 329 w 621"/>
                <a:gd name="T31" fmla="*/ 0 h 321"/>
                <a:gd name="T32" fmla="*/ 319 w 621"/>
                <a:gd name="T33" fmla="*/ 0 h 321"/>
                <a:gd name="T34" fmla="*/ 308 w 621"/>
                <a:gd name="T35" fmla="*/ 0 h 321"/>
                <a:gd name="T36" fmla="*/ 298 w 621"/>
                <a:gd name="T37" fmla="*/ 0 h 321"/>
                <a:gd name="T38" fmla="*/ 287 w 621"/>
                <a:gd name="T39" fmla="*/ 0 h 321"/>
                <a:gd name="T40" fmla="*/ 276 w 621"/>
                <a:gd name="T41" fmla="*/ 0 h 321"/>
                <a:gd name="T42" fmla="*/ 264 w 621"/>
                <a:gd name="T43" fmla="*/ 2 h 321"/>
                <a:gd name="T44" fmla="*/ 226 w 621"/>
                <a:gd name="T45" fmla="*/ 9 h 321"/>
                <a:gd name="T46" fmla="*/ 188 w 621"/>
                <a:gd name="T47" fmla="*/ 23 h 321"/>
                <a:gd name="T48" fmla="*/ 154 w 621"/>
                <a:gd name="T49" fmla="*/ 40 h 321"/>
                <a:gd name="T50" fmla="*/ 122 w 621"/>
                <a:gd name="T51" fmla="*/ 59 h 321"/>
                <a:gd name="T52" fmla="*/ 93 w 621"/>
                <a:gd name="T53" fmla="*/ 84 h 321"/>
                <a:gd name="T54" fmla="*/ 67 w 621"/>
                <a:gd name="T55" fmla="*/ 112 h 321"/>
                <a:gd name="T56" fmla="*/ 42 w 621"/>
                <a:gd name="T57" fmla="*/ 142 h 321"/>
                <a:gd name="T58" fmla="*/ 23 w 621"/>
                <a:gd name="T59" fmla="*/ 175 h 321"/>
                <a:gd name="T60" fmla="*/ 16 w 621"/>
                <a:gd name="T61" fmla="*/ 190 h 321"/>
                <a:gd name="T62" fmla="*/ 10 w 621"/>
                <a:gd name="T63" fmla="*/ 205 h 321"/>
                <a:gd name="T64" fmla="*/ 4 w 621"/>
                <a:gd name="T65" fmla="*/ 222 h 321"/>
                <a:gd name="T66" fmla="*/ 0 w 621"/>
                <a:gd name="T67" fmla="*/ 237 h 321"/>
                <a:gd name="T68" fmla="*/ 59 w 621"/>
                <a:gd name="T69" fmla="*/ 237 h 321"/>
                <a:gd name="T70" fmla="*/ 59 w 621"/>
                <a:gd name="T71" fmla="*/ 321 h 3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21" h="321">
                  <a:moveTo>
                    <a:pt x="59" y="321"/>
                  </a:moveTo>
                  <a:lnTo>
                    <a:pt x="621" y="264"/>
                  </a:lnTo>
                  <a:lnTo>
                    <a:pt x="610" y="218"/>
                  </a:lnTo>
                  <a:lnTo>
                    <a:pt x="593" y="177"/>
                  </a:lnTo>
                  <a:lnTo>
                    <a:pt x="570" y="139"/>
                  </a:lnTo>
                  <a:lnTo>
                    <a:pt x="541" y="103"/>
                  </a:lnTo>
                  <a:lnTo>
                    <a:pt x="509" y="72"/>
                  </a:lnTo>
                  <a:lnTo>
                    <a:pt x="471" y="46"/>
                  </a:lnTo>
                  <a:lnTo>
                    <a:pt x="431" y="25"/>
                  </a:lnTo>
                  <a:lnTo>
                    <a:pt x="388" y="9"/>
                  </a:lnTo>
                  <a:lnTo>
                    <a:pt x="378" y="8"/>
                  </a:lnTo>
                  <a:lnTo>
                    <a:pt x="369" y="6"/>
                  </a:lnTo>
                  <a:lnTo>
                    <a:pt x="359" y="4"/>
                  </a:lnTo>
                  <a:lnTo>
                    <a:pt x="348" y="2"/>
                  </a:lnTo>
                  <a:lnTo>
                    <a:pt x="338" y="2"/>
                  </a:lnTo>
                  <a:lnTo>
                    <a:pt x="329" y="0"/>
                  </a:lnTo>
                  <a:lnTo>
                    <a:pt x="319" y="0"/>
                  </a:lnTo>
                  <a:lnTo>
                    <a:pt x="308" y="0"/>
                  </a:lnTo>
                  <a:lnTo>
                    <a:pt x="298" y="0"/>
                  </a:lnTo>
                  <a:lnTo>
                    <a:pt x="287" y="0"/>
                  </a:lnTo>
                  <a:lnTo>
                    <a:pt x="276" y="0"/>
                  </a:lnTo>
                  <a:lnTo>
                    <a:pt x="264" y="2"/>
                  </a:lnTo>
                  <a:lnTo>
                    <a:pt x="226" y="9"/>
                  </a:lnTo>
                  <a:lnTo>
                    <a:pt x="188" y="23"/>
                  </a:lnTo>
                  <a:lnTo>
                    <a:pt x="154" y="40"/>
                  </a:lnTo>
                  <a:lnTo>
                    <a:pt x="122" y="59"/>
                  </a:lnTo>
                  <a:lnTo>
                    <a:pt x="93" y="84"/>
                  </a:lnTo>
                  <a:lnTo>
                    <a:pt x="67" y="112"/>
                  </a:lnTo>
                  <a:lnTo>
                    <a:pt x="42" y="142"/>
                  </a:lnTo>
                  <a:lnTo>
                    <a:pt x="23" y="175"/>
                  </a:lnTo>
                  <a:lnTo>
                    <a:pt x="16" y="190"/>
                  </a:lnTo>
                  <a:lnTo>
                    <a:pt x="10" y="205"/>
                  </a:lnTo>
                  <a:lnTo>
                    <a:pt x="4" y="222"/>
                  </a:lnTo>
                  <a:lnTo>
                    <a:pt x="0" y="237"/>
                  </a:lnTo>
                  <a:lnTo>
                    <a:pt x="59" y="237"/>
                  </a:lnTo>
                  <a:lnTo>
                    <a:pt x="59" y="321"/>
                  </a:lnTo>
                  <a:close/>
                </a:path>
              </a:pathLst>
            </a:custGeom>
            <a:solidFill>
              <a:schemeClr val="accent1">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chemeClr val="accent1"/>
                </a:solidFill>
              </a:endParaRPr>
            </a:p>
          </p:txBody>
        </p:sp>
        <p:sp>
          <p:nvSpPr>
            <p:cNvPr id="44040" name="Freeform 10"/>
            <p:cNvSpPr>
              <a:spLocks/>
            </p:cNvSpPr>
            <p:nvPr/>
          </p:nvSpPr>
          <p:spPr bwMode="auto">
            <a:xfrm>
              <a:off x="4684" y="2701"/>
              <a:ext cx="200" cy="253"/>
            </a:xfrm>
            <a:custGeom>
              <a:avLst/>
              <a:gdLst>
                <a:gd name="T0" fmla="*/ 187 w 200"/>
                <a:gd name="T1" fmla="*/ 0 h 253"/>
                <a:gd name="T2" fmla="*/ 0 w 200"/>
                <a:gd name="T3" fmla="*/ 253 h 253"/>
                <a:gd name="T4" fmla="*/ 200 w 200"/>
                <a:gd name="T5" fmla="*/ 253 h 253"/>
                <a:gd name="T6" fmla="*/ 200 w 200"/>
                <a:gd name="T7" fmla="*/ 17 h 253"/>
                <a:gd name="T8" fmla="*/ 187 w 200"/>
                <a:gd name="T9" fmla="*/ 0 h 25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0" h="253">
                  <a:moveTo>
                    <a:pt x="187" y="0"/>
                  </a:moveTo>
                  <a:lnTo>
                    <a:pt x="0" y="253"/>
                  </a:lnTo>
                  <a:lnTo>
                    <a:pt x="200" y="253"/>
                  </a:lnTo>
                  <a:lnTo>
                    <a:pt x="200" y="17"/>
                  </a:lnTo>
                  <a:lnTo>
                    <a:pt x="187" y="0"/>
                  </a:lnTo>
                  <a:close/>
                </a:path>
              </a:pathLst>
            </a:custGeom>
            <a:solidFill>
              <a:srgbClr val="71C2C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11"/>
            <p:cNvSpPr>
              <a:spLocks/>
            </p:cNvSpPr>
            <p:nvPr/>
          </p:nvSpPr>
          <p:spPr bwMode="auto">
            <a:xfrm>
              <a:off x="4878" y="2587"/>
              <a:ext cx="313" cy="621"/>
            </a:xfrm>
            <a:custGeom>
              <a:avLst/>
              <a:gdLst>
                <a:gd name="T0" fmla="*/ 6 w 313"/>
                <a:gd name="T1" fmla="*/ 131 h 621"/>
                <a:gd name="T2" fmla="*/ 177 w 313"/>
                <a:gd name="T3" fmla="*/ 367 h 621"/>
                <a:gd name="T4" fmla="*/ 6 w 313"/>
                <a:gd name="T5" fmla="*/ 367 h 621"/>
                <a:gd name="T6" fmla="*/ 6 w 313"/>
                <a:gd name="T7" fmla="*/ 596 h 621"/>
                <a:gd name="T8" fmla="*/ 6 w 313"/>
                <a:gd name="T9" fmla="*/ 602 h 621"/>
                <a:gd name="T10" fmla="*/ 6 w 313"/>
                <a:gd name="T11" fmla="*/ 608 h 621"/>
                <a:gd name="T12" fmla="*/ 6 w 313"/>
                <a:gd name="T13" fmla="*/ 615 h 621"/>
                <a:gd name="T14" fmla="*/ 8 w 313"/>
                <a:gd name="T15" fmla="*/ 621 h 621"/>
                <a:gd name="T16" fmla="*/ 40 w 313"/>
                <a:gd name="T17" fmla="*/ 619 h 621"/>
                <a:gd name="T18" fmla="*/ 70 w 313"/>
                <a:gd name="T19" fmla="*/ 613 h 621"/>
                <a:gd name="T20" fmla="*/ 99 w 313"/>
                <a:gd name="T21" fmla="*/ 606 h 621"/>
                <a:gd name="T22" fmla="*/ 127 w 313"/>
                <a:gd name="T23" fmla="*/ 596 h 621"/>
                <a:gd name="T24" fmla="*/ 154 w 313"/>
                <a:gd name="T25" fmla="*/ 587 h 621"/>
                <a:gd name="T26" fmla="*/ 179 w 313"/>
                <a:gd name="T27" fmla="*/ 574 h 621"/>
                <a:gd name="T28" fmla="*/ 203 w 313"/>
                <a:gd name="T29" fmla="*/ 558 h 621"/>
                <a:gd name="T30" fmla="*/ 224 w 313"/>
                <a:gd name="T31" fmla="*/ 541 h 621"/>
                <a:gd name="T32" fmla="*/ 245 w 313"/>
                <a:gd name="T33" fmla="*/ 524 h 621"/>
                <a:gd name="T34" fmla="*/ 262 w 313"/>
                <a:gd name="T35" fmla="*/ 505 h 621"/>
                <a:gd name="T36" fmla="*/ 277 w 313"/>
                <a:gd name="T37" fmla="*/ 484 h 621"/>
                <a:gd name="T38" fmla="*/ 291 w 313"/>
                <a:gd name="T39" fmla="*/ 464 h 621"/>
                <a:gd name="T40" fmla="*/ 300 w 313"/>
                <a:gd name="T41" fmla="*/ 441 h 621"/>
                <a:gd name="T42" fmla="*/ 308 w 313"/>
                <a:gd name="T43" fmla="*/ 416 h 621"/>
                <a:gd name="T44" fmla="*/ 311 w 313"/>
                <a:gd name="T45" fmla="*/ 391 h 621"/>
                <a:gd name="T46" fmla="*/ 313 w 313"/>
                <a:gd name="T47" fmla="*/ 367 h 621"/>
                <a:gd name="T48" fmla="*/ 235 w 313"/>
                <a:gd name="T49" fmla="*/ 367 h 621"/>
                <a:gd name="T50" fmla="*/ 30 w 313"/>
                <a:gd name="T51" fmla="*/ 84 h 621"/>
                <a:gd name="T52" fmla="*/ 302 w 313"/>
                <a:gd name="T53" fmla="*/ 57 h 621"/>
                <a:gd name="T54" fmla="*/ 292 w 313"/>
                <a:gd name="T55" fmla="*/ 0 h 621"/>
                <a:gd name="T56" fmla="*/ 0 w 313"/>
                <a:gd name="T57" fmla="*/ 29 h 621"/>
                <a:gd name="T58" fmla="*/ 2 w 313"/>
                <a:gd name="T59" fmla="*/ 42 h 621"/>
                <a:gd name="T60" fmla="*/ 4 w 313"/>
                <a:gd name="T61" fmla="*/ 55 h 621"/>
                <a:gd name="T62" fmla="*/ 6 w 313"/>
                <a:gd name="T63" fmla="*/ 71 h 621"/>
                <a:gd name="T64" fmla="*/ 6 w 313"/>
                <a:gd name="T65" fmla="*/ 84 h 621"/>
                <a:gd name="T66" fmla="*/ 6 w 313"/>
                <a:gd name="T67" fmla="*/ 131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13" h="621">
                  <a:moveTo>
                    <a:pt x="6" y="131"/>
                  </a:moveTo>
                  <a:lnTo>
                    <a:pt x="177" y="367"/>
                  </a:lnTo>
                  <a:lnTo>
                    <a:pt x="6" y="367"/>
                  </a:lnTo>
                  <a:lnTo>
                    <a:pt x="6" y="596"/>
                  </a:lnTo>
                  <a:lnTo>
                    <a:pt x="6" y="602"/>
                  </a:lnTo>
                  <a:lnTo>
                    <a:pt x="6" y="608"/>
                  </a:lnTo>
                  <a:lnTo>
                    <a:pt x="6" y="615"/>
                  </a:lnTo>
                  <a:lnTo>
                    <a:pt x="8" y="621"/>
                  </a:lnTo>
                  <a:lnTo>
                    <a:pt x="40" y="619"/>
                  </a:lnTo>
                  <a:lnTo>
                    <a:pt x="70" y="613"/>
                  </a:lnTo>
                  <a:lnTo>
                    <a:pt x="99" y="606"/>
                  </a:lnTo>
                  <a:lnTo>
                    <a:pt x="127" y="596"/>
                  </a:lnTo>
                  <a:lnTo>
                    <a:pt x="154" y="587"/>
                  </a:lnTo>
                  <a:lnTo>
                    <a:pt x="179" y="574"/>
                  </a:lnTo>
                  <a:lnTo>
                    <a:pt x="203" y="558"/>
                  </a:lnTo>
                  <a:lnTo>
                    <a:pt x="224" y="541"/>
                  </a:lnTo>
                  <a:lnTo>
                    <a:pt x="245" y="524"/>
                  </a:lnTo>
                  <a:lnTo>
                    <a:pt x="262" y="505"/>
                  </a:lnTo>
                  <a:lnTo>
                    <a:pt x="277" y="484"/>
                  </a:lnTo>
                  <a:lnTo>
                    <a:pt x="291" y="464"/>
                  </a:lnTo>
                  <a:lnTo>
                    <a:pt x="300" y="441"/>
                  </a:lnTo>
                  <a:lnTo>
                    <a:pt x="308" y="416"/>
                  </a:lnTo>
                  <a:lnTo>
                    <a:pt x="311" y="391"/>
                  </a:lnTo>
                  <a:lnTo>
                    <a:pt x="313" y="367"/>
                  </a:lnTo>
                  <a:lnTo>
                    <a:pt x="235" y="367"/>
                  </a:lnTo>
                  <a:lnTo>
                    <a:pt x="30" y="84"/>
                  </a:lnTo>
                  <a:lnTo>
                    <a:pt x="302" y="57"/>
                  </a:lnTo>
                  <a:lnTo>
                    <a:pt x="292" y="0"/>
                  </a:lnTo>
                  <a:lnTo>
                    <a:pt x="0" y="29"/>
                  </a:lnTo>
                  <a:lnTo>
                    <a:pt x="2" y="42"/>
                  </a:lnTo>
                  <a:lnTo>
                    <a:pt x="4" y="55"/>
                  </a:lnTo>
                  <a:lnTo>
                    <a:pt x="6" y="71"/>
                  </a:lnTo>
                  <a:lnTo>
                    <a:pt x="6" y="84"/>
                  </a:lnTo>
                  <a:lnTo>
                    <a:pt x="6" y="131"/>
                  </a:lnTo>
                  <a:close/>
                </a:path>
              </a:pathLst>
            </a:custGeom>
            <a:solidFill>
              <a:schemeClr val="bg1">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9" name="Freeform 12"/>
            <p:cNvSpPr>
              <a:spLocks/>
            </p:cNvSpPr>
            <p:nvPr/>
          </p:nvSpPr>
          <p:spPr bwMode="auto">
            <a:xfrm>
              <a:off x="4246" y="2589"/>
              <a:ext cx="640" cy="619"/>
            </a:xfrm>
            <a:custGeom>
              <a:avLst/>
              <a:gdLst>
                <a:gd name="T0" fmla="*/ 2 w 640"/>
                <a:gd name="T1" fmla="*/ 260 h 619"/>
                <a:gd name="T2" fmla="*/ 2 w 640"/>
                <a:gd name="T3" fmla="*/ 298 h 619"/>
                <a:gd name="T4" fmla="*/ 4 w 640"/>
                <a:gd name="T5" fmla="*/ 332 h 619"/>
                <a:gd name="T6" fmla="*/ 8 w 640"/>
                <a:gd name="T7" fmla="*/ 363 h 619"/>
                <a:gd name="T8" fmla="*/ 13 w 640"/>
                <a:gd name="T9" fmla="*/ 391 h 619"/>
                <a:gd name="T10" fmla="*/ 21 w 640"/>
                <a:gd name="T11" fmla="*/ 414 h 619"/>
                <a:gd name="T12" fmla="*/ 32 w 640"/>
                <a:gd name="T13" fmla="*/ 435 h 619"/>
                <a:gd name="T14" fmla="*/ 49 w 640"/>
                <a:gd name="T15" fmla="*/ 452 h 619"/>
                <a:gd name="T16" fmla="*/ 70 w 640"/>
                <a:gd name="T17" fmla="*/ 465 h 619"/>
                <a:gd name="T18" fmla="*/ 70 w 640"/>
                <a:gd name="T19" fmla="*/ 143 h 619"/>
                <a:gd name="T20" fmla="*/ 583 w 640"/>
                <a:gd name="T21" fmla="*/ 91 h 619"/>
                <a:gd name="T22" fmla="*/ 380 w 640"/>
                <a:gd name="T23" fmla="*/ 365 h 619"/>
                <a:gd name="T24" fmla="*/ 302 w 640"/>
                <a:gd name="T25" fmla="*/ 365 h 619"/>
                <a:gd name="T26" fmla="*/ 304 w 640"/>
                <a:gd name="T27" fmla="*/ 391 h 619"/>
                <a:gd name="T28" fmla="*/ 307 w 640"/>
                <a:gd name="T29" fmla="*/ 416 h 619"/>
                <a:gd name="T30" fmla="*/ 317 w 640"/>
                <a:gd name="T31" fmla="*/ 441 h 619"/>
                <a:gd name="T32" fmla="*/ 326 w 640"/>
                <a:gd name="T33" fmla="*/ 465 h 619"/>
                <a:gd name="T34" fmla="*/ 340 w 640"/>
                <a:gd name="T35" fmla="*/ 486 h 619"/>
                <a:gd name="T36" fmla="*/ 357 w 640"/>
                <a:gd name="T37" fmla="*/ 507 h 619"/>
                <a:gd name="T38" fmla="*/ 374 w 640"/>
                <a:gd name="T39" fmla="*/ 528 h 619"/>
                <a:gd name="T40" fmla="*/ 395 w 640"/>
                <a:gd name="T41" fmla="*/ 545 h 619"/>
                <a:gd name="T42" fmla="*/ 418 w 640"/>
                <a:gd name="T43" fmla="*/ 562 h 619"/>
                <a:gd name="T44" fmla="*/ 442 w 640"/>
                <a:gd name="T45" fmla="*/ 575 h 619"/>
                <a:gd name="T46" fmla="*/ 469 w 640"/>
                <a:gd name="T47" fmla="*/ 589 h 619"/>
                <a:gd name="T48" fmla="*/ 497 w 640"/>
                <a:gd name="T49" fmla="*/ 600 h 619"/>
                <a:gd name="T50" fmla="*/ 526 w 640"/>
                <a:gd name="T51" fmla="*/ 608 h 619"/>
                <a:gd name="T52" fmla="*/ 558 w 640"/>
                <a:gd name="T53" fmla="*/ 613 h 619"/>
                <a:gd name="T54" fmla="*/ 590 w 640"/>
                <a:gd name="T55" fmla="*/ 617 h 619"/>
                <a:gd name="T56" fmla="*/ 623 w 640"/>
                <a:gd name="T57" fmla="*/ 619 h 619"/>
                <a:gd name="T58" fmla="*/ 626 w 640"/>
                <a:gd name="T59" fmla="*/ 619 h 619"/>
                <a:gd name="T60" fmla="*/ 632 w 640"/>
                <a:gd name="T61" fmla="*/ 619 h 619"/>
                <a:gd name="T62" fmla="*/ 636 w 640"/>
                <a:gd name="T63" fmla="*/ 619 h 619"/>
                <a:gd name="T64" fmla="*/ 640 w 640"/>
                <a:gd name="T65" fmla="*/ 619 h 619"/>
                <a:gd name="T66" fmla="*/ 638 w 640"/>
                <a:gd name="T67" fmla="*/ 613 h 619"/>
                <a:gd name="T68" fmla="*/ 638 w 640"/>
                <a:gd name="T69" fmla="*/ 606 h 619"/>
                <a:gd name="T70" fmla="*/ 638 w 640"/>
                <a:gd name="T71" fmla="*/ 600 h 619"/>
                <a:gd name="T72" fmla="*/ 638 w 640"/>
                <a:gd name="T73" fmla="*/ 594 h 619"/>
                <a:gd name="T74" fmla="*/ 638 w 640"/>
                <a:gd name="T75" fmla="*/ 365 h 619"/>
                <a:gd name="T76" fmla="*/ 438 w 640"/>
                <a:gd name="T77" fmla="*/ 365 h 619"/>
                <a:gd name="T78" fmla="*/ 625 w 640"/>
                <a:gd name="T79" fmla="*/ 112 h 619"/>
                <a:gd name="T80" fmla="*/ 638 w 640"/>
                <a:gd name="T81" fmla="*/ 129 h 619"/>
                <a:gd name="T82" fmla="*/ 638 w 640"/>
                <a:gd name="T83" fmla="*/ 82 h 619"/>
                <a:gd name="T84" fmla="*/ 638 w 640"/>
                <a:gd name="T85" fmla="*/ 69 h 619"/>
                <a:gd name="T86" fmla="*/ 636 w 640"/>
                <a:gd name="T87" fmla="*/ 53 h 619"/>
                <a:gd name="T88" fmla="*/ 634 w 640"/>
                <a:gd name="T89" fmla="*/ 40 h 619"/>
                <a:gd name="T90" fmla="*/ 632 w 640"/>
                <a:gd name="T91" fmla="*/ 27 h 619"/>
                <a:gd name="T92" fmla="*/ 70 w 640"/>
                <a:gd name="T93" fmla="*/ 84 h 619"/>
                <a:gd name="T94" fmla="*/ 70 w 640"/>
                <a:gd name="T95" fmla="*/ 0 h 619"/>
                <a:gd name="T96" fmla="*/ 11 w 640"/>
                <a:gd name="T97" fmla="*/ 0 h 619"/>
                <a:gd name="T98" fmla="*/ 6 w 640"/>
                <a:gd name="T99" fmla="*/ 21 h 619"/>
                <a:gd name="T100" fmla="*/ 4 w 640"/>
                <a:gd name="T101" fmla="*/ 40 h 619"/>
                <a:gd name="T102" fmla="*/ 0 w 640"/>
                <a:gd name="T103" fmla="*/ 61 h 619"/>
                <a:gd name="T104" fmla="*/ 0 w 640"/>
                <a:gd name="T105" fmla="*/ 82 h 619"/>
                <a:gd name="T106" fmla="*/ 2 w 640"/>
                <a:gd name="T107" fmla="*/ 260 h 6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40" h="619">
                  <a:moveTo>
                    <a:pt x="2" y="260"/>
                  </a:moveTo>
                  <a:lnTo>
                    <a:pt x="2" y="298"/>
                  </a:lnTo>
                  <a:lnTo>
                    <a:pt x="4" y="332"/>
                  </a:lnTo>
                  <a:lnTo>
                    <a:pt x="8" y="363"/>
                  </a:lnTo>
                  <a:lnTo>
                    <a:pt x="13" y="391"/>
                  </a:lnTo>
                  <a:lnTo>
                    <a:pt x="21" y="414"/>
                  </a:lnTo>
                  <a:lnTo>
                    <a:pt x="32" y="435"/>
                  </a:lnTo>
                  <a:lnTo>
                    <a:pt x="49" y="452"/>
                  </a:lnTo>
                  <a:lnTo>
                    <a:pt x="70" y="465"/>
                  </a:lnTo>
                  <a:lnTo>
                    <a:pt x="70" y="143"/>
                  </a:lnTo>
                  <a:lnTo>
                    <a:pt x="583" y="91"/>
                  </a:lnTo>
                  <a:lnTo>
                    <a:pt x="380" y="365"/>
                  </a:lnTo>
                  <a:lnTo>
                    <a:pt x="302" y="365"/>
                  </a:lnTo>
                  <a:lnTo>
                    <a:pt x="304" y="391"/>
                  </a:lnTo>
                  <a:lnTo>
                    <a:pt x="307" y="416"/>
                  </a:lnTo>
                  <a:lnTo>
                    <a:pt x="317" y="441"/>
                  </a:lnTo>
                  <a:lnTo>
                    <a:pt x="326" y="465"/>
                  </a:lnTo>
                  <a:lnTo>
                    <a:pt x="340" y="486"/>
                  </a:lnTo>
                  <a:lnTo>
                    <a:pt x="357" y="507"/>
                  </a:lnTo>
                  <a:lnTo>
                    <a:pt x="374" y="528"/>
                  </a:lnTo>
                  <a:lnTo>
                    <a:pt x="395" y="545"/>
                  </a:lnTo>
                  <a:lnTo>
                    <a:pt x="418" y="562"/>
                  </a:lnTo>
                  <a:lnTo>
                    <a:pt x="442" y="575"/>
                  </a:lnTo>
                  <a:lnTo>
                    <a:pt x="469" y="589"/>
                  </a:lnTo>
                  <a:lnTo>
                    <a:pt x="497" y="600"/>
                  </a:lnTo>
                  <a:lnTo>
                    <a:pt x="526" y="608"/>
                  </a:lnTo>
                  <a:lnTo>
                    <a:pt x="558" y="613"/>
                  </a:lnTo>
                  <a:lnTo>
                    <a:pt x="590" y="617"/>
                  </a:lnTo>
                  <a:lnTo>
                    <a:pt x="623" y="619"/>
                  </a:lnTo>
                  <a:lnTo>
                    <a:pt x="626" y="619"/>
                  </a:lnTo>
                  <a:lnTo>
                    <a:pt x="632" y="619"/>
                  </a:lnTo>
                  <a:lnTo>
                    <a:pt x="636" y="619"/>
                  </a:lnTo>
                  <a:lnTo>
                    <a:pt x="640" y="619"/>
                  </a:lnTo>
                  <a:lnTo>
                    <a:pt x="638" y="613"/>
                  </a:lnTo>
                  <a:lnTo>
                    <a:pt x="638" y="606"/>
                  </a:lnTo>
                  <a:lnTo>
                    <a:pt x="638" y="600"/>
                  </a:lnTo>
                  <a:lnTo>
                    <a:pt x="638" y="594"/>
                  </a:lnTo>
                  <a:lnTo>
                    <a:pt x="638" y="365"/>
                  </a:lnTo>
                  <a:lnTo>
                    <a:pt x="438" y="365"/>
                  </a:lnTo>
                  <a:lnTo>
                    <a:pt x="625" y="112"/>
                  </a:lnTo>
                  <a:lnTo>
                    <a:pt x="638" y="129"/>
                  </a:lnTo>
                  <a:lnTo>
                    <a:pt x="638" y="82"/>
                  </a:lnTo>
                  <a:lnTo>
                    <a:pt x="638" y="69"/>
                  </a:lnTo>
                  <a:lnTo>
                    <a:pt x="636" y="53"/>
                  </a:lnTo>
                  <a:lnTo>
                    <a:pt x="634" y="40"/>
                  </a:lnTo>
                  <a:lnTo>
                    <a:pt x="632" y="27"/>
                  </a:lnTo>
                  <a:lnTo>
                    <a:pt x="70" y="84"/>
                  </a:lnTo>
                  <a:lnTo>
                    <a:pt x="70" y="0"/>
                  </a:lnTo>
                  <a:lnTo>
                    <a:pt x="11" y="0"/>
                  </a:lnTo>
                  <a:lnTo>
                    <a:pt x="6" y="21"/>
                  </a:lnTo>
                  <a:lnTo>
                    <a:pt x="4" y="40"/>
                  </a:lnTo>
                  <a:lnTo>
                    <a:pt x="0" y="61"/>
                  </a:lnTo>
                  <a:lnTo>
                    <a:pt x="0" y="82"/>
                  </a:lnTo>
                  <a:lnTo>
                    <a:pt x="2" y="260"/>
                  </a:lnTo>
                  <a:close/>
                </a:path>
              </a:pathLst>
            </a:custGeom>
            <a:solidFill>
              <a:schemeClr val="bg1">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0" name="Freeform 13"/>
            <p:cNvSpPr>
              <a:spLocks/>
            </p:cNvSpPr>
            <p:nvPr/>
          </p:nvSpPr>
          <p:spPr bwMode="auto">
            <a:xfrm>
              <a:off x="4197" y="3183"/>
              <a:ext cx="119" cy="522"/>
            </a:xfrm>
            <a:custGeom>
              <a:avLst/>
              <a:gdLst>
                <a:gd name="T0" fmla="*/ 0 w 119"/>
                <a:gd name="T1" fmla="*/ 0 h 522"/>
                <a:gd name="T2" fmla="*/ 0 w 119"/>
                <a:gd name="T3" fmla="*/ 522 h 522"/>
                <a:gd name="T4" fmla="*/ 119 w 119"/>
                <a:gd name="T5" fmla="*/ 513 h 522"/>
                <a:gd name="T6" fmla="*/ 119 w 119"/>
                <a:gd name="T7" fmla="*/ 2 h 522"/>
                <a:gd name="T8" fmla="*/ 0 w 119"/>
                <a:gd name="T9" fmla="*/ 0 h 522"/>
              </a:gdLst>
              <a:ahLst/>
              <a:cxnLst>
                <a:cxn ang="0">
                  <a:pos x="T0" y="T1"/>
                </a:cxn>
                <a:cxn ang="0">
                  <a:pos x="T2" y="T3"/>
                </a:cxn>
                <a:cxn ang="0">
                  <a:pos x="T4" y="T5"/>
                </a:cxn>
                <a:cxn ang="0">
                  <a:pos x="T6" y="T7"/>
                </a:cxn>
                <a:cxn ang="0">
                  <a:pos x="T8" y="T9"/>
                </a:cxn>
              </a:cxnLst>
              <a:rect l="0" t="0" r="r" b="b"/>
              <a:pathLst>
                <a:path w="119" h="522">
                  <a:moveTo>
                    <a:pt x="0" y="0"/>
                  </a:moveTo>
                  <a:lnTo>
                    <a:pt x="0" y="522"/>
                  </a:lnTo>
                  <a:lnTo>
                    <a:pt x="119" y="513"/>
                  </a:lnTo>
                  <a:lnTo>
                    <a:pt x="119" y="2"/>
                  </a:lnTo>
                  <a:lnTo>
                    <a:pt x="0" y="0"/>
                  </a:lnTo>
                  <a:close/>
                </a:path>
              </a:pathLst>
            </a:custGeom>
            <a:solidFill>
              <a:schemeClr val="accent1">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1" name="Freeform 14"/>
            <p:cNvSpPr>
              <a:spLocks/>
            </p:cNvSpPr>
            <p:nvPr/>
          </p:nvSpPr>
          <p:spPr bwMode="auto">
            <a:xfrm>
              <a:off x="3331" y="2589"/>
              <a:ext cx="985" cy="744"/>
            </a:xfrm>
            <a:custGeom>
              <a:avLst/>
              <a:gdLst>
                <a:gd name="T0" fmla="*/ 915 w 985"/>
                <a:gd name="T1" fmla="*/ 82 h 744"/>
                <a:gd name="T2" fmla="*/ 919 w 985"/>
                <a:gd name="T3" fmla="*/ 40 h 744"/>
                <a:gd name="T4" fmla="*/ 926 w 985"/>
                <a:gd name="T5" fmla="*/ 0 h 744"/>
                <a:gd name="T6" fmla="*/ 866 w 985"/>
                <a:gd name="T7" fmla="*/ 95 h 744"/>
                <a:gd name="T8" fmla="*/ 15 w 985"/>
                <a:gd name="T9" fmla="*/ 239 h 744"/>
                <a:gd name="T10" fmla="*/ 80 w 985"/>
                <a:gd name="T11" fmla="*/ 490 h 744"/>
                <a:gd name="T12" fmla="*/ 2 w 985"/>
                <a:gd name="T13" fmla="*/ 517 h 744"/>
                <a:gd name="T14" fmla="*/ 15 w 985"/>
                <a:gd name="T15" fmla="*/ 564 h 744"/>
                <a:gd name="T16" fmla="*/ 38 w 985"/>
                <a:gd name="T17" fmla="*/ 610 h 744"/>
                <a:gd name="T18" fmla="*/ 74 w 985"/>
                <a:gd name="T19" fmla="*/ 651 h 744"/>
                <a:gd name="T20" fmla="*/ 118 w 985"/>
                <a:gd name="T21" fmla="*/ 686 h 744"/>
                <a:gd name="T22" fmla="*/ 169 w 985"/>
                <a:gd name="T23" fmla="*/ 714 h 744"/>
                <a:gd name="T24" fmla="*/ 226 w 985"/>
                <a:gd name="T25" fmla="*/ 733 h 744"/>
                <a:gd name="T26" fmla="*/ 290 w 985"/>
                <a:gd name="T27" fmla="*/ 742 h 744"/>
                <a:gd name="T28" fmla="*/ 355 w 985"/>
                <a:gd name="T29" fmla="*/ 742 h 744"/>
                <a:gd name="T30" fmla="*/ 420 w 985"/>
                <a:gd name="T31" fmla="*/ 733 h 744"/>
                <a:gd name="T32" fmla="*/ 476 w 985"/>
                <a:gd name="T33" fmla="*/ 714 h 744"/>
                <a:gd name="T34" fmla="*/ 530 w 985"/>
                <a:gd name="T35" fmla="*/ 686 h 744"/>
                <a:gd name="T36" fmla="*/ 573 w 985"/>
                <a:gd name="T37" fmla="*/ 651 h 744"/>
                <a:gd name="T38" fmla="*/ 607 w 985"/>
                <a:gd name="T39" fmla="*/ 610 h 744"/>
                <a:gd name="T40" fmla="*/ 632 w 985"/>
                <a:gd name="T41" fmla="*/ 564 h 744"/>
                <a:gd name="T42" fmla="*/ 645 w 985"/>
                <a:gd name="T43" fmla="*/ 517 h 744"/>
                <a:gd name="T44" fmla="*/ 558 w 985"/>
                <a:gd name="T45" fmla="*/ 490 h 744"/>
                <a:gd name="T46" fmla="*/ 423 w 985"/>
                <a:gd name="T47" fmla="*/ 386 h 744"/>
                <a:gd name="T48" fmla="*/ 139 w 985"/>
                <a:gd name="T49" fmla="*/ 490 h 744"/>
                <a:gd name="T50" fmla="*/ 412 w 985"/>
                <a:gd name="T51" fmla="*/ 369 h 744"/>
                <a:gd name="T52" fmla="*/ 351 w 985"/>
                <a:gd name="T53" fmla="*/ 205 h 744"/>
                <a:gd name="T54" fmla="*/ 866 w 985"/>
                <a:gd name="T55" fmla="*/ 594 h 744"/>
                <a:gd name="T56" fmla="*/ 985 w 985"/>
                <a:gd name="T57" fmla="*/ 465 h 744"/>
                <a:gd name="T58" fmla="*/ 947 w 985"/>
                <a:gd name="T59" fmla="*/ 435 h 744"/>
                <a:gd name="T60" fmla="*/ 928 w 985"/>
                <a:gd name="T61" fmla="*/ 391 h 744"/>
                <a:gd name="T62" fmla="*/ 919 w 985"/>
                <a:gd name="T63" fmla="*/ 332 h 744"/>
                <a:gd name="T64" fmla="*/ 917 w 985"/>
                <a:gd name="T65" fmla="*/ 260 h 7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85" h="744">
                  <a:moveTo>
                    <a:pt x="917" y="260"/>
                  </a:moveTo>
                  <a:lnTo>
                    <a:pt x="915" y="82"/>
                  </a:lnTo>
                  <a:lnTo>
                    <a:pt x="915" y="61"/>
                  </a:lnTo>
                  <a:lnTo>
                    <a:pt x="919" y="40"/>
                  </a:lnTo>
                  <a:lnTo>
                    <a:pt x="921" y="21"/>
                  </a:lnTo>
                  <a:lnTo>
                    <a:pt x="926" y="0"/>
                  </a:lnTo>
                  <a:lnTo>
                    <a:pt x="866" y="0"/>
                  </a:lnTo>
                  <a:lnTo>
                    <a:pt x="866" y="95"/>
                  </a:lnTo>
                  <a:lnTo>
                    <a:pt x="6" y="181"/>
                  </a:lnTo>
                  <a:lnTo>
                    <a:pt x="15" y="239"/>
                  </a:lnTo>
                  <a:lnTo>
                    <a:pt x="283" y="213"/>
                  </a:lnTo>
                  <a:lnTo>
                    <a:pt x="80" y="490"/>
                  </a:lnTo>
                  <a:lnTo>
                    <a:pt x="0" y="490"/>
                  </a:lnTo>
                  <a:lnTo>
                    <a:pt x="2" y="517"/>
                  </a:lnTo>
                  <a:lnTo>
                    <a:pt x="6" y="541"/>
                  </a:lnTo>
                  <a:lnTo>
                    <a:pt x="15" y="564"/>
                  </a:lnTo>
                  <a:lnTo>
                    <a:pt x="25" y="589"/>
                  </a:lnTo>
                  <a:lnTo>
                    <a:pt x="38" y="610"/>
                  </a:lnTo>
                  <a:lnTo>
                    <a:pt x="55" y="630"/>
                  </a:lnTo>
                  <a:lnTo>
                    <a:pt x="74" y="651"/>
                  </a:lnTo>
                  <a:lnTo>
                    <a:pt x="95" y="668"/>
                  </a:lnTo>
                  <a:lnTo>
                    <a:pt x="118" y="686"/>
                  </a:lnTo>
                  <a:lnTo>
                    <a:pt x="142" y="701"/>
                  </a:lnTo>
                  <a:lnTo>
                    <a:pt x="169" y="714"/>
                  </a:lnTo>
                  <a:lnTo>
                    <a:pt x="197" y="723"/>
                  </a:lnTo>
                  <a:lnTo>
                    <a:pt x="226" y="733"/>
                  </a:lnTo>
                  <a:lnTo>
                    <a:pt x="258" y="739"/>
                  </a:lnTo>
                  <a:lnTo>
                    <a:pt x="290" y="742"/>
                  </a:lnTo>
                  <a:lnTo>
                    <a:pt x="323" y="744"/>
                  </a:lnTo>
                  <a:lnTo>
                    <a:pt x="355" y="742"/>
                  </a:lnTo>
                  <a:lnTo>
                    <a:pt x="387" y="739"/>
                  </a:lnTo>
                  <a:lnTo>
                    <a:pt x="420" y="733"/>
                  </a:lnTo>
                  <a:lnTo>
                    <a:pt x="448" y="723"/>
                  </a:lnTo>
                  <a:lnTo>
                    <a:pt x="476" y="714"/>
                  </a:lnTo>
                  <a:lnTo>
                    <a:pt x="503" y="701"/>
                  </a:lnTo>
                  <a:lnTo>
                    <a:pt x="530" y="686"/>
                  </a:lnTo>
                  <a:lnTo>
                    <a:pt x="552" y="668"/>
                  </a:lnTo>
                  <a:lnTo>
                    <a:pt x="573" y="651"/>
                  </a:lnTo>
                  <a:lnTo>
                    <a:pt x="592" y="630"/>
                  </a:lnTo>
                  <a:lnTo>
                    <a:pt x="607" y="610"/>
                  </a:lnTo>
                  <a:lnTo>
                    <a:pt x="623" y="589"/>
                  </a:lnTo>
                  <a:lnTo>
                    <a:pt x="632" y="564"/>
                  </a:lnTo>
                  <a:lnTo>
                    <a:pt x="642" y="541"/>
                  </a:lnTo>
                  <a:lnTo>
                    <a:pt x="645" y="517"/>
                  </a:lnTo>
                  <a:lnTo>
                    <a:pt x="647" y="490"/>
                  </a:lnTo>
                  <a:lnTo>
                    <a:pt x="558" y="490"/>
                  </a:lnTo>
                  <a:lnTo>
                    <a:pt x="471" y="369"/>
                  </a:lnTo>
                  <a:lnTo>
                    <a:pt x="423" y="386"/>
                  </a:lnTo>
                  <a:lnTo>
                    <a:pt x="499" y="490"/>
                  </a:lnTo>
                  <a:lnTo>
                    <a:pt x="139" y="490"/>
                  </a:lnTo>
                  <a:lnTo>
                    <a:pt x="321" y="243"/>
                  </a:lnTo>
                  <a:lnTo>
                    <a:pt x="412" y="369"/>
                  </a:lnTo>
                  <a:lnTo>
                    <a:pt x="452" y="344"/>
                  </a:lnTo>
                  <a:lnTo>
                    <a:pt x="351" y="205"/>
                  </a:lnTo>
                  <a:lnTo>
                    <a:pt x="866" y="154"/>
                  </a:lnTo>
                  <a:lnTo>
                    <a:pt x="866" y="594"/>
                  </a:lnTo>
                  <a:lnTo>
                    <a:pt x="985" y="596"/>
                  </a:lnTo>
                  <a:lnTo>
                    <a:pt x="985" y="465"/>
                  </a:lnTo>
                  <a:lnTo>
                    <a:pt x="964" y="452"/>
                  </a:lnTo>
                  <a:lnTo>
                    <a:pt x="947" y="435"/>
                  </a:lnTo>
                  <a:lnTo>
                    <a:pt x="936" y="414"/>
                  </a:lnTo>
                  <a:lnTo>
                    <a:pt x="928" y="391"/>
                  </a:lnTo>
                  <a:lnTo>
                    <a:pt x="923" y="363"/>
                  </a:lnTo>
                  <a:lnTo>
                    <a:pt x="919" y="332"/>
                  </a:lnTo>
                  <a:lnTo>
                    <a:pt x="917" y="298"/>
                  </a:lnTo>
                  <a:lnTo>
                    <a:pt x="917" y="260"/>
                  </a:lnTo>
                  <a:close/>
                </a:path>
              </a:pathLst>
            </a:custGeom>
            <a:solidFill>
              <a:schemeClr val="bg1">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44045" name="Freeform 15"/>
            <p:cNvSpPr>
              <a:spLocks/>
            </p:cNvSpPr>
            <p:nvPr/>
          </p:nvSpPr>
          <p:spPr bwMode="auto">
            <a:xfrm>
              <a:off x="3743" y="2933"/>
              <a:ext cx="59" cy="42"/>
            </a:xfrm>
            <a:custGeom>
              <a:avLst/>
              <a:gdLst>
                <a:gd name="T0" fmla="*/ 11 w 59"/>
                <a:gd name="T1" fmla="*/ 42 h 42"/>
                <a:gd name="T2" fmla="*/ 59 w 59"/>
                <a:gd name="T3" fmla="*/ 25 h 42"/>
                <a:gd name="T4" fmla="*/ 40 w 59"/>
                <a:gd name="T5" fmla="*/ 0 h 42"/>
                <a:gd name="T6" fmla="*/ 0 w 59"/>
                <a:gd name="T7" fmla="*/ 25 h 42"/>
                <a:gd name="T8" fmla="*/ 11 w 59"/>
                <a:gd name="T9" fmla="*/ 42 h 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9" h="42">
                  <a:moveTo>
                    <a:pt x="11" y="42"/>
                  </a:moveTo>
                  <a:lnTo>
                    <a:pt x="59" y="25"/>
                  </a:lnTo>
                  <a:lnTo>
                    <a:pt x="40" y="0"/>
                  </a:lnTo>
                  <a:lnTo>
                    <a:pt x="0" y="25"/>
                  </a:lnTo>
                  <a:lnTo>
                    <a:pt x="11" y="42"/>
                  </a:lnTo>
                  <a:close/>
                </a:path>
              </a:pathLst>
            </a:custGeom>
            <a:solidFill>
              <a:srgbClr val="9E3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58371">
                                            <p:txEl>
                                              <p:pRg st="0" end="0"/>
                                            </p:txEl>
                                          </p:spTgt>
                                        </p:tgtEl>
                                        <p:attrNameLst>
                                          <p:attrName>style.visibility</p:attrName>
                                        </p:attrNameLst>
                                      </p:cBhvr>
                                      <p:to>
                                        <p:strVal val="visible"/>
                                      </p:to>
                                    </p:set>
                                    <p:animEffect transition="in" filter="fade">
                                      <p:cBhvr>
                                        <p:cTn id="7" dur="500"/>
                                        <p:tgtEl>
                                          <p:spTgt spid="58371">
                                            <p:txEl>
                                              <p:pRg st="0" end="0"/>
                                            </p:txEl>
                                          </p:spTgt>
                                        </p:tgtEl>
                                      </p:cBhvr>
                                    </p:animEffect>
                                    <p:anim calcmode="lin" valueType="num">
                                      <p:cBhvr>
                                        <p:cTn id="8" dur="500" fill="hold"/>
                                        <p:tgtEl>
                                          <p:spTgt spid="58371">
                                            <p:txEl>
                                              <p:pRg st="0" end="0"/>
                                            </p:txEl>
                                          </p:spTgt>
                                        </p:tgtEl>
                                        <p:attrNameLst>
                                          <p:attrName>ppt_w</p:attrName>
                                        </p:attrNameLst>
                                      </p:cBhvr>
                                      <p:tavLst>
                                        <p:tav tm="0" fmla="#ppt_w*sin(2.5*pi*$)">
                                          <p:val>
                                            <p:fltVal val="0"/>
                                          </p:val>
                                        </p:tav>
                                        <p:tav tm="100000">
                                          <p:val>
                                            <p:fltVal val="1"/>
                                          </p:val>
                                        </p:tav>
                                      </p:tavLst>
                                    </p:anim>
                                    <p:anim calcmode="lin" valueType="num">
                                      <p:cBhvr>
                                        <p:cTn id="9" dur="500" fill="hold"/>
                                        <p:tgtEl>
                                          <p:spTgt spid="58371">
                                            <p:txEl>
                                              <p:pRg st="0" end="0"/>
                                            </p:txEl>
                                          </p:spTgt>
                                        </p:tgtEl>
                                        <p:attrNameLst>
                                          <p:attrName>ppt_h</p:attrName>
                                        </p:attrNameLst>
                                      </p:cBhvr>
                                      <p:tavLst>
                                        <p:tav tm="0">
                                          <p:val>
                                            <p:strVal val="#ppt_h"/>
                                          </p:val>
                                        </p:tav>
                                        <p:tav tm="100000">
                                          <p:val>
                                            <p:strVal val="#ppt_h"/>
                                          </p:val>
                                        </p:tav>
                                      </p:tavLst>
                                    </p:anim>
                                  </p:childTnLst>
                                </p:cTn>
                              </p:par>
                            </p:childTnLst>
                          </p:cTn>
                        </p:par>
                        <p:par>
                          <p:cTn id="10" fill="hold" nodeType="afterGroup">
                            <p:stCondLst>
                              <p:cond delay="450"/>
                            </p:stCondLst>
                            <p:childTnLst>
                              <p:par>
                                <p:cTn id="11" presetID="45" presetClass="entr" presetSubtype="0" fill="hold" grpId="0" nodeType="afterEffect">
                                  <p:stCondLst>
                                    <p:cond delay="0"/>
                                  </p:stCondLst>
                                  <p:iterate type="lt">
                                    <p:tmPct val="10000"/>
                                  </p:iterate>
                                  <p:childTnLst>
                                    <p:set>
                                      <p:cBhvr>
                                        <p:cTn id="12" dur="1" fill="hold">
                                          <p:stCondLst>
                                            <p:cond delay="0"/>
                                          </p:stCondLst>
                                        </p:cTn>
                                        <p:tgtEl>
                                          <p:spTgt spid="58371">
                                            <p:txEl>
                                              <p:pRg st="2" end="2"/>
                                            </p:txEl>
                                          </p:spTgt>
                                        </p:tgtEl>
                                        <p:attrNameLst>
                                          <p:attrName>style.visibility</p:attrName>
                                        </p:attrNameLst>
                                      </p:cBhvr>
                                      <p:to>
                                        <p:strVal val="visible"/>
                                      </p:to>
                                    </p:set>
                                    <p:animEffect transition="in" filter="fade">
                                      <p:cBhvr>
                                        <p:cTn id="13" dur="500"/>
                                        <p:tgtEl>
                                          <p:spTgt spid="58371">
                                            <p:txEl>
                                              <p:pRg st="2" end="2"/>
                                            </p:txEl>
                                          </p:spTgt>
                                        </p:tgtEl>
                                      </p:cBhvr>
                                    </p:animEffect>
                                    <p:anim calcmode="lin" valueType="num">
                                      <p:cBhvr>
                                        <p:cTn id="14" dur="500" fill="hold"/>
                                        <p:tgtEl>
                                          <p:spTgt spid="58371">
                                            <p:txEl>
                                              <p:pRg st="2" end="2"/>
                                            </p:txEl>
                                          </p:spTgt>
                                        </p:tgtEl>
                                        <p:attrNameLst>
                                          <p:attrName>ppt_w</p:attrName>
                                        </p:attrNameLst>
                                      </p:cBhvr>
                                      <p:tavLst>
                                        <p:tav tm="0" fmla="#ppt_w*sin(2.5*pi*$)">
                                          <p:val>
                                            <p:fltVal val="0"/>
                                          </p:val>
                                        </p:tav>
                                        <p:tav tm="100000">
                                          <p:val>
                                            <p:fltVal val="1"/>
                                          </p:val>
                                        </p:tav>
                                      </p:tavLst>
                                    </p:anim>
                                    <p:anim calcmode="lin" valueType="num">
                                      <p:cBhvr>
                                        <p:cTn id="15" dur="500" fill="hold"/>
                                        <p:tgtEl>
                                          <p:spTgt spid="58371">
                                            <p:txEl>
                                              <p:pRg st="2" end="2"/>
                                            </p:txEl>
                                          </p:spTgt>
                                        </p:tgtEl>
                                        <p:attrNameLst>
                                          <p:attrName>ppt_h</p:attrName>
                                        </p:attrNameLst>
                                      </p:cBhvr>
                                      <p:tavLst>
                                        <p:tav tm="0">
                                          <p:val>
                                            <p:strVal val="#ppt_h"/>
                                          </p:val>
                                        </p:tav>
                                        <p:tav tm="100000">
                                          <p:val>
                                            <p:strVal val="#ppt_h"/>
                                          </p:val>
                                        </p:tav>
                                      </p:tavLst>
                                    </p:anim>
                                  </p:childTnLst>
                                </p:cTn>
                              </p:par>
                            </p:childTnLst>
                          </p:cTn>
                        </p:par>
                        <p:par>
                          <p:cTn id="16" fill="hold" nodeType="afterGroup">
                            <p:stCondLst>
                              <p:cond delay="1800"/>
                            </p:stCondLst>
                            <p:childTnLst>
                              <p:par>
                                <p:cTn id="17" presetID="45" presetClass="entr" presetSubtype="0" fill="hold" grpId="0" nodeType="afterEffect">
                                  <p:stCondLst>
                                    <p:cond delay="0"/>
                                  </p:stCondLst>
                                  <p:iterate type="lt">
                                    <p:tmPct val="10000"/>
                                  </p:iterate>
                                  <p:childTnLst>
                                    <p:set>
                                      <p:cBhvr>
                                        <p:cTn id="18" dur="1" fill="hold">
                                          <p:stCondLst>
                                            <p:cond delay="0"/>
                                          </p:stCondLst>
                                        </p:cTn>
                                        <p:tgtEl>
                                          <p:spTgt spid="58371">
                                            <p:txEl>
                                              <p:pRg st="3" end="3"/>
                                            </p:txEl>
                                          </p:spTgt>
                                        </p:tgtEl>
                                        <p:attrNameLst>
                                          <p:attrName>style.visibility</p:attrName>
                                        </p:attrNameLst>
                                      </p:cBhvr>
                                      <p:to>
                                        <p:strVal val="visible"/>
                                      </p:to>
                                    </p:set>
                                    <p:animEffect transition="in" filter="fade">
                                      <p:cBhvr>
                                        <p:cTn id="19" dur="500"/>
                                        <p:tgtEl>
                                          <p:spTgt spid="58371">
                                            <p:txEl>
                                              <p:pRg st="3" end="3"/>
                                            </p:txEl>
                                          </p:spTgt>
                                        </p:tgtEl>
                                      </p:cBhvr>
                                    </p:animEffect>
                                    <p:anim calcmode="lin" valueType="num">
                                      <p:cBhvr>
                                        <p:cTn id="20" dur="500" fill="hold"/>
                                        <p:tgtEl>
                                          <p:spTgt spid="58371">
                                            <p:txEl>
                                              <p:pRg st="3" end="3"/>
                                            </p:txEl>
                                          </p:spTgt>
                                        </p:tgtEl>
                                        <p:attrNameLst>
                                          <p:attrName>ppt_w</p:attrName>
                                        </p:attrNameLst>
                                      </p:cBhvr>
                                      <p:tavLst>
                                        <p:tav tm="0" fmla="#ppt_w*sin(2.5*pi*$)">
                                          <p:val>
                                            <p:fltVal val="0"/>
                                          </p:val>
                                        </p:tav>
                                        <p:tav tm="100000">
                                          <p:val>
                                            <p:fltVal val="1"/>
                                          </p:val>
                                        </p:tav>
                                      </p:tavLst>
                                    </p:anim>
                                    <p:anim calcmode="lin" valueType="num">
                                      <p:cBhvr>
                                        <p:cTn id="21" dur="500" fill="hold"/>
                                        <p:tgtEl>
                                          <p:spTgt spid="58371">
                                            <p:txEl>
                                              <p:pRg st="3" end="3"/>
                                            </p:txEl>
                                          </p:spTgt>
                                        </p:tgtEl>
                                        <p:attrNameLst>
                                          <p:attrName>ppt_h</p:attrName>
                                        </p:attrNameLst>
                                      </p:cBhvr>
                                      <p:tavLst>
                                        <p:tav tm="0">
                                          <p:val>
                                            <p:strVal val="#ppt_h"/>
                                          </p:val>
                                        </p:tav>
                                        <p:tav tm="100000">
                                          <p:val>
                                            <p:strVal val="#ppt_h"/>
                                          </p:val>
                                        </p:tav>
                                      </p:tavLst>
                                    </p:anim>
                                  </p:childTnLst>
                                </p:cTn>
                              </p:par>
                            </p:childTnLst>
                          </p:cTn>
                        </p:par>
                        <p:par>
                          <p:cTn id="22" fill="hold" nodeType="afterGroup">
                            <p:stCondLst>
                              <p:cond delay="3500"/>
                            </p:stCondLst>
                            <p:childTnLst>
                              <p:par>
                                <p:cTn id="23" presetID="2" presetClass="entr" presetSubtype="4" fill="hold" grpId="0" nodeType="afterEffect">
                                  <p:stCondLst>
                                    <p:cond delay="0"/>
                                  </p:stCondLst>
                                  <p:childTnLst>
                                    <p:set>
                                      <p:cBhvr>
                                        <p:cTn id="24" dur="1" fill="hold">
                                          <p:stCondLst>
                                            <p:cond delay="0"/>
                                          </p:stCondLst>
                                        </p:cTn>
                                        <p:tgtEl>
                                          <p:spTgt spid="58371">
                                            <p:txEl>
                                              <p:pRg st="6" end="6"/>
                                            </p:txEl>
                                          </p:spTgt>
                                        </p:tgtEl>
                                        <p:attrNameLst>
                                          <p:attrName>style.visibility</p:attrName>
                                        </p:attrNameLst>
                                      </p:cBhvr>
                                      <p:to>
                                        <p:strVal val="visible"/>
                                      </p:to>
                                    </p:set>
                                    <p:anim calcmode="lin" valueType="num">
                                      <p:cBhvr additive="base">
                                        <p:cTn id="25" dur="1000" fill="hold"/>
                                        <p:tgtEl>
                                          <p:spTgt spid="58371">
                                            <p:txEl>
                                              <p:pRg st="6" end="6"/>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5837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8371">
                                            <p:txEl>
                                              <p:pRg st="8" end="8"/>
                                            </p:txEl>
                                          </p:spTgt>
                                        </p:tgtEl>
                                        <p:attrNameLst>
                                          <p:attrName>style.visibility</p:attrName>
                                        </p:attrNameLst>
                                      </p:cBhvr>
                                      <p:to>
                                        <p:strVal val="visible"/>
                                      </p:to>
                                    </p:set>
                                    <p:anim calcmode="lin" valueType="num">
                                      <p:cBhvr additive="base">
                                        <p:cTn id="31" dur="1000" fill="hold"/>
                                        <p:tgtEl>
                                          <p:spTgt spid="58371">
                                            <p:txEl>
                                              <p:pRg st="8" end="8"/>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58371">
                                            <p:txEl>
                                              <p:pRg st="8" end="8"/>
                                            </p:txEl>
                                          </p:spTgt>
                                        </p:tgtEl>
                                        <p:attrNameLst>
                                          <p:attrName>ppt_y</p:attrName>
                                        </p:attrNameLst>
                                      </p:cBhvr>
                                      <p:tavLst>
                                        <p:tav tm="0">
                                          <p:val>
                                            <p:strVal val="1+#ppt_h/2"/>
                                          </p:val>
                                        </p:tav>
                                        <p:tav tm="100000">
                                          <p:val>
                                            <p:strVal val="#ppt_y"/>
                                          </p:val>
                                        </p:tav>
                                      </p:tavLst>
                                    </p:anim>
                                  </p:childTnLst>
                                </p:cTn>
                              </p:par>
                            </p:childTnLst>
                          </p:cTn>
                        </p:par>
                        <p:par>
                          <p:cTn id="33" fill="hold" nodeType="afterGroup">
                            <p:stCondLst>
                              <p:cond delay="1000"/>
                            </p:stCondLst>
                            <p:childTnLst>
                              <p:par>
                                <p:cTn id="34" presetID="2" presetClass="entr" presetSubtype="4" fill="hold" grpId="0" nodeType="afterEffect">
                                  <p:stCondLst>
                                    <p:cond delay="0"/>
                                  </p:stCondLst>
                                  <p:childTnLst>
                                    <p:set>
                                      <p:cBhvr>
                                        <p:cTn id="35" dur="1" fill="hold">
                                          <p:stCondLst>
                                            <p:cond delay="0"/>
                                          </p:stCondLst>
                                        </p:cTn>
                                        <p:tgtEl>
                                          <p:spTgt spid="58371">
                                            <p:txEl>
                                              <p:pRg st="10" end="10"/>
                                            </p:txEl>
                                          </p:spTgt>
                                        </p:tgtEl>
                                        <p:attrNameLst>
                                          <p:attrName>style.visibility</p:attrName>
                                        </p:attrNameLst>
                                      </p:cBhvr>
                                      <p:to>
                                        <p:strVal val="visible"/>
                                      </p:to>
                                    </p:set>
                                    <p:anim calcmode="lin" valueType="num">
                                      <p:cBhvr additive="base">
                                        <p:cTn id="36" dur="1000" fill="hold"/>
                                        <p:tgtEl>
                                          <p:spTgt spid="58371">
                                            <p:txEl>
                                              <p:pRg st="10" end="10"/>
                                            </p:txEl>
                                          </p:spTgt>
                                        </p:tgtEl>
                                        <p:attrNameLst>
                                          <p:attrName>ppt_x</p:attrName>
                                        </p:attrNameLst>
                                      </p:cBhvr>
                                      <p:tavLst>
                                        <p:tav tm="0">
                                          <p:val>
                                            <p:strVal val="#ppt_x"/>
                                          </p:val>
                                        </p:tav>
                                        <p:tav tm="100000">
                                          <p:val>
                                            <p:strVal val="#ppt_x"/>
                                          </p:val>
                                        </p:tav>
                                      </p:tavLst>
                                    </p:anim>
                                    <p:anim calcmode="lin" valueType="num">
                                      <p:cBhvr additive="base">
                                        <p:cTn id="37" dur="1000" fill="hold"/>
                                        <p:tgtEl>
                                          <p:spTgt spid="58371">
                                            <p:txEl>
                                              <p:pRg st="10" end="10"/>
                                            </p:txEl>
                                          </p:spTgt>
                                        </p:tgtEl>
                                        <p:attrNameLst>
                                          <p:attrName>ppt_y</p:attrName>
                                        </p:attrNameLst>
                                      </p:cBhvr>
                                      <p:tavLst>
                                        <p:tav tm="0">
                                          <p:val>
                                            <p:strVal val="1+#ppt_h/2"/>
                                          </p:val>
                                        </p:tav>
                                        <p:tav tm="100000">
                                          <p:val>
                                            <p:strVal val="#ppt_y"/>
                                          </p:val>
                                        </p:tav>
                                      </p:tavLst>
                                    </p:anim>
                                  </p:childTnLst>
                                </p:cTn>
                              </p:par>
                            </p:childTnLst>
                          </p:cTn>
                        </p:par>
                        <p:par>
                          <p:cTn id="38" fill="hold" nodeType="afterGroup">
                            <p:stCondLst>
                              <p:cond delay="2000"/>
                            </p:stCondLst>
                            <p:childTnLst>
                              <p:par>
                                <p:cTn id="39" presetID="2" presetClass="entr" presetSubtype="4" fill="hold" grpId="0" nodeType="afterEffect">
                                  <p:stCondLst>
                                    <p:cond delay="0"/>
                                  </p:stCondLst>
                                  <p:childTnLst>
                                    <p:set>
                                      <p:cBhvr>
                                        <p:cTn id="40" dur="1" fill="hold">
                                          <p:stCondLst>
                                            <p:cond delay="0"/>
                                          </p:stCondLst>
                                        </p:cTn>
                                        <p:tgtEl>
                                          <p:spTgt spid="58371">
                                            <p:txEl>
                                              <p:pRg st="12" end="12"/>
                                            </p:txEl>
                                          </p:spTgt>
                                        </p:tgtEl>
                                        <p:attrNameLst>
                                          <p:attrName>style.visibility</p:attrName>
                                        </p:attrNameLst>
                                      </p:cBhvr>
                                      <p:to>
                                        <p:strVal val="visible"/>
                                      </p:to>
                                    </p:set>
                                    <p:anim calcmode="lin" valueType="num">
                                      <p:cBhvr additive="base">
                                        <p:cTn id="41" dur="1000" fill="hold"/>
                                        <p:tgtEl>
                                          <p:spTgt spid="58371">
                                            <p:txEl>
                                              <p:pRg st="12" end="12"/>
                                            </p:txEl>
                                          </p:spTgt>
                                        </p:tgtEl>
                                        <p:attrNameLst>
                                          <p:attrName>ppt_x</p:attrName>
                                        </p:attrNameLst>
                                      </p:cBhvr>
                                      <p:tavLst>
                                        <p:tav tm="0">
                                          <p:val>
                                            <p:strVal val="#ppt_x"/>
                                          </p:val>
                                        </p:tav>
                                        <p:tav tm="100000">
                                          <p:val>
                                            <p:strVal val="#ppt_x"/>
                                          </p:val>
                                        </p:tav>
                                      </p:tavLst>
                                    </p:anim>
                                    <p:anim calcmode="lin" valueType="num">
                                      <p:cBhvr additive="base">
                                        <p:cTn id="42" dur="1000" fill="hold"/>
                                        <p:tgtEl>
                                          <p:spTgt spid="58371">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6554867" cy="1676400"/>
          </a:xfrm>
        </p:spPr>
        <p:txBody>
          <a:bodyPr>
            <a:noAutofit/>
          </a:bodyPr>
          <a:lstStyle/>
          <a:p>
            <a:pPr fontAlgn="auto">
              <a:spcAft>
                <a:spcPts val="0"/>
              </a:spcAft>
              <a:defRPr/>
            </a:pPr>
            <a:r>
              <a:rPr lang="en-US" altLang="en-US" sz="3600" dirty="0"/>
              <a:t>What are the Penalties for Conviction of Fraud?</a:t>
            </a:r>
            <a:br>
              <a:rPr lang="en-US" altLang="en-US" sz="3600" dirty="0"/>
            </a:br>
            <a:endParaRPr lang="en-US" sz="3600" dirty="0"/>
          </a:p>
        </p:txBody>
      </p:sp>
      <p:sp>
        <p:nvSpPr>
          <p:cNvPr id="3" name="Content Placeholder 2"/>
          <p:cNvSpPr>
            <a:spLocks noGrp="1"/>
          </p:cNvSpPr>
          <p:nvPr>
            <p:ph idx="1"/>
          </p:nvPr>
        </p:nvSpPr>
        <p:spPr>
          <a:xfrm>
            <a:off x="457200" y="1905000"/>
            <a:ext cx="8534400" cy="4495800"/>
          </a:xfrm>
        </p:spPr>
        <p:txBody>
          <a:bodyPr>
            <a:normAutofit/>
          </a:bodyPr>
          <a:lstStyle/>
          <a:p>
            <a:pPr marL="119062" indent="0" fontAlgn="auto">
              <a:spcAft>
                <a:spcPts val="0"/>
              </a:spcAft>
              <a:buFont typeface="Wingdings 2" pitchFamily="18" charset="2"/>
              <a:buNone/>
              <a:defRPr/>
            </a:pPr>
            <a:endParaRPr lang="en-US" sz="1600" dirty="0">
              <a:solidFill>
                <a:schemeClr val="tx1"/>
              </a:solidFill>
            </a:endParaRPr>
          </a:p>
          <a:p>
            <a:pPr marL="119062" indent="0" fontAlgn="auto">
              <a:spcAft>
                <a:spcPts val="0"/>
              </a:spcAft>
              <a:buFont typeface="Wingdings 2" pitchFamily="18" charset="2"/>
              <a:buNone/>
              <a:defRPr/>
            </a:pPr>
            <a:endParaRPr lang="en-US" sz="1600" dirty="0">
              <a:solidFill>
                <a:schemeClr val="tx1"/>
              </a:solidFill>
            </a:endParaRPr>
          </a:p>
          <a:p>
            <a:pPr marL="566928" indent="-457200" fontAlgn="auto">
              <a:spcAft>
                <a:spcPts val="0"/>
              </a:spcAft>
              <a:buFont typeface="Wingdings" panose="05000000000000000000" pitchFamily="2" charset="2"/>
              <a:buChar char="q"/>
              <a:defRPr/>
            </a:pPr>
            <a:r>
              <a:rPr lang="en-US" sz="2800" dirty="0">
                <a:solidFill>
                  <a:schemeClr val="tx1"/>
                </a:solidFill>
                <a:latin typeface="Aparajita" panose="020B0604020202020204" pitchFamily="34" charset="0"/>
                <a:cs typeface="Aparajita" panose="020B0604020202020204" pitchFamily="34" charset="0"/>
              </a:rPr>
              <a:t> Mail Fraud, Wire Fraud, Conspiracy, and</a:t>
            </a:r>
          </a:p>
          <a:p>
            <a:pPr marL="109728" indent="0" fontAlgn="auto">
              <a:spcAft>
                <a:spcPts val="0"/>
              </a:spcAft>
              <a:buNone/>
              <a:defRPr/>
            </a:pPr>
            <a:r>
              <a:rPr lang="en-US" sz="2800" dirty="0">
                <a:solidFill>
                  <a:schemeClr val="tx1"/>
                </a:solidFill>
                <a:latin typeface="Aparajita" panose="020B0604020202020204" pitchFamily="34" charset="0"/>
                <a:cs typeface="Aparajita" panose="020B0604020202020204" pitchFamily="34" charset="0"/>
              </a:rPr>
              <a:t>       Obstruction of Justice:  Up to 5 years prison </a:t>
            </a:r>
          </a:p>
          <a:p>
            <a:pPr marL="109728" indent="0" fontAlgn="auto">
              <a:spcAft>
                <a:spcPts val="0"/>
              </a:spcAft>
              <a:buNone/>
              <a:defRPr/>
            </a:pPr>
            <a:r>
              <a:rPr lang="en-US" sz="2800" dirty="0">
                <a:solidFill>
                  <a:schemeClr val="tx1"/>
                </a:solidFill>
                <a:latin typeface="Aparajita" panose="020B0604020202020204" pitchFamily="34" charset="0"/>
                <a:cs typeface="Aparajita" panose="020B0604020202020204" pitchFamily="34" charset="0"/>
              </a:rPr>
              <a:t>       and/or $500,000 fine.</a:t>
            </a:r>
          </a:p>
          <a:p>
            <a:pPr marL="119062" indent="0" fontAlgn="auto">
              <a:spcAft>
                <a:spcPts val="0"/>
              </a:spcAft>
              <a:buFont typeface="Wingdings 2" pitchFamily="18" charset="2"/>
              <a:buNone/>
              <a:defRPr/>
            </a:pPr>
            <a:endParaRPr lang="en-US" sz="2800" dirty="0">
              <a:solidFill>
                <a:schemeClr val="tx1"/>
              </a:solidFill>
              <a:latin typeface="Aparajita" panose="020B0604020202020204" pitchFamily="34" charset="0"/>
              <a:cs typeface="Aparajita" panose="020B0604020202020204" pitchFamily="34" charset="0"/>
            </a:endParaRPr>
          </a:p>
          <a:p>
            <a:pPr marL="566928" indent="-457200" fontAlgn="auto">
              <a:spcAft>
                <a:spcPts val="0"/>
              </a:spcAft>
              <a:buFont typeface="Wingdings" panose="05000000000000000000" pitchFamily="2" charset="2"/>
              <a:buChar char="q"/>
              <a:defRPr/>
            </a:pPr>
            <a:r>
              <a:rPr lang="en-US" sz="2800" dirty="0">
                <a:solidFill>
                  <a:schemeClr val="tx1"/>
                </a:solidFill>
                <a:latin typeface="Aparajita" panose="020B0604020202020204" pitchFamily="34" charset="0"/>
                <a:cs typeface="Aparajita" panose="020B0604020202020204" pitchFamily="34" charset="0"/>
              </a:rPr>
              <a:t> Concealment of a Felony:  Up to 3 years prison</a:t>
            </a:r>
          </a:p>
          <a:p>
            <a:pPr marL="109728" indent="0" fontAlgn="auto">
              <a:spcAft>
                <a:spcPts val="0"/>
              </a:spcAft>
              <a:buNone/>
              <a:defRPr/>
            </a:pPr>
            <a:r>
              <a:rPr lang="en-US" sz="2800" dirty="0">
                <a:solidFill>
                  <a:schemeClr val="tx1"/>
                </a:solidFill>
                <a:latin typeface="Aparajita" panose="020B0604020202020204" pitchFamily="34" charset="0"/>
                <a:cs typeface="Aparajita" panose="020B0604020202020204" pitchFamily="34" charset="0"/>
              </a:rPr>
              <a:t>       and/or $500,000 fine.</a:t>
            </a:r>
          </a:p>
          <a:p>
            <a:pPr marL="457200" lvl="1" indent="0" fontAlgn="auto">
              <a:spcBef>
                <a:spcPts val="324"/>
              </a:spcBef>
              <a:spcAft>
                <a:spcPts val="0"/>
              </a:spcAft>
              <a:buFont typeface="Wingdings" pitchFamily="2" charset="2"/>
              <a:buNone/>
              <a:defRPr/>
            </a:pPr>
            <a:r>
              <a:rPr lang="en-US" sz="2400" dirty="0">
                <a:solidFill>
                  <a:schemeClr val="tx1"/>
                </a:solidFill>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1524000" y="457200"/>
            <a:ext cx="6554867" cy="1371600"/>
          </a:xfrm>
        </p:spPr>
        <p:txBody>
          <a:bodyPr>
            <a:normAutofit/>
          </a:bodyPr>
          <a:lstStyle/>
          <a:p>
            <a:pPr fontAlgn="auto">
              <a:spcAft>
                <a:spcPts val="0"/>
              </a:spcAft>
              <a:defRPr/>
            </a:pPr>
            <a:r>
              <a:rPr lang="en-US" sz="4000" dirty="0"/>
              <a:t>     2016 TNI Standard</a:t>
            </a:r>
          </a:p>
        </p:txBody>
      </p:sp>
      <p:sp>
        <p:nvSpPr>
          <p:cNvPr id="19458" name="Rectangle 3"/>
          <p:cNvSpPr>
            <a:spLocks noGrp="1" noChangeArrowheads="1"/>
          </p:cNvSpPr>
          <p:nvPr>
            <p:ph idx="1"/>
          </p:nvPr>
        </p:nvSpPr>
        <p:spPr>
          <a:xfrm>
            <a:off x="609600" y="1676400"/>
            <a:ext cx="6554867" cy="3767670"/>
          </a:xfrm>
        </p:spPr>
        <p:txBody>
          <a:bodyPr/>
          <a:lstStyle/>
          <a:p>
            <a:pPr algn="ctr">
              <a:buFont typeface="Wingdings" pitchFamily="2" charset="2"/>
              <a:buNone/>
            </a:pPr>
            <a:r>
              <a:rPr lang="en-US" altLang="en-US" sz="4000" b="1" dirty="0">
                <a:solidFill>
                  <a:schemeClr val="tx1"/>
                </a:solidFill>
                <a:latin typeface="Aparajita" panose="020B0604020202020204" pitchFamily="34" charset="0"/>
                <a:cs typeface="Aparajita" panose="020B0604020202020204" pitchFamily="34" charset="0"/>
              </a:rPr>
              <a:t>What does the 2016 TNI Standard say about Data Integrity and Ethics in the Laboratory?</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228600"/>
            <a:ext cx="7620001" cy="1066800"/>
          </a:xfrm>
        </p:spPr>
        <p:txBody>
          <a:bodyPr>
            <a:noAutofit/>
          </a:bodyPr>
          <a:lstStyle/>
          <a:p>
            <a:pPr algn="ctr" fontAlgn="auto">
              <a:spcAft>
                <a:spcPts val="0"/>
              </a:spcAft>
              <a:defRPr/>
            </a:pPr>
            <a:r>
              <a:rPr lang="en-US" sz="3200" dirty="0"/>
              <a:t>Examples Prosecuted Cases of Unethical/Inappropriate Actions</a:t>
            </a:r>
          </a:p>
        </p:txBody>
      </p:sp>
      <p:sp>
        <p:nvSpPr>
          <p:cNvPr id="3" name="Text Placeholder 2"/>
          <p:cNvSpPr>
            <a:spLocks noGrp="1"/>
          </p:cNvSpPr>
          <p:nvPr>
            <p:ph type="body" idx="1"/>
          </p:nvPr>
        </p:nvSpPr>
        <p:spPr>
          <a:xfrm>
            <a:off x="304800" y="1295401"/>
            <a:ext cx="5334000" cy="685799"/>
          </a:xfrm>
        </p:spPr>
        <p:txBody>
          <a:bodyPr>
            <a:noAutofit/>
          </a:bodyPr>
          <a:lstStyle/>
          <a:p>
            <a:pPr algn="ctr" fontAlgn="auto">
              <a:spcBef>
                <a:spcPts val="0"/>
              </a:spcBef>
              <a:spcAft>
                <a:spcPts val="0"/>
              </a:spcAft>
              <a:buFont typeface="Wingdings 3"/>
              <a:buNone/>
              <a:defRPr/>
            </a:pPr>
            <a:r>
              <a:rPr lang="en-US" sz="2800" dirty="0">
                <a:latin typeface="Aparajita" panose="020B0604020202020204" pitchFamily="34" charset="0"/>
                <a:cs typeface="Aparajita" panose="020B0604020202020204" pitchFamily="34" charset="0"/>
              </a:rPr>
              <a:t>Case 1:  August 2013; Jackson, MS</a:t>
            </a:r>
          </a:p>
        </p:txBody>
      </p:sp>
      <p:sp>
        <p:nvSpPr>
          <p:cNvPr id="36868" name="Content Placeholder 3"/>
          <p:cNvSpPr>
            <a:spLocks noGrp="1"/>
          </p:cNvSpPr>
          <p:nvPr>
            <p:ph sz="half" idx="2"/>
          </p:nvPr>
        </p:nvSpPr>
        <p:spPr>
          <a:xfrm>
            <a:off x="304800" y="2057400"/>
            <a:ext cx="6553200" cy="4267200"/>
          </a:xfrm>
          <a:ln>
            <a:noFill/>
            <a:headEnd/>
            <a:tailEnd/>
          </a:ln>
        </p:spPr>
        <p:txBody>
          <a:bodyPr>
            <a:noAutofit/>
          </a:bodyPr>
          <a:lstStyle/>
          <a:p>
            <a:pPr marL="117475" indent="0">
              <a:spcBef>
                <a:spcPts val="0"/>
              </a:spcBef>
              <a:spcAft>
                <a:spcPts val="0"/>
              </a:spcAft>
              <a:buNone/>
              <a:defRPr/>
            </a:pPr>
            <a:r>
              <a:rPr lang="en-US" sz="2000" dirty="0">
                <a:solidFill>
                  <a:schemeClr val="tx1"/>
                </a:solidFill>
                <a:latin typeface="Aparajita" panose="020B0604020202020204" pitchFamily="34" charset="0"/>
                <a:cs typeface="Aparajita" panose="020B0604020202020204" pitchFamily="34" charset="0"/>
              </a:rPr>
              <a:t>On August 26, 2013, </a:t>
            </a:r>
            <a:r>
              <a:rPr lang="en-US" sz="2000" dirty="0" err="1">
                <a:solidFill>
                  <a:schemeClr val="tx1"/>
                </a:solidFill>
                <a:latin typeface="Aparajita" panose="020B0604020202020204" pitchFamily="34" charset="0"/>
                <a:cs typeface="Aparajita" panose="020B0604020202020204" pitchFamily="34" charset="0"/>
              </a:rPr>
              <a:t>Tennie</a:t>
            </a:r>
            <a:r>
              <a:rPr lang="en-US" sz="2000" dirty="0">
                <a:solidFill>
                  <a:schemeClr val="tx1"/>
                </a:solidFill>
                <a:latin typeface="Aparajita" panose="020B0604020202020204" pitchFamily="34" charset="0"/>
                <a:cs typeface="Aparajita" panose="020B0604020202020204" pitchFamily="34" charset="0"/>
              </a:rPr>
              <a:t> White, the owner and operator of an environmental laboratory located in Jackson, Mississippi, was sentenced to forty (40) months in prison with three years of supervised release thereafter, a $1,000.00 fine and a $100.00 special assessment, by U.S. District Judge Henry T. Wingate, in connection with her conviction for faking laboratory testing results and lying to federal investigators.  White was hired to perform laboratory testing</a:t>
            </a:r>
            <a:br>
              <a:rPr lang="en-US" sz="2000" dirty="0">
                <a:solidFill>
                  <a:schemeClr val="tx1"/>
                </a:solidFill>
                <a:latin typeface="Aparajita" panose="020B0604020202020204" pitchFamily="34" charset="0"/>
                <a:cs typeface="Aparajita" panose="020B0604020202020204" pitchFamily="34" charset="0"/>
              </a:rPr>
            </a:br>
            <a:r>
              <a:rPr lang="en-US" sz="2000" dirty="0">
                <a:solidFill>
                  <a:schemeClr val="tx1"/>
                </a:solidFill>
                <a:latin typeface="Aparajita" panose="020B0604020202020204" pitchFamily="34" charset="0"/>
                <a:cs typeface="Aparajita" panose="020B0604020202020204" pitchFamily="34" charset="0"/>
              </a:rPr>
              <a:t>of a client’s industrial process waste water samples and then to use those results to complete monthly discharge monitoring reports for submission.  Trial evidence was presented that White created a discharge monitoring report (“</a:t>
            </a:r>
            <a:r>
              <a:rPr lang="en-US" sz="2000" dirty="0" err="1">
                <a:solidFill>
                  <a:schemeClr val="tx1"/>
                </a:solidFill>
                <a:latin typeface="Aparajita" panose="020B0604020202020204" pitchFamily="34" charset="0"/>
                <a:cs typeface="Aparajita" panose="020B0604020202020204" pitchFamily="34" charset="0"/>
              </a:rPr>
              <a:t>DMR</a:t>
            </a:r>
            <a:r>
              <a:rPr lang="en-US" sz="2000" dirty="0">
                <a:solidFill>
                  <a:schemeClr val="tx1"/>
                </a:solidFill>
                <a:latin typeface="Aparajita" panose="020B0604020202020204" pitchFamily="34" charset="0"/>
                <a:cs typeface="Aparajita" panose="020B0604020202020204" pitchFamily="34" charset="0"/>
              </a:rPr>
              <a:t>”) for each of the months October, November and December 2008 that falsely represented that laboratory testing had been performed on samples when no such testing had been done.  </a:t>
            </a:r>
            <a:endParaRPr lang="en-US" altLang="en-US" sz="2000" dirty="0">
              <a:solidFill>
                <a:schemeClr val="tx1"/>
              </a:solidFill>
              <a:latin typeface="Aparajita" panose="020B0604020202020204" pitchFamily="34" charset="0"/>
              <a:cs typeface="Aparajita" panose="020B0604020202020204"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990600"/>
          </a:xfrm>
        </p:spPr>
        <p:txBody>
          <a:bodyPr>
            <a:normAutofit fontScale="90000"/>
          </a:bodyPr>
          <a:lstStyle/>
          <a:p>
            <a:r>
              <a:rPr lang="en-US" dirty="0"/>
              <a:t>Examples Prosecuted Cases of Unethical/Inappropriate Actions</a:t>
            </a:r>
          </a:p>
        </p:txBody>
      </p:sp>
      <p:sp>
        <p:nvSpPr>
          <p:cNvPr id="3" name="Text Placeholder 4"/>
          <p:cNvSpPr txBox="1">
            <a:spLocks/>
          </p:cNvSpPr>
          <p:nvPr/>
        </p:nvSpPr>
        <p:spPr>
          <a:xfrm>
            <a:off x="609600" y="1752600"/>
            <a:ext cx="6705602" cy="685800"/>
          </a:xfrm>
          <a:prstGeom prst="rect">
            <a:avLst/>
          </a:prstGeom>
        </p:spPr>
        <p:txBody>
          <a:bodyPr>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ctr" fontAlgn="auto">
              <a:spcBef>
                <a:spcPts val="0"/>
              </a:spcBef>
              <a:buFont typeface="Wingdings 3"/>
              <a:buNone/>
              <a:defRPr/>
            </a:pPr>
            <a:r>
              <a:rPr lang="en-US" sz="2800" dirty="0">
                <a:latin typeface="Aparajita" panose="020B0604020202020204" pitchFamily="34" charset="0"/>
                <a:cs typeface="Aparajita" panose="020B0604020202020204" pitchFamily="34" charset="0"/>
              </a:rPr>
              <a:t>Case 2:  April 2011; Douglassville, PA</a:t>
            </a:r>
          </a:p>
        </p:txBody>
      </p:sp>
      <p:sp>
        <p:nvSpPr>
          <p:cNvPr id="4" name="Content Placeholder 5"/>
          <p:cNvSpPr txBox="1">
            <a:spLocks/>
          </p:cNvSpPr>
          <p:nvPr/>
        </p:nvSpPr>
        <p:spPr>
          <a:xfrm>
            <a:off x="738889" y="2209800"/>
            <a:ext cx="6576313" cy="4419600"/>
          </a:xfrm>
          <a:prstGeom prst="rect">
            <a:avLst/>
          </a:prstGeom>
          <a:ln>
            <a:noFill/>
          </a:ln>
        </p:spPr>
        <p:txBody>
          <a:bodyPr>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119062" indent="0" fontAlgn="auto">
              <a:buFont typeface="Wingdings 3" charset="2"/>
              <a:buNone/>
              <a:defRPr/>
            </a:pPr>
            <a:r>
              <a:rPr lang="en-US" sz="2200" dirty="0">
                <a:latin typeface="Aparajita" panose="020B0604020202020204" pitchFamily="34" charset="0"/>
                <a:cs typeface="Aparajita" panose="020B0604020202020204" pitchFamily="34" charset="0"/>
              </a:rPr>
              <a:t>Blue Marsh Laboratories, Inc., and its president, laboratory director and owner Michael McKenna, were charged with 84 counts of fraud and false statements  in connection with environmental laboratory testing. The indictment alleges that defendants Blue Marsh and McKenna caused environmental test reports to be prepared and mailed to customers which falsely stated that the proper EPA methods for analysis were being performed when, as the defendants knew, the EPA Methods for testing and analysis were not being followed and the results were false, inaccurate and unreliable.  If convicted of the charges, the defendant McKenna faces a substantial term of imprisonment, a $22,000,000 fine, 3 years supervised release, mandatory restitution, and a $8,400 special victims/witness assessment.</a:t>
            </a:r>
          </a:p>
        </p:txBody>
      </p:sp>
    </p:spTree>
    <p:extLst>
      <p:ext uri="{BB962C8B-B14F-4D97-AF65-F5344CB8AC3E}">
        <p14:creationId xmlns:p14="http://schemas.microsoft.com/office/powerpoint/2010/main" val="8753725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3103" y="87086"/>
            <a:ext cx="6554867" cy="1524000"/>
          </a:xfrm>
        </p:spPr>
        <p:txBody>
          <a:bodyPr/>
          <a:lstStyle/>
          <a:p>
            <a:pPr fontAlgn="auto">
              <a:spcAft>
                <a:spcPts val="0"/>
              </a:spcAft>
              <a:defRPr/>
            </a:pPr>
            <a:r>
              <a:rPr lang="en-US" dirty="0"/>
              <a:t>OIG – Areas of Concern</a:t>
            </a:r>
          </a:p>
        </p:txBody>
      </p:sp>
      <p:sp>
        <p:nvSpPr>
          <p:cNvPr id="4" name="Content Placeholder 3"/>
          <p:cNvSpPr>
            <a:spLocks noGrp="1"/>
          </p:cNvSpPr>
          <p:nvPr>
            <p:ph sz="half" idx="2"/>
          </p:nvPr>
        </p:nvSpPr>
        <p:spPr>
          <a:xfrm>
            <a:off x="304800" y="1600200"/>
            <a:ext cx="3581400" cy="4953000"/>
          </a:xfrm>
        </p:spPr>
        <p:txBody>
          <a:bodyPr>
            <a:normAutofit fontScale="92500"/>
          </a:bodyPr>
          <a:lstStyle/>
          <a:p>
            <a:pPr marL="452628">
              <a:buFont typeface="Wingdings" panose="05000000000000000000" pitchFamily="2" charset="2"/>
              <a:buChar char="q"/>
              <a:defRPr/>
            </a:pPr>
            <a:r>
              <a:rPr lang="en-US" sz="2200" dirty="0">
                <a:solidFill>
                  <a:schemeClr val="tx1"/>
                </a:solidFill>
                <a:latin typeface="Aparajita" panose="020B0604020202020204" pitchFamily="34" charset="0"/>
                <a:cs typeface="Aparajita" panose="020B0604020202020204" pitchFamily="34" charset="0"/>
              </a:rPr>
              <a:t>Data manipulation</a:t>
            </a:r>
          </a:p>
          <a:p>
            <a:pPr marL="452628" fontAlgn="auto">
              <a:spcAft>
                <a:spcPts val="0"/>
              </a:spcAft>
              <a:buFont typeface="Wingdings" panose="05000000000000000000" pitchFamily="2" charset="2"/>
              <a:buChar char="q"/>
              <a:defRPr/>
            </a:pPr>
            <a:r>
              <a:rPr lang="en-US" sz="2200" dirty="0">
                <a:solidFill>
                  <a:schemeClr val="tx1"/>
                </a:solidFill>
                <a:latin typeface="Aparajita" panose="020B0604020202020204" pitchFamily="34" charset="0"/>
                <a:cs typeface="Aparajita" panose="020B0604020202020204" pitchFamily="34" charset="0"/>
              </a:rPr>
              <a:t>Failure to follow SOPs/reference methods</a:t>
            </a:r>
          </a:p>
          <a:p>
            <a:pPr marL="452628" fontAlgn="auto">
              <a:spcAft>
                <a:spcPts val="0"/>
              </a:spcAft>
              <a:buFont typeface="Wingdings" panose="05000000000000000000" pitchFamily="2" charset="2"/>
              <a:buChar char="q"/>
              <a:defRPr/>
            </a:pPr>
            <a:r>
              <a:rPr lang="en-US" sz="2200" dirty="0">
                <a:solidFill>
                  <a:schemeClr val="tx1"/>
                </a:solidFill>
                <a:latin typeface="Aparajita" panose="020B0604020202020204" pitchFamily="34" charset="0"/>
                <a:cs typeface="Aparajita" panose="020B0604020202020204" pitchFamily="34" charset="0"/>
              </a:rPr>
              <a:t>Falsifying existing data</a:t>
            </a:r>
          </a:p>
          <a:p>
            <a:pPr marL="452628" fontAlgn="auto">
              <a:spcAft>
                <a:spcPts val="0"/>
              </a:spcAft>
              <a:buFont typeface="Wingdings" panose="05000000000000000000" pitchFamily="2" charset="2"/>
              <a:buChar char="q"/>
              <a:defRPr/>
            </a:pPr>
            <a:r>
              <a:rPr lang="en-US" sz="2200" dirty="0">
                <a:solidFill>
                  <a:schemeClr val="tx1"/>
                </a:solidFill>
                <a:latin typeface="Aparajita" panose="020B0604020202020204" pitchFamily="34" charset="0"/>
                <a:cs typeface="Aparajita" panose="020B0604020202020204" pitchFamily="34" charset="0"/>
              </a:rPr>
              <a:t>Improper calibration</a:t>
            </a:r>
          </a:p>
          <a:p>
            <a:pPr marL="452628" fontAlgn="auto">
              <a:spcAft>
                <a:spcPts val="0"/>
              </a:spcAft>
              <a:buFont typeface="Wingdings" panose="05000000000000000000" pitchFamily="2" charset="2"/>
              <a:buChar char="q"/>
              <a:defRPr/>
            </a:pPr>
            <a:r>
              <a:rPr lang="en-US" sz="2200" dirty="0">
                <a:solidFill>
                  <a:schemeClr val="tx1"/>
                </a:solidFill>
                <a:latin typeface="Aparajita" panose="020B0604020202020204" pitchFamily="34" charset="0"/>
                <a:cs typeface="Aparajita" panose="020B0604020202020204" pitchFamily="34" charset="0"/>
              </a:rPr>
              <a:t>Inadequate training</a:t>
            </a:r>
          </a:p>
          <a:p>
            <a:pPr marL="452628" fontAlgn="auto">
              <a:spcAft>
                <a:spcPts val="0"/>
              </a:spcAft>
              <a:buFont typeface="Wingdings" panose="05000000000000000000" pitchFamily="2" charset="2"/>
              <a:buChar char="q"/>
              <a:defRPr/>
            </a:pPr>
            <a:r>
              <a:rPr lang="en-US" sz="2200" dirty="0">
                <a:solidFill>
                  <a:schemeClr val="tx1"/>
                </a:solidFill>
                <a:latin typeface="Aparajita" panose="020B0604020202020204" pitchFamily="34" charset="0"/>
                <a:cs typeface="Aparajita" panose="020B0604020202020204" pitchFamily="34" charset="0"/>
              </a:rPr>
              <a:t>Inappropriate collection process</a:t>
            </a:r>
          </a:p>
          <a:p>
            <a:pPr marL="452628" fontAlgn="auto">
              <a:spcAft>
                <a:spcPts val="0"/>
              </a:spcAft>
              <a:buFont typeface="Wingdings" panose="05000000000000000000" pitchFamily="2" charset="2"/>
              <a:buChar char="q"/>
              <a:defRPr/>
            </a:pPr>
            <a:r>
              <a:rPr lang="en-US" sz="2200" dirty="0">
                <a:solidFill>
                  <a:schemeClr val="tx1"/>
                </a:solidFill>
                <a:latin typeface="Aparajita" panose="020B0604020202020204" pitchFamily="34" charset="0"/>
                <a:cs typeface="Aparajita" panose="020B0604020202020204" pitchFamily="34" charset="0"/>
              </a:rPr>
              <a:t>Incomplete record keeping</a:t>
            </a:r>
          </a:p>
          <a:p>
            <a:pPr marL="452628" fontAlgn="auto">
              <a:spcAft>
                <a:spcPts val="0"/>
              </a:spcAft>
              <a:buFont typeface="Wingdings" panose="05000000000000000000" pitchFamily="2" charset="2"/>
              <a:buChar char="q"/>
              <a:defRPr/>
            </a:pPr>
            <a:r>
              <a:rPr lang="en-US" sz="2200" dirty="0">
                <a:solidFill>
                  <a:schemeClr val="tx1"/>
                </a:solidFill>
                <a:latin typeface="Aparajita" panose="020B0604020202020204" pitchFamily="34" charset="0"/>
                <a:cs typeface="Aparajita" panose="020B0604020202020204" pitchFamily="34" charset="0"/>
              </a:rPr>
              <a:t>Mislabeled samples</a:t>
            </a:r>
          </a:p>
          <a:p>
            <a:pPr marL="452628" fontAlgn="auto">
              <a:spcAft>
                <a:spcPts val="0"/>
              </a:spcAft>
              <a:buFont typeface="Wingdings" panose="05000000000000000000" pitchFamily="2" charset="2"/>
              <a:buChar char="q"/>
              <a:defRPr/>
            </a:pPr>
            <a:r>
              <a:rPr lang="en-US" sz="2200" dirty="0">
                <a:solidFill>
                  <a:schemeClr val="tx1"/>
                </a:solidFill>
                <a:latin typeface="Aparajita" panose="020B0604020202020204" pitchFamily="34" charset="0"/>
                <a:cs typeface="Aparajita" panose="020B0604020202020204" pitchFamily="34" charset="0"/>
              </a:rPr>
              <a:t>No demonstration of competency</a:t>
            </a:r>
          </a:p>
          <a:p>
            <a:pPr marL="452628" fontAlgn="auto">
              <a:spcAft>
                <a:spcPts val="0"/>
              </a:spcAft>
              <a:buFont typeface="Wingdings" panose="05000000000000000000" pitchFamily="2" charset="2"/>
              <a:buChar char="q"/>
              <a:defRPr/>
            </a:pPr>
            <a:r>
              <a:rPr lang="en-US" sz="2200" dirty="0">
                <a:solidFill>
                  <a:schemeClr val="tx1"/>
                </a:solidFill>
                <a:latin typeface="Aparajita" panose="020B0604020202020204" pitchFamily="34" charset="0"/>
                <a:cs typeface="Aparajita" panose="020B0604020202020204" pitchFamily="34" charset="0"/>
              </a:rPr>
              <a:t>Overwriting files: peak  shaving, juicing/peak enhancing, deleting</a:t>
            </a:r>
          </a:p>
          <a:p>
            <a:pPr marL="119062" indent="0" fontAlgn="auto">
              <a:spcAft>
                <a:spcPts val="0"/>
              </a:spcAft>
              <a:buFont typeface="Wingdings 2" pitchFamily="18" charset="2"/>
              <a:buNone/>
              <a:defRPr/>
            </a:pPr>
            <a:endParaRPr lang="en-US" sz="2200" dirty="0">
              <a:solidFill>
                <a:schemeClr val="tx1"/>
              </a:solidFill>
              <a:latin typeface="Aparajita" panose="020B0604020202020204" pitchFamily="34" charset="0"/>
              <a:cs typeface="Aparajita" panose="020B0604020202020204" pitchFamily="34" charset="0"/>
            </a:endParaRPr>
          </a:p>
          <a:p>
            <a:pPr marL="119062" indent="0" fontAlgn="auto">
              <a:spcAft>
                <a:spcPts val="0"/>
              </a:spcAft>
              <a:buFont typeface="Wingdings 2" pitchFamily="18" charset="2"/>
              <a:buNone/>
              <a:defRPr/>
            </a:pPr>
            <a:endParaRPr lang="en-US" b="1" dirty="0">
              <a:solidFill>
                <a:schemeClr val="tx1"/>
              </a:solidFill>
              <a:latin typeface="Aparajita" panose="020B0604020202020204" pitchFamily="34" charset="0"/>
              <a:cs typeface="Aparajita" panose="020B0604020202020204" pitchFamily="34" charset="0"/>
            </a:endParaRPr>
          </a:p>
        </p:txBody>
      </p:sp>
      <p:sp>
        <p:nvSpPr>
          <p:cNvPr id="6" name="Content Placeholder 5"/>
          <p:cNvSpPr>
            <a:spLocks noGrp="1"/>
          </p:cNvSpPr>
          <p:nvPr>
            <p:ph sz="quarter" idx="4"/>
          </p:nvPr>
        </p:nvSpPr>
        <p:spPr>
          <a:xfrm>
            <a:off x="4191000" y="1600200"/>
            <a:ext cx="3200400" cy="5105400"/>
          </a:xfrm>
        </p:spPr>
        <p:txBody>
          <a:bodyPr>
            <a:normAutofit lnSpcReduction="10000"/>
          </a:bodyPr>
          <a:lstStyle/>
          <a:p>
            <a:pPr marL="452628" fontAlgn="auto">
              <a:spcAft>
                <a:spcPts val="0"/>
              </a:spcAft>
              <a:buFont typeface="Wingdings" panose="05000000000000000000" pitchFamily="2" charset="2"/>
              <a:buChar char="q"/>
              <a:defRPr/>
            </a:pPr>
            <a:r>
              <a:rPr lang="en-US" sz="2200" dirty="0">
                <a:solidFill>
                  <a:schemeClr val="tx1"/>
                </a:solidFill>
                <a:latin typeface="Aparajita" panose="020B0604020202020204" pitchFamily="34" charset="0"/>
                <a:cs typeface="Aparajita" panose="020B0604020202020204" pitchFamily="34" charset="0"/>
              </a:rPr>
              <a:t>No requirements for collector</a:t>
            </a:r>
          </a:p>
          <a:p>
            <a:pPr marL="452628" fontAlgn="auto">
              <a:spcAft>
                <a:spcPts val="0"/>
              </a:spcAft>
              <a:buFont typeface="Wingdings" panose="05000000000000000000" pitchFamily="2" charset="2"/>
              <a:buChar char="q"/>
              <a:defRPr/>
            </a:pPr>
            <a:r>
              <a:rPr lang="en-US" sz="2200" dirty="0">
                <a:solidFill>
                  <a:schemeClr val="tx1"/>
                </a:solidFill>
                <a:latin typeface="Aparajita" panose="020B0604020202020204" pitchFamily="34" charset="0"/>
                <a:cs typeface="Aparajita" panose="020B0604020202020204" pitchFamily="34" charset="0"/>
              </a:rPr>
              <a:t>Reporting data for samples not analyzed</a:t>
            </a:r>
          </a:p>
          <a:p>
            <a:pPr marL="452628" fontAlgn="auto">
              <a:spcAft>
                <a:spcPts val="0"/>
              </a:spcAft>
              <a:buFont typeface="Wingdings" panose="05000000000000000000" pitchFamily="2" charset="2"/>
              <a:buChar char="q"/>
              <a:defRPr/>
            </a:pPr>
            <a:r>
              <a:rPr lang="en-US" sz="2200" dirty="0">
                <a:solidFill>
                  <a:schemeClr val="tx1"/>
                </a:solidFill>
                <a:latin typeface="Aparajita" panose="020B0604020202020204" pitchFamily="34" charset="0"/>
                <a:cs typeface="Aparajita" panose="020B0604020202020204" pitchFamily="34" charset="0"/>
              </a:rPr>
              <a:t>Retention times not assured</a:t>
            </a:r>
          </a:p>
          <a:p>
            <a:pPr marL="452628" fontAlgn="auto">
              <a:spcAft>
                <a:spcPts val="0"/>
              </a:spcAft>
              <a:buFont typeface="Wingdings" panose="05000000000000000000" pitchFamily="2" charset="2"/>
              <a:buChar char="q"/>
              <a:defRPr/>
            </a:pPr>
            <a:r>
              <a:rPr lang="en-US" sz="2200" dirty="0">
                <a:solidFill>
                  <a:schemeClr val="tx1"/>
                </a:solidFill>
                <a:latin typeface="Aparajita" panose="020B0604020202020204" pitchFamily="34" charset="0"/>
                <a:cs typeface="Aparajita" panose="020B0604020202020204" pitchFamily="34" charset="0"/>
              </a:rPr>
              <a:t>Sample integrity unknown</a:t>
            </a:r>
          </a:p>
          <a:p>
            <a:pPr marL="452628" fontAlgn="auto">
              <a:spcAft>
                <a:spcPts val="0"/>
              </a:spcAft>
              <a:buFont typeface="Wingdings" panose="05000000000000000000" pitchFamily="2" charset="2"/>
              <a:buChar char="q"/>
              <a:defRPr/>
            </a:pPr>
            <a:r>
              <a:rPr lang="en-US" sz="2200" dirty="0">
                <a:solidFill>
                  <a:schemeClr val="tx1"/>
                </a:solidFill>
                <a:latin typeface="Aparajita" panose="020B0604020202020204" pitchFamily="34" charset="0"/>
                <a:cs typeface="Aparajita" panose="020B0604020202020204" pitchFamily="34" charset="0"/>
              </a:rPr>
              <a:t>Selective use of QC data</a:t>
            </a:r>
          </a:p>
          <a:p>
            <a:pPr marL="452628" fontAlgn="auto">
              <a:spcAft>
                <a:spcPts val="0"/>
              </a:spcAft>
              <a:buFont typeface="Wingdings" panose="05000000000000000000" pitchFamily="2" charset="2"/>
              <a:buChar char="q"/>
              <a:defRPr/>
            </a:pPr>
            <a:r>
              <a:rPr lang="en-US" sz="2200" dirty="0">
                <a:solidFill>
                  <a:schemeClr val="tx1"/>
                </a:solidFill>
                <a:latin typeface="Aparajita" panose="020B0604020202020204" pitchFamily="34" charset="0"/>
                <a:cs typeface="Aparajita" panose="020B0604020202020204" pitchFamily="34" charset="0"/>
              </a:rPr>
              <a:t>Sequencing analysis</a:t>
            </a:r>
          </a:p>
          <a:p>
            <a:pPr marL="452628" fontAlgn="auto">
              <a:spcAft>
                <a:spcPts val="0"/>
              </a:spcAft>
              <a:buFont typeface="Wingdings" panose="05000000000000000000" pitchFamily="2" charset="2"/>
              <a:buChar char="q"/>
              <a:defRPr/>
            </a:pPr>
            <a:r>
              <a:rPr lang="en-US" sz="2200" dirty="0">
                <a:solidFill>
                  <a:schemeClr val="tx1"/>
                </a:solidFill>
                <a:latin typeface="Aparajita" panose="020B0604020202020204" pitchFamily="34" charset="0"/>
                <a:cs typeface="Aparajita" panose="020B0604020202020204" pitchFamily="34" charset="0"/>
              </a:rPr>
              <a:t>Spiking samples after preparation</a:t>
            </a:r>
          </a:p>
          <a:p>
            <a:pPr marL="452628" fontAlgn="auto">
              <a:spcAft>
                <a:spcPts val="0"/>
              </a:spcAft>
              <a:buFont typeface="Wingdings" panose="05000000000000000000" pitchFamily="2" charset="2"/>
              <a:buChar char="q"/>
              <a:defRPr/>
            </a:pPr>
            <a:r>
              <a:rPr lang="en-US" sz="2200" dirty="0">
                <a:solidFill>
                  <a:schemeClr val="tx1"/>
                </a:solidFill>
                <a:latin typeface="Aparajita" panose="020B0604020202020204" pitchFamily="34" charset="0"/>
                <a:cs typeface="Aparajita" panose="020B0604020202020204" pitchFamily="34" charset="0"/>
              </a:rPr>
              <a:t>Time travel( changing times and dates</a:t>
            </a:r>
            <a:r>
              <a:rPr lang="en-US" sz="2000" b="1" dirty="0">
                <a:solidFill>
                  <a:schemeClr val="tx1"/>
                </a:solidFill>
                <a:latin typeface="Aparajita" panose="020B0604020202020204" pitchFamily="34" charset="0"/>
                <a:cs typeface="Aparajita" panose="020B0604020202020204" pitchFamily="34" charset="0"/>
              </a:rPr>
              <a:t> </a:t>
            </a:r>
          </a:p>
          <a:p>
            <a:pPr marL="119062" indent="0" fontAlgn="auto">
              <a:spcAft>
                <a:spcPts val="0"/>
              </a:spcAft>
              <a:buFont typeface="Wingdings 2" pitchFamily="18" charset="2"/>
              <a:buNone/>
              <a:defRPr/>
            </a:pPr>
            <a:endParaRPr lang="en-US" sz="2000" b="1" dirty="0">
              <a:solidFill>
                <a:schemeClr val="tx1"/>
              </a:solidFill>
              <a:latin typeface="Aparajita" panose="020B0604020202020204" pitchFamily="34" charset="0"/>
              <a:cs typeface="Aparajita" panose="020B0604020202020204" pitchFamily="34" charset="0"/>
            </a:endParaRPr>
          </a:p>
          <a:p>
            <a:pPr marL="119062" indent="0" fontAlgn="auto">
              <a:spcAft>
                <a:spcPts val="0"/>
              </a:spcAft>
              <a:buFont typeface="Wingdings 2" pitchFamily="18" charset="2"/>
              <a:buNone/>
              <a:defRPr/>
            </a:pPr>
            <a:r>
              <a:rPr lang="en-US" sz="2000" b="1" dirty="0">
                <a:solidFill>
                  <a:schemeClr val="tx1"/>
                </a:solidFill>
                <a:latin typeface="Aparajita" panose="020B0604020202020204" pitchFamily="34" charset="0"/>
                <a:cs typeface="Aparajita" panose="020B0604020202020204" pitchFamily="34" charset="0"/>
              </a:rPr>
              <a:t>Source:   EPA OIG expert panel</a:t>
            </a:r>
            <a:endParaRPr lang="en-US" sz="2200" dirty="0">
              <a:solidFill>
                <a:schemeClr val="tx1"/>
              </a:solidFill>
              <a:latin typeface="Aparajita" panose="020B0604020202020204" pitchFamily="34" charset="0"/>
              <a:cs typeface="Aparajita" panose="020B0604020202020204" pitchFamily="34" charset="0"/>
            </a:endParaRPr>
          </a:p>
          <a:p>
            <a:pPr marL="365760" indent="-256032" fontAlgn="auto">
              <a:spcAft>
                <a:spcPts val="0"/>
              </a:spcAft>
              <a:buFont typeface="Wingdings 3"/>
              <a:buChar char=""/>
              <a:defRPr/>
            </a:pPr>
            <a:endParaRPr lang="en-US" sz="2200" dirty="0">
              <a:solidFill>
                <a:schemeClr val="tx1"/>
              </a:solidFill>
            </a:endParaRPr>
          </a:p>
          <a:p>
            <a:pPr marL="365760" indent="-256032" fontAlgn="auto">
              <a:spcAft>
                <a:spcPts val="0"/>
              </a:spcAft>
              <a:buFont typeface="Wingdings 3"/>
              <a:buChar char=""/>
              <a:defRPr/>
            </a:pPr>
            <a:endParaRPr lang="en-US" sz="2200" dirty="0">
              <a:solidFill>
                <a:schemeClr val="tx1"/>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3" name="Rectangle 3"/>
          <p:cNvSpPr>
            <a:spLocks noGrp="1" noChangeArrowheads="1"/>
          </p:cNvSpPr>
          <p:nvPr>
            <p:ph idx="1"/>
          </p:nvPr>
        </p:nvSpPr>
        <p:spPr>
          <a:xfrm>
            <a:off x="381000" y="685800"/>
            <a:ext cx="8534400" cy="5638800"/>
          </a:xfrm>
        </p:spPr>
        <p:txBody>
          <a:bodyPr>
            <a:normAutofit/>
          </a:bodyPr>
          <a:lstStyle/>
          <a:p>
            <a:pPr>
              <a:lnSpc>
                <a:spcPct val="80000"/>
              </a:lnSpc>
              <a:buFont typeface="Wingdings" pitchFamily="2" charset="2"/>
              <a:buNone/>
            </a:pPr>
            <a:r>
              <a:rPr lang="en-US" altLang="en-US" sz="3600" b="1" dirty="0">
                <a:solidFill>
                  <a:schemeClr val="tx1"/>
                </a:solidFill>
              </a:rPr>
              <a:t>Types of Improper Practices</a:t>
            </a:r>
          </a:p>
          <a:p>
            <a:pPr>
              <a:lnSpc>
                <a:spcPct val="80000"/>
              </a:lnSpc>
              <a:buFont typeface="Wingdings" pitchFamily="2" charset="2"/>
              <a:buNone/>
            </a:pPr>
            <a:endParaRPr lang="en-US" altLang="en-US" sz="2400" b="1" dirty="0">
              <a:solidFill>
                <a:schemeClr val="tx1"/>
              </a:solidFill>
              <a:sym typeface="Wingdings" pitchFamily="2" charset="2"/>
            </a:endParaRPr>
          </a:p>
          <a:p>
            <a:pPr>
              <a:lnSpc>
                <a:spcPct val="80000"/>
              </a:lnSpc>
              <a:buFont typeface="Wingdings" pitchFamily="2" charset="2"/>
              <a:buNone/>
            </a:pPr>
            <a:r>
              <a:rPr lang="en-US" altLang="en-US" sz="2800" dirty="0">
                <a:solidFill>
                  <a:schemeClr val="tx1"/>
                </a:solidFill>
                <a:sym typeface="Wingdings" pitchFamily="2" charset="2"/>
              </a:rPr>
              <a:t>	</a:t>
            </a:r>
            <a:r>
              <a:rPr lang="en-US" altLang="en-US" sz="2800" dirty="0">
                <a:solidFill>
                  <a:schemeClr val="tx1"/>
                </a:solidFill>
                <a:latin typeface="Aparajita" panose="020B0604020202020204" pitchFamily="34" charset="0"/>
                <a:cs typeface="Aparajita" panose="020B0604020202020204" pitchFamily="34" charset="0"/>
              </a:rPr>
              <a:t>Fabrication of data or other information</a:t>
            </a:r>
          </a:p>
          <a:p>
            <a:pPr>
              <a:lnSpc>
                <a:spcPct val="80000"/>
              </a:lnSpc>
              <a:buFont typeface="Wingdings" pitchFamily="2" charset="2"/>
              <a:buNone/>
            </a:pPr>
            <a:r>
              <a:rPr lang="en-US" altLang="en-US" sz="2800" dirty="0">
                <a:solidFill>
                  <a:schemeClr val="tx1"/>
                </a:solidFill>
                <a:latin typeface="Aparajita" panose="020B0604020202020204" pitchFamily="34" charset="0"/>
                <a:cs typeface="Aparajita" panose="020B0604020202020204" pitchFamily="34" charset="0"/>
                <a:sym typeface="Wingdings" pitchFamily="2" charset="2"/>
              </a:rPr>
              <a:t>	Misrepresentation of QC sample results</a:t>
            </a:r>
          </a:p>
          <a:p>
            <a:pPr>
              <a:lnSpc>
                <a:spcPct val="80000"/>
              </a:lnSpc>
              <a:buFont typeface="Wingdings" pitchFamily="2" charset="2"/>
              <a:buNone/>
            </a:pPr>
            <a:r>
              <a:rPr lang="en-US" altLang="en-US" sz="2800" dirty="0">
                <a:solidFill>
                  <a:schemeClr val="tx1"/>
                </a:solidFill>
                <a:latin typeface="Aparajita" panose="020B0604020202020204" pitchFamily="34" charset="0"/>
                <a:cs typeface="Aparajita" panose="020B0604020202020204" pitchFamily="34" charset="0"/>
                <a:sym typeface="Wingdings" pitchFamily="2" charset="2"/>
              </a:rPr>
              <a:t>	Improper date/time setting</a:t>
            </a:r>
          </a:p>
          <a:p>
            <a:pPr>
              <a:lnSpc>
                <a:spcPct val="80000"/>
              </a:lnSpc>
              <a:buFont typeface="Wingdings" pitchFamily="2" charset="2"/>
              <a:buNone/>
            </a:pPr>
            <a:r>
              <a:rPr lang="en-US" altLang="en-US" sz="2800" dirty="0">
                <a:solidFill>
                  <a:schemeClr val="tx1"/>
                </a:solidFill>
                <a:latin typeface="Aparajita" panose="020B0604020202020204" pitchFamily="34" charset="0"/>
                <a:cs typeface="Aparajita" panose="020B0604020202020204" pitchFamily="34" charset="0"/>
                <a:sym typeface="Wingdings" pitchFamily="2" charset="2"/>
              </a:rPr>
              <a:t>	Improper calibration and verification</a:t>
            </a:r>
          </a:p>
          <a:p>
            <a:pPr>
              <a:lnSpc>
                <a:spcPct val="80000"/>
              </a:lnSpc>
              <a:buFont typeface="Wingdings" pitchFamily="2" charset="2"/>
              <a:buNone/>
            </a:pPr>
            <a:r>
              <a:rPr lang="en-US" altLang="en-US" sz="2800" dirty="0">
                <a:solidFill>
                  <a:schemeClr val="tx1"/>
                </a:solidFill>
                <a:latin typeface="Aparajita" panose="020B0604020202020204" pitchFamily="34" charset="0"/>
                <a:cs typeface="Aparajita" panose="020B0604020202020204" pitchFamily="34" charset="0"/>
                <a:sym typeface="Wingdings" pitchFamily="2" charset="2"/>
              </a:rPr>
              <a:t>	Unwarranted sample dilution</a:t>
            </a:r>
          </a:p>
          <a:p>
            <a:pPr>
              <a:lnSpc>
                <a:spcPct val="80000"/>
              </a:lnSpc>
              <a:buFont typeface="Wingdings" pitchFamily="2" charset="2"/>
              <a:buNone/>
            </a:pPr>
            <a:r>
              <a:rPr lang="en-US" altLang="en-US" sz="2800" dirty="0">
                <a:solidFill>
                  <a:schemeClr val="tx1"/>
                </a:solidFill>
                <a:latin typeface="Aparajita" panose="020B0604020202020204" pitchFamily="34" charset="0"/>
                <a:cs typeface="Aparajita" panose="020B0604020202020204" pitchFamily="34" charset="0"/>
                <a:sym typeface="Wingdings" pitchFamily="2" charset="2"/>
              </a:rPr>
              <a:t>	Deletion of non-compliant data</a:t>
            </a:r>
          </a:p>
          <a:p>
            <a:pPr>
              <a:lnSpc>
                <a:spcPct val="80000"/>
              </a:lnSpc>
              <a:buFont typeface="Wingdings" pitchFamily="2" charset="2"/>
              <a:buNone/>
            </a:pPr>
            <a:r>
              <a:rPr lang="en-US" altLang="en-US" sz="2800" dirty="0">
                <a:solidFill>
                  <a:schemeClr val="tx1"/>
                </a:solidFill>
                <a:latin typeface="Aparajita" panose="020B0604020202020204" pitchFamily="34" charset="0"/>
                <a:cs typeface="Aparajita" panose="020B0604020202020204" pitchFamily="34" charset="0"/>
                <a:sym typeface="Wingdings" pitchFamily="2" charset="2"/>
              </a:rPr>
              <a:t>	Improper alteration of analytical conditions</a:t>
            </a:r>
          </a:p>
          <a:p>
            <a:pPr>
              <a:lnSpc>
                <a:spcPct val="80000"/>
              </a:lnSpc>
              <a:buFont typeface="Wingdings" pitchFamily="2" charset="2"/>
              <a:buNone/>
            </a:pPr>
            <a:r>
              <a:rPr lang="en-US" altLang="en-US" sz="2800" dirty="0">
                <a:solidFill>
                  <a:schemeClr val="tx1"/>
                </a:solidFill>
                <a:latin typeface="Aparajita" panose="020B0604020202020204" pitchFamily="34" charset="0"/>
                <a:cs typeface="Aparajita" panose="020B0604020202020204" pitchFamily="34" charset="0"/>
                <a:sym typeface="Wingdings" pitchFamily="2" charset="2"/>
              </a:rPr>
              <a:t>	Unwarranted manipulation of computer software</a:t>
            </a:r>
          </a:p>
          <a:p>
            <a:pPr>
              <a:lnSpc>
                <a:spcPct val="80000"/>
              </a:lnSpc>
              <a:buFont typeface="Wingdings" pitchFamily="2" charset="2"/>
              <a:buNone/>
            </a:pPr>
            <a:r>
              <a:rPr lang="en-US" altLang="en-US" sz="2800" dirty="0">
                <a:solidFill>
                  <a:schemeClr val="tx1"/>
                </a:solidFill>
                <a:latin typeface="Aparajita" panose="020B0604020202020204" pitchFamily="34" charset="0"/>
                <a:cs typeface="Aparajita" panose="020B0604020202020204" pitchFamily="34" charset="0"/>
                <a:sym typeface="Wingdings" pitchFamily="2" charset="2"/>
              </a:rPr>
              <a:t>	Concealment of known problem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25603">
                                            <p:txEl>
                                              <p:pRg st="0" end="0"/>
                                            </p:txEl>
                                          </p:spTgt>
                                        </p:tgtEl>
                                        <p:attrNameLst>
                                          <p:attrName>style.visibility</p:attrName>
                                        </p:attrNameLst>
                                      </p:cBhvr>
                                      <p:to>
                                        <p:strVal val="visible"/>
                                      </p:to>
                                    </p:set>
                                    <p:animEffect transition="in" filter="fade">
                                      <p:cBhvr>
                                        <p:cTn id="7" dur="500"/>
                                        <p:tgtEl>
                                          <p:spTgt spid="25603">
                                            <p:txEl>
                                              <p:pRg st="0" end="0"/>
                                            </p:txEl>
                                          </p:spTgt>
                                        </p:tgtEl>
                                      </p:cBhvr>
                                    </p:animEffect>
                                    <p:anim calcmode="lin" valueType="num">
                                      <p:cBhvr>
                                        <p:cTn id="8" dur="500" fill="hold"/>
                                        <p:tgtEl>
                                          <p:spTgt spid="25603">
                                            <p:txEl>
                                              <p:pRg st="0" end="0"/>
                                            </p:txEl>
                                          </p:spTgt>
                                        </p:tgtEl>
                                        <p:attrNameLst>
                                          <p:attrName>ppt_w</p:attrName>
                                        </p:attrNameLst>
                                      </p:cBhvr>
                                      <p:tavLst>
                                        <p:tav tm="0" fmla="#ppt_w*sin(2.5*pi*$)">
                                          <p:val>
                                            <p:fltVal val="0"/>
                                          </p:val>
                                        </p:tav>
                                        <p:tav tm="100000">
                                          <p:val>
                                            <p:fltVal val="1"/>
                                          </p:val>
                                        </p:tav>
                                      </p:tavLst>
                                    </p:anim>
                                    <p:anim calcmode="lin" valueType="num">
                                      <p:cBhvr>
                                        <p:cTn id="9" dur="500" fill="hold"/>
                                        <p:tgtEl>
                                          <p:spTgt spid="25603">
                                            <p:txEl>
                                              <p:pRg st="0" end="0"/>
                                            </p:txEl>
                                          </p:spTgt>
                                        </p:tgtEl>
                                        <p:attrNameLst>
                                          <p:attrName>ppt_h</p:attrName>
                                        </p:attrNameLst>
                                      </p:cBhvr>
                                      <p:tavLst>
                                        <p:tav tm="0">
                                          <p:val>
                                            <p:strVal val="#ppt_h"/>
                                          </p:val>
                                        </p:tav>
                                        <p:tav tm="100000">
                                          <p:val>
                                            <p:strVal val="#ppt_h"/>
                                          </p:val>
                                        </p:tav>
                                      </p:tavLst>
                                    </p:anim>
                                  </p:childTnLst>
                                </p:cTn>
                              </p:par>
                            </p:childTnLst>
                          </p:cTn>
                        </p:par>
                        <p:par>
                          <p:cTn id="10" fill="hold" nodeType="afterGroup">
                            <p:stCondLst>
                              <p:cond delay="1650"/>
                            </p:stCondLst>
                            <p:childTnLst>
                              <p:par>
                                <p:cTn id="11" presetID="10" presetClass="entr" presetSubtype="0" fill="hold" grpId="0" nodeType="afterEffect">
                                  <p:stCondLst>
                                    <p:cond delay="0"/>
                                  </p:stCondLst>
                                  <p:childTnLst>
                                    <p:set>
                                      <p:cBhvr>
                                        <p:cTn id="12" dur="1" fill="hold">
                                          <p:stCondLst>
                                            <p:cond delay="0"/>
                                          </p:stCondLst>
                                        </p:cTn>
                                        <p:tgtEl>
                                          <p:spTgt spid="25603">
                                            <p:txEl>
                                              <p:pRg st="2" end="2"/>
                                            </p:txEl>
                                          </p:spTgt>
                                        </p:tgtEl>
                                        <p:attrNameLst>
                                          <p:attrName>style.visibility</p:attrName>
                                        </p:attrNameLst>
                                      </p:cBhvr>
                                      <p:to>
                                        <p:strVal val="visible"/>
                                      </p:to>
                                    </p:set>
                                    <p:animEffect transition="in" filter="fade">
                                      <p:cBhvr>
                                        <p:cTn id="13" dur="2000"/>
                                        <p:tgtEl>
                                          <p:spTgt spid="25603">
                                            <p:txEl>
                                              <p:pRg st="2" end="2"/>
                                            </p:txEl>
                                          </p:spTgt>
                                        </p:tgtEl>
                                      </p:cBhvr>
                                    </p:animEffect>
                                  </p:childTnLst>
                                </p:cTn>
                              </p:par>
                            </p:childTnLst>
                          </p:cTn>
                        </p:par>
                        <p:par>
                          <p:cTn id="14" fill="hold" nodeType="afterGroup">
                            <p:stCondLst>
                              <p:cond delay="3650"/>
                            </p:stCondLst>
                            <p:childTnLst>
                              <p:par>
                                <p:cTn id="15" presetID="10" presetClass="entr" presetSubtype="0" fill="hold" grpId="0" nodeType="afterEffect">
                                  <p:stCondLst>
                                    <p:cond delay="0"/>
                                  </p:stCondLst>
                                  <p:childTnLst>
                                    <p:set>
                                      <p:cBhvr>
                                        <p:cTn id="16" dur="1" fill="hold">
                                          <p:stCondLst>
                                            <p:cond delay="0"/>
                                          </p:stCondLst>
                                        </p:cTn>
                                        <p:tgtEl>
                                          <p:spTgt spid="25603">
                                            <p:txEl>
                                              <p:pRg st="3" end="3"/>
                                            </p:txEl>
                                          </p:spTgt>
                                        </p:tgtEl>
                                        <p:attrNameLst>
                                          <p:attrName>style.visibility</p:attrName>
                                        </p:attrNameLst>
                                      </p:cBhvr>
                                      <p:to>
                                        <p:strVal val="visible"/>
                                      </p:to>
                                    </p:set>
                                    <p:animEffect transition="in" filter="fade">
                                      <p:cBhvr>
                                        <p:cTn id="17" dur="2000"/>
                                        <p:tgtEl>
                                          <p:spTgt spid="25603">
                                            <p:txEl>
                                              <p:pRg st="3" end="3"/>
                                            </p:txEl>
                                          </p:spTgt>
                                        </p:tgtEl>
                                      </p:cBhvr>
                                    </p:animEffect>
                                  </p:childTnLst>
                                </p:cTn>
                              </p:par>
                            </p:childTnLst>
                          </p:cTn>
                        </p:par>
                        <p:par>
                          <p:cTn id="18" fill="hold" nodeType="afterGroup">
                            <p:stCondLst>
                              <p:cond delay="5650"/>
                            </p:stCondLst>
                            <p:childTnLst>
                              <p:par>
                                <p:cTn id="19" presetID="10" presetClass="entr" presetSubtype="0" fill="hold" grpId="0" nodeType="afterEffect">
                                  <p:stCondLst>
                                    <p:cond delay="0"/>
                                  </p:stCondLst>
                                  <p:childTnLst>
                                    <p:set>
                                      <p:cBhvr>
                                        <p:cTn id="20" dur="1" fill="hold">
                                          <p:stCondLst>
                                            <p:cond delay="0"/>
                                          </p:stCondLst>
                                        </p:cTn>
                                        <p:tgtEl>
                                          <p:spTgt spid="25603">
                                            <p:txEl>
                                              <p:pRg st="4" end="4"/>
                                            </p:txEl>
                                          </p:spTgt>
                                        </p:tgtEl>
                                        <p:attrNameLst>
                                          <p:attrName>style.visibility</p:attrName>
                                        </p:attrNameLst>
                                      </p:cBhvr>
                                      <p:to>
                                        <p:strVal val="visible"/>
                                      </p:to>
                                    </p:set>
                                    <p:animEffect transition="in" filter="fade">
                                      <p:cBhvr>
                                        <p:cTn id="21" dur="2000"/>
                                        <p:tgtEl>
                                          <p:spTgt spid="25603">
                                            <p:txEl>
                                              <p:pRg st="4" end="4"/>
                                            </p:txEl>
                                          </p:spTgt>
                                        </p:tgtEl>
                                      </p:cBhvr>
                                    </p:animEffect>
                                  </p:childTnLst>
                                </p:cTn>
                              </p:par>
                            </p:childTnLst>
                          </p:cTn>
                        </p:par>
                        <p:par>
                          <p:cTn id="22" fill="hold" nodeType="afterGroup">
                            <p:stCondLst>
                              <p:cond delay="7650"/>
                            </p:stCondLst>
                            <p:childTnLst>
                              <p:par>
                                <p:cTn id="23" presetID="10" presetClass="entr" presetSubtype="0" fill="hold" grpId="0" nodeType="afterEffect">
                                  <p:stCondLst>
                                    <p:cond delay="0"/>
                                  </p:stCondLst>
                                  <p:childTnLst>
                                    <p:set>
                                      <p:cBhvr>
                                        <p:cTn id="24" dur="1" fill="hold">
                                          <p:stCondLst>
                                            <p:cond delay="0"/>
                                          </p:stCondLst>
                                        </p:cTn>
                                        <p:tgtEl>
                                          <p:spTgt spid="25603">
                                            <p:txEl>
                                              <p:pRg st="5" end="5"/>
                                            </p:txEl>
                                          </p:spTgt>
                                        </p:tgtEl>
                                        <p:attrNameLst>
                                          <p:attrName>style.visibility</p:attrName>
                                        </p:attrNameLst>
                                      </p:cBhvr>
                                      <p:to>
                                        <p:strVal val="visible"/>
                                      </p:to>
                                    </p:set>
                                    <p:animEffect transition="in" filter="fade">
                                      <p:cBhvr>
                                        <p:cTn id="25" dur="2000"/>
                                        <p:tgtEl>
                                          <p:spTgt spid="25603">
                                            <p:txEl>
                                              <p:pRg st="5" end="5"/>
                                            </p:txEl>
                                          </p:spTgt>
                                        </p:tgtEl>
                                      </p:cBhvr>
                                    </p:animEffect>
                                  </p:childTnLst>
                                </p:cTn>
                              </p:par>
                            </p:childTnLst>
                          </p:cTn>
                        </p:par>
                        <p:par>
                          <p:cTn id="26" fill="hold" nodeType="afterGroup">
                            <p:stCondLst>
                              <p:cond delay="9650"/>
                            </p:stCondLst>
                            <p:childTnLst>
                              <p:par>
                                <p:cTn id="27" presetID="10" presetClass="entr" presetSubtype="0" fill="hold" grpId="0" nodeType="afterEffect">
                                  <p:stCondLst>
                                    <p:cond delay="0"/>
                                  </p:stCondLst>
                                  <p:childTnLst>
                                    <p:set>
                                      <p:cBhvr>
                                        <p:cTn id="28" dur="1" fill="hold">
                                          <p:stCondLst>
                                            <p:cond delay="0"/>
                                          </p:stCondLst>
                                        </p:cTn>
                                        <p:tgtEl>
                                          <p:spTgt spid="25603">
                                            <p:txEl>
                                              <p:pRg st="6" end="6"/>
                                            </p:txEl>
                                          </p:spTgt>
                                        </p:tgtEl>
                                        <p:attrNameLst>
                                          <p:attrName>style.visibility</p:attrName>
                                        </p:attrNameLst>
                                      </p:cBhvr>
                                      <p:to>
                                        <p:strVal val="visible"/>
                                      </p:to>
                                    </p:set>
                                    <p:animEffect transition="in" filter="fade">
                                      <p:cBhvr>
                                        <p:cTn id="29" dur="2000"/>
                                        <p:tgtEl>
                                          <p:spTgt spid="25603">
                                            <p:txEl>
                                              <p:pRg st="6" end="6"/>
                                            </p:txEl>
                                          </p:spTgt>
                                        </p:tgtEl>
                                      </p:cBhvr>
                                    </p:animEffect>
                                  </p:childTnLst>
                                </p:cTn>
                              </p:par>
                            </p:childTnLst>
                          </p:cTn>
                        </p:par>
                        <p:par>
                          <p:cTn id="30" fill="hold" nodeType="afterGroup">
                            <p:stCondLst>
                              <p:cond delay="11650"/>
                            </p:stCondLst>
                            <p:childTnLst>
                              <p:par>
                                <p:cTn id="31" presetID="10" presetClass="entr" presetSubtype="0" fill="hold" grpId="0" nodeType="afterEffect">
                                  <p:stCondLst>
                                    <p:cond delay="0"/>
                                  </p:stCondLst>
                                  <p:childTnLst>
                                    <p:set>
                                      <p:cBhvr>
                                        <p:cTn id="32" dur="1" fill="hold">
                                          <p:stCondLst>
                                            <p:cond delay="0"/>
                                          </p:stCondLst>
                                        </p:cTn>
                                        <p:tgtEl>
                                          <p:spTgt spid="25603">
                                            <p:txEl>
                                              <p:pRg st="7" end="7"/>
                                            </p:txEl>
                                          </p:spTgt>
                                        </p:tgtEl>
                                        <p:attrNameLst>
                                          <p:attrName>style.visibility</p:attrName>
                                        </p:attrNameLst>
                                      </p:cBhvr>
                                      <p:to>
                                        <p:strVal val="visible"/>
                                      </p:to>
                                    </p:set>
                                    <p:animEffect transition="in" filter="fade">
                                      <p:cBhvr>
                                        <p:cTn id="33" dur="2000"/>
                                        <p:tgtEl>
                                          <p:spTgt spid="25603">
                                            <p:txEl>
                                              <p:pRg st="7" end="7"/>
                                            </p:txEl>
                                          </p:spTgt>
                                        </p:tgtEl>
                                      </p:cBhvr>
                                    </p:animEffect>
                                  </p:childTnLst>
                                </p:cTn>
                              </p:par>
                            </p:childTnLst>
                          </p:cTn>
                        </p:par>
                        <p:par>
                          <p:cTn id="34" fill="hold" nodeType="afterGroup">
                            <p:stCondLst>
                              <p:cond delay="13650"/>
                            </p:stCondLst>
                            <p:childTnLst>
                              <p:par>
                                <p:cTn id="35" presetID="10" presetClass="entr" presetSubtype="0" fill="hold" grpId="0" nodeType="afterEffect">
                                  <p:stCondLst>
                                    <p:cond delay="0"/>
                                  </p:stCondLst>
                                  <p:childTnLst>
                                    <p:set>
                                      <p:cBhvr>
                                        <p:cTn id="36" dur="1" fill="hold">
                                          <p:stCondLst>
                                            <p:cond delay="0"/>
                                          </p:stCondLst>
                                        </p:cTn>
                                        <p:tgtEl>
                                          <p:spTgt spid="25603">
                                            <p:txEl>
                                              <p:pRg st="8" end="8"/>
                                            </p:txEl>
                                          </p:spTgt>
                                        </p:tgtEl>
                                        <p:attrNameLst>
                                          <p:attrName>style.visibility</p:attrName>
                                        </p:attrNameLst>
                                      </p:cBhvr>
                                      <p:to>
                                        <p:strVal val="visible"/>
                                      </p:to>
                                    </p:set>
                                    <p:animEffect transition="in" filter="fade">
                                      <p:cBhvr>
                                        <p:cTn id="37" dur="2000"/>
                                        <p:tgtEl>
                                          <p:spTgt spid="25603">
                                            <p:txEl>
                                              <p:pRg st="8" end="8"/>
                                            </p:txEl>
                                          </p:spTgt>
                                        </p:tgtEl>
                                      </p:cBhvr>
                                    </p:animEffect>
                                  </p:childTnLst>
                                </p:cTn>
                              </p:par>
                            </p:childTnLst>
                          </p:cTn>
                        </p:par>
                        <p:par>
                          <p:cTn id="38" fill="hold" nodeType="afterGroup">
                            <p:stCondLst>
                              <p:cond delay="15650"/>
                            </p:stCondLst>
                            <p:childTnLst>
                              <p:par>
                                <p:cTn id="39" presetID="10" presetClass="entr" presetSubtype="0" fill="hold" grpId="0" nodeType="afterEffect">
                                  <p:stCondLst>
                                    <p:cond delay="0"/>
                                  </p:stCondLst>
                                  <p:childTnLst>
                                    <p:set>
                                      <p:cBhvr>
                                        <p:cTn id="40" dur="1" fill="hold">
                                          <p:stCondLst>
                                            <p:cond delay="0"/>
                                          </p:stCondLst>
                                        </p:cTn>
                                        <p:tgtEl>
                                          <p:spTgt spid="25603">
                                            <p:txEl>
                                              <p:pRg st="9" end="9"/>
                                            </p:txEl>
                                          </p:spTgt>
                                        </p:tgtEl>
                                        <p:attrNameLst>
                                          <p:attrName>style.visibility</p:attrName>
                                        </p:attrNameLst>
                                      </p:cBhvr>
                                      <p:to>
                                        <p:strVal val="visible"/>
                                      </p:to>
                                    </p:set>
                                    <p:animEffect transition="in" filter="fade">
                                      <p:cBhvr>
                                        <p:cTn id="41" dur="2000"/>
                                        <p:tgtEl>
                                          <p:spTgt spid="25603">
                                            <p:txEl>
                                              <p:pRg st="9" end="9"/>
                                            </p:txEl>
                                          </p:spTgt>
                                        </p:tgtEl>
                                      </p:cBhvr>
                                    </p:animEffect>
                                  </p:childTnLst>
                                </p:cTn>
                              </p:par>
                            </p:childTnLst>
                          </p:cTn>
                        </p:par>
                        <p:par>
                          <p:cTn id="42" fill="hold" nodeType="afterGroup">
                            <p:stCondLst>
                              <p:cond delay="17650"/>
                            </p:stCondLst>
                            <p:childTnLst>
                              <p:par>
                                <p:cTn id="43" presetID="10" presetClass="entr" presetSubtype="0" fill="hold" grpId="0" nodeType="afterEffect">
                                  <p:stCondLst>
                                    <p:cond delay="0"/>
                                  </p:stCondLst>
                                  <p:childTnLst>
                                    <p:set>
                                      <p:cBhvr>
                                        <p:cTn id="44" dur="1" fill="hold">
                                          <p:stCondLst>
                                            <p:cond delay="0"/>
                                          </p:stCondLst>
                                        </p:cTn>
                                        <p:tgtEl>
                                          <p:spTgt spid="25603">
                                            <p:txEl>
                                              <p:pRg st="10" end="10"/>
                                            </p:txEl>
                                          </p:spTgt>
                                        </p:tgtEl>
                                        <p:attrNameLst>
                                          <p:attrName>style.visibility</p:attrName>
                                        </p:attrNameLst>
                                      </p:cBhvr>
                                      <p:to>
                                        <p:strVal val="visible"/>
                                      </p:to>
                                    </p:set>
                                    <p:animEffect transition="in" filter="fade">
                                      <p:cBhvr>
                                        <p:cTn id="45" dur="2000"/>
                                        <p:tgtEl>
                                          <p:spTgt spid="2560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a:xfrm>
            <a:off x="304800" y="304800"/>
            <a:ext cx="8458200" cy="6248400"/>
          </a:xfrm>
        </p:spPr>
        <p:txBody>
          <a:bodyPr rtlCol="0">
            <a:normAutofit/>
          </a:bodyPr>
          <a:lstStyle/>
          <a:p>
            <a:pPr marL="118872" indent="0" fontAlgn="auto">
              <a:lnSpc>
                <a:spcPct val="90000"/>
              </a:lnSpc>
              <a:spcBef>
                <a:spcPts val="0"/>
              </a:spcBef>
              <a:spcAft>
                <a:spcPts val="0"/>
              </a:spcAft>
              <a:buClr>
                <a:srgbClr val="FFFF00"/>
              </a:buClr>
              <a:buFont typeface="Wingdings 2"/>
              <a:buNone/>
              <a:defRPr/>
            </a:pPr>
            <a:r>
              <a:rPr lang="en-US" sz="3600" b="1" dirty="0">
                <a:solidFill>
                  <a:schemeClr val="tx1"/>
                </a:solidFill>
              </a:rPr>
              <a:t>Improper Practice:   </a:t>
            </a:r>
          </a:p>
          <a:p>
            <a:pPr marL="118872" indent="0" fontAlgn="auto">
              <a:lnSpc>
                <a:spcPct val="90000"/>
              </a:lnSpc>
              <a:spcBef>
                <a:spcPts val="0"/>
              </a:spcBef>
              <a:spcAft>
                <a:spcPts val="0"/>
              </a:spcAft>
              <a:buClr>
                <a:srgbClr val="FFFF00"/>
              </a:buClr>
              <a:buFont typeface="Wingdings 2"/>
              <a:buNone/>
              <a:defRPr/>
            </a:pPr>
            <a:r>
              <a:rPr lang="en-US" b="1" dirty="0">
                <a:solidFill>
                  <a:schemeClr val="tx1"/>
                </a:solidFill>
              </a:rPr>
              <a:t>Fabrication of data or other information</a:t>
            </a:r>
          </a:p>
          <a:p>
            <a:pPr marL="438912" indent="-320040" fontAlgn="auto">
              <a:lnSpc>
                <a:spcPct val="90000"/>
              </a:lnSpc>
              <a:spcBef>
                <a:spcPts val="0"/>
              </a:spcBef>
              <a:spcAft>
                <a:spcPts val="0"/>
              </a:spcAft>
              <a:buFont typeface="Wingdings" pitchFamily="2" charset="2"/>
              <a:buNone/>
              <a:defRPr/>
            </a:pPr>
            <a:endParaRPr lang="en-US" sz="1800" dirty="0">
              <a:solidFill>
                <a:schemeClr val="tx1"/>
              </a:solidFill>
            </a:endParaRPr>
          </a:p>
          <a:p>
            <a:pPr marL="438912" indent="-320040" fontAlgn="auto">
              <a:lnSpc>
                <a:spcPct val="90000"/>
              </a:lnSpc>
              <a:spcBef>
                <a:spcPts val="0"/>
              </a:spcBef>
              <a:spcAft>
                <a:spcPts val="0"/>
              </a:spcAft>
              <a:buFont typeface="Wingdings 2"/>
              <a:buChar char=""/>
              <a:defRPr/>
            </a:pPr>
            <a:r>
              <a:rPr lang="en-US" sz="2400" dirty="0">
                <a:solidFill>
                  <a:schemeClr val="tx1"/>
                </a:solidFill>
                <a:latin typeface="Aparajita" panose="020B0604020202020204" pitchFamily="34" charset="0"/>
                <a:cs typeface="Aparajita" panose="020B0604020202020204" pitchFamily="34" charset="0"/>
              </a:rPr>
              <a:t>Creating information that is not true</a:t>
            </a:r>
          </a:p>
          <a:p>
            <a:pPr marL="438912" indent="-320040" fontAlgn="auto">
              <a:lnSpc>
                <a:spcPct val="90000"/>
              </a:lnSpc>
              <a:spcBef>
                <a:spcPts val="0"/>
              </a:spcBef>
              <a:spcAft>
                <a:spcPts val="0"/>
              </a:spcAft>
              <a:buFont typeface="Wingdings 2"/>
              <a:buChar char=""/>
              <a:defRPr/>
            </a:pPr>
            <a:r>
              <a:rPr lang="en-US" sz="2400" dirty="0">
                <a:solidFill>
                  <a:schemeClr val="tx1"/>
                </a:solidFill>
                <a:latin typeface="Aparajita" panose="020B0604020202020204" pitchFamily="34" charset="0"/>
                <a:cs typeface="Aparajita" panose="020B0604020202020204" pitchFamily="34" charset="0"/>
              </a:rPr>
              <a:t>Creating data for an analysis that was not performed</a:t>
            </a:r>
          </a:p>
          <a:p>
            <a:pPr marL="438912" indent="-320040" fontAlgn="auto">
              <a:lnSpc>
                <a:spcPct val="90000"/>
              </a:lnSpc>
              <a:spcBef>
                <a:spcPts val="0"/>
              </a:spcBef>
              <a:spcAft>
                <a:spcPts val="0"/>
              </a:spcAft>
              <a:buFont typeface="Wingdings 2"/>
              <a:buChar char=""/>
              <a:defRPr/>
            </a:pPr>
            <a:r>
              <a:rPr lang="en-US" sz="2400" dirty="0">
                <a:solidFill>
                  <a:schemeClr val="tx1"/>
                </a:solidFill>
                <a:latin typeface="Aparajita" panose="020B0604020202020204" pitchFamily="34" charset="0"/>
                <a:cs typeface="Aparajita" panose="020B0604020202020204" pitchFamily="34" charset="0"/>
              </a:rPr>
              <a:t>Creating information for a sample that was not collected</a:t>
            </a:r>
          </a:p>
          <a:p>
            <a:pPr marL="438912" indent="-320040" fontAlgn="auto">
              <a:lnSpc>
                <a:spcPct val="90000"/>
              </a:lnSpc>
              <a:spcBef>
                <a:spcPts val="0"/>
              </a:spcBef>
              <a:spcAft>
                <a:spcPts val="0"/>
              </a:spcAft>
              <a:buFont typeface="Wingdings 2"/>
              <a:buChar char=""/>
              <a:defRPr/>
            </a:pPr>
            <a:r>
              <a:rPr lang="en-US" sz="2400" dirty="0">
                <a:solidFill>
                  <a:schemeClr val="tx1"/>
                </a:solidFill>
                <a:latin typeface="Aparajita" panose="020B0604020202020204" pitchFamily="34" charset="0"/>
                <a:cs typeface="Aparajita" panose="020B0604020202020204" pitchFamily="34" charset="0"/>
              </a:rPr>
              <a:t>Claiming ownership for work performed by external analysts,</a:t>
            </a:r>
          </a:p>
          <a:p>
            <a:pPr marL="118872" indent="0" fontAlgn="auto">
              <a:lnSpc>
                <a:spcPct val="90000"/>
              </a:lnSpc>
              <a:spcBef>
                <a:spcPts val="0"/>
              </a:spcBef>
              <a:spcAft>
                <a:spcPts val="0"/>
              </a:spcAft>
              <a:buNone/>
              <a:defRPr/>
            </a:pPr>
            <a:r>
              <a:rPr lang="en-US" sz="2400" dirty="0">
                <a:solidFill>
                  <a:schemeClr val="tx1"/>
                </a:solidFill>
                <a:latin typeface="Aparajita" panose="020B0604020202020204" pitchFamily="34" charset="0"/>
                <a:cs typeface="Aparajita" panose="020B0604020202020204" pitchFamily="34" charset="0"/>
              </a:rPr>
              <a:t>     equipment, and /or facilities</a:t>
            </a:r>
          </a:p>
          <a:p>
            <a:pPr marL="438912" indent="-320040" fontAlgn="auto">
              <a:lnSpc>
                <a:spcPct val="90000"/>
              </a:lnSpc>
              <a:spcBef>
                <a:spcPts val="0"/>
              </a:spcBef>
              <a:spcAft>
                <a:spcPts val="0"/>
              </a:spcAft>
              <a:buFont typeface="Wingdings 2"/>
              <a:buChar char=""/>
              <a:defRPr/>
            </a:pPr>
            <a:r>
              <a:rPr lang="en-US" sz="2400" dirty="0">
                <a:solidFill>
                  <a:schemeClr val="tx1"/>
                </a:solidFill>
                <a:latin typeface="Aparajita" panose="020B0604020202020204" pitchFamily="34" charset="0"/>
                <a:cs typeface="Aparajita" panose="020B0604020202020204" pitchFamily="34" charset="0"/>
              </a:rPr>
              <a:t>Cutting and pasting reports and support data</a:t>
            </a:r>
          </a:p>
          <a:p>
            <a:pPr marL="438912" indent="-320040" fontAlgn="auto">
              <a:lnSpc>
                <a:spcPct val="90000"/>
              </a:lnSpc>
              <a:spcBef>
                <a:spcPts val="0"/>
              </a:spcBef>
              <a:spcAft>
                <a:spcPts val="0"/>
              </a:spcAft>
              <a:buFont typeface="Wingdings 2"/>
              <a:buChar char=""/>
              <a:defRPr/>
            </a:pPr>
            <a:endParaRPr lang="en-US" sz="900" dirty="0">
              <a:solidFill>
                <a:schemeClr val="tx1"/>
              </a:solidFill>
            </a:endParaRPr>
          </a:p>
          <a:p>
            <a:pPr marL="410972" lvl="1" indent="0" fontAlgn="auto">
              <a:lnSpc>
                <a:spcPct val="90000"/>
              </a:lnSpc>
              <a:spcBef>
                <a:spcPts val="0"/>
              </a:spcBef>
              <a:spcAft>
                <a:spcPts val="0"/>
              </a:spcAft>
              <a:buFont typeface="Wingdings" pitchFamily="2" charset="2"/>
              <a:buNone/>
              <a:defRPr/>
            </a:pPr>
            <a:r>
              <a:rPr lang="en-US" sz="2400" i="1" dirty="0">
                <a:solidFill>
                  <a:schemeClr val="tx1"/>
                </a:solidFill>
              </a:rPr>
              <a:t>   </a:t>
            </a:r>
            <a:r>
              <a:rPr lang="en-US" sz="2400" i="1" dirty="0">
                <a:solidFill>
                  <a:schemeClr val="tx1"/>
                </a:solidFill>
                <a:latin typeface="Aparajita" panose="020B0604020202020204" pitchFamily="34" charset="0"/>
                <a:cs typeface="Aparajita" panose="020B0604020202020204" pitchFamily="34" charset="0"/>
              </a:rPr>
              <a:t>Examples:  </a:t>
            </a:r>
          </a:p>
          <a:p>
            <a:pPr marL="621792" lvl="1" fontAlgn="auto">
              <a:lnSpc>
                <a:spcPct val="90000"/>
              </a:lnSpc>
              <a:spcBef>
                <a:spcPts val="324"/>
              </a:spcBef>
              <a:spcAft>
                <a:spcPts val="0"/>
              </a:spcAft>
              <a:buFont typeface="Wingdings" pitchFamily="2" charset="2"/>
              <a:buChar char="Ø"/>
              <a:defRPr/>
            </a:pPr>
            <a:r>
              <a:rPr lang="en-US" sz="2400" i="1" dirty="0">
                <a:solidFill>
                  <a:schemeClr val="tx1"/>
                </a:solidFill>
                <a:latin typeface="Aparajita" panose="020B0604020202020204" pitchFamily="34" charset="0"/>
                <a:cs typeface="Aparajita" panose="020B0604020202020204" pitchFamily="34" charset="0"/>
              </a:rPr>
              <a:t>  Subcontracting PT samples</a:t>
            </a:r>
          </a:p>
          <a:p>
            <a:pPr marL="621792" lvl="1" fontAlgn="auto">
              <a:lnSpc>
                <a:spcPct val="90000"/>
              </a:lnSpc>
              <a:spcBef>
                <a:spcPts val="324"/>
              </a:spcBef>
              <a:spcAft>
                <a:spcPts val="0"/>
              </a:spcAft>
              <a:buFont typeface="Wingdings" pitchFamily="2" charset="2"/>
              <a:buChar char="Ø"/>
              <a:defRPr/>
            </a:pPr>
            <a:r>
              <a:rPr lang="en-US" sz="2400" i="1" dirty="0">
                <a:solidFill>
                  <a:schemeClr val="tx1"/>
                </a:solidFill>
                <a:latin typeface="Aparajita" panose="020B0604020202020204" pitchFamily="34" charset="0"/>
                <a:cs typeface="Aparajita" panose="020B0604020202020204" pitchFamily="34" charset="0"/>
              </a:rPr>
              <a:t>  Creating Chain of Custodies without sample</a:t>
            </a:r>
          </a:p>
          <a:p>
            <a:pPr marL="393192" lvl="1" indent="0" fontAlgn="auto">
              <a:lnSpc>
                <a:spcPct val="90000"/>
              </a:lnSpc>
              <a:spcBef>
                <a:spcPts val="324"/>
              </a:spcBef>
              <a:spcAft>
                <a:spcPts val="0"/>
              </a:spcAft>
              <a:buFont typeface="Verdana"/>
              <a:buNone/>
              <a:defRPr/>
            </a:pPr>
            <a:r>
              <a:rPr lang="en-US" sz="2400" i="1" dirty="0">
                <a:solidFill>
                  <a:schemeClr val="tx1"/>
                </a:solidFill>
                <a:latin typeface="Aparajita" panose="020B0604020202020204" pitchFamily="34" charset="0"/>
                <a:cs typeface="Aparajita" panose="020B0604020202020204" pitchFamily="34" charset="0"/>
              </a:rPr>
              <a:t>      possession</a:t>
            </a:r>
          </a:p>
          <a:p>
            <a:pPr marL="621792" lvl="1" fontAlgn="auto">
              <a:lnSpc>
                <a:spcPct val="90000"/>
              </a:lnSpc>
              <a:spcBef>
                <a:spcPts val="324"/>
              </a:spcBef>
              <a:spcAft>
                <a:spcPts val="0"/>
              </a:spcAft>
              <a:buFont typeface="Wingdings" pitchFamily="2" charset="2"/>
              <a:buChar char="Ø"/>
              <a:defRPr/>
            </a:pPr>
            <a:r>
              <a:rPr lang="en-US" sz="2400" i="1" dirty="0">
                <a:solidFill>
                  <a:schemeClr val="tx1"/>
                </a:solidFill>
                <a:latin typeface="Aparajita" panose="020B0604020202020204" pitchFamily="34" charset="0"/>
                <a:cs typeface="Aparajita" panose="020B0604020202020204" pitchFamily="34" charset="0"/>
              </a:rPr>
              <a:t>  Filling in logbooks for audits</a:t>
            </a:r>
          </a:p>
          <a:p>
            <a:pPr marL="621792" lvl="1" fontAlgn="auto">
              <a:lnSpc>
                <a:spcPct val="90000"/>
              </a:lnSpc>
              <a:spcBef>
                <a:spcPts val="324"/>
              </a:spcBef>
              <a:spcAft>
                <a:spcPts val="0"/>
              </a:spcAft>
              <a:buFont typeface="Wingdings" pitchFamily="2" charset="2"/>
              <a:buChar char="Ø"/>
              <a:defRPr/>
            </a:pPr>
            <a:r>
              <a:rPr lang="en-US" sz="2400" i="1" dirty="0">
                <a:solidFill>
                  <a:schemeClr val="tx1"/>
                </a:solidFill>
                <a:latin typeface="Aparajita" panose="020B0604020202020204" pitchFamily="34" charset="0"/>
                <a:cs typeface="Aparajita" panose="020B0604020202020204" pitchFamily="34" charset="0"/>
              </a:rPr>
              <a:t> “Reappearing” QC results</a:t>
            </a:r>
          </a:p>
          <a:p>
            <a:pPr marL="621792" lvl="1" fontAlgn="auto">
              <a:lnSpc>
                <a:spcPct val="90000"/>
              </a:lnSpc>
              <a:spcBef>
                <a:spcPts val="324"/>
              </a:spcBef>
              <a:spcAft>
                <a:spcPts val="0"/>
              </a:spcAft>
              <a:buFont typeface="Wingdings" pitchFamily="2" charset="2"/>
              <a:buChar char="Ø"/>
              <a:defRPr/>
            </a:pPr>
            <a:r>
              <a:rPr lang="en-US" sz="2400" i="1" dirty="0">
                <a:solidFill>
                  <a:schemeClr val="tx1"/>
                </a:solidFill>
                <a:latin typeface="Aparajita" panose="020B0604020202020204" pitchFamily="34" charset="0"/>
                <a:cs typeface="Aparajita" panose="020B0604020202020204" pitchFamily="34" charset="0"/>
              </a:rPr>
              <a:t>  Recording autoclave conditions before starting </a:t>
            </a:r>
          </a:p>
          <a:p>
            <a:pPr marL="393192" lvl="1" indent="0" fontAlgn="auto">
              <a:lnSpc>
                <a:spcPct val="90000"/>
              </a:lnSpc>
              <a:spcBef>
                <a:spcPts val="324"/>
              </a:spcBef>
              <a:spcAft>
                <a:spcPts val="0"/>
              </a:spcAft>
              <a:buFont typeface="Verdana"/>
              <a:buNone/>
              <a:defRPr/>
            </a:pPr>
            <a:r>
              <a:rPr lang="en-US" sz="2400" i="1" dirty="0">
                <a:solidFill>
                  <a:schemeClr val="tx1"/>
                </a:solidFill>
                <a:latin typeface="Aparajita" panose="020B0604020202020204" pitchFamily="34" charset="0"/>
                <a:cs typeface="Aparajita" panose="020B0604020202020204" pitchFamily="34" charset="0"/>
              </a:rPr>
              <a:t>     the process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Effect transition="in" filter="box(in)">
                                      <p:cBhvr>
                                        <p:cTn id="7" dur="500"/>
                                        <p:tgtEl>
                                          <p:spTgt spid="27651">
                                            <p:txEl>
                                              <p:pRg st="0" end="0"/>
                                            </p:txEl>
                                          </p:spTgt>
                                        </p:tgtEl>
                                      </p:cBhvr>
                                    </p:animEffect>
                                  </p:childTnLst>
                                </p:cTn>
                              </p:par>
                            </p:childTnLst>
                          </p:cTn>
                        </p:par>
                        <p:par>
                          <p:cTn id="8" fill="hold" nodeType="afterGroup">
                            <p:stCondLst>
                              <p:cond delay="500"/>
                            </p:stCondLst>
                            <p:childTnLst>
                              <p:par>
                                <p:cTn id="9" presetID="4" presetClass="entr" presetSubtype="16" fill="hold" grpId="0" nodeType="afterEffect">
                                  <p:stCondLst>
                                    <p:cond delay="0"/>
                                  </p:stCondLst>
                                  <p:childTnLst>
                                    <p:set>
                                      <p:cBhvr>
                                        <p:cTn id="10" dur="1" fill="hold">
                                          <p:stCondLst>
                                            <p:cond delay="0"/>
                                          </p:stCondLst>
                                        </p:cTn>
                                        <p:tgtEl>
                                          <p:spTgt spid="27651">
                                            <p:txEl>
                                              <p:pRg st="1" end="1"/>
                                            </p:txEl>
                                          </p:spTgt>
                                        </p:tgtEl>
                                        <p:attrNameLst>
                                          <p:attrName>style.visibility</p:attrName>
                                        </p:attrNameLst>
                                      </p:cBhvr>
                                      <p:to>
                                        <p:strVal val="visible"/>
                                      </p:to>
                                    </p:set>
                                    <p:animEffect transition="in" filter="box(in)">
                                      <p:cBhvr>
                                        <p:cTn id="11" dur="500"/>
                                        <p:tgtEl>
                                          <p:spTgt spid="27651">
                                            <p:txEl>
                                              <p:pRg st="1" end="1"/>
                                            </p:txEl>
                                          </p:spTgt>
                                        </p:tgtEl>
                                      </p:cBhvr>
                                    </p:animEffect>
                                  </p:childTnLst>
                                </p:cTn>
                              </p:par>
                            </p:childTnLst>
                          </p:cTn>
                        </p:par>
                        <p:par>
                          <p:cTn id="12" fill="hold" nodeType="afterGroup">
                            <p:stCondLst>
                              <p:cond delay="1000"/>
                            </p:stCondLst>
                            <p:childTnLst>
                              <p:par>
                                <p:cTn id="13" presetID="2" presetClass="entr" presetSubtype="4" fill="hold" nodeType="afterEffect">
                                  <p:stCondLst>
                                    <p:cond delay="0"/>
                                  </p:stCondLst>
                                  <p:childTnLst>
                                    <p:set>
                                      <p:cBhvr>
                                        <p:cTn id="14" dur="1" fill="hold">
                                          <p:stCondLst>
                                            <p:cond delay="0"/>
                                          </p:stCondLst>
                                        </p:cTn>
                                        <p:tgtEl>
                                          <p:spTgt spid="27651">
                                            <p:txEl>
                                              <p:pRg st="3" end="3"/>
                                            </p:txEl>
                                          </p:spTgt>
                                        </p:tgtEl>
                                        <p:attrNameLst>
                                          <p:attrName>style.visibility</p:attrName>
                                        </p:attrNameLst>
                                      </p:cBhvr>
                                      <p:to>
                                        <p:strVal val="visible"/>
                                      </p:to>
                                    </p:set>
                                    <p:anim calcmode="lin" valueType="num">
                                      <p:cBhvr additive="base">
                                        <p:cTn id="15" dur="500" fill="hold"/>
                                        <p:tgtEl>
                                          <p:spTgt spid="27651">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7651">
                                            <p:txEl>
                                              <p:pRg st="3" end="3"/>
                                            </p:txEl>
                                          </p:spTgt>
                                        </p:tgtEl>
                                        <p:attrNameLst>
                                          <p:attrName>ppt_y</p:attrName>
                                        </p:attrNameLst>
                                      </p:cBhvr>
                                      <p:tavLst>
                                        <p:tav tm="0">
                                          <p:val>
                                            <p:strVal val="1+#ppt_h/2"/>
                                          </p:val>
                                        </p:tav>
                                        <p:tav tm="100000">
                                          <p:val>
                                            <p:strVal val="#ppt_y"/>
                                          </p:val>
                                        </p:tav>
                                      </p:tavLst>
                                    </p:anim>
                                  </p:childTnLst>
                                </p:cTn>
                              </p:par>
                            </p:childTnLst>
                          </p:cTn>
                        </p:par>
                        <p:par>
                          <p:cTn id="17" fill="hold" nodeType="afterGroup">
                            <p:stCondLst>
                              <p:cond delay="1500"/>
                            </p:stCondLst>
                            <p:childTnLst>
                              <p:par>
                                <p:cTn id="18" presetID="2" presetClass="entr" presetSubtype="4" fill="hold" nodeType="afterEffect">
                                  <p:stCondLst>
                                    <p:cond delay="0"/>
                                  </p:stCondLst>
                                  <p:childTnLst>
                                    <p:set>
                                      <p:cBhvr>
                                        <p:cTn id="19" dur="1" fill="hold">
                                          <p:stCondLst>
                                            <p:cond delay="0"/>
                                          </p:stCondLst>
                                        </p:cTn>
                                        <p:tgtEl>
                                          <p:spTgt spid="27651">
                                            <p:txEl>
                                              <p:pRg st="4" end="4"/>
                                            </p:txEl>
                                          </p:spTgt>
                                        </p:tgtEl>
                                        <p:attrNameLst>
                                          <p:attrName>style.visibility</p:attrName>
                                        </p:attrNameLst>
                                      </p:cBhvr>
                                      <p:to>
                                        <p:strVal val="visible"/>
                                      </p:to>
                                    </p:set>
                                    <p:anim calcmode="lin" valueType="num">
                                      <p:cBhvr additive="base">
                                        <p:cTn id="20" dur="2000" fill="hold"/>
                                        <p:tgtEl>
                                          <p:spTgt spid="27651">
                                            <p:txEl>
                                              <p:pRg st="4" end="4"/>
                                            </p:txEl>
                                          </p:spTgt>
                                        </p:tgtEl>
                                        <p:attrNameLst>
                                          <p:attrName>ppt_x</p:attrName>
                                        </p:attrNameLst>
                                      </p:cBhvr>
                                      <p:tavLst>
                                        <p:tav tm="0">
                                          <p:val>
                                            <p:strVal val="#ppt_x"/>
                                          </p:val>
                                        </p:tav>
                                        <p:tav tm="100000">
                                          <p:val>
                                            <p:strVal val="#ppt_x"/>
                                          </p:val>
                                        </p:tav>
                                      </p:tavLst>
                                    </p:anim>
                                    <p:anim calcmode="lin" valueType="num">
                                      <p:cBhvr additive="base">
                                        <p:cTn id="21" dur="2000" fill="hold"/>
                                        <p:tgtEl>
                                          <p:spTgt spid="27651">
                                            <p:txEl>
                                              <p:pRg st="4" end="4"/>
                                            </p:txEl>
                                          </p:spTgt>
                                        </p:tgtEl>
                                        <p:attrNameLst>
                                          <p:attrName>ppt_y</p:attrName>
                                        </p:attrNameLst>
                                      </p:cBhvr>
                                      <p:tavLst>
                                        <p:tav tm="0">
                                          <p:val>
                                            <p:strVal val="1+#ppt_h/2"/>
                                          </p:val>
                                        </p:tav>
                                        <p:tav tm="100000">
                                          <p:val>
                                            <p:strVal val="#ppt_y"/>
                                          </p:val>
                                        </p:tav>
                                      </p:tavLst>
                                    </p:anim>
                                  </p:childTnLst>
                                </p:cTn>
                              </p:par>
                            </p:childTnLst>
                          </p:cTn>
                        </p:par>
                        <p:par>
                          <p:cTn id="22" fill="hold" nodeType="afterGroup">
                            <p:stCondLst>
                              <p:cond delay="3500"/>
                            </p:stCondLst>
                            <p:childTnLst>
                              <p:par>
                                <p:cTn id="23" presetID="2" presetClass="entr" presetSubtype="4" fill="hold" nodeType="afterEffect">
                                  <p:stCondLst>
                                    <p:cond delay="0"/>
                                  </p:stCondLst>
                                  <p:childTnLst>
                                    <p:set>
                                      <p:cBhvr>
                                        <p:cTn id="24" dur="1" fill="hold">
                                          <p:stCondLst>
                                            <p:cond delay="0"/>
                                          </p:stCondLst>
                                        </p:cTn>
                                        <p:tgtEl>
                                          <p:spTgt spid="27651">
                                            <p:txEl>
                                              <p:pRg st="5" end="5"/>
                                            </p:txEl>
                                          </p:spTgt>
                                        </p:tgtEl>
                                        <p:attrNameLst>
                                          <p:attrName>style.visibility</p:attrName>
                                        </p:attrNameLst>
                                      </p:cBhvr>
                                      <p:to>
                                        <p:strVal val="visible"/>
                                      </p:to>
                                    </p:set>
                                    <p:anim calcmode="lin" valueType="num">
                                      <p:cBhvr additive="base">
                                        <p:cTn id="25" dur="2000" fill="hold"/>
                                        <p:tgtEl>
                                          <p:spTgt spid="27651">
                                            <p:txEl>
                                              <p:pRg st="5" end="5"/>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27651">
                                            <p:txEl>
                                              <p:pRg st="5" end="5"/>
                                            </p:txEl>
                                          </p:spTgt>
                                        </p:tgtEl>
                                        <p:attrNameLst>
                                          <p:attrName>ppt_y</p:attrName>
                                        </p:attrNameLst>
                                      </p:cBhvr>
                                      <p:tavLst>
                                        <p:tav tm="0">
                                          <p:val>
                                            <p:strVal val="1+#ppt_h/2"/>
                                          </p:val>
                                        </p:tav>
                                        <p:tav tm="100000">
                                          <p:val>
                                            <p:strVal val="#ppt_y"/>
                                          </p:val>
                                        </p:tav>
                                      </p:tavLst>
                                    </p:anim>
                                  </p:childTnLst>
                                </p:cTn>
                              </p:par>
                            </p:childTnLst>
                          </p:cTn>
                        </p:par>
                        <p:par>
                          <p:cTn id="27" fill="hold" nodeType="afterGroup">
                            <p:stCondLst>
                              <p:cond delay="5500"/>
                            </p:stCondLst>
                            <p:childTnLst>
                              <p:par>
                                <p:cTn id="28" presetID="2" presetClass="entr" presetSubtype="4" fill="hold" nodeType="afterEffect">
                                  <p:stCondLst>
                                    <p:cond delay="0"/>
                                  </p:stCondLst>
                                  <p:childTnLst>
                                    <p:set>
                                      <p:cBhvr>
                                        <p:cTn id="29" dur="1" fill="hold">
                                          <p:stCondLst>
                                            <p:cond delay="0"/>
                                          </p:stCondLst>
                                        </p:cTn>
                                        <p:tgtEl>
                                          <p:spTgt spid="27651">
                                            <p:txEl>
                                              <p:pRg st="6" end="6"/>
                                            </p:txEl>
                                          </p:spTgt>
                                        </p:tgtEl>
                                        <p:attrNameLst>
                                          <p:attrName>style.visibility</p:attrName>
                                        </p:attrNameLst>
                                      </p:cBhvr>
                                      <p:to>
                                        <p:strVal val="visible"/>
                                      </p:to>
                                    </p:set>
                                    <p:anim calcmode="lin" valueType="num">
                                      <p:cBhvr additive="base">
                                        <p:cTn id="30" dur="2000" fill="hold"/>
                                        <p:tgtEl>
                                          <p:spTgt spid="27651">
                                            <p:txEl>
                                              <p:pRg st="6" end="6"/>
                                            </p:txEl>
                                          </p:spTgt>
                                        </p:tgtEl>
                                        <p:attrNameLst>
                                          <p:attrName>ppt_x</p:attrName>
                                        </p:attrNameLst>
                                      </p:cBhvr>
                                      <p:tavLst>
                                        <p:tav tm="0">
                                          <p:val>
                                            <p:strVal val="#ppt_x"/>
                                          </p:val>
                                        </p:tav>
                                        <p:tav tm="100000">
                                          <p:val>
                                            <p:strVal val="#ppt_x"/>
                                          </p:val>
                                        </p:tav>
                                      </p:tavLst>
                                    </p:anim>
                                    <p:anim calcmode="lin" valueType="num">
                                      <p:cBhvr additive="base">
                                        <p:cTn id="31" dur="2000" fill="hold"/>
                                        <p:tgtEl>
                                          <p:spTgt spid="27651">
                                            <p:txEl>
                                              <p:pRg st="6" end="6"/>
                                            </p:txEl>
                                          </p:spTgt>
                                        </p:tgtEl>
                                        <p:attrNameLst>
                                          <p:attrName>ppt_y</p:attrName>
                                        </p:attrNameLst>
                                      </p:cBhvr>
                                      <p:tavLst>
                                        <p:tav tm="0">
                                          <p:val>
                                            <p:strVal val="1+#ppt_h/2"/>
                                          </p:val>
                                        </p:tav>
                                        <p:tav tm="100000">
                                          <p:val>
                                            <p:strVal val="#ppt_y"/>
                                          </p:val>
                                        </p:tav>
                                      </p:tavLst>
                                    </p:anim>
                                  </p:childTnLst>
                                </p:cTn>
                              </p:par>
                            </p:childTnLst>
                          </p:cTn>
                        </p:par>
                        <p:par>
                          <p:cTn id="32" fill="hold">
                            <p:stCondLst>
                              <p:cond delay="7500"/>
                            </p:stCondLst>
                            <p:childTnLst>
                              <p:par>
                                <p:cTn id="33" presetID="2" presetClass="entr" presetSubtype="4" fill="hold" nodeType="afterEffect">
                                  <p:stCondLst>
                                    <p:cond delay="0"/>
                                  </p:stCondLst>
                                  <p:childTnLst>
                                    <p:set>
                                      <p:cBhvr>
                                        <p:cTn id="34" dur="1" fill="hold">
                                          <p:stCondLst>
                                            <p:cond delay="0"/>
                                          </p:stCondLst>
                                        </p:cTn>
                                        <p:tgtEl>
                                          <p:spTgt spid="27651">
                                            <p:txEl>
                                              <p:pRg st="7" end="7"/>
                                            </p:txEl>
                                          </p:spTgt>
                                        </p:tgtEl>
                                        <p:attrNameLst>
                                          <p:attrName>style.visibility</p:attrName>
                                        </p:attrNameLst>
                                      </p:cBhvr>
                                      <p:to>
                                        <p:strVal val="visible"/>
                                      </p:to>
                                    </p:set>
                                    <p:anim calcmode="lin" valueType="num">
                                      <p:cBhvr additive="base">
                                        <p:cTn id="35" dur="2000" fill="hold"/>
                                        <p:tgtEl>
                                          <p:spTgt spid="27651">
                                            <p:txEl>
                                              <p:pRg st="7" end="7"/>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27651">
                                            <p:txEl>
                                              <p:pRg st="7" end="7"/>
                                            </p:txEl>
                                          </p:spTgt>
                                        </p:tgtEl>
                                        <p:attrNameLst>
                                          <p:attrName>ppt_y</p:attrName>
                                        </p:attrNameLst>
                                      </p:cBhvr>
                                      <p:tavLst>
                                        <p:tav tm="0">
                                          <p:val>
                                            <p:strVal val="1+#ppt_h/2"/>
                                          </p:val>
                                        </p:tav>
                                        <p:tav tm="100000">
                                          <p:val>
                                            <p:strVal val="#ppt_y"/>
                                          </p:val>
                                        </p:tav>
                                      </p:tavLst>
                                    </p:anim>
                                  </p:childTnLst>
                                </p:cTn>
                              </p:par>
                            </p:childTnLst>
                          </p:cTn>
                        </p:par>
                        <p:par>
                          <p:cTn id="37" fill="hold" nodeType="afterGroup">
                            <p:stCondLst>
                              <p:cond delay="9500"/>
                            </p:stCondLst>
                            <p:childTnLst>
                              <p:par>
                                <p:cTn id="38" presetID="5" presetClass="entr" presetSubtype="10" fill="hold" nodeType="afterEffect">
                                  <p:stCondLst>
                                    <p:cond delay="0"/>
                                  </p:stCondLst>
                                  <p:childTnLst>
                                    <p:set>
                                      <p:cBhvr>
                                        <p:cTn id="39" dur="1" fill="hold">
                                          <p:stCondLst>
                                            <p:cond delay="0"/>
                                          </p:stCondLst>
                                        </p:cTn>
                                        <p:tgtEl>
                                          <p:spTgt spid="27651">
                                            <p:txEl>
                                              <p:pRg st="8" end="8"/>
                                            </p:txEl>
                                          </p:spTgt>
                                        </p:tgtEl>
                                        <p:attrNameLst>
                                          <p:attrName>style.visibility</p:attrName>
                                        </p:attrNameLst>
                                      </p:cBhvr>
                                      <p:to>
                                        <p:strVal val="visible"/>
                                      </p:to>
                                    </p:set>
                                    <p:animEffect transition="in" filter="checkerboard(across)">
                                      <p:cBhvr>
                                        <p:cTn id="40" dur="2000"/>
                                        <p:tgtEl>
                                          <p:spTgt spid="27651">
                                            <p:txEl>
                                              <p:pRg st="8" end="8"/>
                                            </p:txEl>
                                          </p:spTgt>
                                        </p:tgtEl>
                                      </p:cBhvr>
                                    </p:animEffect>
                                  </p:childTnLst>
                                </p:cTn>
                              </p:par>
                            </p:childTnLst>
                          </p:cTn>
                        </p:par>
                        <p:par>
                          <p:cTn id="41" fill="hold" nodeType="afterGroup">
                            <p:stCondLst>
                              <p:cond delay="11500"/>
                            </p:stCondLst>
                            <p:childTnLst>
                              <p:par>
                                <p:cTn id="42" presetID="5" presetClass="entr" presetSubtype="10" fill="hold" nodeType="afterEffect">
                                  <p:stCondLst>
                                    <p:cond delay="0"/>
                                  </p:stCondLst>
                                  <p:childTnLst>
                                    <p:set>
                                      <p:cBhvr>
                                        <p:cTn id="43" dur="1" fill="hold">
                                          <p:stCondLst>
                                            <p:cond delay="0"/>
                                          </p:stCondLst>
                                        </p:cTn>
                                        <p:tgtEl>
                                          <p:spTgt spid="27651">
                                            <p:txEl>
                                              <p:pRg st="10" end="10"/>
                                            </p:txEl>
                                          </p:spTgt>
                                        </p:tgtEl>
                                        <p:attrNameLst>
                                          <p:attrName>style.visibility</p:attrName>
                                        </p:attrNameLst>
                                      </p:cBhvr>
                                      <p:to>
                                        <p:strVal val="visible"/>
                                      </p:to>
                                    </p:set>
                                    <p:animEffect transition="in" filter="checkerboard(across)">
                                      <p:cBhvr>
                                        <p:cTn id="44" dur="2000"/>
                                        <p:tgtEl>
                                          <p:spTgt spid="27651">
                                            <p:txEl>
                                              <p:pRg st="10" end="10"/>
                                            </p:txEl>
                                          </p:spTgt>
                                        </p:tgtEl>
                                      </p:cBhvr>
                                    </p:animEffect>
                                  </p:childTnLst>
                                </p:cTn>
                              </p:par>
                            </p:childTnLst>
                          </p:cTn>
                        </p:par>
                        <p:par>
                          <p:cTn id="45" fill="hold" nodeType="afterGroup">
                            <p:stCondLst>
                              <p:cond delay="13500"/>
                            </p:stCondLst>
                            <p:childTnLst>
                              <p:par>
                                <p:cTn id="46" presetID="5" presetClass="entr" presetSubtype="10" fill="hold" nodeType="afterEffect">
                                  <p:stCondLst>
                                    <p:cond delay="0"/>
                                  </p:stCondLst>
                                  <p:childTnLst>
                                    <p:set>
                                      <p:cBhvr>
                                        <p:cTn id="47" dur="1" fill="hold">
                                          <p:stCondLst>
                                            <p:cond delay="0"/>
                                          </p:stCondLst>
                                        </p:cTn>
                                        <p:tgtEl>
                                          <p:spTgt spid="27651">
                                            <p:txEl>
                                              <p:pRg st="11" end="11"/>
                                            </p:txEl>
                                          </p:spTgt>
                                        </p:tgtEl>
                                        <p:attrNameLst>
                                          <p:attrName>style.visibility</p:attrName>
                                        </p:attrNameLst>
                                      </p:cBhvr>
                                      <p:to>
                                        <p:strVal val="visible"/>
                                      </p:to>
                                    </p:set>
                                    <p:animEffect transition="in" filter="checkerboard(across)">
                                      <p:cBhvr>
                                        <p:cTn id="48" dur="500"/>
                                        <p:tgtEl>
                                          <p:spTgt spid="27651">
                                            <p:txEl>
                                              <p:pRg st="11" end="11"/>
                                            </p:txEl>
                                          </p:spTgt>
                                        </p:tgtEl>
                                      </p:cBhvr>
                                    </p:animEffect>
                                  </p:childTnLst>
                                </p:cTn>
                              </p:par>
                            </p:childTnLst>
                          </p:cTn>
                        </p:par>
                        <p:par>
                          <p:cTn id="49" fill="hold" nodeType="afterGroup">
                            <p:stCondLst>
                              <p:cond delay="14000"/>
                            </p:stCondLst>
                            <p:childTnLst>
                              <p:par>
                                <p:cTn id="50" presetID="5" presetClass="entr" presetSubtype="10" fill="hold" nodeType="afterEffect">
                                  <p:stCondLst>
                                    <p:cond delay="0"/>
                                  </p:stCondLst>
                                  <p:childTnLst>
                                    <p:set>
                                      <p:cBhvr>
                                        <p:cTn id="51" dur="1" fill="hold">
                                          <p:stCondLst>
                                            <p:cond delay="0"/>
                                          </p:stCondLst>
                                        </p:cTn>
                                        <p:tgtEl>
                                          <p:spTgt spid="27651">
                                            <p:txEl>
                                              <p:pRg st="12" end="12"/>
                                            </p:txEl>
                                          </p:spTgt>
                                        </p:tgtEl>
                                        <p:attrNameLst>
                                          <p:attrName>style.visibility</p:attrName>
                                        </p:attrNameLst>
                                      </p:cBhvr>
                                      <p:to>
                                        <p:strVal val="visible"/>
                                      </p:to>
                                    </p:set>
                                    <p:animEffect transition="in" filter="checkerboard(across)">
                                      <p:cBhvr>
                                        <p:cTn id="52" dur="500"/>
                                        <p:tgtEl>
                                          <p:spTgt spid="27651">
                                            <p:txEl>
                                              <p:pRg st="12" end="12"/>
                                            </p:txEl>
                                          </p:spTgt>
                                        </p:tgtEl>
                                      </p:cBhvr>
                                    </p:animEffect>
                                  </p:childTnLst>
                                </p:cTn>
                              </p:par>
                            </p:childTnLst>
                          </p:cTn>
                        </p:par>
                        <p:par>
                          <p:cTn id="53" fill="hold" nodeType="afterGroup">
                            <p:stCondLst>
                              <p:cond delay="14500"/>
                            </p:stCondLst>
                            <p:childTnLst>
                              <p:par>
                                <p:cTn id="54" presetID="5" presetClass="entr" presetSubtype="10" fill="hold" nodeType="afterEffect">
                                  <p:stCondLst>
                                    <p:cond delay="0"/>
                                  </p:stCondLst>
                                  <p:childTnLst>
                                    <p:set>
                                      <p:cBhvr>
                                        <p:cTn id="55" dur="1" fill="hold">
                                          <p:stCondLst>
                                            <p:cond delay="0"/>
                                          </p:stCondLst>
                                        </p:cTn>
                                        <p:tgtEl>
                                          <p:spTgt spid="27651">
                                            <p:txEl>
                                              <p:pRg st="13" end="13"/>
                                            </p:txEl>
                                          </p:spTgt>
                                        </p:tgtEl>
                                        <p:attrNameLst>
                                          <p:attrName>style.visibility</p:attrName>
                                        </p:attrNameLst>
                                      </p:cBhvr>
                                      <p:to>
                                        <p:strVal val="visible"/>
                                      </p:to>
                                    </p:set>
                                    <p:animEffect transition="in" filter="checkerboard(across)">
                                      <p:cBhvr>
                                        <p:cTn id="56" dur="500"/>
                                        <p:tgtEl>
                                          <p:spTgt spid="27651">
                                            <p:txEl>
                                              <p:pRg st="13" end="13"/>
                                            </p:txEl>
                                          </p:spTgt>
                                        </p:tgtEl>
                                      </p:cBhvr>
                                    </p:animEffect>
                                  </p:childTnLst>
                                </p:cTn>
                              </p:par>
                            </p:childTnLst>
                          </p:cTn>
                        </p:par>
                        <p:par>
                          <p:cTn id="57" fill="hold" nodeType="afterGroup">
                            <p:stCondLst>
                              <p:cond delay="15000"/>
                            </p:stCondLst>
                            <p:childTnLst>
                              <p:par>
                                <p:cTn id="58" presetID="5" presetClass="entr" presetSubtype="10" fill="hold" nodeType="afterEffect">
                                  <p:stCondLst>
                                    <p:cond delay="0"/>
                                  </p:stCondLst>
                                  <p:childTnLst>
                                    <p:set>
                                      <p:cBhvr>
                                        <p:cTn id="59" dur="1" fill="hold">
                                          <p:stCondLst>
                                            <p:cond delay="0"/>
                                          </p:stCondLst>
                                        </p:cTn>
                                        <p:tgtEl>
                                          <p:spTgt spid="27651">
                                            <p:txEl>
                                              <p:pRg st="14" end="14"/>
                                            </p:txEl>
                                          </p:spTgt>
                                        </p:tgtEl>
                                        <p:attrNameLst>
                                          <p:attrName>style.visibility</p:attrName>
                                        </p:attrNameLst>
                                      </p:cBhvr>
                                      <p:to>
                                        <p:strVal val="visible"/>
                                      </p:to>
                                    </p:set>
                                    <p:animEffect transition="in" filter="checkerboard(across)">
                                      <p:cBhvr>
                                        <p:cTn id="60" dur="500"/>
                                        <p:tgtEl>
                                          <p:spTgt spid="27651">
                                            <p:txEl>
                                              <p:pRg st="14" end="14"/>
                                            </p:txEl>
                                          </p:spTgt>
                                        </p:tgtEl>
                                      </p:cBhvr>
                                    </p:animEffect>
                                  </p:childTnLst>
                                </p:cTn>
                              </p:par>
                            </p:childTnLst>
                          </p:cTn>
                        </p:par>
                        <p:par>
                          <p:cTn id="61" fill="hold" nodeType="afterGroup">
                            <p:stCondLst>
                              <p:cond delay="15500"/>
                            </p:stCondLst>
                            <p:childTnLst>
                              <p:par>
                                <p:cTn id="62" presetID="5" presetClass="entr" presetSubtype="10" fill="hold" nodeType="afterEffect">
                                  <p:stCondLst>
                                    <p:cond delay="0"/>
                                  </p:stCondLst>
                                  <p:childTnLst>
                                    <p:set>
                                      <p:cBhvr>
                                        <p:cTn id="63" dur="1" fill="hold">
                                          <p:stCondLst>
                                            <p:cond delay="0"/>
                                          </p:stCondLst>
                                        </p:cTn>
                                        <p:tgtEl>
                                          <p:spTgt spid="27651">
                                            <p:txEl>
                                              <p:pRg st="15" end="15"/>
                                            </p:txEl>
                                          </p:spTgt>
                                        </p:tgtEl>
                                        <p:attrNameLst>
                                          <p:attrName>style.visibility</p:attrName>
                                        </p:attrNameLst>
                                      </p:cBhvr>
                                      <p:to>
                                        <p:strVal val="visible"/>
                                      </p:to>
                                    </p:set>
                                    <p:animEffect transition="in" filter="checkerboard(across)">
                                      <p:cBhvr>
                                        <p:cTn id="64" dur="500"/>
                                        <p:tgtEl>
                                          <p:spTgt spid="27651">
                                            <p:txEl>
                                              <p:pRg st="15" end="15"/>
                                            </p:txEl>
                                          </p:spTgt>
                                        </p:tgtEl>
                                      </p:cBhvr>
                                    </p:animEffect>
                                  </p:childTnLst>
                                </p:cTn>
                              </p:par>
                            </p:childTnLst>
                          </p:cTn>
                        </p:par>
                        <p:par>
                          <p:cTn id="65" fill="hold" nodeType="afterGroup">
                            <p:stCondLst>
                              <p:cond delay="16000"/>
                            </p:stCondLst>
                            <p:childTnLst>
                              <p:par>
                                <p:cTn id="66" presetID="5" presetClass="entr" presetSubtype="10" fill="hold" nodeType="afterEffect">
                                  <p:stCondLst>
                                    <p:cond delay="0"/>
                                  </p:stCondLst>
                                  <p:childTnLst>
                                    <p:set>
                                      <p:cBhvr>
                                        <p:cTn id="67" dur="1" fill="hold">
                                          <p:stCondLst>
                                            <p:cond delay="0"/>
                                          </p:stCondLst>
                                        </p:cTn>
                                        <p:tgtEl>
                                          <p:spTgt spid="27651">
                                            <p:txEl>
                                              <p:pRg st="16" end="16"/>
                                            </p:txEl>
                                          </p:spTgt>
                                        </p:tgtEl>
                                        <p:attrNameLst>
                                          <p:attrName>style.visibility</p:attrName>
                                        </p:attrNameLst>
                                      </p:cBhvr>
                                      <p:to>
                                        <p:strVal val="visible"/>
                                      </p:to>
                                    </p:set>
                                    <p:animEffect transition="in" filter="checkerboard(across)">
                                      <p:cBhvr>
                                        <p:cTn id="68" dur="500"/>
                                        <p:tgtEl>
                                          <p:spTgt spid="27651">
                                            <p:txEl>
                                              <p:pRg st="16" end="16"/>
                                            </p:txEl>
                                          </p:spTgt>
                                        </p:tgtEl>
                                      </p:cBhvr>
                                    </p:animEffect>
                                  </p:childTnLst>
                                </p:cTn>
                              </p:par>
                            </p:childTnLst>
                          </p:cTn>
                        </p:par>
                        <p:par>
                          <p:cTn id="69" fill="hold" nodeType="afterGroup">
                            <p:stCondLst>
                              <p:cond delay="16500"/>
                            </p:stCondLst>
                            <p:childTnLst>
                              <p:par>
                                <p:cTn id="70" presetID="5" presetClass="entr" presetSubtype="10" fill="hold" nodeType="afterEffect">
                                  <p:stCondLst>
                                    <p:cond delay="0"/>
                                  </p:stCondLst>
                                  <p:childTnLst>
                                    <p:set>
                                      <p:cBhvr>
                                        <p:cTn id="71" dur="1" fill="hold">
                                          <p:stCondLst>
                                            <p:cond delay="0"/>
                                          </p:stCondLst>
                                        </p:cTn>
                                        <p:tgtEl>
                                          <p:spTgt spid="27651">
                                            <p:txEl>
                                              <p:pRg st="17" end="17"/>
                                            </p:txEl>
                                          </p:spTgt>
                                        </p:tgtEl>
                                        <p:attrNameLst>
                                          <p:attrName>style.visibility</p:attrName>
                                        </p:attrNameLst>
                                      </p:cBhvr>
                                      <p:to>
                                        <p:strVal val="visible"/>
                                      </p:to>
                                    </p:set>
                                    <p:animEffect transition="in" filter="checkerboard(across)">
                                      <p:cBhvr>
                                        <p:cTn id="72" dur="500"/>
                                        <p:tgtEl>
                                          <p:spTgt spid="27651">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5" name="Rectangle 3"/>
          <p:cNvSpPr>
            <a:spLocks noGrp="1" noChangeArrowheads="1"/>
          </p:cNvSpPr>
          <p:nvPr>
            <p:ph idx="1"/>
          </p:nvPr>
        </p:nvSpPr>
        <p:spPr>
          <a:xfrm>
            <a:off x="228600" y="990600"/>
            <a:ext cx="7086600" cy="5105400"/>
          </a:xfrm>
        </p:spPr>
        <p:txBody>
          <a:bodyPr rtlCol="0">
            <a:normAutofit/>
          </a:bodyPr>
          <a:lstStyle/>
          <a:p>
            <a:pPr marL="118872" indent="0" fontAlgn="auto">
              <a:spcBef>
                <a:spcPts val="0"/>
              </a:spcBef>
              <a:spcAft>
                <a:spcPts val="0"/>
              </a:spcAft>
              <a:buClr>
                <a:srgbClr val="FFFF00"/>
              </a:buClr>
              <a:buFont typeface="Wingdings 2"/>
              <a:buNone/>
              <a:defRPr/>
            </a:pPr>
            <a:r>
              <a:rPr lang="en-US" sz="3600" b="1" dirty="0">
                <a:solidFill>
                  <a:schemeClr val="tx1"/>
                </a:solidFill>
              </a:rPr>
              <a:t>Improper Practice:  </a:t>
            </a:r>
          </a:p>
          <a:p>
            <a:pPr marL="118872" indent="0" fontAlgn="auto">
              <a:spcBef>
                <a:spcPts val="0"/>
              </a:spcBef>
              <a:spcAft>
                <a:spcPts val="0"/>
              </a:spcAft>
              <a:buClr>
                <a:srgbClr val="FFFF00"/>
              </a:buClr>
              <a:buFont typeface="Wingdings 2"/>
              <a:buNone/>
              <a:defRPr/>
            </a:pPr>
            <a:r>
              <a:rPr lang="en-US" b="1" dirty="0">
                <a:solidFill>
                  <a:schemeClr val="tx1"/>
                </a:solidFill>
              </a:rPr>
              <a:t>Misrepresentation of QC Results</a:t>
            </a:r>
          </a:p>
          <a:p>
            <a:pPr marL="118872" indent="0" fontAlgn="auto">
              <a:spcBef>
                <a:spcPts val="0"/>
              </a:spcBef>
              <a:spcAft>
                <a:spcPts val="0"/>
              </a:spcAft>
              <a:buClr>
                <a:srgbClr val="FFFF00"/>
              </a:buClr>
              <a:buFont typeface="Wingdings 2"/>
              <a:buNone/>
              <a:defRPr/>
            </a:pPr>
            <a:endParaRPr lang="en-US" b="1" dirty="0">
              <a:solidFill>
                <a:schemeClr val="tx1"/>
              </a:solidFill>
            </a:endParaRPr>
          </a:p>
          <a:p>
            <a:pPr marL="438912" indent="-320040" fontAlgn="auto">
              <a:spcBef>
                <a:spcPts val="0"/>
              </a:spcBef>
              <a:spcAft>
                <a:spcPts val="0"/>
              </a:spcAft>
              <a:buFont typeface="Wingdings" pitchFamily="2" charset="2"/>
              <a:buNone/>
              <a:defRPr/>
            </a:pPr>
            <a:endParaRPr lang="en-US" dirty="0">
              <a:solidFill>
                <a:schemeClr val="tx1"/>
              </a:solidFill>
            </a:endParaRPr>
          </a:p>
          <a:p>
            <a:pPr marL="118872" indent="0" fontAlgn="auto">
              <a:spcBef>
                <a:spcPts val="0"/>
              </a:spcBef>
              <a:spcAft>
                <a:spcPts val="0"/>
              </a:spcAft>
              <a:buNone/>
              <a:defRPr/>
            </a:pPr>
            <a:r>
              <a:rPr lang="en-US" sz="2800" dirty="0">
                <a:solidFill>
                  <a:schemeClr val="tx1"/>
                </a:solidFill>
                <a:latin typeface="Aparajita" panose="020B0604020202020204" pitchFamily="34" charset="0"/>
                <a:cs typeface="Aparajita" panose="020B0604020202020204" pitchFamily="34" charset="0"/>
              </a:rPr>
              <a:t>Improper processing or reporting QC of samples</a:t>
            </a:r>
          </a:p>
          <a:p>
            <a:pPr marL="118872" indent="0" fontAlgn="auto">
              <a:spcBef>
                <a:spcPts val="0"/>
              </a:spcBef>
              <a:spcAft>
                <a:spcPts val="0"/>
              </a:spcAft>
              <a:buFont typeface="Wingdings 2"/>
              <a:buNone/>
              <a:defRPr/>
            </a:pPr>
            <a:endParaRPr lang="en-US" sz="2800" dirty="0">
              <a:solidFill>
                <a:schemeClr val="tx1"/>
              </a:solidFill>
              <a:latin typeface="Aparajita" panose="020B0604020202020204" pitchFamily="34" charset="0"/>
              <a:cs typeface="Aparajita" panose="020B0604020202020204" pitchFamily="34" charset="0"/>
            </a:endParaRPr>
          </a:p>
          <a:p>
            <a:pPr marL="118872" indent="0" fontAlgn="auto">
              <a:spcBef>
                <a:spcPts val="0"/>
              </a:spcBef>
              <a:spcAft>
                <a:spcPts val="0"/>
              </a:spcAft>
              <a:buFont typeface="Wingdings 2" pitchFamily="18" charset="2"/>
              <a:buNone/>
              <a:defRPr/>
            </a:pPr>
            <a:r>
              <a:rPr lang="en-US" sz="2800" i="1" dirty="0">
                <a:solidFill>
                  <a:schemeClr val="tx1"/>
                </a:solidFill>
                <a:latin typeface="Aparajita" panose="020B0604020202020204" pitchFamily="34" charset="0"/>
                <a:cs typeface="Aparajita" panose="020B0604020202020204" pitchFamily="34" charset="0"/>
              </a:rPr>
              <a:t>    Examples:</a:t>
            </a:r>
          </a:p>
          <a:p>
            <a:pPr marL="621792" lvl="1" fontAlgn="auto">
              <a:spcBef>
                <a:spcPts val="324"/>
              </a:spcBef>
              <a:spcAft>
                <a:spcPts val="0"/>
              </a:spcAft>
              <a:buFont typeface="Wingdings" pitchFamily="2" charset="2"/>
              <a:buChar char="Ø"/>
              <a:defRPr/>
            </a:pPr>
            <a:r>
              <a:rPr lang="en-US" sz="2800" i="1" dirty="0">
                <a:solidFill>
                  <a:schemeClr val="tx1"/>
                </a:solidFill>
                <a:latin typeface="Aparajita" panose="020B0604020202020204" pitchFamily="34" charset="0"/>
                <a:cs typeface="Aparajita" panose="020B0604020202020204" pitchFamily="34" charset="0"/>
              </a:rPr>
              <a:t>Documenting QC results not performed</a:t>
            </a:r>
          </a:p>
          <a:p>
            <a:pPr marL="621792" lvl="1" fontAlgn="auto">
              <a:spcBef>
                <a:spcPts val="324"/>
              </a:spcBef>
              <a:spcAft>
                <a:spcPts val="0"/>
              </a:spcAft>
              <a:buFont typeface="Wingdings" pitchFamily="2" charset="2"/>
              <a:buChar char="Ø"/>
              <a:defRPr/>
            </a:pPr>
            <a:r>
              <a:rPr lang="en-US" sz="2800" i="1" dirty="0">
                <a:solidFill>
                  <a:schemeClr val="tx1"/>
                </a:solidFill>
                <a:latin typeface="Aparajita" panose="020B0604020202020204" pitchFamily="34" charset="0"/>
                <a:cs typeface="Aparajita" panose="020B0604020202020204" pitchFamily="34" charset="0"/>
              </a:rPr>
              <a:t>Failing to prepare blanks, spikes, PT samples or standards in the same manner as samples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Effect transition="in" filter="fade">
                                      <p:cBhvr>
                                        <p:cTn id="7" dur="500"/>
                                        <p:tgtEl>
                                          <p:spTgt spid="28675">
                                            <p:txEl>
                                              <p:pRg st="0" end="0"/>
                                            </p:txEl>
                                          </p:spTgt>
                                        </p:tgtEl>
                                      </p:cBhvr>
                                    </p:animEffect>
                                  </p:childTnLst>
                                </p:cTn>
                              </p:par>
                            </p:childTnLst>
                          </p:cTn>
                        </p:par>
                        <p:par>
                          <p:cTn id="8" fill="hold" nodeType="afterGroup">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8675">
                                            <p:txEl>
                                              <p:pRg st="1" end="1"/>
                                            </p:txEl>
                                          </p:spTgt>
                                        </p:tgtEl>
                                        <p:attrNameLst>
                                          <p:attrName>style.visibility</p:attrName>
                                        </p:attrNameLst>
                                      </p:cBhvr>
                                      <p:to>
                                        <p:strVal val="visible"/>
                                      </p:to>
                                    </p:set>
                                    <p:animEffect transition="in" filter="fade">
                                      <p:cBhvr>
                                        <p:cTn id="11" dur="500"/>
                                        <p:tgtEl>
                                          <p:spTgt spid="28675">
                                            <p:txEl>
                                              <p:pRg st="1" end="1"/>
                                            </p:txEl>
                                          </p:spTgt>
                                        </p:tgtEl>
                                      </p:cBhvr>
                                    </p:animEffect>
                                  </p:childTnLst>
                                </p:cTn>
                              </p:par>
                            </p:childTnLst>
                          </p:cTn>
                        </p:par>
                        <p:par>
                          <p:cTn id="12" fill="hold" nodeType="afterGroup">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28675">
                                            <p:txEl>
                                              <p:pRg st="4" end="4"/>
                                            </p:txEl>
                                          </p:spTgt>
                                        </p:tgtEl>
                                        <p:attrNameLst>
                                          <p:attrName>style.visibility</p:attrName>
                                        </p:attrNameLst>
                                      </p:cBhvr>
                                      <p:to>
                                        <p:strVal val="visible"/>
                                      </p:to>
                                    </p:set>
                                    <p:animEffect transition="in" filter="fade">
                                      <p:cBhvr>
                                        <p:cTn id="15" dur="500"/>
                                        <p:tgtEl>
                                          <p:spTgt spid="28675">
                                            <p:txEl>
                                              <p:pRg st="4" end="4"/>
                                            </p:txEl>
                                          </p:spTgt>
                                        </p:tgtEl>
                                      </p:cBhvr>
                                    </p:animEffect>
                                  </p:childTnLst>
                                </p:cTn>
                              </p:par>
                            </p:childTnLst>
                          </p:cTn>
                        </p:par>
                        <p:par>
                          <p:cTn id="16" fill="hold" nodeType="afterGroup">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28675">
                                            <p:txEl>
                                              <p:pRg st="6" end="6"/>
                                            </p:txEl>
                                          </p:spTgt>
                                        </p:tgtEl>
                                        <p:attrNameLst>
                                          <p:attrName>style.visibility</p:attrName>
                                        </p:attrNameLst>
                                      </p:cBhvr>
                                      <p:to>
                                        <p:strVal val="visible"/>
                                      </p:to>
                                    </p:set>
                                    <p:animEffect transition="in" filter="fade">
                                      <p:cBhvr>
                                        <p:cTn id="19" dur="500"/>
                                        <p:tgtEl>
                                          <p:spTgt spid="28675">
                                            <p:txEl>
                                              <p:pRg st="6" end="6"/>
                                            </p:txEl>
                                          </p:spTgt>
                                        </p:tgtEl>
                                      </p:cBhvr>
                                    </p:animEffect>
                                  </p:childTnLst>
                                </p:cTn>
                              </p:par>
                            </p:childTnLst>
                          </p:cTn>
                        </p:par>
                        <p:par>
                          <p:cTn id="20" fill="hold" nodeType="afterGroup">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28675">
                                            <p:txEl>
                                              <p:pRg st="7" end="7"/>
                                            </p:txEl>
                                          </p:spTgt>
                                        </p:tgtEl>
                                        <p:attrNameLst>
                                          <p:attrName>style.visibility</p:attrName>
                                        </p:attrNameLst>
                                      </p:cBhvr>
                                      <p:to>
                                        <p:strVal val="visible"/>
                                      </p:to>
                                    </p:set>
                                    <p:animEffect transition="in" filter="fade">
                                      <p:cBhvr>
                                        <p:cTn id="23" dur="500"/>
                                        <p:tgtEl>
                                          <p:spTgt spid="28675">
                                            <p:txEl>
                                              <p:pRg st="7" end="7"/>
                                            </p:txEl>
                                          </p:spTgt>
                                        </p:tgtEl>
                                      </p:cBhvr>
                                    </p:animEffect>
                                  </p:childTnLst>
                                </p:cTn>
                              </p:par>
                            </p:childTnLst>
                          </p:cTn>
                        </p:par>
                        <p:par>
                          <p:cTn id="24" fill="hold" nodeType="afterGroup">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28675">
                                            <p:txEl>
                                              <p:pRg st="8" end="8"/>
                                            </p:txEl>
                                          </p:spTgt>
                                        </p:tgtEl>
                                        <p:attrNameLst>
                                          <p:attrName>style.visibility</p:attrName>
                                        </p:attrNameLst>
                                      </p:cBhvr>
                                      <p:to>
                                        <p:strVal val="visible"/>
                                      </p:to>
                                    </p:set>
                                    <p:animEffect transition="in" filter="fade">
                                      <p:cBhvr>
                                        <p:cTn id="27" dur="500"/>
                                        <p:tgtEl>
                                          <p:spTgt spid="2867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9" name="Rectangle 3"/>
          <p:cNvSpPr>
            <a:spLocks noGrp="1" noChangeArrowheads="1"/>
          </p:cNvSpPr>
          <p:nvPr>
            <p:ph idx="1"/>
          </p:nvPr>
        </p:nvSpPr>
        <p:spPr>
          <a:xfrm>
            <a:off x="457200" y="609600"/>
            <a:ext cx="7239000" cy="5943600"/>
          </a:xfrm>
        </p:spPr>
        <p:txBody>
          <a:bodyPr rtlCol="0">
            <a:normAutofit/>
          </a:bodyPr>
          <a:lstStyle/>
          <a:p>
            <a:pPr marL="118872" indent="0" fontAlgn="auto">
              <a:spcBef>
                <a:spcPts val="0"/>
              </a:spcBef>
              <a:spcAft>
                <a:spcPts val="0"/>
              </a:spcAft>
              <a:buClr>
                <a:srgbClr val="FFFF00"/>
              </a:buClr>
              <a:buFont typeface="Wingdings 2"/>
              <a:buNone/>
              <a:defRPr/>
            </a:pPr>
            <a:r>
              <a:rPr lang="en-US" sz="3600" b="1" dirty="0">
                <a:solidFill>
                  <a:schemeClr val="tx1"/>
                </a:solidFill>
              </a:rPr>
              <a:t>Improper Practice:</a:t>
            </a:r>
          </a:p>
          <a:p>
            <a:pPr marL="118872" indent="0" fontAlgn="auto">
              <a:spcBef>
                <a:spcPts val="0"/>
              </a:spcBef>
              <a:spcAft>
                <a:spcPts val="0"/>
              </a:spcAft>
              <a:buClr>
                <a:srgbClr val="FFFF00"/>
              </a:buClr>
              <a:buFont typeface="Wingdings 2"/>
              <a:buNone/>
              <a:defRPr/>
            </a:pPr>
            <a:r>
              <a:rPr lang="en-US" b="1" dirty="0">
                <a:solidFill>
                  <a:schemeClr val="tx1"/>
                </a:solidFill>
              </a:rPr>
              <a:t>Improper Date/Time Setting</a:t>
            </a:r>
          </a:p>
          <a:p>
            <a:pPr marL="438912" indent="-320040" algn="ctr" fontAlgn="auto">
              <a:spcBef>
                <a:spcPts val="0"/>
              </a:spcBef>
              <a:spcAft>
                <a:spcPts val="0"/>
              </a:spcAft>
              <a:buFont typeface="Wingdings" pitchFamily="2" charset="2"/>
              <a:buNone/>
              <a:defRPr/>
            </a:pPr>
            <a:endParaRPr lang="en-US" b="1" dirty="0">
              <a:solidFill>
                <a:schemeClr val="tx1"/>
              </a:solidFill>
            </a:endParaRPr>
          </a:p>
          <a:p>
            <a:pPr marL="438912" indent="-320040" algn="ctr" fontAlgn="auto">
              <a:spcBef>
                <a:spcPts val="0"/>
              </a:spcBef>
              <a:spcAft>
                <a:spcPts val="0"/>
              </a:spcAft>
              <a:buFont typeface="Wingdings" pitchFamily="2" charset="2"/>
              <a:buNone/>
              <a:defRPr/>
            </a:pPr>
            <a:endParaRPr lang="en-US" sz="1200" b="1" dirty="0">
              <a:solidFill>
                <a:schemeClr val="tx1"/>
              </a:solidFill>
            </a:endParaRPr>
          </a:p>
          <a:p>
            <a:pPr marL="438912" indent="-320040" fontAlgn="auto">
              <a:spcBef>
                <a:spcPts val="0"/>
              </a:spcBef>
              <a:spcAft>
                <a:spcPts val="0"/>
              </a:spcAft>
              <a:buFont typeface="Wingdings" pitchFamily="2" charset="2"/>
              <a:buNone/>
              <a:defRPr/>
            </a:pPr>
            <a:r>
              <a:rPr lang="en-US" dirty="0">
                <a:solidFill>
                  <a:schemeClr val="tx1"/>
                </a:solidFill>
              </a:rPr>
              <a:t>	</a:t>
            </a:r>
            <a:r>
              <a:rPr lang="en-US" sz="2800" dirty="0">
                <a:solidFill>
                  <a:schemeClr val="tx1"/>
                </a:solidFill>
                <a:latin typeface="Aparajita" panose="020B0604020202020204" pitchFamily="34" charset="0"/>
                <a:cs typeface="Aparajita" panose="020B0604020202020204" pitchFamily="34" charset="0"/>
              </a:rPr>
              <a:t>Altering the recorded times that samples were collected, extracted, or analyzed</a:t>
            </a:r>
          </a:p>
          <a:p>
            <a:pPr marL="438912" indent="-320040" fontAlgn="auto">
              <a:spcBef>
                <a:spcPts val="0"/>
              </a:spcBef>
              <a:spcAft>
                <a:spcPts val="0"/>
              </a:spcAft>
              <a:buFont typeface="Wingdings" pitchFamily="2" charset="2"/>
              <a:buNone/>
              <a:defRPr/>
            </a:pPr>
            <a:endParaRPr lang="en-US" sz="2800" dirty="0">
              <a:solidFill>
                <a:schemeClr val="tx1"/>
              </a:solidFill>
              <a:latin typeface="Aparajita" panose="020B0604020202020204" pitchFamily="34" charset="0"/>
              <a:cs typeface="Aparajita" panose="020B0604020202020204" pitchFamily="34" charset="0"/>
            </a:endParaRPr>
          </a:p>
          <a:p>
            <a:pPr marL="438912" indent="-320040" fontAlgn="auto">
              <a:spcBef>
                <a:spcPts val="0"/>
              </a:spcBef>
              <a:spcAft>
                <a:spcPts val="0"/>
              </a:spcAft>
              <a:buFont typeface="Wingdings" pitchFamily="2" charset="2"/>
              <a:buNone/>
              <a:defRPr/>
            </a:pPr>
            <a:r>
              <a:rPr lang="en-US" sz="2800" i="1" dirty="0">
                <a:solidFill>
                  <a:schemeClr val="tx1"/>
                </a:solidFill>
                <a:latin typeface="Aparajita" panose="020B0604020202020204" pitchFamily="34" charset="0"/>
                <a:cs typeface="Aparajita" panose="020B0604020202020204" pitchFamily="34" charset="0"/>
              </a:rPr>
              <a:t>	Examples:</a:t>
            </a:r>
          </a:p>
          <a:p>
            <a:pPr marL="621792" lvl="1" fontAlgn="auto">
              <a:spcBef>
                <a:spcPts val="324"/>
              </a:spcBef>
              <a:spcAft>
                <a:spcPts val="0"/>
              </a:spcAft>
              <a:buFont typeface="Wingdings" pitchFamily="2" charset="2"/>
              <a:buChar char="Ø"/>
              <a:defRPr/>
            </a:pPr>
            <a:r>
              <a:rPr lang="en-US" sz="2800" i="1" dirty="0">
                <a:solidFill>
                  <a:schemeClr val="tx1"/>
                </a:solidFill>
                <a:latin typeface="Aparajita" panose="020B0604020202020204" pitchFamily="34" charset="0"/>
                <a:cs typeface="Aparajita" panose="020B0604020202020204" pitchFamily="34" charset="0"/>
              </a:rPr>
              <a:t>Resetting instrument clocks to make it appear that a sample was analyzed within holding time</a:t>
            </a:r>
          </a:p>
          <a:p>
            <a:pPr marL="621792" lvl="1" fontAlgn="auto">
              <a:spcBef>
                <a:spcPts val="324"/>
              </a:spcBef>
              <a:spcAft>
                <a:spcPts val="0"/>
              </a:spcAft>
              <a:buFont typeface="Wingdings" pitchFamily="2" charset="2"/>
              <a:buChar char="Ø"/>
              <a:defRPr/>
            </a:pPr>
            <a:r>
              <a:rPr lang="en-US" sz="2800" i="1" dirty="0">
                <a:solidFill>
                  <a:schemeClr val="tx1"/>
                </a:solidFill>
                <a:latin typeface="Aparajita" panose="020B0604020202020204" pitchFamily="34" charset="0"/>
                <a:cs typeface="Aparajita" panose="020B0604020202020204" pitchFamily="34" charset="0"/>
              </a:rPr>
              <a:t>Altering dates/times on printouts and/or screen printing to make analyses appear to meet regulations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Effect transition="in" filter="fade">
                                      <p:cBhvr>
                                        <p:cTn id="7" dur="2000"/>
                                        <p:tgtEl>
                                          <p:spTgt spid="29699">
                                            <p:txEl>
                                              <p:pRg st="0" end="0"/>
                                            </p:txEl>
                                          </p:spTgt>
                                        </p:tgtEl>
                                      </p:cBhvr>
                                    </p:animEffect>
                                  </p:childTnLst>
                                </p:cTn>
                              </p:par>
                            </p:childTnLst>
                          </p:cTn>
                        </p:par>
                        <p:par>
                          <p:cTn id="8" fill="hold" nodeType="afterGroup">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29699">
                                            <p:txEl>
                                              <p:pRg st="1" end="1"/>
                                            </p:txEl>
                                          </p:spTgt>
                                        </p:tgtEl>
                                        <p:attrNameLst>
                                          <p:attrName>style.visibility</p:attrName>
                                        </p:attrNameLst>
                                      </p:cBhvr>
                                      <p:to>
                                        <p:strVal val="visible"/>
                                      </p:to>
                                    </p:set>
                                    <p:animEffect transition="in" filter="fade">
                                      <p:cBhvr>
                                        <p:cTn id="11" dur="2000"/>
                                        <p:tgtEl>
                                          <p:spTgt spid="29699">
                                            <p:txEl>
                                              <p:pRg st="1" end="1"/>
                                            </p:txEl>
                                          </p:spTgt>
                                        </p:tgtEl>
                                      </p:cBhvr>
                                    </p:animEffect>
                                  </p:childTnLst>
                                </p:cTn>
                              </p:par>
                            </p:childTnLst>
                          </p:cTn>
                        </p:par>
                        <p:par>
                          <p:cTn id="12" fill="hold" nodeType="afterGroup">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29699">
                                            <p:txEl>
                                              <p:pRg st="4" end="4"/>
                                            </p:txEl>
                                          </p:spTgt>
                                        </p:tgtEl>
                                        <p:attrNameLst>
                                          <p:attrName>style.visibility</p:attrName>
                                        </p:attrNameLst>
                                      </p:cBhvr>
                                      <p:to>
                                        <p:strVal val="visible"/>
                                      </p:to>
                                    </p:set>
                                    <p:animEffect transition="in" filter="fade">
                                      <p:cBhvr>
                                        <p:cTn id="15" dur="2000"/>
                                        <p:tgtEl>
                                          <p:spTgt spid="29699">
                                            <p:txEl>
                                              <p:pRg st="4" end="4"/>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9699">
                                            <p:txEl>
                                              <p:pRg st="6" end="6"/>
                                            </p:txEl>
                                          </p:spTgt>
                                        </p:tgtEl>
                                        <p:attrNameLst>
                                          <p:attrName>style.visibility</p:attrName>
                                        </p:attrNameLst>
                                      </p:cBhvr>
                                      <p:to>
                                        <p:strVal val="visible"/>
                                      </p:to>
                                    </p:set>
                                    <p:animEffect transition="in" filter="fade">
                                      <p:cBhvr>
                                        <p:cTn id="20" dur="2000"/>
                                        <p:tgtEl>
                                          <p:spTgt spid="29699">
                                            <p:txEl>
                                              <p:pRg st="6" end="6"/>
                                            </p:txEl>
                                          </p:spTgt>
                                        </p:tgtEl>
                                      </p:cBhvr>
                                    </p:animEffect>
                                  </p:childTnLst>
                                </p:cTn>
                              </p:par>
                            </p:childTnLst>
                          </p:cTn>
                        </p:par>
                        <p:par>
                          <p:cTn id="21" fill="hold" nodeType="afterGroup">
                            <p:stCondLst>
                              <p:cond delay="2000"/>
                            </p:stCondLst>
                            <p:childTnLst>
                              <p:par>
                                <p:cTn id="22" presetID="10" presetClass="entr" presetSubtype="0" fill="hold" grpId="0" nodeType="afterEffect">
                                  <p:stCondLst>
                                    <p:cond delay="0"/>
                                  </p:stCondLst>
                                  <p:childTnLst>
                                    <p:set>
                                      <p:cBhvr>
                                        <p:cTn id="23" dur="1" fill="hold">
                                          <p:stCondLst>
                                            <p:cond delay="0"/>
                                          </p:stCondLst>
                                        </p:cTn>
                                        <p:tgtEl>
                                          <p:spTgt spid="29699">
                                            <p:txEl>
                                              <p:pRg st="7" end="7"/>
                                            </p:txEl>
                                          </p:spTgt>
                                        </p:tgtEl>
                                        <p:attrNameLst>
                                          <p:attrName>style.visibility</p:attrName>
                                        </p:attrNameLst>
                                      </p:cBhvr>
                                      <p:to>
                                        <p:strVal val="visible"/>
                                      </p:to>
                                    </p:set>
                                    <p:animEffect transition="in" filter="fade">
                                      <p:cBhvr>
                                        <p:cTn id="24" dur="2000"/>
                                        <p:tgtEl>
                                          <p:spTgt spid="29699">
                                            <p:txEl>
                                              <p:pRg st="7" end="7"/>
                                            </p:txEl>
                                          </p:spTgt>
                                        </p:tgtEl>
                                      </p:cBhvr>
                                    </p:animEffect>
                                  </p:childTnLst>
                                </p:cTn>
                              </p:par>
                            </p:childTnLst>
                          </p:cTn>
                        </p:par>
                        <p:par>
                          <p:cTn id="25" fill="hold" nodeType="afterGroup">
                            <p:stCondLst>
                              <p:cond delay="4000"/>
                            </p:stCondLst>
                            <p:childTnLst>
                              <p:par>
                                <p:cTn id="26" presetID="10" presetClass="entr" presetSubtype="0" fill="hold" grpId="0" nodeType="afterEffect">
                                  <p:stCondLst>
                                    <p:cond delay="0"/>
                                  </p:stCondLst>
                                  <p:childTnLst>
                                    <p:set>
                                      <p:cBhvr>
                                        <p:cTn id="27" dur="1" fill="hold">
                                          <p:stCondLst>
                                            <p:cond delay="0"/>
                                          </p:stCondLst>
                                        </p:cTn>
                                        <p:tgtEl>
                                          <p:spTgt spid="29699">
                                            <p:txEl>
                                              <p:pRg st="8" end="8"/>
                                            </p:txEl>
                                          </p:spTgt>
                                        </p:tgtEl>
                                        <p:attrNameLst>
                                          <p:attrName>style.visibility</p:attrName>
                                        </p:attrNameLst>
                                      </p:cBhvr>
                                      <p:to>
                                        <p:strVal val="visible"/>
                                      </p:to>
                                    </p:set>
                                    <p:animEffect transition="in" filter="fade">
                                      <p:cBhvr>
                                        <p:cTn id="28" dur="2000"/>
                                        <p:tgtEl>
                                          <p:spTgt spid="2969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7" name="Rectangle 3"/>
          <p:cNvSpPr>
            <a:spLocks noGrp="1" noChangeArrowheads="1"/>
          </p:cNvSpPr>
          <p:nvPr>
            <p:ph idx="1"/>
          </p:nvPr>
        </p:nvSpPr>
        <p:spPr>
          <a:xfrm>
            <a:off x="457200" y="762000"/>
            <a:ext cx="7391400" cy="5486400"/>
          </a:xfrm>
        </p:spPr>
        <p:txBody>
          <a:bodyPr rtlCol="0">
            <a:normAutofit fontScale="92500" lnSpcReduction="10000"/>
          </a:bodyPr>
          <a:lstStyle/>
          <a:p>
            <a:pPr marL="118872" indent="0" fontAlgn="auto">
              <a:spcBef>
                <a:spcPts val="0"/>
              </a:spcBef>
              <a:spcAft>
                <a:spcPts val="0"/>
              </a:spcAft>
              <a:buFont typeface="Wingdings 2"/>
              <a:buNone/>
              <a:defRPr/>
            </a:pPr>
            <a:r>
              <a:rPr lang="en-US" sz="3600" b="1" dirty="0">
                <a:solidFill>
                  <a:schemeClr val="tx1"/>
                </a:solidFill>
              </a:rPr>
              <a:t>Improper Practice:  </a:t>
            </a:r>
          </a:p>
          <a:p>
            <a:pPr marL="118872" indent="0" fontAlgn="auto">
              <a:spcBef>
                <a:spcPts val="0"/>
              </a:spcBef>
              <a:spcAft>
                <a:spcPts val="0"/>
              </a:spcAft>
              <a:buFont typeface="Wingdings 2"/>
              <a:buNone/>
              <a:defRPr/>
            </a:pPr>
            <a:r>
              <a:rPr lang="en-US" b="1" dirty="0">
                <a:solidFill>
                  <a:schemeClr val="tx1"/>
                </a:solidFill>
              </a:rPr>
              <a:t>Improper Calibration/Verification</a:t>
            </a:r>
          </a:p>
          <a:p>
            <a:pPr marL="438912" indent="-320040" algn="ctr" fontAlgn="auto">
              <a:spcBef>
                <a:spcPts val="0"/>
              </a:spcBef>
              <a:spcAft>
                <a:spcPts val="0"/>
              </a:spcAft>
              <a:buFont typeface="Wingdings" pitchFamily="2" charset="2"/>
              <a:buNone/>
              <a:defRPr/>
            </a:pPr>
            <a:endParaRPr lang="en-US" sz="2800" dirty="0">
              <a:solidFill>
                <a:schemeClr val="tx1"/>
              </a:solidFill>
            </a:endParaRPr>
          </a:p>
          <a:p>
            <a:pPr marL="438912" indent="-320040" fontAlgn="auto">
              <a:spcBef>
                <a:spcPts val="0"/>
              </a:spcBef>
              <a:spcAft>
                <a:spcPts val="0"/>
              </a:spcAft>
              <a:buFont typeface="Wingdings" pitchFamily="2" charset="2"/>
              <a:buNone/>
              <a:defRPr/>
            </a:pPr>
            <a:r>
              <a:rPr lang="en-US" sz="2800" dirty="0">
                <a:solidFill>
                  <a:schemeClr val="tx1"/>
                </a:solidFill>
              </a:rPr>
              <a:t>   </a:t>
            </a:r>
            <a:r>
              <a:rPr lang="en-US" sz="2800" dirty="0">
                <a:solidFill>
                  <a:schemeClr val="tx1"/>
                </a:solidFill>
                <a:latin typeface="Aparajita" panose="020B0604020202020204" pitchFamily="34" charset="0"/>
                <a:cs typeface="Aparajita" panose="020B0604020202020204" pitchFamily="34" charset="0"/>
              </a:rPr>
              <a:t>Any technically unsound deviation from proper calibration techniques</a:t>
            </a:r>
          </a:p>
          <a:p>
            <a:pPr marL="438912" indent="-320040" fontAlgn="auto">
              <a:spcBef>
                <a:spcPts val="0"/>
              </a:spcBef>
              <a:spcAft>
                <a:spcPts val="0"/>
              </a:spcAft>
              <a:buFont typeface="Wingdings" pitchFamily="2" charset="2"/>
              <a:buNone/>
              <a:defRPr/>
            </a:pPr>
            <a:endParaRPr lang="en-US" sz="2800" dirty="0">
              <a:solidFill>
                <a:schemeClr val="tx1"/>
              </a:solidFill>
              <a:latin typeface="Aparajita" panose="020B0604020202020204" pitchFamily="34" charset="0"/>
              <a:cs typeface="Aparajita" panose="020B0604020202020204" pitchFamily="34" charset="0"/>
            </a:endParaRPr>
          </a:p>
          <a:p>
            <a:pPr marL="438912" indent="-320040" fontAlgn="auto">
              <a:spcBef>
                <a:spcPts val="0"/>
              </a:spcBef>
              <a:spcAft>
                <a:spcPts val="0"/>
              </a:spcAft>
              <a:buFont typeface="Wingdings" pitchFamily="2" charset="2"/>
              <a:buNone/>
              <a:defRPr/>
            </a:pPr>
            <a:r>
              <a:rPr lang="en-US" sz="2800" dirty="0">
                <a:solidFill>
                  <a:schemeClr val="tx1"/>
                </a:solidFill>
                <a:latin typeface="Aparajita" panose="020B0604020202020204" pitchFamily="34" charset="0"/>
                <a:cs typeface="Aparajita" panose="020B0604020202020204" pitchFamily="34" charset="0"/>
              </a:rPr>
              <a:t>	</a:t>
            </a:r>
            <a:r>
              <a:rPr lang="en-US" sz="2800" i="1" dirty="0">
                <a:solidFill>
                  <a:schemeClr val="tx1"/>
                </a:solidFill>
                <a:latin typeface="Aparajita" panose="020B0604020202020204" pitchFamily="34" charset="0"/>
                <a:cs typeface="Aparajita" panose="020B0604020202020204" pitchFamily="34" charset="0"/>
              </a:rPr>
              <a:t>Examples:</a:t>
            </a:r>
          </a:p>
          <a:p>
            <a:pPr marL="621792" lvl="1" fontAlgn="auto">
              <a:spcBef>
                <a:spcPts val="324"/>
              </a:spcBef>
              <a:spcAft>
                <a:spcPts val="0"/>
              </a:spcAft>
              <a:buFont typeface="Wingdings" pitchFamily="2" charset="2"/>
              <a:buChar char="Ø"/>
              <a:defRPr/>
            </a:pPr>
            <a:r>
              <a:rPr lang="en-US" sz="2800" i="1" dirty="0">
                <a:solidFill>
                  <a:schemeClr val="tx1"/>
                </a:solidFill>
                <a:latin typeface="Aparajita" panose="020B0604020202020204" pitchFamily="34" charset="0"/>
                <a:cs typeface="Aparajita" panose="020B0604020202020204" pitchFamily="34" charset="0"/>
              </a:rPr>
              <a:t>Recording results for pH meter calibrations that are not performed</a:t>
            </a:r>
          </a:p>
          <a:p>
            <a:pPr marL="621792" lvl="1" fontAlgn="auto">
              <a:spcBef>
                <a:spcPts val="324"/>
              </a:spcBef>
              <a:spcAft>
                <a:spcPts val="0"/>
              </a:spcAft>
              <a:buFont typeface="Wingdings" pitchFamily="2" charset="2"/>
              <a:buChar char="Ø"/>
              <a:defRPr/>
            </a:pPr>
            <a:r>
              <a:rPr lang="en-US" sz="2800" i="1" dirty="0">
                <a:solidFill>
                  <a:schemeClr val="tx1"/>
                </a:solidFill>
                <a:latin typeface="Aparajita" panose="020B0604020202020204" pitchFamily="34" charset="0"/>
                <a:cs typeface="Aparajita" panose="020B0604020202020204" pitchFamily="34" charset="0"/>
              </a:rPr>
              <a:t>Performing multiple calibration runs or QC analyses until they pass without any corrective action taken</a:t>
            </a:r>
          </a:p>
          <a:p>
            <a:pPr marL="621792" lvl="1" fontAlgn="auto">
              <a:spcBef>
                <a:spcPts val="324"/>
              </a:spcBef>
              <a:spcAft>
                <a:spcPts val="0"/>
              </a:spcAft>
              <a:buFont typeface="Wingdings" pitchFamily="2" charset="2"/>
              <a:buChar char="Ø"/>
              <a:defRPr/>
            </a:pPr>
            <a:r>
              <a:rPr lang="en-US" sz="2800" i="1" dirty="0">
                <a:solidFill>
                  <a:schemeClr val="tx1"/>
                </a:solidFill>
                <a:latin typeface="Aparajita" panose="020B0604020202020204" pitchFamily="34" charset="0"/>
                <a:cs typeface="Aparajita" panose="020B0604020202020204" pitchFamily="34" charset="0"/>
              </a:rPr>
              <a:t>Representing previous initial calibration data as current</a:t>
            </a:r>
          </a:p>
          <a:p>
            <a:pPr marL="621792" lvl="1" fontAlgn="auto">
              <a:spcBef>
                <a:spcPts val="324"/>
              </a:spcBef>
              <a:spcAft>
                <a:spcPts val="0"/>
              </a:spcAft>
              <a:buFont typeface="Wingdings" pitchFamily="2" charset="2"/>
              <a:buChar char="Ø"/>
              <a:defRPr/>
            </a:pPr>
            <a:r>
              <a:rPr lang="en-US" sz="2800" i="1" dirty="0">
                <a:solidFill>
                  <a:schemeClr val="tx1"/>
                </a:solidFill>
                <a:latin typeface="Aparajita" panose="020B0604020202020204" pitchFamily="34" charset="0"/>
                <a:cs typeface="Aparajita" panose="020B0604020202020204" pitchFamily="34" charset="0"/>
              </a:rPr>
              <a:t>Recording as acceptable QC results that did not meet specified ranges or reactions.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grpId="0" nodeType="after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 calcmode="lin" valueType="num">
                                      <p:cBhvr additive="base">
                                        <p:cTn id="7" dur="500" fill="hold"/>
                                        <p:tgtEl>
                                          <p:spTgt spid="3174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1747">
                                            <p:txEl>
                                              <p:pRg st="0" end="0"/>
                                            </p:txEl>
                                          </p:spTgt>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31747">
                                            <p:txEl>
                                              <p:pRg st="1" end="1"/>
                                            </p:txEl>
                                          </p:spTgt>
                                        </p:tgtEl>
                                        <p:attrNameLst>
                                          <p:attrName>style.visibility</p:attrName>
                                        </p:attrNameLst>
                                      </p:cBhvr>
                                      <p:to>
                                        <p:strVal val="visible"/>
                                      </p:to>
                                    </p:set>
                                    <p:anim calcmode="lin" valueType="num">
                                      <p:cBhvr additive="base">
                                        <p:cTn id="12" dur="500" fill="hold"/>
                                        <p:tgtEl>
                                          <p:spTgt spid="31747">
                                            <p:txEl>
                                              <p:pRg st="1" end="1"/>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31747">
                                            <p:txEl>
                                              <p:pRg st="1" end="1"/>
                                            </p:txEl>
                                          </p:spTgt>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31747">
                                            <p:txEl>
                                              <p:pRg st="3" end="3"/>
                                            </p:txEl>
                                          </p:spTgt>
                                        </p:tgtEl>
                                        <p:attrNameLst>
                                          <p:attrName>style.visibility</p:attrName>
                                        </p:attrNameLst>
                                      </p:cBhvr>
                                      <p:to>
                                        <p:strVal val="visible"/>
                                      </p:to>
                                    </p:set>
                                    <p:animEffect transition="in" filter="fade">
                                      <p:cBhvr>
                                        <p:cTn id="17" dur="2000"/>
                                        <p:tgtEl>
                                          <p:spTgt spid="31747">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1747">
                                            <p:txEl>
                                              <p:pRg st="5" end="5"/>
                                            </p:txEl>
                                          </p:spTgt>
                                        </p:tgtEl>
                                        <p:attrNameLst>
                                          <p:attrName>style.visibility</p:attrName>
                                        </p:attrNameLst>
                                      </p:cBhvr>
                                      <p:to>
                                        <p:strVal val="visible"/>
                                      </p:to>
                                    </p:set>
                                    <p:animEffect transition="in" filter="fade">
                                      <p:cBhvr>
                                        <p:cTn id="22" dur="2000"/>
                                        <p:tgtEl>
                                          <p:spTgt spid="31747">
                                            <p:txEl>
                                              <p:pRg st="5" end="5"/>
                                            </p:txEl>
                                          </p:spTgt>
                                        </p:tgtEl>
                                      </p:cBhvr>
                                    </p:animEffect>
                                  </p:childTnLst>
                                </p:cTn>
                              </p:par>
                            </p:childTnLst>
                          </p:cTn>
                        </p:par>
                        <p:par>
                          <p:cTn id="23" fill="hold" nodeType="afterGroup">
                            <p:stCondLst>
                              <p:cond delay="2000"/>
                            </p:stCondLst>
                            <p:childTnLst>
                              <p:par>
                                <p:cTn id="24" presetID="10" presetClass="entr" presetSubtype="0" fill="hold" grpId="0" nodeType="afterEffect">
                                  <p:stCondLst>
                                    <p:cond delay="0"/>
                                  </p:stCondLst>
                                  <p:childTnLst>
                                    <p:set>
                                      <p:cBhvr>
                                        <p:cTn id="25" dur="1" fill="hold">
                                          <p:stCondLst>
                                            <p:cond delay="0"/>
                                          </p:stCondLst>
                                        </p:cTn>
                                        <p:tgtEl>
                                          <p:spTgt spid="31747">
                                            <p:txEl>
                                              <p:pRg st="6" end="6"/>
                                            </p:txEl>
                                          </p:spTgt>
                                        </p:tgtEl>
                                        <p:attrNameLst>
                                          <p:attrName>style.visibility</p:attrName>
                                        </p:attrNameLst>
                                      </p:cBhvr>
                                      <p:to>
                                        <p:strVal val="visible"/>
                                      </p:to>
                                    </p:set>
                                    <p:animEffect transition="in" filter="fade">
                                      <p:cBhvr>
                                        <p:cTn id="26" dur="2000"/>
                                        <p:tgtEl>
                                          <p:spTgt spid="31747">
                                            <p:txEl>
                                              <p:pRg st="6" end="6"/>
                                            </p:txEl>
                                          </p:spTgt>
                                        </p:tgtEl>
                                      </p:cBhvr>
                                    </p:animEffect>
                                  </p:childTnLst>
                                </p:cTn>
                              </p:par>
                            </p:childTnLst>
                          </p:cTn>
                        </p:par>
                        <p:par>
                          <p:cTn id="27" fill="hold" nodeType="afterGroup">
                            <p:stCondLst>
                              <p:cond delay="4000"/>
                            </p:stCondLst>
                            <p:childTnLst>
                              <p:par>
                                <p:cTn id="28" presetID="10" presetClass="entr" presetSubtype="0" fill="hold" grpId="0" nodeType="afterEffect">
                                  <p:stCondLst>
                                    <p:cond delay="0"/>
                                  </p:stCondLst>
                                  <p:childTnLst>
                                    <p:set>
                                      <p:cBhvr>
                                        <p:cTn id="29" dur="1" fill="hold">
                                          <p:stCondLst>
                                            <p:cond delay="0"/>
                                          </p:stCondLst>
                                        </p:cTn>
                                        <p:tgtEl>
                                          <p:spTgt spid="31747">
                                            <p:txEl>
                                              <p:pRg st="7" end="7"/>
                                            </p:txEl>
                                          </p:spTgt>
                                        </p:tgtEl>
                                        <p:attrNameLst>
                                          <p:attrName>style.visibility</p:attrName>
                                        </p:attrNameLst>
                                      </p:cBhvr>
                                      <p:to>
                                        <p:strVal val="visible"/>
                                      </p:to>
                                    </p:set>
                                    <p:animEffect transition="in" filter="fade">
                                      <p:cBhvr>
                                        <p:cTn id="30" dur="2000"/>
                                        <p:tgtEl>
                                          <p:spTgt spid="31747">
                                            <p:txEl>
                                              <p:pRg st="7" end="7"/>
                                            </p:txEl>
                                          </p:spTgt>
                                        </p:tgtEl>
                                      </p:cBhvr>
                                    </p:animEffect>
                                  </p:childTnLst>
                                </p:cTn>
                              </p:par>
                            </p:childTnLst>
                          </p:cTn>
                        </p:par>
                        <p:par>
                          <p:cTn id="31" fill="hold" nodeType="afterGroup">
                            <p:stCondLst>
                              <p:cond delay="6000"/>
                            </p:stCondLst>
                            <p:childTnLst>
                              <p:par>
                                <p:cTn id="32" presetID="10" presetClass="entr" presetSubtype="0" fill="hold" grpId="0" nodeType="afterEffect">
                                  <p:stCondLst>
                                    <p:cond delay="0"/>
                                  </p:stCondLst>
                                  <p:childTnLst>
                                    <p:set>
                                      <p:cBhvr>
                                        <p:cTn id="33" dur="1" fill="hold">
                                          <p:stCondLst>
                                            <p:cond delay="0"/>
                                          </p:stCondLst>
                                        </p:cTn>
                                        <p:tgtEl>
                                          <p:spTgt spid="31747">
                                            <p:txEl>
                                              <p:pRg st="8" end="8"/>
                                            </p:txEl>
                                          </p:spTgt>
                                        </p:tgtEl>
                                        <p:attrNameLst>
                                          <p:attrName>style.visibility</p:attrName>
                                        </p:attrNameLst>
                                      </p:cBhvr>
                                      <p:to>
                                        <p:strVal val="visible"/>
                                      </p:to>
                                    </p:set>
                                    <p:animEffect transition="in" filter="fade">
                                      <p:cBhvr>
                                        <p:cTn id="34" dur="2000"/>
                                        <p:tgtEl>
                                          <p:spTgt spid="31747">
                                            <p:txEl>
                                              <p:pRg st="8" end="8"/>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31747">
                                            <p:txEl>
                                              <p:pRg st="9" end="9"/>
                                            </p:txEl>
                                          </p:spTgt>
                                        </p:tgtEl>
                                        <p:attrNameLst>
                                          <p:attrName>style.visibility</p:attrName>
                                        </p:attrNameLst>
                                      </p:cBhvr>
                                      <p:to>
                                        <p:strVal val="visible"/>
                                      </p:to>
                                    </p:set>
                                    <p:animEffect transition="in" filter="fade">
                                      <p:cBhvr>
                                        <p:cTn id="37" dur="2000"/>
                                        <p:tgtEl>
                                          <p:spTgt spid="3174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1" name="Rectangle 3"/>
          <p:cNvSpPr>
            <a:spLocks noGrp="1" noChangeArrowheads="1"/>
          </p:cNvSpPr>
          <p:nvPr>
            <p:ph idx="1"/>
          </p:nvPr>
        </p:nvSpPr>
        <p:spPr>
          <a:xfrm>
            <a:off x="304800" y="381000"/>
            <a:ext cx="7772400" cy="5715000"/>
          </a:xfrm>
        </p:spPr>
        <p:txBody>
          <a:bodyPr/>
          <a:lstStyle/>
          <a:p>
            <a:pPr>
              <a:buFont typeface="Wingdings" pitchFamily="2" charset="2"/>
              <a:buNone/>
            </a:pPr>
            <a:r>
              <a:rPr lang="en-US" altLang="en-US" sz="3600" b="1" dirty="0">
                <a:solidFill>
                  <a:schemeClr val="tx1"/>
                </a:solidFill>
              </a:rPr>
              <a:t>Improper Practice:</a:t>
            </a:r>
          </a:p>
          <a:p>
            <a:pPr>
              <a:buFont typeface="Wingdings" pitchFamily="2" charset="2"/>
              <a:buNone/>
            </a:pPr>
            <a:r>
              <a:rPr lang="en-US" altLang="en-US" b="1" dirty="0">
                <a:solidFill>
                  <a:schemeClr val="tx1"/>
                </a:solidFill>
              </a:rPr>
              <a:t>Data File Substitution/Modification</a:t>
            </a:r>
          </a:p>
          <a:p>
            <a:pPr>
              <a:buFont typeface="Wingdings" pitchFamily="2" charset="2"/>
              <a:buNone/>
            </a:pPr>
            <a:endParaRPr lang="en-US" altLang="en-US" dirty="0">
              <a:solidFill>
                <a:schemeClr val="tx1"/>
              </a:solidFill>
            </a:endParaRPr>
          </a:p>
          <a:p>
            <a:pPr>
              <a:buFont typeface="Wingdings" pitchFamily="2" charset="2"/>
              <a:buNone/>
            </a:pPr>
            <a:r>
              <a:rPr lang="en-US" altLang="en-US" dirty="0">
                <a:solidFill>
                  <a:schemeClr val="tx1"/>
                </a:solidFill>
              </a:rPr>
              <a:t>   </a:t>
            </a:r>
            <a:r>
              <a:rPr lang="en-US" altLang="en-US" sz="2800" dirty="0">
                <a:solidFill>
                  <a:schemeClr val="tx1"/>
                </a:solidFill>
                <a:latin typeface="Aparajita" panose="020B0604020202020204" pitchFamily="34" charset="0"/>
                <a:cs typeface="Aparajita" panose="020B0604020202020204" pitchFamily="34" charset="0"/>
              </a:rPr>
              <a:t>Substituting previously generated analyses</a:t>
            </a:r>
          </a:p>
          <a:p>
            <a:pPr>
              <a:buFont typeface="Wingdings" pitchFamily="2" charset="2"/>
              <a:buNone/>
            </a:pPr>
            <a:r>
              <a:rPr lang="en-US" altLang="en-US" sz="2800" dirty="0">
                <a:solidFill>
                  <a:schemeClr val="tx1"/>
                </a:solidFill>
                <a:latin typeface="Aparajita" panose="020B0604020202020204" pitchFamily="34" charset="0"/>
                <a:cs typeface="Aparajita" panose="020B0604020202020204" pitchFamily="34" charset="0"/>
              </a:rPr>
              <a:t>   for a non-compliant calibration, QC runs or</a:t>
            </a:r>
          </a:p>
          <a:p>
            <a:pPr>
              <a:buFont typeface="Wingdings" pitchFamily="2" charset="2"/>
              <a:buNone/>
            </a:pPr>
            <a:r>
              <a:rPr lang="en-US" altLang="en-US" sz="2800" dirty="0">
                <a:solidFill>
                  <a:schemeClr val="tx1"/>
                </a:solidFill>
                <a:latin typeface="Aparajita" panose="020B0604020202020204" pitchFamily="34" charset="0"/>
                <a:cs typeface="Aparajita" panose="020B0604020202020204" pitchFamily="34" charset="0"/>
              </a:rPr>
              <a:t>   sample runs</a:t>
            </a:r>
          </a:p>
          <a:p>
            <a:pPr>
              <a:buFont typeface="Wingdings" pitchFamily="2" charset="2"/>
              <a:buNone/>
            </a:pPr>
            <a:r>
              <a:rPr lang="en-US" altLang="en-US" sz="2800" dirty="0">
                <a:solidFill>
                  <a:schemeClr val="tx1"/>
                </a:solidFill>
                <a:latin typeface="Aparajita" panose="020B0604020202020204" pitchFamily="34" charset="0"/>
                <a:cs typeface="Aparajita" panose="020B0604020202020204" pitchFamily="34" charset="0"/>
              </a:rPr>
              <a:t>  </a:t>
            </a:r>
            <a:r>
              <a:rPr lang="en-US" altLang="en-US" sz="2800" i="1" dirty="0">
                <a:solidFill>
                  <a:schemeClr val="tx1"/>
                </a:solidFill>
                <a:latin typeface="Aparajita" panose="020B0604020202020204" pitchFamily="34" charset="0"/>
                <a:cs typeface="Aparajita" panose="020B0604020202020204" pitchFamily="34" charset="0"/>
              </a:rPr>
              <a:t>    Examples:</a:t>
            </a:r>
          </a:p>
          <a:p>
            <a:pPr lvl="1">
              <a:buFont typeface="Wingdings" pitchFamily="2" charset="2"/>
              <a:buChar char="Ø"/>
            </a:pPr>
            <a:r>
              <a:rPr lang="en-US" altLang="en-US" sz="2800" i="1" dirty="0">
                <a:solidFill>
                  <a:schemeClr val="tx1"/>
                </a:solidFill>
                <a:latin typeface="Aparajita" panose="020B0604020202020204" pitchFamily="34" charset="0"/>
                <a:cs typeface="Aparajita" panose="020B0604020202020204" pitchFamily="34" charset="0"/>
              </a:rPr>
              <a:t>Reusing historical initial calibration data and representing it as current</a:t>
            </a:r>
          </a:p>
          <a:p>
            <a:pPr lvl="1">
              <a:buFont typeface="Wingdings" pitchFamily="2" charset="2"/>
              <a:buChar char="Ø"/>
            </a:pPr>
            <a:r>
              <a:rPr lang="en-US" altLang="en-US" sz="2800" i="1" dirty="0">
                <a:solidFill>
                  <a:schemeClr val="tx1"/>
                </a:solidFill>
                <a:latin typeface="Aparajita" panose="020B0604020202020204" pitchFamily="34" charset="0"/>
                <a:cs typeface="Aparajita" panose="020B0604020202020204" pitchFamily="34" charset="0"/>
              </a:rPr>
              <a:t>Changing sample IDs in the data files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 calcmode="lin" valueType="num">
                                      <p:cBhvr additive="base">
                                        <p:cTn id="7" dur="500" fill="hold"/>
                                        <p:tgtEl>
                                          <p:spTgt spid="327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2771">
                                            <p:txEl>
                                              <p:pRg st="0" end="0"/>
                                            </p:txEl>
                                          </p:spTgt>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
                            </p:stCondLst>
                            <p:childTnLst>
                              <p:par>
                                <p:cTn id="10" presetID="2" presetClass="entr" presetSubtype="1" fill="hold" grpId="0" nodeType="afterEffect">
                                  <p:stCondLst>
                                    <p:cond delay="0"/>
                                  </p:stCondLst>
                                  <p:childTnLst>
                                    <p:set>
                                      <p:cBhvr>
                                        <p:cTn id="11" dur="1" fill="hold">
                                          <p:stCondLst>
                                            <p:cond delay="0"/>
                                          </p:stCondLst>
                                        </p:cTn>
                                        <p:tgtEl>
                                          <p:spTgt spid="32771">
                                            <p:txEl>
                                              <p:pRg st="1" end="1"/>
                                            </p:txEl>
                                          </p:spTgt>
                                        </p:tgtEl>
                                        <p:attrNameLst>
                                          <p:attrName>style.visibility</p:attrName>
                                        </p:attrNameLst>
                                      </p:cBhvr>
                                      <p:to>
                                        <p:strVal val="visible"/>
                                      </p:to>
                                    </p:set>
                                    <p:anim calcmode="lin" valueType="num">
                                      <p:cBhvr additive="base">
                                        <p:cTn id="12" dur="500" fill="hold"/>
                                        <p:tgtEl>
                                          <p:spTgt spid="32771">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2771">
                                            <p:txEl>
                                              <p:pRg st="1" end="1"/>
                                            </p:txEl>
                                          </p:spTgt>
                                        </p:tgtEl>
                                        <p:attrNameLst>
                                          <p:attrName>ppt_y</p:attrName>
                                        </p:attrNameLst>
                                      </p:cBhvr>
                                      <p:tavLst>
                                        <p:tav tm="0">
                                          <p:val>
                                            <p:strVal val="0-#ppt_h/2"/>
                                          </p:val>
                                        </p:tav>
                                        <p:tav tm="100000">
                                          <p:val>
                                            <p:strVal val="#ppt_y"/>
                                          </p:val>
                                        </p:tav>
                                      </p:tavLst>
                                    </p:anim>
                                  </p:childTnLst>
                                </p:cTn>
                              </p:par>
                            </p:childTnLst>
                          </p:cTn>
                        </p:par>
                        <p:par>
                          <p:cTn id="14" fill="hold" nodeType="afterGroup">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32771">
                                            <p:txEl>
                                              <p:pRg st="3" end="3"/>
                                            </p:txEl>
                                          </p:spTgt>
                                        </p:tgtEl>
                                        <p:attrNameLst>
                                          <p:attrName>style.visibility</p:attrName>
                                        </p:attrNameLst>
                                      </p:cBhvr>
                                      <p:to>
                                        <p:strVal val="visible"/>
                                      </p:to>
                                    </p:set>
                                    <p:animEffect transition="in" filter="fade">
                                      <p:cBhvr>
                                        <p:cTn id="17" dur="2000"/>
                                        <p:tgtEl>
                                          <p:spTgt spid="32771">
                                            <p:txEl>
                                              <p:pRg st="3" end="3"/>
                                            </p:txEl>
                                          </p:spTgt>
                                        </p:tgtEl>
                                      </p:cBhvr>
                                    </p:animEffect>
                                  </p:childTnLst>
                                </p:cTn>
                              </p:par>
                            </p:childTnLst>
                          </p:cTn>
                        </p:par>
                        <p:par>
                          <p:cTn id="18" fill="hold" nodeType="afterGroup">
                            <p:stCondLst>
                              <p:cond delay="3000"/>
                            </p:stCondLst>
                            <p:childTnLst>
                              <p:par>
                                <p:cTn id="19" presetID="10" presetClass="entr" presetSubtype="0" fill="hold" grpId="0" nodeType="afterEffect">
                                  <p:stCondLst>
                                    <p:cond delay="0"/>
                                  </p:stCondLst>
                                  <p:childTnLst>
                                    <p:set>
                                      <p:cBhvr>
                                        <p:cTn id="20" dur="1" fill="hold">
                                          <p:stCondLst>
                                            <p:cond delay="0"/>
                                          </p:stCondLst>
                                        </p:cTn>
                                        <p:tgtEl>
                                          <p:spTgt spid="32771">
                                            <p:txEl>
                                              <p:pRg st="4" end="4"/>
                                            </p:txEl>
                                          </p:spTgt>
                                        </p:tgtEl>
                                        <p:attrNameLst>
                                          <p:attrName>style.visibility</p:attrName>
                                        </p:attrNameLst>
                                      </p:cBhvr>
                                      <p:to>
                                        <p:strVal val="visible"/>
                                      </p:to>
                                    </p:set>
                                    <p:animEffect transition="in" filter="fade">
                                      <p:cBhvr>
                                        <p:cTn id="21" dur="2000"/>
                                        <p:tgtEl>
                                          <p:spTgt spid="32771">
                                            <p:txEl>
                                              <p:pRg st="4" end="4"/>
                                            </p:txEl>
                                          </p:spTgt>
                                        </p:tgtEl>
                                      </p:cBhvr>
                                    </p:animEffect>
                                  </p:childTnLst>
                                </p:cTn>
                              </p:par>
                            </p:childTnLst>
                          </p:cTn>
                        </p:par>
                        <p:par>
                          <p:cTn id="22" fill="hold" nodeType="afterGroup">
                            <p:stCondLst>
                              <p:cond delay="5000"/>
                            </p:stCondLst>
                            <p:childTnLst>
                              <p:par>
                                <p:cTn id="23" presetID="10" presetClass="entr" presetSubtype="0" fill="hold" grpId="0" nodeType="afterEffect">
                                  <p:stCondLst>
                                    <p:cond delay="0"/>
                                  </p:stCondLst>
                                  <p:childTnLst>
                                    <p:set>
                                      <p:cBhvr>
                                        <p:cTn id="24" dur="1" fill="hold">
                                          <p:stCondLst>
                                            <p:cond delay="0"/>
                                          </p:stCondLst>
                                        </p:cTn>
                                        <p:tgtEl>
                                          <p:spTgt spid="32771">
                                            <p:txEl>
                                              <p:pRg st="5" end="5"/>
                                            </p:txEl>
                                          </p:spTgt>
                                        </p:tgtEl>
                                        <p:attrNameLst>
                                          <p:attrName>style.visibility</p:attrName>
                                        </p:attrNameLst>
                                      </p:cBhvr>
                                      <p:to>
                                        <p:strVal val="visible"/>
                                      </p:to>
                                    </p:set>
                                    <p:animEffect transition="in" filter="fade">
                                      <p:cBhvr>
                                        <p:cTn id="25" dur="2000"/>
                                        <p:tgtEl>
                                          <p:spTgt spid="32771">
                                            <p:txEl>
                                              <p:pRg st="5" end="5"/>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2771">
                                            <p:txEl>
                                              <p:pRg st="6" end="6"/>
                                            </p:txEl>
                                          </p:spTgt>
                                        </p:tgtEl>
                                        <p:attrNameLst>
                                          <p:attrName>style.visibility</p:attrName>
                                        </p:attrNameLst>
                                      </p:cBhvr>
                                      <p:to>
                                        <p:strVal val="visible"/>
                                      </p:to>
                                    </p:set>
                                    <p:animEffect transition="in" filter="fade">
                                      <p:cBhvr>
                                        <p:cTn id="30" dur="2000"/>
                                        <p:tgtEl>
                                          <p:spTgt spid="32771">
                                            <p:txEl>
                                              <p:pRg st="6" end="6"/>
                                            </p:txEl>
                                          </p:spTgt>
                                        </p:tgtEl>
                                      </p:cBhvr>
                                    </p:animEffect>
                                  </p:childTnLst>
                                </p:cTn>
                              </p:par>
                            </p:childTnLst>
                          </p:cTn>
                        </p:par>
                        <p:par>
                          <p:cTn id="31" fill="hold" nodeType="afterGroup">
                            <p:stCondLst>
                              <p:cond delay="2000"/>
                            </p:stCondLst>
                            <p:childTnLst>
                              <p:par>
                                <p:cTn id="32" presetID="10" presetClass="entr" presetSubtype="0" fill="hold" grpId="0" nodeType="afterEffect">
                                  <p:stCondLst>
                                    <p:cond delay="0"/>
                                  </p:stCondLst>
                                  <p:childTnLst>
                                    <p:set>
                                      <p:cBhvr>
                                        <p:cTn id="33" dur="1" fill="hold">
                                          <p:stCondLst>
                                            <p:cond delay="0"/>
                                          </p:stCondLst>
                                        </p:cTn>
                                        <p:tgtEl>
                                          <p:spTgt spid="32771">
                                            <p:txEl>
                                              <p:pRg st="7" end="7"/>
                                            </p:txEl>
                                          </p:spTgt>
                                        </p:tgtEl>
                                        <p:attrNameLst>
                                          <p:attrName>style.visibility</p:attrName>
                                        </p:attrNameLst>
                                      </p:cBhvr>
                                      <p:to>
                                        <p:strVal val="visible"/>
                                      </p:to>
                                    </p:set>
                                    <p:animEffect transition="in" filter="fade">
                                      <p:cBhvr>
                                        <p:cTn id="34" dur="2000"/>
                                        <p:tgtEl>
                                          <p:spTgt spid="32771">
                                            <p:txEl>
                                              <p:pRg st="7" end="7"/>
                                            </p:txEl>
                                          </p:spTgt>
                                        </p:tgtEl>
                                      </p:cBhvr>
                                    </p:animEffect>
                                  </p:childTnLst>
                                </p:cTn>
                              </p:par>
                            </p:childTnLst>
                          </p:cTn>
                        </p:par>
                        <p:par>
                          <p:cTn id="35" fill="hold" nodeType="afterGroup">
                            <p:stCondLst>
                              <p:cond delay="4000"/>
                            </p:stCondLst>
                            <p:childTnLst>
                              <p:par>
                                <p:cTn id="36" presetID="10" presetClass="entr" presetSubtype="0" fill="hold" grpId="0" nodeType="afterEffect">
                                  <p:stCondLst>
                                    <p:cond delay="0"/>
                                  </p:stCondLst>
                                  <p:childTnLst>
                                    <p:set>
                                      <p:cBhvr>
                                        <p:cTn id="37" dur="1" fill="hold">
                                          <p:stCondLst>
                                            <p:cond delay="0"/>
                                          </p:stCondLst>
                                        </p:cTn>
                                        <p:tgtEl>
                                          <p:spTgt spid="32771">
                                            <p:txEl>
                                              <p:pRg st="8" end="8"/>
                                            </p:txEl>
                                          </p:spTgt>
                                        </p:tgtEl>
                                        <p:attrNameLst>
                                          <p:attrName>style.visibility</p:attrName>
                                        </p:attrNameLst>
                                      </p:cBhvr>
                                      <p:to>
                                        <p:strVal val="visible"/>
                                      </p:to>
                                    </p:set>
                                    <p:animEffect transition="in" filter="fade">
                                      <p:cBhvr>
                                        <p:cTn id="38" dur="2000"/>
                                        <p:tgtEl>
                                          <p:spTgt spid="3277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5" name="Rectangle 3"/>
          <p:cNvSpPr>
            <a:spLocks noGrp="1" noChangeArrowheads="1"/>
          </p:cNvSpPr>
          <p:nvPr>
            <p:ph idx="1"/>
          </p:nvPr>
        </p:nvSpPr>
        <p:spPr>
          <a:xfrm>
            <a:off x="609600" y="609600"/>
            <a:ext cx="7391400" cy="5943600"/>
          </a:xfrm>
        </p:spPr>
        <p:txBody>
          <a:bodyPr>
            <a:normAutofit/>
          </a:bodyPr>
          <a:lstStyle/>
          <a:p>
            <a:pPr>
              <a:lnSpc>
                <a:spcPct val="90000"/>
              </a:lnSpc>
              <a:buFont typeface="Wingdings" pitchFamily="2" charset="2"/>
              <a:buNone/>
            </a:pPr>
            <a:r>
              <a:rPr lang="en-US" altLang="en-US" sz="3600" b="1" dirty="0">
                <a:solidFill>
                  <a:schemeClr val="tx1"/>
                </a:solidFill>
              </a:rPr>
              <a:t>Improper Practice:  </a:t>
            </a:r>
          </a:p>
          <a:p>
            <a:pPr>
              <a:lnSpc>
                <a:spcPct val="90000"/>
              </a:lnSpc>
              <a:buFont typeface="Wingdings" pitchFamily="2" charset="2"/>
              <a:buNone/>
            </a:pPr>
            <a:r>
              <a:rPr lang="en-US" altLang="en-US" b="1" dirty="0">
                <a:solidFill>
                  <a:schemeClr val="tx1"/>
                </a:solidFill>
              </a:rPr>
              <a:t>Unwarranted Sample Dilution</a:t>
            </a:r>
          </a:p>
          <a:p>
            <a:pPr>
              <a:lnSpc>
                <a:spcPct val="90000"/>
              </a:lnSpc>
              <a:buFont typeface="Wingdings" pitchFamily="2" charset="2"/>
              <a:buNone/>
            </a:pPr>
            <a:endParaRPr lang="en-US" altLang="en-US" sz="1050" b="1" dirty="0">
              <a:solidFill>
                <a:schemeClr val="tx1"/>
              </a:solidFill>
            </a:endParaRPr>
          </a:p>
          <a:p>
            <a:pPr>
              <a:lnSpc>
                <a:spcPct val="90000"/>
              </a:lnSpc>
              <a:buFont typeface="Wingdings" pitchFamily="2" charset="2"/>
              <a:buNone/>
            </a:pPr>
            <a:r>
              <a:rPr lang="en-US" altLang="en-US" sz="2800" dirty="0">
                <a:solidFill>
                  <a:schemeClr val="tx1"/>
                </a:solidFill>
                <a:latin typeface="Aparajita" panose="020B0604020202020204" pitchFamily="34" charset="0"/>
                <a:cs typeface="Aparajita" panose="020B0604020202020204" pitchFamily="34" charset="0"/>
              </a:rPr>
              <a:t>Diluting samples or blanks without explanation,</a:t>
            </a:r>
          </a:p>
          <a:p>
            <a:pPr>
              <a:lnSpc>
                <a:spcPct val="90000"/>
              </a:lnSpc>
              <a:buFont typeface="Wingdings" pitchFamily="2" charset="2"/>
              <a:buNone/>
            </a:pPr>
            <a:r>
              <a:rPr lang="en-US" altLang="en-US" sz="2800" dirty="0">
                <a:solidFill>
                  <a:schemeClr val="tx1"/>
                </a:solidFill>
                <a:latin typeface="Aparajita" panose="020B0604020202020204" pitchFamily="34" charset="0"/>
                <a:cs typeface="Aparajita" panose="020B0604020202020204" pitchFamily="34" charset="0"/>
              </a:rPr>
              <a:t>often to the point of eliminating target analyte </a:t>
            </a:r>
          </a:p>
          <a:p>
            <a:pPr>
              <a:lnSpc>
                <a:spcPct val="90000"/>
              </a:lnSpc>
              <a:buFont typeface="Wingdings" pitchFamily="2" charset="2"/>
              <a:buNone/>
            </a:pPr>
            <a:r>
              <a:rPr lang="en-US" altLang="en-US" sz="2800" dirty="0">
                <a:solidFill>
                  <a:schemeClr val="tx1"/>
                </a:solidFill>
                <a:latin typeface="Aparajita" panose="020B0604020202020204" pitchFamily="34" charset="0"/>
                <a:cs typeface="Aparajita" panose="020B0604020202020204" pitchFamily="34" charset="0"/>
              </a:rPr>
              <a:t>responses</a:t>
            </a:r>
          </a:p>
          <a:p>
            <a:pPr>
              <a:lnSpc>
                <a:spcPct val="90000"/>
              </a:lnSpc>
              <a:buFont typeface="Wingdings" pitchFamily="2" charset="2"/>
              <a:buNone/>
            </a:pPr>
            <a:r>
              <a:rPr lang="en-US" altLang="en-US" sz="2800" dirty="0">
                <a:solidFill>
                  <a:schemeClr val="tx1"/>
                </a:solidFill>
                <a:latin typeface="Aparajita" panose="020B0604020202020204" pitchFamily="34" charset="0"/>
                <a:cs typeface="Aparajita" panose="020B0604020202020204" pitchFamily="34" charset="0"/>
              </a:rPr>
              <a:t>   </a:t>
            </a:r>
            <a:r>
              <a:rPr lang="en-US" altLang="en-US" sz="2800" i="1" dirty="0">
                <a:solidFill>
                  <a:schemeClr val="tx1"/>
                </a:solidFill>
                <a:latin typeface="Aparajita" panose="020B0604020202020204" pitchFamily="34" charset="0"/>
                <a:cs typeface="Aparajita" panose="020B0604020202020204" pitchFamily="34" charset="0"/>
              </a:rPr>
              <a:t>Example:</a:t>
            </a:r>
          </a:p>
          <a:p>
            <a:pPr lvl="1">
              <a:lnSpc>
                <a:spcPct val="90000"/>
              </a:lnSpc>
              <a:buFont typeface="Wingdings" pitchFamily="2" charset="2"/>
              <a:buChar char="Ø"/>
            </a:pPr>
            <a:r>
              <a:rPr lang="en-US" altLang="en-US" sz="2800" i="1" dirty="0">
                <a:solidFill>
                  <a:schemeClr val="tx1"/>
                </a:solidFill>
                <a:latin typeface="Aparajita" panose="020B0604020202020204" pitchFamily="34" charset="0"/>
                <a:cs typeface="Aparajita" panose="020B0604020202020204" pitchFamily="34" charset="0"/>
              </a:rPr>
              <a:t>Diluting a sample to reduce coliform counts or diluting samples to make chlorine residuals acceptable for testing.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Effect transition="in" filter="diamond(in)">
                                      <p:cBhvr>
                                        <p:cTn id="7" dur="1000"/>
                                        <p:tgtEl>
                                          <p:spTgt spid="33795">
                                            <p:txEl>
                                              <p:pRg st="0" end="0"/>
                                            </p:txEl>
                                          </p:spTgt>
                                        </p:tgtEl>
                                      </p:cBhvr>
                                    </p:animEffect>
                                  </p:childTnLst>
                                </p:cTn>
                              </p:par>
                            </p:childTnLst>
                          </p:cTn>
                        </p:par>
                        <p:par>
                          <p:cTn id="8" fill="hold" nodeType="afterGroup">
                            <p:stCondLst>
                              <p:cond delay="1000"/>
                            </p:stCondLst>
                            <p:childTnLst>
                              <p:par>
                                <p:cTn id="9" presetID="8" presetClass="entr" presetSubtype="16" fill="hold" grpId="0" nodeType="afterEffect">
                                  <p:stCondLst>
                                    <p:cond delay="0"/>
                                  </p:stCondLst>
                                  <p:childTnLst>
                                    <p:set>
                                      <p:cBhvr>
                                        <p:cTn id="10" dur="1" fill="hold">
                                          <p:stCondLst>
                                            <p:cond delay="0"/>
                                          </p:stCondLst>
                                        </p:cTn>
                                        <p:tgtEl>
                                          <p:spTgt spid="33795">
                                            <p:txEl>
                                              <p:pRg st="1" end="1"/>
                                            </p:txEl>
                                          </p:spTgt>
                                        </p:tgtEl>
                                        <p:attrNameLst>
                                          <p:attrName>style.visibility</p:attrName>
                                        </p:attrNameLst>
                                      </p:cBhvr>
                                      <p:to>
                                        <p:strVal val="visible"/>
                                      </p:to>
                                    </p:set>
                                    <p:animEffect transition="in" filter="diamond(in)">
                                      <p:cBhvr>
                                        <p:cTn id="11" dur="1000"/>
                                        <p:tgtEl>
                                          <p:spTgt spid="33795">
                                            <p:txEl>
                                              <p:pRg st="1" end="1"/>
                                            </p:txEl>
                                          </p:spTgt>
                                        </p:tgtEl>
                                      </p:cBhvr>
                                    </p:animEffect>
                                  </p:childTnLst>
                                </p:cTn>
                              </p:par>
                            </p:childTnLst>
                          </p:cTn>
                        </p:par>
                        <p:par>
                          <p:cTn id="12" fill="hold" nodeType="afterGroup">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33795">
                                            <p:txEl>
                                              <p:pRg st="3" end="3"/>
                                            </p:txEl>
                                          </p:spTgt>
                                        </p:tgtEl>
                                        <p:attrNameLst>
                                          <p:attrName>style.visibility</p:attrName>
                                        </p:attrNameLst>
                                      </p:cBhvr>
                                      <p:to>
                                        <p:strVal val="visible"/>
                                      </p:to>
                                    </p:set>
                                    <p:animEffect transition="in" filter="fade">
                                      <p:cBhvr>
                                        <p:cTn id="15" dur="2000"/>
                                        <p:tgtEl>
                                          <p:spTgt spid="33795">
                                            <p:txEl>
                                              <p:pRg st="3" end="3"/>
                                            </p:txEl>
                                          </p:spTgt>
                                        </p:tgtEl>
                                      </p:cBhvr>
                                    </p:animEffect>
                                  </p:childTnLst>
                                </p:cTn>
                              </p:par>
                            </p:childTnLst>
                          </p:cTn>
                        </p:par>
                        <p:par>
                          <p:cTn id="16" fill="hold" nodeType="afterGroup">
                            <p:stCondLst>
                              <p:cond delay="4000"/>
                            </p:stCondLst>
                            <p:childTnLst>
                              <p:par>
                                <p:cTn id="17" presetID="10" presetClass="entr" presetSubtype="0" fill="hold" grpId="0" nodeType="afterEffect">
                                  <p:stCondLst>
                                    <p:cond delay="0"/>
                                  </p:stCondLst>
                                  <p:childTnLst>
                                    <p:set>
                                      <p:cBhvr>
                                        <p:cTn id="18" dur="1" fill="hold">
                                          <p:stCondLst>
                                            <p:cond delay="0"/>
                                          </p:stCondLst>
                                        </p:cTn>
                                        <p:tgtEl>
                                          <p:spTgt spid="33795">
                                            <p:txEl>
                                              <p:pRg st="4" end="4"/>
                                            </p:txEl>
                                          </p:spTgt>
                                        </p:tgtEl>
                                        <p:attrNameLst>
                                          <p:attrName>style.visibility</p:attrName>
                                        </p:attrNameLst>
                                      </p:cBhvr>
                                      <p:to>
                                        <p:strVal val="visible"/>
                                      </p:to>
                                    </p:set>
                                    <p:animEffect transition="in" filter="fade">
                                      <p:cBhvr>
                                        <p:cTn id="19" dur="2000"/>
                                        <p:tgtEl>
                                          <p:spTgt spid="33795">
                                            <p:txEl>
                                              <p:pRg st="4" end="4"/>
                                            </p:txEl>
                                          </p:spTgt>
                                        </p:tgtEl>
                                      </p:cBhvr>
                                    </p:animEffect>
                                  </p:childTnLst>
                                </p:cTn>
                              </p:par>
                            </p:childTnLst>
                          </p:cTn>
                        </p:par>
                        <p:par>
                          <p:cTn id="20" fill="hold" nodeType="afterGroup">
                            <p:stCondLst>
                              <p:cond delay="6000"/>
                            </p:stCondLst>
                            <p:childTnLst>
                              <p:par>
                                <p:cTn id="21" presetID="10" presetClass="entr" presetSubtype="0" fill="hold" grpId="0" nodeType="afterEffect">
                                  <p:stCondLst>
                                    <p:cond delay="0"/>
                                  </p:stCondLst>
                                  <p:childTnLst>
                                    <p:set>
                                      <p:cBhvr>
                                        <p:cTn id="22" dur="1" fill="hold">
                                          <p:stCondLst>
                                            <p:cond delay="0"/>
                                          </p:stCondLst>
                                        </p:cTn>
                                        <p:tgtEl>
                                          <p:spTgt spid="33795">
                                            <p:txEl>
                                              <p:pRg st="5" end="5"/>
                                            </p:txEl>
                                          </p:spTgt>
                                        </p:tgtEl>
                                        <p:attrNameLst>
                                          <p:attrName>style.visibility</p:attrName>
                                        </p:attrNameLst>
                                      </p:cBhvr>
                                      <p:to>
                                        <p:strVal val="visible"/>
                                      </p:to>
                                    </p:set>
                                    <p:animEffect transition="in" filter="fade">
                                      <p:cBhvr>
                                        <p:cTn id="23" dur="2000"/>
                                        <p:tgtEl>
                                          <p:spTgt spid="33795">
                                            <p:txEl>
                                              <p:pRg st="5" end="5"/>
                                            </p:txEl>
                                          </p:spTgt>
                                        </p:tgtEl>
                                      </p:cBhvr>
                                    </p:animEffect>
                                  </p:childTnLst>
                                </p:cTn>
                              </p:par>
                            </p:childTnLst>
                          </p:cTn>
                        </p:par>
                        <p:par>
                          <p:cTn id="24" fill="hold" nodeType="afterGroup">
                            <p:stCondLst>
                              <p:cond delay="8000"/>
                            </p:stCondLst>
                            <p:childTnLst>
                              <p:par>
                                <p:cTn id="25" presetID="10" presetClass="entr" presetSubtype="0" fill="hold" grpId="0" nodeType="afterEffect">
                                  <p:stCondLst>
                                    <p:cond delay="0"/>
                                  </p:stCondLst>
                                  <p:childTnLst>
                                    <p:set>
                                      <p:cBhvr>
                                        <p:cTn id="26" dur="1" fill="hold">
                                          <p:stCondLst>
                                            <p:cond delay="0"/>
                                          </p:stCondLst>
                                        </p:cTn>
                                        <p:tgtEl>
                                          <p:spTgt spid="33795">
                                            <p:txEl>
                                              <p:pRg st="6" end="6"/>
                                            </p:txEl>
                                          </p:spTgt>
                                        </p:tgtEl>
                                        <p:attrNameLst>
                                          <p:attrName>style.visibility</p:attrName>
                                        </p:attrNameLst>
                                      </p:cBhvr>
                                      <p:to>
                                        <p:strVal val="visible"/>
                                      </p:to>
                                    </p:set>
                                    <p:animEffect transition="in" filter="fade">
                                      <p:cBhvr>
                                        <p:cTn id="27" dur="2000"/>
                                        <p:tgtEl>
                                          <p:spTgt spid="33795">
                                            <p:txEl>
                                              <p:pRg st="6" end="6"/>
                                            </p:txEl>
                                          </p:spTgt>
                                        </p:tgtEl>
                                      </p:cBhvr>
                                    </p:animEffect>
                                  </p:childTnLst>
                                </p:cTn>
                              </p:par>
                            </p:childTnLst>
                          </p:cTn>
                        </p:par>
                        <p:par>
                          <p:cTn id="28" fill="hold" nodeType="afterGroup">
                            <p:stCondLst>
                              <p:cond delay="10000"/>
                            </p:stCondLst>
                            <p:childTnLst>
                              <p:par>
                                <p:cTn id="29" presetID="10" presetClass="entr" presetSubtype="0" fill="hold" grpId="0" nodeType="afterEffect">
                                  <p:stCondLst>
                                    <p:cond delay="0"/>
                                  </p:stCondLst>
                                  <p:childTnLst>
                                    <p:set>
                                      <p:cBhvr>
                                        <p:cTn id="30" dur="1" fill="hold">
                                          <p:stCondLst>
                                            <p:cond delay="0"/>
                                          </p:stCondLst>
                                        </p:cTn>
                                        <p:tgtEl>
                                          <p:spTgt spid="33795">
                                            <p:txEl>
                                              <p:pRg st="7" end="7"/>
                                            </p:txEl>
                                          </p:spTgt>
                                        </p:tgtEl>
                                        <p:attrNameLst>
                                          <p:attrName>style.visibility</p:attrName>
                                        </p:attrNameLst>
                                      </p:cBhvr>
                                      <p:to>
                                        <p:strVal val="visible"/>
                                      </p:to>
                                    </p:set>
                                    <p:animEffect transition="in" filter="fade">
                                      <p:cBhvr>
                                        <p:cTn id="31" dur="2000"/>
                                        <p:tgtEl>
                                          <p:spTgt spid="3379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3" name="Rectangle 3"/>
          <p:cNvSpPr>
            <a:spLocks noGrp="1" noChangeArrowheads="1"/>
          </p:cNvSpPr>
          <p:nvPr>
            <p:ph idx="1"/>
          </p:nvPr>
        </p:nvSpPr>
        <p:spPr>
          <a:xfrm>
            <a:off x="236979" y="107652"/>
            <a:ext cx="7085621" cy="5672711"/>
          </a:xfrm>
        </p:spPr>
        <p:txBody>
          <a:bodyPr rtlCol="0">
            <a:normAutofit/>
          </a:bodyPr>
          <a:lstStyle/>
          <a:p>
            <a:pPr marL="438912" indent="-320040" algn="ctr" fontAlgn="auto">
              <a:lnSpc>
                <a:spcPct val="90000"/>
              </a:lnSpc>
              <a:spcBef>
                <a:spcPts val="0"/>
              </a:spcBef>
              <a:spcAft>
                <a:spcPts val="0"/>
              </a:spcAft>
              <a:buFont typeface="Wingdings" pitchFamily="2" charset="2"/>
              <a:buNone/>
              <a:defRPr/>
            </a:pPr>
            <a:endParaRPr lang="en-US" sz="2800" dirty="0">
              <a:solidFill>
                <a:srgbClr val="FFFF00"/>
              </a:solidFill>
            </a:endParaRPr>
          </a:p>
          <a:p>
            <a:pPr marL="438912" indent="-320040" algn="ctr" fontAlgn="auto">
              <a:lnSpc>
                <a:spcPct val="90000"/>
              </a:lnSpc>
              <a:spcBef>
                <a:spcPts val="0"/>
              </a:spcBef>
              <a:spcAft>
                <a:spcPts val="0"/>
              </a:spcAft>
              <a:buFont typeface="Wingdings" pitchFamily="2" charset="2"/>
              <a:buNone/>
              <a:defRPr/>
            </a:pPr>
            <a:r>
              <a:rPr lang="en-US" sz="3200" b="1" dirty="0">
                <a:solidFill>
                  <a:schemeClr val="tx1"/>
                </a:solidFill>
              </a:rPr>
              <a:t>2016 TNI Standard </a:t>
            </a:r>
          </a:p>
          <a:p>
            <a:pPr marL="438912" indent="-320040" algn="ctr" fontAlgn="auto">
              <a:lnSpc>
                <a:spcPct val="90000"/>
              </a:lnSpc>
              <a:spcBef>
                <a:spcPts val="0"/>
              </a:spcBef>
              <a:spcAft>
                <a:spcPts val="0"/>
              </a:spcAft>
              <a:buFont typeface="Wingdings" pitchFamily="2" charset="2"/>
              <a:buNone/>
              <a:defRPr/>
            </a:pPr>
            <a:r>
              <a:rPr lang="en-US" sz="3200" b="1" dirty="0">
                <a:solidFill>
                  <a:schemeClr val="tx1"/>
                </a:solidFill>
              </a:rPr>
              <a:t>Vol 1 Mod 2: 4.2.8.1 </a:t>
            </a:r>
          </a:p>
          <a:p>
            <a:pPr marL="438912" indent="-320040" algn="ctr" fontAlgn="auto">
              <a:lnSpc>
                <a:spcPct val="90000"/>
              </a:lnSpc>
              <a:spcBef>
                <a:spcPts val="0"/>
              </a:spcBef>
              <a:spcAft>
                <a:spcPts val="0"/>
              </a:spcAft>
              <a:buFont typeface="Wingdings" pitchFamily="2" charset="2"/>
              <a:buNone/>
              <a:defRPr/>
            </a:pPr>
            <a:r>
              <a:rPr lang="en-US" sz="3200" b="1" dirty="0">
                <a:solidFill>
                  <a:schemeClr val="tx1"/>
                </a:solidFill>
              </a:rPr>
              <a:t>Data Integrity Policy</a:t>
            </a:r>
          </a:p>
          <a:p>
            <a:pPr marL="438912" indent="-320040" algn="ctr" fontAlgn="auto">
              <a:lnSpc>
                <a:spcPct val="90000"/>
              </a:lnSpc>
              <a:spcBef>
                <a:spcPts val="0"/>
              </a:spcBef>
              <a:spcAft>
                <a:spcPts val="0"/>
              </a:spcAft>
              <a:buFont typeface="Wingdings" pitchFamily="2" charset="2"/>
              <a:buNone/>
              <a:defRPr/>
            </a:pPr>
            <a:endParaRPr lang="en-US" sz="1600" dirty="0"/>
          </a:p>
          <a:p>
            <a:pPr marL="438912" indent="-320040" fontAlgn="auto">
              <a:lnSpc>
                <a:spcPct val="90000"/>
              </a:lnSpc>
              <a:spcBef>
                <a:spcPts val="0"/>
              </a:spcBef>
              <a:spcAft>
                <a:spcPts val="0"/>
              </a:spcAft>
              <a:buFont typeface="Wingdings 2"/>
              <a:buChar char=""/>
              <a:defRPr/>
            </a:pPr>
            <a:r>
              <a:rPr lang="en-US" sz="2400" dirty="0">
                <a:solidFill>
                  <a:schemeClr val="tx1"/>
                </a:solidFill>
                <a:latin typeface="Aparajita" panose="020B0604020202020204" pitchFamily="34" charset="0"/>
                <a:cs typeface="Aparajita" panose="020B0604020202020204" pitchFamily="34" charset="0"/>
              </a:rPr>
              <a:t>The laboratory shall establish and maintain data integrity procedures.  These procedures shall be defined in detail within the quality manual.  There are four required elements within a data integrity system.  These are 1)  data integrity training, 2) signed data integrity documentation for all laboratory employees, 3) periodic, in-depth monitoring of data integrity, and 4) data integrity procedure documentation.  The data integrity procedures shall be signed and dated by top management…. </a:t>
            </a:r>
          </a:p>
          <a:p>
            <a:pPr marL="438912" indent="-320040" fontAlgn="auto">
              <a:lnSpc>
                <a:spcPct val="90000"/>
              </a:lnSpc>
              <a:spcBef>
                <a:spcPts val="0"/>
              </a:spcBef>
              <a:spcAft>
                <a:spcPts val="0"/>
              </a:spcAft>
              <a:buFont typeface="Wingdings 2"/>
              <a:buChar char=""/>
              <a:defRPr/>
            </a:pPr>
            <a:r>
              <a:rPr lang="en-US" sz="2400" dirty="0">
                <a:solidFill>
                  <a:schemeClr val="tx1"/>
                </a:solidFill>
                <a:latin typeface="Aparajita" panose="020B0604020202020204" pitchFamily="34" charset="0"/>
                <a:cs typeface="Aparajita" panose="020B0604020202020204" pitchFamily="34" charset="0"/>
              </a:rPr>
              <a:t>Management  shall annual review data integrity procedures and update as needed.</a:t>
            </a:r>
          </a:p>
        </p:txBody>
      </p:sp>
      <p:grpSp>
        <p:nvGrpSpPr>
          <p:cNvPr id="20483" name="Group 6"/>
          <p:cNvGrpSpPr>
            <a:grpSpLocks noChangeAspect="1"/>
          </p:cNvGrpSpPr>
          <p:nvPr/>
        </p:nvGrpSpPr>
        <p:grpSpPr bwMode="auto">
          <a:xfrm>
            <a:off x="6499225" y="5297488"/>
            <a:ext cx="2084388" cy="1344612"/>
            <a:chOff x="3796" y="3312"/>
            <a:chExt cx="1486" cy="958"/>
          </a:xfrm>
        </p:grpSpPr>
        <p:sp>
          <p:nvSpPr>
            <p:cNvPr id="20484" name="AutoShape 5"/>
            <p:cNvSpPr>
              <a:spLocks noChangeAspect="1" noChangeArrowheads="1" noTextEdit="1"/>
            </p:cNvSpPr>
            <p:nvPr/>
          </p:nvSpPr>
          <p:spPr bwMode="auto">
            <a:xfrm>
              <a:off x="3796" y="3312"/>
              <a:ext cx="1486" cy="9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0485" name="Freeform 7"/>
            <p:cNvSpPr>
              <a:spLocks/>
            </p:cNvSpPr>
            <p:nvPr/>
          </p:nvSpPr>
          <p:spPr bwMode="auto">
            <a:xfrm>
              <a:off x="3796" y="3452"/>
              <a:ext cx="550" cy="696"/>
            </a:xfrm>
            <a:custGeom>
              <a:avLst/>
              <a:gdLst>
                <a:gd name="T0" fmla="*/ 3 w 550"/>
                <a:gd name="T1" fmla="*/ 19 h 696"/>
                <a:gd name="T2" fmla="*/ 0 w 550"/>
                <a:gd name="T3" fmla="*/ 696 h 696"/>
                <a:gd name="T4" fmla="*/ 516 w 550"/>
                <a:gd name="T5" fmla="*/ 681 h 696"/>
                <a:gd name="T6" fmla="*/ 550 w 550"/>
                <a:gd name="T7" fmla="*/ 0 h 696"/>
                <a:gd name="T8" fmla="*/ 3 w 550"/>
                <a:gd name="T9" fmla="*/ 19 h 69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50" h="696">
                  <a:moveTo>
                    <a:pt x="3" y="19"/>
                  </a:moveTo>
                  <a:lnTo>
                    <a:pt x="0" y="696"/>
                  </a:lnTo>
                  <a:lnTo>
                    <a:pt x="516" y="681"/>
                  </a:lnTo>
                  <a:lnTo>
                    <a:pt x="550" y="0"/>
                  </a:lnTo>
                  <a:lnTo>
                    <a:pt x="3" y="19"/>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 name="Freeform 8"/>
            <p:cNvSpPr>
              <a:spLocks/>
            </p:cNvSpPr>
            <p:nvPr/>
          </p:nvSpPr>
          <p:spPr bwMode="auto">
            <a:xfrm>
              <a:off x="4611" y="3593"/>
              <a:ext cx="671" cy="560"/>
            </a:xfrm>
            <a:custGeom>
              <a:avLst/>
              <a:gdLst>
                <a:gd name="T0" fmla="*/ 0 w 671"/>
                <a:gd name="T1" fmla="*/ 0 h 560"/>
                <a:gd name="T2" fmla="*/ 18 w 671"/>
                <a:gd name="T3" fmla="*/ 547 h 560"/>
                <a:gd name="T4" fmla="*/ 671 w 671"/>
                <a:gd name="T5" fmla="*/ 560 h 560"/>
                <a:gd name="T6" fmla="*/ 665 w 671"/>
                <a:gd name="T7" fmla="*/ 3 h 560"/>
                <a:gd name="T8" fmla="*/ 0 w 671"/>
                <a:gd name="T9" fmla="*/ 0 h 560"/>
              </a:gdLst>
              <a:ahLst/>
              <a:cxnLst>
                <a:cxn ang="0">
                  <a:pos x="T0" y="T1"/>
                </a:cxn>
                <a:cxn ang="0">
                  <a:pos x="T2" y="T3"/>
                </a:cxn>
                <a:cxn ang="0">
                  <a:pos x="T4" y="T5"/>
                </a:cxn>
                <a:cxn ang="0">
                  <a:pos x="T6" y="T7"/>
                </a:cxn>
                <a:cxn ang="0">
                  <a:pos x="T8" y="T9"/>
                </a:cxn>
              </a:cxnLst>
              <a:rect l="0" t="0" r="r" b="b"/>
              <a:pathLst>
                <a:path w="671" h="560">
                  <a:moveTo>
                    <a:pt x="0" y="0"/>
                  </a:moveTo>
                  <a:lnTo>
                    <a:pt x="18" y="547"/>
                  </a:lnTo>
                  <a:lnTo>
                    <a:pt x="671" y="560"/>
                  </a:lnTo>
                  <a:lnTo>
                    <a:pt x="665" y="3"/>
                  </a:lnTo>
                  <a:lnTo>
                    <a:pt x="0" y="0"/>
                  </a:lnTo>
                  <a:close/>
                </a:path>
              </a:pathLst>
            </a:custGeom>
            <a:solidFill>
              <a:schemeClr val="bg1">
                <a:lumMod val="6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20487" name="Freeform 9"/>
            <p:cNvSpPr>
              <a:spLocks/>
            </p:cNvSpPr>
            <p:nvPr/>
          </p:nvSpPr>
          <p:spPr bwMode="auto">
            <a:xfrm>
              <a:off x="4447" y="3531"/>
              <a:ext cx="784" cy="736"/>
            </a:xfrm>
            <a:custGeom>
              <a:avLst/>
              <a:gdLst>
                <a:gd name="T0" fmla="*/ 595 w 784"/>
                <a:gd name="T1" fmla="*/ 7 h 736"/>
                <a:gd name="T2" fmla="*/ 588 w 784"/>
                <a:gd name="T3" fmla="*/ 18 h 736"/>
                <a:gd name="T4" fmla="*/ 573 w 784"/>
                <a:gd name="T5" fmla="*/ 52 h 736"/>
                <a:gd name="T6" fmla="*/ 579 w 784"/>
                <a:gd name="T7" fmla="*/ 97 h 736"/>
                <a:gd name="T8" fmla="*/ 605 w 784"/>
                <a:gd name="T9" fmla="*/ 133 h 736"/>
                <a:gd name="T10" fmla="*/ 611 w 784"/>
                <a:gd name="T11" fmla="*/ 148 h 736"/>
                <a:gd name="T12" fmla="*/ 592 w 784"/>
                <a:gd name="T13" fmla="*/ 179 h 736"/>
                <a:gd name="T14" fmla="*/ 543 w 784"/>
                <a:gd name="T15" fmla="*/ 201 h 736"/>
                <a:gd name="T16" fmla="*/ 479 w 784"/>
                <a:gd name="T17" fmla="*/ 206 h 736"/>
                <a:gd name="T18" fmla="*/ 436 w 784"/>
                <a:gd name="T19" fmla="*/ 197 h 736"/>
                <a:gd name="T20" fmla="*/ 401 w 784"/>
                <a:gd name="T21" fmla="*/ 180 h 736"/>
                <a:gd name="T22" fmla="*/ 380 w 784"/>
                <a:gd name="T23" fmla="*/ 149 h 736"/>
                <a:gd name="T24" fmla="*/ 403 w 784"/>
                <a:gd name="T25" fmla="*/ 113 h 736"/>
                <a:gd name="T26" fmla="*/ 421 w 784"/>
                <a:gd name="T27" fmla="*/ 64 h 736"/>
                <a:gd name="T28" fmla="*/ 404 w 784"/>
                <a:gd name="T29" fmla="*/ 19 h 736"/>
                <a:gd name="T30" fmla="*/ 206 w 784"/>
                <a:gd name="T31" fmla="*/ 0 h 736"/>
                <a:gd name="T32" fmla="*/ 197 w 784"/>
                <a:gd name="T33" fmla="*/ 148 h 736"/>
                <a:gd name="T34" fmla="*/ 179 w 784"/>
                <a:gd name="T35" fmla="*/ 148 h 736"/>
                <a:gd name="T36" fmla="*/ 158 w 784"/>
                <a:gd name="T37" fmla="*/ 133 h 736"/>
                <a:gd name="T38" fmla="*/ 145 w 784"/>
                <a:gd name="T39" fmla="*/ 121 h 736"/>
                <a:gd name="T40" fmla="*/ 124 w 784"/>
                <a:gd name="T41" fmla="*/ 112 h 736"/>
                <a:gd name="T42" fmla="*/ 105 w 784"/>
                <a:gd name="T43" fmla="*/ 109 h 736"/>
                <a:gd name="T44" fmla="*/ 45 w 784"/>
                <a:gd name="T45" fmla="*/ 136 h 736"/>
                <a:gd name="T46" fmla="*/ 8 w 784"/>
                <a:gd name="T47" fmla="*/ 207 h 736"/>
                <a:gd name="T48" fmla="*/ 2 w 784"/>
                <a:gd name="T49" fmla="*/ 291 h 736"/>
                <a:gd name="T50" fmla="*/ 12 w 784"/>
                <a:gd name="T51" fmla="*/ 349 h 736"/>
                <a:gd name="T52" fmla="*/ 36 w 784"/>
                <a:gd name="T53" fmla="*/ 395 h 736"/>
                <a:gd name="T54" fmla="*/ 60 w 784"/>
                <a:gd name="T55" fmla="*/ 417 h 736"/>
                <a:gd name="T56" fmla="*/ 81 w 784"/>
                <a:gd name="T57" fmla="*/ 429 h 736"/>
                <a:gd name="T58" fmla="*/ 105 w 784"/>
                <a:gd name="T59" fmla="*/ 432 h 736"/>
                <a:gd name="T60" fmla="*/ 124 w 784"/>
                <a:gd name="T61" fmla="*/ 429 h 736"/>
                <a:gd name="T62" fmla="*/ 145 w 784"/>
                <a:gd name="T63" fmla="*/ 420 h 736"/>
                <a:gd name="T64" fmla="*/ 158 w 784"/>
                <a:gd name="T65" fmla="*/ 408 h 736"/>
                <a:gd name="T66" fmla="*/ 179 w 784"/>
                <a:gd name="T67" fmla="*/ 393 h 736"/>
                <a:gd name="T68" fmla="*/ 197 w 784"/>
                <a:gd name="T69" fmla="*/ 393 h 736"/>
                <a:gd name="T70" fmla="*/ 206 w 784"/>
                <a:gd name="T71" fmla="*/ 565 h 736"/>
                <a:gd name="T72" fmla="*/ 295 w 784"/>
                <a:gd name="T73" fmla="*/ 633 h 736"/>
                <a:gd name="T74" fmla="*/ 270 w 784"/>
                <a:gd name="T75" fmla="*/ 636 h 736"/>
                <a:gd name="T76" fmla="*/ 263 w 784"/>
                <a:gd name="T77" fmla="*/ 662 h 736"/>
                <a:gd name="T78" fmla="*/ 273 w 784"/>
                <a:gd name="T79" fmla="*/ 675 h 736"/>
                <a:gd name="T80" fmla="*/ 528 w 784"/>
                <a:gd name="T81" fmla="*/ 565 h 736"/>
                <a:gd name="T82" fmla="*/ 528 w 784"/>
                <a:gd name="T83" fmla="*/ 566 h 736"/>
                <a:gd name="T84" fmla="*/ 526 w 784"/>
                <a:gd name="T85" fmla="*/ 693 h 736"/>
                <a:gd name="T86" fmla="*/ 510 w 784"/>
                <a:gd name="T87" fmla="*/ 712 h 736"/>
                <a:gd name="T88" fmla="*/ 522 w 784"/>
                <a:gd name="T89" fmla="*/ 735 h 736"/>
                <a:gd name="T90" fmla="*/ 538 w 784"/>
                <a:gd name="T91" fmla="*/ 736 h 736"/>
                <a:gd name="T92" fmla="*/ 784 w 784"/>
                <a:gd name="T93" fmla="*/ 565 h 7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784" h="736">
                  <a:moveTo>
                    <a:pt x="605" y="0"/>
                  </a:moveTo>
                  <a:lnTo>
                    <a:pt x="600" y="4"/>
                  </a:lnTo>
                  <a:lnTo>
                    <a:pt x="595" y="7"/>
                  </a:lnTo>
                  <a:lnTo>
                    <a:pt x="591" y="12"/>
                  </a:lnTo>
                  <a:lnTo>
                    <a:pt x="588" y="16"/>
                  </a:lnTo>
                  <a:lnTo>
                    <a:pt x="588" y="18"/>
                  </a:lnTo>
                  <a:lnTo>
                    <a:pt x="580" y="30"/>
                  </a:lnTo>
                  <a:lnTo>
                    <a:pt x="576" y="40"/>
                  </a:lnTo>
                  <a:lnTo>
                    <a:pt x="573" y="52"/>
                  </a:lnTo>
                  <a:lnTo>
                    <a:pt x="571" y="64"/>
                  </a:lnTo>
                  <a:lnTo>
                    <a:pt x="573" y="82"/>
                  </a:lnTo>
                  <a:lnTo>
                    <a:pt x="579" y="97"/>
                  </a:lnTo>
                  <a:lnTo>
                    <a:pt x="588" y="113"/>
                  </a:lnTo>
                  <a:lnTo>
                    <a:pt x="601" y="127"/>
                  </a:lnTo>
                  <a:lnTo>
                    <a:pt x="605" y="133"/>
                  </a:lnTo>
                  <a:lnTo>
                    <a:pt x="608" y="137"/>
                  </a:lnTo>
                  <a:lnTo>
                    <a:pt x="611" y="143"/>
                  </a:lnTo>
                  <a:lnTo>
                    <a:pt x="611" y="148"/>
                  </a:lnTo>
                  <a:lnTo>
                    <a:pt x="610" y="158"/>
                  </a:lnTo>
                  <a:lnTo>
                    <a:pt x="602" y="168"/>
                  </a:lnTo>
                  <a:lnTo>
                    <a:pt x="592" y="179"/>
                  </a:lnTo>
                  <a:lnTo>
                    <a:pt x="579" y="188"/>
                  </a:lnTo>
                  <a:lnTo>
                    <a:pt x="562" y="195"/>
                  </a:lnTo>
                  <a:lnTo>
                    <a:pt x="543" y="201"/>
                  </a:lnTo>
                  <a:lnTo>
                    <a:pt x="521" y="204"/>
                  </a:lnTo>
                  <a:lnTo>
                    <a:pt x="495" y="206"/>
                  </a:lnTo>
                  <a:lnTo>
                    <a:pt x="479" y="206"/>
                  </a:lnTo>
                  <a:lnTo>
                    <a:pt x="464" y="204"/>
                  </a:lnTo>
                  <a:lnTo>
                    <a:pt x="449" y="201"/>
                  </a:lnTo>
                  <a:lnTo>
                    <a:pt x="436" y="197"/>
                  </a:lnTo>
                  <a:lnTo>
                    <a:pt x="422" y="192"/>
                  </a:lnTo>
                  <a:lnTo>
                    <a:pt x="412" y="186"/>
                  </a:lnTo>
                  <a:lnTo>
                    <a:pt x="401" y="180"/>
                  </a:lnTo>
                  <a:lnTo>
                    <a:pt x="392" y="173"/>
                  </a:lnTo>
                  <a:lnTo>
                    <a:pt x="383" y="161"/>
                  </a:lnTo>
                  <a:lnTo>
                    <a:pt x="380" y="149"/>
                  </a:lnTo>
                  <a:lnTo>
                    <a:pt x="382" y="139"/>
                  </a:lnTo>
                  <a:lnTo>
                    <a:pt x="389" y="127"/>
                  </a:lnTo>
                  <a:lnTo>
                    <a:pt x="403" y="113"/>
                  </a:lnTo>
                  <a:lnTo>
                    <a:pt x="413" y="97"/>
                  </a:lnTo>
                  <a:lnTo>
                    <a:pt x="419" y="82"/>
                  </a:lnTo>
                  <a:lnTo>
                    <a:pt x="421" y="64"/>
                  </a:lnTo>
                  <a:lnTo>
                    <a:pt x="419" y="49"/>
                  </a:lnTo>
                  <a:lnTo>
                    <a:pt x="413" y="33"/>
                  </a:lnTo>
                  <a:lnTo>
                    <a:pt x="404" y="19"/>
                  </a:lnTo>
                  <a:lnTo>
                    <a:pt x="392" y="6"/>
                  </a:lnTo>
                  <a:lnTo>
                    <a:pt x="386" y="0"/>
                  </a:lnTo>
                  <a:lnTo>
                    <a:pt x="206" y="0"/>
                  </a:lnTo>
                  <a:lnTo>
                    <a:pt x="206" y="142"/>
                  </a:lnTo>
                  <a:lnTo>
                    <a:pt x="202" y="145"/>
                  </a:lnTo>
                  <a:lnTo>
                    <a:pt x="197" y="148"/>
                  </a:lnTo>
                  <a:lnTo>
                    <a:pt x="193" y="149"/>
                  </a:lnTo>
                  <a:lnTo>
                    <a:pt x="188" y="149"/>
                  </a:lnTo>
                  <a:lnTo>
                    <a:pt x="179" y="148"/>
                  </a:lnTo>
                  <a:lnTo>
                    <a:pt x="172" y="143"/>
                  </a:lnTo>
                  <a:lnTo>
                    <a:pt x="164" y="139"/>
                  </a:lnTo>
                  <a:lnTo>
                    <a:pt x="158" y="133"/>
                  </a:lnTo>
                  <a:lnTo>
                    <a:pt x="157" y="131"/>
                  </a:lnTo>
                  <a:lnTo>
                    <a:pt x="151" y="125"/>
                  </a:lnTo>
                  <a:lnTo>
                    <a:pt x="145" y="121"/>
                  </a:lnTo>
                  <a:lnTo>
                    <a:pt x="137" y="118"/>
                  </a:lnTo>
                  <a:lnTo>
                    <a:pt x="131" y="115"/>
                  </a:lnTo>
                  <a:lnTo>
                    <a:pt x="124" y="112"/>
                  </a:lnTo>
                  <a:lnTo>
                    <a:pt x="118" y="110"/>
                  </a:lnTo>
                  <a:lnTo>
                    <a:pt x="111" y="109"/>
                  </a:lnTo>
                  <a:lnTo>
                    <a:pt x="105" y="109"/>
                  </a:lnTo>
                  <a:lnTo>
                    <a:pt x="84" y="112"/>
                  </a:lnTo>
                  <a:lnTo>
                    <a:pt x="63" y="121"/>
                  </a:lnTo>
                  <a:lnTo>
                    <a:pt x="45" y="136"/>
                  </a:lnTo>
                  <a:lnTo>
                    <a:pt x="30" y="155"/>
                  </a:lnTo>
                  <a:lnTo>
                    <a:pt x="18" y="179"/>
                  </a:lnTo>
                  <a:lnTo>
                    <a:pt x="8" y="207"/>
                  </a:lnTo>
                  <a:lnTo>
                    <a:pt x="2" y="237"/>
                  </a:lnTo>
                  <a:lnTo>
                    <a:pt x="0" y="270"/>
                  </a:lnTo>
                  <a:lnTo>
                    <a:pt x="2" y="291"/>
                  </a:lnTo>
                  <a:lnTo>
                    <a:pt x="3" y="311"/>
                  </a:lnTo>
                  <a:lnTo>
                    <a:pt x="8" y="331"/>
                  </a:lnTo>
                  <a:lnTo>
                    <a:pt x="12" y="349"/>
                  </a:lnTo>
                  <a:lnTo>
                    <a:pt x="20" y="365"/>
                  </a:lnTo>
                  <a:lnTo>
                    <a:pt x="27" y="381"/>
                  </a:lnTo>
                  <a:lnTo>
                    <a:pt x="36" y="395"/>
                  </a:lnTo>
                  <a:lnTo>
                    <a:pt x="47" y="407"/>
                  </a:lnTo>
                  <a:lnTo>
                    <a:pt x="53" y="413"/>
                  </a:lnTo>
                  <a:lnTo>
                    <a:pt x="60" y="417"/>
                  </a:lnTo>
                  <a:lnTo>
                    <a:pt x="66" y="422"/>
                  </a:lnTo>
                  <a:lnTo>
                    <a:pt x="73" y="426"/>
                  </a:lnTo>
                  <a:lnTo>
                    <a:pt x="81" y="429"/>
                  </a:lnTo>
                  <a:lnTo>
                    <a:pt x="90" y="431"/>
                  </a:lnTo>
                  <a:lnTo>
                    <a:pt x="97" y="432"/>
                  </a:lnTo>
                  <a:lnTo>
                    <a:pt x="105" y="432"/>
                  </a:lnTo>
                  <a:lnTo>
                    <a:pt x="111" y="432"/>
                  </a:lnTo>
                  <a:lnTo>
                    <a:pt x="118" y="431"/>
                  </a:lnTo>
                  <a:lnTo>
                    <a:pt x="124" y="429"/>
                  </a:lnTo>
                  <a:lnTo>
                    <a:pt x="131" y="426"/>
                  </a:lnTo>
                  <a:lnTo>
                    <a:pt x="137" y="423"/>
                  </a:lnTo>
                  <a:lnTo>
                    <a:pt x="145" y="420"/>
                  </a:lnTo>
                  <a:lnTo>
                    <a:pt x="151" y="416"/>
                  </a:lnTo>
                  <a:lnTo>
                    <a:pt x="157" y="410"/>
                  </a:lnTo>
                  <a:lnTo>
                    <a:pt x="158" y="408"/>
                  </a:lnTo>
                  <a:lnTo>
                    <a:pt x="164" y="402"/>
                  </a:lnTo>
                  <a:lnTo>
                    <a:pt x="172" y="398"/>
                  </a:lnTo>
                  <a:lnTo>
                    <a:pt x="179" y="393"/>
                  </a:lnTo>
                  <a:lnTo>
                    <a:pt x="188" y="392"/>
                  </a:lnTo>
                  <a:lnTo>
                    <a:pt x="193" y="392"/>
                  </a:lnTo>
                  <a:lnTo>
                    <a:pt x="197" y="393"/>
                  </a:lnTo>
                  <a:lnTo>
                    <a:pt x="202" y="395"/>
                  </a:lnTo>
                  <a:lnTo>
                    <a:pt x="206" y="396"/>
                  </a:lnTo>
                  <a:lnTo>
                    <a:pt x="206" y="565"/>
                  </a:lnTo>
                  <a:lnTo>
                    <a:pt x="404" y="565"/>
                  </a:lnTo>
                  <a:lnTo>
                    <a:pt x="367" y="670"/>
                  </a:lnTo>
                  <a:lnTo>
                    <a:pt x="295" y="633"/>
                  </a:lnTo>
                  <a:lnTo>
                    <a:pt x="287" y="630"/>
                  </a:lnTo>
                  <a:lnTo>
                    <a:pt x="278" y="632"/>
                  </a:lnTo>
                  <a:lnTo>
                    <a:pt x="270" y="636"/>
                  </a:lnTo>
                  <a:lnTo>
                    <a:pt x="264" y="644"/>
                  </a:lnTo>
                  <a:lnTo>
                    <a:pt x="261" y="653"/>
                  </a:lnTo>
                  <a:lnTo>
                    <a:pt x="263" y="662"/>
                  </a:lnTo>
                  <a:lnTo>
                    <a:pt x="267" y="669"/>
                  </a:lnTo>
                  <a:lnTo>
                    <a:pt x="273" y="675"/>
                  </a:lnTo>
                  <a:lnTo>
                    <a:pt x="392" y="736"/>
                  </a:lnTo>
                  <a:lnTo>
                    <a:pt x="452" y="565"/>
                  </a:lnTo>
                  <a:lnTo>
                    <a:pt x="528" y="565"/>
                  </a:lnTo>
                  <a:lnTo>
                    <a:pt x="528" y="566"/>
                  </a:lnTo>
                  <a:lnTo>
                    <a:pt x="529" y="568"/>
                  </a:lnTo>
                  <a:lnTo>
                    <a:pt x="600" y="670"/>
                  </a:lnTo>
                  <a:lnTo>
                    <a:pt x="526" y="693"/>
                  </a:lnTo>
                  <a:lnTo>
                    <a:pt x="518" y="697"/>
                  </a:lnTo>
                  <a:lnTo>
                    <a:pt x="512" y="703"/>
                  </a:lnTo>
                  <a:lnTo>
                    <a:pt x="510" y="712"/>
                  </a:lnTo>
                  <a:lnTo>
                    <a:pt x="510" y="721"/>
                  </a:lnTo>
                  <a:lnTo>
                    <a:pt x="515" y="729"/>
                  </a:lnTo>
                  <a:lnTo>
                    <a:pt x="522" y="735"/>
                  </a:lnTo>
                  <a:lnTo>
                    <a:pt x="529" y="736"/>
                  </a:lnTo>
                  <a:lnTo>
                    <a:pt x="538" y="736"/>
                  </a:lnTo>
                  <a:lnTo>
                    <a:pt x="673" y="697"/>
                  </a:lnTo>
                  <a:lnTo>
                    <a:pt x="583" y="565"/>
                  </a:lnTo>
                  <a:lnTo>
                    <a:pt x="784" y="565"/>
                  </a:lnTo>
                  <a:lnTo>
                    <a:pt x="784" y="0"/>
                  </a:lnTo>
                  <a:lnTo>
                    <a:pt x="60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488" name="Freeform 10"/>
            <p:cNvSpPr>
              <a:spLocks/>
            </p:cNvSpPr>
            <p:nvPr/>
          </p:nvSpPr>
          <p:spPr bwMode="auto">
            <a:xfrm>
              <a:off x="4854" y="3798"/>
              <a:ext cx="93" cy="89"/>
            </a:xfrm>
            <a:custGeom>
              <a:avLst/>
              <a:gdLst>
                <a:gd name="T0" fmla="*/ 81 w 93"/>
                <a:gd name="T1" fmla="*/ 13 h 89"/>
                <a:gd name="T2" fmla="*/ 85 w 93"/>
                <a:gd name="T3" fmla="*/ 21 h 89"/>
                <a:gd name="T4" fmla="*/ 90 w 93"/>
                <a:gd name="T5" fmla="*/ 28 h 89"/>
                <a:gd name="T6" fmla="*/ 91 w 93"/>
                <a:gd name="T7" fmla="*/ 35 h 89"/>
                <a:gd name="T8" fmla="*/ 93 w 93"/>
                <a:gd name="T9" fmla="*/ 44 h 89"/>
                <a:gd name="T10" fmla="*/ 91 w 93"/>
                <a:gd name="T11" fmla="*/ 53 h 89"/>
                <a:gd name="T12" fmla="*/ 90 w 93"/>
                <a:gd name="T13" fmla="*/ 61 h 89"/>
                <a:gd name="T14" fmla="*/ 85 w 93"/>
                <a:gd name="T15" fmla="*/ 70 h 89"/>
                <a:gd name="T16" fmla="*/ 79 w 93"/>
                <a:gd name="T17" fmla="*/ 76 h 89"/>
                <a:gd name="T18" fmla="*/ 72 w 93"/>
                <a:gd name="T19" fmla="*/ 82 h 89"/>
                <a:gd name="T20" fmla="*/ 64 w 93"/>
                <a:gd name="T21" fmla="*/ 86 h 89"/>
                <a:gd name="T22" fmla="*/ 55 w 93"/>
                <a:gd name="T23" fmla="*/ 88 h 89"/>
                <a:gd name="T24" fmla="*/ 46 w 93"/>
                <a:gd name="T25" fmla="*/ 89 h 89"/>
                <a:gd name="T26" fmla="*/ 37 w 93"/>
                <a:gd name="T27" fmla="*/ 88 h 89"/>
                <a:gd name="T28" fmla="*/ 29 w 93"/>
                <a:gd name="T29" fmla="*/ 85 h 89"/>
                <a:gd name="T30" fmla="*/ 21 w 93"/>
                <a:gd name="T31" fmla="*/ 80 h 89"/>
                <a:gd name="T32" fmla="*/ 14 w 93"/>
                <a:gd name="T33" fmla="*/ 74 h 89"/>
                <a:gd name="T34" fmla="*/ 8 w 93"/>
                <a:gd name="T35" fmla="*/ 68 h 89"/>
                <a:gd name="T36" fmla="*/ 3 w 93"/>
                <a:gd name="T37" fmla="*/ 61 h 89"/>
                <a:gd name="T38" fmla="*/ 2 w 93"/>
                <a:gd name="T39" fmla="*/ 53 h 89"/>
                <a:gd name="T40" fmla="*/ 0 w 93"/>
                <a:gd name="T41" fmla="*/ 44 h 89"/>
                <a:gd name="T42" fmla="*/ 2 w 93"/>
                <a:gd name="T43" fmla="*/ 35 h 89"/>
                <a:gd name="T44" fmla="*/ 3 w 93"/>
                <a:gd name="T45" fmla="*/ 28 h 89"/>
                <a:gd name="T46" fmla="*/ 8 w 93"/>
                <a:gd name="T47" fmla="*/ 21 h 89"/>
                <a:gd name="T48" fmla="*/ 14 w 93"/>
                <a:gd name="T49" fmla="*/ 13 h 89"/>
                <a:gd name="T50" fmla="*/ 21 w 93"/>
                <a:gd name="T51" fmla="*/ 7 h 89"/>
                <a:gd name="T52" fmla="*/ 29 w 93"/>
                <a:gd name="T53" fmla="*/ 4 h 89"/>
                <a:gd name="T54" fmla="*/ 37 w 93"/>
                <a:gd name="T55" fmla="*/ 1 h 89"/>
                <a:gd name="T56" fmla="*/ 46 w 93"/>
                <a:gd name="T57" fmla="*/ 0 h 89"/>
                <a:gd name="T58" fmla="*/ 57 w 93"/>
                <a:gd name="T59" fmla="*/ 1 h 89"/>
                <a:gd name="T60" fmla="*/ 66 w 93"/>
                <a:gd name="T61" fmla="*/ 4 h 89"/>
                <a:gd name="T62" fmla="*/ 73 w 93"/>
                <a:gd name="T63" fmla="*/ 7 h 89"/>
                <a:gd name="T64" fmla="*/ 81 w 93"/>
                <a:gd name="T65" fmla="*/ 13 h 8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93" h="89">
                  <a:moveTo>
                    <a:pt x="81" y="13"/>
                  </a:moveTo>
                  <a:lnTo>
                    <a:pt x="85" y="21"/>
                  </a:lnTo>
                  <a:lnTo>
                    <a:pt x="90" y="28"/>
                  </a:lnTo>
                  <a:lnTo>
                    <a:pt x="91" y="35"/>
                  </a:lnTo>
                  <a:lnTo>
                    <a:pt x="93" y="44"/>
                  </a:lnTo>
                  <a:lnTo>
                    <a:pt x="91" y="53"/>
                  </a:lnTo>
                  <a:lnTo>
                    <a:pt x="90" y="61"/>
                  </a:lnTo>
                  <a:lnTo>
                    <a:pt x="85" y="70"/>
                  </a:lnTo>
                  <a:lnTo>
                    <a:pt x="79" y="76"/>
                  </a:lnTo>
                  <a:lnTo>
                    <a:pt x="72" y="82"/>
                  </a:lnTo>
                  <a:lnTo>
                    <a:pt x="64" y="86"/>
                  </a:lnTo>
                  <a:lnTo>
                    <a:pt x="55" y="88"/>
                  </a:lnTo>
                  <a:lnTo>
                    <a:pt x="46" y="89"/>
                  </a:lnTo>
                  <a:lnTo>
                    <a:pt x="37" y="88"/>
                  </a:lnTo>
                  <a:lnTo>
                    <a:pt x="29" y="85"/>
                  </a:lnTo>
                  <a:lnTo>
                    <a:pt x="21" y="80"/>
                  </a:lnTo>
                  <a:lnTo>
                    <a:pt x="14" y="74"/>
                  </a:lnTo>
                  <a:lnTo>
                    <a:pt x="8" y="68"/>
                  </a:lnTo>
                  <a:lnTo>
                    <a:pt x="3" y="61"/>
                  </a:lnTo>
                  <a:lnTo>
                    <a:pt x="2" y="53"/>
                  </a:lnTo>
                  <a:lnTo>
                    <a:pt x="0" y="44"/>
                  </a:lnTo>
                  <a:lnTo>
                    <a:pt x="2" y="35"/>
                  </a:lnTo>
                  <a:lnTo>
                    <a:pt x="3" y="28"/>
                  </a:lnTo>
                  <a:lnTo>
                    <a:pt x="8" y="21"/>
                  </a:lnTo>
                  <a:lnTo>
                    <a:pt x="14" y="13"/>
                  </a:lnTo>
                  <a:lnTo>
                    <a:pt x="21" y="7"/>
                  </a:lnTo>
                  <a:lnTo>
                    <a:pt x="29" y="4"/>
                  </a:lnTo>
                  <a:lnTo>
                    <a:pt x="37" y="1"/>
                  </a:lnTo>
                  <a:lnTo>
                    <a:pt x="46" y="0"/>
                  </a:lnTo>
                  <a:lnTo>
                    <a:pt x="57" y="1"/>
                  </a:lnTo>
                  <a:lnTo>
                    <a:pt x="66" y="4"/>
                  </a:lnTo>
                  <a:lnTo>
                    <a:pt x="73" y="7"/>
                  </a:lnTo>
                  <a:lnTo>
                    <a:pt x="81" y="1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489" name="Freeform 11"/>
            <p:cNvSpPr>
              <a:spLocks/>
            </p:cNvSpPr>
            <p:nvPr/>
          </p:nvSpPr>
          <p:spPr bwMode="auto">
            <a:xfrm>
              <a:off x="4494" y="3576"/>
              <a:ext cx="691" cy="475"/>
            </a:xfrm>
            <a:custGeom>
              <a:avLst/>
              <a:gdLst>
                <a:gd name="T0" fmla="*/ 205 w 691"/>
                <a:gd name="T1" fmla="*/ 330 h 475"/>
                <a:gd name="T2" fmla="*/ 186 w 691"/>
                <a:gd name="T3" fmla="*/ 314 h 475"/>
                <a:gd name="T4" fmla="*/ 163 w 691"/>
                <a:gd name="T5" fmla="*/ 304 h 475"/>
                <a:gd name="T6" fmla="*/ 141 w 691"/>
                <a:gd name="T7" fmla="*/ 301 h 475"/>
                <a:gd name="T8" fmla="*/ 116 w 691"/>
                <a:gd name="T9" fmla="*/ 305 h 475"/>
                <a:gd name="T10" fmla="*/ 92 w 691"/>
                <a:gd name="T11" fmla="*/ 319 h 475"/>
                <a:gd name="T12" fmla="*/ 73 w 691"/>
                <a:gd name="T13" fmla="*/ 336 h 475"/>
                <a:gd name="T14" fmla="*/ 56 w 691"/>
                <a:gd name="T15" fmla="*/ 341 h 475"/>
                <a:gd name="T16" fmla="*/ 38 w 691"/>
                <a:gd name="T17" fmla="*/ 333 h 475"/>
                <a:gd name="T18" fmla="*/ 8 w 691"/>
                <a:gd name="T19" fmla="*/ 286 h 475"/>
                <a:gd name="T20" fmla="*/ 1 w 691"/>
                <a:gd name="T21" fmla="*/ 193 h 475"/>
                <a:gd name="T22" fmla="*/ 32 w 691"/>
                <a:gd name="T23" fmla="*/ 122 h 475"/>
                <a:gd name="T24" fmla="*/ 50 w 691"/>
                <a:gd name="T25" fmla="*/ 111 h 475"/>
                <a:gd name="T26" fmla="*/ 67 w 691"/>
                <a:gd name="T27" fmla="*/ 113 h 475"/>
                <a:gd name="T28" fmla="*/ 86 w 691"/>
                <a:gd name="T29" fmla="*/ 128 h 475"/>
                <a:gd name="T30" fmla="*/ 108 w 691"/>
                <a:gd name="T31" fmla="*/ 143 h 475"/>
                <a:gd name="T32" fmla="*/ 132 w 691"/>
                <a:gd name="T33" fmla="*/ 150 h 475"/>
                <a:gd name="T34" fmla="*/ 156 w 691"/>
                <a:gd name="T35" fmla="*/ 149 h 475"/>
                <a:gd name="T36" fmla="*/ 178 w 691"/>
                <a:gd name="T37" fmla="*/ 140 h 475"/>
                <a:gd name="T38" fmla="*/ 199 w 691"/>
                <a:gd name="T39" fmla="*/ 123 h 475"/>
                <a:gd name="T40" fmla="*/ 320 w 691"/>
                <a:gd name="T41" fmla="*/ 0 h 475"/>
                <a:gd name="T42" fmla="*/ 327 w 691"/>
                <a:gd name="T43" fmla="*/ 13 h 475"/>
                <a:gd name="T44" fmla="*/ 321 w 691"/>
                <a:gd name="T45" fmla="*/ 35 h 475"/>
                <a:gd name="T46" fmla="*/ 310 w 691"/>
                <a:gd name="T47" fmla="*/ 50 h 475"/>
                <a:gd name="T48" fmla="*/ 289 w 691"/>
                <a:gd name="T49" fmla="*/ 89 h 475"/>
                <a:gd name="T50" fmla="*/ 293 w 691"/>
                <a:gd name="T51" fmla="*/ 132 h 475"/>
                <a:gd name="T52" fmla="*/ 319 w 691"/>
                <a:gd name="T53" fmla="*/ 167 h 475"/>
                <a:gd name="T54" fmla="*/ 342 w 691"/>
                <a:gd name="T55" fmla="*/ 181 h 475"/>
                <a:gd name="T56" fmla="*/ 369 w 691"/>
                <a:gd name="T57" fmla="*/ 193 h 475"/>
                <a:gd name="T58" fmla="*/ 359 w 691"/>
                <a:gd name="T59" fmla="*/ 208 h 475"/>
                <a:gd name="T60" fmla="*/ 338 w 691"/>
                <a:gd name="T61" fmla="*/ 234 h 475"/>
                <a:gd name="T62" fmla="*/ 330 w 691"/>
                <a:gd name="T63" fmla="*/ 266 h 475"/>
                <a:gd name="T64" fmla="*/ 342 w 691"/>
                <a:gd name="T65" fmla="*/ 308 h 475"/>
                <a:gd name="T66" fmla="*/ 363 w 691"/>
                <a:gd name="T67" fmla="*/ 329 h 475"/>
                <a:gd name="T68" fmla="*/ 384 w 691"/>
                <a:gd name="T69" fmla="*/ 338 h 475"/>
                <a:gd name="T70" fmla="*/ 406 w 691"/>
                <a:gd name="T71" fmla="*/ 341 h 475"/>
                <a:gd name="T72" fmla="*/ 429 w 691"/>
                <a:gd name="T73" fmla="*/ 338 h 475"/>
                <a:gd name="T74" fmla="*/ 450 w 691"/>
                <a:gd name="T75" fmla="*/ 329 h 475"/>
                <a:gd name="T76" fmla="*/ 471 w 691"/>
                <a:gd name="T77" fmla="*/ 308 h 475"/>
                <a:gd name="T78" fmla="*/ 484 w 691"/>
                <a:gd name="T79" fmla="*/ 266 h 475"/>
                <a:gd name="T80" fmla="*/ 471 w 691"/>
                <a:gd name="T81" fmla="*/ 225 h 475"/>
                <a:gd name="T82" fmla="*/ 457 w 691"/>
                <a:gd name="T83" fmla="*/ 210 h 475"/>
                <a:gd name="T84" fmla="*/ 472 w 691"/>
                <a:gd name="T85" fmla="*/ 205 h 475"/>
                <a:gd name="T86" fmla="*/ 527 w 691"/>
                <a:gd name="T87" fmla="*/ 193 h 475"/>
                <a:gd name="T88" fmla="*/ 572 w 691"/>
                <a:gd name="T89" fmla="*/ 171 h 475"/>
                <a:gd name="T90" fmla="*/ 603 w 691"/>
                <a:gd name="T91" fmla="*/ 132 h 475"/>
                <a:gd name="T92" fmla="*/ 608 w 691"/>
                <a:gd name="T93" fmla="*/ 89 h 475"/>
                <a:gd name="T94" fmla="*/ 588 w 691"/>
                <a:gd name="T95" fmla="*/ 50 h 475"/>
                <a:gd name="T96" fmla="*/ 575 w 691"/>
                <a:gd name="T97" fmla="*/ 35 h 475"/>
                <a:gd name="T98" fmla="*/ 569 w 691"/>
                <a:gd name="T99" fmla="*/ 15 h 475"/>
                <a:gd name="T100" fmla="*/ 576 w 691"/>
                <a:gd name="T101" fmla="*/ 0 h 475"/>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691" h="475">
                  <a:moveTo>
                    <a:pt x="691" y="475"/>
                  </a:moveTo>
                  <a:lnTo>
                    <a:pt x="205" y="475"/>
                  </a:lnTo>
                  <a:lnTo>
                    <a:pt x="205" y="330"/>
                  </a:lnTo>
                  <a:lnTo>
                    <a:pt x="198" y="323"/>
                  </a:lnTo>
                  <a:lnTo>
                    <a:pt x="192" y="319"/>
                  </a:lnTo>
                  <a:lnTo>
                    <a:pt x="186" y="314"/>
                  </a:lnTo>
                  <a:lnTo>
                    <a:pt x="178" y="310"/>
                  </a:lnTo>
                  <a:lnTo>
                    <a:pt x="171" y="307"/>
                  </a:lnTo>
                  <a:lnTo>
                    <a:pt x="163" y="304"/>
                  </a:lnTo>
                  <a:lnTo>
                    <a:pt x="156" y="302"/>
                  </a:lnTo>
                  <a:lnTo>
                    <a:pt x="149" y="301"/>
                  </a:lnTo>
                  <a:lnTo>
                    <a:pt x="141" y="301"/>
                  </a:lnTo>
                  <a:lnTo>
                    <a:pt x="132" y="301"/>
                  </a:lnTo>
                  <a:lnTo>
                    <a:pt x="123" y="302"/>
                  </a:lnTo>
                  <a:lnTo>
                    <a:pt x="116" y="305"/>
                  </a:lnTo>
                  <a:lnTo>
                    <a:pt x="108" y="308"/>
                  </a:lnTo>
                  <a:lnTo>
                    <a:pt x="99" y="313"/>
                  </a:lnTo>
                  <a:lnTo>
                    <a:pt x="92" y="319"/>
                  </a:lnTo>
                  <a:lnTo>
                    <a:pt x="86" y="325"/>
                  </a:lnTo>
                  <a:lnTo>
                    <a:pt x="79" y="332"/>
                  </a:lnTo>
                  <a:lnTo>
                    <a:pt x="73" y="336"/>
                  </a:lnTo>
                  <a:lnTo>
                    <a:pt x="67" y="339"/>
                  </a:lnTo>
                  <a:lnTo>
                    <a:pt x="61" y="341"/>
                  </a:lnTo>
                  <a:lnTo>
                    <a:pt x="56" y="341"/>
                  </a:lnTo>
                  <a:lnTo>
                    <a:pt x="50" y="339"/>
                  </a:lnTo>
                  <a:lnTo>
                    <a:pt x="44" y="338"/>
                  </a:lnTo>
                  <a:lnTo>
                    <a:pt x="38" y="333"/>
                  </a:lnTo>
                  <a:lnTo>
                    <a:pt x="32" y="329"/>
                  </a:lnTo>
                  <a:lnTo>
                    <a:pt x="19" y="310"/>
                  </a:lnTo>
                  <a:lnTo>
                    <a:pt x="8" y="286"/>
                  </a:lnTo>
                  <a:lnTo>
                    <a:pt x="1" y="256"/>
                  </a:lnTo>
                  <a:lnTo>
                    <a:pt x="0" y="225"/>
                  </a:lnTo>
                  <a:lnTo>
                    <a:pt x="1" y="193"/>
                  </a:lnTo>
                  <a:lnTo>
                    <a:pt x="8" y="165"/>
                  </a:lnTo>
                  <a:lnTo>
                    <a:pt x="19" y="141"/>
                  </a:lnTo>
                  <a:lnTo>
                    <a:pt x="32" y="122"/>
                  </a:lnTo>
                  <a:lnTo>
                    <a:pt x="38" y="117"/>
                  </a:lnTo>
                  <a:lnTo>
                    <a:pt x="44" y="113"/>
                  </a:lnTo>
                  <a:lnTo>
                    <a:pt x="50" y="111"/>
                  </a:lnTo>
                  <a:lnTo>
                    <a:pt x="56" y="110"/>
                  </a:lnTo>
                  <a:lnTo>
                    <a:pt x="61" y="110"/>
                  </a:lnTo>
                  <a:lnTo>
                    <a:pt x="67" y="113"/>
                  </a:lnTo>
                  <a:lnTo>
                    <a:pt x="73" y="116"/>
                  </a:lnTo>
                  <a:lnTo>
                    <a:pt x="79" y="120"/>
                  </a:lnTo>
                  <a:lnTo>
                    <a:pt x="86" y="128"/>
                  </a:lnTo>
                  <a:lnTo>
                    <a:pt x="92" y="134"/>
                  </a:lnTo>
                  <a:lnTo>
                    <a:pt x="99" y="138"/>
                  </a:lnTo>
                  <a:lnTo>
                    <a:pt x="108" y="143"/>
                  </a:lnTo>
                  <a:lnTo>
                    <a:pt x="116" y="146"/>
                  </a:lnTo>
                  <a:lnTo>
                    <a:pt x="123" y="149"/>
                  </a:lnTo>
                  <a:lnTo>
                    <a:pt x="132" y="150"/>
                  </a:lnTo>
                  <a:lnTo>
                    <a:pt x="141" y="150"/>
                  </a:lnTo>
                  <a:lnTo>
                    <a:pt x="149" y="150"/>
                  </a:lnTo>
                  <a:lnTo>
                    <a:pt x="156" y="149"/>
                  </a:lnTo>
                  <a:lnTo>
                    <a:pt x="163" y="146"/>
                  </a:lnTo>
                  <a:lnTo>
                    <a:pt x="171" y="143"/>
                  </a:lnTo>
                  <a:lnTo>
                    <a:pt x="178" y="140"/>
                  </a:lnTo>
                  <a:lnTo>
                    <a:pt x="186" y="135"/>
                  </a:lnTo>
                  <a:lnTo>
                    <a:pt x="192" y="129"/>
                  </a:lnTo>
                  <a:lnTo>
                    <a:pt x="199" y="123"/>
                  </a:lnTo>
                  <a:lnTo>
                    <a:pt x="205" y="116"/>
                  </a:lnTo>
                  <a:lnTo>
                    <a:pt x="205" y="0"/>
                  </a:lnTo>
                  <a:lnTo>
                    <a:pt x="320" y="0"/>
                  </a:lnTo>
                  <a:lnTo>
                    <a:pt x="323" y="4"/>
                  </a:lnTo>
                  <a:lnTo>
                    <a:pt x="326" y="9"/>
                  </a:lnTo>
                  <a:lnTo>
                    <a:pt x="327" y="13"/>
                  </a:lnTo>
                  <a:lnTo>
                    <a:pt x="327" y="19"/>
                  </a:lnTo>
                  <a:lnTo>
                    <a:pt x="326" y="28"/>
                  </a:lnTo>
                  <a:lnTo>
                    <a:pt x="321" y="35"/>
                  </a:lnTo>
                  <a:lnTo>
                    <a:pt x="317" y="41"/>
                  </a:lnTo>
                  <a:lnTo>
                    <a:pt x="311" y="47"/>
                  </a:lnTo>
                  <a:lnTo>
                    <a:pt x="310" y="50"/>
                  </a:lnTo>
                  <a:lnTo>
                    <a:pt x="299" y="62"/>
                  </a:lnTo>
                  <a:lnTo>
                    <a:pt x="293" y="76"/>
                  </a:lnTo>
                  <a:lnTo>
                    <a:pt x="289" y="89"/>
                  </a:lnTo>
                  <a:lnTo>
                    <a:pt x="287" y="103"/>
                  </a:lnTo>
                  <a:lnTo>
                    <a:pt x="289" y="117"/>
                  </a:lnTo>
                  <a:lnTo>
                    <a:pt x="293" y="132"/>
                  </a:lnTo>
                  <a:lnTo>
                    <a:pt x="302" y="147"/>
                  </a:lnTo>
                  <a:lnTo>
                    <a:pt x="313" y="161"/>
                  </a:lnTo>
                  <a:lnTo>
                    <a:pt x="319" y="167"/>
                  </a:lnTo>
                  <a:lnTo>
                    <a:pt x="326" y="173"/>
                  </a:lnTo>
                  <a:lnTo>
                    <a:pt x="333" y="177"/>
                  </a:lnTo>
                  <a:lnTo>
                    <a:pt x="342" y="181"/>
                  </a:lnTo>
                  <a:lnTo>
                    <a:pt x="351" y="186"/>
                  </a:lnTo>
                  <a:lnTo>
                    <a:pt x="360" y="190"/>
                  </a:lnTo>
                  <a:lnTo>
                    <a:pt x="369" y="193"/>
                  </a:lnTo>
                  <a:lnTo>
                    <a:pt x="378" y="196"/>
                  </a:lnTo>
                  <a:lnTo>
                    <a:pt x="368" y="201"/>
                  </a:lnTo>
                  <a:lnTo>
                    <a:pt x="359" y="208"/>
                  </a:lnTo>
                  <a:lnTo>
                    <a:pt x="351" y="216"/>
                  </a:lnTo>
                  <a:lnTo>
                    <a:pt x="344" y="225"/>
                  </a:lnTo>
                  <a:lnTo>
                    <a:pt x="338" y="234"/>
                  </a:lnTo>
                  <a:lnTo>
                    <a:pt x="333" y="244"/>
                  </a:lnTo>
                  <a:lnTo>
                    <a:pt x="332" y="254"/>
                  </a:lnTo>
                  <a:lnTo>
                    <a:pt x="330" y="266"/>
                  </a:lnTo>
                  <a:lnTo>
                    <a:pt x="332" y="281"/>
                  </a:lnTo>
                  <a:lnTo>
                    <a:pt x="336" y="295"/>
                  </a:lnTo>
                  <a:lnTo>
                    <a:pt x="342" y="308"/>
                  </a:lnTo>
                  <a:lnTo>
                    <a:pt x="351" y="319"/>
                  </a:lnTo>
                  <a:lnTo>
                    <a:pt x="357" y="325"/>
                  </a:lnTo>
                  <a:lnTo>
                    <a:pt x="363" y="329"/>
                  </a:lnTo>
                  <a:lnTo>
                    <a:pt x="369" y="332"/>
                  </a:lnTo>
                  <a:lnTo>
                    <a:pt x="377" y="335"/>
                  </a:lnTo>
                  <a:lnTo>
                    <a:pt x="384" y="338"/>
                  </a:lnTo>
                  <a:lnTo>
                    <a:pt x="392" y="339"/>
                  </a:lnTo>
                  <a:lnTo>
                    <a:pt x="399" y="341"/>
                  </a:lnTo>
                  <a:lnTo>
                    <a:pt x="406" y="341"/>
                  </a:lnTo>
                  <a:lnTo>
                    <a:pt x="414" y="341"/>
                  </a:lnTo>
                  <a:lnTo>
                    <a:pt x="421" y="339"/>
                  </a:lnTo>
                  <a:lnTo>
                    <a:pt x="429" y="338"/>
                  </a:lnTo>
                  <a:lnTo>
                    <a:pt x="436" y="335"/>
                  </a:lnTo>
                  <a:lnTo>
                    <a:pt x="444" y="332"/>
                  </a:lnTo>
                  <a:lnTo>
                    <a:pt x="450" y="329"/>
                  </a:lnTo>
                  <a:lnTo>
                    <a:pt x="456" y="325"/>
                  </a:lnTo>
                  <a:lnTo>
                    <a:pt x="462" y="319"/>
                  </a:lnTo>
                  <a:lnTo>
                    <a:pt x="471" y="308"/>
                  </a:lnTo>
                  <a:lnTo>
                    <a:pt x="478" y="295"/>
                  </a:lnTo>
                  <a:lnTo>
                    <a:pt x="482" y="281"/>
                  </a:lnTo>
                  <a:lnTo>
                    <a:pt x="484" y="266"/>
                  </a:lnTo>
                  <a:lnTo>
                    <a:pt x="482" y="252"/>
                  </a:lnTo>
                  <a:lnTo>
                    <a:pt x="478" y="238"/>
                  </a:lnTo>
                  <a:lnTo>
                    <a:pt x="471" y="225"/>
                  </a:lnTo>
                  <a:lnTo>
                    <a:pt x="462" y="214"/>
                  </a:lnTo>
                  <a:lnTo>
                    <a:pt x="460" y="213"/>
                  </a:lnTo>
                  <a:lnTo>
                    <a:pt x="457" y="210"/>
                  </a:lnTo>
                  <a:lnTo>
                    <a:pt x="456" y="208"/>
                  </a:lnTo>
                  <a:lnTo>
                    <a:pt x="453" y="207"/>
                  </a:lnTo>
                  <a:lnTo>
                    <a:pt x="472" y="205"/>
                  </a:lnTo>
                  <a:lnTo>
                    <a:pt x="491" y="202"/>
                  </a:lnTo>
                  <a:lnTo>
                    <a:pt x="511" y="199"/>
                  </a:lnTo>
                  <a:lnTo>
                    <a:pt x="527" y="193"/>
                  </a:lnTo>
                  <a:lnTo>
                    <a:pt x="544" y="187"/>
                  </a:lnTo>
                  <a:lnTo>
                    <a:pt x="558" y="180"/>
                  </a:lnTo>
                  <a:lnTo>
                    <a:pt x="572" y="171"/>
                  </a:lnTo>
                  <a:lnTo>
                    <a:pt x="584" y="161"/>
                  </a:lnTo>
                  <a:lnTo>
                    <a:pt x="596" y="147"/>
                  </a:lnTo>
                  <a:lnTo>
                    <a:pt x="603" y="132"/>
                  </a:lnTo>
                  <a:lnTo>
                    <a:pt x="608" y="117"/>
                  </a:lnTo>
                  <a:lnTo>
                    <a:pt x="609" y="103"/>
                  </a:lnTo>
                  <a:lnTo>
                    <a:pt x="608" y="89"/>
                  </a:lnTo>
                  <a:lnTo>
                    <a:pt x="605" y="76"/>
                  </a:lnTo>
                  <a:lnTo>
                    <a:pt x="597" y="62"/>
                  </a:lnTo>
                  <a:lnTo>
                    <a:pt x="588" y="50"/>
                  </a:lnTo>
                  <a:lnTo>
                    <a:pt x="587" y="49"/>
                  </a:lnTo>
                  <a:lnTo>
                    <a:pt x="581" y="43"/>
                  </a:lnTo>
                  <a:lnTo>
                    <a:pt x="575" y="35"/>
                  </a:lnTo>
                  <a:lnTo>
                    <a:pt x="570" y="28"/>
                  </a:lnTo>
                  <a:lnTo>
                    <a:pt x="569" y="19"/>
                  </a:lnTo>
                  <a:lnTo>
                    <a:pt x="569" y="15"/>
                  </a:lnTo>
                  <a:lnTo>
                    <a:pt x="570" y="10"/>
                  </a:lnTo>
                  <a:lnTo>
                    <a:pt x="573" y="6"/>
                  </a:lnTo>
                  <a:lnTo>
                    <a:pt x="576" y="0"/>
                  </a:lnTo>
                  <a:lnTo>
                    <a:pt x="691" y="0"/>
                  </a:lnTo>
                  <a:lnTo>
                    <a:pt x="691" y="475"/>
                  </a:lnTo>
                  <a:close/>
                </a:path>
              </a:pathLst>
            </a:custGeom>
            <a:solidFill>
              <a:srgbClr val="71C2C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490" name="Freeform 12"/>
            <p:cNvSpPr>
              <a:spLocks/>
            </p:cNvSpPr>
            <p:nvPr/>
          </p:nvSpPr>
          <p:spPr bwMode="auto">
            <a:xfrm>
              <a:off x="3832" y="3312"/>
              <a:ext cx="566" cy="955"/>
            </a:xfrm>
            <a:custGeom>
              <a:avLst/>
              <a:gdLst>
                <a:gd name="T0" fmla="*/ 542 w 566"/>
                <a:gd name="T1" fmla="*/ 584 h 955"/>
                <a:gd name="T2" fmla="*/ 524 w 566"/>
                <a:gd name="T3" fmla="*/ 575 h 955"/>
                <a:gd name="T4" fmla="*/ 507 w 566"/>
                <a:gd name="T5" fmla="*/ 571 h 955"/>
                <a:gd name="T6" fmla="*/ 484 w 566"/>
                <a:gd name="T7" fmla="*/ 572 h 955"/>
                <a:gd name="T8" fmla="*/ 460 w 566"/>
                <a:gd name="T9" fmla="*/ 583 h 955"/>
                <a:gd name="T10" fmla="*/ 439 w 566"/>
                <a:gd name="T11" fmla="*/ 602 h 955"/>
                <a:gd name="T12" fmla="*/ 422 w 566"/>
                <a:gd name="T13" fmla="*/ 611 h 955"/>
                <a:gd name="T14" fmla="*/ 405 w 566"/>
                <a:gd name="T15" fmla="*/ 608 h 955"/>
                <a:gd name="T16" fmla="*/ 380 w 566"/>
                <a:gd name="T17" fmla="*/ 580 h 955"/>
                <a:gd name="T18" fmla="*/ 359 w 566"/>
                <a:gd name="T19" fmla="*/ 495 h 955"/>
                <a:gd name="T20" fmla="*/ 380 w 566"/>
                <a:gd name="T21" fmla="*/ 411 h 955"/>
                <a:gd name="T22" fmla="*/ 405 w 566"/>
                <a:gd name="T23" fmla="*/ 383 h 955"/>
                <a:gd name="T24" fmla="*/ 422 w 566"/>
                <a:gd name="T25" fmla="*/ 380 h 955"/>
                <a:gd name="T26" fmla="*/ 439 w 566"/>
                <a:gd name="T27" fmla="*/ 390 h 955"/>
                <a:gd name="T28" fmla="*/ 460 w 566"/>
                <a:gd name="T29" fmla="*/ 408 h 955"/>
                <a:gd name="T30" fmla="*/ 484 w 566"/>
                <a:gd name="T31" fmla="*/ 419 h 955"/>
                <a:gd name="T32" fmla="*/ 508 w 566"/>
                <a:gd name="T33" fmla="*/ 420 h 955"/>
                <a:gd name="T34" fmla="*/ 532 w 566"/>
                <a:gd name="T35" fmla="*/ 413 h 955"/>
                <a:gd name="T36" fmla="*/ 553 w 566"/>
                <a:gd name="T37" fmla="*/ 399 h 955"/>
                <a:gd name="T38" fmla="*/ 566 w 566"/>
                <a:gd name="T39" fmla="*/ 207 h 955"/>
                <a:gd name="T40" fmla="*/ 417 w 566"/>
                <a:gd name="T41" fmla="*/ 197 h 955"/>
                <a:gd name="T42" fmla="*/ 417 w 566"/>
                <a:gd name="T43" fmla="*/ 179 h 955"/>
                <a:gd name="T44" fmla="*/ 432 w 566"/>
                <a:gd name="T45" fmla="*/ 159 h 955"/>
                <a:gd name="T46" fmla="*/ 450 w 566"/>
                <a:gd name="T47" fmla="*/ 131 h 955"/>
                <a:gd name="T48" fmla="*/ 454 w 566"/>
                <a:gd name="T49" fmla="*/ 89 h 955"/>
                <a:gd name="T50" fmla="*/ 431 w 566"/>
                <a:gd name="T51" fmla="*/ 46 h 955"/>
                <a:gd name="T52" fmla="*/ 389 w 566"/>
                <a:gd name="T53" fmla="*/ 19 h 955"/>
                <a:gd name="T54" fmla="*/ 335 w 566"/>
                <a:gd name="T55" fmla="*/ 3 h 955"/>
                <a:gd name="T56" fmla="*/ 262 w 566"/>
                <a:gd name="T57" fmla="*/ 1 h 955"/>
                <a:gd name="T58" fmla="*/ 180 w 566"/>
                <a:gd name="T59" fmla="*/ 30 h 955"/>
                <a:gd name="T60" fmla="*/ 137 w 566"/>
                <a:gd name="T61" fmla="*/ 83 h 955"/>
                <a:gd name="T62" fmla="*/ 140 w 566"/>
                <a:gd name="T63" fmla="*/ 131 h 955"/>
                <a:gd name="T64" fmla="*/ 158 w 566"/>
                <a:gd name="T65" fmla="*/ 159 h 955"/>
                <a:gd name="T66" fmla="*/ 173 w 566"/>
                <a:gd name="T67" fmla="*/ 179 h 955"/>
                <a:gd name="T68" fmla="*/ 173 w 566"/>
                <a:gd name="T69" fmla="*/ 197 h 955"/>
                <a:gd name="T70" fmla="*/ 132 w 566"/>
                <a:gd name="T71" fmla="*/ 207 h 955"/>
                <a:gd name="T72" fmla="*/ 186 w 566"/>
                <a:gd name="T73" fmla="*/ 784 h 955"/>
                <a:gd name="T74" fmla="*/ 229 w 566"/>
                <a:gd name="T75" fmla="*/ 955 h 955"/>
                <a:gd name="T76" fmla="*/ 253 w 566"/>
                <a:gd name="T77" fmla="*/ 948 h 955"/>
                <a:gd name="T78" fmla="*/ 256 w 566"/>
                <a:gd name="T79" fmla="*/ 922 h 955"/>
                <a:gd name="T80" fmla="*/ 170 w 566"/>
                <a:gd name="T81" fmla="*/ 889 h 955"/>
                <a:gd name="T82" fmla="*/ 240 w 566"/>
                <a:gd name="T83" fmla="*/ 785 h 955"/>
                <a:gd name="T84" fmla="*/ 241 w 566"/>
                <a:gd name="T85" fmla="*/ 784 h 955"/>
                <a:gd name="T86" fmla="*/ 495 w 566"/>
                <a:gd name="T87" fmla="*/ 894 h 955"/>
                <a:gd name="T88" fmla="*/ 507 w 566"/>
                <a:gd name="T89" fmla="*/ 881 h 955"/>
                <a:gd name="T90" fmla="*/ 499 w 566"/>
                <a:gd name="T91" fmla="*/ 855 h 955"/>
                <a:gd name="T92" fmla="*/ 474 w 566"/>
                <a:gd name="T93" fmla="*/ 852 h 955"/>
                <a:gd name="T94" fmla="*/ 566 w 566"/>
                <a:gd name="T95" fmla="*/ 784 h 955"/>
                <a:gd name="T96" fmla="*/ 557 w 566"/>
                <a:gd name="T97" fmla="*/ 596 h 95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566" h="955">
                  <a:moveTo>
                    <a:pt x="548" y="587"/>
                  </a:moveTo>
                  <a:lnTo>
                    <a:pt x="548" y="587"/>
                  </a:lnTo>
                  <a:lnTo>
                    <a:pt x="542" y="584"/>
                  </a:lnTo>
                  <a:lnTo>
                    <a:pt x="536" y="580"/>
                  </a:lnTo>
                  <a:lnTo>
                    <a:pt x="530" y="577"/>
                  </a:lnTo>
                  <a:lnTo>
                    <a:pt x="524" y="575"/>
                  </a:lnTo>
                  <a:lnTo>
                    <a:pt x="518" y="574"/>
                  </a:lnTo>
                  <a:lnTo>
                    <a:pt x="512" y="572"/>
                  </a:lnTo>
                  <a:lnTo>
                    <a:pt x="507" y="571"/>
                  </a:lnTo>
                  <a:lnTo>
                    <a:pt x="501" y="571"/>
                  </a:lnTo>
                  <a:lnTo>
                    <a:pt x="492" y="571"/>
                  </a:lnTo>
                  <a:lnTo>
                    <a:pt x="484" y="572"/>
                  </a:lnTo>
                  <a:lnTo>
                    <a:pt x="477" y="575"/>
                  </a:lnTo>
                  <a:lnTo>
                    <a:pt x="468" y="578"/>
                  </a:lnTo>
                  <a:lnTo>
                    <a:pt x="460" y="583"/>
                  </a:lnTo>
                  <a:lnTo>
                    <a:pt x="453" y="589"/>
                  </a:lnTo>
                  <a:lnTo>
                    <a:pt x="447" y="594"/>
                  </a:lnTo>
                  <a:lnTo>
                    <a:pt x="439" y="602"/>
                  </a:lnTo>
                  <a:lnTo>
                    <a:pt x="433" y="606"/>
                  </a:lnTo>
                  <a:lnTo>
                    <a:pt x="428" y="609"/>
                  </a:lnTo>
                  <a:lnTo>
                    <a:pt x="422" y="611"/>
                  </a:lnTo>
                  <a:lnTo>
                    <a:pt x="416" y="611"/>
                  </a:lnTo>
                  <a:lnTo>
                    <a:pt x="410" y="609"/>
                  </a:lnTo>
                  <a:lnTo>
                    <a:pt x="405" y="608"/>
                  </a:lnTo>
                  <a:lnTo>
                    <a:pt x="399" y="603"/>
                  </a:lnTo>
                  <a:lnTo>
                    <a:pt x="393" y="599"/>
                  </a:lnTo>
                  <a:lnTo>
                    <a:pt x="380" y="580"/>
                  </a:lnTo>
                  <a:lnTo>
                    <a:pt x="368" y="556"/>
                  </a:lnTo>
                  <a:lnTo>
                    <a:pt x="362" y="526"/>
                  </a:lnTo>
                  <a:lnTo>
                    <a:pt x="359" y="495"/>
                  </a:lnTo>
                  <a:lnTo>
                    <a:pt x="362" y="463"/>
                  </a:lnTo>
                  <a:lnTo>
                    <a:pt x="368" y="435"/>
                  </a:lnTo>
                  <a:lnTo>
                    <a:pt x="380" y="411"/>
                  </a:lnTo>
                  <a:lnTo>
                    <a:pt x="393" y="392"/>
                  </a:lnTo>
                  <a:lnTo>
                    <a:pt x="399" y="387"/>
                  </a:lnTo>
                  <a:lnTo>
                    <a:pt x="405" y="383"/>
                  </a:lnTo>
                  <a:lnTo>
                    <a:pt x="410" y="381"/>
                  </a:lnTo>
                  <a:lnTo>
                    <a:pt x="416" y="380"/>
                  </a:lnTo>
                  <a:lnTo>
                    <a:pt x="422" y="380"/>
                  </a:lnTo>
                  <a:lnTo>
                    <a:pt x="428" y="383"/>
                  </a:lnTo>
                  <a:lnTo>
                    <a:pt x="433" y="386"/>
                  </a:lnTo>
                  <a:lnTo>
                    <a:pt x="439" y="390"/>
                  </a:lnTo>
                  <a:lnTo>
                    <a:pt x="447" y="398"/>
                  </a:lnTo>
                  <a:lnTo>
                    <a:pt x="453" y="404"/>
                  </a:lnTo>
                  <a:lnTo>
                    <a:pt x="460" y="408"/>
                  </a:lnTo>
                  <a:lnTo>
                    <a:pt x="468" y="413"/>
                  </a:lnTo>
                  <a:lnTo>
                    <a:pt x="477" y="416"/>
                  </a:lnTo>
                  <a:lnTo>
                    <a:pt x="484" y="419"/>
                  </a:lnTo>
                  <a:lnTo>
                    <a:pt x="492" y="420"/>
                  </a:lnTo>
                  <a:lnTo>
                    <a:pt x="501" y="420"/>
                  </a:lnTo>
                  <a:lnTo>
                    <a:pt x="508" y="420"/>
                  </a:lnTo>
                  <a:lnTo>
                    <a:pt x="515" y="419"/>
                  </a:lnTo>
                  <a:lnTo>
                    <a:pt x="524" y="416"/>
                  </a:lnTo>
                  <a:lnTo>
                    <a:pt x="532" y="413"/>
                  </a:lnTo>
                  <a:lnTo>
                    <a:pt x="539" y="410"/>
                  </a:lnTo>
                  <a:lnTo>
                    <a:pt x="547" y="405"/>
                  </a:lnTo>
                  <a:lnTo>
                    <a:pt x="553" y="399"/>
                  </a:lnTo>
                  <a:lnTo>
                    <a:pt x="560" y="393"/>
                  </a:lnTo>
                  <a:lnTo>
                    <a:pt x="566" y="386"/>
                  </a:lnTo>
                  <a:lnTo>
                    <a:pt x="566" y="207"/>
                  </a:lnTo>
                  <a:lnTo>
                    <a:pt x="423" y="207"/>
                  </a:lnTo>
                  <a:lnTo>
                    <a:pt x="420" y="201"/>
                  </a:lnTo>
                  <a:lnTo>
                    <a:pt x="417" y="197"/>
                  </a:lnTo>
                  <a:lnTo>
                    <a:pt x="416" y="192"/>
                  </a:lnTo>
                  <a:lnTo>
                    <a:pt x="416" y="188"/>
                  </a:lnTo>
                  <a:lnTo>
                    <a:pt x="417" y="179"/>
                  </a:lnTo>
                  <a:lnTo>
                    <a:pt x="422" y="171"/>
                  </a:lnTo>
                  <a:lnTo>
                    <a:pt x="426" y="165"/>
                  </a:lnTo>
                  <a:lnTo>
                    <a:pt x="432" y="159"/>
                  </a:lnTo>
                  <a:lnTo>
                    <a:pt x="435" y="156"/>
                  </a:lnTo>
                  <a:lnTo>
                    <a:pt x="444" y="145"/>
                  </a:lnTo>
                  <a:lnTo>
                    <a:pt x="450" y="131"/>
                  </a:lnTo>
                  <a:lnTo>
                    <a:pt x="454" y="118"/>
                  </a:lnTo>
                  <a:lnTo>
                    <a:pt x="456" y="104"/>
                  </a:lnTo>
                  <a:lnTo>
                    <a:pt x="454" y="89"/>
                  </a:lnTo>
                  <a:lnTo>
                    <a:pt x="450" y="74"/>
                  </a:lnTo>
                  <a:lnTo>
                    <a:pt x="441" y="60"/>
                  </a:lnTo>
                  <a:lnTo>
                    <a:pt x="431" y="46"/>
                  </a:lnTo>
                  <a:lnTo>
                    <a:pt x="419" y="36"/>
                  </a:lnTo>
                  <a:lnTo>
                    <a:pt x="405" y="27"/>
                  </a:lnTo>
                  <a:lnTo>
                    <a:pt x="389" y="19"/>
                  </a:lnTo>
                  <a:lnTo>
                    <a:pt x="372" y="12"/>
                  </a:lnTo>
                  <a:lnTo>
                    <a:pt x="355" y="7"/>
                  </a:lnTo>
                  <a:lnTo>
                    <a:pt x="335" y="3"/>
                  </a:lnTo>
                  <a:lnTo>
                    <a:pt x="316" y="1"/>
                  </a:lnTo>
                  <a:lnTo>
                    <a:pt x="295" y="0"/>
                  </a:lnTo>
                  <a:lnTo>
                    <a:pt x="262" y="1"/>
                  </a:lnTo>
                  <a:lnTo>
                    <a:pt x="231" y="7"/>
                  </a:lnTo>
                  <a:lnTo>
                    <a:pt x="204" y="18"/>
                  </a:lnTo>
                  <a:lnTo>
                    <a:pt x="180" y="30"/>
                  </a:lnTo>
                  <a:lnTo>
                    <a:pt x="161" y="46"/>
                  </a:lnTo>
                  <a:lnTo>
                    <a:pt x="146" y="64"/>
                  </a:lnTo>
                  <a:lnTo>
                    <a:pt x="137" y="83"/>
                  </a:lnTo>
                  <a:lnTo>
                    <a:pt x="134" y="104"/>
                  </a:lnTo>
                  <a:lnTo>
                    <a:pt x="135" y="118"/>
                  </a:lnTo>
                  <a:lnTo>
                    <a:pt x="140" y="131"/>
                  </a:lnTo>
                  <a:lnTo>
                    <a:pt x="146" y="145"/>
                  </a:lnTo>
                  <a:lnTo>
                    <a:pt x="155" y="156"/>
                  </a:lnTo>
                  <a:lnTo>
                    <a:pt x="158" y="159"/>
                  </a:lnTo>
                  <a:lnTo>
                    <a:pt x="164" y="165"/>
                  </a:lnTo>
                  <a:lnTo>
                    <a:pt x="168" y="171"/>
                  </a:lnTo>
                  <a:lnTo>
                    <a:pt x="173" y="179"/>
                  </a:lnTo>
                  <a:lnTo>
                    <a:pt x="174" y="188"/>
                  </a:lnTo>
                  <a:lnTo>
                    <a:pt x="174" y="192"/>
                  </a:lnTo>
                  <a:lnTo>
                    <a:pt x="173" y="197"/>
                  </a:lnTo>
                  <a:lnTo>
                    <a:pt x="171" y="201"/>
                  </a:lnTo>
                  <a:lnTo>
                    <a:pt x="168" y="206"/>
                  </a:lnTo>
                  <a:lnTo>
                    <a:pt x="132" y="207"/>
                  </a:lnTo>
                  <a:lnTo>
                    <a:pt x="0" y="207"/>
                  </a:lnTo>
                  <a:lnTo>
                    <a:pt x="0" y="784"/>
                  </a:lnTo>
                  <a:lnTo>
                    <a:pt x="186" y="784"/>
                  </a:lnTo>
                  <a:lnTo>
                    <a:pt x="97" y="916"/>
                  </a:lnTo>
                  <a:lnTo>
                    <a:pt x="229" y="955"/>
                  </a:lnTo>
                  <a:lnTo>
                    <a:pt x="238" y="955"/>
                  </a:lnTo>
                  <a:lnTo>
                    <a:pt x="247" y="954"/>
                  </a:lnTo>
                  <a:lnTo>
                    <a:pt x="253" y="948"/>
                  </a:lnTo>
                  <a:lnTo>
                    <a:pt x="258" y="940"/>
                  </a:lnTo>
                  <a:lnTo>
                    <a:pt x="259" y="931"/>
                  </a:lnTo>
                  <a:lnTo>
                    <a:pt x="256" y="922"/>
                  </a:lnTo>
                  <a:lnTo>
                    <a:pt x="250" y="916"/>
                  </a:lnTo>
                  <a:lnTo>
                    <a:pt x="243" y="912"/>
                  </a:lnTo>
                  <a:lnTo>
                    <a:pt x="170" y="889"/>
                  </a:lnTo>
                  <a:lnTo>
                    <a:pt x="240" y="787"/>
                  </a:lnTo>
                  <a:lnTo>
                    <a:pt x="240" y="785"/>
                  </a:lnTo>
                  <a:lnTo>
                    <a:pt x="241" y="784"/>
                  </a:lnTo>
                  <a:lnTo>
                    <a:pt x="316" y="784"/>
                  </a:lnTo>
                  <a:lnTo>
                    <a:pt x="375" y="955"/>
                  </a:lnTo>
                  <a:lnTo>
                    <a:pt x="495" y="894"/>
                  </a:lnTo>
                  <a:lnTo>
                    <a:pt x="502" y="888"/>
                  </a:lnTo>
                  <a:lnTo>
                    <a:pt x="507" y="881"/>
                  </a:lnTo>
                  <a:lnTo>
                    <a:pt x="508" y="872"/>
                  </a:lnTo>
                  <a:lnTo>
                    <a:pt x="505" y="863"/>
                  </a:lnTo>
                  <a:lnTo>
                    <a:pt x="499" y="855"/>
                  </a:lnTo>
                  <a:lnTo>
                    <a:pt x="492" y="851"/>
                  </a:lnTo>
                  <a:lnTo>
                    <a:pt x="483" y="849"/>
                  </a:lnTo>
                  <a:lnTo>
                    <a:pt x="474" y="852"/>
                  </a:lnTo>
                  <a:lnTo>
                    <a:pt x="402" y="889"/>
                  </a:lnTo>
                  <a:lnTo>
                    <a:pt x="365" y="784"/>
                  </a:lnTo>
                  <a:lnTo>
                    <a:pt x="566" y="784"/>
                  </a:lnTo>
                  <a:lnTo>
                    <a:pt x="566" y="608"/>
                  </a:lnTo>
                  <a:lnTo>
                    <a:pt x="562" y="602"/>
                  </a:lnTo>
                  <a:lnTo>
                    <a:pt x="557" y="596"/>
                  </a:lnTo>
                  <a:lnTo>
                    <a:pt x="553" y="591"/>
                  </a:lnTo>
                  <a:lnTo>
                    <a:pt x="548" y="58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13"/>
            <p:cNvSpPr>
              <a:spLocks/>
            </p:cNvSpPr>
            <p:nvPr/>
          </p:nvSpPr>
          <p:spPr bwMode="auto">
            <a:xfrm>
              <a:off x="3877" y="3358"/>
              <a:ext cx="474" cy="692"/>
            </a:xfrm>
            <a:custGeom>
              <a:avLst/>
              <a:gdLst>
                <a:gd name="T0" fmla="*/ 0 w 474"/>
                <a:gd name="T1" fmla="*/ 206 h 693"/>
                <a:gd name="T2" fmla="*/ 151 w 474"/>
                <a:gd name="T3" fmla="*/ 198 h 693"/>
                <a:gd name="T4" fmla="*/ 173 w 474"/>
                <a:gd name="T5" fmla="*/ 157 h 693"/>
                <a:gd name="T6" fmla="*/ 165 w 474"/>
                <a:gd name="T7" fmla="*/ 109 h 693"/>
                <a:gd name="T8" fmla="*/ 136 w 474"/>
                <a:gd name="T9" fmla="*/ 67 h 693"/>
                <a:gd name="T10" fmla="*/ 146 w 474"/>
                <a:gd name="T11" fmla="*/ 33 h 693"/>
                <a:gd name="T12" fmla="*/ 176 w 474"/>
                <a:gd name="T13" fmla="*/ 14 h 693"/>
                <a:gd name="T14" fmla="*/ 218 w 474"/>
                <a:gd name="T15" fmla="*/ 2 h 693"/>
                <a:gd name="T16" fmla="*/ 265 w 474"/>
                <a:gd name="T17" fmla="*/ 0 h 693"/>
                <a:gd name="T18" fmla="*/ 309 w 474"/>
                <a:gd name="T19" fmla="*/ 9 h 693"/>
                <a:gd name="T20" fmla="*/ 343 w 474"/>
                <a:gd name="T21" fmla="*/ 26 h 693"/>
                <a:gd name="T22" fmla="*/ 364 w 474"/>
                <a:gd name="T23" fmla="*/ 55 h 693"/>
                <a:gd name="T24" fmla="*/ 341 w 474"/>
                <a:gd name="T25" fmla="*/ 94 h 693"/>
                <a:gd name="T26" fmla="*/ 323 w 474"/>
                <a:gd name="T27" fmla="*/ 142 h 693"/>
                <a:gd name="T28" fmla="*/ 340 w 474"/>
                <a:gd name="T29" fmla="*/ 186 h 693"/>
                <a:gd name="T30" fmla="*/ 474 w 474"/>
                <a:gd name="T31" fmla="*/ 206 h 693"/>
                <a:gd name="T32" fmla="*/ 465 w 474"/>
                <a:gd name="T33" fmla="*/ 326 h 693"/>
                <a:gd name="T34" fmla="*/ 446 w 474"/>
                <a:gd name="T35" fmla="*/ 326 h 693"/>
                <a:gd name="T36" fmla="*/ 426 w 474"/>
                <a:gd name="T37" fmla="*/ 312 h 693"/>
                <a:gd name="T38" fmla="*/ 413 w 474"/>
                <a:gd name="T39" fmla="*/ 300 h 693"/>
                <a:gd name="T40" fmla="*/ 392 w 474"/>
                <a:gd name="T41" fmla="*/ 291 h 693"/>
                <a:gd name="T42" fmla="*/ 371 w 474"/>
                <a:gd name="T43" fmla="*/ 288 h 693"/>
                <a:gd name="T44" fmla="*/ 313 w 474"/>
                <a:gd name="T45" fmla="*/ 315 h 693"/>
                <a:gd name="T46" fmla="*/ 274 w 474"/>
                <a:gd name="T47" fmla="*/ 386 h 693"/>
                <a:gd name="T48" fmla="*/ 267 w 474"/>
                <a:gd name="T49" fmla="*/ 450 h 693"/>
                <a:gd name="T50" fmla="*/ 268 w 474"/>
                <a:gd name="T51" fmla="*/ 456 h 693"/>
                <a:gd name="T52" fmla="*/ 247 w 474"/>
                <a:gd name="T53" fmla="*/ 465 h 693"/>
                <a:gd name="T54" fmla="*/ 224 w 474"/>
                <a:gd name="T55" fmla="*/ 472 h 693"/>
                <a:gd name="T56" fmla="*/ 200 w 474"/>
                <a:gd name="T57" fmla="*/ 477 h 693"/>
                <a:gd name="T58" fmla="*/ 173 w 474"/>
                <a:gd name="T59" fmla="*/ 478 h 693"/>
                <a:gd name="T60" fmla="*/ 140 w 474"/>
                <a:gd name="T61" fmla="*/ 477 h 693"/>
                <a:gd name="T62" fmla="*/ 110 w 474"/>
                <a:gd name="T63" fmla="*/ 472 h 693"/>
                <a:gd name="T64" fmla="*/ 91 w 474"/>
                <a:gd name="T65" fmla="*/ 467 h 693"/>
                <a:gd name="T66" fmla="*/ 85 w 474"/>
                <a:gd name="T67" fmla="*/ 467 h 693"/>
                <a:gd name="T68" fmla="*/ 61 w 474"/>
                <a:gd name="T69" fmla="*/ 483 h 693"/>
                <a:gd name="T70" fmla="*/ 66 w 474"/>
                <a:gd name="T71" fmla="*/ 507 h 693"/>
                <a:gd name="T72" fmla="*/ 79 w 474"/>
                <a:gd name="T73" fmla="*/ 516 h 693"/>
                <a:gd name="T74" fmla="*/ 110 w 474"/>
                <a:gd name="T75" fmla="*/ 523 h 693"/>
                <a:gd name="T76" fmla="*/ 145 w 474"/>
                <a:gd name="T77" fmla="*/ 528 h 693"/>
                <a:gd name="T78" fmla="*/ 174 w 474"/>
                <a:gd name="T79" fmla="*/ 528 h 693"/>
                <a:gd name="T80" fmla="*/ 195 w 474"/>
                <a:gd name="T81" fmla="*/ 526 h 693"/>
                <a:gd name="T82" fmla="*/ 215 w 474"/>
                <a:gd name="T83" fmla="*/ 525 h 693"/>
                <a:gd name="T84" fmla="*/ 235 w 474"/>
                <a:gd name="T85" fmla="*/ 520 h 693"/>
                <a:gd name="T86" fmla="*/ 255 w 474"/>
                <a:gd name="T87" fmla="*/ 516 h 693"/>
                <a:gd name="T88" fmla="*/ 274 w 474"/>
                <a:gd name="T89" fmla="*/ 508 h 693"/>
                <a:gd name="T90" fmla="*/ 301 w 474"/>
                <a:gd name="T91" fmla="*/ 569 h 693"/>
                <a:gd name="T92" fmla="*/ 328 w 474"/>
                <a:gd name="T93" fmla="*/ 596 h 693"/>
                <a:gd name="T94" fmla="*/ 349 w 474"/>
                <a:gd name="T95" fmla="*/ 608 h 693"/>
                <a:gd name="T96" fmla="*/ 371 w 474"/>
                <a:gd name="T97" fmla="*/ 611 h 693"/>
                <a:gd name="T98" fmla="*/ 392 w 474"/>
                <a:gd name="T99" fmla="*/ 608 h 693"/>
                <a:gd name="T100" fmla="*/ 411 w 474"/>
                <a:gd name="T101" fmla="*/ 599 h 693"/>
                <a:gd name="T102" fmla="*/ 426 w 474"/>
                <a:gd name="T103" fmla="*/ 587 h 693"/>
                <a:gd name="T104" fmla="*/ 446 w 474"/>
                <a:gd name="T105" fmla="*/ 572 h 693"/>
                <a:gd name="T106" fmla="*/ 465 w 474"/>
                <a:gd name="T107" fmla="*/ 572 h 693"/>
                <a:gd name="T108" fmla="*/ 474 w 474"/>
                <a:gd name="T109" fmla="*/ 693 h 6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74" h="693">
                  <a:moveTo>
                    <a:pt x="474" y="693"/>
                  </a:moveTo>
                  <a:lnTo>
                    <a:pt x="0" y="693"/>
                  </a:lnTo>
                  <a:lnTo>
                    <a:pt x="0" y="206"/>
                  </a:lnTo>
                  <a:lnTo>
                    <a:pt x="86" y="206"/>
                  </a:lnTo>
                  <a:lnTo>
                    <a:pt x="145" y="206"/>
                  </a:lnTo>
                  <a:lnTo>
                    <a:pt x="151" y="198"/>
                  </a:lnTo>
                  <a:lnTo>
                    <a:pt x="161" y="186"/>
                  </a:lnTo>
                  <a:lnTo>
                    <a:pt x="168" y="172"/>
                  </a:lnTo>
                  <a:lnTo>
                    <a:pt x="173" y="157"/>
                  </a:lnTo>
                  <a:lnTo>
                    <a:pt x="174" y="142"/>
                  </a:lnTo>
                  <a:lnTo>
                    <a:pt x="173" y="125"/>
                  </a:lnTo>
                  <a:lnTo>
                    <a:pt x="165" y="109"/>
                  </a:lnTo>
                  <a:lnTo>
                    <a:pt x="156" y="94"/>
                  </a:lnTo>
                  <a:lnTo>
                    <a:pt x="143" y="79"/>
                  </a:lnTo>
                  <a:lnTo>
                    <a:pt x="136" y="67"/>
                  </a:lnTo>
                  <a:lnTo>
                    <a:pt x="134" y="55"/>
                  </a:lnTo>
                  <a:lnTo>
                    <a:pt x="137" y="45"/>
                  </a:lnTo>
                  <a:lnTo>
                    <a:pt x="146" y="33"/>
                  </a:lnTo>
                  <a:lnTo>
                    <a:pt x="155" y="26"/>
                  </a:lnTo>
                  <a:lnTo>
                    <a:pt x="165" y="20"/>
                  </a:lnTo>
                  <a:lnTo>
                    <a:pt x="176" y="14"/>
                  </a:lnTo>
                  <a:lnTo>
                    <a:pt x="189" y="9"/>
                  </a:lnTo>
                  <a:lnTo>
                    <a:pt x="203" y="5"/>
                  </a:lnTo>
                  <a:lnTo>
                    <a:pt x="218" y="2"/>
                  </a:lnTo>
                  <a:lnTo>
                    <a:pt x="232" y="0"/>
                  </a:lnTo>
                  <a:lnTo>
                    <a:pt x="249" y="0"/>
                  </a:lnTo>
                  <a:lnTo>
                    <a:pt x="265" y="0"/>
                  </a:lnTo>
                  <a:lnTo>
                    <a:pt x="280" y="2"/>
                  </a:lnTo>
                  <a:lnTo>
                    <a:pt x="295" y="5"/>
                  </a:lnTo>
                  <a:lnTo>
                    <a:pt x="309" y="9"/>
                  </a:lnTo>
                  <a:lnTo>
                    <a:pt x="322" y="14"/>
                  </a:lnTo>
                  <a:lnTo>
                    <a:pt x="332" y="20"/>
                  </a:lnTo>
                  <a:lnTo>
                    <a:pt x="343" y="26"/>
                  </a:lnTo>
                  <a:lnTo>
                    <a:pt x="352" y="33"/>
                  </a:lnTo>
                  <a:lnTo>
                    <a:pt x="361" y="45"/>
                  </a:lnTo>
                  <a:lnTo>
                    <a:pt x="364" y="55"/>
                  </a:lnTo>
                  <a:lnTo>
                    <a:pt x="362" y="67"/>
                  </a:lnTo>
                  <a:lnTo>
                    <a:pt x="355" y="79"/>
                  </a:lnTo>
                  <a:lnTo>
                    <a:pt x="341" y="94"/>
                  </a:lnTo>
                  <a:lnTo>
                    <a:pt x="331" y="109"/>
                  </a:lnTo>
                  <a:lnTo>
                    <a:pt x="325" y="125"/>
                  </a:lnTo>
                  <a:lnTo>
                    <a:pt x="323" y="142"/>
                  </a:lnTo>
                  <a:lnTo>
                    <a:pt x="325" y="157"/>
                  </a:lnTo>
                  <a:lnTo>
                    <a:pt x="331" y="173"/>
                  </a:lnTo>
                  <a:lnTo>
                    <a:pt x="340" y="186"/>
                  </a:lnTo>
                  <a:lnTo>
                    <a:pt x="352" y="200"/>
                  </a:lnTo>
                  <a:lnTo>
                    <a:pt x="358" y="206"/>
                  </a:lnTo>
                  <a:lnTo>
                    <a:pt x="474" y="206"/>
                  </a:lnTo>
                  <a:lnTo>
                    <a:pt x="474" y="321"/>
                  </a:lnTo>
                  <a:lnTo>
                    <a:pt x="469" y="323"/>
                  </a:lnTo>
                  <a:lnTo>
                    <a:pt x="465" y="326"/>
                  </a:lnTo>
                  <a:lnTo>
                    <a:pt x="461" y="328"/>
                  </a:lnTo>
                  <a:lnTo>
                    <a:pt x="455" y="328"/>
                  </a:lnTo>
                  <a:lnTo>
                    <a:pt x="446" y="326"/>
                  </a:lnTo>
                  <a:lnTo>
                    <a:pt x="438" y="322"/>
                  </a:lnTo>
                  <a:lnTo>
                    <a:pt x="432" y="318"/>
                  </a:lnTo>
                  <a:lnTo>
                    <a:pt x="426" y="312"/>
                  </a:lnTo>
                  <a:lnTo>
                    <a:pt x="425" y="310"/>
                  </a:lnTo>
                  <a:lnTo>
                    <a:pt x="419" y="304"/>
                  </a:lnTo>
                  <a:lnTo>
                    <a:pt x="413" y="300"/>
                  </a:lnTo>
                  <a:lnTo>
                    <a:pt x="405" y="297"/>
                  </a:lnTo>
                  <a:lnTo>
                    <a:pt x="399" y="294"/>
                  </a:lnTo>
                  <a:lnTo>
                    <a:pt x="392" y="291"/>
                  </a:lnTo>
                  <a:lnTo>
                    <a:pt x="386" y="289"/>
                  </a:lnTo>
                  <a:lnTo>
                    <a:pt x="379" y="288"/>
                  </a:lnTo>
                  <a:lnTo>
                    <a:pt x="371" y="288"/>
                  </a:lnTo>
                  <a:lnTo>
                    <a:pt x="350" y="291"/>
                  </a:lnTo>
                  <a:lnTo>
                    <a:pt x="331" y="300"/>
                  </a:lnTo>
                  <a:lnTo>
                    <a:pt x="313" y="315"/>
                  </a:lnTo>
                  <a:lnTo>
                    <a:pt x="297" y="334"/>
                  </a:lnTo>
                  <a:lnTo>
                    <a:pt x="285" y="358"/>
                  </a:lnTo>
                  <a:lnTo>
                    <a:pt x="274" y="386"/>
                  </a:lnTo>
                  <a:lnTo>
                    <a:pt x="268" y="416"/>
                  </a:lnTo>
                  <a:lnTo>
                    <a:pt x="267" y="449"/>
                  </a:lnTo>
                  <a:lnTo>
                    <a:pt x="267" y="450"/>
                  </a:lnTo>
                  <a:lnTo>
                    <a:pt x="268" y="453"/>
                  </a:lnTo>
                  <a:lnTo>
                    <a:pt x="268" y="455"/>
                  </a:lnTo>
                  <a:lnTo>
                    <a:pt x="268" y="456"/>
                  </a:lnTo>
                  <a:lnTo>
                    <a:pt x="261" y="459"/>
                  </a:lnTo>
                  <a:lnTo>
                    <a:pt x="255" y="462"/>
                  </a:lnTo>
                  <a:lnTo>
                    <a:pt x="247" y="465"/>
                  </a:lnTo>
                  <a:lnTo>
                    <a:pt x="240" y="468"/>
                  </a:lnTo>
                  <a:lnTo>
                    <a:pt x="232" y="470"/>
                  </a:lnTo>
                  <a:lnTo>
                    <a:pt x="224" y="472"/>
                  </a:lnTo>
                  <a:lnTo>
                    <a:pt x="216" y="474"/>
                  </a:lnTo>
                  <a:lnTo>
                    <a:pt x="209" y="475"/>
                  </a:lnTo>
                  <a:lnTo>
                    <a:pt x="200" y="477"/>
                  </a:lnTo>
                  <a:lnTo>
                    <a:pt x="191" y="477"/>
                  </a:lnTo>
                  <a:lnTo>
                    <a:pt x="182" y="478"/>
                  </a:lnTo>
                  <a:lnTo>
                    <a:pt x="173" y="478"/>
                  </a:lnTo>
                  <a:lnTo>
                    <a:pt x="162" y="478"/>
                  </a:lnTo>
                  <a:lnTo>
                    <a:pt x="151" y="477"/>
                  </a:lnTo>
                  <a:lnTo>
                    <a:pt x="140" y="477"/>
                  </a:lnTo>
                  <a:lnTo>
                    <a:pt x="130" y="475"/>
                  </a:lnTo>
                  <a:lnTo>
                    <a:pt x="119" y="474"/>
                  </a:lnTo>
                  <a:lnTo>
                    <a:pt x="110" y="472"/>
                  </a:lnTo>
                  <a:lnTo>
                    <a:pt x="101" y="470"/>
                  </a:lnTo>
                  <a:lnTo>
                    <a:pt x="92" y="468"/>
                  </a:lnTo>
                  <a:lnTo>
                    <a:pt x="91" y="467"/>
                  </a:lnTo>
                  <a:lnTo>
                    <a:pt x="89" y="467"/>
                  </a:lnTo>
                  <a:lnTo>
                    <a:pt x="86" y="467"/>
                  </a:lnTo>
                  <a:lnTo>
                    <a:pt x="85" y="467"/>
                  </a:lnTo>
                  <a:lnTo>
                    <a:pt x="76" y="468"/>
                  </a:lnTo>
                  <a:lnTo>
                    <a:pt x="67" y="474"/>
                  </a:lnTo>
                  <a:lnTo>
                    <a:pt x="61" y="483"/>
                  </a:lnTo>
                  <a:lnTo>
                    <a:pt x="60" y="492"/>
                  </a:lnTo>
                  <a:lnTo>
                    <a:pt x="61" y="501"/>
                  </a:lnTo>
                  <a:lnTo>
                    <a:pt x="66" y="507"/>
                  </a:lnTo>
                  <a:lnTo>
                    <a:pt x="72" y="513"/>
                  </a:lnTo>
                  <a:lnTo>
                    <a:pt x="77" y="516"/>
                  </a:lnTo>
                  <a:lnTo>
                    <a:pt x="79" y="516"/>
                  </a:lnTo>
                  <a:lnTo>
                    <a:pt x="89" y="519"/>
                  </a:lnTo>
                  <a:lnTo>
                    <a:pt x="98" y="522"/>
                  </a:lnTo>
                  <a:lnTo>
                    <a:pt x="110" y="523"/>
                  </a:lnTo>
                  <a:lnTo>
                    <a:pt x="121" y="526"/>
                  </a:lnTo>
                  <a:lnTo>
                    <a:pt x="133" y="526"/>
                  </a:lnTo>
                  <a:lnTo>
                    <a:pt x="145" y="528"/>
                  </a:lnTo>
                  <a:lnTo>
                    <a:pt x="156" y="528"/>
                  </a:lnTo>
                  <a:lnTo>
                    <a:pt x="168" y="528"/>
                  </a:lnTo>
                  <a:lnTo>
                    <a:pt x="174" y="528"/>
                  </a:lnTo>
                  <a:lnTo>
                    <a:pt x="182" y="528"/>
                  </a:lnTo>
                  <a:lnTo>
                    <a:pt x="188" y="528"/>
                  </a:lnTo>
                  <a:lnTo>
                    <a:pt x="195" y="526"/>
                  </a:lnTo>
                  <a:lnTo>
                    <a:pt x="201" y="526"/>
                  </a:lnTo>
                  <a:lnTo>
                    <a:pt x="207" y="525"/>
                  </a:lnTo>
                  <a:lnTo>
                    <a:pt x="215" y="525"/>
                  </a:lnTo>
                  <a:lnTo>
                    <a:pt x="221" y="523"/>
                  </a:lnTo>
                  <a:lnTo>
                    <a:pt x="228" y="522"/>
                  </a:lnTo>
                  <a:lnTo>
                    <a:pt x="235" y="520"/>
                  </a:lnTo>
                  <a:lnTo>
                    <a:pt x="241" y="519"/>
                  </a:lnTo>
                  <a:lnTo>
                    <a:pt x="249" y="517"/>
                  </a:lnTo>
                  <a:lnTo>
                    <a:pt x="255" y="516"/>
                  </a:lnTo>
                  <a:lnTo>
                    <a:pt x="262" y="513"/>
                  </a:lnTo>
                  <a:lnTo>
                    <a:pt x="268" y="511"/>
                  </a:lnTo>
                  <a:lnTo>
                    <a:pt x="274" y="508"/>
                  </a:lnTo>
                  <a:lnTo>
                    <a:pt x="282" y="531"/>
                  </a:lnTo>
                  <a:lnTo>
                    <a:pt x="291" y="551"/>
                  </a:lnTo>
                  <a:lnTo>
                    <a:pt x="301" y="569"/>
                  </a:lnTo>
                  <a:lnTo>
                    <a:pt x="314" y="586"/>
                  </a:lnTo>
                  <a:lnTo>
                    <a:pt x="320" y="592"/>
                  </a:lnTo>
                  <a:lnTo>
                    <a:pt x="328" y="596"/>
                  </a:lnTo>
                  <a:lnTo>
                    <a:pt x="334" y="601"/>
                  </a:lnTo>
                  <a:lnTo>
                    <a:pt x="341" y="605"/>
                  </a:lnTo>
                  <a:lnTo>
                    <a:pt x="349" y="608"/>
                  </a:lnTo>
                  <a:lnTo>
                    <a:pt x="356" y="610"/>
                  </a:lnTo>
                  <a:lnTo>
                    <a:pt x="364" y="611"/>
                  </a:lnTo>
                  <a:lnTo>
                    <a:pt x="371" y="611"/>
                  </a:lnTo>
                  <a:lnTo>
                    <a:pt x="379" y="611"/>
                  </a:lnTo>
                  <a:lnTo>
                    <a:pt x="386" y="610"/>
                  </a:lnTo>
                  <a:lnTo>
                    <a:pt x="392" y="608"/>
                  </a:lnTo>
                  <a:lnTo>
                    <a:pt x="399" y="605"/>
                  </a:lnTo>
                  <a:lnTo>
                    <a:pt x="405" y="602"/>
                  </a:lnTo>
                  <a:lnTo>
                    <a:pt x="411" y="599"/>
                  </a:lnTo>
                  <a:lnTo>
                    <a:pt x="417" y="595"/>
                  </a:lnTo>
                  <a:lnTo>
                    <a:pt x="423" y="589"/>
                  </a:lnTo>
                  <a:lnTo>
                    <a:pt x="426" y="587"/>
                  </a:lnTo>
                  <a:lnTo>
                    <a:pt x="432" y="581"/>
                  </a:lnTo>
                  <a:lnTo>
                    <a:pt x="438" y="577"/>
                  </a:lnTo>
                  <a:lnTo>
                    <a:pt x="446" y="572"/>
                  </a:lnTo>
                  <a:lnTo>
                    <a:pt x="455" y="571"/>
                  </a:lnTo>
                  <a:lnTo>
                    <a:pt x="461" y="571"/>
                  </a:lnTo>
                  <a:lnTo>
                    <a:pt x="465" y="572"/>
                  </a:lnTo>
                  <a:lnTo>
                    <a:pt x="469" y="575"/>
                  </a:lnTo>
                  <a:lnTo>
                    <a:pt x="474" y="578"/>
                  </a:lnTo>
                  <a:lnTo>
                    <a:pt x="474" y="693"/>
                  </a:lnTo>
                  <a:close/>
                </a:path>
              </a:pathLst>
            </a:custGeom>
            <a:solidFill>
              <a:schemeClr val="accent5">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20492" name="Freeform 14"/>
            <p:cNvSpPr>
              <a:spLocks/>
            </p:cNvSpPr>
            <p:nvPr/>
          </p:nvSpPr>
          <p:spPr bwMode="auto">
            <a:xfrm>
              <a:off x="4094" y="3723"/>
              <a:ext cx="34" cy="33"/>
            </a:xfrm>
            <a:custGeom>
              <a:avLst/>
              <a:gdLst>
                <a:gd name="T0" fmla="*/ 16 w 34"/>
                <a:gd name="T1" fmla="*/ 0 h 33"/>
                <a:gd name="T2" fmla="*/ 11 w 34"/>
                <a:gd name="T3" fmla="*/ 2 h 33"/>
                <a:gd name="T4" fmla="*/ 5 w 34"/>
                <a:gd name="T5" fmla="*/ 5 h 33"/>
                <a:gd name="T6" fmla="*/ 2 w 34"/>
                <a:gd name="T7" fmla="*/ 11 h 33"/>
                <a:gd name="T8" fmla="*/ 0 w 34"/>
                <a:gd name="T9" fmla="*/ 17 h 33"/>
                <a:gd name="T10" fmla="*/ 2 w 34"/>
                <a:gd name="T11" fmla="*/ 23 h 33"/>
                <a:gd name="T12" fmla="*/ 5 w 34"/>
                <a:gd name="T13" fmla="*/ 29 h 33"/>
                <a:gd name="T14" fmla="*/ 11 w 34"/>
                <a:gd name="T15" fmla="*/ 31 h 33"/>
                <a:gd name="T16" fmla="*/ 16 w 34"/>
                <a:gd name="T17" fmla="*/ 33 h 33"/>
                <a:gd name="T18" fmla="*/ 24 w 34"/>
                <a:gd name="T19" fmla="*/ 31 h 33"/>
                <a:gd name="T20" fmla="*/ 30 w 34"/>
                <a:gd name="T21" fmla="*/ 29 h 33"/>
                <a:gd name="T22" fmla="*/ 33 w 34"/>
                <a:gd name="T23" fmla="*/ 23 h 33"/>
                <a:gd name="T24" fmla="*/ 34 w 34"/>
                <a:gd name="T25" fmla="*/ 17 h 33"/>
                <a:gd name="T26" fmla="*/ 33 w 34"/>
                <a:gd name="T27" fmla="*/ 11 h 33"/>
                <a:gd name="T28" fmla="*/ 30 w 34"/>
                <a:gd name="T29" fmla="*/ 5 h 33"/>
                <a:gd name="T30" fmla="*/ 24 w 34"/>
                <a:gd name="T31" fmla="*/ 2 h 33"/>
                <a:gd name="T32" fmla="*/ 16 w 34"/>
                <a:gd name="T33" fmla="*/ 0 h 3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4" h="33">
                  <a:moveTo>
                    <a:pt x="16" y="0"/>
                  </a:moveTo>
                  <a:lnTo>
                    <a:pt x="11" y="2"/>
                  </a:lnTo>
                  <a:lnTo>
                    <a:pt x="5" y="5"/>
                  </a:lnTo>
                  <a:lnTo>
                    <a:pt x="2" y="11"/>
                  </a:lnTo>
                  <a:lnTo>
                    <a:pt x="0" y="17"/>
                  </a:lnTo>
                  <a:lnTo>
                    <a:pt x="2" y="23"/>
                  </a:lnTo>
                  <a:lnTo>
                    <a:pt x="5" y="29"/>
                  </a:lnTo>
                  <a:lnTo>
                    <a:pt x="11" y="31"/>
                  </a:lnTo>
                  <a:lnTo>
                    <a:pt x="16" y="33"/>
                  </a:lnTo>
                  <a:lnTo>
                    <a:pt x="24" y="31"/>
                  </a:lnTo>
                  <a:lnTo>
                    <a:pt x="30" y="29"/>
                  </a:lnTo>
                  <a:lnTo>
                    <a:pt x="33" y="23"/>
                  </a:lnTo>
                  <a:lnTo>
                    <a:pt x="34" y="17"/>
                  </a:lnTo>
                  <a:lnTo>
                    <a:pt x="33" y="11"/>
                  </a:lnTo>
                  <a:lnTo>
                    <a:pt x="30" y="5"/>
                  </a:lnTo>
                  <a:lnTo>
                    <a:pt x="24" y="2"/>
                  </a:lnTo>
                  <a:lnTo>
                    <a:pt x="1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493" name="Freeform 15"/>
            <p:cNvSpPr>
              <a:spLocks/>
            </p:cNvSpPr>
            <p:nvPr/>
          </p:nvSpPr>
          <p:spPr bwMode="auto">
            <a:xfrm>
              <a:off x="3918" y="3662"/>
              <a:ext cx="154" cy="151"/>
            </a:xfrm>
            <a:custGeom>
              <a:avLst/>
              <a:gdLst>
                <a:gd name="T0" fmla="*/ 78 w 154"/>
                <a:gd name="T1" fmla="*/ 151 h 151"/>
                <a:gd name="T2" fmla="*/ 85 w 154"/>
                <a:gd name="T3" fmla="*/ 151 h 151"/>
                <a:gd name="T4" fmla="*/ 93 w 154"/>
                <a:gd name="T5" fmla="*/ 149 h 151"/>
                <a:gd name="T6" fmla="*/ 100 w 154"/>
                <a:gd name="T7" fmla="*/ 148 h 151"/>
                <a:gd name="T8" fmla="*/ 108 w 154"/>
                <a:gd name="T9" fmla="*/ 145 h 151"/>
                <a:gd name="T10" fmla="*/ 115 w 154"/>
                <a:gd name="T11" fmla="*/ 140 h 151"/>
                <a:gd name="T12" fmla="*/ 121 w 154"/>
                <a:gd name="T13" fmla="*/ 137 h 151"/>
                <a:gd name="T14" fmla="*/ 127 w 154"/>
                <a:gd name="T15" fmla="*/ 133 h 151"/>
                <a:gd name="T16" fmla="*/ 133 w 154"/>
                <a:gd name="T17" fmla="*/ 127 h 151"/>
                <a:gd name="T18" fmla="*/ 142 w 154"/>
                <a:gd name="T19" fmla="*/ 116 h 151"/>
                <a:gd name="T20" fmla="*/ 148 w 154"/>
                <a:gd name="T21" fmla="*/ 103 h 151"/>
                <a:gd name="T22" fmla="*/ 152 w 154"/>
                <a:gd name="T23" fmla="*/ 91 h 151"/>
                <a:gd name="T24" fmla="*/ 154 w 154"/>
                <a:gd name="T25" fmla="*/ 76 h 151"/>
                <a:gd name="T26" fmla="*/ 152 w 154"/>
                <a:gd name="T27" fmla="*/ 61 h 151"/>
                <a:gd name="T28" fmla="*/ 148 w 154"/>
                <a:gd name="T29" fmla="*/ 48 h 151"/>
                <a:gd name="T30" fmla="*/ 142 w 154"/>
                <a:gd name="T31" fmla="*/ 34 h 151"/>
                <a:gd name="T32" fmla="*/ 133 w 154"/>
                <a:gd name="T33" fmla="*/ 24 h 151"/>
                <a:gd name="T34" fmla="*/ 127 w 154"/>
                <a:gd name="T35" fmla="*/ 18 h 151"/>
                <a:gd name="T36" fmla="*/ 121 w 154"/>
                <a:gd name="T37" fmla="*/ 14 h 151"/>
                <a:gd name="T38" fmla="*/ 115 w 154"/>
                <a:gd name="T39" fmla="*/ 11 h 151"/>
                <a:gd name="T40" fmla="*/ 108 w 154"/>
                <a:gd name="T41" fmla="*/ 6 h 151"/>
                <a:gd name="T42" fmla="*/ 100 w 154"/>
                <a:gd name="T43" fmla="*/ 3 h 151"/>
                <a:gd name="T44" fmla="*/ 93 w 154"/>
                <a:gd name="T45" fmla="*/ 2 h 151"/>
                <a:gd name="T46" fmla="*/ 85 w 154"/>
                <a:gd name="T47" fmla="*/ 0 h 151"/>
                <a:gd name="T48" fmla="*/ 78 w 154"/>
                <a:gd name="T49" fmla="*/ 0 h 151"/>
                <a:gd name="T50" fmla="*/ 63 w 154"/>
                <a:gd name="T51" fmla="*/ 2 h 151"/>
                <a:gd name="T52" fmla="*/ 48 w 154"/>
                <a:gd name="T53" fmla="*/ 6 h 151"/>
                <a:gd name="T54" fmla="*/ 34 w 154"/>
                <a:gd name="T55" fmla="*/ 14 h 151"/>
                <a:gd name="T56" fmla="*/ 24 w 154"/>
                <a:gd name="T57" fmla="*/ 22 h 151"/>
                <a:gd name="T58" fmla="*/ 14 w 154"/>
                <a:gd name="T59" fmla="*/ 34 h 151"/>
                <a:gd name="T60" fmla="*/ 6 w 154"/>
                <a:gd name="T61" fmla="*/ 46 h 151"/>
                <a:gd name="T62" fmla="*/ 2 w 154"/>
                <a:gd name="T63" fmla="*/ 61 h 151"/>
                <a:gd name="T64" fmla="*/ 0 w 154"/>
                <a:gd name="T65" fmla="*/ 76 h 151"/>
                <a:gd name="T66" fmla="*/ 2 w 154"/>
                <a:gd name="T67" fmla="*/ 91 h 151"/>
                <a:gd name="T68" fmla="*/ 6 w 154"/>
                <a:gd name="T69" fmla="*/ 103 h 151"/>
                <a:gd name="T70" fmla="*/ 14 w 154"/>
                <a:gd name="T71" fmla="*/ 116 h 151"/>
                <a:gd name="T72" fmla="*/ 23 w 154"/>
                <a:gd name="T73" fmla="*/ 127 h 151"/>
                <a:gd name="T74" fmla="*/ 29 w 154"/>
                <a:gd name="T75" fmla="*/ 133 h 151"/>
                <a:gd name="T76" fmla="*/ 34 w 154"/>
                <a:gd name="T77" fmla="*/ 137 h 151"/>
                <a:gd name="T78" fmla="*/ 40 w 154"/>
                <a:gd name="T79" fmla="*/ 140 h 151"/>
                <a:gd name="T80" fmla="*/ 48 w 154"/>
                <a:gd name="T81" fmla="*/ 145 h 151"/>
                <a:gd name="T82" fmla="*/ 55 w 154"/>
                <a:gd name="T83" fmla="*/ 148 h 151"/>
                <a:gd name="T84" fmla="*/ 63 w 154"/>
                <a:gd name="T85" fmla="*/ 149 h 151"/>
                <a:gd name="T86" fmla="*/ 70 w 154"/>
                <a:gd name="T87" fmla="*/ 151 h 151"/>
                <a:gd name="T88" fmla="*/ 78 w 154"/>
                <a:gd name="T89" fmla="*/ 151 h 15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54" h="151">
                  <a:moveTo>
                    <a:pt x="78" y="151"/>
                  </a:moveTo>
                  <a:lnTo>
                    <a:pt x="85" y="151"/>
                  </a:lnTo>
                  <a:lnTo>
                    <a:pt x="93" y="149"/>
                  </a:lnTo>
                  <a:lnTo>
                    <a:pt x="100" y="148"/>
                  </a:lnTo>
                  <a:lnTo>
                    <a:pt x="108" y="145"/>
                  </a:lnTo>
                  <a:lnTo>
                    <a:pt x="115" y="140"/>
                  </a:lnTo>
                  <a:lnTo>
                    <a:pt x="121" y="137"/>
                  </a:lnTo>
                  <a:lnTo>
                    <a:pt x="127" y="133"/>
                  </a:lnTo>
                  <a:lnTo>
                    <a:pt x="133" y="127"/>
                  </a:lnTo>
                  <a:lnTo>
                    <a:pt x="142" y="116"/>
                  </a:lnTo>
                  <a:lnTo>
                    <a:pt x="148" y="103"/>
                  </a:lnTo>
                  <a:lnTo>
                    <a:pt x="152" y="91"/>
                  </a:lnTo>
                  <a:lnTo>
                    <a:pt x="154" y="76"/>
                  </a:lnTo>
                  <a:lnTo>
                    <a:pt x="152" y="61"/>
                  </a:lnTo>
                  <a:lnTo>
                    <a:pt x="148" y="48"/>
                  </a:lnTo>
                  <a:lnTo>
                    <a:pt x="142" y="34"/>
                  </a:lnTo>
                  <a:lnTo>
                    <a:pt x="133" y="24"/>
                  </a:lnTo>
                  <a:lnTo>
                    <a:pt x="127" y="18"/>
                  </a:lnTo>
                  <a:lnTo>
                    <a:pt x="121" y="14"/>
                  </a:lnTo>
                  <a:lnTo>
                    <a:pt x="115" y="11"/>
                  </a:lnTo>
                  <a:lnTo>
                    <a:pt x="108" y="6"/>
                  </a:lnTo>
                  <a:lnTo>
                    <a:pt x="100" y="3"/>
                  </a:lnTo>
                  <a:lnTo>
                    <a:pt x="93" y="2"/>
                  </a:lnTo>
                  <a:lnTo>
                    <a:pt x="85" y="0"/>
                  </a:lnTo>
                  <a:lnTo>
                    <a:pt x="78" y="0"/>
                  </a:lnTo>
                  <a:lnTo>
                    <a:pt x="63" y="2"/>
                  </a:lnTo>
                  <a:lnTo>
                    <a:pt x="48" y="6"/>
                  </a:lnTo>
                  <a:lnTo>
                    <a:pt x="34" y="14"/>
                  </a:lnTo>
                  <a:lnTo>
                    <a:pt x="24" y="22"/>
                  </a:lnTo>
                  <a:lnTo>
                    <a:pt x="14" y="34"/>
                  </a:lnTo>
                  <a:lnTo>
                    <a:pt x="6" y="46"/>
                  </a:lnTo>
                  <a:lnTo>
                    <a:pt x="2" y="61"/>
                  </a:lnTo>
                  <a:lnTo>
                    <a:pt x="0" y="76"/>
                  </a:lnTo>
                  <a:lnTo>
                    <a:pt x="2" y="91"/>
                  </a:lnTo>
                  <a:lnTo>
                    <a:pt x="6" y="103"/>
                  </a:lnTo>
                  <a:lnTo>
                    <a:pt x="14" y="116"/>
                  </a:lnTo>
                  <a:lnTo>
                    <a:pt x="23" y="127"/>
                  </a:lnTo>
                  <a:lnTo>
                    <a:pt x="29" y="133"/>
                  </a:lnTo>
                  <a:lnTo>
                    <a:pt x="34" y="137"/>
                  </a:lnTo>
                  <a:lnTo>
                    <a:pt x="40" y="140"/>
                  </a:lnTo>
                  <a:lnTo>
                    <a:pt x="48" y="145"/>
                  </a:lnTo>
                  <a:lnTo>
                    <a:pt x="55" y="148"/>
                  </a:lnTo>
                  <a:lnTo>
                    <a:pt x="63" y="149"/>
                  </a:lnTo>
                  <a:lnTo>
                    <a:pt x="70" y="151"/>
                  </a:lnTo>
                  <a:lnTo>
                    <a:pt x="78" y="15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494" name="Freeform 16"/>
            <p:cNvSpPr>
              <a:spLocks/>
            </p:cNvSpPr>
            <p:nvPr/>
          </p:nvSpPr>
          <p:spPr bwMode="auto">
            <a:xfrm>
              <a:off x="3950" y="3693"/>
              <a:ext cx="92" cy="88"/>
            </a:xfrm>
            <a:custGeom>
              <a:avLst/>
              <a:gdLst>
                <a:gd name="T0" fmla="*/ 13 w 92"/>
                <a:gd name="T1" fmla="*/ 14 h 88"/>
                <a:gd name="T2" fmla="*/ 19 w 92"/>
                <a:gd name="T3" fmla="*/ 8 h 88"/>
                <a:gd name="T4" fmla="*/ 28 w 92"/>
                <a:gd name="T5" fmla="*/ 3 h 88"/>
                <a:gd name="T6" fmla="*/ 35 w 92"/>
                <a:gd name="T7" fmla="*/ 2 h 88"/>
                <a:gd name="T8" fmla="*/ 46 w 92"/>
                <a:gd name="T9" fmla="*/ 0 h 88"/>
                <a:gd name="T10" fmla="*/ 55 w 92"/>
                <a:gd name="T11" fmla="*/ 2 h 88"/>
                <a:gd name="T12" fmla="*/ 64 w 92"/>
                <a:gd name="T13" fmla="*/ 3 h 88"/>
                <a:gd name="T14" fmla="*/ 71 w 92"/>
                <a:gd name="T15" fmla="*/ 8 h 88"/>
                <a:gd name="T16" fmla="*/ 79 w 92"/>
                <a:gd name="T17" fmla="*/ 14 h 88"/>
                <a:gd name="T18" fmla="*/ 84 w 92"/>
                <a:gd name="T19" fmla="*/ 21 h 88"/>
                <a:gd name="T20" fmla="*/ 89 w 92"/>
                <a:gd name="T21" fmla="*/ 29 h 88"/>
                <a:gd name="T22" fmla="*/ 90 w 92"/>
                <a:gd name="T23" fmla="*/ 36 h 88"/>
                <a:gd name="T24" fmla="*/ 92 w 92"/>
                <a:gd name="T25" fmla="*/ 45 h 88"/>
                <a:gd name="T26" fmla="*/ 90 w 92"/>
                <a:gd name="T27" fmla="*/ 54 h 88"/>
                <a:gd name="T28" fmla="*/ 89 w 92"/>
                <a:gd name="T29" fmla="*/ 61 h 88"/>
                <a:gd name="T30" fmla="*/ 84 w 92"/>
                <a:gd name="T31" fmla="*/ 69 h 88"/>
                <a:gd name="T32" fmla="*/ 79 w 92"/>
                <a:gd name="T33" fmla="*/ 75 h 88"/>
                <a:gd name="T34" fmla="*/ 71 w 92"/>
                <a:gd name="T35" fmla="*/ 81 h 88"/>
                <a:gd name="T36" fmla="*/ 64 w 92"/>
                <a:gd name="T37" fmla="*/ 85 h 88"/>
                <a:gd name="T38" fmla="*/ 55 w 92"/>
                <a:gd name="T39" fmla="*/ 87 h 88"/>
                <a:gd name="T40" fmla="*/ 46 w 92"/>
                <a:gd name="T41" fmla="*/ 88 h 88"/>
                <a:gd name="T42" fmla="*/ 35 w 92"/>
                <a:gd name="T43" fmla="*/ 87 h 88"/>
                <a:gd name="T44" fmla="*/ 28 w 92"/>
                <a:gd name="T45" fmla="*/ 85 h 88"/>
                <a:gd name="T46" fmla="*/ 19 w 92"/>
                <a:gd name="T47" fmla="*/ 81 h 88"/>
                <a:gd name="T48" fmla="*/ 13 w 92"/>
                <a:gd name="T49" fmla="*/ 75 h 88"/>
                <a:gd name="T50" fmla="*/ 7 w 92"/>
                <a:gd name="T51" fmla="*/ 67 h 88"/>
                <a:gd name="T52" fmla="*/ 2 w 92"/>
                <a:gd name="T53" fmla="*/ 60 h 88"/>
                <a:gd name="T54" fmla="*/ 1 w 92"/>
                <a:gd name="T55" fmla="*/ 53 h 88"/>
                <a:gd name="T56" fmla="*/ 0 w 92"/>
                <a:gd name="T57" fmla="*/ 45 h 88"/>
                <a:gd name="T58" fmla="*/ 1 w 92"/>
                <a:gd name="T59" fmla="*/ 36 h 88"/>
                <a:gd name="T60" fmla="*/ 2 w 92"/>
                <a:gd name="T61" fmla="*/ 29 h 88"/>
                <a:gd name="T62" fmla="*/ 7 w 92"/>
                <a:gd name="T63" fmla="*/ 21 h 88"/>
                <a:gd name="T64" fmla="*/ 13 w 92"/>
                <a:gd name="T65" fmla="*/ 14 h 8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92" h="88">
                  <a:moveTo>
                    <a:pt x="13" y="14"/>
                  </a:moveTo>
                  <a:lnTo>
                    <a:pt x="19" y="8"/>
                  </a:lnTo>
                  <a:lnTo>
                    <a:pt x="28" y="3"/>
                  </a:lnTo>
                  <a:lnTo>
                    <a:pt x="35" y="2"/>
                  </a:lnTo>
                  <a:lnTo>
                    <a:pt x="46" y="0"/>
                  </a:lnTo>
                  <a:lnTo>
                    <a:pt x="55" y="2"/>
                  </a:lnTo>
                  <a:lnTo>
                    <a:pt x="64" y="3"/>
                  </a:lnTo>
                  <a:lnTo>
                    <a:pt x="71" y="8"/>
                  </a:lnTo>
                  <a:lnTo>
                    <a:pt x="79" y="14"/>
                  </a:lnTo>
                  <a:lnTo>
                    <a:pt x="84" y="21"/>
                  </a:lnTo>
                  <a:lnTo>
                    <a:pt x="89" y="29"/>
                  </a:lnTo>
                  <a:lnTo>
                    <a:pt x="90" y="36"/>
                  </a:lnTo>
                  <a:lnTo>
                    <a:pt x="92" y="45"/>
                  </a:lnTo>
                  <a:lnTo>
                    <a:pt x="90" y="54"/>
                  </a:lnTo>
                  <a:lnTo>
                    <a:pt x="89" y="61"/>
                  </a:lnTo>
                  <a:lnTo>
                    <a:pt x="84" y="69"/>
                  </a:lnTo>
                  <a:lnTo>
                    <a:pt x="79" y="75"/>
                  </a:lnTo>
                  <a:lnTo>
                    <a:pt x="71" y="81"/>
                  </a:lnTo>
                  <a:lnTo>
                    <a:pt x="64" y="85"/>
                  </a:lnTo>
                  <a:lnTo>
                    <a:pt x="55" y="87"/>
                  </a:lnTo>
                  <a:lnTo>
                    <a:pt x="46" y="88"/>
                  </a:lnTo>
                  <a:lnTo>
                    <a:pt x="35" y="87"/>
                  </a:lnTo>
                  <a:lnTo>
                    <a:pt x="28" y="85"/>
                  </a:lnTo>
                  <a:lnTo>
                    <a:pt x="19" y="81"/>
                  </a:lnTo>
                  <a:lnTo>
                    <a:pt x="13" y="75"/>
                  </a:lnTo>
                  <a:lnTo>
                    <a:pt x="7" y="67"/>
                  </a:lnTo>
                  <a:lnTo>
                    <a:pt x="2" y="60"/>
                  </a:lnTo>
                  <a:lnTo>
                    <a:pt x="1" y="53"/>
                  </a:lnTo>
                  <a:lnTo>
                    <a:pt x="0" y="45"/>
                  </a:lnTo>
                  <a:lnTo>
                    <a:pt x="1" y="36"/>
                  </a:lnTo>
                  <a:lnTo>
                    <a:pt x="2" y="29"/>
                  </a:lnTo>
                  <a:lnTo>
                    <a:pt x="7" y="21"/>
                  </a:lnTo>
                  <a:lnTo>
                    <a:pt x="13" y="1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495" name="Freeform 17"/>
            <p:cNvSpPr>
              <a:spLocks/>
            </p:cNvSpPr>
            <p:nvPr/>
          </p:nvSpPr>
          <p:spPr bwMode="auto">
            <a:xfrm>
              <a:off x="4769" y="3828"/>
              <a:ext cx="33" cy="34"/>
            </a:xfrm>
            <a:custGeom>
              <a:avLst/>
              <a:gdLst>
                <a:gd name="T0" fmla="*/ 17 w 33"/>
                <a:gd name="T1" fmla="*/ 0 h 34"/>
                <a:gd name="T2" fmla="*/ 23 w 33"/>
                <a:gd name="T3" fmla="*/ 1 h 34"/>
                <a:gd name="T4" fmla="*/ 29 w 33"/>
                <a:gd name="T5" fmla="*/ 4 h 34"/>
                <a:gd name="T6" fmla="*/ 32 w 33"/>
                <a:gd name="T7" fmla="*/ 10 h 34"/>
                <a:gd name="T8" fmla="*/ 33 w 33"/>
                <a:gd name="T9" fmla="*/ 17 h 34"/>
                <a:gd name="T10" fmla="*/ 32 w 33"/>
                <a:gd name="T11" fmla="*/ 23 h 34"/>
                <a:gd name="T12" fmla="*/ 29 w 33"/>
                <a:gd name="T13" fmla="*/ 29 h 34"/>
                <a:gd name="T14" fmla="*/ 23 w 33"/>
                <a:gd name="T15" fmla="*/ 32 h 34"/>
                <a:gd name="T16" fmla="*/ 17 w 33"/>
                <a:gd name="T17" fmla="*/ 34 h 34"/>
                <a:gd name="T18" fmla="*/ 11 w 33"/>
                <a:gd name="T19" fmla="*/ 32 h 34"/>
                <a:gd name="T20" fmla="*/ 5 w 33"/>
                <a:gd name="T21" fmla="*/ 29 h 34"/>
                <a:gd name="T22" fmla="*/ 2 w 33"/>
                <a:gd name="T23" fmla="*/ 23 h 34"/>
                <a:gd name="T24" fmla="*/ 0 w 33"/>
                <a:gd name="T25" fmla="*/ 17 h 34"/>
                <a:gd name="T26" fmla="*/ 2 w 33"/>
                <a:gd name="T27" fmla="*/ 10 h 34"/>
                <a:gd name="T28" fmla="*/ 5 w 33"/>
                <a:gd name="T29" fmla="*/ 4 h 34"/>
                <a:gd name="T30" fmla="*/ 11 w 33"/>
                <a:gd name="T31" fmla="*/ 1 h 34"/>
                <a:gd name="T32" fmla="*/ 17 w 33"/>
                <a:gd name="T33" fmla="*/ 0 h 3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3" h="34">
                  <a:moveTo>
                    <a:pt x="17" y="0"/>
                  </a:moveTo>
                  <a:lnTo>
                    <a:pt x="23" y="1"/>
                  </a:lnTo>
                  <a:lnTo>
                    <a:pt x="29" y="4"/>
                  </a:lnTo>
                  <a:lnTo>
                    <a:pt x="32" y="10"/>
                  </a:lnTo>
                  <a:lnTo>
                    <a:pt x="33" y="17"/>
                  </a:lnTo>
                  <a:lnTo>
                    <a:pt x="32" y="23"/>
                  </a:lnTo>
                  <a:lnTo>
                    <a:pt x="29" y="29"/>
                  </a:lnTo>
                  <a:lnTo>
                    <a:pt x="23" y="32"/>
                  </a:lnTo>
                  <a:lnTo>
                    <a:pt x="17" y="34"/>
                  </a:lnTo>
                  <a:lnTo>
                    <a:pt x="11" y="32"/>
                  </a:lnTo>
                  <a:lnTo>
                    <a:pt x="5" y="29"/>
                  </a:lnTo>
                  <a:lnTo>
                    <a:pt x="2" y="23"/>
                  </a:lnTo>
                  <a:lnTo>
                    <a:pt x="0" y="17"/>
                  </a:lnTo>
                  <a:lnTo>
                    <a:pt x="2" y="10"/>
                  </a:lnTo>
                  <a:lnTo>
                    <a:pt x="5" y="4"/>
                  </a:lnTo>
                  <a:lnTo>
                    <a:pt x="11" y="1"/>
                  </a:lnTo>
                  <a:lnTo>
                    <a:pt x="1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496" name="Freeform 18"/>
            <p:cNvSpPr>
              <a:spLocks/>
            </p:cNvSpPr>
            <p:nvPr/>
          </p:nvSpPr>
          <p:spPr bwMode="auto">
            <a:xfrm>
              <a:off x="4884" y="3826"/>
              <a:ext cx="34" cy="33"/>
            </a:xfrm>
            <a:custGeom>
              <a:avLst/>
              <a:gdLst>
                <a:gd name="T0" fmla="*/ 16 w 34"/>
                <a:gd name="T1" fmla="*/ 0 h 33"/>
                <a:gd name="T2" fmla="*/ 22 w 34"/>
                <a:gd name="T3" fmla="*/ 2 h 33"/>
                <a:gd name="T4" fmla="*/ 28 w 34"/>
                <a:gd name="T5" fmla="*/ 4 h 33"/>
                <a:gd name="T6" fmla="*/ 33 w 34"/>
                <a:gd name="T7" fmla="*/ 10 h 33"/>
                <a:gd name="T8" fmla="*/ 34 w 34"/>
                <a:gd name="T9" fmla="*/ 16 h 33"/>
                <a:gd name="T10" fmla="*/ 33 w 34"/>
                <a:gd name="T11" fmla="*/ 22 h 33"/>
                <a:gd name="T12" fmla="*/ 28 w 34"/>
                <a:gd name="T13" fmla="*/ 28 h 33"/>
                <a:gd name="T14" fmla="*/ 22 w 34"/>
                <a:gd name="T15" fmla="*/ 31 h 33"/>
                <a:gd name="T16" fmla="*/ 16 w 34"/>
                <a:gd name="T17" fmla="*/ 33 h 33"/>
                <a:gd name="T18" fmla="*/ 10 w 34"/>
                <a:gd name="T19" fmla="*/ 31 h 33"/>
                <a:gd name="T20" fmla="*/ 5 w 34"/>
                <a:gd name="T21" fmla="*/ 28 h 33"/>
                <a:gd name="T22" fmla="*/ 2 w 34"/>
                <a:gd name="T23" fmla="*/ 22 h 33"/>
                <a:gd name="T24" fmla="*/ 0 w 34"/>
                <a:gd name="T25" fmla="*/ 16 h 33"/>
                <a:gd name="T26" fmla="*/ 2 w 34"/>
                <a:gd name="T27" fmla="*/ 10 h 33"/>
                <a:gd name="T28" fmla="*/ 5 w 34"/>
                <a:gd name="T29" fmla="*/ 4 h 33"/>
                <a:gd name="T30" fmla="*/ 10 w 34"/>
                <a:gd name="T31" fmla="*/ 2 h 33"/>
                <a:gd name="T32" fmla="*/ 16 w 34"/>
                <a:gd name="T33" fmla="*/ 0 h 3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4" h="33">
                  <a:moveTo>
                    <a:pt x="16" y="0"/>
                  </a:moveTo>
                  <a:lnTo>
                    <a:pt x="22" y="2"/>
                  </a:lnTo>
                  <a:lnTo>
                    <a:pt x="28" y="4"/>
                  </a:lnTo>
                  <a:lnTo>
                    <a:pt x="33" y="10"/>
                  </a:lnTo>
                  <a:lnTo>
                    <a:pt x="34" y="16"/>
                  </a:lnTo>
                  <a:lnTo>
                    <a:pt x="33" y="22"/>
                  </a:lnTo>
                  <a:lnTo>
                    <a:pt x="28" y="28"/>
                  </a:lnTo>
                  <a:lnTo>
                    <a:pt x="22" y="31"/>
                  </a:lnTo>
                  <a:lnTo>
                    <a:pt x="16" y="33"/>
                  </a:lnTo>
                  <a:lnTo>
                    <a:pt x="10" y="31"/>
                  </a:lnTo>
                  <a:lnTo>
                    <a:pt x="5" y="28"/>
                  </a:lnTo>
                  <a:lnTo>
                    <a:pt x="2" y="22"/>
                  </a:lnTo>
                  <a:lnTo>
                    <a:pt x="0" y="16"/>
                  </a:lnTo>
                  <a:lnTo>
                    <a:pt x="2" y="10"/>
                  </a:lnTo>
                  <a:lnTo>
                    <a:pt x="5" y="4"/>
                  </a:lnTo>
                  <a:lnTo>
                    <a:pt x="10" y="2"/>
                  </a:lnTo>
                  <a:lnTo>
                    <a:pt x="1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497" name="Freeform 19"/>
            <p:cNvSpPr>
              <a:spLocks/>
            </p:cNvSpPr>
            <p:nvPr/>
          </p:nvSpPr>
          <p:spPr bwMode="auto">
            <a:xfrm>
              <a:off x="4732" y="3933"/>
              <a:ext cx="261" cy="72"/>
            </a:xfrm>
            <a:custGeom>
              <a:avLst/>
              <a:gdLst>
                <a:gd name="T0" fmla="*/ 92 w 261"/>
                <a:gd name="T1" fmla="*/ 69 h 72"/>
                <a:gd name="T2" fmla="*/ 69 w 261"/>
                <a:gd name="T3" fmla="*/ 64 h 72"/>
                <a:gd name="T4" fmla="*/ 46 w 261"/>
                <a:gd name="T5" fmla="*/ 60 h 72"/>
                <a:gd name="T6" fmla="*/ 25 w 261"/>
                <a:gd name="T7" fmla="*/ 52 h 72"/>
                <a:gd name="T8" fmla="*/ 15 w 261"/>
                <a:gd name="T9" fmla="*/ 48 h 72"/>
                <a:gd name="T10" fmla="*/ 3 w 261"/>
                <a:gd name="T11" fmla="*/ 38 h 72"/>
                <a:gd name="T12" fmla="*/ 0 w 261"/>
                <a:gd name="T13" fmla="*/ 23 h 72"/>
                <a:gd name="T14" fmla="*/ 9 w 261"/>
                <a:gd name="T15" fmla="*/ 6 h 72"/>
                <a:gd name="T16" fmla="*/ 28 w 261"/>
                <a:gd name="T17" fmla="*/ 0 h 72"/>
                <a:gd name="T18" fmla="*/ 31 w 261"/>
                <a:gd name="T19" fmla="*/ 0 h 72"/>
                <a:gd name="T20" fmla="*/ 34 w 261"/>
                <a:gd name="T21" fmla="*/ 2 h 72"/>
                <a:gd name="T22" fmla="*/ 52 w 261"/>
                <a:gd name="T23" fmla="*/ 8 h 72"/>
                <a:gd name="T24" fmla="*/ 72 w 261"/>
                <a:gd name="T25" fmla="*/ 14 h 72"/>
                <a:gd name="T26" fmla="*/ 91 w 261"/>
                <a:gd name="T27" fmla="*/ 18 h 72"/>
                <a:gd name="T28" fmla="*/ 113 w 261"/>
                <a:gd name="T29" fmla="*/ 21 h 72"/>
                <a:gd name="T30" fmla="*/ 131 w 261"/>
                <a:gd name="T31" fmla="*/ 23 h 72"/>
                <a:gd name="T32" fmla="*/ 149 w 261"/>
                <a:gd name="T33" fmla="*/ 23 h 72"/>
                <a:gd name="T34" fmla="*/ 170 w 261"/>
                <a:gd name="T35" fmla="*/ 20 h 72"/>
                <a:gd name="T36" fmla="*/ 191 w 261"/>
                <a:gd name="T37" fmla="*/ 15 h 72"/>
                <a:gd name="T38" fmla="*/ 209 w 261"/>
                <a:gd name="T39" fmla="*/ 11 h 72"/>
                <a:gd name="T40" fmla="*/ 227 w 261"/>
                <a:gd name="T41" fmla="*/ 5 h 72"/>
                <a:gd name="T42" fmla="*/ 231 w 261"/>
                <a:gd name="T43" fmla="*/ 3 h 72"/>
                <a:gd name="T44" fmla="*/ 234 w 261"/>
                <a:gd name="T45" fmla="*/ 3 h 72"/>
                <a:gd name="T46" fmla="*/ 252 w 261"/>
                <a:gd name="T47" fmla="*/ 9 h 72"/>
                <a:gd name="T48" fmla="*/ 261 w 261"/>
                <a:gd name="T49" fmla="*/ 27 h 72"/>
                <a:gd name="T50" fmla="*/ 256 w 261"/>
                <a:gd name="T51" fmla="*/ 42 h 72"/>
                <a:gd name="T52" fmla="*/ 244 w 261"/>
                <a:gd name="T53" fmla="*/ 52 h 72"/>
                <a:gd name="T54" fmla="*/ 234 w 261"/>
                <a:gd name="T55" fmla="*/ 55 h 72"/>
                <a:gd name="T56" fmla="*/ 215 w 261"/>
                <a:gd name="T57" fmla="*/ 63 h 72"/>
                <a:gd name="T58" fmla="*/ 192 w 261"/>
                <a:gd name="T59" fmla="*/ 67 h 72"/>
                <a:gd name="T60" fmla="*/ 168 w 261"/>
                <a:gd name="T61" fmla="*/ 70 h 72"/>
                <a:gd name="T62" fmla="*/ 151 w 261"/>
                <a:gd name="T63" fmla="*/ 72 h 72"/>
                <a:gd name="T64" fmla="*/ 137 w 261"/>
                <a:gd name="T65" fmla="*/ 72 h 72"/>
                <a:gd name="T66" fmla="*/ 124 w 261"/>
                <a:gd name="T67" fmla="*/ 72 h 72"/>
                <a:gd name="T68" fmla="*/ 110 w 261"/>
                <a:gd name="T69" fmla="*/ 70 h 7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61" h="72">
                  <a:moveTo>
                    <a:pt x="104" y="70"/>
                  </a:moveTo>
                  <a:lnTo>
                    <a:pt x="92" y="69"/>
                  </a:lnTo>
                  <a:lnTo>
                    <a:pt x="81" y="67"/>
                  </a:lnTo>
                  <a:lnTo>
                    <a:pt x="69" y="64"/>
                  </a:lnTo>
                  <a:lnTo>
                    <a:pt x="57" y="63"/>
                  </a:lnTo>
                  <a:lnTo>
                    <a:pt x="46" y="60"/>
                  </a:lnTo>
                  <a:lnTo>
                    <a:pt x="36" y="55"/>
                  </a:lnTo>
                  <a:lnTo>
                    <a:pt x="25" y="52"/>
                  </a:lnTo>
                  <a:lnTo>
                    <a:pt x="16" y="48"/>
                  </a:lnTo>
                  <a:lnTo>
                    <a:pt x="15" y="48"/>
                  </a:lnTo>
                  <a:lnTo>
                    <a:pt x="9" y="43"/>
                  </a:lnTo>
                  <a:lnTo>
                    <a:pt x="3" y="38"/>
                  </a:lnTo>
                  <a:lnTo>
                    <a:pt x="0" y="30"/>
                  </a:lnTo>
                  <a:lnTo>
                    <a:pt x="0" y="23"/>
                  </a:lnTo>
                  <a:lnTo>
                    <a:pt x="3" y="14"/>
                  </a:lnTo>
                  <a:lnTo>
                    <a:pt x="9" y="6"/>
                  </a:lnTo>
                  <a:lnTo>
                    <a:pt x="18" y="2"/>
                  </a:lnTo>
                  <a:lnTo>
                    <a:pt x="28" y="0"/>
                  </a:lnTo>
                  <a:lnTo>
                    <a:pt x="30" y="0"/>
                  </a:lnTo>
                  <a:lnTo>
                    <a:pt x="31" y="0"/>
                  </a:lnTo>
                  <a:lnTo>
                    <a:pt x="33" y="0"/>
                  </a:lnTo>
                  <a:lnTo>
                    <a:pt x="34" y="2"/>
                  </a:lnTo>
                  <a:lnTo>
                    <a:pt x="43" y="5"/>
                  </a:lnTo>
                  <a:lnTo>
                    <a:pt x="52" y="8"/>
                  </a:lnTo>
                  <a:lnTo>
                    <a:pt x="61" y="11"/>
                  </a:lnTo>
                  <a:lnTo>
                    <a:pt x="72" y="14"/>
                  </a:lnTo>
                  <a:lnTo>
                    <a:pt x="81" y="17"/>
                  </a:lnTo>
                  <a:lnTo>
                    <a:pt x="91" y="18"/>
                  </a:lnTo>
                  <a:lnTo>
                    <a:pt x="103" y="20"/>
                  </a:lnTo>
                  <a:lnTo>
                    <a:pt x="113" y="21"/>
                  </a:lnTo>
                  <a:lnTo>
                    <a:pt x="122" y="23"/>
                  </a:lnTo>
                  <a:lnTo>
                    <a:pt x="131" y="23"/>
                  </a:lnTo>
                  <a:lnTo>
                    <a:pt x="140" y="23"/>
                  </a:lnTo>
                  <a:lnTo>
                    <a:pt x="149" y="23"/>
                  </a:lnTo>
                  <a:lnTo>
                    <a:pt x="159" y="21"/>
                  </a:lnTo>
                  <a:lnTo>
                    <a:pt x="170" y="20"/>
                  </a:lnTo>
                  <a:lnTo>
                    <a:pt x="180" y="18"/>
                  </a:lnTo>
                  <a:lnTo>
                    <a:pt x="191" y="15"/>
                  </a:lnTo>
                  <a:lnTo>
                    <a:pt x="200" y="14"/>
                  </a:lnTo>
                  <a:lnTo>
                    <a:pt x="209" y="11"/>
                  </a:lnTo>
                  <a:lnTo>
                    <a:pt x="218" y="8"/>
                  </a:lnTo>
                  <a:lnTo>
                    <a:pt x="227" y="5"/>
                  </a:lnTo>
                  <a:lnTo>
                    <a:pt x="228" y="3"/>
                  </a:lnTo>
                  <a:lnTo>
                    <a:pt x="231" y="3"/>
                  </a:lnTo>
                  <a:lnTo>
                    <a:pt x="233" y="3"/>
                  </a:lnTo>
                  <a:lnTo>
                    <a:pt x="234" y="3"/>
                  </a:lnTo>
                  <a:lnTo>
                    <a:pt x="243" y="5"/>
                  </a:lnTo>
                  <a:lnTo>
                    <a:pt x="252" y="9"/>
                  </a:lnTo>
                  <a:lnTo>
                    <a:pt x="258" y="17"/>
                  </a:lnTo>
                  <a:lnTo>
                    <a:pt x="261" y="27"/>
                  </a:lnTo>
                  <a:lnTo>
                    <a:pt x="259" y="35"/>
                  </a:lnTo>
                  <a:lnTo>
                    <a:pt x="256" y="42"/>
                  </a:lnTo>
                  <a:lnTo>
                    <a:pt x="252" y="48"/>
                  </a:lnTo>
                  <a:lnTo>
                    <a:pt x="244" y="52"/>
                  </a:lnTo>
                  <a:lnTo>
                    <a:pt x="234" y="55"/>
                  </a:lnTo>
                  <a:lnTo>
                    <a:pt x="225" y="60"/>
                  </a:lnTo>
                  <a:lnTo>
                    <a:pt x="215" y="63"/>
                  </a:lnTo>
                  <a:lnTo>
                    <a:pt x="203" y="64"/>
                  </a:lnTo>
                  <a:lnTo>
                    <a:pt x="192" y="67"/>
                  </a:lnTo>
                  <a:lnTo>
                    <a:pt x="180" y="69"/>
                  </a:lnTo>
                  <a:lnTo>
                    <a:pt x="168" y="70"/>
                  </a:lnTo>
                  <a:lnTo>
                    <a:pt x="157" y="72"/>
                  </a:lnTo>
                  <a:lnTo>
                    <a:pt x="151" y="72"/>
                  </a:lnTo>
                  <a:lnTo>
                    <a:pt x="143" y="72"/>
                  </a:lnTo>
                  <a:lnTo>
                    <a:pt x="137" y="72"/>
                  </a:lnTo>
                  <a:lnTo>
                    <a:pt x="130" y="72"/>
                  </a:lnTo>
                  <a:lnTo>
                    <a:pt x="124" y="72"/>
                  </a:lnTo>
                  <a:lnTo>
                    <a:pt x="116" y="72"/>
                  </a:lnTo>
                  <a:lnTo>
                    <a:pt x="110" y="70"/>
                  </a:lnTo>
                  <a:lnTo>
                    <a:pt x="104" y="7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498" name="Freeform 20"/>
            <p:cNvSpPr>
              <a:spLocks/>
            </p:cNvSpPr>
            <p:nvPr/>
          </p:nvSpPr>
          <p:spPr bwMode="auto">
            <a:xfrm>
              <a:off x="3979" y="3720"/>
              <a:ext cx="33" cy="34"/>
            </a:xfrm>
            <a:custGeom>
              <a:avLst/>
              <a:gdLst>
                <a:gd name="T0" fmla="*/ 17 w 33"/>
                <a:gd name="T1" fmla="*/ 0 h 34"/>
                <a:gd name="T2" fmla="*/ 11 w 33"/>
                <a:gd name="T3" fmla="*/ 2 h 34"/>
                <a:gd name="T4" fmla="*/ 5 w 33"/>
                <a:gd name="T5" fmla="*/ 5 h 34"/>
                <a:gd name="T6" fmla="*/ 2 w 33"/>
                <a:gd name="T7" fmla="*/ 11 h 34"/>
                <a:gd name="T8" fmla="*/ 0 w 33"/>
                <a:gd name="T9" fmla="*/ 18 h 34"/>
                <a:gd name="T10" fmla="*/ 2 w 33"/>
                <a:gd name="T11" fmla="*/ 24 h 34"/>
                <a:gd name="T12" fmla="*/ 5 w 33"/>
                <a:gd name="T13" fmla="*/ 30 h 34"/>
                <a:gd name="T14" fmla="*/ 11 w 33"/>
                <a:gd name="T15" fmla="*/ 33 h 34"/>
                <a:gd name="T16" fmla="*/ 17 w 33"/>
                <a:gd name="T17" fmla="*/ 34 h 34"/>
                <a:gd name="T18" fmla="*/ 23 w 33"/>
                <a:gd name="T19" fmla="*/ 33 h 34"/>
                <a:gd name="T20" fmla="*/ 29 w 33"/>
                <a:gd name="T21" fmla="*/ 30 h 34"/>
                <a:gd name="T22" fmla="*/ 32 w 33"/>
                <a:gd name="T23" fmla="*/ 24 h 34"/>
                <a:gd name="T24" fmla="*/ 33 w 33"/>
                <a:gd name="T25" fmla="*/ 18 h 34"/>
                <a:gd name="T26" fmla="*/ 32 w 33"/>
                <a:gd name="T27" fmla="*/ 11 h 34"/>
                <a:gd name="T28" fmla="*/ 29 w 33"/>
                <a:gd name="T29" fmla="*/ 5 h 34"/>
                <a:gd name="T30" fmla="*/ 23 w 33"/>
                <a:gd name="T31" fmla="*/ 2 h 34"/>
                <a:gd name="T32" fmla="*/ 17 w 33"/>
                <a:gd name="T33" fmla="*/ 0 h 3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3" h="34">
                  <a:moveTo>
                    <a:pt x="17" y="0"/>
                  </a:moveTo>
                  <a:lnTo>
                    <a:pt x="11" y="2"/>
                  </a:lnTo>
                  <a:lnTo>
                    <a:pt x="5" y="5"/>
                  </a:lnTo>
                  <a:lnTo>
                    <a:pt x="2" y="11"/>
                  </a:lnTo>
                  <a:lnTo>
                    <a:pt x="0" y="18"/>
                  </a:lnTo>
                  <a:lnTo>
                    <a:pt x="2" y="24"/>
                  </a:lnTo>
                  <a:lnTo>
                    <a:pt x="5" y="30"/>
                  </a:lnTo>
                  <a:lnTo>
                    <a:pt x="11" y="33"/>
                  </a:lnTo>
                  <a:lnTo>
                    <a:pt x="17" y="34"/>
                  </a:lnTo>
                  <a:lnTo>
                    <a:pt x="23" y="33"/>
                  </a:lnTo>
                  <a:lnTo>
                    <a:pt x="29" y="30"/>
                  </a:lnTo>
                  <a:lnTo>
                    <a:pt x="32" y="24"/>
                  </a:lnTo>
                  <a:lnTo>
                    <a:pt x="33" y="18"/>
                  </a:lnTo>
                  <a:lnTo>
                    <a:pt x="32" y="11"/>
                  </a:lnTo>
                  <a:lnTo>
                    <a:pt x="29" y="5"/>
                  </a:lnTo>
                  <a:lnTo>
                    <a:pt x="23" y="2"/>
                  </a:lnTo>
                  <a:lnTo>
                    <a:pt x="1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499" name="Freeform 21"/>
            <p:cNvSpPr>
              <a:spLocks/>
            </p:cNvSpPr>
            <p:nvPr/>
          </p:nvSpPr>
          <p:spPr bwMode="auto">
            <a:xfrm>
              <a:off x="4532" y="3349"/>
              <a:ext cx="33" cy="130"/>
            </a:xfrm>
            <a:custGeom>
              <a:avLst/>
              <a:gdLst>
                <a:gd name="T0" fmla="*/ 29 w 33"/>
                <a:gd name="T1" fmla="*/ 116 h 130"/>
                <a:gd name="T2" fmla="*/ 33 w 33"/>
                <a:gd name="T3" fmla="*/ 14 h 130"/>
                <a:gd name="T4" fmla="*/ 33 w 33"/>
                <a:gd name="T5" fmla="*/ 14 h 130"/>
                <a:gd name="T6" fmla="*/ 32 w 33"/>
                <a:gd name="T7" fmla="*/ 8 h 130"/>
                <a:gd name="T8" fmla="*/ 29 w 33"/>
                <a:gd name="T9" fmla="*/ 5 h 130"/>
                <a:gd name="T10" fmla="*/ 24 w 33"/>
                <a:gd name="T11" fmla="*/ 2 h 130"/>
                <a:gd name="T12" fmla="*/ 18 w 33"/>
                <a:gd name="T13" fmla="*/ 0 h 130"/>
                <a:gd name="T14" fmla="*/ 12 w 33"/>
                <a:gd name="T15" fmla="*/ 0 h 130"/>
                <a:gd name="T16" fmla="*/ 9 w 33"/>
                <a:gd name="T17" fmla="*/ 3 h 130"/>
                <a:gd name="T18" fmla="*/ 5 w 33"/>
                <a:gd name="T19" fmla="*/ 8 h 130"/>
                <a:gd name="T20" fmla="*/ 3 w 33"/>
                <a:gd name="T21" fmla="*/ 14 h 130"/>
                <a:gd name="T22" fmla="*/ 3 w 33"/>
                <a:gd name="T23" fmla="*/ 14 h 130"/>
                <a:gd name="T24" fmla="*/ 0 w 33"/>
                <a:gd name="T25" fmla="*/ 115 h 130"/>
                <a:gd name="T26" fmla="*/ 0 w 33"/>
                <a:gd name="T27" fmla="*/ 115 h 130"/>
                <a:gd name="T28" fmla="*/ 2 w 33"/>
                <a:gd name="T29" fmla="*/ 121 h 130"/>
                <a:gd name="T30" fmla="*/ 5 w 33"/>
                <a:gd name="T31" fmla="*/ 125 h 130"/>
                <a:gd name="T32" fmla="*/ 9 w 33"/>
                <a:gd name="T33" fmla="*/ 128 h 130"/>
                <a:gd name="T34" fmla="*/ 15 w 33"/>
                <a:gd name="T35" fmla="*/ 130 h 130"/>
                <a:gd name="T36" fmla="*/ 21 w 33"/>
                <a:gd name="T37" fmla="*/ 128 h 130"/>
                <a:gd name="T38" fmla="*/ 24 w 33"/>
                <a:gd name="T39" fmla="*/ 125 h 130"/>
                <a:gd name="T40" fmla="*/ 27 w 33"/>
                <a:gd name="T41" fmla="*/ 122 h 130"/>
                <a:gd name="T42" fmla="*/ 29 w 33"/>
                <a:gd name="T43" fmla="*/ 116 h 130"/>
                <a:gd name="T44" fmla="*/ 29 w 33"/>
                <a:gd name="T45" fmla="*/ 116 h 13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33" h="130">
                  <a:moveTo>
                    <a:pt x="29" y="116"/>
                  </a:moveTo>
                  <a:lnTo>
                    <a:pt x="33" y="14"/>
                  </a:lnTo>
                  <a:lnTo>
                    <a:pt x="32" y="8"/>
                  </a:lnTo>
                  <a:lnTo>
                    <a:pt x="29" y="5"/>
                  </a:lnTo>
                  <a:lnTo>
                    <a:pt x="24" y="2"/>
                  </a:lnTo>
                  <a:lnTo>
                    <a:pt x="18" y="0"/>
                  </a:lnTo>
                  <a:lnTo>
                    <a:pt x="12" y="0"/>
                  </a:lnTo>
                  <a:lnTo>
                    <a:pt x="9" y="3"/>
                  </a:lnTo>
                  <a:lnTo>
                    <a:pt x="5" y="8"/>
                  </a:lnTo>
                  <a:lnTo>
                    <a:pt x="3" y="14"/>
                  </a:lnTo>
                  <a:lnTo>
                    <a:pt x="0" y="115"/>
                  </a:lnTo>
                  <a:lnTo>
                    <a:pt x="2" y="121"/>
                  </a:lnTo>
                  <a:lnTo>
                    <a:pt x="5" y="125"/>
                  </a:lnTo>
                  <a:lnTo>
                    <a:pt x="9" y="128"/>
                  </a:lnTo>
                  <a:lnTo>
                    <a:pt x="15" y="130"/>
                  </a:lnTo>
                  <a:lnTo>
                    <a:pt x="21" y="128"/>
                  </a:lnTo>
                  <a:lnTo>
                    <a:pt x="24" y="125"/>
                  </a:lnTo>
                  <a:lnTo>
                    <a:pt x="27" y="122"/>
                  </a:lnTo>
                  <a:lnTo>
                    <a:pt x="29" y="11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500" name="Freeform 22"/>
            <p:cNvSpPr>
              <a:spLocks/>
            </p:cNvSpPr>
            <p:nvPr/>
          </p:nvSpPr>
          <p:spPr bwMode="auto">
            <a:xfrm>
              <a:off x="4586" y="3412"/>
              <a:ext cx="80" cy="112"/>
            </a:xfrm>
            <a:custGeom>
              <a:avLst/>
              <a:gdLst>
                <a:gd name="T0" fmla="*/ 27 w 80"/>
                <a:gd name="T1" fmla="*/ 106 h 112"/>
                <a:gd name="T2" fmla="*/ 77 w 80"/>
                <a:gd name="T3" fmla="*/ 22 h 112"/>
                <a:gd name="T4" fmla="*/ 77 w 80"/>
                <a:gd name="T5" fmla="*/ 22 h 112"/>
                <a:gd name="T6" fmla="*/ 80 w 80"/>
                <a:gd name="T7" fmla="*/ 16 h 112"/>
                <a:gd name="T8" fmla="*/ 80 w 80"/>
                <a:gd name="T9" fmla="*/ 10 h 112"/>
                <a:gd name="T10" fmla="*/ 77 w 80"/>
                <a:gd name="T11" fmla="*/ 6 h 112"/>
                <a:gd name="T12" fmla="*/ 73 w 80"/>
                <a:gd name="T13" fmla="*/ 3 h 112"/>
                <a:gd name="T14" fmla="*/ 69 w 80"/>
                <a:gd name="T15" fmla="*/ 0 h 112"/>
                <a:gd name="T16" fmla="*/ 63 w 80"/>
                <a:gd name="T17" fmla="*/ 0 h 112"/>
                <a:gd name="T18" fmla="*/ 58 w 80"/>
                <a:gd name="T19" fmla="*/ 3 h 112"/>
                <a:gd name="T20" fmla="*/ 54 w 80"/>
                <a:gd name="T21" fmla="*/ 7 h 112"/>
                <a:gd name="T22" fmla="*/ 54 w 80"/>
                <a:gd name="T23" fmla="*/ 7 h 112"/>
                <a:gd name="T24" fmla="*/ 1 w 80"/>
                <a:gd name="T25" fmla="*/ 89 h 112"/>
                <a:gd name="T26" fmla="*/ 1 w 80"/>
                <a:gd name="T27" fmla="*/ 89 h 112"/>
                <a:gd name="T28" fmla="*/ 0 w 80"/>
                <a:gd name="T29" fmla="*/ 95 h 112"/>
                <a:gd name="T30" fmla="*/ 0 w 80"/>
                <a:gd name="T31" fmla="*/ 101 h 112"/>
                <a:gd name="T32" fmla="*/ 1 w 80"/>
                <a:gd name="T33" fmla="*/ 106 h 112"/>
                <a:gd name="T34" fmla="*/ 6 w 80"/>
                <a:gd name="T35" fmla="*/ 110 h 112"/>
                <a:gd name="T36" fmla="*/ 12 w 80"/>
                <a:gd name="T37" fmla="*/ 112 h 112"/>
                <a:gd name="T38" fmla="*/ 18 w 80"/>
                <a:gd name="T39" fmla="*/ 112 h 112"/>
                <a:gd name="T40" fmla="*/ 22 w 80"/>
                <a:gd name="T41" fmla="*/ 109 h 112"/>
                <a:gd name="T42" fmla="*/ 27 w 80"/>
                <a:gd name="T43" fmla="*/ 106 h 112"/>
                <a:gd name="T44" fmla="*/ 27 w 80"/>
                <a:gd name="T45" fmla="*/ 106 h 11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80" h="112">
                  <a:moveTo>
                    <a:pt x="27" y="106"/>
                  </a:moveTo>
                  <a:lnTo>
                    <a:pt x="77" y="22"/>
                  </a:lnTo>
                  <a:lnTo>
                    <a:pt x="80" y="16"/>
                  </a:lnTo>
                  <a:lnTo>
                    <a:pt x="80" y="10"/>
                  </a:lnTo>
                  <a:lnTo>
                    <a:pt x="77" y="6"/>
                  </a:lnTo>
                  <a:lnTo>
                    <a:pt x="73" y="3"/>
                  </a:lnTo>
                  <a:lnTo>
                    <a:pt x="69" y="0"/>
                  </a:lnTo>
                  <a:lnTo>
                    <a:pt x="63" y="0"/>
                  </a:lnTo>
                  <a:lnTo>
                    <a:pt x="58" y="3"/>
                  </a:lnTo>
                  <a:lnTo>
                    <a:pt x="54" y="7"/>
                  </a:lnTo>
                  <a:lnTo>
                    <a:pt x="1" y="89"/>
                  </a:lnTo>
                  <a:lnTo>
                    <a:pt x="0" y="95"/>
                  </a:lnTo>
                  <a:lnTo>
                    <a:pt x="0" y="101"/>
                  </a:lnTo>
                  <a:lnTo>
                    <a:pt x="1" y="106"/>
                  </a:lnTo>
                  <a:lnTo>
                    <a:pt x="6" y="110"/>
                  </a:lnTo>
                  <a:lnTo>
                    <a:pt x="12" y="112"/>
                  </a:lnTo>
                  <a:lnTo>
                    <a:pt x="18" y="112"/>
                  </a:lnTo>
                  <a:lnTo>
                    <a:pt x="22" y="109"/>
                  </a:lnTo>
                  <a:lnTo>
                    <a:pt x="27" y="10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501" name="Freeform 23"/>
            <p:cNvSpPr>
              <a:spLocks/>
            </p:cNvSpPr>
            <p:nvPr/>
          </p:nvSpPr>
          <p:spPr bwMode="auto">
            <a:xfrm>
              <a:off x="4434" y="3381"/>
              <a:ext cx="67" cy="111"/>
            </a:xfrm>
            <a:custGeom>
              <a:avLst/>
              <a:gdLst>
                <a:gd name="T0" fmla="*/ 66 w 67"/>
                <a:gd name="T1" fmla="*/ 90 h 111"/>
                <a:gd name="T2" fmla="*/ 27 w 67"/>
                <a:gd name="T3" fmla="*/ 7 h 111"/>
                <a:gd name="T4" fmla="*/ 27 w 67"/>
                <a:gd name="T5" fmla="*/ 7 h 111"/>
                <a:gd name="T6" fmla="*/ 24 w 67"/>
                <a:gd name="T7" fmla="*/ 3 h 111"/>
                <a:gd name="T8" fmla="*/ 19 w 67"/>
                <a:gd name="T9" fmla="*/ 1 h 111"/>
                <a:gd name="T10" fmla="*/ 13 w 67"/>
                <a:gd name="T11" fmla="*/ 0 h 111"/>
                <a:gd name="T12" fmla="*/ 9 w 67"/>
                <a:gd name="T13" fmla="*/ 1 h 111"/>
                <a:gd name="T14" fmla="*/ 4 w 67"/>
                <a:gd name="T15" fmla="*/ 4 h 111"/>
                <a:gd name="T16" fmla="*/ 1 w 67"/>
                <a:gd name="T17" fmla="*/ 8 h 111"/>
                <a:gd name="T18" fmla="*/ 0 w 67"/>
                <a:gd name="T19" fmla="*/ 14 h 111"/>
                <a:gd name="T20" fmla="*/ 1 w 67"/>
                <a:gd name="T21" fmla="*/ 19 h 111"/>
                <a:gd name="T22" fmla="*/ 1 w 67"/>
                <a:gd name="T23" fmla="*/ 19 h 111"/>
                <a:gd name="T24" fmla="*/ 40 w 67"/>
                <a:gd name="T25" fmla="*/ 102 h 111"/>
                <a:gd name="T26" fmla="*/ 40 w 67"/>
                <a:gd name="T27" fmla="*/ 102 h 111"/>
                <a:gd name="T28" fmla="*/ 43 w 67"/>
                <a:gd name="T29" fmla="*/ 107 h 111"/>
                <a:gd name="T30" fmla="*/ 48 w 67"/>
                <a:gd name="T31" fmla="*/ 110 h 111"/>
                <a:gd name="T32" fmla="*/ 52 w 67"/>
                <a:gd name="T33" fmla="*/ 111 h 111"/>
                <a:gd name="T34" fmla="*/ 58 w 67"/>
                <a:gd name="T35" fmla="*/ 110 h 111"/>
                <a:gd name="T36" fmla="*/ 63 w 67"/>
                <a:gd name="T37" fmla="*/ 105 h 111"/>
                <a:gd name="T38" fmla="*/ 66 w 67"/>
                <a:gd name="T39" fmla="*/ 101 h 111"/>
                <a:gd name="T40" fmla="*/ 67 w 67"/>
                <a:gd name="T41" fmla="*/ 96 h 111"/>
                <a:gd name="T42" fmla="*/ 66 w 67"/>
                <a:gd name="T43" fmla="*/ 90 h 111"/>
                <a:gd name="T44" fmla="*/ 66 w 67"/>
                <a:gd name="T45" fmla="*/ 90 h 11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67" h="111">
                  <a:moveTo>
                    <a:pt x="66" y="90"/>
                  </a:moveTo>
                  <a:lnTo>
                    <a:pt x="27" y="7"/>
                  </a:lnTo>
                  <a:lnTo>
                    <a:pt x="24" y="3"/>
                  </a:lnTo>
                  <a:lnTo>
                    <a:pt x="19" y="1"/>
                  </a:lnTo>
                  <a:lnTo>
                    <a:pt x="13" y="0"/>
                  </a:lnTo>
                  <a:lnTo>
                    <a:pt x="9" y="1"/>
                  </a:lnTo>
                  <a:lnTo>
                    <a:pt x="4" y="4"/>
                  </a:lnTo>
                  <a:lnTo>
                    <a:pt x="1" y="8"/>
                  </a:lnTo>
                  <a:lnTo>
                    <a:pt x="0" y="14"/>
                  </a:lnTo>
                  <a:lnTo>
                    <a:pt x="1" y="19"/>
                  </a:lnTo>
                  <a:lnTo>
                    <a:pt x="40" y="102"/>
                  </a:lnTo>
                  <a:lnTo>
                    <a:pt x="43" y="107"/>
                  </a:lnTo>
                  <a:lnTo>
                    <a:pt x="48" y="110"/>
                  </a:lnTo>
                  <a:lnTo>
                    <a:pt x="52" y="111"/>
                  </a:lnTo>
                  <a:lnTo>
                    <a:pt x="58" y="110"/>
                  </a:lnTo>
                  <a:lnTo>
                    <a:pt x="63" y="105"/>
                  </a:lnTo>
                  <a:lnTo>
                    <a:pt x="66" y="101"/>
                  </a:lnTo>
                  <a:lnTo>
                    <a:pt x="67" y="96"/>
                  </a:lnTo>
                  <a:lnTo>
                    <a:pt x="66" y="9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243">
                                            <p:txEl>
                                              <p:pRg st="1" end="1"/>
                                            </p:txEl>
                                          </p:spTgt>
                                        </p:tgtEl>
                                        <p:attrNameLst>
                                          <p:attrName>style.visibility</p:attrName>
                                        </p:attrNameLst>
                                      </p:cBhvr>
                                      <p:to>
                                        <p:strVal val="visible"/>
                                      </p:to>
                                    </p:set>
                                    <p:animEffect transition="in" filter="fade">
                                      <p:cBhvr>
                                        <p:cTn id="7" dur="2000"/>
                                        <p:tgtEl>
                                          <p:spTgt spid="10243">
                                            <p:txEl>
                                              <p:pRg st="1" end="1"/>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10243">
                                            <p:txEl>
                                              <p:pRg st="2" end="2"/>
                                            </p:txEl>
                                          </p:spTgt>
                                        </p:tgtEl>
                                        <p:attrNameLst>
                                          <p:attrName>style.visibility</p:attrName>
                                        </p:attrNameLst>
                                      </p:cBhvr>
                                      <p:to>
                                        <p:strVal val="visible"/>
                                      </p:to>
                                    </p:set>
                                    <p:animEffect transition="in" filter="fade">
                                      <p:cBhvr>
                                        <p:cTn id="11" dur="2000"/>
                                        <p:tgtEl>
                                          <p:spTgt spid="10243">
                                            <p:txEl>
                                              <p:pRg st="2" end="2"/>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0243">
                                            <p:txEl>
                                              <p:pRg st="3" end="3"/>
                                            </p:txEl>
                                          </p:spTgt>
                                        </p:tgtEl>
                                        <p:attrNameLst>
                                          <p:attrName>style.visibility</p:attrName>
                                        </p:attrNameLst>
                                      </p:cBhvr>
                                      <p:to>
                                        <p:strVal val="visible"/>
                                      </p:to>
                                    </p:set>
                                    <p:animEffect transition="in" filter="fade">
                                      <p:cBhvr>
                                        <p:cTn id="16" dur="2000"/>
                                        <p:tgtEl>
                                          <p:spTgt spid="1024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9" name="Rectangle 3"/>
          <p:cNvSpPr>
            <a:spLocks noGrp="1" noChangeArrowheads="1"/>
          </p:cNvSpPr>
          <p:nvPr>
            <p:ph idx="1"/>
          </p:nvPr>
        </p:nvSpPr>
        <p:spPr>
          <a:xfrm>
            <a:off x="533400" y="609600"/>
            <a:ext cx="7391400" cy="5486400"/>
          </a:xfrm>
        </p:spPr>
        <p:txBody>
          <a:bodyPr rtlCol="0">
            <a:normAutofit/>
          </a:bodyPr>
          <a:lstStyle/>
          <a:p>
            <a:pPr marL="118872" indent="0" fontAlgn="auto">
              <a:lnSpc>
                <a:spcPct val="90000"/>
              </a:lnSpc>
              <a:spcBef>
                <a:spcPts val="0"/>
              </a:spcBef>
              <a:spcAft>
                <a:spcPts val="0"/>
              </a:spcAft>
              <a:buClr>
                <a:srgbClr val="FFFF00"/>
              </a:buClr>
              <a:buFont typeface="Wingdings 2"/>
              <a:buNone/>
              <a:defRPr/>
            </a:pPr>
            <a:r>
              <a:rPr lang="en-US" sz="3600" b="1" dirty="0">
                <a:solidFill>
                  <a:schemeClr val="tx1"/>
                </a:solidFill>
              </a:rPr>
              <a:t>Improper Practice:</a:t>
            </a:r>
          </a:p>
          <a:p>
            <a:pPr marL="118872" indent="0" fontAlgn="auto">
              <a:lnSpc>
                <a:spcPct val="90000"/>
              </a:lnSpc>
              <a:spcBef>
                <a:spcPts val="0"/>
              </a:spcBef>
              <a:spcAft>
                <a:spcPts val="0"/>
              </a:spcAft>
              <a:buClr>
                <a:srgbClr val="FFFF00"/>
              </a:buClr>
              <a:buFont typeface="Wingdings 2"/>
              <a:buNone/>
              <a:defRPr/>
            </a:pPr>
            <a:r>
              <a:rPr lang="en-US" b="1" dirty="0">
                <a:solidFill>
                  <a:schemeClr val="tx1"/>
                </a:solidFill>
              </a:rPr>
              <a:t>Deletion of Non-Compliant Data</a:t>
            </a:r>
          </a:p>
          <a:p>
            <a:pPr marL="438912" indent="-320040" algn="ctr" fontAlgn="auto">
              <a:lnSpc>
                <a:spcPct val="90000"/>
              </a:lnSpc>
              <a:spcBef>
                <a:spcPts val="0"/>
              </a:spcBef>
              <a:spcAft>
                <a:spcPts val="0"/>
              </a:spcAft>
              <a:buFont typeface="Wingdings" pitchFamily="2" charset="2"/>
              <a:buNone/>
              <a:defRPr/>
            </a:pPr>
            <a:endParaRPr lang="en-US" sz="2800" dirty="0">
              <a:solidFill>
                <a:schemeClr val="tx1"/>
              </a:solidFill>
            </a:endParaRPr>
          </a:p>
          <a:p>
            <a:pPr marL="438912" indent="-320040" fontAlgn="auto">
              <a:lnSpc>
                <a:spcPct val="90000"/>
              </a:lnSpc>
              <a:spcBef>
                <a:spcPts val="0"/>
              </a:spcBef>
              <a:spcAft>
                <a:spcPts val="0"/>
              </a:spcAft>
              <a:buFont typeface="Wingdings 2"/>
              <a:buChar char=""/>
              <a:defRPr/>
            </a:pPr>
            <a:endParaRPr lang="en-US" sz="800" dirty="0">
              <a:solidFill>
                <a:schemeClr val="tx1"/>
              </a:solidFill>
            </a:endParaRPr>
          </a:p>
          <a:p>
            <a:pPr marL="438912" indent="-320040" fontAlgn="auto">
              <a:lnSpc>
                <a:spcPct val="90000"/>
              </a:lnSpc>
              <a:spcBef>
                <a:spcPts val="0"/>
              </a:spcBef>
              <a:spcAft>
                <a:spcPts val="0"/>
              </a:spcAft>
              <a:buFont typeface="Wingdings 2"/>
              <a:buChar char=""/>
              <a:defRPr/>
            </a:pPr>
            <a:r>
              <a:rPr lang="en-US" sz="2800" dirty="0">
                <a:solidFill>
                  <a:schemeClr val="tx1"/>
                </a:solidFill>
                <a:latin typeface="Aparajita" panose="020B0604020202020204" pitchFamily="34" charset="0"/>
                <a:cs typeface="Aparajita" panose="020B0604020202020204" pitchFamily="34" charset="0"/>
              </a:rPr>
              <a:t>Deleting non-compliant analytical results for calibrations, QC samples or blanks</a:t>
            </a:r>
          </a:p>
          <a:p>
            <a:pPr marL="438912" indent="-320040" fontAlgn="auto">
              <a:lnSpc>
                <a:spcPct val="90000"/>
              </a:lnSpc>
              <a:spcBef>
                <a:spcPts val="0"/>
              </a:spcBef>
              <a:spcAft>
                <a:spcPts val="0"/>
              </a:spcAft>
              <a:buFont typeface="Wingdings" pitchFamily="2" charset="2"/>
              <a:buNone/>
              <a:defRPr/>
            </a:pPr>
            <a:endParaRPr lang="en-US" sz="2800" dirty="0">
              <a:solidFill>
                <a:schemeClr val="tx1"/>
              </a:solidFill>
              <a:latin typeface="Aparajita" panose="020B0604020202020204" pitchFamily="34" charset="0"/>
              <a:cs typeface="Aparajita" panose="020B0604020202020204" pitchFamily="34" charset="0"/>
            </a:endParaRPr>
          </a:p>
          <a:p>
            <a:pPr marL="438912" indent="-320040" fontAlgn="auto">
              <a:lnSpc>
                <a:spcPct val="90000"/>
              </a:lnSpc>
              <a:spcBef>
                <a:spcPts val="0"/>
              </a:spcBef>
              <a:spcAft>
                <a:spcPts val="0"/>
              </a:spcAft>
              <a:buFont typeface="Wingdings 2"/>
              <a:buChar char=""/>
              <a:defRPr/>
            </a:pPr>
            <a:r>
              <a:rPr lang="en-US" sz="2800" dirty="0">
                <a:solidFill>
                  <a:schemeClr val="tx1"/>
                </a:solidFill>
                <a:latin typeface="Aparajita" panose="020B0604020202020204" pitchFamily="34" charset="0"/>
                <a:cs typeface="Aparajita" panose="020B0604020202020204" pitchFamily="34" charset="0"/>
              </a:rPr>
              <a:t>Failing to record non-compliant data for these samples</a:t>
            </a:r>
          </a:p>
          <a:p>
            <a:pPr marL="118872" indent="0" fontAlgn="auto">
              <a:lnSpc>
                <a:spcPct val="90000"/>
              </a:lnSpc>
              <a:spcBef>
                <a:spcPts val="0"/>
              </a:spcBef>
              <a:spcAft>
                <a:spcPts val="0"/>
              </a:spcAft>
              <a:buFont typeface="Wingdings 2" pitchFamily="18" charset="2"/>
              <a:buNone/>
              <a:defRPr/>
            </a:pPr>
            <a:endParaRPr lang="en-US" sz="2800" dirty="0">
              <a:solidFill>
                <a:schemeClr val="tx1"/>
              </a:solidFill>
              <a:latin typeface="Aparajita" panose="020B0604020202020204" pitchFamily="34" charset="0"/>
              <a:cs typeface="Aparajita" panose="020B0604020202020204" pitchFamily="34" charset="0"/>
            </a:endParaRPr>
          </a:p>
          <a:p>
            <a:pPr marL="118872" indent="0" fontAlgn="auto">
              <a:lnSpc>
                <a:spcPct val="90000"/>
              </a:lnSpc>
              <a:spcBef>
                <a:spcPts val="0"/>
              </a:spcBef>
              <a:spcAft>
                <a:spcPts val="0"/>
              </a:spcAft>
              <a:buFont typeface="Wingdings 2" pitchFamily="18" charset="2"/>
              <a:buNone/>
              <a:defRPr/>
            </a:pPr>
            <a:r>
              <a:rPr lang="en-US" sz="2800" dirty="0">
                <a:solidFill>
                  <a:schemeClr val="tx1"/>
                </a:solidFill>
                <a:latin typeface="Aparajita" panose="020B0604020202020204" pitchFamily="34" charset="0"/>
                <a:cs typeface="Aparajita" panose="020B0604020202020204" pitchFamily="34" charset="0"/>
              </a:rPr>
              <a:t>     </a:t>
            </a:r>
            <a:r>
              <a:rPr lang="en-US" sz="2800" i="1" dirty="0">
                <a:solidFill>
                  <a:schemeClr val="tx1"/>
                </a:solidFill>
                <a:latin typeface="Aparajita" panose="020B0604020202020204" pitchFamily="34" charset="0"/>
                <a:cs typeface="Aparajita" panose="020B0604020202020204" pitchFamily="34" charset="0"/>
              </a:rPr>
              <a:t>Examples:</a:t>
            </a:r>
          </a:p>
          <a:p>
            <a:pPr marL="621792" lvl="1" fontAlgn="auto">
              <a:lnSpc>
                <a:spcPct val="90000"/>
              </a:lnSpc>
              <a:spcBef>
                <a:spcPts val="324"/>
              </a:spcBef>
              <a:spcAft>
                <a:spcPts val="0"/>
              </a:spcAft>
              <a:buFont typeface="Wingdings" pitchFamily="2" charset="2"/>
              <a:buChar char="Ø"/>
              <a:defRPr/>
            </a:pPr>
            <a:r>
              <a:rPr lang="en-US" sz="2800" i="1" dirty="0">
                <a:solidFill>
                  <a:schemeClr val="tx1"/>
                </a:solidFill>
                <a:latin typeface="Aparajita" panose="020B0604020202020204" pitchFamily="34" charset="0"/>
                <a:cs typeface="Aparajita" panose="020B0604020202020204" pitchFamily="34" charset="0"/>
              </a:rPr>
              <a:t>Deleting common laboratory contaminant results from method blanks</a:t>
            </a:r>
          </a:p>
          <a:p>
            <a:pPr marL="621792" lvl="1" fontAlgn="auto">
              <a:lnSpc>
                <a:spcPct val="90000"/>
              </a:lnSpc>
              <a:spcBef>
                <a:spcPts val="324"/>
              </a:spcBef>
              <a:spcAft>
                <a:spcPts val="0"/>
              </a:spcAft>
              <a:buFont typeface="Wingdings" pitchFamily="2" charset="2"/>
              <a:buChar char="Ø"/>
              <a:defRPr/>
            </a:pPr>
            <a:r>
              <a:rPr lang="en-US" sz="2800" i="1" dirty="0">
                <a:solidFill>
                  <a:schemeClr val="tx1"/>
                </a:solidFill>
                <a:latin typeface="Aparajita" panose="020B0604020202020204" pitchFamily="34" charset="0"/>
                <a:cs typeface="Aparajita" panose="020B0604020202020204" pitchFamily="34" charset="0"/>
              </a:rPr>
              <a:t>Recording only those results that work in the </a:t>
            </a:r>
          </a:p>
          <a:p>
            <a:pPr marL="336042" lvl="1" indent="0" fontAlgn="auto">
              <a:lnSpc>
                <a:spcPct val="90000"/>
              </a:lnSpc>
              <a:spcBef>
                <a:spcPts val="324"/>
              </a:spcBef>
              <a:spcAft>
                <a:spcPts val="0"/>
              </a:spcAft>
              <a:buNone/>
              <a:defRPr/>
            </a:pPr>
            <a:r>
              <a:rPr lang="en-US" sz="2800" i="1" dirty="0">
                <a:solidFill>
                  <a:schemeClr val="tx1"/>
                </a:solidFill>
                <a:latin typeface="Aparajita" panose="020B0604020202020204" pitchFamily="34" charset="0"/>
                <a:cs typeface="Aparajita" panose="020B0604020202020204" pitchFamily="34" charset="0"/>
              </a:rPr>
              <a:t>    laboratory QC log.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checkerboard(across)">
                                      <p:cBhvr>
                                        <p:cTn id="7" dur="500"/>
                                        <p:tgtEl>
                                          <p:spTgt spid="34819">
                                            <p:txEl>
                                              <p:pRg st="0" end="0"/>
                                            </p:txEl>
                                          </p:spTgt>
                                        </p:tgtEl>
                                      </p:cBhvr>
                                    </p:animEffect>
                                  </p:childTnLst>
                                </p:cTn>
                              </p:par>
                            </p:childTnLst>
                          </p:cTn>
                        </p:par>
                        <p:par>
                          <p:cTn id="8" fill="hold" nodeType="afterGroup">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34819">
                                            <p:txEl>
                                              <p:pRg st="1" end="1"/>
                                            </p:txEl>
                                          </p:spTgt>
                                        </p:tgtEl>
                                        <p:attrNameLst>
                                          <p:attrName>style.visibility</p:attrName>
                                        </p:attrNameLst>
                                      </p:cBhvr>
                                      <p:to>
                                        <p:strVal val="visible"/>
                                      </p:to>
                                    </p:set>
                                    <p:animEffect transition="in" filter="checkerboard(across)">
                                      <p:cBhvr>
                                        <p:cTn id="11" dur="500"/>
                                        <p:tgtEl>
                                          <p:spTgt spid="34819">
                                            <p:txEl>
                                              <p:pRg st="1" end="1"/>
                                            </p:txEl>
                                          </p:spTgt>
                                        </p:tgtEl>
                                      </p:cBhvr>
                                    </p:animEffect>
                                  </p:childTnLst>
                                </p:cTn>
                              </p:par>
                            </p:childTnLst>
                          </p:cTn>
                        </p:par>
                        <p:par>
                          <p:cTn id="12" fill="hold" nodeType="afterGroup">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4819">
                                            <p:txEl>
                                              <p:pRg st="4" end="4"/>
                                            </p:txEl>
                                          </p:spTgt>
                                        </p:tgtEl>
                                        <p:attrNameLst>
                                          <p:attrName>style.visibility</p:attrName>
                                        </p:attrNameLst>
                                      </p:cBhvr>
                                      <p:to>
                                        <p:strVal val="visible"/>
                                      </p:to>
                                    </p:set>
                                    <p:animEffect transition="in" filter="fade">
                                      <p:cBhvr>
                                        <p:cTn id="15" dur="2000"/>
                                        <p:tgtEl>
                                          <p:spTgt spid="34819">
                                            <p:txEl>
                                              <p:pRg st="4" end="4"/>
                                            </p:txEl>
                                          </p:spTgt>
                                        </p:tgtEl>
                                      </p:cBhvr>
                                    </p:animEffect>
                                  </p:childTnLst>
                                </p:cTn>
                              </p:par>
                            </p:childTnLst>
                          </p:cTn>
                        </p:par>
                        <p:par>
                          <p:cTn id="16" fill="hold" nodeType="afterGroup">
                            <p:stCondLst>
                              <p:cond delay="3000"/>
                            </p:stCondLst>
                            <p:childTnLst>
                              <p:par>
                                <p:cTn id="17" presetID="10" presetClass="entr" presetSubtype="0" fill="hold" grpId="0" nodeType="afterEffect">
                                  <p:stCondLst>
                                    <p:cond delay="0"/>
                                  </p:stCondLst>
                                  <p:childTnLst>
                                    <p:set>
                                      <p:cBhvr>
                                        <p:cTn id="18" dur="1" fill="hold">
                                          <p:stCondLst>
                                            <p:cond delay="0"/>
                                          </p:stCondLst>
                                        </p:cTn>
                                        <p:tgtEl>
                                          <p:spTgt spid="34819">
                                            <p:txEl>
                                              <p:pRg st="6" end="6"/>
                                            </p:txEl>
                                          </p:spTgt>
                                        </p:tgtEl>
                                        <p:attrNameLst>
                                          <p:attrName>style.visibility</p:attrName>
                                        </p:attrNameLst>
                                      </p:cBhvr>
                                      <p:to>
                                        <p:strVal val="visible"/>
                                      </p:to>
                                    </p:set>
                                    <p:animEffect transition="in" filter="fade">
                                      <p:cBhvr>
                                        <p:cTn id="19" dur="2000"/>
                                        <p:tgtEl>
                                          <p:spTgt spid="34819">
                                            <p:txEl>
                                              <p:pRg st="6" end="6"/>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4819">
                                            <p:txEl>
                                              <p:pRg st="8" end="8"/>
                                            </p:txEl>
                                          </p:spTgt>
                                        </p:tgtEl>
                                        <p:attrNameLst>
                                          <p:attrName>style.visibility</p:attrName>
                                        </p:attrNameLst>
                                      </p:cBhvr>
                                      <p:to>
                                        <p:strVal val="visible"/>
                                      </p:to>
                                    </p:set>
                                    <p:animEffect transition="in" filter="fade">
                                      <p:cBhvr>
                                        <p:cTn id="24" dur="2000"/>
                                        <p:tgtEl>
                                          <p:spTgt spid="34819">
                                            <p:txEl>
                                              <p:pRg st="8" end="8"/>
                                            </p:txEl>
                                          </p:spTgt>
                                        </p:tgtEl>
                                      </p:cBhvr>
                                    </p:animEffect>
                                  </p:childTnLst>
                                </p:cTn>
                              </p:par>
                            </p:childTnLst>
                          </p:cTn>
                        </p:par>
                        <p:par>
                          <p:cTn id="25" fill="hold" nodeType="afterGroup">
                            <p:stCondLst>
                              <p:cond delay="2000"/>
                            </p:stCondLst>
                            <p:childTnLst>
                              <p:par>
                                <p:cTn id="26" presetID="10" presetClass="entr" presetSubtype="0" fill="hold" grpId="0" nodeType="afterEffect">
                                  <p:stCondLst>
                                    <p:cond delay="0"/>
                                  </p:stCondLst>
                                  <p:childTnLst>
                                    <p:set>
                                      <p:cBhvr>
                                        <p:cTn id="27" dur="1" fill="hold">
                                          <p:stCondLst>
                                            <p:cond delay="0"/>
                                          </p:stCondLst>
                                        </p:cTn>
                                        <p:tgtEl>
                                          <p:spTgt spid="34819">
                                            <p:txEl>
                                              <p:pRg st="9" end="9"/>
                                            </p:txEl>
                                          </p:spTgt>
                                        </p:tgtEl>
                                        <p:attrNameLst>
                                          <p:attrName>style.visibility</p:attrName>
                                        </p:attrNameLst>
                                      </p:cBhvr>
                                      <p:to>
                                        <p:strVal val="visible"/>
                                      </p:to>
                                    </p:set>
                                    <p:animEffect transition="in" filter="fade">
                                      <p:cBhvr>
                                        <p:cTn id="28" dur="2000"/>
                                        <p:tgtEl>
                                          <p:spTgt spid="34819">
                                            <p:txEl>
                                              <p:pRg st="9" end="9"/>
                                            </p:txEl>
                                          </p:spTgt>
                                        </p:tgtEl>
                                      </p:cBhvr>
                                    </p:animEffect>
                                  </p:childTnLst>
                                </p:cTn>
                              </p:par>
                            </p:childTnLst>
                          </p:cTn>
                        </p:par>
                        <p:par>
                          <p:cTn id="29" fill="hold" nodeType="afterGroup">
                            <p:stCondLst>
                              <p:cond delay="4000"/>
                            </p:stCondLst>
                            <p:childTnLst>
                              <p:par>
                                <p:cTn id="30" presetID="10" presetClass="entr" presetSubtype="0" fill="hold" grpId="0" nodeType="afterEffect">
                                  <p:stCondLst>
                                    <p:cond delay="0"/>
                                  </p:stCondLst>
                                  <p:childTnLst>
                                    <p:set>
                                      <p:cBhvr>
                                        <p:cTn id="31" dur="1" fill="hold">
                                          <p:stCondLst>
                                            <p:cond delay="0"/>
                                          </p:stCondLst>
                                        </p:cTn>
                                        <p:tgtEl>
                                          <p:spTgt spid="34819">
                                            <p:txEl>
                                              <p:pRg st="10" end="10"/>
                                            </p:txEl>
                                          </p:spTgt>
                                        </p:tgtEl>
                                        <p:attrNameLst>
                                          <p:attrName>style.visibility</p:attrName>
                                        </p:attrNameLst>
                                      </p:cBhvr>
                                      <p:to>
                                        <p:strVal val="visible"/>
                                      </p:to>
                                    </p:set>
                                    <p:animEffect transition="in" filter="fade">
                                      <p:cBhvr>
                                        <p:cTn id="32" dur="2000"/>
                                        <p:tgtEl>
                                          <p:spTgt spid="34819">
                                            <p:txEl>
                                              <p:pRg st="10" end="10"/>
                                            </p:txEl>
                                          </p:spTgt>
                                        </p:tgtEl>
                                      </p:cBhvr>
                                    </p:animEffect>
                                  </p:childTnLst>
                                </p:cTn>
                              </p:par>
                            </p:childTnLst>
                          </p:cTn>
                        </p:par>
                        <p:par>
                          <p:cTn id="33" fill="hold">
                            <p:stCondLst>
                              <p:cond delay="6000"/>
                            </p:stCondLst>
                            <p:childTnLst>
                              <p:par>
                                <p:cTn id="34" presetID="10" presetClass="entr" presetSubtype="0" fill="hold" grpId="0" nodeType="afterEffect">
                                  <p:stCondLst>
                                    <p:cond delay="0"/>
                                  </p:stCondLst>
                                  <p:childTnLst>
                                    <p:set>
                                      <p:cBhvr>
                                        <p:cTn id="35" dur="1" fill="hold">
                                          <p:stCondLst>
                                            <p:cond delay="0"/>
                                          </p:stCondLst>
                                        </p:cTn>
                                        <p:tgtEl>
                                          <p:spTgt spid="34819">
                                            <p:txEl>
                                              <p:pRg st="11" end="11"/>
                                            </p:txEl>
                                          </p:spTgt>
                                        </p:tgtEl>
                                        <p:attrNameLst>
                                          <p:attrName>style.visibility</p:attrName>
                                        </p:attrNameLst>
                                      </p:cBhvr>
                                      <p:to>
                                        <p:strVal val="visible"/>
                                      </p:to>
                                    </p:set>
                                    <p:animEffect transition="in" filter="fade">
                                      <p:cBhvr>
                                        <p:cTn id="36" dur="2000"/>
                                        <p:tgtEl>
                                          <p:spTgt spid="34819">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3" name="Rectangle 3"/>
          <p:cNvSpPr>
            <a:spLocks noGrp="1" noChangeArrowheads="1"/>
          </p:cNvSpPr>
          <p:nvPr>
            <p:ph idx="1"/>
          </p:nvPr>
        </p:nvSpPr>
        <p:spPr>
          <a:xfrm>
            <a:off x="304800" y="838200"/>
            <a:ext cx="8305800" cy="4800600"/>
          </a:xfrm>
        </p:spPr>
        <p:txBody>
          <a:bodyPr rtlCol="0">
            <a:normAutofit/>
          </a:bodyPr>
          <a:lstStyle/>
          <a:p>
            <a:pPr marL="118872" indent="0" fontAlgn="auto">
              <a:spcBef>
                <a:spcPts val="0"/>
              </a:spcBef>
              <a:spcAft>
                <a:spcPts val="0"/>
              </a:spcAft>
              <a:buClr>
                <a:srgbClr val="FFFF00"/>
              </a:buClr>
              <a:buFont typeface="Wingdings 2"/>
              <a:buNone/>
              <a:defRPr/>
            </a:pPr>
            <a:r>
              <a:rPr lang="en-US" sz="3600" b="1" dirty="0">
                <a:solidFill>
                  <a:schemeClr val="tx1"/>
                </a:solidFill>
              </a:rPr>
              <a:t>Improper Practice:</a:t>
            </a:r>
          </a:p>
          <a:p>
            <a:pPr marL="118872" indent="0" fontAlgn="auto">
              <a:spcBef>
                <a:spcPts val="0"/>
              </a:spcBef>
              <a:spcAft>
                <a:spcPts val="0"/>
              </a:spcAft>
              <a:buClr>
                <a:srgbClr val="FFFF00"/>
              </a:buClr>
              <a:buFont typeface="Wingdings 2"/>
              <a:buNone/>
              <a:defRPr/>
            </a:pPr>
            <a:r>
              <a:rPr lang="en-US" b="1" dirty="0">
                <a:solidFill>
                  <a:schemeClr val="tx1"/>
                </a:solidFill>
              </a:rPr>
              <a:t>Improper Alteration of Analytical Conditions</a:t>
            </a:r>
            <a:r>
              <a:rPr lang="en-US" dirty="0">
                <a:solidFill>
                  <a:schemeClr val="tx1"/>
                </a:solidFill>
              </a:rPr>
              <a:t> </a:t>
            </a:r>
          </a:p>
          <a:p>
            <a:pPr marL="438912" indent="-320040" algn="ctr" fontAlgn="auto">
              <a:spcBef>
                <a:spcPts val="0"/>
              </a:spcBef>
              <a:spcAft>
                <a:spcPts val="0"/>
              </a:spcAft>
              <a:buFont typeface="Wingdings" pitchFamily="2" charset="2"/>
              <a:buNone/>
              <a:defRPr/>
            </a:pPr>
            <a:endParaRPr lang="en-US" sz="2400" dirty="0">
              <a:solidFill>
                <a:schemeClr val="tx1"/>
              </a:solidFill>
            </a:endParaRPr>
          </a:p>
          <a:p>
            <a:pPr marL="438912" indent="-320040" fontAlgn="auto">
              <a:spcBef>
                <a:spcPts val="0"/>
              </a:spcBef>
              <a:spcAft>
                <a:spcPts val="0"/>
              </a:spcAft>
              <a:buFont typeface="Wingdings" pitchFamily="2" charset="2"/>
              <a:buNone/>
              <a:defRPr/>
            </a:pPr>
            <a:r>
              <a:rPr lang="en-US" dirty="0">
                <a:solidFill>
                  <a:schemeClr val="tx1"/>
                </a:solidFill>
              </a:rPr>
              <a:t>   Changing analytical or instrument conditions for standards or QC samples from those specified in the method or SOP</a:t>
            </a:r>
          </a:p>
          <a:p>
            <a:pPr marL="438912" indent="-320040" fontAlgn="auto">
              <a:spcBef>
                <a:spcPts val="0"/>
              </a:spcBef>
              <a:spcAft>
                <a:spcPts val="0"/>
              </a:spcAft>
              <a:buFont typeface="Wingdings" pitchFamily="2" charset="2"/>
              <a:buNone/>
              <a:defRPr/>
            </a:pPr>
            <a:r>
              <a:rPr lang="en-US" sz="2000" dirty="0">
                <a:solidFill>
                  <a:schemeClr val="tx1"/>
                </a:solidFill>
              </a:rPr>
              <a:t>      </a:t>
            </a:r>
          </a:p>
          <a:p>
            <a:pPr marL="438912" indent="-320040" fontAlgn="auto">
              <a:spcBef>
                <a:spcPts val="0"/>
              </a:spcBef>
              <a:spcAft>
                <a:spcPts val="0"/>
              </a:spcAft>
              <a:buFont typeface="Wingdings" pitchFamily="2" charset="2"/>
              <a:buNone/>
              <a:defRPr/>
            </a:pPr>
            <a:r>
              <a:rPr lang="en-US" sz="2400" i="1" dirty="0">
                <a:solidFill>
                  <a:schemeClr val="tx1"/>
                </a:solidFill>
              </a:rPr>
              <a:t>    Example:</a:t>
            </a:r>
          </a:p>
          <a:p>
            <a:pPr marL="621792" lvl="1" fontAlgn="auto">
              <a:spcBef>
                <a:spcPts val="324"/>
              </a:spcBef>
              <a:spcAft>
                <a:spcPts val="0"/>
              </a:spcAft>
              <a:buFont typeface="Wingdings" pitchFamily="2" charset="2"/>
              <a:buChar char="Ø"/>
              <a:defRPr/>
            </a:pPr>
            <a:r>
              <a:rPr lang="en-US" sz="2400" i="1" dirty="0">
                <a:solidFill>
                  <a:schemeClr val="tx1"/>
                </a:solidFill>
              </a:rPr>
              <a:t>Failing to run samples and standards under the same conditions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Effect transition="in" filter="fade">
                                      <p:cBhvr>
                                        <p:cTn id="7" dur="2000"/>
                                        <p:tgtEl>
                                          <p:spTgt spid="35843">
                                            <p:txEl>
                                              <p:pRg st="0" end="0"/>
                                            </p:txEl>
                                          </p:spTgt>
                                        </p:tgtEl>
                                      </p:cBhvr>
                                    </p:animEffect>
                                  </p:childTnLst>
                                </p:cTn>
                              </p:par>
                            </p:childTnLst>
                          </p:cTn>
                        </p:par>
                        <p:par>
                          <p:cTn id="8" fill="hold" nodeType="afterGroup">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5843">
                                            <p:txEl>
                                              <p:pRg st="1" end="1"/>
                                            </p:txEl>
                                          </p:spTgt>
                                        </p:tgtEl>
                                        <p:attrNameLst>
                                          <p:attrName>style.visibility</p:attrName>
                                        </p:attrNameLst>
                                      </p:cBhvr>
                                      <p:to>
                                        <p:strVal val="visible"/>
                                      </p:to>
                                    </p:set>
                                    <p:animEffect transition="in" filter="fade">
                                      <p:cBhvr>
                                        <p:cTn id="11" dur="2000"/>
                                        <p:tgtEl>
                                          <p:spTgt spid="35843">
                                            <p:txEl>
                                              <p:pRg st="1" end="1"/>
                                            </p:txEl>
                                          </p:spTgt>
                                        </p:tgtEl>
                                      </p:cBhvr>
                                    </p:animEffect>
                                  </p:childTnLst>
                                </p:cTn>
                              </p:par>
                            </p:childTnLst>
                          </p:cTn>
                        </p:par>
                        <p:par>
                          <p:cTn id="12" fill="hold" nodeType="afterGroup">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35843">
                                            <p:txEl>
                                              <p:pRg st="3" end="3"/>
                                            </p:txEl>
                                          </p:spTgt>
                                        </p:tgtEl>
                                        <p:attrNameLst>
                                          <p:attrName>style.visibility</p:attrName>
                                        </p:attrNameLst>
                                      </p:cBhvr>
                                      <p:to>
                                        <p:strVal val="visible"/>
                                      </p:to>
                                    </p:set>
                                    <p:animEffect transition="in" filter="fade">
                                      <p:cBhvr>
                                        <p:cTn id="15" dur="2000"/>
                                        <p:tgtEl>
                                          <p:spTgt spid="35843">
                                            <p:txEl>
                                              <p:pRg st="3" end="3"/>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5843">
                                            <p:txEl>
                                              <p:pRg st="4" end="4"/>
                                            </p:txEl>
                                          </p:spTgt>
                                        </p:tgtEl>
                                        <p:attrNameLst>
                                          <p:attrName>style.visibility</p:attrName>
                                        </p:attrNameLst>
                                      </p:cBhvr>
                                      <p:to>
                                        <p:strVal val="visible"/>
                                      </p:to>
                                    </p:set>
                                    <p:animEffect transition="in" filter="fade">
                                      <p:cBhvr>
                                        <p:cTn id="20" dur="2000"/>
                                        <p:tgtEl>
                                          <p:spTgt spid="35843">
                                            <p:txEl>
                                              <p:pRg st="4" end="4"/>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5843">
                                            <p:txEl>
                                              <p:pRg st="5" end="5"/>
                                            </p:txEl>
                                          </p:spTgt>
                                        </p:tgtEl>
                                        <p:attrNameLst>
                                          <p:attrName>style.visibility</p:attrName>
                                        </p:attrNameLst>
                                      </p:cBhvr>
                                      <p:to>
                                        <p:strVal val="visible"/>
                                      </p:to>
                                    </p:set>
                                    <p:animEffect transition="in" filter="fade">
                                      <p:cBhvr>
                                        <p:cTn id="25" dur="2000"/>
                                        <p:tgtEl>
                                          <p:spTgt spid="35843">
                                            <p:txEl>
                                              <p:pRg st="5" end="5"/>
                                            </p:txEl>
                                          </p:spTgt>
                                        </p:tgtEl>
                                      </p:cBhvr>
                                    </p:animEffect>
                                  </p:childTnLst>
                                </p:cTn>
                              </p:par>
                            </p:childTnLst>
                          </p:cTn>
                        </p:par>
                        <p:par>
                          <p:cTn id="26" fill="hold" nodeType="afterGroup">
                            <p:stCondLst>
                              <p:cond delay="2000"/>
                            </p:stCondLst>
                            <p:childTnLst>
                              <p:par>
                                <p:cTn id="27" presetID="10" presetClass="entr" presetSubtype="0" fill="hold" grpId="0" nodeType="afterEffect">
                                  <p:stCondLst>
                                    <p:cond delay="0"/>
                                  </p:stCondLst>
                                  <p:childTnLst>
                                    <p:set>
                                      <p:cBhvr>
                                        <p:cTn id="28" dur="1" fill="hold">
                                          <p:stCondLst>
                                            <p:cond delay="0"/>
                                          </p:stCondLst>
                                        </p:cTn>
                                        <p:tgtEl>
                                          <p:spTgt spid="35843">
                                            <p:txEl>
                                              <p:pRg st="6" end="6"/>
                                            </p:txEl>
                                          </p:spTgt>
                                        </p:tgtEl>
                                        <p:attrNameLst>
                                          <p:attrName>style.visibility</p:attrName>
                                        </p:attrNameLst>
                                      </p:cBhvr>
                                      <p:to>
                                        <p:strVal val="visible"/>
                                      </p:to>
                                    </p:set>
                                    <p:animEffect transition="in" filter="fade">
                                      <p:cBhvr>
                                        <p:cTn id="29" dur="2000"/>
                                        <p:tgtEl>
                                          <p:spTgt spid="3584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1" name="Rectangle 3"/>
          <p:cNvSpPr>
            <a:spLocks noGrp="1" noChangeArrowheads="1"/>
          </p:cNvSpPr>
          <p:nvPr>
            <p:ph idx="1"/>
          </p:nvPr>
        </p:nvSpPr>
        <p:spPr>
          <a:xfrm>
            <a:off x="457200" y="685800"/>
            <a:ext cx="7162800" cy="5562600"/>
          </a:xfrm>
        </p:spPr>
        <p:txBody>
          <a:bodyPr rtlCol="0">
            <a:normAutofit lnSpcReduction="10000"/>
          </a:bodyPr>
          <a:lstStyle/>
          <a:p>
            <a:pPr marL="438912" indent="-320040" fontAlgn="auto">
              <a:spcBef>
                <a:spcPts val="0"/>
              </a:spcBef>
              <a:spcAft>
                <a:spcPts val="0"/>
              </a:spcAft>
              <a:buFont typeface="Wingdings" pitchFamily="2" charset="2"/>
              <a:buNone/>
              <a:defRPr/>
            </a:pPr>
            <a:r>
              <a:rPr lang="en-US" sz="3600" b="1" dirty="0">
                <a:solidFill>
                  <a:schemeClr val="tx1"/>
                </a:solidFill>
              </a:rPr>
              <a:t>Improper Practice:</a:t>
            </a:r>
          </a:p>
          <a:p>
            <a:pPr marL="438912" indent="-320040" fontAlgn="auto">
              <a:spcBef>
                <a:spcPts val="0"/>
              </a:spcBef>
              <a:spcAft>
                <a:spcPts val="0"/>
              </a:spcAft>
              <a:buFont typeface="Wingdings" pitchFamily="2" charset="2"/>
              <a:buNone/>
              <a:defRPr/>
            </a:pPr>
            <a:r>
              <a:rPr lang="en-US" b="1" dirty="0">
                <a:solidFill>
                  <a:schemeClr val="tx1"/>
                </a:solidFill>
              </a:rPr>
              <a:t>Concealment of a Known Problem</a:t>
            </a:r>
          </a:p>
          <a:p>
            <a:pPr marL="118872" indent="0" fontAlgn="auto">
              <a:spcBef>
                <a:spcPts val="0"/>
              </a:spcBef>
              <a:spcAft>
                <a:spcPts val="0"/>
              </a:spcAft>
              <a:buFont typeface="Wingdings 2"/>
              <a:buNone/>
              <a:defRPr/>
            </a:pPr>
            <a:endParaRPr lang="en-US" sz="2800" dirty="0">
              <a:solidFill>
                <a:schemeClr val="tx1"/>
              </a:solidFill>
              <a:latin typeface="Aparajita" panose="020B0604020202020204" pitchFamily="34" charset="0"/>
              <a:cs typeface="Aparajita" panose="020B0604020202020204" pitchFamily="34" charset="0"/>
            </a:endParaRPr>
          </a:p>
          <a:p>
            <a:pPr marL="438912" indent="-320040" fontAlgn="auto">
              <a:spcBef>
                <a:spcPts val="0"/>
              </a:spcBef>
              <a:spcAft>
                <a:spcPts val="0"/>
              </a:spcAft>
              <a:buFont typeface="Wingdings 2"/>
              <a:buChar char=""/>
              <a:defRPr/>
            </a:pPr>
            <a:r>
              <a:rPr lang="en-US" sz="2800" dirty="0">
                <a:solidFill>
                  <a:schemeClr val="tx1"/>
                </a:solidFill>
                <a:latin typeface="Aparajita" panose="020B0604020202020204" pitchFamily="34" charset="0"/>
                <a:cs typeface="Aparajita" panose="020B0604020202020204" pitchFamily="34" charset="0"/>
              </a:rPr>
              <a:t>Concealing a known sample problem or QC failure</a:t>
            </a:r>
          </a:p>
          <a:p>
            <a:pPr marL="438912" indent="-320040" fontAlgn="auto">
              <a:spcBef>
                <a:spcPts val="0"/>
              </a:spcBef>
              <a:spcAft>
                <a:spcPts val="0"/>
              </a:spcAft>
              <a:buFont typeface="Wingdings" pitchFamily="2" charset="2"/>
              <a:buNone/>
              <a:defRPr/>
            </a:pPr>
            <a:endParaRPr lang="en-US" sz="2800" dirty="0">
              <a:solidFill>
                <a:schemeClr val="tx1"/>
              </a:solidFill>
              <a:latin typeface="Aparajita" panose="020B0604020202020204" pitchFamily="34" charset="0"/>
              <a:cs typeface="Aparajita" panose="020B0604020202020204" pitchFamily="34" charset="0"/>
            </a:endParaRPr>
          </a:p>
          <a:p>
            <a:pPr marL="438912" indent="-320040" fontAlgn="auto">
              <a:spcBef>
                <a:spcPts val="0"/>
              </a:spcBef>
              <a:spcAft>
                <a:spcPts val="0"/>
              </a:spcAft>
              <a:buFont typeface="Wingdings 2"/>
              <a:buChar char=""/>
              <a:defRPr/>
            </a:pPr>
            <a:r>
              <a:rPr lang="en-US" sz="2800" dirty="0">
                <a:solidFill>
                  <a:schemeClr val="tx1"/>
                </a:solidFill>
                <a:latin typeface="Aparajita" panose="020B0604020202020204" pitchFamily="34" charset="0"/>
                <a:cs typeface="Aparajita" panose="020B0604020202020204" pitchFamily="34" charset="0"/>
              </a:rPr>
              <a:t>Concealing an unethical or improper practice</a:t>
            </a:r>
          </a:p>
          <a:p>
            <a:pPr marL="118872" indent="0" fontAlgn="auto">
              <a:spcBef>
                <a:spcPts val="0"/>
              </a:spcBef>
              <a:spcAft>
                <a:spcPts val="0"/>
              </a:spcAft>
              <a:buFont typeface="Wingdings 2" pitchFamily="18" charset="2"/>
              <a:buNone/>
              <a:defRPr/>
            </a:pPr>
            <a:endParaRPr lang="en-US" sz="2800" dirty="0">
              <a:solidFill>
                <a:schemeClr val="tx1"/>
              </a:solidFill>
              <a:latin typeface="Aparajita" panose="020B0604020202020204" pitchFamily="34" charset="0"/>
              <a:cs typeface="Aparajita" panose="020B0604020202020204" pitchFamily="34" charset="0"/>
            </a:endParaRPr>
          </a:p>
          <a:p>
            <a:pPr marL="438912" indent="-320040" fontAlgn="auto">
              <a:spcBef>
                <a:spcPts val="0"/>
              </a:spcBef>
              <a:spcAft>
                <a:spcPts val="0"/>
              </a:spcAft>
              <a:buFont typeface="Wingdings" pitchFamily="2" charset="2"/>
              <a:buNone/>
              <a:defRPr/>
            </a:pPr>
            <a:r>
              <a:rPr lang="en-US" sz="2800" i="1" dirty="0">
                <a:solidFill>
                  <a:schemeClr val="tx1"/>
                </a:solidFill>
                <a:latin typeface="Aparajita" panose="020B0604020202020204" pitchFamily="34" charset="0"/>
                <a:cs typeface="Aparajita" panose="020B0604020202020204" pitchFamily="34" charset="0"/>
              </a:rPr>
              <a:t>     Examples:</a:t>
            </a:r>
          </a:p>
          <a:p>
            <a:pPr marL="621792" lvl="1" fontAlgn="auto">
              <a:spcBef>
                <a:spcPts val="324"/>
              </a:spcBef>
              <a:spcAft>
                <a:spcPts val="0"/>
              </a:spcAft>
              <a:buFont typeface="Wingdings" pitchFamily="2" charset="2"/>
              <a:buChar char="Ø"/>
              <a:defRPr/>
            </a:pPr>
            <a:r>
              <a:rPr lang="en-US" sz="2800" i="1" dirty="0">
                <a:solidFill>
                  <a:schemeClr val="tx1"/>
                </a:solidFill>
                <a:latin typeface="Aparajita" panose="020B0604020202020204" pitchFamily="34" charset="0"/>
                <a:cs typeface="Aparajita" panose="020B0604020202020204" pitchFamily="34" charset="0"/>
              </a:rPr>
              <a:t>Failure to discuss and document QC failures </a:t>
            </a:r>
          </a:p>
          <a:p>
            <a:pPr marL="621792" lvl="1" fontAlgn="auto">
              <a:spcBef>
                <a:spcPts val="324"/>
              </a:spcBef>
              <a:spcAft>
                <a:spcPts val="0"/>
              </a:spcAft>
              <a:buFont typeface="Wingdings" pitchFamily="2" charset="2"/>
              <a:buChar char="Ø"/>
              <a:defRPr/>
            </a:pPr>
            <a:r>
              <a:rPr lang="en-US" sz="2800" i="1" dirty="0">
                <a:solidFill>
                  <a:schemeClr val="tx1"/>
                </a:solidFill>
                <a:latin typeface="Aparajita" panose="020B0604020202020204" pitchFamily="34" charset="0"/>
                <a:cs typeface="Aparajita" panose="020B0604020202020204" pitchFamily="34" charset="0"/>
              </a:rPr>
              <a:t>Failure to reject unacceptable samples, i.e. short volumes, high chlorine residuals</a:t>
            </a:r>
          </a:p>
          <a:p>
            <a:pPr marL="621792" lvl="1" fontAlgn="auto">
              <a:spcBef>
                <a:spcPts val="324"/>
              </a:spcBef>
              <a:spcAft>
                <a:spcPts val="0"/>
              </a:spcAft>
              <a:buFont typeface="Wingdings" pitchFamily="2" charset="2"/>
              <a:buChar char="Ø"/>
              <a:defRPr/>
            </a:pPr>
            <a:r>
              <a:rPr lang="en-US" sz="2800" i="1" dirty="0">
                <a:solidFill>
                  <a:schemeClr val="tx1"/>
                </a:solidFill>
                <a:latin typeface="Aparajita" panose="020B0604020202020204" pitchFamily="34" charset="0"/>
                <a:cs typeface="Aparajita" panose="020B0604020202020204" pitchFamily="34" charset="0"/>
              </a:rPr>
              <a:t>Failure to report and resolve equipment malfunction issues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37891">
                                            <p:txEl>
                                              <p:pRg st="0" end="0"/>
                                            </p:txEl>
                                          </p:spTgt>
                                        </p:tgtEl>
                                        <p:attrNameLst>
                                          <p:attrName>style.visibility</p:attrName>
                                        </p:attrNameLst>
                                      </p:cBhvr>
                                      <p:to>
                                        <p:strVal val="visible"/>
                                      </p:to>
                                    </p:set>
                                    <p:animEffect transition="in" filter="fade">
                                      <p:cBhvr>
                                        <p:cTn id="7" dur="500"/>
                                        <p:tgtEl>
                                          <p:spTgt spid="37891">
                                            <p:txEl>
                                              <p:pRg st="0" end="0"/>
                                            </p:txEl>
                                          </p:spTgt>
                                        </p:tgtEl>
                                      </p:cBhvr>
                                    </p:animEffect>
                                    <p:anim calcmode="lin" valueType="num">
                                      <p:cBhvr>
                                        <p:cTn id="8" dur="500" fill="hold"/>
                                        <p:tgtEl>
                                          <p:spTgt spid="37891">
                                            <p:txEl>
                                              <p:pRg st="0" end="0"/>
                                            </p:txEl>
                                          </p:spTgt>
                                        </p:tgtEl>
                                        <p:attrNameLst>
                                          <p:attrName>ppt_w</p:attrName>
                                        </p:attrNameLst>
                                      </p:cBhvr>
                                      <p:tavLst>
                                        <p:tav tm="0" fmla="#ppt_w*sin(2.5*pi*$)">
                                          <p:val>
                                            <p:fltVal val="0"/>
                                          </p:val>
                                        </p:tav>
                                        <p:tav tm="100000">
                                          <p:val>
                                            <p:fltVal val="1"/>
                                          </p:val>
                                        </p:tav>
                                      </p:tavLst>
                                    </p:anim>
                                    <p:anim calcmode="lin" valueType="num">
                                      <p:cBhvr>
                                        <p:cTn id="9" dur="500" fill="hold"/>
                                        <p:tgtEl>
                                          <p:spTgt spid="37891">
                                            <p:txEl>
                                              <p:pRg st="0" end="0"/>
                                            </p:txEl>
                                          </p:spTgt>
                                        </p:tgtEl>
                                        <p:attrNameLst>
                                          <p:attrName>ppt_h</p:attrName>
                                        </p:attrNameLst>
                                      </p:cBhvr>
                                      <p:tavLst>
                                        <p:tav tm="0">
                                          <p:val>
                                            <p:strVal val="#ppt_h"/>
                                          </p:val>
                                        </p:tav>
                                        <p:tav tm="100000">
                                          <p:val>
                                            <p:strVal val="#ppt_h"/>
                                          </p:val>
                                        </p:tav>
                                      </p:tavLst>
                                    </p:anim>
                                  </p:childTnLst>
                                </p:cTn>
                              </p:par>
                            </p:childTnLst>
                          </p:cTn>
                        </p:par>
                        <p:par>
                          <p:cTn id="10" fill="hold" nodeType="afterGroup">
                            <p:stCondLst>
                              <p:cond delay="1300"/>
                            </p:stCondLst>
                            <p:childTnLst>
                              <p:par>
                                <p:cTn id="11" presetID="45" presetClass="entr" presetSubtype="0" fill="hold" grpId="0" nodeType="afterEffect">
                                  <p:stCondLst>
                                    <p:cond delay="0"/>
                                  </p:stCondLst>
                                  <p:iterate type="lt">
                                    <p:tmPct val="10000"/>
                                  </p:iterate>
                                  <p:childTnLst>
                                    <p:set>
                                      <p:cBhvr>
                                        <p:cTn id="12" dur="1" fill="hold">
                                          <p:stCondLst>
                                            <p:cond delay="0"/>
                                          </p:stCondLst>
                                        </p:cTn>
                                        <p:tgtEl>
                                          <p:spTgt spid="37891">
                                            <p:txEl>
                                              <p:pRg st="1" end="1"/>
                                            </p:txEl>
                                          </p:spTgt>
                                        </p:tgtEl>
                                        <p:attrNameLst>
                                          <p:attrName>style.visibility</p:attrName>
                                        </p:attrNameLst>
                                      </p:cBhvr>
                                      <p:to>
                                        <p:strVal val="visible"/>
                                      </p:to>
                                    </p:set>
                                    <p:animEffect transition="in" filter="fade">
                                      <p:cBhvr>
                                        <p:cTn id="13" dur="500"/>
                                        <p:tgtEl>
                                          <p:spTgt spid="37891">
                                            <p:txEl>
                                              <p:pRg st="1" end="1"/>
                                            </p:txEl>
                                          </p:spTgt>
                                        </p:tgtEl>
                                      </p:cBhvr>
                                    </p:animEffect>
                                    <p:anim calcmode="lin" valueType="num">
                                      <p:cBhvr>
                                        <p:cTn id="14" dur="500" fill="hold"/>
                                        <p:tgtEl>
                                          <p:spTgt spid="37891">
                                            <p:txEl>
                                              <p:pRg st="1" end="1"/>
                                            </p:txEl>
                                          </p:spTgt>
                                        </p:tgtEl>
                                        <p:attrNameLst>
                                          <p:attrName>ppt_w</p:attrName>
                                        </p:attrNameLst>
                                      </p:cBhvr>
                                      <p:tavLst>
                                        <p:tav tm="0" fmla="#ppt_w*sin(2.5*pi*$)">
                                          <p:val>
                                            <p:fltVal val="0"/>
                                          </p:val>
                                        </p:tav>
                                        <p:tav tm="100000">
                                          <p:val>
                                            <p:fltVal val="1"/>
                                          </p:val>
                                        </p:tav>
                                      </p:tavLst>
                                    </p:anim>
                                    <p:anim calcmode="lin" valueType="num">
                                      <p:cBhvr>
                                        <p:cTn id="15" dur="500" fill="hold"/>
                                        <p:tgtEl>
                                          <p:spTgt spid="37891">
                                            <p:txEl>
                                              <p:pRg st="1" end="1"/>
                                            </p:txEl>
                                          </p:spTgt>
                                        </p:tgtEl>
                                        <p:attrNameLst>
                                          <p:attrName>ppt_h</p:attrName>
                                        </p:attrNameLst>
                                      </p:cBhvr>
                                      <p:tavLst>
                                        <p:tav tm="0">
                                          <p:val>
                                            <p:strVal val="#ppt_h"/>
                                          </p:val>
                                        </p:tav>
                                        <p:tav tm="100000">
                                          <p:val>
                                            <p:strVal val="#ppt_h"/>
                                          </p:val>
                                        </p:tav>
                                      </p:tavLst>
                                    </p:anim>
                                  </p:childTnLst>
                                </p:cTn>
                              </p:par>
                            </p:childTnLst>
                          </p:cTn>
                        </p:par>
                        <p:par>
                          <p:cTn id="16" fill="hold" nodeType="afterGroup">
                            <p:stCondLst>
                              <p:cond delay="3050"/>
                            </p:stCondLst>
                            <p:childTnLst>
                              <p:par>
                                <p:cTn id="17" presetID="10" presetClass="entr" presetSubtype="0" fill="hold" grpId="0" nodeType="afterEffect">
                                  <p:stCondLst>
                                    <p:cond delay="0"/>
                                  </p:stCondLst>
                                  <p:childTnLst>
                                    <p:set>
                                      <p:cBhvr>
                                        <p:cTn id="18" dur="1" fill="hold">
                                          <p:stCondLst>
                                            <p:cond delay="0"/>
                                          </p:stCondLst>
                                        </p:cTn>
                                        <p:tgtEl>
                                          <p:spTgt spid="37891">
                                            <p:txEl>
                                              <p:pRg st="3" end="3"/>
                                            </p:txEl>
                                          </p:spTgt>
                                        </p:tgtEl>
                                        <p:attrNameLst>
                                          <p:attrName>style.visibility</p:attrName>
                                        </p:attrNameLst>
                                      </p:cBhvr>
                                      <p:to>
                                        <p:strVal val="visible"/>
                                      </p:to>
                                    </p:set>
                                    <p:animEffect transition="in" filter="fade">
                                      <p:cBhvr>
                                        <p:cTn id="19" dur="2000"/>
                                        <p:tgtEl>
                                          <p:spTgt spid="37891">
                                            <p:txEl>
                                              <p:pRg st="3" end="3"/>
                                            </p:txEl>
                                          </p:spTgt>
                                        </p:tgtEl>
                                      </p:cBhvr>
                                    </p:animEffect>
                                  </p:childTnLst>
                                </p:cTn>
                              </p:par>
                            </p:childTnLst>
                          </p:cTn>
                        </p:par>
                        <p:par>
                          <p:cTn id="20" fill="hold" nodeType="afterGroup">
                            <p:stCondLst>
                              <p:cond delay="5050"/>
                            </p:stCondLst>
                            <p:childTnLst>
                              <p:par>
                                <p:cTn id="21" presetID="10" presetClass="entr" presetSubtype="0" fill="hold" grpId="0" nodeType="afterEffect">
                                  <p:stCondLst>
                                    <p:cond delay="0"/>
                                  </p:stCondLst>
                                  <p:childTnLst>
                                    <p:set>
                                      <p:cBhvr>
                                        <p:cTn id="22" dur="1" fill="hold">
                                          <p:stCondLst>
                                            <p:cond delay="0"/>
                                          </p:stCondLst>
                                        </p:cTn>
                                        <p:tgtEl>
                                          <p:spTgt spid="37891">
                                            <p:txEl>
                                              <p:pRg st="5" end="5"/>
                                            </p:txEl>
                                          </p:spTgt>
                                        </p:tgtEl>
                                        <p:attrNameLst>
                                          <p:attrName>style.visibility</p:attrName>
                                        </p:attrNameLst>
                                      </p:cBhvr>
                                      <p:to>
                                        <p:strVal val="visible"/>
                                      </p:to>
                                    </p:set>
                                    <p:animEffect transition="in" filter="fade">
                                      <p:cBhvr>
                                        <p:cTn id="23" dur="2000"/>
                                        <p:tgtEl>
                                          <p:spTgt spid="37891">
                                            <p:txEl>
                                              <p:pRg st="5" end="5"/>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7891">
                                            <p:txEl>
                                              <p:pRg st="7" end="7"/>
                                            </p:txEl>
                                          </p:spTgt>
                                        </p:tgtEl>
                                        <p:attrNameLst>
                                          <p:attrName>style.visibility</p:attrName>
                                        </p:attrNameLst>
                                      </p:cBhvr>
                                      <p:to>
                                        <p:strVal val="visible"/>
                                      </p:to>
                                    </p:set>
                                    <p:animEffect transition="in" filter="fade">
                                      <p:cBhvr>
                                        <p:cTn id="28" dur="2000"/>
                                        <p:tgtEl>
                                          <p:spTgt spid="37891">
                                            <p:txEl>
                                              <p:pRg st="7" end="7"/>
                                            </p:txEl>
                                          </p:spTgt>
                                        </p:tgtEl>
                                      </p:cBhvr>
                                    </p:animEffect>
                                  </p:childTnLst>
                                </p:cTn>
                              </p:par>
                            </p:childTnLst>
                          </p:cTn>
                        </p:par>
                        <p:par>
                          <p:cTn id="29" fill="hold" nodeType="afterGroup">
                            <p:stCondLst>
                              <p:cond delay="2000"/>
                            </p:stCondLst>
                            <p:childTnLst>
                              <p:par>
                                <p:cTn id="30" presetID="10" presetClass="entr" presetSubtype="0" fill="hold" grpId="0" nodeType="afterEffect">
                                  <p:stCondLst>
                                    <p:cond delay="0"/>
                                  </p:stCondLst>
                                  <p:childTnLst>
                                    <p:set>
                                      <p:cBhvr>
                                        <p:cTn id="31" dur="1" fill="hold">
                                          <p:stCondLst>
                                            <p:cond delay="0"/>
                                          </p:stCondLst>
                                        </p:cTn>
                                        <p:tgtEl>
                                          <p:spTgt spid="37891">
                                            <p:txEl>
                                              <p:pRg st="8" end="8"/>
                                            </p:txEl>
                                          </p:spTgt>
                                        </p:tgtEl>
                                        <p:attrNameLst>
                                          <p:attrName>style.visibility</p:attrName>
                                        </p:attrNameLst>
                                      </p:cBhvr>
                                      <p:to>
                                        <p:strVal val="visible"/>
                                      </p:to>
                                    </p:set>
                                    <p:animEffect transition="in" filter="fade">
                                      <p:cBhvr>
                                        <p:cTn id="32" dur="2000"/>
                                        <p:tgtEl>
                                          <p:spTgt spid="37891">
                                            <p:txEl>
                                              <p:pRg st="8" end="8"/>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7891">
                                            <p:txEl>
                                              <p:pRg st="9" end="9"/>
                                            </p:txEl>
                                          </p:spTgt>
                                        </p:tgtEl>
                                        <p:attrNameLst>
                                          <p:attrName>style.visibility</p:attrName>
                                        </p:attrNameLst>
                                      </p:cBhvr>
                                      <p:to>
                                        <p:strVal val="visible"/>
                                      </p:to>
                                    </p:set>
                                    <p:animEffect transition="in" filter="fade">
                                      <p:cBhvr>
                                        <p:cTn id="35" dur="2000"/>
                                        <p:tgtEl>
                                          <p:spTgt spid="37891">
                                            <p:txEl>
                                              <p:pRg st="9" end="9"/>
                                            </p:txEl>
                                          </p:spTgt>
                                        </p:tgtEl>
                                      </p:cBhvr>
                                    </p:animEffect>
                                  </p:childTnLst>
                                </p:cTn>
                              </p:par>
                            </p:childTnLst>
                          </p:cTn>
                        </p:par>
                        <p:par>
                          <p:cTn id="36" fill="hold" nodeType="afterGroup">
                            <p:stCondLst>
                              <p:cond delay="4000"/>
                            </p:stCondLst>
                            <p:childTnLst>
                              <p:par>
                                <p:cTn id="37" presetID="10" presetClass="entr" presetSubtype="0" fill="hold" grpId="0" nodeType="afterEffect">
                                  <p:stCondLst>
                                    <p:cond delay="0"/>
                                  </p:stCondLst>
                                  <p:childTnLst>
                                    <p:set>
                                      <p:cBhvr>
                                        <p:cTn id="38" dur="1" fill="hold">
                                          <p:stCondLst>
                                            <p:cond delay="0"/>
                                          </p:stCondLst>
                                        </p:cTn>
                                        <p:tgtEl>
                                          <p:spTgt spid="37891">
                                            <p:txEl>
                                              <p:pRg st="10" end="10"/>
                                            </p:txEl>
                                          </p:spTgt>
                                        </p:tgtEl>
                                        <p:attrNameLst>
                                          <p:attrName>style.visibility</p:attrName>
                                        </p:attrNameLst>
                                      </p:cBhvr>
                                      <p:to>
                                        <p:strVal val="visible"/>
                                      </p:to>
                                    </p:set>
                                    <p:animEffect transition="in" filter="fade">
                                      <p:cBhvr>
                                        <p:cTn id="39" dur="2000"/>
                                        <p:tgtEl>
                                          <p:spTgt spid="37891">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7" name="Rectangle 3"/>
          <p:cNvSpPr>
            <a:spLocks noGrp="1" noChangeArrowheads="1"/>
          </p:cNvSpPr>
          <p:nvPr>
            <p:ph idx="1"/>
          </p:nvPr>
        </p:nvSpPr>
        <p:spPr>
          <a:xfrm>
            <a:off x="304800" y="228917"/>
            <a:ext cx="7086600" cy="5440363"/>
          </a:xfrm>
        </p:spPr>
        <p:txBody>
          <a:bodyPr rtlCol="0">
            <a:normAutofit/>
          </a:bodyPr>
          <a:lstStyle/>
          <a:p>
            <a:pPr marL="438912" indent="-320040" fontAlgn="auto">
              <a:lnSpc>
                <a:spcPct val="90000"/>
              </a:lnSpc>
              <a:spcBef>
                <a:spcPts val="0"/>
              </a:spcBef>
              <a:spcAft>
                <a:spcPts val="0"/>
              </a:spcAft>
              <a:buFont typeface="Wingdings" pitchFamily="2" charset="2"/>
              <a:buNone/>
              <a:defRPr/>
            </a:pPr>
            <a:r>
              <a:rPr lang="en-US" sz="3600" b="1" dirty="0">
                <a:solidFill>
                  <a:schemeClr val="accent1"/>
                </a:solidFill>
              </a:rPr>
              <a:t>  </a:t>
            </a:r>
            <a:r>
              <a:rPr lang="en-US" sz="3600" b="1" dirty="0">
                <a:solidFill>
                  <a:schemeClr val="tx1"/>
                </a:solidFill>
              </a:rPr>
              <a:t>Importance of the </a:t>
            </a:r>
          </a:p>
          <a:p>
            <a:pPr marL="438912" indent="-320040" fontAlgn="auto">
              <a:lnSpc>
                <a:spcPct val="90000"/>
              </a:lnSpc>
              <a:spcBef>
                <a:spcPts val="0"/>
              </a:spcBef>
              <a:spcAft>
                <a:spcPts val="0"/>
              </a:spcAft>
              <a:buFont typeface="Wingdings" pitchFamily="2" charset="2"/>
              <a:buNone/>
              <a:defRPr/>
            </a:pPr>
            <a:r>
              <a:rPr lang="en-US" sz="3600" b="1" dirty="0">
                <a:solidFill>
                  <a:schemeClr val="tx1"/>
                </a:solidFill>
              </a:rPr>
              <a:t>  Quality System</a:t>
            </a:r>
          </a:p>
          <a:p>
            <a:pPr marL="457200" lvl="1" indent="0" fontAlgn="auto">
              <a:lnSpc>
                <a:spcPct val="90000"/>
              </a:lnSpc>
              <a:spcBef>
                <a:spcPts val="324"/>
              </a:spcBef>
              <a:spcAft>
                <a:spcPts val="0"/>
              </a:spcAft>
              <a:buFont typeface="Wingdings"/>
              <a:buNone/>
              <a:defRPr/>
            </a:pPr>
            <a:endParaRPr lang="en-US" dirty="0">
              <a:solidFill>
                <a:schemeClr val="tx1"/>
              </a:solidFill>
            </a:endParaRPr>
          </a:p>
          <a:p>
            <a:pPr marL="731520" lvl="1" indent="-274320" fontAlgn="auto">
              <a:lnSpc>
                <a:spcPct val="90000"/>
              </a:lnSpc>
              <a:spcBef>
                <a:spcPts val="324"/>
              </a:spcBef>
              <a:spcAft>
                <a:spcPts val="0"/>
              </a:spcAft>
              <a:buFont typeface="Wingdings"/>
              <a:buChar char=""/>
              <a:defRPr/>
            </a:pPr>
            <a:r>
              <a:rPr lang="en-US" sz="2800" dirty="0">
                <a:solidFill>
                  <a:schemeClr val="tx1"/>
                </a:solidFill>
                <a:latin typeface="Aparajita" panose="020B0604020202020204" pitchFamily="34" charset="0"/>
                <a:cs typeface="Aparajita" panose="020B0604020202020204" pitchFamily="34" charset="0"/>
              </a:rPr>
              <a:t>An effective Quality System is critical to a laboratory’s timely detection, correction, and deterrence of improper practices</a:t>
            </a:r>
          </a:p>
          <a:p>
            <a:pPr marL="457200" lvl="1" indent="0" fontAlgn="auto">
              <a:lnSpc>
                <a:spcPct val="90000"/>
              </a:lnSpc>
              <a:spcBef>
                <a:spcPts val="324"/>
              </a:spcBef>
              <a:spcAft>
                <a:spcPts val="0"/>
              </a:spcAft>
              <a:buFont typeface="Wingdings"/>
              <a:buNone/>
              <a:defRPr/>
            </a:pPr>
            <a:endParaRPr lang="en-US" sz="2800" dirty="0">
              <a:solidFill>
                <a:schemeClr val="tx1"/>
              </a:solidFill>
              <a:latin typeface="Aparajita" panose="020B0604020202020204" pitchFamily="34" charset="0"/>
              <a:cs typeface="Aparajita" panose="020B0604020202020204" pitchFamily="34" charset="0"/>
            </a:endParaRPr>
          </a:p>
          <a:p>
            <a:pPr marL="731520" lvl="1" indent="-274320" fontAlgn="auto">
              <a:lnSpc>
                <a:spcPct val="90000"/>
              </a:lnSpc>
              <a:spcBef>
                <a:spcPts val="324"/>
              </a:spcBef>
              <a:spcAft>
                <a:spcPts val="0"/>
              </a:spcAft>
              <a:buFont typeface="Wingdings"/>
              <a:buChar char=""/>
              <a:defRPr/>
            </a:pPr>
            <a:r>
              <a:rPr lang="en-US" sz="2800" dirty="0">
                <a:solidFill>
                  <a:schemeClr val="tx1"/>
                </a:solidFill>
                <a:latin typeface="Aparajita" panose="020B0604020202020204" pitchFamily="34" charset="0"/>
                <a:cs typeface="Aparajita" panose="020B0604020202020204" pitchFamily="34" charset="0"/>
              </a:rPr>
              <a:t>An ineffective Quality System can allow shortcuts and improper practices to occur and to go unnoticed</a:t>
            </a:r>
          </a:p>
        </p:txBody>
      </p:sp>
      <p:pic>
        <p:nvPicPr>
          <p:cNvPr id="41988" name="Picture 4" descr="j043152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7000" y="819852"/>
            <a:ext cx="21336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Effect transition="in" filter="fade">
                                      <p:cBhvr>
                                        <p:cTn id="7" dur="2000"/>
                                        <p:tgtEl>
                                          <p:spTgt spid="41987">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41987">
                                            <p:txEl>
                                              <p:pRg st="1" end="1"/>
                                            </p:txEl>
                                          </p:spTgt>
                                        </p:tgtEl>
                                        <p:attrNameLst>
                                          <p:attrName>style.visibility</p:attrName>
                                        </p:attrNameLst>
                                      </p:cBhvr>
                                      <p:to>
                                        <p:strVal val="visible"/>
                                      </p:to>
                                    </p:set>
                                    <p:animEffect transition="in" filter="fade">
                                      <p:cBhvr>
                                        <p:cTn id="11" dur="2000"/>
                                        <p:tgtEl>
                                          <p:spTgt spid="41987">
                                            <p:txEl>
                                              <p:pRg st="1" end="1"/>
                                            </p:txEl>
                                          </p:spTgt>
                                        </p:tgtEl>
                                      </p:cBhvr>
                                    </p:animEffect>
                                  </p:childTnLst>
                                </p:cTn>
                              </p:par>
                            </p:childTnLst>
                          </p:cTn>
                        </p:par>
                        <p:par>
                          <p:cTn id="12" fill="hold" nodeType="afterGroup">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41987">
                                            <p:txEl>
                                              <p:pRg st="3" end="3"/>
                                            </p:txEl>
                                          </p:spTgt>
                                        </p:tgtEl>
                                        <p:attrNameLst>
                                          <p:attrName>style.visibility</p:attrName>
                                        </p:attrNameLst>
                                      </p:cBhvr>
                                      <p:to>
                                        <p:strVal val="visible"/>
                                      </p:to>
                                    </p:set>
                                    <p:animEffect transition="in" filter="fade">
                                      <p:cBhvr>
                                        <p:cTn id="15" dur="2000"/>
                                        <p:tgtEl>
                                          <p:spTgt spid="41987">
                                            <p:txEl>
                                              <p:pRg st="3" end="3"/>
                                            </p:txEl>
                                          </p:spTgt>
                                        </p:tgtEl>
                                      </p:cBhvr>
                                    </p:animEffect>
                                  </p:childTnLst>
                                </p:cTn>
                              </p:par>
                            </p:childTnLst>
                          </p:cTn>
                        </p:par>
                        <p:par>
                          <p:cTn id="16" fill="hold" nodeType="afterGroup">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41987">
                                            <p:txEl>
                                              <p:pRg st="5" end="5"/>
                                            </p:txEl>
                                          </p:spTgt>
                                        </p:tgtEl>
                                        <p:attrNameLst>
                                          <p:attrName>style.visibility</p:attrName>
                                        </p:attrNameLst>
                                      </p:cBhvr>
                                      <p:to>
                                        <p:strVal val="visible"/>
                                      </p:to>
                                    </p:set>
                                    <p:animEffect transition="in" filter="fade">
                                      <p:cBhvr>
                                        <p:cTn id="19" dur="2000"/>
                                        <p:tgtEl>
                                          <p:spTgt spid="41987">
                                            <p:txEl>
                                              <p:pRg st="5" end="5"/>
                                            </p:txEl>
                                          </p:spTgt>
                                        </p:tgtEl>
                                      </p:cBhvr>
                                    </p:animEffect>
                                  </p:childTnLst>
                                </p:cTn>
                              </p:par>
                            </p:childTnLst>
                          </p:cTn>
                        </p:par>
                        <p:par>
                          <p:cTn id="20" fill="hold" nodeType="afterGroup">
                            <p:stCondLst>
                              <p:cond delay="8000"/>
                            </p:stCondLst>
                            <p:childTnLst>
                              <p:par>
                                <p:cTn id="21" presetID="26" presetClass="emph" presetSubtype="0" fill="hold" nodeType="afterEffect">
                                  <p:stCondLst>
                                    <p:cond delay="0"/>
                                  </p:stCondLst>
                                  <p:childTnLst>
                                    <p:animEffect transition="out" filter="fade">
                                      <p:cBhvr>
                                        <p:cTn id="22" dur="500" tmFilter="0, 0; .2, .5; .8, .5; 1, 0"/>
                                        <p:tgtEl>
                                          <p:spTgt spid="41988"/>
                                        </p:tgtEl>
                                      </p:cBhvr>
                                    </p:animEffect>
                                    <p:animScale>
                                      <p:cBhvr>
                                        <p:cTn id="23" dur="250" autoRev="1" fill="hold"/>
                                        <p:tgtEl>
                                          <p:spTgt spid="41988"/>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7" name="Rectangle 3"/>
          <p:cNvSpPr>
            <a:spLocks noGrp="1" noChangeArrowheads="1"/>
          </p:cNvSpPr>
          <p:nvPr>
            <p:ph idx="1"/>
          </p:nvPr>
        </p:nvSpPr>
        <p:spPr>
          <a:xfrm>
            <a:off x="457200" y="304800"/>
            <a:ext cx="7696200" cy="6324600"/>
          </a:xfrm>
        </p:spPr>
        <p:txBody>
          <a:bodyPr rtlCol="0">
            <a:normAutofit/>
          </a:bodyPr>
          <a:lstStyle/>
          <a:p>
            <a:pPr marL="438912" indent="-320040" algn="ctr" fontAlgn="auto">
              <a:lnSpc>
                <a:spcPct val="90000"/>
              </a:lnSpc>
              <a:spcBef>
                <a:spcPts val="0"/>
              </a:spcBef>
              <a:spcAft>
                <a:spcPts val="0"/>
              </a:spcAft>
              <a:buFont typeface="Wingdings" pitchFamily="2" charset="2"/>
              <a:buNone/>
              <a:defRPr/>
            </a:pPr>
            <a:endParaRPr lang="en-US" sz="2000" b="1" dirty="0">
              <a:solidFill>
                <a:srgbClr val="66FF33"/>
              </a:solidFill>
            </a:endParaRPr>
          </a:p>
          <a:p>
            <a:pPr marL="438912" indent="-320040" fontAlgn="auto">
              <a:lnSpc>
                <a:spcPct val="90000"/>
              </a:lnSpc>
              <a:spcBef>
                <a:spcPts val="0"/>
              </a:spcBef>
              <a:spcAft>
                <a:spcPts val="0"/>
              </a:spcAft>
              <a:buFont typeface="Wingdings" pitchFamily="2" charset="2"/>
              <a:buNone/>
              <a:defRPr/>
            </a:pPr>
            <a:r>
              <a:rPr lang="en-US" sz="3600" b="1" dirty="0">
                <a:solidFill>
                  <a:schemeClr val="tx1"/>
                </a:solidFill>
              </a:rPr>
              <a:t>Quality System Vulnerabilities</a:t>
            </a:r>
          </a:p>
          <a:p>
            <a:pPr marL="438912" indent="-320040" algn="ctr" fontAlgn="auto">
              <a:lnSpc>
                <a:spcPct val="90000"/>
              </a:lnSpc>
              <a:spcBef>
                <a:spcPts val="0"/>
              </a:spcBef>
              <a:spcAft>
                <a:spcPts val="0"/>
              </a:spcAft>
              <a:buFont typeface="Wingdings" pitchFamily="2" charset="2"/>
              <a:buNone/>
              <a:defRPr/>
            </a:pPr>
            <a:endParaRPr lang="en-US" b="1" dirty="0">
              <a:solidFill>
                <a:schemeClr val="tx1"/>
              </a:solidFill>
            </a:endParaRPr>
          </a:p>
          <a:p>
            <a:pPr marL="438912" indent="-320040" fontAlgn="auto">
              <a:lnSpc>
                <a:spcPct val="90000"/>
              </a:lnSpc>
              <a:spcBef>
                <a:spcPts val="0"/>
              </a:spcBef>
              <a:spcAft>
                <a:spcPts val="0"/>
              </a:spcAft>
              <a:buFont typeface="Wingdings 2"/>
              <a:buChar char=""/>
              <a:defRPr/>
            </a:pPr>
            <a:endParaRPr lang="en-US" sz="2800" dirty="0">
              <a:solidFill>
                <a:schemeClr val="tx1"/>
              </a:solidFill>
              <a:latin typeface="Aparajita" panose="020B0604020202020204" pitchFamily="34" charset="0"/>
              <a:cs typeface="Aparajita" panose="020B0604020202020204" pitchFamily="34" charset="0"/>
            </a:endParaRPr>
          </a:p>
          <a:p>
            <a:pPr marL="438912" indent="-320040" fontAlgn="auto">
              <a:lnSpc>
                <a:spcPct val="90000"/>
              </a:lnSpc>
              <a:spcBef>
                <a:spcPts val="0"/>
              </a:spcBef>
              <a:spcAft>
                <a:spcPts val="0"/>
              </a:spcAft>
              <a:buFont typeface="Wingdings 2"/>
              <a:buChar char=""/>
              <a:defRPr/>
            </a:pPr>
            <a:r>
              <a:rPr lang="en-US" sz="2800" dirty="0">
                <a:solidFill>
                  <a:schemeClr val="tx1"/>
                </a:solidFill>
                <a:latin typeface="Aparajita" panose="020B0604020202020204" pitchFamily="34" charset="0"/>
                <a:cs typeface="Aparajita" panose="020B0604020202020204" pitchFamily="34" charset="0"/>
              </a:rPr>
              <a:t>Any aspect of a Quality System that allows improper practices to occur and to go undetected</a:t>
            </a:r>
          </a:p>
          <a:p>
            <a:pPr marL="438912" indent="-320040" fontAlgn="auto">
              <a:lnSpc>
                <a:spcPct val="90000"/>
              </a:lnSpc>
              <a:spcBef>
                <a:spcPts val="0"/>
              </a:spcBef>
              <a:spcAft>
                <a:spcPts val="0"/>
              </a:spcAft>
              <a:buFont typeface="Wingdings" pitchFamily="2" charset="2"/>
              <a:buNone/>
              <a:defRPr/>
            </a:pPr>
            <a:endParaRPr lang="en-US" sz="2800" dirty="0">
              <a:solidFill>
                <a:schemeClr val="tx1"/>
              </a:solidFill>
              <a:latin typeface="Aparajita" panose="020B0604020202020204" pitchFamily="34" charset="0"/>
              <a:cs typeface="Aparajita" panose="020B0604020202020204" pitchFamily="34" charset="0"/>
            </a:endParaRPr>
          </a:p>
          <a:p>
            <a:pPr marL="438912" indent="-320040" fontAlgn="auto">
              <a:lnSpc>
                <a:spcPct val="90000"/>
              </a:lnSpc>
              <a:spcBef>
                <a:spcPts val="0"/>
              </a:spcBef>
              <a:spcAft>
                <a:spcPts val="0"/>
              </a:spcAft>
              <a:buFont typeface="Wingdings 2"/>
              <a:buChar char=""/>
              <a:defRPr/>
            </a:pPr>
            <a:r>
              <a:rPr lang="en-US" sz="2800" dirty="0">
                <a:solidFill>
                  <a:schemeClr val="tx1"/>
                </a:solidFill>
                <a:latin typeface="Aparajita" panose="020B0604020202020204" pitchFamily="34" charset="0"/>
                <a:cs typeface="Aparajita" panose="020B0604020202020204" pitchFamily="34" charset="0"/>
              </a:rPr>
              <a:t>Weaknesses in the following areas:</a:t>
            </a:r>
          </a:p>
          <a:p>
            <a:pPr marL="731520" lvl="1" indent="-274320" fontAlgn="auto">
              <a:lnSpc>
                <a:spcPct val="90000"/>
              </a:lnSpc>
              <a:spcBef>
                <a:spcPts val="324"/>
              </a:spcBef>
              <a:spcAft>
                <a:spcPts val="0"/>
              </a:spcAft>
              <a:buFont typeface="Wingdings"/>
              <a:buChar char=""/>
              <a:defRPr/>
            </a:pPr>
            <a:r>
              <a:rPr lang="en-US" sz="2800" i="1" dirty="0">
                <a:solidFill>
                  <a:schemeClr val="tx1"/>
                </a:solidFill>
                <a:latin typeface="Aparajita" panose="020B0604020202020204" pitchFamily="34" charset="0"/>
                <a:cs typeface="Aparajita" panose="020B0604020202020204" pitchFamily="34" charset="0"/>
              </a:rPr>
              <a:t>Management commitment to data integrity</a:t>
            </a:r>
          </a:p>
          <a:p>
            <a:pPr marL="731520" lvl="1" indent="-274320" fontAlgn="auto">
              <a:lnSpc>
                <a:spcPct val="90000"/>
              </a:lnSpc>
              <a:spcBef>
                <a:spcPts val="324"/>
              </a:spcBef>
              <a:spcAft>
                <a:spcPts val="0"/>
              </a:spcAft>
              <a:buFont typeface="Wingdings"/>
              <a:buChar char=""/>
              <a:defRPr/>
            </a:pPr>
            <a:r>
              <a:rPr lang="en-US" sz="2800" i="1" dirty="0">
                <a:solidFill>
                  <a:schemeClr val="tx1"/>
                </a:solidFill>
                <a:latin typeface="Aparajita" panose="020B0604020202020204" pitchFamily="34" charset="0"/>
                <a:cs typeface="Aparajita" panose="020B0604020202020204" pitchFamily="34" charset="0"/>
              </a:rPr>
              <a:t>Resources</a:t>
            </a:r>
          </a:p>
          <a:p>
            <a:pPr marL="731520" lvl="1" indent="-274320" fontAlgn="auto">
              <a:lnSpc>
                <a:spcPct val="90000"/>
              </a:lnSpc>
              <a:spcBef>
                <a:spcPts val="324"/>
              </a:spcBef>
              <a:spcAft>
                <a:spcPts val="0"/>
              </a:spcAft>
              <a:buFont typeface="Wingdings"/>
              <a:buChar char=""/>
              <a:defRPr/>
            </a:pPr>
            <a:r>
              <a:rPr lang="en-US" sz="2800" i="1" dirty="0">
                <a:solidFill>
                  <a:schemeClr val="tx1"/>
                </a:solidFill>
                <a:latin typeface="Aparajita" panose="020B0604020202020204" pitchFamily="34" charset="0"/>
                <a:cs typeface="Aparajita" panose="020B0604020202020204" pitchFamily="34" charset="0"/>
              </a:rPr>
              <a:t>Qualifications and training</a:t>
            </a:r>
          </a:p>
          <a:p>
            <a:pPr marL="731520" lvl="1" indent="-274320" fontAlgn="auto">
              <a:lnSpc>
                <a:spcPct val="90000"/>
              </a:lnSpc>
              <a:spcBef>
                <a:spcPts val="324"/>
              </a:spcBef>
              <a:spcAft>
                <a:spcPts val="0"/>
              </a:spcAft>
              <a:buFont typeface="Wingdings"/>
              <a:buChar char=""/>
              <a:defRPr/>
            </a:pPr>
            <a:r>
              <a:rPr lang="en-US" sz="2800" i="1" dirty="0">
                <a:solidFill>
                  <a:schemeClr val="tx1"/>
                </a:solidFill>
                <a:latin typeface="Aparajita" panose="020B0604020202020204" pitchFamily="34" charset="0"/>
                <a:cs typeface="Aparajita" panose="020B0604020202020204" pitchFamily="34" charset="0"/>
              </a:rPr>
              <a:t>Supervision and oversight</a:t>
            </a:r>
          </a:p>
          <a:p>
            <a:pPr marL="731520" lvl="1" indent="-274320" fontAlgn="auto">
              <a:lnSpc>
                <a:spcPct val="90000"/>
              </a:lnSpc>
              <a:spcBef>
                <a:spcPts val="324"/>
              </a:spcBef>
              <a:spcAft>
                <a:spcPts val="0"/>
              </a:spcAft>
              <a:buFont typeface="Wingdings"/>
              <a:buChar char=""/>
              <a:defRPr/>
            </a:pPr>
            <a:r>
              <a:rPr lang="en-US" sz="2800" i="1" dirty="0">
                <a:solidFill>
                  <a:schemeClr val="tx1"/>
                </a:solidFill>
                <a:latin typeface="Aparajita" panose="020B0604020202020204" pitchFamily="34" charset="0"/>
                <a:cs typeface="Aparajita" panose="020B0604020202020204" pitchFamily="34" charset="0"/>
              </a:rPr>
              <a:t>Preventive and corrective actions</a:t>
            </a:r>
          </a:p>
          <a:p>
            <a:pPr marL="731520" lvl="1" indent="-274320" fontAlgn="auto">
              <a:lnSpc>
                <a:spcPct val="90000"/>
              </a:lnSpc>
              <a:spcBef>
                <a:spcPts val="324"/>
              </a:spcBef>
              <a:spcAft>
                <a:spcPts val="0"/>
              </a:spcAft>
              <a:buFont typeface="Wingdings"/>
              <a:buChar char=""/>
              <a:defRPr/>
            </a:pPr>
            <a:r>
              <a:rPr lang="en-US" sz="2800" i="1" dirty="0">
                <a:solidFill>
                  <a:schemeClr val="tx1"/>
                </a:solidFill>
                <a:latin typeface="Aparajita" panose="020B0604020202020204" pitchFamily="34" charset="0"/>
                <a:cs typeface="Aparajita" panose="020B0604020202020204" pitchFamily="34" charset="0"/>
              </a:rPr>
              <a:t>Document control</a:t>
            </a:r>
          </a:p>
          <a:p>
            <a:pPr marL="457200" lvl="1" indent="0" fontAlgn="auto">
              <a:lnSpc>
                <a:spcPct val="90000"/>
              </a:lnSpc>
              <a:spcBef>
                <a:spcPts val="324"/>
              </a:spcBef>
              <a:spcAft>
                <a:spcPts val="0"/>
              </a:spcAft>
              <a:buFont typeface="Wingdings"/>
              <a:buNone/>
              <a:defRPr/>
            </a:pPr>
            <a:endParaRPr lang="en-US" sz="2800" dirty="0">
              <a:solidFill>
                <a:srgbClr val="C00000"/>
              </a:solidFill>
              <a:latin typeface="Aparajita" panose="020B0604020202020204" pitchFamily="34" charset="0"/>
              <a:cs typeface="Aparajita" panose="020B0604020202020204" pitchFamily="34" charset="0"/>
            </a:endParaRPr>
          </a:p>
          <a:p>
            <a:pPr marL="457200" lvl="1" indent="0" fontAlgn="auto">
              <a:lnSpc>
                <a:spcPct val="90000"/>
              </a:lnSpc>
              <a:spcBef>
                <a:spcPts val="324"/>
              </a:spcBef>
              <a:spcAft>
                <a:spcPts val="0"/>
              </a:spcAft>
              <a:buFont typeface="Wingdings"/>
              <a:buNone/>
              <a:defRPr/>
            </a:pPr>
            <a:endParaRPr lang="en-US" sz="2400" dirty="0">
              <a:solidFill>
                <a:srgbClr val="C00000"/>
              </a:solidFill>
            </a:endParaRPr>
          </a:p>
          <a:p>
            <a:pPr marL="731520" lvl="1" indent="-274320" fontAlgn="auto">
              <a:lnSpc>
                <a:spcPct val="90000"/>
              </a:lnSpc>
              <a:spcBef>
                <a:spcPts val="324"/>
              </a:spcBef>
              <a:spcAft>
                <a:spcPts val="0"/>
              </a:spcAft>
              <a:buFont typeface="Wingdings"/>
              <a:buChar char=""/>
              <a:defRPr/>
            </a:pPr>
            <a:endParaRPr lang="en-US" sz="2400"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26627">
                                            <p:txEl>
                                              <p:pRg st="1" end="1"/>
                                            </p:txEl>
                                          </p:spTgt>
                                        </p:tgtEl>
                                        <p:attrNameLst>
                                          <p:attrName>style.visibility</p:attrName>
                                        </p:attrNameLst>
                                      </p:cBhvr>
                                      <p:to>
                                        <p:strVal val="visible"/>
                                      </p:to>
                                    </p:set>
                                    <p:animEffect transition="in" filter="checkerboard(across)">
                                      <p:cBhvr>
                                        <p:cTn id="7" dur="500"/>
                                        <p:tgtEl>
                                          <p:spTgt spid="26627">
                                            <p:txEl>
                                              <p:pRg st="1" end="1"/>
                                            </p:txEl>
                                          </p:spTgt>
                                        </p:tgtEl>
                                      </p:cBhvr>
                                    </p:animEffect>
                                  </p:childTnLst>
                                </p:cTn>
                              </p:par>
                            </p:childTnLst>
                          </p:cTn>
                        </p:par>
                        <p:par>
                          <p:cTn id="8" fill="hold" nodeType="afterGroup">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6627">
                                            <p:txEl>
                                              <p:pRg st="4" end="4"/>
                                            </p:txEl>
                                          </p:spTgt>
                                        </p:tgtEl>
                                        <p:attrNameLst>
                                          <p:attrName>style.visibility</p:attrName>
                                        </p:attrNameLst>
                                      </p:cBhvr>
                                      <p:to>
                                        <p:strVal val="visible"/>
                                      </p:to>
                                    </p:set>
                                    <p:animEffect transition="in" filter="fade">
                                      <p:cBhvr>
                                        <p:cTn id="11" dur="2000"/>
                                        <p:tgtEl>
                                          <p:spTgt spid="26627">
                                            <p:txEl>
                                              <p:pRg st="4" end="4"/>
                                            </p:txEl>
                                          </p:spTgt>
                                        </p:tgtEl>
                                      </p:cBhvr>
                                    </p:animEffect>
                                  </p:childTnLst>
                                </p:cTn>
                              </p:par>
                            </p:childTnLst>
                          </p:cTn>
                        </p:par>
                        <p:par>
                          <p:cTn id="12" fill="hold" nodeType="afterGroup">
                            <p:stCondLst>
                              <p:cond delay="2500"/>
                            </p:stCondLst>
                            <p:childTnLst>
                              <p:par>
                                <p:cTn id="13" presetID="10" presetClass="entr" presetSubtype="0" fill="hold" grpId="0" nodeType="afterEffect">
                                  <p:stCondLst>
                                    <p:cond delay="0"/>
                                  </p:stCondLst>
                                  <p:childTnLst>
                                    <p:set>
                                      <p:cBhvr>
                                        <p:cTn id="14" dur="1" fill="hold">
                                          <p:stCondLst>
                                            <p:cond delay="0"/>
                                          </p:stCondLst>
                                        </p:cTn>
                                        <p:tgtEl>
                                          <p:spTgt spid="26627">
                                            <p:txEl>
                                              <p:pRg st="6" end="6"/>
                                            </p:txEl>
                                          </p:spTgt>
                                        </p:tgtEl>
                                        <p:attrNameLst>
                                          <p:attrName>style.visibility</p:attrName>
                                        </p:attrNameLst>
                                      </p:cBhvr>
                                      <p:to>
                                        <p:strVal val="visible"/>
                                      </p:to>
                                    </p:set>
                                    <p:animEffect transition="in" filter="fade">
                                      <p:cBhvr>
                                        <p:cTn id="15" dur="2000"/>
                                        <p:tgtEl>
                                          <p:spTgt spid="26627">
                                            <p:txEl>
                                              <p:pRg st="6" end="6"/>
                                            </p:txEl>
                                          </p:spTgt>
                                        </p:tgtEl>
                                      </p:cBhvr>
                                    </p:animEffect>
                                  </p:childTnLst>
                                </p:cTn>
                              </p:par>
                            </p:childTnLst>
                          </p:cTn>
                        </p:par>
                        <p:par>
                          <p:cTn id="16" fill="hold" nodeType="afterGroup">
                            <p:stCondLst>
                              <p:cond delay="4500"/>
                            </p:stCondLst>
                            <p:childTnLst>
                              <p:par>
                                <p:cTn id="17" presetID="10" presetClass="entr" presetSubtype="0" fill="hold" grpId="0" nodeType="afterEffect">
                                  <p:stCondLst>
                                    <p:cond delay="0"/>
                                  </p:stCondLst>
                                  <p:childTnLst>
                                    <p:set>
                                      <p:cBhvr>
                                        <p:cTn id="18" dur="1" fill="hold">
                                          <p:stCondLst>
                                            <p:cond delay="0"/>
                                          </p:stCondLst>
                                        </p:cTn>
                                        <p:tgtEl>
                                          <p:spTgt spid="26627">
                                            <p:txEl>
                                              <p:pRg st="7" end="7"/>
                                            </p:txEl>
                                          </p:spTgt>
                                        </p:tgtEl>
                                        <p:attrNameLst>
                                          <p:attrName>style.visibility</p:attrName>
                                        </p:attrNameLst>
                                      </p:cBhvr>
                                      <p:to>
                                        <p:strVal val="visible"/>
                                      </p:to>
                                    </p:set>
                                    <p:animEffect transition="in" filter="fade">
                                      <p:cBhvr>
                                        <p:cTn id="19" dur="2000"/>
                                        <p:tgtEl>
                                          <p:spTgt spid="26627">
                                            <p:txEl>
                                              <p:pRg st="7" end="7"/>
                                            </p:txEl>
                                          </p:spTgt>
                                        </p:tgtEl>
                                      </p:cBhvr>
                                    </p:animEffect>
                                  </p:childTnLst>
                                </p:cTn>
                              </p:par>
                            </p:childTnLst>
                          </p:cTn>
                        </p:par>
                        <p:par>
                          <p:cTn id="20" fill="hold" nodeType="afterGroup">
                            <p:stCondLst>
                              <p:cond delay="6500"/>
                            </p:stCondLst>
                            <p:childTnLst>
                              <p:par>
                                <p:cTn id="21" presetID="10" presetClass="entr" presetSubtype="0" fill="hold" grpId="0" nodeType="afterEffect">
                                  <p:stCondLst>
                                    <p:cond delay="0"/>
                                  </p:stCondLst>
                                  <p:childTnLst>
                                    <p:set>
                                      <p:cBhvr>
                                        <p:cTn id="22" dur="1" fill="hold">
                                          <p:stCondLst>
                                            <p:cond delay="0"/>
                                          </p:stCondLst>
                                        </p:cTn>
                                        <p:tgtEl>
                                          <p:spTgt spid="26627">
                                            <p:txEl>
                                              <p:pRg st="8" end="8"/>
                                            </p:txEl>
                                          </p:spTgt>
                                        </p:tgtEl>
                                        <p:attrNameLst>
                                          <p:attrName>style.visibility</p:attrName>
                                        </p:attrNameLst>
                                      </p:cBhvr>
                                      <p:to>
                                        <p:strVal val="visible"/>
                                      </p:to>
                                    </p:set>
                                    <p:animEffect transition="in" filter="fade">
                                      <p:cBhvr>
                                        <p:cTn id="23" dur="2000"/>
                                        <p:tgtEl>
                                          <p:spTgt spid="26627">
                                            <p:txEl>
                                              <p:pRg st="8" end="8"/>
                                            </p:txEl>
                                          </p:spTgt>
                                        </p:tgtEl>
                                      </p:cBhvr>
                                    </p:animEffect>
                                  </p:childTnLst>
                                </p:cTn>
                              </p:par>
                            </p:childTnLst>
                          </p:cTn>
                        </p:par>
                        <p:par>
                          <p:cTn id="24" fill="hold" nodeType="afterGroup">
                            <p:stCondLst>
                              <p:cond delay="8500"/>
                            </p:stCondLst>
                            <p:childTnLst>
                              <p:par>
                                <p:cTn id="25" presetID="10" presetClass="entr" presetSubtype="0" fill="hold" grpId="0" nodeType="afterEffect">
                                  <p:stCondLst>
                                    <p:cond delay="0"/>
                                  </p:stCondLst>
                                  <p:childTnLst>
                                    <p:set>
                                      <p:cBhvr>
                                        <p:cTn id="26" dur="1" fill="hold">
                                          <p:stCondLst>
                                            <p:cond delay="0"/>
                                          </p:stCondLst>
                                        </p:cTn>
                                        <p:tgtEl>
                                          <p:spTgt spid="26627">
                                            <p:txEl>
                                              <p:pRg st="9" end="9"/>
                                            </p:txEl>
                                          </p:spTgt>
                                        </p:tgtEl>
                                        <p:attrNameLst>
                                          <p:attrName>style.visibility</p:attrName>
                                        </p:attrNameLst>
                                      </p:cBhvr>
                                      <p:to>
                                        <p:strVal val="visible"/>
                                      </p:to>
                                    </p:set>
                                    <p:animEffect transition="in" filter="fade">
                                      <p:cBhvr>
                                        <p:cTn id="27" dur="2000"/>
                                        <p:tgtEl>
                                          <p:spTgt spid="26627">
                                            <p:txEl>
                                              <p:pRg st="9" end="9"/>
                                            </p:txEl>
                                          </p:spTgt>
                                        </p:tgtEl>
                                      </p:cBhvr>
                                    </p:animEffect>
                                  </p:childTnLst>
                                </p:cTn>
                              </p:par>
                            </p:childTnLst>
                          </p:cTn>
                        </p:par>
                        <p:par>
                          <p:cTn id="28" fill="hold" nodeType="afterGroup">
                            <p:stCondLst>
                              <p:cond delay="10500"/>
                            </p:stCondLst>
                            <p:childTnLst>
                              <p:par>
                                <p:cTn id="29" presetID="10" presetClass="entr" presetSubtype="0" fill="hold" grpId="0" nodeType="afterEffect">
                                  <p:stCondLst>
                                    <p:cond delay="0"/>
                                  </p:stCondLst>
                                  <p:childTnLst>
                                    <p:set>
                                      <p:cBhvr>
                                        <p:cTn id="30" dur="1" fill="hold">
                                          <p:stCondLst>
                                            <p:cond delay="0"/>
                                          </p:stCondLst>
                                        </p:cTn>
                                        <p:tgtEl>
                                          <p:spTgt spid="26627">
                                            <p:txEl>
                                              <p:pRg st="10" end="10"/>
                                            </p:txEl>
                                          </p:spTgt>
                                        </p:tgtEl>
                                        <p:attrNameLst>
                                          <p:attrName>style.visibility</p:attrName>
                                        </p:attrNameLst>
                                      </p:cBhvr>
                                      <p:to>
                                        <p:strVal val="visible"/>
                                      </p:to>
                                    </p:set>
                                    <p:animEffect transition="in" filter="fade">
                                      <p:cBhvr>
                                        <p:cTn id="31" dur="2000"/>
                                        <p:tgtEl>
                                          <p:spTgt spid="26627">
                                            <p:txEl>
                                              <p:pRg st="10" end="10"/>
                                            </p:txEl>
                                          </p:spTgt>
                                        </p:tgtEl>
                                      </p:cBhvr>
                                    </p:animEffect>
                                  </p:childTnLst>
                                </p:cTn>
                              </p:par>
                            </p:childTnLst>
                          </p:cTn>
                        </p:par>
                        <p:par>
                          <p:cTn id="32" fill="hold" nodeType="afterGroup">
                            <p:stCondLst>
                              <p:cond delay="12500"/>
                            </p:stCondLst>
                            <p:childTnLst>
                              <p:par>
                                <p:cTn id="33" presetID="10" presetClass="entr" presetSubtype="0" fill="hold" grpId="0" nodeType="afterEffect">
                                  <p:stCondLst>
                                    <p:cond delay="0"/>
                                  </p:stCondLst>
                                  <p:childTnLst>
                                    <p:set>
                                      <p:cBhvr>
                                        <p:cTn id="34" dur="1" fill="hold">
                                          <p:stCondLst>
                                            <p:cond delay="0"/>
                                          </p:stCondLst>
                                        </p:cTn>
                                        <p:tgtEl>
                                          <p:spTgt spid="26627">
                                            <p:txEl>
                                              <p:pRg st="11" end="11"/>
                                            </p:txEl>
                                          </p:spTgt>
                                        </p:tgtEl>
                                        <p:attrNameLst>
                                          <p:attrName>style.visibility</p:attrName>
                                        </p:attrNameLst>
                                      </p:cBhvr>
                                      <p:to>
                                        <p:strVal val="visible"/>
                                      </p:to>
                                    </p:set>
                                    <p:animEffect transition="in" filter="fade">
                                      <p:cBhvr>
                                        <p:cTn id="35" dur="2000"/>
                                        <p:tgtEl>
                                          <p:spTgt spid="26627">
                                            <p:txEl>
                                              <p:pRg st="11" end="11"/>
                                            </p:txEl>
                                          </p:spTgt>
                                        </p:tgtEl>
                                      </p:cBhvr>
                                    </p:animEffect>
                                  </p:childTnLst>
                                </p:cTn>
                              </p:par>
                            </p:childTnLst>
                          </p:cTn>
                        </p:par>
                        <p:par>
                          <p:cTn id="36" fill="hold" nodeType="afterGroup">
                            <p:stCondLst>
                              <p:cond delay="14500"/>
                            </p:stCondLst>
                            <p:childTnLst>
                              <p:par>
                                <p:cTn id="37" presetID="10" presetClass="entr" presetSubtype="0" fill="hold" grpId="0" nodeType="afterEffect">
                                  <p:stCondLst>
                                    <p:cond delay="0"/>
                                  </p:stCondLst>
                                  <p:childTnLst>
                                    <p:set>
                                      <p:cBhvr>
                                        <p:cTn id="38" dur="1" fill="hold">
                                          <p:stCondLst>
                                            <p:cond delay="0"/>
                                          </p:stCondLst>
                                        </p:cTn>
                                        <p:tgtEl>
                                          <p:spTgt spid="26627">
                                            <p:txEl>
                                              <p:pRg st="12" end="12"/>
                                            </p:txEl>
                                          </p:spTgt>
                                        </p:tgtEl>
                                        <p:attrNameLst>
                                          <p:attrName>style.visibility</p:attrName>
                                        </p:attrNameLst>
                                      </p:cBhvr>
                                      <p:to>
                                        <p:strVal val="visible"/>
                                      </p:to>
                                    </p:set>
                                    <p:animEffect transition="in" filter="fade">
                                      <p:cBhvr>
                                        <p:cTn id="39" dur="2000"/>
                                        <p:tgtEl>
                                          <p:spTgt spid="26627">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669" y="457200"/>
            <a:ext cx="7245531" cy="1524000"/>
          </a:xfrm>
        </p:spPr>
        <p:txBody>
          <a:bodyPr>
            <a:noAutofit/>
          </a:bodyPr>
          <a:lstStyle/>
          <a:p>
            <a:pPr fontAlgn="auto">
              <a:spcAft>
                <a:spcPts val="0"/>
              </a:spcAft>
              <a:defRPr/>
            </a:pPr>
            <a:r>
              <a:rPr lang="en-US" sz="3200" dirty="0"/>
              <a:t>Quality Systems, Data Integrity, and Internal/External Audits</a:t>
            </a:r>
          </a:p>
        </p:txBody>
      </p:sp>
      <p:sp>
        <p:nvSpPr>
          <p:cNvPr id="60418" name="Content Placeholder 2"/>
          <p:cNvSpPr>
            <a:spLocks noGrp="1"/>
          </p:cNvSpPr>
          <p:nvPr>
            <p:ph idx="1"/>
          </p:nvPr>
        </p:nvSpPr>
        <p:spPr>
          <a:xfrm>
            <a:off x="457200" y="2286000"/>
            <a:ext cx="6858000" cy="3886200"/>
          </a:xfrm>
        </p:spPr>
        <p:txBody>
          <a:bodyPr>
            <a:normAutofit/>
          </a:bodyPr>
          <a:lstStyle/>
          <a:p>
            <a:r>
              <a:rPr lang="en-US" altLang="en-US" sz="2800" dirty="0">
                <a:solidFill>
                  <a:schemeClr val="tx1"/>
                </a:solidFill>
                <a:latin typeface="Aparajita" panose="020B0604020202020204" pitchFamily="34" charset="0"/>
                <a:cs typeface="Aparajita" panose="020B0604020202020204" pitchFamily="34" charset="0"/>
              </a:rPr>
              <a:t>A good quality system will include internal self-audits as well as external regulatory audits</a:t>
            </a:r>
          </a:p>
          <a:p>
            <a:r>
              <a:rPr lang="en-US" altLang="en-US" sz="2800" dirty="0">
                <a:solidFill>
                  <a:schemeClr val="tx1"/>
                </a:solidFill>
                <a:latin typeface="Aparajita" panose="020B0604020202020204" pitchFamily="34" charset="0"/>
                <a:cs typeface="Aparajita" panose="020B0604020202020204" pitchFamily="34" charset="0"/>
              </a:rPr>
              <a:t>During any auditing process, all components of the quality system will be reviewed for accuracy, completeness, and compliance with the methods of testing listed and the policies/procedures documented. </a:t>
            </a:r>
          </a:p>
          <a:p>
            <a:pPr marL="0" indent="0">
              <a:buNone/>
            </a:pPr>
            <a:endParaRPr lang="en-US" altLang="en-US" sz="2800" dirty="0">
              <a:solidFill>
                <a:schemeClr val="tx1"/>
              </a:solidFill>
              <a:latin typeface="Aparajita" panose="020B0604020202020204" pitchFamily="34" charset="0"/>
              <a:cs typeface="Aparajita" panose="020B0604020202020204" pitchFamily="34"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5" name="Rectangle 3"/>
          <p:cNvSpPr>
            <a:spLocks noGrp="1" noChangeArrowheads="1"/>
          </p:cNvSpPr>
          <p:nvPr>
            <p:ph idx="1"/>
          </p:nvPr>
        </p:nvSpPr>
        <p:spPr>
          <a:xfrm>
            <a:off x="609600" y="2133600"/>
            <a:ext cx="6477000" cy="3962400"/>
          </a:xfrm>
        </p:spPr>
        <p:txBody>
          <a:bodyPr>
            <a:normAutofit/>
          </a:bodyPr>
          <a:lstStyle/>
          <a:p>
            <a:pPr>
              <a:buFont typeface="Wingdings" pitchFamily="2" charset="2"/>
              <a:buNone/>
            </a:pPr>
            <a:r>
              <a:rPr lang="en-US" altLang="en-US" sz="4000" dirty="0"/>
              <a:t>  </a:t>
            </a:r>
            <a:r>
              <a:rPr lang="en-US" altLang="en-US" sz="4000" dirty="0">
                <a:solidFill>
                  <a:schemeClr val="tx1"/>
                </a:solidFill>
                <a:latin typeface="Aparajita" panose="020B0604020202020204" pitchFamily="34" charset="0"/>
                <a:cs typeface="Aparajita" panose="020B0604020202020204" pitchFamily="34" charset="0"/>
              </a:rPr>
              <a:t>It is a warning sign. </a:t>
            </a:r>
          </a:p>
          <a:p>
            <a:pPr>
              <a:buFont typeface="Wingdings" pitchFamily="2" charset="2"/>
              <a:buNone/>
            </a:pPr>
            <a:r>
              <a:rPr lang="en-US" altLang="en-US" sz="4000" dirty="0">
                <a:solidFill>
                  <a:schemeClr val="tx1"/>
                </a:solidFill>
                <a:latin typeface="Aparajita" panose="020B0604020202020204" pitchFamily="34" charset="0"/>
                <a:cs typeface="Aparajita" panose="020B0604020202020204" pitchFamily="34" charset="0"/>
              </a:rPr>
              <a:t>   An observation that indicates the potential for, or leads one to suspect, system vulnerabilities or improper practices.</a:t>
            </a:r>
          </a:p>
          <a:p>
            <a:pPr>
              <a:buFont typeface="Wingdings" pitchFamily="2" charset="2"/>
              <a:buNone/>
            </a:pPr>
            <a:endParaRPr lang="en-US" altLang="en-US" sz="4000" dirty="0">
              <a:solidFill>
                <a:srgbClr val="FFFF00"/>
              </a:solidFill>
              <a:latin typeface="Aparajita" panose="020B0604020202020204" pitchFamily="34" charset="0"/>
              <a:cs typeface="Aparajita" panose="020B0604020202020204" pitchFamily="34" charset="0"/>
            </a:endParaRPr>
          </a:p>
        </p:txBody>
      </p:sp>
      <p:pic>
        <p:nvPicPr>
          <p:cNvPr id="23557" name="Picture 5" descr="j043391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7000" y="1524000"/>
            <a:ext cx="2171700" cy="217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9" name="Rectangle 7"/>
          <p:cNvSpPr>
            <a:spLocks noChangeArrowheads="1"/>
          </p:cNvSpPr>
          <p:nvPr/>
        </p:nvSpPr>
        <p:spPr bwMode="auto">
          <a:xfrm>
            <a:off x="219075" y="457200"/>
            <a:ext cx="7934325" cy="1200150"/>
          </a:xfrm>
          <a:prstGeom prst="rect">
            <a:avLst/>
          </a:prstGeom>
          <a:noFill/>
          <a:ln w="9525">
            <a:noFill/>
            <a:miter lim="800000"/>
            <a:headEnd/>
            <a:tailEnd/>
          </a:ln>
          <a:effectLst/>
        </p:spPr>
        <p:txBody>
          <a:bodyPr wrap="square">
            <a:spAutoFit/>
          </a:bodyPr>
          <a:lstStyle/>
          <a:p>
            <a:pPr>
              <a:defRPr/>
            </a:pPr>
            <a:r>
              <a:rPr lang="en-US" sz="3600" b="1" dirty="0">
                <a:effectLst>
                  <a:outerShdw blurRad="38100" dist="38100" dir="2700000" algn="tl">
                    <a:srgbClr val="000000"/>
                  </a:outerShdw>
                </a:effectLst>
                <a:latin typeface="+mn-lt"/>
              </a:rPr>
              <a:t>What is a Red Flag during an Internal or External Audit?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 calcmode="lin" valueType="num">
                                      <p:cBhvr additive="base">
                                        <p:cTn id="7" dur="500" fill="hold"/>
                                        <p:tgtEl>
                                          <p:spTgt spid="2355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3555">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23555">
                                            <p:txEl>
                                              <p:pRg st="1" end="1"/>
                                            </p:txEl>
                                          </p:spTgt>
                                        </p:tgtEl>
                                        <p:attrNameLst>
                                          <p:attrName>style.visibility</p:attrName>
                                        </p:attrNameLst>
                                      </p:cBhvr>
                                      <p:to>
                                        <p:strVal val="visible"/>
                                      </p:to>
                                    </p:set>
                                    <p:anim calcmode="lin" valueType="num">
                                      <p:cBhvr additive="base">
                                        <p:cTn id="12" dur="500" fill="hold"/>
                                        <p:tgtEl>
                                          <p:spTgt spid="23555">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3555">
                                            <p:txEl>
                                              <p:pRg st="1" end="1"/>
                                            </p:txEl>
                                          </p:spTgt>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000"/>
                            </p:stCondLst>
                            <p:childTnLst>
                              <p:par>
                                <p:cTn id="15" presetID="8" presetClass="emph" presetSubtype="0" fill="hold" nodeType="afterEffect">
                                  <p:stCondLst>
                                    <p:cond delay="0"/>
                                  </p:stCondLst>
                                  <p:childTnLst>
                                    <p:animRot by="21600000">
                                      <p:cBhvr>
                                        <p:cTn id="16" dur="500" fill="hold"/>
                                        <p:tgtEl>
                                          <p:spTgt spid="2355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3"/>
          <p:cNvSpPr>
            <a:spLocks noGrp="1" noChangeArrowheads="1"/>
          </p:cNvSpPr>
          <p:nvPr>
            <p:ph idx="1"/>
          </p:nvPr>
        </p:nvSpPr>
        <p:spPr>
          <a:xfrm>
            <a:off x="457200" y="3048000"/>
            <a:ext cx="6629400" cy="2819400"/>
          </a:xfrm>
        </p:spPr>
        <p:txBody>
          <a:bodyPr>
            <a:normAutofit fontScale="92500" lnSpcReduction="10000"/>
          </a:bodyPr>
          <a:lstStyle/>
          <a:p>
            <a:pPr algn="ctr">
              <a:lnSpc>
                <a:spcPct val="90000"/>
              </a:lnSpc>
              <a:buFont typeface="Wingdings" pitchFamily="2" charset="2"/>
              <a:buNone/>
            </a:pPr>
            <a:r>
              <a:rPr lang="en-US" altLang="en-US" sz="5400" dirty="0">
                <a:latin typeface="Aparajita" panose="020B0604020202020204" pitchFamily="34" charset="0"/>
                <a:cs typeface="Aparajita" panose="020B0604020202020204" pitchFamily="34" charset="0"/>
              </a:rPr>
              <a:t>   </a:t>
            </a:r>
            <a:r>
              <a:rPr lang="en-US" altLang="en-US" sz="5400" dirty="0">
                <a:solidFill>
                  <a:schemeClr val="tx1"/>
                </a:solidFill>
                <a:latin typeface="Aparajita" panose="020B0604020202020204" pitchFamily="34" charset="0"/>
                <a:cs typeface="Aparajita" panose="020B0604020202020204" pitchFamily="34" charset="0"/>
              </a:rPr>
              <a:t>Examples of Red Flags During an Audit That May Indicate Data Integrity and/or Ethics Problems</a:t>
            </a:r>
          </a:p>
        </p:txBody>
      </p:sp>
      <p:pic>
        <p:nvPicPr>
          <p:cNvPr id="64516" name="Picture 4" descr="j043391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76200"/>
            <a:ext cx="28956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mph" presetSubtype="0" fill="hold" nodeType="afterEffect">
                                  <p:stCondLst>
                                    <p:cond delay="0"/>
                                  </p:stCondLst>
                                  <p:childTnLst>
                                    <p:animRot by="21600000">
                                      <p:cBhvr>
                                        <p:cTn id="6" dur="500" fill="hold"/>
                                        <p:tgtEl>
                                          <p:spTgt spid="6451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1" name="Rectangle 3"/>
          <p:cNvSpPr>
            <a:spLocks noGrp="1" noChangeArrowheads="1"/>
          </p:cNvSpPr>
          <p:nvPr>
            <p:ph idx="1"/>
          </p:nvPr>
        </p:nvSpPr>
        <p:spPr>
          <a:xfrm>
            <a:off x="152400" y="2362200"/>
            <a:ext cx="6781800" cy="3810000"/>
          </a:xfrm>
        </p:spPr>
        <p:txBody>
          <a:bodyPr>
            <a:normAutofit/>
          </a:bodyPr>
          <a:lstStyle/>
          <a:p>
            <a:pPr marL="365760" indent="-256032" algn="ctr" fontAlgn="auto">
              <a:spcAft>
                <a:spcPts val="0"/>
              </a:spcAft>
              <a:buFont typeface="Wingdings" pitchFamily="2" charset="2"/>
              <a:buNone/>
              <a:defRPr/>
            </a:pPr>
            <a:endParaRPr lang="en-US" altLang="en-US" sz="1200" b="1" dirty="0">
              <a:solidFill>
                <a:srgbClr val="FFFF00"/>
              </a:solidFill>
            </a:endParaRPr>
          </a:p>
          <a:p>
            <a:pPr marL="681228" indent="-571500" fontAlgn="auto">
              <a:spcAft>
                <a:spcPts val="0"/>
              </a:spcAft>
              <a:buFont typeface="Wingdings" panose="05000000000000000000" pitchFamily="2" charset="2"/>
              <a:buChar char="q"/>
              <a:defRPr/>
            </a:pPr>
            <a:r>
              <a:rPr lang="en-US" altLang="en-US" sz="3200" dirty="0">
                <a:solidFill>
                  <a:schemeClr val="tx1"/>
                </a:solidFill>
                <a:latin typeface="Aparajita" panose="020B0604020202020204" pitchFamily="34" charset="0"/>
                <a:cs typeface="Aparajita" panose="020B0604020202020204" pitchFamily="34" charset="0"/>
              </a:rPr>
              <a:t>Lack of a data integrity policy or statement for the laboratory</a:t>
            </a:r>
          </a:p>
          <a:p>
            <a:pPr marL="681228" indent="-571500" fontAlgn="auto">
              <a:spcAft>
                <a:spcPts val="0"/>
              </a:spcAft>
              <a:buFont typeface="Wingdings" panose="05000000000000000000" pitchFamily="2" charset="2"/>
              <a:buChar char="q"/>
              <a:defRPr/>
            </a:pPr>
            <a:r>
              <a:rPr lang="en-US" altLang="en-US" sz="3200" dirty="0">
                <a:solidFill>
                  <a:schemeClr val="tx1"/>
                </a:solidFill>
                <a:latin typeface="Aparajita" panose="020B0604020202020204" pitchFamily="34" charset="0"/>
                <a:cs typeface="Aparajita" panose="020B0604020202020204" pitchFamily="34" charset="0"/>
              </a:rPr>
              <a:t>Lack of a no-fault mechanism for reporting problems</a:t>
            </a:r>
          </a:p>
          <a:p>
            <a:pPr marL="681228" indent="-571500" fontAlgn="auto">
              <a:spcAft>
                <a:spcPts val="0"/>
              </a:spcAft>
              <a:buFont typeface="Wingdings" panose="05000000000000000000" pitchFamily="2" charset="2"/>
              <a:buChar char="q"/>
              <a:defRPr/>
            </a:pPr>
            <a:r>
              <a:rPr lang="en-US" altLang="en-US" sz="3200" dirty="0">
                <a:solidFill>
                  <a:schemeClr val="tx1"/>
                </a:solidFill>
                <a:latin typeface="Aparajita" panose="020B0604020202020204" pitchFamily="34" charset="0"/>
                <a:cs typeface="Aparajita" panose="020B0604020202020204" pitchFamily="34" charset="0"/>
              </a:rPr>
              <a:t>Emphasis on production over quality</a:t>
            </a:r>
          </a:p>
        </p:txBody>
      </p:sp>
      <p:pic>
        <p:nvPicPr>
          <p:cNvPr id="43015" name="Picture 7" descr="j043527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9800" y="4648200"/>
            <a:ext cx="2946400" cy="204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16" name="Picture 8" descr="j043391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113665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18" name="Text Box 10"/>
          <p:cNvSpPr txBox="1">
            <a:spLocks noChangeArrowheads="1"/>
          </p:cNvSpPr>
          <p:nvPr/>
        </p:nvSpPr>
        <p:spPr bwMode="auto">
          <a:xfrm>
            <a:off x="1676400" y="646906"/>
            <a:ext cx="5257800" cy="1970088"/>
          </a:xfrm>
          <a:prstGeom prst="rect">
            <a:avLst/>
          </a:prstGeom>
          <a:noFill/>
          <a:ln w="9525">
            <a:noFill/>
            <a:miter lim="800000"/>
            <a:headEnd/>
            <a:tailEnd/>
          </a:ln>
          <a:effectLst/>
        </p:spPr>
        <p:txBody>
          <a:bodyPr wrap="square">
            <a:spAutoFit/>
          </a:bodyPr>
          <a:lstStyle/>
          <a:p>
            <a:pPr algn="ctr">
              <a:defRPr/>
            </a:pPr>
            <a:r>
              <a:rPr lang="en-US" sz="3200" b="1" dirty="0">
                <a:solidFill>
                  <a:srgbClr val="FF6600"/>
                </a:solidFill>
                <a:latin typeface="+mn-lt"/>
              </a:rPr>
              <a:t>Red Flag #1:  </a:t>
            </a:r>
          </a:p>
          <a:p>
            <a:pPr>
              <a:defRPr/>
            </a:pPr>
            <a:r>
              <a:rPr lang="en-US" sz="3000" b="1" dirty="0">
                <a:effectLst>
                  <a:outerShdw blurRad="38100" dist="38100" dir="2700000" algn="tl">
                    <a:srgbClr val="000000"/>
                  </a:outerShdw>
                </a:effectLst>
                <a:latin typeface="+mn-lt"/>
              </a:rPr>
              <a:t>Management’s Commitment to Data  Integrity</a:t>
            </a:r>
          </a:p>
          <a:p>
            <a:pPr algn="ctr" eaLnBrk="1" hangingPunct="1">
              <a:lnSpc>
                <a:spcPct val="80000"/>
              </a:lnSpc>
              <a:spcBef>
                <a:spcPct val="20000"/>
              </a:spcBef>
              <a:buClr>
                <a:schemeClr val="hlink"/>
              </a:buClr>
              <a:buSzPct val="80000"/>
              <a:buFont typeface="Wingdings" pitchFamily="2" charset="2"/>
              <a:buNone/>
              <a:defRPr/>
            </a:pPr>
            <a:r>
              <a:rPr lang="en-US" sz="3000" b="1" dirty="0">
                <a:solidFill>
                  <a:srgbClr val="FF6600"/>
                </a:solidFill>
                <a:latin typeface="+mn-lt"/>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7" presetClass="entr" presetSubtype="4" fill="hold" nodeType="afterEffect">
                                  <p:stCondLst>
                                    <p:cond delay="0"/>
                                  </p:stCondLst>
                                  <p:childTnLst>
                                    <p:set>
                                      <p:cBhvr>
                                        <p:cTn id="6" dur="1" fill="hold">
                                          <p:stCondLst>
                                            <p:cond delay="0"/>
                                          </p:stCondLst>
                                        </p:cTn>
                                        <p:tgtEl>
                                          <p:spTgt spid="43015"/>
                                        </p:tgtEl>
                                        <p:attrNameLst>
                                          <p:attrName>style.visibility</p:attrName>
                                        </p:attrNameLst>
                                      </p:cBhvr>
                                      <p:to>
                                        <p:strVal val="visible"/>
                                      </p:to>
                                    </p:set>
                                    <p:anim calcmode="lin" valueType="num">
                                      <p:cBhvr additive="base">
                                        <p:cTn id="7" dur="1000" fill="hold"/>
                                        <p:tgtEl>
                                          <p:spTgt spid="43015"/>
                                        </p:tgtEl>
                                        <p:attrNameLst>
                                          <p:attrName>ppt_x</p:attrName>
                                        </p:attrNameLst>
                                      </p:cBhvr>
                                      <p:tavLst>
                                        <p:tav tm="0">
                                          <p:val>
                                            <p:strVal val="#ppt_x"/>
                                          </p:val>
                                        </p:tav>
                                        <p:tav tm="100000">
                                          <p:val>
                                            <p:strVal val="#ppt_x"/>
                                          </p:val>
                                        </p:tav>
                                      </p:tavLst>
                                    </p:anim>
                                    <p:anim calcmode="lin" valueType="num">
                                      <p:cBhvr additive="base">
                                        <p:cTn id="8" dur="1000" fill="hold"/>
                                        <p:tgtEl>
                                          <p:spTgt spid="43015"/>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1000"/>
                            </p:stCondLst>
                            <p:childTnLst>
                              <p:par>
                                <p:cTn id="10" presetID="10" presetClass="entr" presetSubtype="0" fill="hold" grpId="0" nodeType="afterEffect">
                                  <p:stCondLst>
                                    <p:cond delay="0"/>
                                  </p:stCondLst>
                                  <p:childTnLst>
                                    <p:set>
                                      <p:cBhvr>
                                        <p:cTn id="11" dur="1" fill="hold">
                                          <p:stCondLst>
                                            <p:cond delay="0"/>
                                          </p:stCondLst>
                                        </p:cTn>
                                        <p:tgtEl>
                                          <p:spTgt spid="43011">
                                            <p:txEl>
                                              <p:pRg st="1" end="1"/>
                                            </p:txEl>
                                          </p:spTgt>
                                        </p:tgtEl>
                                        <p:attrNameLst>
                                          <p:attrName>style.visibility</p:attrName>
                                        </p:attrNameLst>
                                      </p:cBhvr>
                                      <p:to>
                                        <p:strVal val="visible"/>
                                      </p:to>
                                    </p:set>
                                    <p:animEffect transition="in" filter="fade">
                                      <p:cBhvr>
                                        <p:cTn id="12" dur="2000"/>
                                        <p:tgtEl>
                                          <p:spTgt spid="43011">
                                            <p:txEl>
                                              <p:pRg st="1" end="1"/>
                                            </p:txEl>
                                          </p:spTgt>
                                        </p:tgtEl>
                                      </p:cBhvr>
                                    </p:animEffect>
                                  </p:childTnLst>
                                </p:cTn>
                              </p:par>
                            </p:childTnLst>
                          </p:cTn>
                        </p:par>
                        <p:par>
                          <p:cTn id="13" fill="hold" nodeType="afterGroup">
                            <p:stCondLst>
                              <p:cond delay="3000"/>
                            </p:stCondLst>
                            <p:childTnLst>
                              <p:par>
                                <p:cTn id="14" presetID="10" presetClass="entr" presetSubtype="0" fill="hold" grpId="0" nodeType="afterEffect">
                                  <p:stCondLst>
                                    <p:cond delay="0"/>
                                  </p:stCondLst>
                                  <p:childTnLst>
                                    <p:set>
                                      <p:cBhvr>
                                        <p:cTn id="15" dur="1" fill="hold">
                                          <p:stCondLst>
                                            <p:cond delay="0"/>
                                          </p:stCondLst>
                                        </p:cTn>
                                        <p:tgtEl>
                                          <p:spTgt spid="43011">
                                            <p:txEl>
                                              <p:pRg st="2" end="2"/>
                                            </p:txEl>
                                          </p:spTgt>
                                        </p:tgtEl>
                                        <p:attrNameLst>
                                          <p:attrName>style.visibility</p:attrName>
                                        </p:attrNameLst>
                                      </p:cBhvr>
                                      <p:to>
                                        <p:strVal val="visible"/>
                                      </p:to>
                                    </p:set>
                                    <p:animEffect transition="in" filter="fade">
                                      <p:cBhvr>
                                        <p:cTn id="16" dur="2000"/>
                                        <p:tgtEl>
                                          <p:spTgt spid="43011">
                                            <p:txEl>
                                              <p:pRg st="2" end="2"/>
                                            </p:txEl>
                                          </p:spTgt>
                                        </p:tgtEl>
                                      </p:cBhvr>
                                    </p:animEffect>
                                  </p:childTnLst>
                                </p:cTn>
                              </p:par>
                            </p:childTnLst>
                          </p:cTn>
                        </p:par>
                        <p:par>
                          <p:cTn id="17" fill="hold" nodeType="afterGroup">
                            <p:stCondLst>
                              <p:cond delay="5000"/>
                            </p:stCondLst>
                            <p:childTnLst>
                              <p:par>
                                <p:cTn id="18" presetID="10" presetClass="entr" presetSubtype="0" fill="hold" grpId="0" nodeType="afterEffect">
                                  <p:stCondLst>
                                    <p:cond delay="0"/>
                                  </p:stCondLst>
                                  <p:childTnLst>
                                    <p:set>
                                      <p:cBhvr>
                                        <p:cTn id="19" dur="1" fill="hold">
                                          <p:stCondLst>
                                            <p:cond delay="0"/>
                                          </p:stCondLst>
                                        </p:cTn>
                                        <p:tgtEl>
                                          <p:spTgt spid="43011">
                                            <p:txEl>
                                              <p:pRg st="3" end="3"/>
                                            </p:txEl>
                                          </p:spTgt>
                                        </p:tgtEl>
                                        <p:attrNameLst>
                                          <p:attrName>style.visibility</p:attrName>
                                        </p:attrNameLst>
                                      </p:cBhvr>
                                      <p:to>
                                        <p:strVal val="visible"/>
                                      </p:to>
                                    </p:set>
                                    <p:animEffect transition="in" filter="fade">
                                      <p:cBhvr>
                                        <p:cTn id="20" dur="2000"/>
                                        <p:tgtEl>
                                          <p:spTgt spid="43011">
                                            <p:txEl>
                                              <p:pRg st="3" end="3"/>
                                            </p:txEl>
                                          </p:spTgt>
                                        </p:tgtEl>
                                      </p:cBhvr>
                                    </p:animEffect>
                                  </p:childTnLst>
                                </p:cTn>
                              </p:par>
                            </p:childTnLst>
                          </p:cTn>
                        </p:par>
                        <p:par>
                          <p:cTn id="21" fill="hold" nodeType="afterGroup">
                            <p:stCondLst>
                              <p:cond delay="7000"/>
                            </p:stCondLst>
                            <p:childTnLst>
                              <p:par>
                                <p:cTn id="22" presetID="8" presetClass="emph" presetSubtype="0" fill="hold" nodeType="afterEffect">
                                  <p:stCondLst>
                                    <p:cond delay="0"/>
                                  </p:stCondLst>
                                  <p:childTnLst>
                                    <p:animRot by="21600000">
                                      <p:cBhvr>
                                        <p:cTn id="23" dur="500" fill="hold"/>
                                        <p:tgtEl>
                                          <p:spTgt spid="4301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p:bld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5" name="Rectangle 3"/>
          <p:cNvSpPr>
            <a:spLocks noGrp="1" noChangeArrowheads="1"/>
          </p:cNvSpPr>
          <p:nvPr>
            <p:ph idx="1"/>
          </p:nvPr>
        </p:nvSpPr>
        <p:spPr>
          <a:xfrm>
            <a:off x="533400" y="2362200"/>
            <a:ext cx="7848600" cy="3200400"/>
          </a:xfrm>
        </p:spPr>
        <p:txBody>
          <a:bodyPr/>
          <a:lstStyle/>
          <a:p>
            <a:pPr>
              <a:buFont typeface="Wingdings" pitchFamily="2" charset="2"/>
              <a:buNone/>
            </a:pPr>
            <a:endParaRPr lang="en-US" altLang="en-US" sz="900" dirty="0"/>
          </a:p>
          <a:p>
            <a:r>
              <a:rPr lang="en-US" altLang="en-US" sz="3200" dirty="0">
                <a:solidFill>
                  <a:schemeClr val="tx1"/>
                </a:solidFill>
                <a:latin typeface="Aparajita" panose="020B0604020202020204" pitchFamily="34" charset="0"/>
                <a:cs typeface="Aparajita" panose="020B0604020202020204" pitchFamily="34" charset="0"/>
              </a:rPr>
              <a:t>Inadequate backup for personnel and equipment</a:t>
            </a:r>
          </a:p>
          <a:p>
            <a:r>
              <a:rPr lang="en-US" altLang="en-US" sz="3200" dirty="0">
                <a:solidFill>
                  <a:schemeClr val="tx1"/>
                </a:solidFill>
                <a:latin typeface="Aparajita" panose="020B0604020202020204" pitchFamily="34" charset="0"/>
                <a:cs typeface="Aparajita" panose="020B0604020202020204" pitchFamily="34" charset="0"/>
              </a:rPr>
              <a:t>Poor coordination for accepting work</a:t>
            </a:r>
          </a:p>
          <a:p>
            <a:r>
              <a:rPr lang="en-US" altLang="en-US" sz="3200" dirty="0">
                <a:solidFill>
                  <a:schemeClr val="tx1"/>
                </a:solidFill>
                <a:latin typeface="Aparajita" panose="020B0604020202020204" pitchFamily="34" charset="0"/>
                <a:cs typeface="Aparajita" panose="020B0604020202020204" pitchFamily="34" charset="0"/>
              </a:rPr>
              <a:t>Excessive overtime</a:t>
            </a:r>
          </a:p>
        </p:txBody>
      </p:sp>
      <p:pic>
        <p:nvPicPr>
          <p:cNvPr id="44036" name="Picture 4" descr="j023665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38800" y="4267200"/>
            <a:ext cx="2743200" cy="1995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37" name="Rectangle 5"/>
          <p:cNvSpPr>
            <a:spLocks noChangeArrowheads="1"/>
          </p:cNvSpPr>
          <p:nvPr/>
        </p:nvSpPr>
        <p:spPr bwMode="auto">
          <a:xfrm>
            <a:off x="1702594" y="915784"/>
            <a:ext cx="5510212" cy="1077913"/>
          </a:xfrm>
          <a:prstGeom prst="rect">
            <a:avLst/>
          </a:prstGeom>
          <a:noFill/>
          <a:ln w="9525">
            <a:noFill/>
            <a:miter lim="800000"/>
            <a:headEnd/>
            <a:tailEnd/>
          </a:ln>
          <a:effectLst/>
        </p:spPr>
        <p:txBody>
          <a:bodyPr>
            <a:spAutoFit/>
          </a:bodyPr>
          <a:lstStyle/>
          <a:p>
            <a:pPr algn="ctr">
              <a:defRPr/>
            </a:pPr>
            <a:r>
              <a:rPr lang="en-US" sz="3200" b="1" dirty="0">
                <a:solidFill>
                  <a:srgbClr val="FF6600"/>
                </a:solidFill>
                <a:latin typeface="+mj-lt"/>
              </a:rPr>
              <a:t>Red Flag #2:  </a:t>
            </a:r>
          </a:p>
          <a:p>
            <a:pPr algn="ctr">
              <a:defRPr/>
            </a:pPr>
            <a:r>
              <a:rPr lang="en-US" sz="3200" b="1" dirty="0">
                <a:effectLst>
                  <a:outerShdw blurRad="38100" dist="38100" dir="2700000" algn="tl">
                    <a:srgbClr val="000000"/>
                  </a:outerShdw>
                </a:effectLst>
                <a:latin typeface="+mj-lt"/>
              </a:rPr>
              <a:t>Available Resources</a:t>
            </a:r>
            <a:endParaRPr lang="en-US" sz="3200" dirty="0">
              <a:latin typeface="+mj-lt"/>
            </a:endParaRPr>
          </a:p>
        </p:txBody>
      </p:sp>
      <p:pic>
        <p:nvPicPr>
          <p:cNvPr id="44038" name="Picture 6" descr="j043391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857841"/>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mph" presetSubtype="0" fill="hold" nodeType="afterEffect">
                                  <p:stCondLst>
                                    <p:cond delay="0"/>
                                  </p:stCondLst>
                                  <p:childTnLst>
                                    <p:animRot by="10800000">
                                      <p:cBhvr>
                                        <p:cTn id="6" dur="1000" fill="hold"/>
                                        <p:tgtEl>
                                          <p:spTgt spid="44036"/>
                                        </p:tgtEl>
                                        <p:attrNameLst>
                                          <p:attrName>r</p:attrName>
                                        </p:attrNameLst>
                                      </p:cBhvr>
                                    </p:animRot>
                                  </p:childTnLst>
                                </p:cTn>
                              </p:par>
                            </p:childTnLst>
                          </p:cTn>
                        </p:par>
                        <p:par>
                          <p:cTn id="7" fill="hold" nodeType="afterGroup">
                            <p:stCondLst>
                              <p:cond delay="1000"/>
                            </p:stCondLst>
                            <p:childTnLst>
                              <p:par>
                                <p:cTn id="8" presetID="10" presetClass="entr" presetSubtype="0" fill="hold" grpId="0" nodeType="afterEffect">
                                  <p:stCondLst>
                                    <p:cond delay="0"/>
                                  </p:stCondLst>
                                  <p:childTnLst>
                                    <p:set>
                                      <p:cBhvr>
                                        <p:cTn id="9" dur="1" fill="hold">
                                          <p:stCondLst>
                                            <p:cond delay="0"/>
                                          </p:stCondLst>
                                        </p:cTn>
                                        <p:tgtEl>
                                          <p:spTgt spid="44035">
                                            <p:txEl>
                                              <p:pRg st="1" end="1"/>
                                            </p:txEl>
                                          </p:spTgt>
                                        </p:tgtEl>
                                        <p:attrNameLst>
                                          <p:attrName>style.visibility</p:attrName>
                                        </p:attrNameLst>
                                      </p:cBhvr>
                                      <p:to>
                                        <p:strVal val="visible"/>
                                      </p:to>
                                    </p:set>
                                    <p:animEffect transition="in" filter="fade">
                                      <p:cBhvr>
                                        <p:cTn id="10" dur="2000"/>
                                        <p:tgtEl>
                                          <p:spTgt spid="44035">
                                            <p:txEl>
                                              <p:pRg st="1" end="1"/>
                                            </p:txEl>
                                          </p:spTgt>
                                        </p:tgtEl>
                                      </p:cBhvr>
                                    </p:animEffect>
                                  </p:childTnLst>
                                </p:cTn>
                              </p:par>
                            </p:childTnLst>
                          </p:cTn>
                        </p:par>
                        <p:par>
                          <p:cTn id="11" fill="hold" nodeType="afterGroup">
                            <p:stCondLst>
                              <p:cond delay="3000"/>
                            </p:stCondLst>
                            <p:childTnLst>
                              <p:par>
                                <p:cTn id="12" presetID="10" presetClass="entr" presetSubtype="0" fill="hold" grpId="0" nodeType="afterEffect">
                                  <p:stCondLst>
                                    <p:cond delay="0"/>
                                  </p:stCondLst>
                                  <p:childTnLst>
                                    <p:set>
                                      <p:cBhvr>
                                        <p:cTn id="13" dur="1" fill="hold">
                                          <p:stCondLst>
                                            <p:cond delay="0"/>
                                          </p:stCondLst>
                                        </p:cTn>
                                        <p:tgtEl>
                                          <p:spTgt spid="44035">
                                            <p:txEl>
                                              <p:pRg st="2" end="2"/>
                                            </p:txEl>
                                          </p:spTgt>
                                        </p:tgtEl>
                                        <p:attrNameLst>
                                          <p:attrName>style.visibility</p:attrName>
                                        </p:attrNameLst>
                                      </p:cBhvr>
                                      <p:to>
                                        <p:strVal val="visible"/>
                                      </p:to>
                                    </p:set>
                                    <p:animEffect transition="in" filter="fade">
                                      <p:cBhvr>
                                        <p:cTn id="14" dur="2000"/>
                                        <p:tgtEl>
                                          <p:spTgt spid="44035">
                                            <p:txEl>
                                              <p:pRg st="2" end="2"/>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44035">
                                            <p:txEl>
                                              <p:pRg st="3" end="3"/>
                                            </p:txEl>
                                          </p:spTgt>
                                        </p:tgtEl>
                                        <p:attrNameLst>
                                          <p:attrName>style.visibility</p:attrName>
                                        </p:attrNameLst>
                                      </p:cBhvr>
                                      <p:to>
                                        <p:strVal val="visible"/>
                                      </p:to>
                                    </p:set>
                                    <p:animEffect transition="in" filter="fade">
                                      <p:cBhvr>
                                        <p:cTn id="17" dur="2000"/>
                                        <p:tgtEl>
                                          <p:spTgt spid="44035">
                                            <p:txEl>
                                              <p:pRg st="3" end="3"/>
                                            </p:txEl>
                                          </p:spTgt>
                                        </p:tgtEl>
                                      </p:cBhvr>
                                    </p:animEffect>
                                  </p:childTnLst>
                                </p:cTn>
                              </p:par>
                            </p:childTnLst>
                          </p:cTn>
                        </p:par>
                        <p:par>
                          <p:cTn id="18" fill="hold" nodeType="afterGroup">
                            <p:stCondLst>
                              <p:cond delay="5000"/>
                            </p:stCondLst>
                            <p:childTnLst>
                              <p:par>
                                <p:cTn id="19" presetID="8" presetClass="emph" presetSubtype="0" fill="hold" nodeType="afterEffect">
                                  <p:stCondLst>
                                    <p:cond delay="0"/>
                                  </p:stCondLst>
                                  <p:childTnLst>
                                    <p:animRot by="21600000">
                                      <p:cBhvr>
                                        <p:cTn id="20" dur="500" fill="hold"/>
                                        <p:tgtEl>
                                          <p:spTgt spid="44038"/>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idx="1"/>
          </p:nvPr>
        </p:nvSpPr>
        <p:spPr>
          <a:xfrm>
            <a:off x="304800" y="762000"/>
            <a:ext cx="8077200" cy="4724400"/>
          </a:xfrm>
        </p:spPr>
        <p:txBody>
          <a:bodyPr/>
          <a:lstStyle/>
          <a:p>
            <a:pPr algn="ctr">
              <a:spcBef>
                <a:spcPts val="0"/>
              </a:spcBef>
              <a:spcAft>
                <a:spcPts val="0"/>
              </a:spcAft>
              <a:buFont typeface="Wingdings" pitchFamily="2" charset="2"/>
              <a:buNone/>
            </a:pPr>
            <a:r>
              <a:rPr lang="en-US" altLang="en-US" sz="3200" b="1" dirty="0">
                <a:solidFill>
                  <a:schemeClr val="tx1"/>
                </a:solidFill>
              </a:rPr>
              <a:t>2016 TNI Standard </a:t>
            </a:r>
          </a:p>
          <a:p>
            <a:pPr algn="ctr">
              <a:spcBef>
                <a:spcPts val="0"/>
              </a:spcBef>
              <a:spcAft>
                <a:spcPts val="0"/>
              </a:spcAft>
              <a:buFont typeface="Wingdings" pitchFamily="2" charset="2"/>
              <a:buNone/>
            </a:pPr>
            <a:r>
              <a:rPr lang="en-US" altLang="en-US" sz="3200" b="1" dirty="0">
                <a:solidFill>
                  <a:schemeClr val="tx1"/>
                </a:solidFill>
              </a:rPr>
              <a:t>Vol 1 Mod 2: 4.2.8.1 a  </a:t>
            </a:r>
          </a:p>
          <a:p>
            <a:pPr algn="ctr">
              <a:spcBef>
                <a:spcPts val="0"/>
              </a:spcBef>
              <a:spcAft>
                <a:spcPts val="0"/>
              </a:spcAft>
              <a:buFont typeface="Wingdings" pitchFamily="2" charset="2"/>
              <a:buNone/>
            </a:pPr>
            <a:r>
              <a:rPr lang="en-US" altLang="en-US" sz="3200" b="1" dirty="0">
                <a:solidFill>
                  <a:schemeClr val="tx1"/>
                </a:solidFill>
              </a:rPr>
              <a:t>Data Integrity System</a:t>
            </a:r>
          </a:p>
          <a:p>
            <a:pPr algn="ctr">
              <a:buFont typeface="Wingdings" pitchFamily="2" charset="2"/>
              <a:buNone/>
            </a:pPr>
            <a:endParaRPr lang="en-US" altLang="en-US" sz="2000" dirty="0">
              <a:solidFill>
                <a:schemeClr val="tx1"/>
              </a:solidFill>
            </a:endParaRPr>
          </a:p>
          <a:p>
            <a:pPr marL="0" indent="0">
              <a:buNone/>
            </a:pPr>
            <a:r>
              <a:rPr lang="en-US" altLang="en-US" sz="2800" dirty="0">
                <a:solidFill>
                  <a:schemeClr val="tx1"/>
                </a:solidFill>
                <a:latin typeface="Aparajita" panose="020B0604020202020204" pitchFamily="34" charset="0"/>
                <a:cs typeface="Aparajita" panose="020B0604020202020204" pitchFamily="34" charset="0"/>
              </a:rPr>
              <a:t>Laboratory management shall provide a procedure for confidential reporting of data integrity issues in their laboratory.  A primary element of the procedure is to assure confidentiality and a receptive environment in which all employees may privately discuss ethical issues or report items of ethical concern.</a:t>
            </a:r>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box(in)">
                                      <p:cBhvr>
                                        <p:cTn id="7" dur="500"/>
                                        <p:tgtEl>
                                          <p:spTgt spid="8195">
                                            <p:txEl>
                                              <p:pRg st="0" end="0"/>
                                            </p:txEl>
                                          </p:spTgt>
                                        </p:tgtEl>
                                      </p:cBhvr>
                                    </p:animEffect>
                                  </p:childTnLst>
                                </p:cTn>
                              </p:par>
                            </p:childTnLst>
                          </p:cTn>
                        </p:par>
                        <p:par>
                          <p:cTn id="8" fill="hold">
                            <p:stCondLst>
                              <p:cond delay="500"/>
                            </p:stCondLst>
                            <p:childTnLst>
                              <p:par>
                                <p:cTn id="9" presetID="4" presetClass="entr" presetSubtype="16" fill="hold" grpId="0" nodeType="after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animEffect transition="in" filter="box(in)">
                                      <p:cBhvr>
                                        <p:cTn id="11" dur="500"/>
                                        <p:tgtEl>
                                          <p:spTgt spid="8195">
                                            <p:txEl>
                                              <p:pRg st="1" end="1"/>
                                            </p:txEl>
                                          </p:spTgt>
                                        </p:tgtEl>
                                      </p:cBhvr>
                                    </p:animEffect>
                                  </p:childTnLst>
                                </p:cTn>
                              </p:par>
                            </p:childTnLst>
                          </p:cTn>
                        </p:par>
                        <p:par>
                          <p:cTn id="12" fill="hold">
                            <p:stCondLst>
                              <p:cond delay="1000"/>
                            </p:stCondLst>
                            <p:childTnLst>
                              <p:par>
                                <p:cTn id="13" presetID="4" presetClass="entr" presetSubtype="16" fill="hold" grpId="0" nodeType="after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animEffect transition="in" filter="box(in)">
                                      <p:cBhvr>
                                        <p:cTn id="15" dur="500"/>
                                        <p:tgtEl>
                                          <p:spTgt spid="819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9" name="Rectangle 3"/>
          <p:cNvSpPr>
            <a:spLocks noGrp="1" noChangeArrowheads="1"/>
          </p:cNvSpPr>
          <p:nvPr>
            <p:ph idx="1"/>
          </p:nvPr>
        </p:nvSpPr>
        <p:spPr>
          <a:xfrm>
            <a:off x="533400" y="2514600"/>
            <a:ext cx="8229600" cy="3001963"/>
          </a:xfrm>
        </p:spPr>
        <p:txBody>
          <a:bodyPr/>
          <a:lstStyle/>
          <a:p>
            <a:pPr algn="ctr">
              <a:buFont typeface="Wingdings" pitchFamily="2" charset="2"/>
              <a:buNone/>
            </a:pPr>
            <a:endParaRPr lang="en-US" altLang="en-US" sz="1000" dirty="0"/>
          </a:p>
          <a:p>
            <a:r>
              <a:rPr lang="en-US" altLang="en-US" sz="3600" dirty="0">
                <a:solidFill>
                  <a:schemeClr val="tx1"/>
                </a:solidFill>
                <a:latin typeface="Aparajita" panose="020B0604020202020204" pitchFamily="34" charset="0"/>
                <a:cs typeface="Aparajita" panose="020B0604020202020204" pitchFamily="34" charset="0"/>
              </a:rPr>
              <a:t>Lack of technical depth</a:t>
            </a:r>
          </a:p>
          <a:p>
            <a:r>
              <a:rPr lang="en-US" altLang="en-US" sz="3600" dirty="0">
                <a:solidFill>
                  <a:schemeClr val="tx1"/>
                </a:solidFill>
                <a:latin typeface="Aparajita" panose="020B0604020202020204" pitchFamily="34" charset="0"/>
                <a:cs typeface="Aparajita" panose="020B0604020202020204" pitchFamily="34" charset="0"/>
              </a:rPr>
              <a:t>High staff turnover</a:t>
            </a:r>
          </a:p>
          <a:p>
            <a:r>
              <a:rPr lang="en-US" altLang="en-US" sz="3600" dirty="0">
                <a:solidFill>
                  <a:schemeClr val="tx1"/>
                </a:solidFill>
                <a:latin typeface="Aparajita" panose="020B0604020202020204" pitchFamily="34" charset="0"/>
                <a:cs typeface="Aparajita" panose="020B0604020202020204" pitchFamily="34" charset="0"/>
              </a:rPr>
              <a:t>Gaps in training records</a:t>
            </a:r>
          </a:p>
        </p:txBody>
      </p:sp>
      <p:pic>
        <p:nvPicPr>
          <p:cNvPr id="45060" name="Picture 4" descr="bd06630_"/>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53000" y="3886200"/>
            <a:ext cx="3465513" cy="276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061" name="Rectangle 5"/>
          <p:cNvSpPr>
            <a:spLocks noChangeArrowheads="1"/>
          </p:cNvSpPr>
          <p:nvPr/>
        </p:nvSpPr>
        <p:spPr bwMode="auto">
          <a:xfrm>
            <a:off x="1600200" y="1143000"/>
            <a:ext cx="5715000" cy="1076325"/>
          </a:xfrm>
          <a:prstGeom prst="rect">
            <a:avLst/>
          </a:prstGeom>
          <a:noFill/>
          <a:ln w="9525">
            <a:noFill/>
            <a:miter lim="800000"/>
            <a:headEnd/>
            <a:tailEnd/>
          </a:ln>
          <a:effectLst/>
        </p:spPr>
        <p:txBody>
          <a:bodyPr wrap="square">
            <a:spAutoFit/>
          </a:bodyPr>
          <a:lstStyle/>
          <a:p>
            <a:pPr algn="ctr">
              <a:defRPr/>
            </a:pPr>
            <a:r>
              <a:rPr lang="en-US" sz="3200" b="1" dirty="0">
                <a:solidFill>
                  <a:srgbClr val="FF6600"/>
                </a:solidFill>
                <a:latin typeface="+mn-lt"/>
              </a:rPr>
              <a:t>Red Flag #3: </a:t>
            </a:r>
          </a:p>
          <a:p>
            <a:pPr algn="ctr">
              <a:defRPr/>
            </a:pPr>
            <a:r>
              <a:rPr lang="en-US" sz="3200" b="1" dirty="0">
                <a:effectLst>
                  <a:outerShdw blurRad="38100" dist="38100" dir="2700000" algn="tl">
                    <a:srgbClr val="000000"/>
                  </a:outerShdw>
                </a:effectLst>
                <a:latin typeface="+mn-lt"/>
              </a:rPr>
              <a:t>Qualifications and Training</a:t>
            </a:r>
          </a:p>
        </p:txBody>
      </p:sp>
      <p:pic>
        <p:nvPicPr>
          <p:cNvPr id="45062" name="Picture 6" descr="j043391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1140823"/>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mph" presetSubtype="0" fill="hold" nodeType="afterEffect">
                                  <p:stCondLst>
                                    <p:cond delay="0"/>
                                  </p:stCondLst>
                                  <p:childTnLst>
                                    <p:animEffect transition="out" filter="fade">
                                      <p:cBhvr>
                                        <p:cTn id="6" dur="500" tmFilter="0, 0; .2, .5; .8, .5; 1, 0"/>
                                        <p:tgtEl>
                                          <p:spTgt spid="45060"/>
                                        </p:tgtEl>
                                      </p:cBhvr>
                                    </p:animEffect>
                                    <p:animScale>
                                      <p:cBhvr>
                                        <p:cTn id="7" dur="250" autoRev="1" fill="hold"/>
                                        <p:tgtEl>
                                          <p:spTgt spid="45060"/>
                                        </p:tgtEl>
                                      </p:cBhvr>
                                      <p:by x="105000" y="105000"/>
                                    </p:animScale>
                                  </p:childTnLst>
                                </p:cTn>
                              </p:par>
                            </p:childTnLst>
                          </p:cTn>
                        </p:par>
                        <p:par>
                          <p:cTn id="8" fill="hold" nodeType="afterGroup">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5059">
                                            <p:txEl>
                                              <p:pRg st="1" end="1"/>
                                            </p:txEl>
                                          </p:spTgt>
                                        </p:tgtEl>
                                        <p:attrNameLst>
                                          <p:attrName>style.visibility</p:attrName>
                                        </p:attrNameLst>
                                      </p:cBhvr>
                                      <p:to>
                                        <p:strVal val="visible"/>
                                      </p:to>
                                    </p:set>
                                    <p:animEffect transition="in" filter="fade">
                                      <p:cBhvr>
                                        <p:cTn id="11" dur="2000"/>
                                        <p:tgtEl>
                                          <p:spTgt spid="45059">
                                            <p:txEl>
                                              <p:pRg st="1" end="1"/>
                                            </p:txEl>
                                          </p:spTgt>
                                        </p:tgtEl>
                                      </p:cBhvr>
                                    </p:animEffect>
                                  </p:childTnLst>
                                </p:cTn>
                              </p:par>
                            </p:childTnLst>
                          </p:cTn>
                        </p:par>
                        <p:par>
                          <p:cTn id="12" fill="hold" nodeType="afterGroup">
                            <p:stCondLst>
                              <p:cond delay="2500"/>
                            </p:stCondLst>
                            <p:childTnLst>
                              <p:par>
                                <p:cTn id="13" presetID="10" presetClass="entr" presetSubtype="0" fill="hold" grpId="0" nodeType="afterEffect">
                                  <p:stCondLst>
                                    <p:cond delay="0"/>
                                  </p:stCondLst>
                                  <p:childTnLst>
                                    <p:set>
                                      <p:cBhvr>
                                        <p:cTn id="14" dur="1" fill="hold">
                                          <p:stCondLst>
                                            <p:cond delay="0"/>
                                          </p:stCondLst>
                                        </p:cTn>
                                        <p:tgtEl>
                                          <p:spTgt spid="45059">
                                            <p:txEl>
                                              <p:pRg st="2" end="2"/>
                                            </p:txEl>
                                          </p:spTgt>
                                        </p:tgtEl>
                                        <p:attrNameLst>
                                          <p:attrName>style.visibility</p:attrName>
                                        </p:attrNameLst>
                                      </p:cBhvr>
                                      <p:to>
                                        <p:strVal val="visible"/>
                                      </p:to>
                                    </p:set>
                                    <p:animEffect transition="in" filter="fade">
                                      <p:cBhvr>
                                        <p:cTn id="15" dur="2000"/>
                                        <p:tgtEl>
                                          <p:spTgt spid="45059">
                                            <p:txEl>
                                              <p:pRg st="2" end="2"/>
                                            </p:txEl>
                                          </p:spTgt>
                                        </p:tgtEl>
                                      </p:cBhvr>
                                    </p:animEffect>
                                  </p:childTnLst>
                                </p:cTn>
                              </p:par>
                            </p:childTnLst>
                          </p:cTn>
                        </p:par>
                        <p:par>
                          <p:cTn id="16" fill="hold" nodeType="afterGroup">
                            <p:stCondLst>
                              <p:cond delay="4500"/>
                            </p:stCondLst>
                            <p:childTnLst>
                              <p:par>
                                <p:cTn id="17" presetID="10" presetClass="entr" presetSubtype="0" fill="hold" grpId="0" nodeType="afterEffect">
                                  <p:stCondLst>
                                    <p:cond delay="0"/>
                                  </p:stCondLst>
                                  <p:childTnLst>
                                    <p:set>
                                      <p:cBhvr>
                                        <p:cTn id="18" dur="1" fill="hold">
                                          <p:stCondLst>
                                            <p:cond delay="0"/>
                                          </p:stCondLst>
                                        </p:cTn>
                                        <p:tgtEl>
                                          <p:spTgt spid="45059">
                                            <p:txEl>
                                              <p:pRg st="3" end="3"/>
                                            </p:txEl>
                                          </p:spTgt>
                                        </p:tgtEl>
                                        <p:attrNameLst>
                                          <p:attrName>style.visibility</p:attrName>
                                        </p:attrNameLst>
                                      </p:cBhvr>
                                      <p:to>
                                        <p:strVal val="visible"/>
                                      </p:to>
                                    </p:set>
                                    <p:animEffect transition="in" filter="fade">
                                      <p:cBhvr>
                                        <p:cTn id="19" dur="2000"/>
                                        <p:tgtEl>
                                          <p:spTgt spid="45059">
                                            <p:txEl>
                                              <p:pRg st="3" end="3"/>
                                            </p:txEl>
                                          </p:spTgt>
                                        </p:tgtEl>
                                      </p:cBhvr>
                                    </p:animEffect>
                                  </p:childTnLst>
                                </p:cTn>
                              </p:par>
                            </p:childTnLst>
                          </p:cTn>
                        </p:par>
                        <p:par>
                          <p:cTn id="20" fill="hold" nodeType="afterGroup">
                            <p:stCondLst>
                              <p:cond delay="6500"/>
                            </p:stCondLst>
                            <p:childTnLst>
                              <p:par>
                                <p:cTn id="21" presetID="8" presetClass="emph" presetSubtype="0" fill="hold" nodeType="afterEffect">
                                  <p:stCondLst>
                                    <p:cond delay="0"/>
                                  </p:stCondLst>
                                  <p:childTnLst>
                                    <p:animRot by="21600000">
                                      <p:cBhvr>
                                        <p:cTn id="22" dur="500" fill="hold"/>
                                        <p:tgtEl>
                                          <p:spTgt spid="4506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p:bld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3" name="Rectangle 3"/>
          <p:cNvSpPr>
            <a:spLocks noGrp="1" noChangeArrowheads="1"/>
          </p:cNvSpPr>
          <p:nvPr>
            <p:ph idx="1"/>
          </p:nvPr>
        </p:nvSpPr>
        <p:spPr>
          <a:xfrm>
            <a:off x="444137" y="2209800"/>
            <a:ext cx="7924800" cy="3611563"/>
          </a:xfrm>
        </p:spPr>
        <p:txBody>
          <a:bodyPr>
            <a:normAutofit lnSpcReduction="10000"/>
          </a:bodyPr>
          <a:lstStyle/>
          <a:p>
            <a:pPr algn="ctr">
              <a:buFont typeface="Wingdings" pitchFamily="2" charset="2"/>
              <a:buNone/>
            </a:pPr>
            <a:endParaRPr lang="en-US" altLang="en-US" sz="1800" dirty="0"/>
          </a:p>
          <a:p>
            <a:r>
              <a:rPr lang="en-US" altLang="en-US" sz="3200" dirty="0">
                <a:solidFill>
                  <a:schemeClr val="tx1"/>
                </a:solidFill>
                <a:latin typeface="Aparajita" panose="020B0604020202020204" pitchFamily="34" charset="0"/>
                <a:cs typeface="Aparajita" panose="020B0604020202020204" pitchFamily="34" charset="0"/>
              </a:rPr>
              <a:t>QA staff lacks direct access to senior management</a:t>
            </a:r>
          </a:p>
          <a:p>
            <a:r>
              <a:rPr lang="en-US" altLang="en-US" sz="3200" dirty="0">
                <a:solidFill>
                  <a:schemeClr val="tx1"/>
                </a:solidFill>
                <a:latin typeface="Aparajita" panose="020B0604020202020204" pitchFamily="34" charset="0"/>
                <a:cs typeface="Aparajita" panose="020B0604020202020204" pitchFamily="34" charset="0"/>
              </a:rPr>
              <a:t>Unclear roles and responsibilities</a:t>
            </a:r>
          </a:p>
          <a:p>
            <a:r>
              <a:rPr lang="en-US" altLang="en-US" sz="3200" dirty="0">
                <a:solidFill>
                  <a:schemeClr val="tx1"/>
                </a:solidFill>
                <a:latin typeface="Aparajita" panose="020B0604020202020204" pitchFamily="34" charset="0"/>
                <a:cs typeface="Aparajita" panose="020B0604020202020204" pitchFamily="34" charset="0"/>
              </a:rPr>
              <a:t>QA staff performing competing responsibilities</a:t>
            </a:r>
          </a:p>
          <a:p>
            <a:r>
              <a:rPr lang="en-US" altLang="en-US" sz="3200" dirty="0">
                <a:solidFill>
                  <a:schemeClr val="tx1"/>
                </a:solidFill>
                <a:latin typeface="Aparajita" panose="020B0604020202020204" pitchFamily="34" charset="0"/>
                <a:cs typeface="Aparajita" panose="020B0604020202020204" pitchFamily="34" charset="0"/>
              </a:rPr>
              <a:t>Inadequate internal assessments</a:t>
            </a:r>
          </a:p>
          <a:p>
            <a:r>
              <a:rPr lang="en-US" altLang="en-US" sz="3200" dirty="0">
                <a:solidFill>
                  <a:schemeClr val="tx1"/>
                </a:solidFill>
                <a:latin typeface="Aparajita" panose="020B0604020202020204" pitchFamily="34" charset="0"/>
                <a:cs typeface="Aparajita" panose="020B0604020202020204" pitchFamily="34" charset="0"/>
              </a:rPr>
              <a:t>Lack of data assessments</a:t>
            </a:r>
          </a:p>
        </p:txBody>
      </p:sp>
      <p:pic>
        <p:nvPicPr>
          <p:cNvPr id="46084" name="Picture 4" descr="j030433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62600" y="4724400"/>
            <a:ext cx="2501900" cy="185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085" name="Rectangle 5"/>
          <p:cNvSpPr>
            <a:spLocks noChangeArrowheads="1"/>
          </p:cNvSpPr>
          <p:nvPr/>
        </p:nvSpPr>
        <p:spPr bwMode="auto">
          <a:xfrm>
            <a:off x="939437" y="624840"/>
            <a:ext cx="6761162" cy="1077912"/>
          </a:xfrm>
          <a:prstGeom prst="rect">
            <a:avLst/>
          </a:prstGeom>
          <a:noFill/>
          <a:ln w="9525">
            <a:noFill/>
            <a:miter lim="800000"/>
            <a:headEnd/>
            <a:tailEnd/>
          </a:ln>
          <a:effectLst/>
        </p:spPr>
        <p:txBody>
          <a:bodyPr>
            <a:spAutoFit/>
          </a:bodyPr>
          <a:lstStyle/>
          <a:p>
            <a:pPr algn="ctr">
              <a:defRPr/>
            </a:pPr>
            <a:r>
              <a:rPr lang="en-US" sz="3200" b="1" dirty="0">
                <a:solidFill>
                  <a:srgbClr val="FF6600"/>
                </a:solidFill>
                <a:latin typeface="+mn-lt"/>
              </a:rPr>
              <a:t>Red Flag #4:  </a:t>
            </a:r>
          </a:p>
          <a:p>
            <a:pPr algn="ctr">
              <a:defRPr/>
            </a:pPr>
            <a:r>
              <a:rPr lang="en-US" sz="3200" b="1" dirty="0">
                <a:effectLst>
                  <a:outerShdw blurRad="38100" dist="38100" dir="2700000" algn="tl">
                    <a:srgbClr val="000000"/>
                  </a:outerShdw>
                </a:effectLst>
                <a:latin typeface="+mn-lt"/>
              </a:rPr>
              <a:t>Supervision and Oversight</a:t>
            </a:r>
          </a:p>
        </p:txBody>
      </p:sp>
      <p:pic>
        <p:nvPicPr>
          <p:cNvPr id="46086" name="Picture 6" descr="j043391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4137" y="622663"/>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6083">
                                            <p:txEl>
                                              <p:pRg st="1" end="1"/>
                                            </p:txEl>
                                          </p:spTgt>
                                        </p:tgtEl>
                                        <p:attrNameLst>
                                          <p:attrName>style.visibility</p:attrName>
                                        </p:attrNameLst>
                                      </p:cBhvr>
                                      <p:to>
                                        <p:strVal val="visible"/>
                                      </p:to>
                                    </p:set>
                                    <p:animEffect transition="in" filter="fade">
                                      <p:cBhvr>
                                        <p:cTn id="7" dur="2000"/>
                                        <p:tgtEl>
                                          <p:spTgt spid="46083">
                                            <p:txEl>
                                              <p:pRg st="1" end="1"/>
                                            </p:txEl>
                                          </p:spTgt>
                                        </p:tgtEl>
                                      </p:cBhvr>
                                    </p:animEffect>
                                  </p:childTnLst>
                                </p:cTn>
                              </p:par>
                            </p:childTnLst>
                          </p:cTn>
                        </p:par>
                        <p:par>
                          <p:cTn id="8" fill="hold" nodeType="afterGroup">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46083">
                                            <p:txEl>
                                              <p:pRg st="2" end="2"/>
                                            </p:txEl>
                                          </p:spTgt>
                                        </p:tgtEl>
                                        <p:attrNameLst>
                                          <p:attrName>style.visibility</p:attrName>
                                        </p:attrNameLst>
                                      </p:cBhvr>
                                      <p:to>
                                        <p:strVal val="visible"/>
                                      </p:to>
                                    </p:set>
                                    <p:animEffect transition="in" filter="fade">
                                      <p:cBhvr>
                                        <p:cTn id="11" dur="2000"/>
                                        <p:tgtEl>
                                          <p:spTgt spid="46083">
                                            <p:txEl>
                                              <p:pRg st="2" end="2"/>
                                            </p:txEl>
                                          </p:spTgt>
                                        </p:tgtEl>
                                      </p:cBhvr>
                                    </p:animEffect>
                                  </p:childTnLst>
                                </p:cTn>
                              </p:par>
                            </p:childTnLst>
                          </p:cTn>
                        </p:par>
                        <p:par>
                          <p:cTn id="12" fill="hold" nodeType="afterGroup">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46083">
                                            <p:txEl>
                                              <p:pRg st="3" end="3"/>
                                            </p:txEl>
                                          </p:spTgt>
                                        </p:tgtEl>
                                        <p:attrNameLst>
                                          <p:attrName>style.visibility</p:attrName>
                                        </p:attrNameLst>
                                      </p:cBhvr>
                                      <p:to>
                                        <p:strVal val="visible"/>
                                      </p:to>
                                    </p:set>
                                    <p:animEffect transition="in" filter="fade">
                                      <p:cBhvr>
                                        <p:cTn id="15" dur="2000"/>
                                        <p:tgtEl>
                                          <p:spTgt spid="46083">
                                            <p:txEl>
                                              <p:pRg st="3" end="3"/>
                                            </p:txEl>
                                          </p:spTgt>
                                        </p:tgtEl>
                                      </p:cBhvr>
                                    </p:animEffect>
                                  </p:childTnLst>
                                </p:cTn>
                              </p:par>
                            </p:childTnLst>
                          </p:cTn>
                        </p:par>
                        <p:par>
                          <p:cTn id="16" fill="hold" nodeType="afterGroup">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46083">
                                            <p:txEl>
                                              <p:pRg st="4" end="4"/>
                                            </p:txEl>
                                          </p:spTgt>
                                        </p:tgtEl>
                                        <p:attrNameLst>
                                          <p:attrName>style.visibility</p:attrName>
                                        </p:attrNameLst>
                                      </p:cBhvr>
                                      <p:to>
                                        <p:strVal val="visible"/>
                                      </p:to>
                                    </p:set>
                                    <p:animEffect transition="in" filter="fade">
                                      <p:cBhvr>
                                        <p:cTn id="19" dur="2000"/>
                                        <p:tgtEl>
                                          <p:spTgt spid="46083">
                                            <p:txEl>
                                              <p:pRg st="4" end="4"/>
                                            </p:txEl>
                                          </p:spTgt>
                                        </p:tgtEl>
                                      </p:cBhvr>
                                    </p:animEffect>
                                  </p:childTnLst>
                                </p:cTn>
                              </p:par>
                            </p:childTnLst>
                          </p:cTn>
                        </p:par>
                        <p:par>
                          <p:cTn id="20" fill="hold" nodeType="afterGroup">
                            <p:stCondLst>
                              <p:cond delay="8000"/>
                            </p:stCondLst>
                            <p:childTnLst>
                              <p:par>
                                <p:cTn id="21" presetID="10" presetClass="entr" presetSubtype="0" fill="hold" grpId="0" nodeType="afterEffect">
                                  <p:stCondLst>
                                    <p:cond delay="0"/>
                                  </p:stCondLst>
                                  <p:childTnLst>
                                    <p:set>
                                      <p:cBhvr>
                                        <p:cTn id="22" dur="1" fill="hold">
                                          <p:stCondLst>
                                            <p:cond delay="0"/>
                                          </p:stCondLst>
                                        </p:cTn>
                                        <p:tgtEl>
                                          <p:spTgt spid="46083">
                                            <p:txEl>
                                              <p:pRg st="5" end="5"/>
                                            </p:txEl>
                                          </p:spTgt>
                                        </p:tgtEl>
                                        <p:attrNameLst>
                                          <p:attrName>style.visibility</p:attrName>
                                        </p:attrNameLst>
                                      </p:cBhvr>
                                      <p:to>
                                        <p:strVal val="visible"/>
                                      </p:to>
                                    </p:set>
                                    <p:animEffect transition="in" filter="fade">
                                      <p:cBhvr>
                                        <p:cTn id="23" dur="2000"/>
                                        <p:tgtEl>
                                          <p:spTgt spid="46083">
                                            <p:txEl>
                                              <p:pRg st="5" end="5"/>
                                            </p:txEl>
                                          </p:spTgt>
                                        </p:tgtEl>
                                      </p:cBhvr>
                                    </p:animEffect>
                                  </p:childTnLst>
                                </p:cTn>
                              </p:par>
                            </p:childTnLst>
                          </p:cTn>
                        </p:par>
                        <p:par>
                          <p:cTn id="24" fill="hold" nodeType="afterGroup">
                            <p:stCondLst>
                              <p:cond delay="10000"/>
                            </p:stCondLst>
                            <p:childTnLst>
                              <p:par>
                                <p:cTn id="25" presetID="5" presetClass="entr" presetSubtype="10" fill="hold" nodeType="afterEffect">
                                  <p:stCondLst>
                                    <p:cond delay="0"/>
                                  </p:stCondLst>
                                  <p:childTnLst>
                                    <p:set>
                                      <p:cBhvr>
                                        <p:cTn id="26" dur="1" fill="hold">
                                          <p:stCondLst>
                                            <p:cond delay="0"/>
                                          </p:stCondLst>
                                        </p:cTn>
                                        <p:tgtEl>
                                          <p:spTgt spid="46084"/>
                                        </p:tgtEl>
                                        <p:attrNameLst>
                                          <p:attrName>style.visibility</p:attrName>
                                        </p:attrNameLst>
                                      </p:cBhvr>
                                      <p:to>
                                        <p:strVal val="visible"/>
                                      </p:to>
                                    </p:set>
                                    <p:animEffect transition="in" filter="checkerboard(across)">
                                      <p:cBhvr>
                                        <p:cTn id="27" dur="500"/>
                                        <p:tgtEl>
                                          <p:spTgt spid="46084"/>
                                        </p:tgtEl>
                                      </p:cBhvr>
                                    </p:animEffect>
                                  </p:childTnLst>
                                </p:cTn>
                              </p:par>
                            </p:childTnLst>
                          </p:cTn>
                        </p:par>
                        <p:par>
                          <p:cTn id="28" fill="hold" nodeType="afterGroup">
                            <p:stCondLst>
                              <p:cond delay="10500"/>
                            </p:stCondLst>
                            <p:childTnLst>
                              <p:par>
                                <p:cTn id="29" presetID="8" presetClass="emph" presetSubtype="0" fill="hold" nodeType="afterEffect">
                                  <p:stCondLst>
                                    <p:cond delay="0"/>
                                  </p:stCondLst>
                                  <p:childTnLst>
                                    <p:animRot by="21600000">
                                      <p:cBhvr>
                                        <p:cTn id="30" dur="500" fill="hold"/>
                                        <p:tgtEl>
                                          <p:spTgt spid="4608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p:bldLst>
  </p:timing>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3" name="Rectangle 3"/>
          <p:cNvSpPr>
            <a:spLocks noGrp="1" noChangeArrowheads="1"/>
          </p:cNvSpPr>
          <p:nvPr>
            <p:ph idx="1"/>
          </p:nvPr>
        </p:nvSpPr>
        <p:spPr>
          <a:xfrm>
            <a:off x="609600" y="1896368"/>
            <a:ext cx="6629400" cy="4648200"/>
          </a:xfrm>
        </p:spPr>
        <p:txBody>
          <a:bodyPr>
            <a:normAutofit lnSpcReduction="10000"/>
          </a:bodyPr>
          <a:lstStyle/>
          <a:p>
            <a:pPr algn="ctr">
              <a:lnSpc>
                <a:spcPct val="80000"/>
              </a:lnSpc>
              <a:buFont typeface="Wingdings" pitchFamily="2" charset="2"/>
              <a:buNone/>
            </a:pPr>
            <a:endParaRPr lang="en-US" altLang="en-US" sz="800" b="1" dirty="0"/>
          </a:p>
          <a:p>
            <a:pPr>
              <a:lnSpc>
                <a:spcPct val="80000"/>
              </a:lnSpc>
            </a:pPr>
            <a:r>
              <a:rPr lang="en-US" altLang="en-US" sz="2900" dirty="0">
                <a:solidFill>
                  <a:schemeClr val="tx1"/>
                </a:solidFill>
                <a:latin typeface="Aparajita" panose="020B0604020202020204" pitchFamily="34" charset="0"/>
                <a:cs typeface="Aparajita" panose="020B0604020202020204" pitchFamily="34" charset="0"/>
              </a:rPr>
              <a:t>Incomplete assessment files</a:t>
            </a:r>
          </a:p>
          <a:p>
            <a:pPr>
              <a:lnSpc>
                <a:spcPct val="80000"/>
              </a:lnSpc>
            </a:pPr>
            <a:endParaRPr lang="en-US" altLang="en-US" sz="1500" dirty="0">
              <a:solidFill>
                <a:schemeClr val="tx1"/>
              </a:solidFill>
              <a:latin typeface="Aparajita" panose="020B0604020202020204" pitchFamily="34" charset="0"/>
              <a:cs typeface="Aparajita" panose="020B0604020202020204" pitchFamily="34" charset="0"/>
            </a:endParaRPr>
          </a:p>
          <a:p>
            <a:pPr>
              <a:lnSpc>
                <a:spcPct val="80000"/>
              </a:lnSpc>
            </a:pPr>
            <a:r>
              <a:rPr lang="en-US" altLang="en-US" sz="2900" dirty="0">
                <a:solidFill>
                  <a:schemeClr val="tx1"/>
                </a:solidFill>
                <a:latin typeface="Aparajita" panose="020B0604020202020204" pitchFamily="34" charset="0"/>
                <a:cs typeface="Aparajita" panose="020B0604020202020204" pitchFamily="34" charset="0"/>
              </a:rPr>
              <a:t>Repeat assessment findings</a:t>
            </a:r>
          </a:p>
          <a:p>
            <a:pPr>
              <a:lnSpc>
                <a:spcPct val="80000"/>
              </a:lnSpc>
            </a:pPr>
            <a:endParaRPr lang="en-US" altLang="en-US" sz="1400" dirty="0">
              <a:solidFill>
                <a:schemeClr val="tx1"/>
              </a:solidFill>
              <a:latin typeface="Aparajita" panose="020B0604020202020204" pitchFamily="34" charset="0"/>
              <a:cs typeface="Aparajita" panose="020B0604020202020204" pitchFamily="34" charset="0"/>
            </a:endParaRPr>
          </a:p>
          <a:p>
            <a:pPr>
              <a:lnSpc>
                <a:spcPct val="80000"/>
              </a:lnSpc>
            </a:pPr>
            <a:r>
              <a:rPr lang="en-US" altLang="en-US" sz="2900" dirty="0">
                <a:solidFill>
                  <a:schemeClr val="tx1"/>
                </a:solidFill>
                <a:latin typeface="Aparajita" panose="020B0604020202020204" pitchFamily="34" charset="0"/>
                <a:cs typeface="Aparajita" panose="020B0604020202020204" pitchFamily="34" charset="0"/>
              </a:rPr>
              <a:t>Inadequate procedures for handling complaints</a:t>
            </a:r>
          </a:p>
          <a:p>
            <a:pPr>
              <a:lnSpc>
                <a:spcPct val="80000"/>
              </a:lnSpc>
            </a:pPr>
            <a:endParaRPr lang="en-US" altLang="en-US" sz="1400" dirty="0">
              <a:solidFill>
                <a:schemeClr val="tx1"/>
              </a:solidFill>
              <a:latin typeface="Aparajita" panose="020B0604020202020204" pitchFamily="34" charset="0"/>
              <a:cs typeface="Aparajita" panose="020B0604020202020204" pitchFamily="34" charset="0"/>
            </a:endParaRPr>
          </a:p>
          <a:p>
            <a:pPr>
              <a:lnSpc>
                <a:spcPct val="80000"/>
              </a:lnSpc>
            </a:pPr>
            <a:r>
              <a:rPr lang="en-US" altLang="en-US" sz="2900" dirty="0">
                <a:solidFill>
                  <a:schemeClr val="tx1"/>
                </a:solidFill>
                <a:latin typeface="Aparajita" panose="020B0604020202020204" pitchFamily="34" charset="0"/>
                <a:cs typeface="Aparajita" panose="020B0604020202020204" pitchFamily="34" charset="0"/>
              </a:rPr>
              <a:t>Corrective action fails to address root cause</a:t>
            </a:r>
          </a:p>
          <a:p>
            <a:pPr>
              <a:lnSpc>
                <a:spcPct val="80000"/>
              </a:lnSpc>
            </a:pPr>
            <a:endParaRPr lang="en-US" altLang="en-US" sz="1400" dirty="0">
              <a:solidFill>
                <a:schemeClr val="tx1"/>
              </a:solidFill>
              <a:latin typeface="Aparajita" panose="020B0604020202020204" pitchFamily="34" charset="0"/>
              <a:cs typeface="Aparajita" panose="020B0604020202020204" pitchFamily="34" charset="0"/>
            </a:endParaRPr>
          </a:p>
          <a:p>
            <a:pPr>
              <a:lnSpc>
                <a:spcPct val="80000"/>
              </a:lnSpc>
            </a:pPr>
            <a:r>
              <a:rPr lang="en-US" altLang="en-US" sz="2900" dirty="0">
                <a:solidFill>
                  <a:schemeClr val="tx1"/>
                </a:solidFill>
                <a:latin typeface="Aparajita" panose="020B0604020202020204" pitchFamily="34" charset="0"/>
                <a:cs typeface="Aparajita" panose="020B0604020202020204" pitchFamily="34" charset="0"/>
              </a:rPr>
              <a:t>Lack of documented follow-up to corrective action and monitoring of effectiveness after implementation</a:t>
            </a:r>
          </a:p>
        </p:txBody>
      </p:sp>
      <p:sp>
        <p:nvSpPr>
          <p:cNvPr id="51204" name="Rectangle 4"/>
          <p:cNvSpPr>
            <a:spLocks noChangeArrowheads="1"/>
          </p:cNvSpPr>
          <p:nvPr/>
        </p:nvSpPr>
        <p:spPr bwMode="auto">
          <a:xfrm>
            <a:off x="381000" y="685800"/>
            <a:ext cx="7467600" cy="1077218"/>
          </a:xfrm>
          <a:prstGeom prst="rect">
            <a:avLst/>
          </a:prstGeom>
          <a:noFill/>
          <a:ln w="9525">
            <a:noFill/>
            <a:miter lim="800000"/>
            <a:headEnd/>
            <a:tailEnd/>
          </a:ln>
          <a:effectLst/>
        </p:spPr>
        <p:txBody>
          <a:bodyPr wrap="square">
            <a:spAutoFit/>
          </a:bodyPr>
          <a:lstStyle/>
          <a:p>
            <a:pPr algn="ctr">
              <a:defRPr/>
            </a:pPr>
            <a:r>
              <a:rPr lang="en-US" sz="3200" b="1" dirty="0">
                <a:solidFill>
                  <a:srgbClr val="FF6600"/>
                </a:solidFill>
                <a:latin typeface="+mn-lt"/>
              </a:rPr>
              <a:t>Red Flag #5: </a:t>
            </a:r>
          </a:p>
          <a:p>
            <a:pPr algn="ctr">
              <a:defRPr/>
            </a:pPr>
            <a:r>
              <a:rPr lang="en-US" sz="3200" b="1" dirty="0">
                <a:effectLst>
                  <a:outerShdw blurRad="38100" dist="38100" dir="2700000" algn="tl">
                    <a:srgbClr val="000000"/>
                  </a:outerShdw>
                </a:effectLst>
                <a:latin typeface="+mn-lt"/>
              </a:rPr>
              <a:t>Preventive and Corrective Action</a:t>
            </a:r>
          </a:p>
        </p:txBody>
      </p:sp>
      <p:pic>
        <p:nvPicPr>
          <p:cNvPr id="51205" name="Picture 5" descr="j043391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434" y="246872"/>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1203">
                                            <p:txEl>
                                              <p:pRg st="1" end="1"/>
                                            </p:txEl>
                                          </p:spTgt>
                                        </p:tgtEl>
                                        <p:attrNameLst>
                                          <p:attrName>style.visibility</p:attrName>
                                        </p:attrNameLst>
                                      </p:cBhvr>
                                      <p:to>
                                        <p:strVal val="visible"/>
                                      </p:to>
                                    </p:set>
                                    <p:animEffect transition="in" filter="fade">
                                      <p:cBhvr>
                                        <p:cTn id="7" dur="2000"/>
                                        <p:tgtEl>
                                          <p:spTgt spid="51203">
                                            <p:txEl>
                                              <p:pRg st="1" end="1"/>
                                            </p:txEl>
                                          </p:spTgt>
                                        </p:tgtEl>
                                      </p:cBhvr>
                                    </p:animEffect>
                                  </p:childTnLst>
                                </p:cTn>
                              </p:par>
                            </p:childTnLst>
                          </p:cTn>
                        </p:par>
                        <p:par>
                          <p:cTn id="8" fill="hold" nodeType="afterGroup">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51203">
                                            <p:txEl>
                                              <p:pRg st="3" end="3"/>
                                            </p:txEl>
                                          </p:spTgt>
                                        </p:tgtEl>
                                        <p:attrNameLst>
                                          <p:attrName>style.visibility</p:attrName>
                                        </p:attrNameLst>
                                      </p:cBhvr>
                                      <p:to>
                                        <p:strVal val="visible"/>
                                      </p:to>
                                    </p:set>
                                    <p:animEffect transition="in" filter="fade">
                                      <p:cBhvr>
                                        <p:cTn id="11" dur="2000"/>
                                        <p:tgtEl>
                                          <p:spTgt spid="51203">
                                            <p:txEl>
                                              <p:pRg st="3" end="3"/>
                                            </p:txEl>
                                          </p:spTgt>
                                        </p:tgtEl>
                                      </p:cBhvr>
                                    </p:animEffect>
                                  </p:childTnLst>
                                </p:cTn>
                              </p:par>
                            </p:childTnLst>
                          </p:cTn>
                        </p:par>
                        <p:par>
                          <p:cTn id="12" fill="hold" nodeType="afterGroup">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51203">
                                            <p:txEl>
                                              <p:pRg st="5" end="5"/>
                                            </p:txEl>
                                          </p:spTgt>
                                        </p:tgtEl>
                                        <p:attrNameLst>
                                          <p:attrName>style.visibility</p:attrName>
                                        </p:attrNameLst>
                                      </p:cBhvr>
                                      <p:to>
                                        <p:strVal val="visible"/>
                                      </p:to>
                                    </p:set>
                                    <p:animEffect transition="in" filter="fade">
                                      <p:cBhvr>
                                        <p:cTn id="15" dur="2000"/>
                                        <p:tgtEl>
                                          <p:spTgt spid="51203">
                                            <p:txEl>
                                              <p:pRg st="5" end="5"/>
                                            </p:txEl>
                                          </p:spTgt>
                                        </p:tgtEl>
                                      </p:cBhvr>
                                    </p:animEffect>
                                  </p:childTnLst>
                                </p:cTn>
                              </p:par>
                            </p:childTnLst>
                          </p:cTn>
                        </p:par>
                        <p:par>
                          <p:cTn id="16" fill="hold" nodeType="afterGroup">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51203">
                                            <p:txEl>
                                              <p:pRg st="7" end="7"/>
                                            </p:txEl>
                                          </p:spTgt>
                                        </p:tgtEl>
                                        <p:attrNameLst>
                                          <p:attrName>style.visibility</p:attrName>
                                        </p:attrNameLst>
                                      </p:cBhvr>
                                      <p:to>
                                        <p:strVal val="visible"/>
                                      </p:to>
                                    </p:set>
                                    <p:animEffect transition="in" filter="fade">
                                      <p:cBhvr>
                                        <p:cTn id="19" dur="2000"/>
                                        <p:tgtEl>
                                          <p:spTgt spid="51203">
                                            <p:txEl>
                                              <p:pRg st="7" end="7"/>
                                            </p:txEl>
                                          </p:spTgt>
                                        </p:tgtEl>
                                      </p:cBhvr>
                                    </p:animEffect>
                                  </p:childTnLst>
                                </p:cTn>
                              </p:par>
                            </p:childTnLst>
                          </p:cTn>
                        </p:par>
                        <p:par>
                          <p:cTn id="20" fill="hold" nodeType="afterGroup">
                            <p:stCondLst>
                              <p:cond delay="8000"/>
                            </p:stCondLst>
                            <p:childTnLst>
                              <p:par>
                                <p:cTn id="21" presetID="10" presetClass="entr" presetSubtype="0" fill="hold" grpId="0" nodeType="afterEffect">
                                  <p:stCondLst>
                                    <p:cond delay="0"/>
                                  </p:stCondLst>
                                  <p:childTnLst>
                                    <p:set>
                                      <p:cBhvr>
                                        <p:cTn id="22" dur="1" fill="hold">
                                          <p:stCondLst>
                                            <p:cond delay="0"/>
                                          </p:stCondLst>
                                        </p:cTn>
                                        <p:tgtEl>
                                          <p:spTgt spid="51203">
                                            <p:txEl>
                                              <p:pRg st="9" end="9"/>
                                            </p:txEl>
                                          </p:spTgt>
                                        </p:tgtEl>
                                        <p:attrNameLst>
                                          <p:attrName>style.visibility</p:attrName>
                                        </p:attrNameLst>
                                      </p:cBhvr>
                                      <p:to>
                                        <p:strVal val="visible"/>
                                      </p:to>
                                    </p:set>
                                    <p:animEffect transition="in" filter="fade">
                                      <p:cBhvr>
                                        <p:cTn id="23" dur="2000"/>
                                        <p:tgtEl>
                                          <p:spTgt spid="51203">
                                            <p:txEl>
                                              <p:pRg st="9" end="9"/>
                                            </p:txEl>
                                          </p:spTgt>
                                        </p:tgtEl>
                                      </p:cBhvr>
                                    </p:animEffect>
                                  </p:childTnLst>
                                </p:cTn>
                              </p:par>
                            </p:childTnLst>
                          </p:cTn>
                        </p:par>
                        <p:par>
                          <p:cTn id="24" fill="hold" nodeType="afterGroup">
                            <p:stCondLst>
                              <p:cond delay="10000"/>
                            </p:stCondLst>
                            <p:childTnLst>
                              <p:par>
                                <p:cTn id="25" presetID="8" presetClass="emph" presetSubtype="0" fill="hold" nodeType="afterEffect">
                                  <p:stCondLst>
                                    <p:cond delay="0"/>
                                  </p:stCondLst>
                                  <p:childTnLst>
                                    <p:animRot by="21600000">
                                      <p:cBhvr>
                                        <p:cTn id="26" dur="500" fill="hold"/>
                                        <p:tgtEl>
                                          <p:spTgt spid="5120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build="p"/>
    </p:bldLst>
  </p:timing>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7" name="Rectangle 3"/>
          <p:cNvSpPr>
            <a:spLocks noGrp="1" noChangeArrowheads="1"/>
          </p:cNvSpPr>
          <p:nvPr>
            <p:ph idx="1"/>
          </p:nvPr>
        </p:nvSpPr>
        <p:spPr>
          <a:xfrm>
            <a:off x="876300" y="1981200"/>
            <a:ext cx="6134100" cy="3078163"/>
          </a:xfrm>
        </p:spPr>
        <p:txBody>
          <a:bodyPr>
            <a:normAutofit/>
          </a:bodyPr>
          <a:lstStyle/>
          <a:p>
            <a:pPr algn="ctr">
              <a:buFont typeface="Wingdings" pitchFamily="2" charset="2"/>
              <a:buNone/>
            </a:pPr>
            <a:endParaRPr lang="en-US" altLang="en-US" sz="800" dirty="0"/>
          </a:p>
          <a:p>
            <a:r>
              <a:rPr lang="en-US" altLang="en-US" sz="3600" dirty="0">
                <a:solidFill>
                  <a:schemeClr val="tx1"/>
                </a:solidFill>
                <a:latin typeface="Aparajita" panose="020B0604020202020204" pitchFamily="34" charset="0"/>
                <a:cs typeface="Aparajita" panose="020B0604020202020204" pitchFamily="34" charset="0"/>
              </a:rPr>
              <a:t>Lack of record verification in archiving procedures</a:t>
            </a:r>
          </a:p>
          <a:p>
            <a:r>
              <a:rPr lang="en-US" altLang="en-US" sz="3600" dirty="0">
                <a:solidFill>
                  <a:schemeClr val="tx1"/>
                </a:solidFill>
                <a:latin typeface="Aparajita" panose="020B0604020202020204" pitchFamily="34" charset="0"/>
                <a:cs typeface="Aparajita" panose="020B0604020202020204" pitchFamily="34" charset="0"/>
              </a:rPr>
              <a:t>Inadequate archiving procedures to ensure data retrieval</a:t>
            </a:r>
          </a:p>
        </p:txBody>
      </p:sp>
      <p:sp>
        <p:nvSpPr>
          <p:cNvPr id="52230" name="Rectangle 6"/>
          <p:cNvSpPr>
            <a:spLocks noChangeArrowheads="1"/>
          </p:cNvSpPr>
          <p:nvPr/>
        </p:nvSpPr>
        <p:spPr bwMode="auto">
          <a:xfrm>
            <a:off x="1657350" y="487363"/>
            <a:ext cx="4572000" cy="1066800"/>
          </a:xfrm>
          <a:prstGeom prst="rect">
            <a:avLst/>
          </a:prstGeom>
          <a:noFill/>
          <a:ln w="9525">
            <a:noFill/>
            <a:miter lim="800000"/>
            <a:headEnd/>
            <a:tailEnd/>
          </a:ln>
          <a:effectLst/>
        </p:spPr>
        <p:txBody>
          <a:bodyPr>
            <a:spAutoFit/>
          </a:bodyPr>
          <a:lstStyle/>
          <a:p>
            <a:pPr algn="ctr">
              <a:defRPr/>
            </a:pPr>
            <a:r>
              <a:rPr lang="en-US" sz="3200" b="1" dirty="0">
                <a:solidFill>
                  <a:srgbClr val="FF6600"/>
                </a:solidFill>
                <a:latin typeface="+mn-lt"/>
              </a:rPr>
              <a:t>Red Flag #6: </a:t>
            </a:r>
          </a:p>
          <a:p>
            <a:pPr algn="ctr">
              <a:defRPr/>
            </a:pPr>
            <a:r>
              <a:rPr lang="en-US" sz="3200" b="1" dirty="0">
                <a:effectLst>
                  <a:outerShdw blurRad="38100" dist="38100" dir="2700000" algn="tl">
                    <a:srgbClr val="000000"/>
                  </a:outerShdw>
                </a:effectLst>
                <a:latin typeface="+mn-lt"/>
              </a:rPr>
              <a:t>Document Control</a:t>
            </a:r>
          </a:p>
        </p:txBody>
      </p:sp>
      <p:pic>
        <p:nvPicPr>
          <p:cNvPr id="52231" name="Picture 7" descr="j043391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606471"/>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8613" name="Group 8"/>
          <p:cNvGrpSpPr>
            <a:grpSpLocks noChangeAspect="1"/>
          </p:cNvGrpSpPr>
          <p:nvPr/>
        </p:nvGrpSpPr>
        <p:grpSpPr bwMode="auto">
          <a:xfrm>
            <a:off x="5105400" y="4648200"/>
            <a:ext cx="1649413" cy="1905000"/>
            <a:chOff x="3696" y="2688"/>
            <a:chExt cx="1039" cy="1200"/>
          </a:xfrm>
        </p:grpSpPr>
        <p:sp>
          <p:nvSpPr>
            <p:cNvPr id="68614" name="AutoShape 7"/>
            <p:cNvSpPr>
              <a:spLocks noChangeAspect="1" noChangeArrowheads="1" noTextEdit="1"/>
            </p:cNvSpPr>
            <p:nvPr/>
          </p:nvSpPr>
          <p:spPr bwMode="auto">
            <a:xfrm>
              <a:off x="3696" y="2688"/>
              <a:ext cx="1039" cy="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68615" name="Freeform 9"/>
            <p:cNvSpPr>
              <a:spLocks/>
            </p:cNvSpPr>
            <p:nvPr/>
          </p:nvSpPr>
          <p:spPr bwMode="auto">
            <a:xfrm>
              <a:off x="3828" y="2853"/>
              <a:ext cx="907" cy="864"/>
            </a:xfrm>
            <a:custGeom>
              <a:avLst/>
              <a:gdLst>
                <a:gd name="T0" fmla="*/ 0 w 907"/>
                <a:gd name="T1" fmla="*/ 197 h 864"/>
                <a:gd name="T2" fmla="*/ 61 w 907"/>
                <a:gd name="T3" fmla="*/ 864 h 864"/>
                <a:gd name="T4" fmla="*/ 896 w 907"/>
                <a:gd name="T5" fmla="*/ 800 h 864"/>
                <a:gd name="T6" fmla="*/ 907 w 907"/>
                <a:gd name="T7" fmla="*/ 0 h 864"/>
                <a:gd name="T8" fmla="*/ 0 w 907"/>
                <a:gd name="T9" fmla="*/ 197 h 86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07" h="864">
                  <a:moveTo>
                    <a:pt x="0" y="197"/>
                  </a:moveTo>
                  <a:lnTo>
                    <a:pt x="61" y="864"/>
                  </a:lnTo>
                  <a:lnTo>
                    <a:pt x="896" y="800"/>
                  </a:lnTo>
                  <a:lnTo>
                    <a:pt x="907" y="0"/>
                  </a:lnTo>
                  <a:lnTo>
                    <a:pt x="0" y="197"/>
                  </a:lnTo>
                  <a:close/>
                </a:path>
              </a:pathLst>
            </a:custGeom>
            <a:solidFill>
              <a:srgbClr val="CEA4D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8616" name="Freeform 10"/>
            <p:cNvSpPr>
              <a:spLocks/>
            </p:cNvSpPr>
            <p:nvPr/>
          </p:nvSpPr>
          <p:spPr bwMode="auto">
            <a:xfrm>
              <a:off x="3696" y="2688"/>
              <a:ext cx="974" cy="1196"/>
            </a:xfrm>
            <a:custGeom>
              <a:avLst/>
              <a:gdLst>
                <a:gd name="T0" fmla="*/ 593 w 974"/>
                <a:gd name="T1" fmla="*/ 28 h 1196"/>
                <a:gd name="T2" fmla="*/ 413 w 974"/>
                <a:gd name="T3" fmla="*/ 44 h 1196"/>
                <a:gd name="T4" fmla="*/ 413 w 974"/>
                <a:gd name="T5" fmla="*/ 0 h 1196"/>
                <a:gd name="T6" fmla="*/ 0 w 974"/>
                <a:gd name="T7" fmla="*/ 37 h 1196"/>
                <a:gd name="T8" fmla="*/ 11 w 974"/>
                <a:gd name="T9" fmla="*/ 489 h 1196"/>
                <a:gd name="T10" fmla="*/ 222 w 974"/>
                <a:gd name="T11" fmla="*/ 506 h 1196"/>
                <a:gd name="T12" fmla="*/ 232 w 974"/>
                <a:gd name="T13" fmla="*/ 892 h 1196"/>
                <a:gd name="T14" fmla="*/ 477 w 974"/>
                <a:gd name="T15" fmla="*/ 940 h 1196"/>
                <a:gd name="T16" fmla="*/ 341 w 974"/>
                <a:gd name="T17" fmla="*/ 1139 h 1196"/>
                <a:gd name="T18" fmla="*/ 531 w 974"/>
                <a:gd name="T19" fmla="*/ 1195 h 1196"/>
                <a:gd name="T20" fmla="*/ 537 w 974"/>
                <a:gd name="T21" fmla="*/ 1196 h 1196"/>
                <a:gd name="T22" fmla="*/ 544 w 974"/>
                <a:gd name="T23" fmla="*/ 1196 h 1196"/>
                <a:gd name="T24" fmla="*/ 550 w 974"/>
                <a:gd name="T25" fmla="*/ 1195 h 1196"/>
                <a:gd name="T26" fmla="*/ 555 w 974"/>
                <a:gd name="T27" fmla="*/ 1193 h 1196"/>
                <a:gd name="T28" fmla="*/ 560 w 974"/>
                <a:gd name="T29" fmla="*/ 1189 h 1196"/>
                <a:gd name="T30" fmla="*/ 565 w 974"/>
                <a:gd name="T31" fmla="*/ 1184 h 1196"/>
                <a:gd name="T32" fmla="*/ 568 w 974"/>
                <a:gd name="T33" fmla="*/ 1179 h 1196"/>
                <a:gd name="T34" fmla="*/ 571 w 974"/>
                <a:gd name="T35" fmla="*/ 1173 h 1196"/>
                <a:gd name="T36" fmla="*/ 572 w 974"/>
                <a:gd name="T37" fmla="*/ 1160 h 1196"/>
                <a:gd name="T38" fmla="*/ 568 w 974"/>
                <a:gd name="T39" fmla="*/ 1149 h 1196"/>
                <a:gd name="T40" fmla="*/ 560 w 974"/>
                <a:gd name="T41" fmla="*/ 1139 h 1196"/>
                <a:gd name="T42" fmla="*/ 549 w 974"/>
                <a:gd name="T43" fmla="*/ 1133 h 1196"/>
                <a:gd name="T44" fmla="*/ 445 w 974"/>
                <a:gd name="T45" fmla="*/ 1102 h 1196"/>
                <a:gd name="T46" fmla="*/ 544 w 974"/>
                <a:gd name="T47" fmla="*/ 956 h 1196"/>
                <a:gd name="T48" fmla="*/ 545 w 974"/>
                <a:gd name="T49" fmla="*/ 954 h 1196"/>
                <a:gd name="T50" fmla="*/ 545 w 974"/>
                <a:gd name="T51" fmla="*/ 954 h 1196"/>
                <a:gd name="T52" fmla="*/ 545 w 974"/>
                <a:gd name="T53" fmla="*/ 954 h 1196"/>
                <a:gd name="T54" fmla="*/ 545 w 974"/>
                <a:gd name="T55" fmla="*/ 953 h 1196"/>
                <a:gd name="T56" fmla="*/ 593 w 974"/>
                <a:gd name="T57" fmla="*/ 963 h 1196"/>
                <a:gd name="T58" fmla="*/ 653 w 974"/>
                <a:gd name="T59" fmla="*/ 951 h 1196"/>
                <a:gd name="T60" fmla="*/ 738 w 974"/>
                <a:gd name="T61" fmla="*/ 1195 h 1196"/>
                <a:gd name="T62" fmla="*/ 908 w 974"/>
                <a:gd name="T63" fmla="*/ 1107 h 1196"/>
                <a:gd name="T64" fmla="*/ 918 w 974"/>
                <a:gd name="T65" fmla="*/ 1100 h 1196"/>
                <a:gd name="T66" fmla="*/ 924 w 974"/>
                <a:gd name="T67" fmla="*/ 1089 h 1196"/>
                <a:gd name="T68" fmla="*/ 925 w 974"/>
                <a:gd name="T69" fmla="*/ 1075 h 1196"/>
                <a:gd name="T70" fmla="*/ 922 w 974"/>
                <a:gd name="T71" fmla="*/ 1063 h 1196"/>
                <a:gd name="T72" fmla="*/ 918 w 974"/>
                <a:gd name="T73" fmla="*/ 1058 h 1196"/>
                <a:gd name="T74" fmla="*/ 913 w 974"/>
                <a:gd name="T75" fmla="*/ 1053 h 1196"/>
                <a:gd name="T76" fmla="*/ 908 w 974"/>
                <a:gd name="T77" fmla="*/ 1050 h 1196"/>
                <a:gd name="T78" fmla="*/ 902 w 974"/>
                <a:gd name="T79" fmla="*/ 1047 h 1196"/>
                <a:gd name="T80" fmla="*/ 896 w 974"/>
                <a:gd name="T81" fmla="*/ 1046 h 1196"/>
                <a:gd name="T82" fmla="*/ 890 w 974"/>
                <a:gd name="T83" fmla="*/ 1046 h 1196"/>
                <a:gd name="T84" fmla="*/ 884 w 974"/>
                <a:gd name="T85" fmla="*/ 1047 h 1196"/>
                <a:gd name="T86" fmla="*/ 878 w 974"/>
                <a:gd name="T87" fmla="*/ 1050 h 1196"/>
                <a:gd name="T88" fmla="*/ 775 w 974"/>
                <a:gd name="T89" fmla="*/ 1103 h 1196"/>
                <a:gd name="T90" fmla="*/ 718 w 974"/>
                <a:gd name="T91" fmla="*/ 938 h 1196"/>
                <a:gd name="T92" fmla="*/ 952 w 974"/>
                <a:gd name="T93" fmla="*/ 892 h 1196"/>
                <a:gd name="T94" fmla="*/ 974 w 974"/>
                <a:gd name="T95" fmla="*/ 62 h 1196"/>
                <a:gd name="T96" fmla="*/ 593 w 974"/>
                <a:gd name="T97" fmla="*/ 28 h 119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974" h="1196">
                  <a:moveTo>
                    <a:pt x="593" y="28"/>
                  </a:moveTo>
                  <a:lnTo>
                    <a:pt x="413" y="44"/>
                  </a:lnTo>
                  <a:lnTo>
                    <a:pt x="413" y="0"/>
                  </a:lnTo>
                  <a:lnTo>
                    <a:pt x="0" y="37"/>
                  </a:lnTo>
                  <a:lnTo>
                    <a:pt x="11" y="489"/>
                  </a:lnTo>
                  <a:lnTo>
                    <a:pt x="222" y="506"/>
                  </a:lnTo>
                  <a:lnTo>
                    <a:pt x="232" y="892"/>
                  </a:lnTo>
                  <a:lnTo>
                    <a:pt x="477" y="940"/>
                  </a:lnTo>
                  <a:lnTo>
                    <a:pt x="341" y="1139"/>
                  </a:lnTo>
                  <a:lnTo>
                    <a:pt x="531" y="1195"/>
                  </a:lnTo>
                  <a:lnTo>
                    <a:pt x="537" y="1196"/>
                  </a:lnTo>
                  <a:lnTo>
                    <a:pt x="544" y="1196"/>
                  </a:lnTo>
                  <a:lnTo>
                    <a:pt x="550" y="1195"/>
                  </a:lnTo>
                  <a:lnTo>
                    <a:pt x="555" y="1193"/>
                  </a:lnTo>
                  <a:lnTo>
                    <a:pt x="560" y="1189"/>
                  </a:lnTo>
                  <a:lnTo>
                    <a:pt x="565" y="1184"/>
                  </a:lnTo>
                  <a:lnTo>
                    <a:pt x="568" y="1179"/>
                  </a:lnTo>
                  <a:lnTo>
                    <a:pt x="571" y="1173"/>
                  </a:lnTo>
                  <a:lnTo>
                    <a:pt x="572" y="1160"/>
                  </a:lnTo>
                  <a:lnTo>
                    <a:pt x="568" y="1149"/>
                  </a:lnTo>
                  <a:lnTo>
                    <a:pt x="560" y="1139"/>
                  </a:lnTo>
                  <a:lnTo>
                    <a:pt x="549" y="1133"/>
                  </a:lnTo>
                  <a:lnTo>
                    <a:pt x="445" y="1102"/>
                  </a:lnTo>
                  <a:lnTo>
                    <a:pt x="544" y="956"/>
                  </a:lnTo>
                  <a:lnTo>
                    <a:pt x="545" y="954"/>
                  </a:lnTo>
                  <a:lnTo>
                    <a:pt x="545" y="953"/>
                  </a:lnTo>
                  <a:lnTo>
                    <a:pt x="593" y="963"/>
                  </a:lnTo>
                  <a:lnTo>
                    <a:pt x="653" y="951"/>
                  </a:lnTo>
                  <a:lnTo>
                    <a:pt x="738" y="1195"/>
                  </a:lnTo>
                  <a:lnTo>
                    <a:pt x="908" y="1107"/>
                  </a:lnTo>
                  <a:lnTo>
                    <a:pt x="918" y="1100"/>
                  </a:lnTo>
                  <a:lnTo>
                    <a:pt x="924" y="1089"/>
                  </a:lnTo>
                  <a:lnTo>
                    <a:pt x="925" y="1075"/>
                  </a:lnTo>
                  <a:lnTo>
                    <a:pt x="922" y="1063"/>
                  </a:lnTo>
                  <a:lnTo>
                    <a:pt x="918" y="1058"/>
                  </a:lnTo>
                  <a:lnTo>
                    <a:pt x="913" y="1053"/>
                  </a:lnTo>
                  <a:lnTo>
                    <a:pt x="908" y="1050"/>
                  </a:lnTo>
                  <a:lnTo>
                    <a:pt x="902" y="1047"/>
                  </a:lnTo>
                  <a:lnTo>
                    <a:pt x="896" y="1046"/>
                  </a:lnTo>
                  <a:lnTo>
                    <a:pt x="890" y="1046"/>
                  </a:lnTo>
                  <a:lnTo>
                    <a:pt x="884" y="1047"/>
                  </a:lnTo>
                  <a:lnTo>
                    <a:pt x="878" y="1050"/>
                  </a:lnTo>
                  <a:lnTo>
                    <a:pt x="775" y="1103"/>
                  </a:lnTo>
                  <a:lnTo>
                    <a:pt x="718" y="938"/>
                  </a:lnTo>
                  <a:lnTo>
                    <a:pt x="952" y="892"/>
                  </a:lnTo>
                  <a:lnTo>
                    <a:pt x="974" y="62"/>
                  </a:lnTo>
                  <a:lnTo>
                    <a:pt x="593" y="2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11"/>
            <p:cNvSpPr>
              <a:spLocks/>
            </p:cNvSpPr>
            <p:nvPr/>
          </p:nvSpPr>
          <p:spPr bwMode="auto">
            <a:xfrm>
              <a:off x="3761" y="2756"/>
              <a:ext cx="286" cy="385"/>
            </a:xfrm>
            <a:custGeom>
              <a:avLst/>
              <a:gdLst>
                <a:gd name="T0" fmla="*/ 7 w 286"/>
                <a:gd name="T1" fmla="*/ 363 h 385"/>
                <a:gd name="T2" fmla="*/ 0 w 286"/>
                <a:gd name="T3" fmla="*/ 25 h 385"/>
                <a:gd name="T4" fmla="*/ 286 w 286"/>
                <a:gd name="T5" fmla="*/ 0 h 385"/>
                <a:gd name="T6" fmla="*/ 286 w 286"/>
                <a:gd name="T7" fmla="*/ 385 h 385"/>
                <a:gd name="T8" fmla="*/ 7 w 286"/>
                <a:gd name="T9" fmla="*/ 363 h 385"/>
              </a:gdLst>
              <a:ahLst/>
              <a:cxnLst>
                <a:cxn ang="0">
                  <a:pos x="T0" y="T1"/>
                </a:cxn>
                <a:cxn ang="0">
                  <a:pos x="T2" y="T3"/>
                </a:cxn>
                <a:cxn ang="0">
                  <a:pos x="T4" y="T5"/>
                </a:cxn>
                <a:cxn ang="0">
                  <a:pos x="T6" y="T7"/>
                </a:cxn>
                <a:cxn ang="0">
                  <a:pos x="T8" y="T9"/>
                </a:cxn>
              </a:cxnLst>
              <a:rect l="0" t="0" r="r" b="b"/>
              <a:pathLst>
                <a:path w="286" h="385">
                  <a:moveTo>
                    <a:pt x="7" y="363"/>
                  </a:moveTo>
                  <a:lnTo>
                    <a:pt x="0" y="25"/>
                  </a:lnTo>
                  <a:lnTo>
                    <a:pt x="286" y="0"/>
                  </a:lnTo>
                  <a:lnTo>
                    <a:pt x="286" y="385"/>
                  </a:lnTo>
                  <a:lnTo>
                    <a:pt x="7" y="363"/>
                  </a:lnTo>
                  <a:close/>
                </a:path>
              </a:pathLst>
            </a:custGeom>
            <a:solidFill>
              <a:schemeClr val="accent2">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7" name="Freeform 12"/>
            <p:cNvSpPr>
              <a:spLocks/>
            </p:cNvSpPr>
            <p:nvPr/>
          </p:nvSpPr>
          <p:spPr bwMode="auto">
            <a:xfrm>
              <a:off x="3981" y="3179"/>
              <a:ext cx="276" cy="402"/>
            </a:xfrm>
            <a:custGeom>
              <a:avLst/>
              <a:gdLst>
                <a:gd name="T0" fmla="*/ 276 w 276"/>
                <a:gd name="T1" fmla="*/ 402 h 402"/>
                <a:gd name="T2" fmla="*/ 8 w 276"/>
                <a:gd name="T3" fmla="*/ 350 h 402"/>
                <a:gd name="T4" fmla="*/ 0 w 276"/>
                <a:gd name="T5" fmla="*/ 20 h 402"/>
                <a:gd name="T6" fmla="*/ 120 w 276"/>
                <a:gd name="T7" fmla="*/ 30 h 402"/>
                <a:gd name="T8" fmla="*/ 120 w 276"/>
                <a:gd name="T9" fmla="*/ 31 h 402"/>
                <a:gd name="T10" fmla="*/ 123 w 276"/>
                <a:gd name="T11" fmla="*/ 30 h 402"/>
                <a:gd name="T12" fmla="*/ 128 w 276"/>
                <a:gd name="T13" fmla="*/ 31 h 402"/>
                <a:gd name="T14" fmla="*/ 128 w 276"/>
                <a:gd name="T15" fmla="*/ 28 h 402"/>
                <a:gd name="T16" fmla="*/ 276 w 276"/>
                <a:gd name="T17" fmla="*/ 0 h 402"/>
                <a:gd name="T18" fmla="*/ 276 w 276"/>
                <a:gd name="T19" fmla="*/ 402 h 4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6" h="402">
                  <a:moveTo>
                    <a:pt x="276" y="402"/>
                  </a:moveTo>
                  <a:lnTo>
                    <a:pt x="8" y="350"/>
                  </a:lnTo>
                  <a:lnTo>
                    <a:pt x="0" y="20"/>
                  </a:lnTo>
                  <a:lnTo>
                    <a:pt x="120" y="30"/>
                  </a:lnTo>
                  <a:lnTo>
                    <a:pt x="120" y="31"/>
                  </a:lnTo>
                  <a:lnTo>
                    <a:pt x="123" y="30"/>
                  </a:lnTo>
                  <a:lnTo>
                    <a:pt x="128" y="31"/>
                  </a:lnTo>
                  <a:lnTo>
                    <a:pt x="128" y="28"/>
                  </a:lnTo>
                  <a:lnTo>
                    <a:pt x="276" y="0"/>
                  </a:lnTo>
                  <a:lnTo>
                    <a:pt x="276" y="402"/>
                  </a:lnTo>
                  <a:close/>
                </a:path>
              </a:pathLst>
            </a:custGeom>
            <a:solidFill>
              <a:schemeClr val="accent2">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8" name="Freeform 13"/>
            <p:cNvSpPr>
              <a:spLocks/>
            </p:cNvSpPr>
            <p:nvPr/>
          </p:nvSpPr>
          <p:spPr bwMode="auto">
            <a:xfrm>
              <a:off x="4109" y="2972"/>
              <a:ext cx="148" cy="172"/>
            </a:xfrm>
            <a:custGeom>
              <a:avLst/>
              <a:gdLst>
                <a:gd name="T0" fmla="*/ 148 w 148"/>
                <a:gd name="T1" fmla="*/ 144 h 172"/>
                <a:gd name="T2" fmla="*/ 0 w 148"/>
                <a:gd name="T3" fmla="*/ 172 h 172"/>
                <a:gd name="T4" fmla="*/ 0 w 148"/>
                <a:gd name="T5" fmla="*/ 14 h 172"/>
                <a:gd name="T6" fmla="*/ 148 w 148"/>
                <a:gd name="T7" fmla="*/ 0 h 172"/>
                <a:gd name="T8" fmla="*/ 148 w 148"/>
                <a:gd name="T9" fmla="*/ 144 h 172"/>
              </a:gdLst>
              <a:ahLst/>
              <a:cxnLst>
                <a:cxn ang="0">
                  <a:pos x="T0" y="T1"/>
                </a:cxn>
                <a:cxn ang="0">
                  <a:pos x="T2" y="T3"/>
                </a:cxn>
                <a:cxn ang="0">
                  <a:pos x="T4" y="T5"/>
                </a:cxn>
                <a:cxn ang="0">
                  <a:pos x="T6" y="T7"/>
                </a:cxn>
                <a:cxn ang="0">
                  <a:pos x="T8" y="T9"/>
                </a:cxn>
              </a:cxnLst>
              <a:rect l="0" t="0" r="r" b="b"/>
              <a:pathLst>
                <a:path w="148" h="172">
                  <a:moveTo>
                    <a:pt x="148" y="144"/>
                  </a:moveTo>
                  <a:lnTo>
                    <a:pt x="0" y="172"/>
                  </a:lnTo>
                  <a:lnTo>
                    <a:pt x="0" y="14"/>
                  </a:lnTo>
                  <a:lnTo>
                    <a:pt x="148" y="0"/>
                  </a:lnTo>
                  <a:lnTo>
                    <a:pt x="148" y="144"/>
                  </a:lnTo>
                  <a:close/>
                </a:path>
              </a:pathLst>
            </a:custGeom>
            <a:solidFill>
              <a:schemeClr val="accent2">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9" name="Freeform 14"/>
            <p:cNvSpPr>
              <a:spLocks/>
            </p:cNvSpPr>
            <p:nvPr/>
          </p:nvSpPr>
          <p:spPr bwMode="auto">
            <a:xfrm>
              <a:off x="4319" y="2782"/>
              <a:ext cx="288" cy="799"/>
            </a:xfrm>
            <a:custGeom>
              <a:avLst/>
              <a:gdLst>
                <a:gd name="T0" fmla="*/ 0 w 288"/>
                <a:gd name="T1" fmla="*/ 0 h 799"/>
                <a:gd name="T2" fmla="*/ 279 w 288"/>
                <a:gd name="T3" fmla="*/ 356 h 799"/>
                <a:gd name="T4" fmla="*/ 264 w 288"/>
                <a:gd name="T5" fmla="*/ 361 h 799"/>
                <a:gd name="T6" fmla="*/ 250 w 288"/>
                <a:gd name="T7" fmla="*/ 364 h 799"/>
                <a:gd name="T8" fmla="*/ 235 w 288"/>
                <a:gd name="T9" fmla="*/ 368 h 799"/>
                <a:gd name="T10" fmla="*/ 219 w 288"/>
                <a:gd name="T11" fmla="*/ 372 h 799"/>
                <a:gd name="T12" fmla="*/ 208 w 288"/>
                <a:gd name="T13" fmla="*/ 373 h 799"/>
                <a:gd name="T14" fmla="*/ 195 w 288"/>
                <a:gd name="T15" fmla="*/ 374 h 799"/>
                <a:gd name="T16" fmla="*/ 183 w 288"/>
                <a:gd name="T17" fmla="*/ 375 h 799"/>
                <a:gd name="T18" fmla="*/ 169 w 288"/>
                <a:gd name="T19" fmla="*/ 375 h 799"/>
                <a:gd name="T20" fmla="*/ 137 w 288"/>
                <a:gd name="T21" fmla="*/ 375 h 799"/>
                <a:gd name="T22" fmla="*/ 108 w 288"/>
                <a:gd name="T23" fmla="*/ 372 h 799"/>
                <a:gd name="T24" fmla="*/ 81 w 288"/>
                <a:gd name="T25" fmla="*/ 367 h 799"/>
                <a:gd name="T26" fmla="*/ 55 w 288"/>
                <a:gd name="T27" fmla="*/ 361 h 799"/>
                <a:gd name="T28" fmla="*/ 51 w 288"/>
                <a:gd name="T29" fmla="*/ 359 h 799"/>
                <a:gd name="T30" fmla="*/ 44 w 288"/>
                <a:gd name="T31" fmla="*/ 358 h 799"/>
                <a:gd name="T32" fmla="*/ 20 w 288"/>
                <a:gd name="T33" fmla="*/ 369 h 799"/>
                <a:gd name="T34" fmla="*/ 9 w 288"/>
                <a:gd name="T35" fmla="*/ 395 h 799"/>
                <a:gd name="T36" fmla="*/ 16 w 288"/>
                <a:gd name="T37" fmla="*/ 416 h 799"/>
                <a:gd name="T38" fmla="*/ 35 w 288"/>
                <a:gd name="T39" fmla="*/ 429 h 799"/>
                <a:gd name="T40" fmla="*/ 49 w 288"/>
                <a:gd name="T41" fmla="*/ 434 h 799"/>
                <a:gd name="T42" fmla="*/ 80 w 288"/>
                <a:gd name="T43" fmla="*/ 440 h 799"/>
                <a:gd name="T44" fmla="*/ 112 w 288"/>
                <a:gd name="T45" fmla="*/ 445 h 799"/>
                <a:gd name="T46" fmla="*/ 146 w 288"/>
                <a:gd name="T47" fmla="*/ 447 h 799"/>
                <a:gd name="T48" fmla="*/ 172 w 288"/>
                <a:gd name="T49" fmla="*/ 447 h 799"/>
                <a:gd name="T50" fmla="*/ 190 w 288"/>
                <a:gd name="T51" fmla="*/ 446 h 799"/>
                <a:gd name="T52" fmla="*/ 209 w 288"/>
                <a:gd name="T53" fmla="*/ 444 h 799"/>
                <a:gd name="T54" fmla="*/ 228 w 288"/>
                <a:gd name="T55" fmla="*/ 441 h 799"/>
                <a:gd name="T56" fmla="*/ 242 w 288"/>
                <a:gd name="T57" fmla="*/ 439 h 799"/>
                <a:gd name="T58" fmla="*/ 252 w 288"/>
                <a:gd name="T59" fmla="*/ 438 h 799"/>
                <a:gd name="T60" fmla="*/ 262 w 288"/>
                <a:gd name="T61" fmla="*/ 435 h 799"/>
                <a:gd name="T62" fmla="*/ 272 w 288"/>
                <a:gd name="T63" fmla="*/ 433 h 799"/>
                <a:gd name="T64" fmla="*/ 268 w 288"/>
                <a:gd name="T65" fmla="*/ 747 h 7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88" h="799">
                  <a:moveTo>
                    <a:pt x="0" y="799"/>
                  </a:moveTo>
                  <a:lnTo>
                    <a:pt x="0" y="0"/>
                  </a:lnTo>
                  <a:lnTo>
                    <a:pt x="288" y="25"/>
                  </a:lnTo>
                  <a:lnTo>
                    <a:pt x="279" y="356"/>
                  </a:lnTo>
                  <a:lnTo>
                    <a:pt x="272" y="358"/>
                  </a:lnTo>
                  <a:lnTo>
                    <a:pt x="264" y="361"/>
                  </a:lnTo>
                  <a:lnTo>
                    <a:pt x="257" y="362"/>
                  </a:lnTo>
                  <a:lnTo>
                    <a:pt x="250" y="364"/>
                  </a:lnTo>
                  <a:lnTo>
                    <a:pt x="242" y="365"/>
                  </a:lnTo>
                  <a:lnTo>
                    <a:pt x="235" y="368"/>
                  </a:lnTo>
                  <a:lnTo>
                    <a:pt x="227" y="369"/>
                  </a:lnTo>
                  <a:lnTo>
                    <a:pt x="219" y="372"/>
                  </a:lnTo>
                  <a:lnTo>
                    <a:pt x="213" y="372"/>
                  </a:lnTo>
                  <a:lnTo>
                    <a:pt x="208" y="373"/>
                  </a:lnTo>
                  <a:lnTo>
                    <a:pt x="201" y="373"/>
                  </a:lnTo>
                  <a:lnTo>
                    <a:pt x="195" y="374"/>
                  </a:lnTo>
                  <a:lnTo>
                    <a:pt x="189" y="374"/>
                  </a:lnTo>
                  <a:lnTo>
                    <a:pt x="183" y="375"/>
                  </a:lnTo>
                  <a:lnTo>
                    <a:pt x="175" y="375"/>
                  </a:lnTo>
                  <a:lnTo>
                    <a:pt x="169" y="375"/>
                  </a:lnTo>
                  <a:lnTo>
                    <a:pt x="153" y="375"/>
                  </a:lnTo>
                  <a:lnTo>
                    <a:pt x="137" y="375"/>
                  </a:lnTo>
                  <a:lnTo>
                    <a:pt x="123" y="374"/>
                  </a:lnTo>
                  <a:lnTo>
                    <a:pt x="108" y="372"/>
                  </a:lnTo>
                  <a:lnTo>
                    <a:pt x="95" y="370"/>
                  </a:lnTo>
                  <a:lnTo>
                    <a:pt x="81" y="367"/>
                  </a:lnTo>
                  <a:lnTo>
                    <a:pt x="68" y="364"/>
                  </a:lnTo>
                  <a:lnTo>
                    <a:pt x="55" y="361"/>
                  </a:lnTo>
                  <a:lnTo>
                    <a:pt x="53" y="359"/>
                  </a:lnTo>
                  <a:lnTo>
                    <a:pt x="51" y="359"/>
                  </a:lnTo>
                  <a:lnTo>
                    <a:pt x="47" y="358"/>
                  </a:lnTo>
                  <a:lnTo>
                    <a:pt x="44" y="358"/>
                  </a:lnTo>
                  <a:lnTo>
                    <a:pt x="31" y="362"/>
                  </a:lnTo>
                  <a:lnTo>
                    <a:pt x="20" y="369"/>
                  </a:lnTo>
                  <a:lnTo>
                    <a:pt x="11" y="381"/>
                  </a:lnTo>
                  <a:lnTo>
                    <a:pt x="9" y="395"/>
                  </a:lnTo>
                  <a:lnTo>
                    <a:pt x="11" y="406"/>
                  </a:lnTo>
                  <a:lnTo>
                    <a:pt x="16" y="416"/>
                  </a:lnTo>
                  <a:lnTo>
                    <a:pt x="25" y="424"/>
                  </a:lnTo>
                  <a:lnTo>
                    <a:pt x="35" y="429"/>
                  </a:lnTo>
                  <a:lnTo>
                    <a:pt x="36" y="430"/>
                  </a:lnTo>
                  <a:lnTo>
                    <a:pt x="49" y="434"/>
                  </a:lnTo>
                  <a:lnTo>
                    <a:pt x="64" y="438"/>
                  </a:lnTo>
                  <a:lnTo>
                    <a:pt x="80" y="440"/>
                  </a:lnTo>
                  <a:lnTo>
                    <a:pt x="96" y="442"/>
                  </a:lnTo>
                  <a:lnTo>
                    <a:pt x="112" y="445"/>
                  </a:lnTo>
                  <a:lnTo>
                    <a:pt x="129" y="446"/>
                  </a:lnTo>
                  <a:lnTo>
                    <a:pt x="146" y="447"/>
                  </a:lnTo>
                  <a:lnTo>
                    <a:pt x="163" y="447"/>
                  </a:lnTo>
                  <a:lnTo>
                    <a:pt x="172" y="447"/>
                  </a:lnTo>
                  <a:lnTo>
                    <a:pt x="181" y="446"/>
                  </a:lnTo>
                  <a:lnTo>
                    <a:pt x="190" y="446"/>
                  </a:lnTo>
                  <a:lnTo>
                    <a:pt x="200" y="445"/>
                  </a:lnTo>
                  <a:lnTo>
                    <a:pt x="209" y="444"/>
                  </a:lnTo>
                  <a:lnTo>
                    <a:pt x="219" y="442"/>
                  </a:lnTo>
                  <a:lnTo>
                    <a:pt x="228" y="441"/>
                  </a:lnTo>
                  <a:lnTo>
                    <a:pt x="238" y="440"/>
                  </a:lnTo>
                  <a:lnTo>
                    <a:pt x="242" y="439"/>
                  </a:lnTo>
                  <a:lnTo>
                    <a:pt x="247" y="438"/>
                  </a:lnTo>
                  <a:lnTo>
                    <a:pt x="252" y="438"/>
                  </a:lnTo>
                  <a:lnTo>
                    <a:pt x="257" y="436"/>
                  </a:lnTo>
                  <a:lnTo>
                    <a:pt x="262" y="435"/>
                  </a:lnTo>
                  <a:lnTo>
                    <a:pt x="267" y="434"/>
                  </a:lnTo>
                  <a:lnTo>
                    <a:pt x="272" y="433"/>
                  </a:lnTo>
                  <a:lnTo>
                    <a:pt x="277" y="431"/>
                  </a:lnTo>
                  <a:lnTo>
                    <a:pt x="268" y="747"/>
                  </a:lnTo>
                  <a:lnTo>
                    <a:pt x="0" y="799"/>
                  </a:lnTo>
                  <a:close/>
                </a:path>
              </a:pathLst>
            </a:custGeom>
            <a:solidFill>
              <a:schemeClr val="accent2">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68621" name="Freeform 15"/>
            <p:cNvSpPr>
              <a:spLocks/>
            </p:cNvSpPr>
            <p:nvPr/>
          </p:nvSpPr>
          <p:spPr bwMode="auto">
            <a:xfrm>
              <a:off x="4526" y="2965"/>
              <a:ext cx="48" cy="48"/>
            </a:xfrm>
            <a:custGeom>
              <a:avLst/>
              <a:gdLst>
                <a:gd name="T0" fmla="*/ 24 w 48"/>
                <a:gd name="T1" fmla="*/ 0 h 48"/>
                <a:gd name="T2" fmla="*/ 15 w 48"/>
                <a:gd name="T3" fmla="*/ 3 h 48"/>
                <a:gd name="T4" fmla="*/ 7 w 48"/>
                <a:gd name="T5" fmla="*/ 8 h 48"/>
                <a:gd name="T6" fmla="*/ 2 w 48"/>
                <a:gd name="T7" fmla="*/ 15 h 48"/>
                <a:gd name="T8" fmla="*/ 0 w 48"/>
                <a:gd name="T9" fmla="*/ 25 h 48"/>
                <a:gd name="T10" fmla="*/ 2 w 48"/>
                <a:gd name="T11" fmla="*/ 35 h 48"/>
                <a:gd name="T12" fmla="*/ 7 w 48"/>
                <a:gd name="T13" fmla="*/ 42 h 48"/>
                <a:gd name="T14" fmla="*/ 15 w 48"/>
                <a:gd name="T15" fmla="*/ 47 h 48"/>
                <a:gd name="T16" fmla="*/ 24 w 48"/>
                <a:gd name="T17" fmla="*/ 48 h 48"/>
                <a:gd name="T18" fmla="*/ 33 w 48"/>
                <a:gd name="T19" fmla="*/ 47 h 48"/>
                <a:gd name="T20" fmla="*/ 40 w 48"/>
                <a:gd name="T21" fmla="*/ 42 h 48"/>
                <a:gd name="T22" fmla="*/ 45 w 48"/>
                <a:gd name="T23" fmla="*/ 35 h 48"/>
                <a:gd name="T24" fmla="*/ 48 w 48"/>
                <a:gd name="T25" fmla="*/ 25 h 48"/>
                <a:gd name="T26" fmla="*/ 45 w 48"/>
                <a:gd name="T27" fmla="*/ 15 h 48"/>
                <a:gd name="T28" fmla="*/ 40 w 48"/>
                <a:gd name="T29" fmla="*/ 8 h 48"/>
                <a:gd name="T30" fmla="*/ 33 w 48"/>
                <a:gd name="T31" fmla="*/ 3 h 48"/>
                <a:gd name="T32" fmla="*/ 24 w 48"/>
                <a:gd name="T33" fmla="*/ 0 h 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8" h="48">
                  <a:moveTo>
                    <a:pt x="24" y="0"/>
                  </a:moveTo>
                  <a:lnTo>
                    <a:pt x="15" y="3"/>
                  </a:lnTo>
                  <a:lnTo>
                    <a:pt x="7" y="8"/>
                  </a:lnTo>
                  <a:lnTo>
                    <a:pt x="2" y="15"/>
                  </a:lnTo>
                  <a:lnTo>
                    <a:pt x="0" y="25"/>
                  </a:lnTo>
                  <a:lnTo>
                    <a:pt x="2" y="35"/>
                  </a:lnTo>
                  <a:lnTo>
                    <a:pt x="7" y="42"/>
                  </a:lnTo>
                  <a:lnTo>
                    <a:pt x="15" y="47"/>
                  </a:lnTo>
                  <a:lnTo>
                    <a:pt x="24" y="48"/>
                  </a:lnTo>
                  <a:lnTo>
                    <a:pt x="33" y="47"/>
                  </a:lnTo>
                  <a:lnTo>
                    <a:pt x="40" y="42"/>
                  </a:lnTo>
                  <a:lnTo>
                    <a:pt x="45" y="35"/>
                  </a:lnTo>
                  <a:lnTo>
                    <a:pt x="48" y="25"/>
                  </a:lnTo>
                  <a:lnTo>
                    <a:pt x="45" y="15"/>
                  </a:lnTo>
                  <a:lnTo>
                    <a:pt x="40" y="8"/>
                  </a:lnTo>
                  <a:lnTo>
                    <a:pt x="33" y="3"/>
                  </a:lnTo>
                  <a:lnTo>
                    <a:pt x="2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8622" name="Freeform 16"/>
            <p:cNvSpPr>
              <a:spLocks/>
            </p:cNvSpPr>
            <p:nvPr/>
          </p:nvSpPr>
          <p:spPr bwMode="auto">
            <a:xfrm>
              <a:off x="4285" y="2868"/>
              <a:ext cx="218" cy="211"/>
            </a:xfrm>
            <a:custGeom>
              <a:avLst/>
              <a:gdLst>
                <a:gd name="T0" fmla="*/ 109 w 218"/>
                <a:gd name="T1" fmla="*/ 211 h 211"/>
                <a:gd name="T2" fmla="*/ 120 w 218"/>
                <a:gd name="T3" fmla="*/ 211 h 211"/>
                <a:gd name="T4" fmla="*/ 131 w 218"/>
                <a:gd name="T5" fmla="*/ 209 h 211"/>
                <a:gd name="T6" fmla="*/ 141 w 218"/>
                <a:gd name="T7" fmla="*/ 206 h 211"/>
                <a:gd name="T8" fmla="*/ 152 w 218"/>
                <a:gd name="T9" fmla="*/ 202 h 211"/>
                <a:gd name="T10" fmla="*/ 162 w 218"/>
                <a:gd name="T11" fmla="*/ 199 h 211"/>
                <a:gd name="T12" fmla="*/ 170 w 218"/>
                <a:gd name="T13" fmla="*/ 193 h 211"/>
                <a:gd name="T14" fmla="*/ 179 w 218"/>
                <a:gd name="T15" fmla="*/ 187 h 211"/>
                <a:gd name="T16" fmla="*/ 187 w 218"/>
                <a:gd name="T17" fmla="*/ 179 h 211"/>
                <a:gd name="T18" fmla="*/ 201 w 218"/>
                <a:gd name="T19" fmla="*/ 163 h 211"/>
                <a:gd name="T20" fmla="*/ 210 w 218"/>
                <a:gd name="T21" fmla="*/ 145 h 211"/>
                <a:gd name="T22" fmla="*/ 215 w 218"/>
                <a:gd name="T23" fmla="*/ 125 h 211"/>
                <a:gd name="T24" fmla="*/ 218 w 218"/>
                <a:gd name="T25" fmla="*/ 105 h 211"/>
                <a:gd name="T26" fmla="*/ 215 w 218"/>
                <a:gd name="T27" fmla="*/ 85 h 211"/>
                <a:gd name="T28" fmla="*/ 210 w 218"/>
                <a:gd name="T29" fmla="*/ 66 h 211"/>
                <a:gd name="T30" fmla="*/ 201 w 218"/>
                <a:gd name="T31" fmla="*/ 47 h 211"/>
                <a:gd name="T32" fmla="*/ 187 w 218"/>
                <a:gd name="T33" fmla="*/ 31 h 211"/>
                <a:gd name="T34" fmla="*/ 179 w 218"/>
                <a:gd name="T35" fmla="*/ 24 h 211"/>
                <a:gd name="T36" fmla="*/ 170 w 218"/>
                <a:gd name="T37" fmla="*/ 18 h 211"/>
                <a:gd name="T38" fmla="*/ 162 w 218"/>
                <a:gd name="T39" fmla="*/ 12 h 211"/>
                <a:gd name="T40" fmla="*/ 152 w 218"/>
                <a:gd name="T41" fmla="*/ 8 h 211"/>
                <a:gd name="T42" fmla="*/ 141 w 218"/>
                <a:gd name="T43" fmla="*/ 5 h 211"/>
                <a:gd name="T44" fmla="*/ 131 w 218"/>
                <a:gd name="T45" fmla="*/ 2 h 211"/>
                <a:gd name="T46" fmla="*/ 120 w 218"/>
                <a:gd name="T47" fmla="*/ 0 h 211"/>
                <a:gd name="T48" fmla="*/ 109 w 218"/>
                <a:gd name="T49" fmla="*/ 0 h 211"/>
                <a:gd name="T50" fmla="*/ 87 w 218"/>
                <a:gd name="T51" fmla="*/ 2 h 211"/>
                <a:gd name="T52" fmla="*/ 66 w 218"/>
                <a:gd name="T53" fmla="*/ 8 h 211"/>
                <a:gd name="T54" fmla="*/ 48 w 218"/>
                <a:gd name="T55" fmla="*/ 18 h 211"/>
                <a:gd name="T56" fmla="*/ 32 w 218"/>
                <a:gd name="T57" fmla="*/ 30 h 211"/>
                <a:gd name="T58" fmla="*/ 19 w 218"/>
                <a:gd name="T59" fmla="*/ 46 h 211"/>
                <a:gd name="T60" fmla="*/ 9 w 218"/>
                <a:gd name="T61" fmla="*/ 64 h 211"/>
                <a:gd name="T62" fmla="*/ 3 w 218"/>
                <a:gd name="T63" fmla="*/ 84 h 211"/>
                <a:gd name="T64" fmla="*/ 0 w 218"/>
                <a:gd name="T65" fmla="*/ 105 h 211"/>
                <a:gd name="T66" fmla="*/ 3 w 218"/>
                <a:gd name="T67" fmla="*/ 125 h 211"/>
                <a:gd name="T68" fmla="*/ 9 w 218"/>
                <a:gd name="T69" fmla="*/ 145 h 211"/>
                <a:gd name="T70" fmla="*/ 17 w 218"/>
                <a:gd name="T71" fmla="*/ 163 h 211"/>
                <a:gd name="T72" fmla="*/ 31 w 218"/>
                <a:gd name="T73" fmla="*/ 179 h 211"/>
                <a:gd name="T74" fmla="*/ 39 w 218"/>
                <a:gd name="T75" fmla="*/ 187 h 211"/>
                <a:gd name="T76" fmla="*/ 48 w 218"/>
                <a:gd name="T77" fmla="*/ 193 h 211"/>
                <a:gd name="T78" fmla="*/ 56 w 218"/>
                <a:gd name="T79" fmla="*/ 199 h 211"/>
                <a:gd name="T80" fmla="*/ 66 w 218"/>
                <a:gd name="T81" fmla="*/ 202 h 211"/>
                <a:gd name="T82" fmla="*/ 77 w 218"/>
                <a:gd name="T83" fmla="*/ 206 h 211"/>
                <a:gd name="T84" fmla="*/ 87 w 218"/>
                <a:gd name="T85" fmla="*/ 209 h 211"/>
                <a:gd name="T86" fmla="*/ 98 w 218"/>
                <a:gd name="T87" fmla="*/ 211 h 211"/>
                <a:gd name="T88" fmla="*/ 109 w 218"/>
                <a:gd name="T89" fmla="*/ 211 h 21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18" h="211">
                  <a:moveTo>
                    <a:pt x="109" y="211"/>
                  </a:moveTo>
                  <a:lnTo>
                    <a:pt x="120" y="211"/>
                  </a:lnTo>
                  <a:lnTo>
                    <a:pt x="131" y="209"/>
                  </a:lnTo>
                  <a:lnTo>
                    <a:pt x="141" y="206"/>
                  </a:lnTo>
                  <a:lnTo>
                    <a:pt x="152" y="202"/>
                  </a:lnTo>
                  <a:lnTo>
                    <a:pt x="162" y="199"/>
                  </a:lnTo>
                  <a:lnTo>
                    <a:pt x="170" y="193"/>
                  </a:lnTo>
                  <a:lnTo>
                    <a:pt x="179" y="187"/>
                  </a:lnTo>
                  <a:lnTo>
                    <a:pt x="187" y="179"/>
                  </a:lnTo>
                  <a:lnTo>
                    <a:pt x="201" y="163"/>
                  </a:lnTo>
                  <a:lnTo>
                    <a:pt x="210" y="145"/>
                  </a:lnTo>
                  <a:lnTo>
                    <a:pt x="215" y="125"/>
                  </a:lnTo>
                  <a:lnTo>
                    <a:pt x="218" y="105"/>
                  </a:lnTo>
                  <a:lnTo>
                    <a:pt x="215" y="85"/>
                  </a:lnTo>
                  <a:lnTo>
                    <a:pt x="210" y="66"/>
                  </a:lnTo>
                  <a:lnTo>
                    <a:pt x="201" y="47"/>
                  </a:lnTo>
                  <a:lnTo>
                    <a:pt x="187" y="31"/>
                  </a:lnTo>
                  <a:lnTo>
                    <a:pt x="179" y="24"/>
                  </a:lnTo>
                  <a:lnTo>
                    <a:pt x="170" y="18"/>
                  </a:lnTo>
                  <a:lnTo>
                    <a:pt x="162" y="12"/>
                  </a:lnTo>
                  <a:lnTo>
                    <a:pt x="152" y="8"/>
                  </a:lnTo>
                  <a:lnTo>
                    <a:pt x="141" y="5"/>
                  </a:lnTo>
                  <a:lnTo>
                    <a:pt x="131" y="2"/>
                  </a:lnTo>
                  <a:lnTo>
                    <a:pt x="120" y="0"/>
                  </a:lnTo>
                  <a:lnTo>
                    <a:pt x="109" y="0"/>
                  </a:lnTo>
                  <a:lnTo>
                    <a:pt x="87" y="2"/>
                  </a:lnTo>
                  <a:lnTo>
                    <a:pt x="66" y="8"/>
                  </a:lnTo>
                  <a:lnTo>
                    <a:pt x="48" y="18"/>
                  </a:lnTo>
                  <a:lnTo>
                    <a:pt x="32" y="30"/>
                  </a:lnTo>
                  <a:lnTo>
                    <a:pt x="19" y="46"/>
                  </a:lnTo>
                  <a:lnTo>
                    <a:pt x="9" y="64"/>
                  </a:lnTo>
                  <a:lnTo>
                    <a:pt x="3" y="84"/>
                  </a:lnTo>
                  <a:lnTo>
                    <a:pt x="0" y="105"/>
                  </a:lnTo>
                  <a:lnTo>
                    <a:pt x="3" y="125"/>
                  </a:lnTo>
                  <a:lnTo>
                    <a:pt x="9" y="145"/>
                  </a:lnTo>
                  <a:lnTo>
                    <a:pt x="17" y="163"/>
                  </a:lnTo>
                  <a:lnTo>
                    <a:pt x="31" y="179"/>
                  </a:lnTo>
                  <a:lnTo>
                    <a:pt x="39" y="187"/>
                  </a:lnTo>
                  <a:lnTo>
                    <a:pt x="48" y="193"/>
                  </a:lnTo>
                  <a:lnTo>
                    <a:pt x="56" y="199"/>
                  </a:lnTo>
                  <a:lnTo>
                    <a:pt x="66" y="202"/>
                  </a:lnTo>
                  <a:lnTo>
                    <a:pt x="77" y="206"/>
                  </a:lnTo>
                  <a:lnTo>
                    <a:pt x="87" y="209"/>
                  </a:lnTo>
                  <a:lnTo>
                    <a:pt x="98" y="211"/>
                  </a:lnTo>
                  <a:lnTo>
                    <a:pt x="109" y="2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8623" name="Freeform 17"/>
            <p:cNvSpPr>
              <a:spLocks/>
            </p:cNvSpPr>
            <p:nvPr/>
          </p:nvSpPr>
          <p:spPr bwMode="auto">
            <a:xfrm>
              <a:off x="4328" y="2910"/>
              <a:ext cx="132" cy="126"/>
            </a:xfrm>
            <a:custGeom>
              <a:avLst/>
              <a:gdLst>
                <a:gd name="T0" fmla="*/ 0 w 132"/>
                <a:gd name="T1" fmla="*/ 63 h 126"/>
                <a:gd name="T2" fmla="*/ 1 w 132"/>
                <a:gd name="T3" fmla="*/ 51 h 126"/>
                <a:gd name="T4" fmla="*/ 5 w 132"/>
                <a:gd name="T5" fmla="*/ 40 h 126"/>
                <a:gd name="T6" fmla="*/ 11 w 132"/>
                <a:gd name="T7" fmla="*/ 30 h 126"/>
                <a:gd name="T8" fmla="*/ 18 w 132"/>
                <a:gd name="T9" fmla="*/ 20 h 126"/>
                <a:gd name="T10" fmla="*/ 23 w 132"/>
                <a:gd name="T11" fmla="*/ 15 h 126"/>
                <a:gd name="T12" fmla="*/ 29 w 132"/>
                <a:gd name="T13" fmla="*/ 11 h 126"/>
                <a:gd name="T14" fmla="*/ 34 w 132"/>
                <a:gd name="T15" fmla="*/ 9 h 126"/>
                <a:gd name="T16" fmla="*/ 40 w 132"/>
                <a:gd name="T17" fmla="*/ 5 h 126"/>
                <a:gd name="T18" fmla="*/ 46 w 132"/>
                <a:gd name="T19" fmla="*/ 3 h 126"/>
                <a:gd name="T20" fmla="*/ 53 w 132"/>
                <a:gd name="T21" fmla="*/ 2 h 126"/>
                <a:gd name="T22" fmla="*/ 59 w 132"/>
                <a:gd name="T23" fmla="*/ 0 h 126"/>
                <a:gd name="T24" fmla="*/ 66 w 132"/>
                <a:gd name="T25" fmla="*/ 0 h 126"/>
                <a:gd name="T26" fmla="*/ 73 w 132"/>
                <a:gd name="T27" fmla="*/ 0 h 126"/>
                <a:gd name="T28" fmla="*/ 79 w 132"/>
                <a:gd name="T29" fmla="*/ 2 h 126"/>
                <a:gd name="T30" fmla="*/ 86 w 132"/>
                <a:gd name="T31" fmla="*/ 3 h 126"/>
                <a:gd name="T32" fmla="*/ 92 w 132"/>
                <a:gd name="T33" fmla="*/ 5 h 126"/>
                <a:gd name="T34" fmla="*/ 98 w 132"/>
                <a:gd name="T35" fmla="*/ 9 h 126"/>
                <a:gd name="T36" fmla="*/ 104 w 132"/>
                <a:gd name="T37" fmla="*/ 11 h 126"/>
                <a:gd name="T38" fmla="*/ 109 w 132"/>
                <a:gd name="T39" fmla="*/ 15 h 126"/>
                <a:gd name="T40" fmla="*/ 114 w 132"/>
                <a:gd name="T41" fmla="*/ 20 h 126"/>
                <a:gd name="T42" fmla="*/ 122 w 132"/>
                <a:gd name="T43" fmla="*/ 30 h 126"/>
                <a:gd name="T44" fmla="*/ 127 w 132"/>
                <a:gd name="T45" fmla="*/ 40 h 126"/>
                <a:gd name="T46" fmla="*/ 131 w 132"/>
                <a:gd name="T47" fmla="*/ 51 h 126"/>
                <a:gd name="T48" fmla="*/ 132 w 132"/>
                <a:gd name="T49" fmla="*/ 63 h 126"/>
                <a:gd name="T50" fmla="*/ 131 w 132"/>
                <a:gd name="T51" fmla="*/ 76 h 126"/>
                <a:gd name="T52" fmla="*/ 127 w 132"/>
                <a:gd name="T53" fmla="*/ 87 h 126"/>
                <a:gd name="T54" fmla="*/ 121 w 132"/>
                <a:gd name="T55" fmla="*/ 98 h 126"/>
                <a:gd name="T56" fmla="*/ 112 w 132"/>
                <a:gd name="T57" fmla="*/ 108 h 126"/>
                <a:gd name="T58" fmla="*/ 103 w 132"/>
                <a:gd name="T59" fmla="*/ 115 h 126"/>
                <a:gd name="T60" fmla="*/ 92 w 132"/>
                <a:gd name="T61" fmla="*/ 121 h 126"/>
                <a:gd name="T62" fmla="*/ 79 w 132"/>
                <a:gd name="T63" fmla="*/ 125 h 126"/>
                <a:gd name="T64" fmla="*/ 66 w 132"/>
                <a:gd name="T65" fmla="*/ 126 h 126"/>
                <a:gd name="T66" fmla="*/ 59 w 132"/>
                <a:gd name="T67" fmla="*/ 126 h 126"/>
                <a:gd name="T68" fmla="*/ 53 w 132"/>
                <a:gd name="T69" fmla="*/ 125 h 126"/>
                <a:gd name="T70" fmla="*/ 46 w 132"/>
                <a:gd name="T71" fmla="*/ 124 h 126"/>
                <a:gd name="T72" fmla="*/ 40 w 132"/>
                <a:gd name="T73" fmla="*/ 121 h 126"/>
                <a:gd name="T74" fmla="*/ 34 w 132"/>
                <a:gd name="T75" fmla="*/ 118 h 126"/>
                <a:gd name="T76" fmla="*/ 29 w 132"/>
                <a:gd name="T77" fmla="*/ 115 h 126"/>
                <a:gd name="T78" fmla="*/ 23 w 132"/>
                <a:gd name="T79" fmla="*/ 112 h 126"/>
                <a:gd name="T80" fmla="*/ 18 w 132"/>
                <a:gd name="T81" fmla="*/ 107 h 126"/>
                <a:gd name="T82" fmla="*/ 11 w 132"/>
                <a:gd name="T83" fmla="*/ 97 h 126"/>
                <a:gd name="T84" fmla="*/ 5 w 132"/>
                <a:gd name="T85" fmla="*/ 86 h 126"/>
                <a:gd name="T86" fmla="*/ 1 w 132"/>
                <a:gd name="T87" fmla="*/ 75 h 126"/>
                <a:gd name="T88" fmla="*/ 0 w 132"/>
                <a:gd name="T89" fmla="*/ 63 h 12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32" h="126">
                  <a:moveTo>
                    <a:pt x="0" y="63"/>
                  </a:moveTo>
                  <a:lnTo>
                    <a:pt x="1" y="51"/>
                  </a:lnTo>
                  <a:lnTo>
                    <a:pt x="5" y="40"/>
                  </a:lnTo>
                  <a:lnTo>
                    <a:pt x="11" y="30"/>
                  </a:lnTo>
                  <a:lnTo>
                    <a:pt x="18" y="20"/>
                  </a:lnTo>
                  <a:lnTo>
                    <a:pt x="23" y="15"/>
                  </a:lnTo>
                  <a:lnTo>
                    <a:pt x="29" y="11"/>
                  </a:lnTo>
                  <a:lnTo>
                    <a:pt x="34" y="9"/>
                  </a:lnTo>
                  <a:lnTo>
                    <a:pt x="40" y="5"/>
                  </a:lnTo>
                  <a:lnTo>
                    <a:pt x="46" y="3"/>
                  </a:lnTo>
                  <a:lnTo>
                    <a:pt x="53" y="2"/>
                  </a:lnTo>
                  <a:lnTo>
                    <a:pt x="59" y="0"/>
                  </a:lnTo>
                  <a:lnTo>
                    <a:pt x="66" y="0"/>
                  </a:lnTo>
                  <a:lnTo>
                    <a:pt x="73" y="0"/>
                  </a:lnTo>
                  <a:lnTo>
                    <a:pt x="79" y="2"/>
                  </a:lnTo>
                  <a:lnTo>
                    <a:pt x="86" y="3"/>
                  </a:lnTo>
                  <a:lnTo>
                    <a:pt x="92" y="5"/>
                  </a:lnTo>
                  <a:lnTo>
                    <a:pt x="98" y="9"/>
                  </a:lnTo>
                  <a:lnTo>
                    <a:pt x="104" y="11"/>
                  </a:lnTo>
                  <a:lnTo>
                    <a:pt x="109" y="15"/>
                  </a:lnTo>
                  <a:lnTo>
                    <a:pt x="114" y="20"/>
                  </a:lnTo>
                  <a:lnTo>
                    <a:pt x="122" y="30"/>
                  </a:lnTo>
                  <a:lnTo>
                    <a:pt x="127" y="40"/>
                  </a:lnTo>
                  <a:lnTo>
                    <a:pt x="131" y="51"/>
                  </a:lnTo>
                  <a:lnTo>
                    <a:pt x="132" y="63"/>
                  </a:lnTo>
                  <a:lnTo>
                    <a:pt x="131" y="76"/>
                  </a:lnTo>
                  <a:lnTo>
                    <a:pt x="127" y="87"/>
                  </a:lnTo>
                  <a:lnTo>
                    <a:pt x="121" y="98"/>
                  </a:lnTo>
                  <a:lnTo>
                    <a:pt x="112" y="108"/>
                  </a:lnTo>
                  <a:lnTo>
                    <a:pt x="103" y="115"/>
                  </a:lnTo>
                  <a:lnTo>
                    <a:pt x="92" y="121"/>
                  </a:lnTo>
                  <a:lnTo>
                    <a:pt x="79" y="125"/>
                  </a:lnTo>
                  <a:lnTo>
                    <a:pt x="66" y="126"/>
                  </a:lnTo>
                  <a:lnTo>
                    <a:pt x="59" y="126"/>
                  </a:lnTo>
                  <a:lnTo>
                    <a:pt x="53" y="125"/>
                  </a:lnTo>
                  <a:lnTo>
                    <a:pt x="46" y="124"/>
                  </a:lnTo>
                  <a:lnTo>
                    <a:pt x="40" y="121"/>
                  </a:lnTo>
                  <a:lnTo>
                    <a:pt x="34" y="118"/>
                  </a:lnTo>
                  <a:lnTo>
                    <a:pt x="29" y="115"/>
                  </a:lnTo>
                  <a:lnTo>
                    <a:pt x="23" y="112"/>
                  </a:lnTo>
                  <a:lnTo>
                    <a:pt x="18" y="107"/>
                  </a:lnTo>
                  <a:lnTo>
                    <a:pt x="11" y="97"/>
                  </a:lnTo>
                  <a:lnTo>
                    <a:pt x="5" y="86"/>
                  </a:lnTo>
                  <a:lnTo>
                    <a:pt x="1" y="75"/>
                  </a:lnTo>
                  <a:lnTo>
                    <a:pt x="0" y="6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8624" name="Freeform 18"/>
            <p:cNvSpPr>
              <a:spLocks/>
            </p:cNvSpPr>
            <p:nvPr/>
          </p:nvSpPr>
          <p:spPr bwMode="auto">
            <a:xfrm>
              <a:off x="4371" y="2950"/>
              <a:ext cx="47" cy="47"/>
            </a:xfrm>
            <a:custGeom>
              <a:avLst/>
              <a:gdLst>
                <a:gd name="T0" fmla="*/ 23 w 47"/>
                <a:gd name="T1" fmla="*/ 0 h 47"/>
                <a:gd name="T2" fmla="*/ 13 w 47"/>
                <a:gd name="T3" fmla="*/ 2 h 47"/>
                <a:gd name="T4" fmla="*/ 6 w 47"/>
                <a:gd name="T5" fmla="*/ 7 h 47"/>
                <a:gd name="T6" fmla="*/ 1 w 47"/>
                <a:gd name="T7" fmla="*/ 14 h 47"/>
                <a:gd name="T8" fmla="*/ 0 w 47"/>
                <a:gd name="T9" fmla="*/ 23 h 47"/>
                <a:gd name="T10" fmla="*/ 1 w 47"/>
                <a:gd name="T11" fmla="*/ 33 h 47"/>
                <a:gd name="T12" fmla="*/ 6 w 47"/>
                <a:gd name="T13" fmla="*/ 40 h 47"/>
                <a:gd name="T14" fmla="*/ 13 w 47"/>
                <a:gd name="T15" fmla="*/ 45 h 47"/>
                <a:gd name="T16" fmla="*/ 23 w 47"/>
                <a:gd name="T17" fmla="*/ 47 h 47"/>
                <a:gd name="T18" fmla="*/ 33 w 47"/>
                <a:gd name="T19" fmla="*/ 45 h 47"/>
                <a:gd name="T20" fmla="*/ 40 w 47"/>
                <a:gd name="T21" fmla="*/ 40 h 47"/>
                <a:gd name="T22" fmla="*/ 45 w 47"/>
                <a:gd name="T23" fmla="*/ 33 h 47"/>
                <a:gd name="T24" fmla="*/ 47 w 47"/>
                <a:gd name="T25" fmla="*/ 23 h 47"/>
                <a:gd name="T26" fmla="*/ 45 w 47"/>
                <a:gd name="T27" fmla="*/ 14 h 47"/>
                <a:gd name="T28" fmla="*/ 40 w 47"/>
                <a:gd name="T29" fmla="*/ 7 h 47"/>
                <a:gd name="T30" fmla="*/ 33 w 47"/>
                <a:gd name="T31" fmla="*/ 2 h 47"/>
                <a:gd name="T32" fmla="*/ 23 w 47"/>
                <a:gd name="T33" fmla="*/ 0 h 4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7" h="47">
                  <a:moveTo>
                    <a:pt x="23" y="0"/>
                  </a:moveTo>
                  <a:lnTo>
                    <a:pt x="13" y="2"/>
                  </a:lnTo>
                  <a:lnTo>
                    <a:pt x="6" y="7"/>
                  </a:lnTo>
                  <a:lnTo>
                    <a:pt x="1" y="14"/>
                  </a:lnTo>
                  <a:lnTo>
                    <a:pt x="0" y="23"/>
                  </a:lnTo>
                  <a:lnTo>
                    <a:pt x="1" y="33"/>
                  </a:lnTo>
                  <a:lnTo>
                    <a:pt x="6" y="40"/>
                  </a:lnTo>
                  <a:lnTo>
                    <a:pt x="13" y="45"/>
                  </a:lnTo>
                  <a:lnTo>
                    <a:pt x="23" y="47"/>
                  </a:lnTo>
                  <a:lnTo>
                    <a:pt x="33" y="45"/>
                  </a:lnTo>
                  <a:lnTo>
                    <a:pt x="40" y="40"/>
                  </a:lnTo>
                  <a:lnTo>
                    <a:pt x="45" y="33"/>
                  </a:lnTo>
                  <a:lnTo>
                    <a:pt x="47" y="23"/>
                  </a:lnTo>
                  <a:lnTo>
                    <a:pt x="45" y="14"/>
                  </a:lnTo>
                  <a:lnTo>
                    <a:pt x="40" y="7"/>
                  </a:lnTo>
                  <a:lnTo>
                    <a:pt x="33" y="2"/>
                  </a:lnTo>
                  <a:lnTo>
                    <a:pt x="2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8625" name="Freeform 19"/>
            <p:cNvSpPr>
              <a:spLocks/>
            </p:cNvSpPr>
            <p:nvPr/>
          </p:nvSpPr>
          <p:spPr bwMode="auto">
            <a:xfrm>
              <a:off x="3816" y="2917"/>
              <a:ext cx="167" cy="62"/>
            </a:xfrm>
            <a:custGeom>
              <a:avLst/>
              <a:gdLst>
                <a:gd name="T0" fmla="*/ 137 w 167"/>
                <a:gd name="T1" fmla="*/ 0 h 62"/>
                <a:gd name="T2" fmla="*/ 32 w 167"/>
                <a:gd name="T3" fmla="*/ 0 h 62"/>
                <a:gd name="T4" fmla="*/ 19 w 167"/>
                <a:gd name="T5" fmla="*/ 2 h 62"/>
                <a:gd name="T6" fmla="*/ 10 w 167"/>
                <a:gd name="T7" fmla="*/ 9 h 62"/>
                <a:gd name="T8" fmla="*/ 2 w 167"/>
                <a:gd name="T9" fmla="*/ 19 h 62"/>
                <a:gd name="T10" fmla="*/ 0 w 167"/>
                <a:gd name="T11" fmla="*/ 31 h 62"/>
                <a:gd name="T12" fmla="*/ 2 w 167"/>
                <a:gd name="T13" fmla="*/ 44 h 62"/>
                <a:gd name="T14" fmla="*/ 10 w 167"/>
                <a:gd name="T15" fmla="*/ 53 h 62"/>
                <a:gd name="T16" fmla="*/ 19 w 167"/>
                <a:gd name="T17" fmla="*/ 59 h 62"/>
                <a:gd name="T18" fmla="*/ 32 w 167"/>
                <a:gd name="T19" fmla="*/ 62 h 62"/>
                <a:gd name="T20" fmla="*/ 137 w 167"/>
                <a:gd name="T21" fmla="*/ 62 h 62"/>
                <a:gd name="T22" fmla="*/ 149 w 167"/>
                <a:gd name="T23" fmla="*/ 59 h 62"/>
                <a:gd name="T24" fmla="*/ 159 w 167"/>
                <a:gd name="T25" fmla="*/ 53 h 62"/>
                <a:gd name="T26" fmla="*/ 165 w 167"/>
                <a:gd name="T27" fmla="*/ 44 h 62"/>
                <a:gd name="T28" fmla="*/ 167 w 167"/>
                <a:gd name="T29" fmla="*/ 31 h 62"/>
                <a:gd name="T30" fmla="*/ 165 w 167"/>
                <a:gd name="T31" fmla="*/ 19 h 62"/>
                <a:gd name="T32" fmla="*/ 159 w 167"/>
                <a:gd name="T33" fmla="*/ 9 h 62"/>
                <a:gd name="T34" fmla="*/ 149 w 167"/>
                <a:gd name="T35" fmla="*/ 2 h 62"/>
                <a:gd name="T36" fmla="*/ 137 w 167"/>
                <a:gd name="T37" fmla="*/ 0 h 6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67" h="62">
                  <a:moveTo>
                    <a:pt x="137" y="0"/>
                  </a:moveTo>
                  <a:lnTo>
                    <a:pt x="32" y="0"/>
                  </a:lnTo>
                  <a:lnTo>
                    <a:pt x="19" y="2"/>
                  </a:lnTo>
                  <a:lnTo>
                    <a:pt x="10" y="9"/>
                  </a:lnTo>
                  <a:lnTo>
                    <a:pt x="2" y="19"/>
                  </a:lnTo>
                  <a:lnTo>
                    <a:pt x="0" y="31"/>
                  </a:lnTo>
                  <a:lnTo>
                    <a:pt x="2" y="44"/>
                  </a:lnTo>
                  <a:lnTo>
                    <a:pt x="10" y="53"/>
                  </a:lnTo>
                  <a:lnTo>
                    <a:pt x="19" y="59"/>
                  </a:lnTo>
                  <a:lnTo>
                    <a:pt x="32" y="62"/>
                  </a:lnTo>
                  <a:lnTo>
                    <a:pt x="137" y="62"/>
                  </a:lnTo>
                  <a:lnTo>
                    <a:pt x="149" y="59"/>
                  </a:lnTo>
                  <a:lnTo>
                    <a:pt x="159" y="53"/>
                  </a:lnTo>
                  <a:lnTo>
                    <a:pt x="165" y="44"/>
                  </a:lnTo>
                  <a:lnTo>
                    <a:pt x="167" y="31"/>
                  </a:lnTo>
                  <a:lnTo>
                    <a:pt x="165" y="19"/>
                  </a:lnTo>
                  <a:lnTo>
                    <a:pt x="159" y="9"/>
                  </a:lnTo>
                  <a:lnTo>
                    <a:pt x="149" y="2"/>
                  </a:lnTo>
                  <a:lnTo>
                    <a:pt x="13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8626" name="Freeform 20"/>
            <p:cNvSpPr>
              <a:spLocks/>
            </p:cNvSpPr>
            <p:nvPr/>
          </p:nvSpPr>
          <p:spPr bwMode="auto">
            <a:xfrm>
              <a:off x="4041" y="3375"/>
              <a:ext cx="167" cy="73"/>
            </a:xfrm>
            <a:custGeom>
              <a:avLst/>
              <a:gdLst>
                <a:gd name="T0" fmla="*/ 28 w 167"/>
                <a:gd name="T1" fmla="*/ 62 h 73"/>
                <a:gd name="T2" fmla="*/ 28 w 167"/>
                <a:gd name="T3" fmla="*/ 62 h 73"/>
                <a:gd name="T4" fmla="*/ 133 w 167"/>
                <a:gd name="T5" fmla="*/ 73 h 73"/>
                <a:gd name="T6" fmla="*/ 133 w 167"/>
                <a:gd name="T7" fmla="*/ 73 h 73"/>
                <a:gd name="T8" fmla="*/ 145 w 167"/>
                <a:gd name="T9" fmla="*/ 72 h 73"/>
                <a:gd name="T10" fmla="*/ 156 w 167"/>
                <a:gd name="T11" fmla="*/ 66 h 73"/>
                <a:gd name="T12" fmla="*/ 163 w 167"/>
                <a:gd name="T13" fmla="*/ 57 h 73"/>
                <a:gd name="T14" fmla="*/ 167 w 167"/>
                <a:gd name="T15" fmla="*/ 45 h 73"/>
                <a:gd name="T16" fmla="*/ 166 w 167"/>
                <a:gd name="T17" fmla="*/ 33 h 73"/>
                <a:gd name="T18" fmla="*/ 160 w 167"/>
                <a:gd name="T19" fmla="*/ 22 h 73"/>
                <a:gd name="T20" fmla="*/ 151 w 167"/>
                <a:gd name="T21" fmla="*/ 14 h 73"/>
                <a:gd name="T22" fmla="*/ 139 w 167"/>
                <a:gd name="T23" fmla="*/ 11 h 73"/>
                <a:gd name="T24" fmla="*/ 34 w 167"/>
                <a:gd name="T25" fmla="*/ 0 h 73"/>
                <a:gd name="T26" fmla="*/ 20 w 167"/>
                <a:gd name="T27" fmla="*/ 1 h 73"/>
                <a:gd name="T28" fmla="*/ 11 w 167"/>
                <a:gd name="T29" fmla="*/ 7 h 73"/>
                <a:gd name="T30" fmla="*/ 3 w 167"/>
                <a:gd name="T31" fmla="*/ 16 h 73"/>
                <a:gd name="T32" fmla="*/ 0 w 167"/>
                <a:gd name="T33" fmla="*/ 28 h 73"/>
                <a:gd name="T34" fmla="*/ 1 w 167"/>
                <a:gd name="T35" fmla="*/ 40 h 73"/>
                <a:gd name="T36" fmla="*/ 7 w 167"/>
                <a:gd name="T37" fmla="*/ 51 h 73"/>
                <a:gd name="T38" fmla="*/ 16 w 167"/>
                <a:gd name="T39" fmla="*/ 58 h 73"/>
                <a:gd name="T40" fmla="*/ 28 w 167"/>
                <a:gd name="T41" fmla="*/ 62 h 7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67" h="73">
                  <a:moveTo>
                    <a:pt x="28" y="62"/>
                  </a:moveTo>
                  <a:lnTo>
                    <a:pt x="28" y="62"/>
                  </a:lnTo>
                  <a:lnTo>
                    <a:pt x="133" y="73"/>
                  </a:lnTo>
                  <a:lnTo>
                    <a:pt x="145" y="72"/>
                  </a:lnTo>
                  <a:lnTo>
                    <a:pt x="156" y="66"/>
                  </a:lnTo>
                  <a:lnTo>
                    <a:pt x="163" y="57"/>
                  </a:lnTo>
                  <a:lnTo>
                    <a:pt x="167" y="45"/>
                  </a:lnTo>
                  <a:lnTo>
                    <a:pt x="166" y="33"/>
                  </a:lnTo>
                  <a:lnTo>
                    <a:pt x="160" y="22"/>
                  </a:lnTo>
                  <a:lnTo>
                    <a:pt x="151" y="14"/>
                  </a:lnTo>
                  <a:lnTo>
                    <a:pt x="139" y="11"/>
                  </a:lnTo>
                  <a:lnTo>
                    <a:pt x="34" y="0"/>
                  </a:lnTo>
                  <a:lnTo>
                    <a:pt x="20" y="1"/>
                  </a:lnTo>
                  <a:lnTo>
                    <a:pt x="11" y="7"/>
                  </a:lnTo>
                  <a:lnTo>
                    <a:pt x="3" y="16"/>
                  </a:lnTo>
                  <a:lnTo>
                    <a:pt x="0" y="28"/>
                  </a:lnTo>
                  <a:lnTo>
                    <a:pt x="1" y="40"/>
                  </a:lnTo>
                  <a:lnTo>
                    <a:pt x="7" y="51"/>
                  </a:lnTo>
                  <a:lnTo>
                    <a:pt x="16" y="58"/>
                  </a:lnTo>
                  <a:lnTo>
                    <a:pt x="28" y="6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2227">
                                            <p:txEl>
                                              <p:pRg st="1" end="1"/>
                                            </p:txEl>
                                          </p:spTgt>
                                        </p:tgtEl>
                                        <p:attrNameLst>
                                          <p:attrName>style.visibility</p:attrName>
                                        </p:attrNameLst>
                                      </p:cBhvr>
                                      <p:to>
                                        <p:strVal val="visible"/>
                                      </p:to>
                                    </p:set>
                                    <p:animEffect transition="in" filter="fade">
                                      <p:cBhvr>
                                        <p:cTn id="7" dur="1000"/>
                                        <p:tgtEl>
                                          <p:spTgt spid="52227">
                                            <p:txEl>
                                              <p:pRg st="1" end="1"/>
                                            </p:txEl>
                                          </p:spTgt>
                                        </p:tgtEl>
                                      </p:cBhvr>
                                    </p:animEffect>
                                  </p:childTnLst>
                                </p:cTn>
                              </p:par>
                            </p:childTnLst>
                          </p:cTn>
                        </p:par>
                        <p:par>
                          <p:cTn id="8" fill="hold" nodeType="afterGroup">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52227">
                                            <p:txEl>
                                              <p:pRg st="2" end="2"/>
                                            </p:txEl>
                                          </p:spTgt>
                                        </p:tgtEl>
                                        <p:attrNameLst>
                                          <p:attrName>style.visibility</p:attrName>
                                        </p:attrNameLst>
                                      </p:cBhvr>
                                      <p:to>
                                        <p:strVal val="visible"/>
                                      </p:to>
                                    </p:set>
                                    <p:animEffect transition="in" filter="fade">
                                      <p:cBhvr>
                                        <p:cTn id="11" dur="2000"/>
                                        <p:tgtEl>
                                          <p:spTgt spid="52227">
                                            <p:txEl>
                                              <p:pRg st="2" end="2"/>
                                            </p:txEl>
                                          </p:spTgt>
                                        </p:tgtEl>
                                      </p:cBhvr>
                                    </p:animEffect>
                                  </p:childTnLst>
                                </p:cTn>
                              </p:par>
                            </p:childTnLst>
                          </p:cTn>
                        </p:par>
                        <p:par>
                          <p:cTn id="12" fill="hold" nodeType="afterGroup">
                            <p:stCondLst>
                              <p:cond delay="3000"/>
                            </p:stCondLst>
                            <p:childTnLst>
                              <p:par>
                                <p:cTn id="13" presetID="8" presetClass="emph" presetSubtype="0" fill="hold" nodeType="afterEffect">
                                  <p:stCondLst>
                                    <p:cond delay="0"/>
                                  </p:stCondLst>
                                  <p:childTnLst>
                                    <p:animRot by="21600000">
                                      <p:cBhvr>
                                        <p:cTn id="14" dur="500" fill="hold"/>
                                        <p:tgtEl>
                                          <p:spTgt spid="5223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p:bld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1" name="Rectangle 3"/>
          <p:cNvSpPr>
            <a:spLocks noGrp="1" noChangeArrowheads="1"/>
          </p:cNvSpPr>
          <p:nvPr>
            <p:ph idx="1"/>
          </p:nvPr>
        </p:nvSpPr>
        <p:spPr>
          <a:xfrm>
            <a:off x="457200" y="2133600"/>
            <a:ext cx="8229600" cy="4267200"/>
          </a:xfrm>
        </p:spPr>
        <p:txBody>
          <a:bodyPr/>
          <a:lstStyle/>
          <a:p>
            <a:pPr algn="ctr">
              <a:lnSpc>
                <a:spcPct val="90000"/>
              </a:lnSpc>
              <a:buFont typeface="Wingdings" pitchFamily="2" charset="2"/>
              <a:buNone/>
            </a:pPr>
            <a:endParaRPr lang="en-US" altLang="en-US" sz="900" b="1" dirty="0">
              <a:solidFill>
                <a:srgbClr val="FF9966"/>
              </a:solidFill>
            </a:endParaRPr>
          </a:p>
          <a:p>
            <a:pPr>
              <a:lnSpc>
                <a:spcPct val="90000"/>
              </a:lnSpc>
            </a:pPr>
            <a:r>
              <a:rPr lang="en-US" altLang="en-US" sz="2800" dirty="0">
                <a:solidFill>
                  <a:schemeClr val="tx1"/>
                </a:solidFill>
                <a:latin typeface="Aparajita" panose="020B0604020202020204" pitchFamily="34" charset="0"/>
                <a:cs typeface="Aparajita" panose="020B0604020202020204" pitchFamily="34" charset="0"/>
              </a:rPr>
              <a:t>Records not readily accessible</a:t>
            </a:r>
          </a:p>
          <a:p>
            <a:pPr>
              <a:lnSpc>
                <a:spcPct val="90000"/>
              </a:lnSpc>
            </a:pPr>
            <a:r>
              <a:rPr lang="en-US" altLang="en-US" sz="2800" dirty="0">
                <a:solidFill>
                  <a:schemeClr val="tx1"/>
                </a:solidFill>
                <a:latin typeface="Aparajita" panose="020B0604020202020204" pitchFamily="34" charset="0"/>
                <a:cs typeface="Aparajita" panose="020B0604020202020204" pitchFamily="34" charset="0"/>
              </a:rPr>
              <a:t>Discrepancies between method and SOP</a:t>
            </a:r>
          </a:p>
          <a:p>
            <a:pPr>
              <a:lnSpc>
                <a:spcPct val="90000"/>
              </a:lnSpc>
            </a:pPr>
            <a:r>
              <a:rPr lang="en-US" altLang="en-US" sz="2800" dirty="0">
                <a:solidFill>
                  <a:schemeClr val="tx1"/>
                </a:solidFill>
                <a:latin typeface="Aparajita" panose="020B0604020202020204" pitchFamily="34" charset="0"/>
                <a:cs typeface="Aparajita" panose="020B0604020202020204" pitchFamily="34" charset="0"/>
              </a:rPr>
              <a:t>Referenced methods out of date</a:t>
            </a:r>
          </a:p>
          <a:p>
            <a:pPr>
              <a:lnSpc>
                <a:spcPct val="90000"/>
              </a:lnSpc>
            </a:pPr>
            <a:r>
              <a:rPr lang="en-US" altLang="en-US" sz="2800" dirty="0">
                <a:solidFill>
                  <a:schemeClr val="tx1"/>
                </a:solidFill>
                <a:latin typeface="Aparajita" panose="020B0604020202020204" pitchFamily="34" charset="0"/>
                <a:cs typeface="Aparajita" panose="020B0604020202020204" pitchFamily="34" charset="0"/>
              </a:rPr>
              <a:t>Presence of pencils or whiteout</a:t>
            </a:r>
          </a:p>
          <a:p>
            <a:pPr>
              <a:lnSpc>
                <a:spcPct val="90000"/>
              </a:lnSpc>
            </a:pPr>
            <a:r>
              <a:rPr lang="en-US" altLang="en-US" sz="2800" dirty="0">
                <a:solidFill>
                  <a:schemeClr val="tx1"/>
                </a:solidFill>
                <a:latin typeface="Aparajita" panose="020B0604020202020204" pitchFamily="34" charset="0"/>
                <a:cs typeface="Aparajita" panose="020B0604020202020204" pitchFamily="34" charset="0"/>
              </a:rPr>
              <a:t>Extremely clean, neat logbooks</a:t>
            </a:r>
          </a:p>
          <a:p>
            <a:pPr>
              <a:lnSpc>
                <a:spcPct val="90000"/>
              </a:lnSpc>
            </a:pPr>
            <a:r>
              <a:rPr lang="en-US" altLang="en-US" sz="2800" dirty="0">
                <a:solidFill>
                  <a:schemeClr val="tx1"/>
                </a:solidFill>
                <a:latin typeface="Aparajita" panose="020B0604020202020204" pitchFamily="34" charset="0"/>
                <a:cs typeface="Aparajita" panose="020B0604020202020204" pitchFamily="34" charset="0"/>
              </a:rPr>
              <a:t>Uncontrolled records</a:t>
            </a:r>
          </a:p>
          <a:p>
            <a:pPr>
              <a:lnSpc>
                <a:spcPct val="90000"/>
              </a:lnSpc>
            </a:pPr>
            <a:r>
              <a:rPr lang="en-US" altLang="en-US" sz="2800" dirty="0">
                <a:solidFill>
                  <a:schemeClr val="tx1"/>
                </a:solidFill>
                <a:latin typeface="Aparajita" panose="020B0604020202020204" pitchFamily="34" charset="0"/>
                <a:cs typeface="Aparajita" panose="020B0604020202020204" pitchFamily="34" charset="0"/>
              </a:rPr>
              <a:t>Logbook entries all aligned</a:t>
            </a:r>
          </a:p>
        </p:txBody>
      </p:sp>
      <p:sp>
        <p:nvSpPr>
          <p:cNvPr id="53252" name="Rectangle 4"/>
          <p:cNvSpPr>
            <a:spLocks noChangeArrowheads="1"/>
          </p:cNvSpPr>
          <p:nvPr/>
        </p:nvSpPr>
        <p:spPr bwMode="auto">
          <a:xfrm>
            <a:off x="1676400" y="533400"/>
            <a:ext cx="5410200" cy="1066800"/>
          </a:xfrm>
          <a:prstGeom prst="rect">
            <a:avLst/>
          </a:prstGeom>
          <a:noFill/>
          <a:ln w="9525">
            <a:noFill/>
            <a:miter lim="800000"/>
            <a:headEnd/>
            <a:tailEnd/>
          </a:ln>
          <a:effectLst/>
        </p:spPr>
        <p:txBody>
          <a:bodyPr>
            <a:spAutoFit/>
          </a:bodyPr>
          <a:lstStyle/>
          <a:p>
            <a:pPr algn="ctr">
              <a:defRPr/>
            </a:pPr>
            <a:r>
              <a:rPr lang="en-US" sz="3200" b="1" dirty="0">
                <a:solidFill>
                  <a:srgbClr val="FF6600"/>
                </a:solidFill>
                <a:latin typeface="+mn-lt"/>
              </a:rPr>
              <a:t>Red Flag #7: </a:t>
            </a:r>
          </a:p>
          <a:p>
            <a:pPr algn="ctr">
              <a:defRPr/>
            </a:pPr>
            <a:r>
              <a:rPr lang="en-US" sz="3200" b="1" dirty="0">
                <a:effectLst>
                  <a:outerShdw blurRad="38100" dist="38100" dir="2700000" algn="tl">
                    <a:srgbClr val="000000"/>
                  </a:outerShdw>
                </a:effectLst>
                <a:latin typeface="+mn-lt"/>
              </a:rPr>
              <a:t>Document/Record Review</a:t>
            </a:r>
          </a:p>
        </p:txBody>
      </p:sp>
      <p:pic>
        <p:nvPicPr>
          <p:cNvPr id="53253" name="Picture 5" descr="j043391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5334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53251">
                                            <p:txEl>
                                              <p:pRg st="1" end="1"/>
                                            </p:txEl>
                                          </p:spTgt>
                                        </p:tgtEl>
                                        <p:attrNameLst>
                                          <p:attrName>style.visibility</p:attrName>
                                        </p:attrNameLst>
                                      </p:cBhvr>
                                      <p:to>
                                        <p:strVal val="visible"/>
                                      </p:to>
                                    </p:set>
                                    <p:anim calcmode="lin" valueType="num">
                                      <p:cBhvr additive="base">
                                        <p:cTn id="7" dur="1000" fill="hold"/>
                                        <p:tgtEl>
                                          <p:spTgt spid="53251">
                                            <p:txEl>
                                              <p:pRg st="1" end="1"/>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53251">
                                            <p:txEl>
                                              <p:pRg st="1" end="1"/>
                                            </p:txEl>
                                          </p:spTgt>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53251">
                                            <p:txEl>
                                              <p:pRg st="2" end="2"/>
                                            </p:txEl>
                                          </p:spTgt>
                                        </p:tgtEl>
                                        <p:attrNameLst>
                                          <p:attrName>style.visibility</p:attrName>
                                        </p:attrNameLst>
                                      </p:cBhvr>
                                      <p:to>
                                        <p:strVal val="visible"/>
                                      </p:to>
                                    </p:set>
                                    <p:anim calcmode="lin" valueType="num">
                                      <p:cBhvr additive="base">
                                        <p:cTn id="12" dur="1000" fill="hold"/>
                                        <p:tgtEl>
                                          <p:spTgt spid="53251">
                                            <p:txEl>
                                              <p:pRg st="2" end="2"/>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53251">
                                            <p:txEl>
                                              <p:pRg st="2" end="2"/>
                                            </p:txEl>
                                          </p:spTgt>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53251">
                                            <p:txEl>
                                              <p:pRg st="3" end="3"/>
                                            </p:txEl>
                                          </p:spTgt>
                                        </p:tgtEl>
                                        <p:attrNameLst>
                                          <p:attrName>style.visibility</p:attrName>
                                        </p:attrNameLst>
                                      </p:cBhvr>
                                      <p:to>
                                        <p:strVal val="visible"/>
                                      </p:to>
                                    </p:set>
                                    <p:anim calcmode="lin" valueType="num">
                                      <p:cBhvr additive="base">
                                        <p:cTn id="17" dur="1000" fill="hold"/>
                                        <p:tgtEl>
                                          <p:spTgt spid="53251">
                                            <p:txEl>
                                              <p:pRg st="3" end="3"/>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53251">
                                            <p:txEl>
                                              <p:pRg st="3" end="3"/>
                                            </p:txEl>
                                          </p:spTgt>
                                        </p:tgtEl>
                                        <p:attrNameLst>
                                          <p:attrName>ppt_y</p:attrName>
                                        </p:attrNameLst>
                                      </p:cBhvr>
                                      <p:tavLst>
                                        <p:tav tm="0">
                                          <p:val>
                                            <p:strVal val="1+#ppt_h/2"/>
                                          </p:val>
                                        </p:tav>
                                        <p:tav tm="100000">
                                          <p:val>
                                            <p:strVal val="#ppt_y"/>
                                          </p:val>
                                        </p:tav>
                                      </p:tavLst>
                                    </p:anim>
                                  </p:childTnLst>
                                </p:cTn>
                              </p:par>
                            </p:childTnLst>
                          </p:cTn>
                        </p:par>
                        <p:par>
                          <p:cTn id="19" fill="hold" nodeType="afterGroup">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53251">
                                            <p:txEl>
                                              <p:pRg st="4" end="4"/>
                                            </p:txEl>
                                          </p:spTgt>
                                        </p:tgtEl>
                                        <p:attrNameLst>
                                          <p:attrName>style.visibility</p:attrName>
                                        </p:attrNameLst>
                                      </p:cBhvr>
                                      <p:to>
                                        <p:strVal val="visible"/>
                                      </p:to>
                                    </p:set>
                                    <p:anim calcmode="lin" valueType="num">
                                      <p:cBhvr additive="base">
                                        <p:cTn id="22" dur="1000" fill="hold"/>
                                        <p:tgtEl>
                                          <p:spTgt spid="53251">
                                            <p:txEl>
                                              <p:pRg st="4" end="4"/>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53251">
                                            <p:txEl>
                                              <p:pRg st="4" end="4"/>
                                            </p:txEl>
                                          </p:spTgt>
                                        </p:tgtEl>
                                        <p:attrNameLst>
                                          <p:attrName>ppt_y</p:attrName>
                                        </p:attrNameLst>
                                      </p:cBhvr>
                                      <p:tavLst>
                                        <p:tav tm="0">
                                          <p:val>
                                            <p:strVal val="1+#ppt_h/2"/>
                                          </p:val>
                                        </p:tav>
                                        <p:tav tm="100000">
                                          <p:val>
                                            <p:strVal val="#ppt_y"/>
                                          </p:val>
                                        </p:tav>
                                      </p:tavLst>
                                    </p:anim>
                                  </p:childTnLst>
                                </p:cTn>
                              </p:par>
                            </p:childTnLst>
                          </p:cTn>
                        </p:par>
                        <p:par>
                          <p:cTn id="24" fill="hold" nodeType="afterGroup">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53251">
                                            <p:txEl>
                                              <p:pRg st="5" end="5"/>
                                            </p:txEl>
                                          </p:spTgt>
                                        </p:tgtEl>
                                        <p:attrNameLst>
                                          <p:attrName>style.visibility</p:attrName>
                                        </p:attrNameLst>
                                      </p:cBhvr>
                                      <p:to>
                                        <p:strVal val="visible"/>
                                      </p:to>
                                    </p:set>
                                    <p:anim calcmode="lin" valueType="num">
                                      <p:cBhvr additive="base">
                                        <p:cTn id="27" dur="1000" fill="hold"/>
                                        <p:tgtEl>
                                          <p:spTgt spid="53251">
                                            <p:txEl>
                                              <p:pRg st="5" end="5"/>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53251">
                                            <p:txEl>
                                              <p:pRg st="5" end="5"/>
                                            </p:txEl>
                                          </p:spTgt>
                                        </p:tgtEl>
                                        <p:attrNameLst>
                                          <p:attrName>ppt_y</p:attrName>
                                        </p:attrNameLst>
                                      </p:cBhvr>
                                      <p:tavLst>
                                        <p:tav tm="0">
                                          <p:val>
                                            <p:strVal val="1+#ppt_h/2"/>
                                          </p:val>
                                        </p:tav>
                                        <p:tav tm="100000">
                                          <p:val>
                                            <p:strVal val="#ppt_y"/>
                                          </p:val>
                                        </p:tav>
                                      </p:tavLst>
                                    </p:anim>
                                  </p:childTnLst>
                                </p:cTn>
                              </p:par>
                            </p:childTnLst>
                          </p:cTn>
                        </p:par>
                        <p:par>
                          <p:cTn id="29" fill="hold" nodeType="afterGroup">
                            <p:stCondLst>
                              <p:cond delay="5000"/>
                            </p:stCondLst>
                            <p:childTnLst>
                              <p:par>
                                <p:cTn id="30" presetID="2" presetClass="entr" presetSubtype="4" fill="hold" grpId="0" nodeType="afterEffect">
                                  <p:stCondLst>
                                    <p:cond delay="0"/>
                                  </p:stCondLst>
                                  <p:childTnLst>
                                    <p:set>
                                      <p:cBhvr>
                                        <p:cTn id="31" dur="1" fill="hold">
                                          <p:stCondLst>
                                            <p:cond delay="0"/>
                                          </p:stCondLst>
                                        </p:cTn>
                                        <p:tgtEl>
                                          <p:spTgt spid="53251">
                                            <p:txEl>
                                              <p:pRg st="6" end="6"/>
                                            </p:txEl>
                                          </p:spTgt>
                                        </p:tgtEl>
                                        <p:attrNameLst>
                                          <p:attrName>style.visibility</p:attrName>
                                        </p:attrNameLst>
                                      </p:cBhvr>
                                      <p:to>
                                        <p:strVal val="visible"/>
                                      </p:to>
                                    </p:set>
                                    <p:anim calcmode="lin" valueType="num">
                                      <p:cBhvr additive="base">
                                        <p:cTn id="32" dur="1000" fill="hold"/>
                                        <p:tgtEl>
                                          <p:spTgt spid="53251">
                                            <p:txEl>
                                              <p:pRg st="6" end="6"/>
                                            </p:txEl>
                                          </p:spTgt>
                                        </p:tgtEl>
                                        <p:attrNameLst>
                                          <p:attrName>ppt_x</p:attrName>
                                        </p:attrNameLst>
                                      </p:cBhvr>
                                      <p:tavLst>
                                        <p:tav tm="0">
                                          <p:val>
                                            <p:strVal val="#ppt_x"/>
                                          </p:val>
                                        </p:tav>
                                        <p:tav tm="100000">
                                          <p:val>
                                            <p:strVal val="#ppt_x"/>
                                          </p:val>
                                        </p:tav>
                                      </p:tavLst>
                                    </p:anim>
                                    <p:anim calcmode="lin" valueType="num">
                                      <p:cBhvr additive="base">
                                        <p:cTn id="33" dur="1000" fill="hold"/>
                                        <p:tgtEl>
                                          <p:spTgt spid="53251">
                                            <p:txEl>
                                              <p:pRg st="6" end="6"/>
                                            </p:txEl>
                                          </p:spTgt>
                                        </p:tgtEl>
                                        <p:attrNameLst>
                                          <p:attrName>ppt_y</p:attrName>
                                        </p:attrNameLst>
                                      </p:cBhvr>
                                      <p:tavLst>
                                        <p:tav tm="0">
                                          <p:val>
                                            <p:strVal val="1+#ppt_h/2"/>
                                          </p:val>
                                        </p:tav>
                                        <p:tav tm="100000">
                                          <p:val>
                                            <p:strVal val="#ppt_y"/>
                                          </p:val>
                                        </p:tav>
                                      </p:tavLst>
                                    </p:anim>
                                  </p:childTnLst>
                                </p:cTn>
                              </p:par>
                            </p:childTnLst>
                          </p:cTn>
                        </p:par>
                        <p:par>
                          <p:cTn id="34" fill="hold" nodeType="afterGroup">
                            <p:stCondLst>
                              <p:cond delay="6000"/>
                            </p:stCondLst>
                            <p:childTnLst>
                              <p:par>
                                <p:cTn id="35" presetID="2" presetClass="entr" presetSubtype="4" fill="hold" grpId="0" nodeType="afterEffect">
                                  <p:stCondLst>
                                    <p:cond delay="0"/>
                                  </p:stCondLst>
                                  <p:childTnLst>
                                    <p:set>
                                      <p:cBhvr>
                                        <p:cTn id="36" dur="1" fill="hold">
                                          <p:stCondLst>
                                            <p:cond delay="0"/>
                                          </p:stCondLst>
                                        </p:cTn>
                                        <p:tgtEl>
                                          <p:spTgt spid="53251">
                                            <p:txEl>
                                              <p:pRg st="7" end="7"/>
                                            </p:txEl>
                                          </p:spTgt>
                                        </p:tgtEl>
                                        <p:attrNameLst>
                                          <p:attrName>style.visibility</p:attrName>
                                        </p:attrNameLst>
                                      </p:cBhvr>
                                      <p:to>
                                        <p:strVal val="visible"/>
                                      </p:to>
                                    </p:set>
                                    <p:anim calcmode="lin" valueType="num">
                                      <p:cBhvr additive="base">
                                        <p:cTn id="37" dur="1000" fill="hold"/>
                                        <p:tgtEl>
                                          <p:spTgt spid="53251">
                                            <p:txEl>
                                              <p:pRg st="7" end="7"/>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53251">
                                            <p:txEl>
                                              <p:pRg st="7" end="7"/>
                                            </p:txEl>
                                          </p:spTgt>
                                        </p:tgtEl>
                                        <p:attrNameLst>
                                          <p:attrName>ppt_y</p:attrName>
                                        </p:attrNameLst>
                                      </p:cBhvr>
                                      <p:tavLst>
                                        <p:tav tm="0">
                                          <p:val>
                                            <p:strVal val="1+#ppt_h/2"/>
                                          </p:val>
                                        </p:tav>
                                        <p:tav tm="100000">
                                          <p:val>
                                            <p:strVal val="#ppt_y"/>
                                          </p:val>
                                        </p:tav>
                                      </p:tavLst>
                                    </p:anim>
                                  </p:childTnLst>
                                </p:cTn>
                              </p:par>
                            </p:childTnLst>
                          </p:cTn>
                        </p:par>
                        <p:par>
                          <p:cTn id="39" fill="hold" nodeType="afterGroup">
                            <p:stCondLst>
                              <p:cond delay="7000"/>
                            </p:stCondLst>
                            <p:childTnLst>
                              <p:par>
                                <p:cTn id="40" presetID="8" presetClass="emph" presetSubtype="0" fill="hold" nodeType="afterEffect">
                                  <p:stCondLst>
                                    <p:cond delay="0"/>
                                  </p:stCondLst>
                                  <p:childTnLst>
                                    <p:animRot by="21600000">
                                      <p:cBhvr>
                                        <p:cTn id="41" dur="500" fill="hold"/>
                                        <p:tgtEl>
                                          <p:spTgt spid="5325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p:bld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3" name="Rectangle 3"/>
          <p:cNvSpPr>
            <a:spLocks noGrp="1" noChangeArrowheads="1"/>
          </p:cNvSpPr>
          <p:nvPr>
            <p:ph idx="1"/>
          </p:nvPr>
        </p:nvSpPr>
        <p:spPr>
          <a:xfrm>
            <a:off x="914400" y="609600"/>
            <a:ext cx="7162800" cy="4754563"/>
          </a:xfrm>
        </p:spPr>
        <p:txBody>
          <a:bodyPr>
            <a:normAutofit lnSpcReduction="10000"/>
          </a:bodyPr>
          <a:lstStyle/>
          <a:p>
            <a:pPr>
              <a:lnSpc>
                <a:spcPct val="80000"/>
              </a:lnSpc>
              <a:buFont typeface="Wingdings" pitchFamily="2" charset="2"/>
              <a:buNone/>
            </a:pPr>
            <a:r>
              <a:rPr lang="en-US" altLang="en-US" sz="3600" b="1" dirty="0">
                <a:solidFill>
                  <a:schemeClr val="tx1"/>
                </a:solidFill>
              </a:rPr>
              <a:t>Detection Tools </a:t>
            </a:r>
          </a:p>
          <a:p>
            <a:pPr>
              <a:lnSpc>
                <a:spcPct val="80000"/>
              </a:lnSpc>
              <a:buFont typeface="Wingdings" pitchFamily="2" charset="2"/>
              <a:buNone/>
            </a:pPr>
            <a:r>
              <a:rPr lang="en-US" altLang="en-US" sz="3600" b="1" dirty="0">
                <a:solidFill>
                  <a:schemeClr val="tx1"/>
                </a:solidFill>
              </a:rPr>
              <a:t>To Ensure </a:t>
            </a:r>
            <a:r>
              <a:rPr lang="en-US" altLang="en-US" sz="4000" b="1" dirty="0">
                <a:solidFill>
                  <a:schemeClr val="tx1"/>
                </a:solidFill>
              </a:rPr>
              <a:t>Data Integrity</a:t>
            </a:r>
          </a:p>
          <a:p>
            <a:pPr>
              <a:lnSpc>
                <a:spcPct val="80000"/>
              </a:lnSpc>
              <a:buFont typeface="Wingdings" pitchFamily="2" charset="2"/>
              <a:buNone/>
            </a:pPr>
            <a:endParaRPr lang="en-US" altLang="en-US" sz="3600" b="1" dirty="0">
              <a:solidFill>
                <a:schemeClr val="bg2"/>
              </a:solidFill>
              <a:latin typeface="Arial Black" pitchFamily="34" charset="0"/>
            </a:endParaRPr>
          </a:p>
          <a:p>
            <a:pPr lvl="1">
              <a:lnSpc>
                <a:spcPct val="80000"/>
              </a:lnSpc>
              <a:buClr>
                <a:srgbClr val="71C2CD"/>
              </a:buClr>
              <a:buFont typeface="Wingdings" pitchFamily="2" charset="2"/>
              <a:buChar char="Ø"/>
            </a:pPr>
            <a:r>
              <a:rPr lang="en-US" altLang="en-US" sz="3200" dirty="0">
                <a:solidFill>
                  <a:schemeClr val="tx1"/>
                </a:solidFill>
                <a:latin typeface="Aparajita" panose="020B0604020202020204" pitchFamily="34" charset="0"/>
                <a:cs typeface="Aparajita" panose="020B0604020202020204" pitchFamily="34" charset="0"/>
              </a:rPr>
              <a:t>Record reviews</a:t>
            </a:r>
          </a:p>
          <a:p>
            <a:pPr lvl="1">
              <a:lnSpc>
                <a:spcPct val="80000"/>
              </a:lnSpc>
              <a:buClr>
                <a:srgbClr val="71C2CD"/>
              </a:buClr>
              <a:buFont typeface="Wingdings" pitchFamily="2" charset="2"/>
              <a:buChar char="Ø"/>
            </a:pPr>
            <a:endParaRPr lang="en-US" altLang="en-US" sz="1800" dirty="0">
              <a:solidFill>
                <a:schemeClr val="tx1"/>
              </a:solidFill>
              <a:latin typeface="Aparajita" panose="020B0604020202020204" pitchFamily="34" charset="0"/>
              <a:cs typeface="Aparajita" panose="020B0604020202020204" pitchFamily="34" charset="0"/>
            </a:endParaRPr>
          </a:p>
          <a:p>
            <a:pPr lvl="1">
              <a:lnSpc>
                <a:spcPct val="80000"/>
              </a:lnSpc>
              <a:buClr>
                <a:srgbClr val="71C2CD"/>
              </a:buClr>
              <a:buFont typeface="Wingdings" pitchFamily="2" charset="2"/>
              <a:buChar char="Ø"/>
            </a:pPr>
            <a:r>
              <a:rPr lang="en-US" altLang="en-US" sz="3200" dirty="0">
                <a:solidFill>
                  <a:schemeClr val="tx1"/>
                </a:solidFill>
                <a:latin typeface="Aparajita" panose="020B0604020202020204" pitchFamily="34" charset="0"/>
                <a:cs typeface="Aparajita" panose="020B0604020202020204" pitchFamily="34" charset="0"/>
              </a:rPr>
              <a:t>Process demonstrations</a:t>
            </a:r>
          </a:p>
          <a:p>
            <a:pPr lvl="1">
              <a:lnSpc>
                <a:spcPct val="80000"/>
              </a:lnSpc>
              <a:buClr>
                <a:srgbClr val="71C2CD"/>
              </a:buClr>
              <a:buFont typeface="Wingdings" pitchFamily="2" charset="2"/>
              <a:buChar char="Ø"/>
            </a:pPr>
            <a:endParaRPr lang="en-US" altLang="en-US" sz="1400" dirty="0">
              <a:solidFill>
                <a:schemeClr val="tx1"/>
              </a:solidFill>
              <a:latin typeface="Aparajita" panose="020B0604020202020204" pitchFamily="34" charset="0"/>
              <a:cs typeface="Aparajita" panose="020B0604020202020204" pitchFamily="34" charset="0"/>
            </a:endParaRPr>
          </a:p>
          <a:p>
            <a:pPr lvl="1">
              <a:lnSpc>
                <a:spcPct val="80000"/>
              </a:lnSpc>
              <a:buClr>
                <a:srgbClr val="71C2CD"/>
              </a:buClr>
              <a:buFont typeface="Wingdings" pitchFamily="2" charset="2"/>
              <a:buChar char="Ø"/>
            </a:pPr>
            <a:r>
              <a:rPr lang="en-US" altLang="en-US" sz="3200" dirty="0">
                <a:solidFill>
                  <a:schemeClr val="tx1"/>
                </a:solidFill>
                <a:latin typeface="Aparajita" panose="020B0604020202020204" pitchFamily="34" charset="0"/>
                <a:cs typeface="Aparajita" panose="020B0604020202020204" pitchFamily="34" charset="0"/>
              </a:rPr>
              <a:t>Interviews</a:t>
            </a:r>
          </a:p>
          <a:p>
            <a:pPr lvl="1">
              <a:lnSpc>
                <a:spcPct val="80000"/>
              </a:lnSpc>
              <a:buClr>
                <a:srgbClr val="71C2CD"/>
              </a:buClr>
              <a:buFont typeface="Wingdings" pitchFamily="2" charset="2"/>
              <a:buChar char="Ø"/>
            </a:pPr>
            <a:endParaRPr lang="en-US" altLang="en-US" sz="1400" dirty="0">
              <a:solidFill>
                <a:schemeClr val="tx1"/>
              </a:solidFill>
              <a:latin typeface="Aparajita" panose="020B0604020202020204" pitchFamily="34" charset="0"/>
              <a:cs typeface="Aparajita" panose="020B0604020202020204" pitchFamily="34" charset="0"/>
            </a:endParaRPr>
          </a:p>
          <a:p>
            <a:pPr lvl="1">
              <a:lnSpc>
                <a:spcPct val="80000"/>
              </a:lnSpc>
              <a:buClr>
                <a:srgbClr val="71C2CD"/>
              </a:buClr>
              <a:buFont typeface="Wingdings" pitchFamily="2" charset="2"/>
              <a:buChar char="Ø"/>
            </a:pPr>
            <a:r>
              <a:rPr lang="en-US" altLang="en-US" sz="3200" dirty="0">
                <a:solidFill>
                  <a:schemeClr val="tx1"/>
                </a:solidFill>
                <a:latin typeface="Aparajita" panose="020B0604020202020204" pitchFamily="34" charset="0"/>
                <a:cs typeface="Aparajita" panose="020B0604020202020204" pitchFamily="34" charset="0"/>
              </a:rPr>
              <a:t>Data monitoring</a:t>
            </a:r>
          </a:p>
        </p:txBody>
      </p:sp>
      <p:grpSp>
        <p:nvGrpSpPr>
          <p:cNvPr id="70659" name="Group 6"/>
          <p:cNvGrpSpPr>
            <a:grpSpLocks noChangeAspect="1"/>
          </p:cNvGrpSpPr>
          <p:nvPr/>
        </p:nvGrpSpPr>
        <p:grpSpPr bwMode="auto">
          <a:xfrm>
            <a:off x="4724400" y="3810000"/>
            <a:ext cx="2895600" cy="2190750"/>
            <a:chOff x="3456" y="2448"/>
            <a:chExt cx="1824" cy="1380"/>
          </a:xfrm>
        </p:grpSpPr>
        <p:sp>
          <p:nvSpPr>
            <p:cNvPr id="70660" name="AutoShape 5"/>
            <p:cNvSpPr>
              <a:spLocks noChangeAspect="1" noChangeArrowheads="1" noTextEdit="1"/>
            </p:cNvSpPr>
            <p:nvPr/>
          </p:nvSpPr>
          <p:spPr bwMode="auto">
            <a:xfrm>
              <a:off x="3456" y="2448"/>
              <a:ext cx="1824" cy="1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0661" name="Freeform 7"/>
            <p:cNvSpPr>
              <a:spLocks/>
            </p:cNvSpPr>
            <p:nvPr/>
          </p:nvSpPr>
          <p:spPr bwMode="auto">
            <a:xfrm>
              <a:off x="3463" y="2448"/>
              <a:ext cx="1248" cy="1380"/>
            </a:xfrm>
            <a:custGeom>
              <a:avLst/>
              <a:gdLst>
                <a:gd name="T0" fmla="*/ 561 w 2495"/>
                <a:gd name="T1" fmla="*/ 1376 h 1380"/>
                <a:gd name="T2" fmla="*/ 469 w 2495"/>
                <a:gd name="T3" fmla="*/ 1358 h 1380"/>
                <a:gd name="T4" fmla="*/ 382 w 2495"/>
                <a:gd name="T5" fmla="*/ 1325 h 1380"/>
                <a:gd name="T6" fmla="*/ 301 w 2495"/>
                <a:gd name="T7" fmla="*/ 1280 h 1380"/>
                <a:gd name="T8" fmla="*/ 227 w 2495"/>
                <a:gd name="T9" fmla="*/ 1223 h 1380"/>
                <a:gd name="T10" fmla="*/ 163 w 2495"/>
                <a:gd name="T11" fmla="*/ 1154 h 1380"/>
                <a:gd name="T12" fmla="*/ 107 w 2495"/>
                <a:gd name="T13" fmla="*/ 1076 h 1380"/>
                <a:gd name="T14" fmla="*/ 61 w 2495"/>
                <a:gd name="T15" fmla="*/ 989 h 1380"/>
                <a:gd name="T16" fmla="*/ 28 w 2495"/>
                <a:gd name="T17" fmla="*/ 895 h 1380"/>
                <a:gd name="T18" fmla="*/ 7 w 2495"/>
                <a:gd name="T19" fmla="*/ 795 h 1380"/>
                <a:gd name="T20" fmla="*/ 0 w 2495"/>
                <a:gd name="T21" fmla="*/ 691 h 1380"/>
                <a:gd name="T22" fmla="*/ 7 w 2495"/>
                <a:gd name="T23" fmla="*/ 586 h 1380"/>
                <a:gd name="T24" fmla="*/ 28 w 2495"/>
                <a:gd name="T25" fmla="*/ 486 h 1380"/>
                <a:gd name="T26" fmla="*/ 61 w 2495"/>
                <a:gd name="T27" fmla="*/ 392 h 1380"/>
                <a:gd name="T28" fmla="*/ 107 w 2495"/>
                <a:gd name="T29" fmla="*/ 305 h 1380"/>
                <a:gd name="T30" fmla="*/ 163 w 2495"/>
                <a:gd name="T31" fmla="*/ 226 h 1380"/>
                <a:gd name="T32" fmla="*/ 227 w 2495"/>
                <a:gd name="T33" fmla="*/ 157 h 1380"/>
                <a:gd name="T34" fmla="*/ 301 w 2495"/>
                <a:gd name="T35" fmla="*/ 100 h 1380"/>
                <a:gd name="T36" fmla="*/ 382 w 2495"/>
                <a:gd name="T37" fmla="*/ 55 h 1380"/>
                <a:gd name="T38" fmla="*/ 469 w 2495"/>
                <a:gd name="T39" fmla="*/ 22 h 1380"/>
                <a:gd name="T40" fmla="*/ 561 w 2495"/>
                <a:gd name="T41" fmla="*/ 4 h 1380"/>
                <a:gd name="T42" fmla="*/ 657 w 2495"/>
                <a:gd name="T43" fmla="*/ 1 h 1380"/>
                <a:gd name="T44" fmla="*/ 750 w 2495"/>
                <a:gd name="T45" fmla="*/ 14 h 1380"/>
                <a:gd name="T46" fmla="*/ 839 w 2495"/>
                <a:gd name="T47" fmla="*/ 42 h 1380"/>
                <a:gd name="T48" fmla="*/ 922 w 2495"/>
                <a:gd name="T49" fmla="*/ 84 h 1380"/>
                <a:gd name="T50" fmla="*/ 997 w 2495"/>
                <a:gd name="T51" fmla="*/ 137 h 1380"/>
                <a:gd name="T52" fmla="*/ 1065 w 2495"/>
                <a:gd name="T53" fmla="*/ 203 h 1380"/>
                <a:gd name="T54" fmla="*/ 1124 w 2495"/>
                <a:gd name="T55" fmla="*/ 278 h 1380"/>
                <a:gd name="T56" fmla="*/ 1173 w 2495"/>
                <a:gd name="T57" fmla="*/ 361 h 1380"/>
                <a:gd name="T58" fmla="*/ 1210 w 2495"/>
                <a:gd name="T59" fmla="*/ 453 h 1380"/>
                <a:gd name="T60" fmla="*/ 1235 w 2495"/>
                <a:gd name="T61" fmla="*/ 551 h 1380"/>
                <a:gd name="T62" fmla="*/ 1247 w 2495"/>
                <a:gd name="T63" fmla="*/ 655 h 1380"/>
                <a:gd name="T64" fmla="*/ 1244 w 2495"/>
                <a:gd name="T65" fmla="*/ 761 h 1380"/>
                <a:gd name="T66" fmla="*/ 1228 w 2495"/>
                <a:gd name="T67" fmla="*/ 863 h 1380"/>
                <a:gd name="T68" fmla="*/ 1198 w 2495"/>
                <a:gd name="T69" fmla="*/ 959 h 1380"/>
                <a:gd name="T70" fmla="*/ 1157 w 2495"/>
                <a:gd name="T71" fmla="*/ 1048 h 1380"/>
                <a:gd name="T72" fmla="*/ 1105 w 2495"/>
                <a:gd name="T73" fmla="*/ 1129 h 1380"/>
                <a:gd name="T74" fmla="*/ 1043 w 2495"/>
                <a:gd name="T75" fmla="*/ 1200 h 1380"/>
                <a:gd name="T76" fmla="*/ 973 w 2495"/>
                <a:gd name="T77" fmla="*/ 1262 h 1380"/>
                <a:gd name="T78" fmla="*/ 894 w 2495"/>
                <a:gd name="T79" fmla="*/ 1312 h 1380"/>
                <a:gd name="T80" fmla="*/ 810 w 2495"/>
                <a:gd name="T81" fmla="*/ 1349 h 1380"/>
                <a:gd name="T82" fmla="*/ 720 w 2495"/>
                <a:gd name="T83" fmla="*/ 1372 h 1380"/>
                <a:gd name="T84" fmla="*/ 625 w 2495"/>
                <a:gd name="T85" fmla="*/ 1380 h 138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495" h="1380">
                  <a:moveTo>
                    <a:pt x="1249" y="1380"/>
                  </a:moveTo>
                  <a:lnTo>
                    <a:pt x="1185" y="1379"/>
                  </a:lnTo>
                  <a:lnTo>
                    <a:pt x="1121" y="1376"/>
                  </a:lnTo>
                  <a:lnTo>
                    <a:pt x="1059" y="1372"/>
                  </a:lnTo>
                  <a:lnTo>
                    <a:pt x="997" y="1366"/>
                  </a:lnTo>
                  <a:lnTo>
                    <a:pt x="937" y="1358"/>
                  </a:lnTo>
                  <a:lnTo>
                    <a:pt x="878" y="1349"/>
                  </a:lnTo>
                  <a:lnTo>
                    <a:pt x="820" y="1339"/>
                  </a:lnTo>
                  <a:lnTo>
                    <a:pt x="763" y="1325"/>
                  </a:lnTo>
                  <a:lnTo>
                    <a:pt x="707" y="1312"/>
                  </a:lnTo>
                  <a:lnTo>
                    <a:pt x="654" y="1297"/>
                  </a:lnTo>
                  <a:lnTo>
                    <a:pt x="601" y="1280"/>
                  </a:lnTo>
                  <a:lnTo>
                    <a:pt x="549" y="1262"/>
                  </a:lnTo>
                  <a:lnTo>
                    <a:pt x="502" y="1243"/>
                  </a:lnTo>
                  <a:lnTo>
                    <a:pt x="454" y="1223"/>
                  </a:lnTo>
                  <a:lnTo>
                    <a:pt x="409" y="1200"/>
                  </a:lnTo>
                  <a:lnTo>
                    <a:pt x="365" y="1178"/>
                  </a:lnTo>
                  <a:lnTo>
                    <a:pt x="325" y="1154"/>
                  </a:lnTo>
                  <a:lnTo>
                    <a:pt x="285" y="1129"/>
                  </a:lnTo>
                  <a:lnTo>
                    <a:pt x="248" y="1103"/>
                  </a:lnTo>
                  <a:lnTo>
                    <a:pt x="213" y="1076"/>
                  </a:lnTo>
                  <a:lnTo>
                    <a:pt x="180" y="1048"/>
                  </a:lnTo>
                  <a:lnTo>
                    <a:pt x="151" y="1019"/>
                  </a:lnTo>
                  <a:lnTo>
                    <a:pt x="122" y="989"/>
                  </a:lnTo>
                  <a:lnTo>
                    <a:pt x="98" y="959"/>
                  </a:lnTo>
                  <a:lnTo>
                    <a:pt x="75" y="928"/>
                  </a:lnTo>
                  <a:lnTo>
                    <a:pt x="56" y="895"/>
                  </a:lnTo>
                  <a:lnTo>
                    <a:pt x="40" y="863"/>
                  </a:lnTo>
                  <a:lnTo>
                    <a:pt x="25" y="830"/>
                  </a:lnTo>
                  <a:lnTo>
                    <a:pt x="14" y="795"/>
                  </a:lnTo>
                  <a:lnTo>
                    <a:pt x="7" y="761"/>
                  </a:lnTo>
                  <a:lnTo>
                    <a:pt x="1" y="726"/>
                  </a:lnTo>
                  <a:lnTo>
                    <a:pt x="0" y="691"/>
                  </a:lnTo>
                  <a:lnTo>
                    <a:pt x="1" y="655"/>
                  </a:lnTo>
                  <a:lnTo>
                    <a:pt x="7" y="620"/>
                  </a:lnTo>
                  <a:lnTo>
                    <a:pt x="14" y="586"/>
                  </a:lnTo>
                  <a:lnTo>
                    <a:pt x="25" y="551"/>
                  </a:lnTo>
                  <a:lnTo>
                    <a:pt x="40" y="518"/>
                  </a:lnTo>
                  <a:lnTo>
                    <a:pt x="56" y="486"/>
                  </a:lnTo>
                  <a:lnTo>
                    <a:pt x="75" y="453"/>
                  </a:lnTo>
                  <a:lnTo>
                    <a:pt x="98" y="422"/>
                  </a:lnTo>
                  <a:lnTo>
                    <a:pt x="122" y="392"/>
                  </a:lnTo>
                  <a:lnTo>
                    <a:pt x="151" y="361"/>
                  </a:lnTo>
                  <a:lnTo>
                    <a:pt x="180" y="333"/>
                  </a:lnTo>
                  <a:lnTo>
                    <a:pt x="213" y="305"/>
                  </a:lnTo>
                  <a:lnTo>
                    <a:pt x="248" y="278"/>
                  </a:lnTo>
                  <a:lnTo>
                    <a:pt x="285" y="251"/>
                  </a:lnTo>
                  <a:lnTo>
                    <a:pt x="325" y="226"/>
                  </a:lnTo>
                  <a:lnTo>
                    <a:pt x="365" y="203"/>
                  </a:lnTo>
                  <a:lnTo>
                    <a:pt x="409" y="180"/>
                  </a:lnTo>
                  <a:lnTo>
                    <a:pt x="454" y="157"/>
                  </a:lnTo>
                  <a:lnTo>
                    <a:pt x="502" y="137"/>
                  </a:lnTo>
                  <a:lnTo>
                    <a:pt x="549" y="118"/>
                  </a:lnTo>
                  <a:lnTo>
                    <a:pt x="601" y="100"/>
                  </a:lnTo>
                  <a:lnTo>
                    <a:pt x="654" y="84"/>
                  </a:lnTo>
                  <a:lnTo>
                    <a:pt x="707" y="69"/>
                  </a:lnTo>
                  <a:lnTo>
                    <a:pt x="763" y="55"/>
                  </a:lnTo>
                  <a:lnTo>
                    <a:pt x="820" y="42"/>
                  </a:lnTo>
                  <a:lnTo>
                    <a:pt x="878" y="31"/>
                  </a:lnTo>
                  <a:lnTo>
                    <a:pt x="937" y="22"/>
                  </a:lnTo>
                  <a:lnTo>
                    <a:pt x="997" y="14"/>
                  </a:lnTo>
                  <a:lnTo>
                    <a:pt x="1059" y="8"/>
                  </a:lnTo>
                  <a:lnTo>
                    <a:pt x="1121" y="4"/>
                  </a:lnTo>
                  <a:lnTo>
                    <a:pt x="1185" y="1"/>
                  </a:lnTo>
                  <a:lnTo>
                    <a:pt x="1249" y="0"/>
                  </a:lnTo>
                  <a:lnTo>
                    <a:pt x="1313" y="1"/>
                  </a:lnTo>
                  <a:lnTo>
                    <a:pt x="1377" y="4"/>
                  </a:lnTo>
                  <a:lnTo>
                    <a:pt x="1439" y="8"/>
                  </a:lnTo>
                  <a:lnTo>
                    <a:pt x="1499" y="14"/>
                  </a:lnTo>
                  <a:lnTo>
                    <a:pt x="1560" y="22"/>
                  </a:lnTo>
                  <a:lnTo>
                    <a:pt x="1620" y="31"/>
                  </a:lnTo>
                  <a:lnTo>
                    <a:pt x="1677" y="42"/>
                  </a:lnTo>
                  <a:lnTo>
                    <a:pt x="1733" y="55"/>
                  </a:lnTo>
                  <a:lnTo>
                    <a:pt x="1788" y="69"/>
                  </a:lnTo>
                  <a:lnTo>
                    <a:pt x="1843" y="84"/>
                  </a:lnTo>
                  <a:lnTo>
                    <a:pt x="1894" y="100"/>
                  </a:lnTo>
                  <a:lnTo>
                    <a:pt x="1945" y="118"/>
                  </a:lnTo>
                  <a:lnTo>
                    <a:pt x="1994" y="137"/>
                  </a:lnTo>
                  <a:lnTo>
                    <a:pt x="2042" y="157"/>
                  </a:lnTo>
                  <a:lnTo>
                    <a:pt x="2086" y="180"/>
                  </a:lnTo>
                  <a:lnTo>
                    <a:pt x="2130" y="203"/>
                  </a:lnTo>
                  <a:lnTo>
                    <a:pt x="2172" y="226"/>
                  </a:lnTo>
                  <a:lnTo>
                    <a:pt x="2210" y="251"/>
                  </a:lnTo>
                  <a:lnTo>
                    <a:pt x="2247" y="278"/>
                  </a:lnTo>
                  <a:lnTo>
                    <a:pt x="2281" y="305"/>
                  </a:lnTo>
                  <a:lnTo>
                    <a:pt x="2314" y="333"/>
                  </a:lnTo>
                  <a:lnTo>
                    <a:pt x="2345" y="361"/>
                  </a:lnTo>
                  <a:lnTo>
                    <a:pt x="2373" y="392"/>
                  </a:lnTo>
                  <a:lnTo>
                    <a:pt x="2396" y="422"/>
                  </a:lnTo>
                  <a:lnTo>
                    <a:pt x="2420" y="453"/>
                  </a:lnTo>
                  <a:lnTo>
                    <a:pt x="2438" y="486"/>
                  </a:lnTo>
                  <a:lnTo>
                    <a:pt x="2455" y="518"/>
                  </a:lnTo>
                  <a:lnTo>
                    <a:pt x="2469" y="551"/>
                  </a:lnTo>
                  <a:lnTo>
                    <a:pt x="2480" y="586"/>
                  </a:lnTo>
                  <a:lnTo>
                    <a:pt x="2488" y="620"/>
                  </a:lnTo>
                  <a:lnTo>
                    <a:pt x="2493" y="655"/>
                  </a:lnTo>
                  <a:lnTo>
                    <a:pt x="2495" y="691"/>
                  </a:lnTo>
                  <a:lnTo>
                    <a:pt x="2493" y="726"/>
                  </a:lnTo>
                  <a:lnTo>
                    <a:pt x="2488" y="761"/>
                  </a:lnTo>
                  <a:lnTo>
                    <a:pt x="2480" y="795"/>
                  </a:lnTo>
                  <a:lnTo>
                    <a:pt x="2469" y="830"/>
                  </a:lnTo>
                  <a:lnTo>
                    <a:pt x="2455" y="863"/>
                  </a:lnTo>
                  <a:lnTo>
                    <a:pt x="2438" y="895"/>
                  </a:lnTo>
                  <a:lnTo>
                    <a:pt x="2420" y="928"/>
                  </a:lnTo>
                  <a:lnTo>
                    <a:pt x="2396" y="959"/>
                  </a:lnTo>
                  <a:lnTo>
                    <a:pt x="2373" y="989"/>
                  </a:lnTo>
                  <a:lnTo>
                    <a:pt x="2345" y="1019"/>
                  </a:lnTo>
                  <a:lnTo>
                    <a:pt x="2314" y="1048"/>
                  </a:lnTo>
                  <a:lnTo>
                    <a:pt x="2281" y="1076"/>
                  </a:lnTo>
                  <a:lnTo>
                    <a:pt x="2247" y="1103"/>
                  </a:lnTo>
                  <a:lnTo>
                    <a:pt x="2210" y="1129"/>
                  </a:lnTo>
                  <a:lnTo>
                    <a:pt x="2172" y="1154"/>
                  </a:lnTo>
                  <a:lnTo>
                    <a:pt x="2130" y="1178"/>
                  </a:lnTo>
                  <a:lnTo>
                    <a:pt x="2086" y="1200"/>
                  </a:lnTo>
                  <a:lnTo>
                    <a:pt x="2042" y="1223"/>
                  </a:lnTo>
                  <a:lnTo>
                    <a:pt x="1994" y="1243"/>
                  </a:lnTo>
                  <a:lnTo>
                    <a:pt x="1945" y="1262"/>
                  </a:lnTo>
                  <a:lnTo>
                    <a:pt x="1894" y="1280"/>
                  </a:lnTo>
                  <a:lnTo>
                    <a:pt x="1843" y="1297"/>
                  </a:lnTo>
                  <a:lnTo>
                    <a:pt x="1788" y="1312"/>
                  </a:lnTo>
                  <a:lnTo>
                    <a:pt x="1733" y="1325"/>
                  </a:lnTo>
                  <a:lnTo>
                    <a:pt x="1677" y="1339"/>
                  </a:lnTo>
                  <a:lnTo>
                    <a:pt x="1620" y="1349"/>
                  </a:lnTo>
                  <a:lnTo>
                    <a:pt x="1560" y="1358"/>
                  </a:lnTo>
                  <a:lnTo>
                    <a:pt x="1499" y="1366"/>
                  </a:lnTo>
                  <a:lnTo>
                    <a:pt x="1439" y="1372"/>
                  </a:lnTo>
                  <a:lnTo>
                    <a:pt x="1377" y="1376"/>
                  </a:lnTo>
                  <a:lnTo>
                    <a:pt x="1313" y="1379"/>
                  </a:lnTo>
                  <a:lnTo>
                    <a:pt x="1249" y="1380"/>
                  </a:lnTo>
                  <a:close/>
                </a:path>
              </a:pathLst>
            </a:custGeom>
            <a:solidFill>
              <a:srgbClr val="FFFF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0662" name="Freeform 8"/>
            <p:cNvSpPr>
              <a:spLocks/>
            </p:cNvSpPr>
            <p:nvPr/>
          </p:nvSpPr>
          <p:spPr bwMode="auto">
            <a:xfrm>
              <a:off x="4140" y="2747"/>
              <a:ext cx="428" cy="473"/>
            </a:xfrm>
            <a:custGeom>
              <a:avLst/>
              <a:gdLst>
                <a:gd name="T0" fmla="*/ 427 w 855"/>
                <a:gd name="T1" fmla="*/ 214 h 473"/>
                <a:gd name="T2" fmla="*/ 419 w 855"/>
                <a:gd name="T3" fmla="*/ 167 h 473"/>
                <a:gd name="T4" fmla="*/ 402 w 855"/>
                <a:gd name="T5" fmla="*/ 125 h 473"/>
                <a:gd name="T6" fmla="*/ 379 w 855"/>
                <a:gd name="T7" fmla="*/ 87 h 473"/>
                <a:gd name="T8" fmla="*/ 357 w 855"/>
                <a:gd name="T9" fmla="*/ 61 h 473"/>
                <a:gd name="T10" fmla="*/ 341 w 855"/>
                <a:gd name="T11" fmla="*/ 46 h 473"/>
                <a:gd name="T12" fmla="*/ 324 w 855"/>
                <a:gd name="T13" fmla="*/ 33 h 473"/>
                <a:gd name="T14" fmla="*/ 305 w 855"/>
                <a:gd name="T15" fmla="*/ 23 h 473"/>
                <a:gd name="T16" fmla="*/ 286 w 855"/>
                <a:gd name="T17" fmla="*/ 14 h 473"/>
                <a:gd name="T18" fmla="*/ 266 w 855"/>
                <a:gd name="T19" fmla="*/ 7 h 473"/>
                <a:gd name="T20" fmla="*/ 245 w 855"/>
                <a:gd name="T21" fmla="*/ 3 h 473"/>
                <a:gd name="T22" fmla="*/ 225 w 855"/>
                <a:gd name="T23" fmla="*/ 0 h 473"/>
                <a:gd name="T24" fmla="*/ 192 w 855"/>
                <a:gd name="T25" fmla="*/ 1 h 473"/>
                <a:gd name="T26" fmla="*/ 151 w 855"/>
                <a:gd name="T27" fmla="*/ 11 h 473"/>
                <a:gd name="T28" fmla="*/ 113 w 855"/>
                <a:gd name="T29" fmla="*/ 29 h 473"/>
                <a:gd name="T30" fmla="*/ 78 w 855"/>
                <a:gd name="T31" fmla="*/ 54 h 473"/>
                <a:gd name="T32" fmla="*/ 50 w 855"/>
                <a:gd name="T33" fmla="*/ 87 h 473"/>
                <a:gd name="T34" fmla="*/ 26 w 855"/>
                <a:gd name="T35" fmla="*/ 124 h 473"/>
                <a:gd name="T36" fmla="*/ 10 w 855"/>
                <a:gd name="T37" fmla="*/ 166 h 473"/>
                <a:gd name="T38" fmla="*/ 1 w 855"/>
                <a:gd name="T39" fmla="*/ 213 h 473"/>
                <a:gd name="T40" fmla="*/ 1 w 855"/>
                <a:gd name="T41" fmla="*/ 260 h 473"/>
                <a:gd name="T42" fmla="*/ 9 w 855"/>
                <a:gd name="T43" fmla="*/ 306 h 473"/>
                <a:gd name="T44" fmla="*/ 26 w 855"/>
                <a:gd name="T45" fmla="*/ 348 h 473"/>
                <a:gd name="T46" fmla="*/ 49 w 855"/>
                <a:gd name="T47" fmla="*/ 386 h 473"/>
                <a:gd name="T48" fmla="*/ 71 w 855"/>
                <a:gd name="T49" fmla="*/ 412 h 473"/>
                <a:gd name="T50" fmla="*/ 87 w 855"/>
                <a:gd name="T51" fmla="*/ 427 h 473"/>
                <a:gd name="T52" fmla="*/ 104 w 855"/>
                <a:gd name="T53" fmla="*/ 440 h 473"/>
                <a:gd name="T54" fmla="*/ 123 w 855"/>
                <a:gd name="T55" fmla="*/ 450 h 473"/>
                <a:gd name="T56" fmla="*/ 142 w 855"/>
                <a:gd name="T57" fmla="*/ 459 h 473"/>
                <a:gd name="T58" fmla="*/ 162 w 855"/>
                <a:gd name="T59" fmla="*/ 466 h 473"/>
                <a:gd name="T60" fmla="*/ 182 w 855"/>
                <a:gd name="T61" fmla="*/ 470 h 473"/>
                <a:gd name="T62" fmla="*/ 203 w 855"/>
                <a:gd name="T63" fmla="*/ 473 h 473"/>
                <a:gd name="T64" fmla="*/ 225 w 855"/>
                <a:gd name="T65" fmla="*/ 473 h 473"/>
                <a:gd name="T66" fmla="*/ 245 w 855"/>
                <a:gd name="T67" fmla="*/ 470 h 473"/>
                <a:gd name="T68" fmla="*/ 266 w 855"/>
                <a:gd name="T69" fmla="*/ 466 h 473"/>
                <a:gd name="T70" fmla="*/ 286 w 855"/>
                <a:gd name="T71" fmla="*/ 459 h 473"/>
                <a:gd name="T72" fmla="*/ 305 w 855"/>
                <a:gd name="T73" fmla="*/ 450 h 473"/>
                <a:gd name="T74" fmla="*/ 324 w 855"/>
                <a:gd name="T75" fmla="*/ 440 h 473"/>
                <a:gd name="T76" fmla="*/ 341 w 855"/>
                <a:gd name="T77" fmla="*/ 427 h 473"/>
                <a:gd name="T78" fmla="*/ 357 w 855"/>
                <a:gd name="T79" fmla="*/ 412 h 473"/>
                <a:gd name="T80" fmla="*/ 379 w 855"/>
                <a:gd name="T81" fmla="*/ 386 h 473"/>
                <a:gd name="T82" fmla="*/ 402 w 855"/>
                <a:gd name="T83" fmla="*/ 348 h 473"/>
                <a:gd name="T84" fmla="*/ 419 w 855"/>
                <a:gd name="T85" fmla="*/ 306 h 473"/>
                <a:gd name="T86" fmla="*/ 427 w 855"/>
                <a:gd name="T87" fmla="*/ 260 h 47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855" h="473">
                  <a:moveTo>
                    <a:pt x="855" y="237"/>
                  </a:moveTo>
                  <a:lnTo>
                    <a:pt x="853" y="214"/>
                  </a:lnTo>
                  <a:lnTo>
                    <a:pt x="846" y="191"/>
                  </a:lnTo>
                  <a:lnTo>
                    <a:pt x="837" y="167"/>
                  </a:lnTo>
                  <a:lnTo>
                    <a:pt x="822" y="146"/>
                  </a:lnTo>
                  <a:lnTo>
                    <a:pt x="804" y="125"/>
                  </a:lnTo>
                  <a:lnTo>
                    <a:pt x="782" y="106"/>
                  </a:lnTo>
                  <a:lnTo>
                    <a:pt x="758" y="87"/>
                  </a:lnTo>
                  <a:lnTo>
                    <a:pt x="729" y="69"/>
                  </a:lnTo>
                  <a:lnTo>
                    <a:pt x="714" y="61"/>
                  </a:lnTo>
                  <a:lnTo>
                    <a:pt x="698" y="53"/>
                  </a:lnTo>
                  <a:lnTo>
                    <a:pt x="682" y="46"/>
                  </a:lnTo>
                  <a:lnTo>
                    <a:pt x="663" y="40"/>
                  </a:lnTo>
                  <a:lnTo>
                    <a:pt x="647" y="33"/>
                  </a:lnTo>
                  <a:lnTo>
                    <a:pt x="629" y="28"/>
                  </a:lnTo>
                  <a:lnTo>
                    <a:pt x="610" y="23"/>
                  </a:lnTo>
                  <a:lnTo>
                    <a:pt x="590" y="18"/>
                  </a:lnTo>
                  <a:lnTo>
                    <a:pt x="572" y="14"/>
                  </a:lnTo>
                  <a:lnTo>
                    <a:pt x="552" y="10"/>
                  </a:lnTo>
                  <a:lnTo>
                    <a:pt x="532" y="7"/>
                  </a:lnTo>
                  <a:lnTo>
                    <a:pt x="512" y="5"/>
                  </a:lnTo>
                  <a:lnTo>
                    <a:pt x="490" y="3"/>
                  </a:lnTo>
                  <a:lnTo>
                    <a:pt x="470" y="1"/>
                  </a:lnTo>
                  <a:lnTo>
                    <a:pt x="450" y="0"/>
                  </a:lnTo>
                  <a:lnTo>
                    <a:pt x="428" y="0"/>
                  </a:lnTo>
                  <a:lnTo>
                    <a:pt x="384" y="1"/>
                  </a:lnTo>
                  <a:lnTo>
                    <a:pt x="342" y="5"/>
                  </a:lnTo>
                  <a:lnTo>
                    <a:pt x="302" y="11"/>
                  </a:lnTo>
                  <a:lnTo>
                    <a:pt x="261" y="19"/>
                  </a:lnTo>
                  <a:lnTo>
                    <a:pt x="225" y="29"/>
                  </a:lnTo>
                  <a:lnTo>
                    <a:pt x="188" y="40"/>
                  </a:lnTo>
                  <a:lnTo>
                    <a:pt x="156" y="54"/>
                  </a:lnTo>
                  <a:lnTo>
                    <a:pt x="126" y="69"/>
                  </a:lnTo>
                  <a:lnTo>
                    <a:pt x="99" y="87"/>
                  </a:lnTo>
                  <a:lnTo>
                    <a:pt x="73" y="105"/>
                  </a:lnTo>
                  <a:lnTo>
                    <a:pt x="51" y="124"/>
                  </a:lnTo>
                  <a:lnTo>
                    <a:pt x="33" y="145"/>
                  </a:lnTo>
                  <a:lnTo>
                    <a:pt x="20" y="166"/>
                  </a:lnTo>
                  <a:lnTo>
                    <a:pt x="9" y="190"/>
                  </a:lnTo>
                  <a:lnTo>
                    <a:pt x="2" y="213"/>
                  </a:lnTo>
                  <a:lnTo>
                    <a:pt x="0" y="237"/>
                  </a:lnTo>
                  <a:lnTo>
                    <a:pt x="2" y="260"/>
                  </a:lnTo>
                  <a:lnTo>
                    <a:pt x="9" y="283"/>
                  </a:lnTo>
                  <a:lnTo>
                    <a:pt x="18" y="306"/>
                  </a:lnTo>
                  <a:lnTo>
                    <a:pt x="33" y="327"/>
                  </a:lnTo>
                  <a:lnTo>
                    <a:pt x="51" y="348"/>
                  </a:lnTo>
                  <a:lnTo>
                    <a:pt x="73" y="367"/>
                  </a:lnTo>
                  <a:lnTo>
                    <a:pt x="97" y="386"/>
                  </a:lnTo>
                  <a:lnTo>
                    <a:pt x="126" y="404"/>
                  </a:lnTo>
                  <a:lnTo>
                    <a:pt x="141" y="412"/>
                  </a:lnTo>
                  <a:lnTo>
                    <a:pt x="157" y="420"/>
                  </a:lnTo>
                  <a:lnTo>
                    <a:pt x="174" y="427"/>
                  </a:lnTo>
                  <a:lnTo>
                    <a:pt x="190" y="433"/>
                  </a:lnTo>
                  <a:lnTo>
                    <a:pt x="208" y="440"/>
                  </a:lnTo>
                  <a:lnTo>
                    <a:pt x="227" y="445"/>
                  </a:lnTo>
                  <a:lnTo>
                    <a:pt x="245" y="450"/>
                  </a:lnTo>
                  <a:lnTo>
                    <a:pt x="263" y="455"/>
                  </a:lnTo>
                  <a:lnTo>
                    <a:pt x="283" y="459"/>
                  </a:lnTo>
                  <a:lnTo>
                    <a:pt x="303" y="463"/>
                  </a:lnTo>
                  <a:lnTo>
                    <a:pt x="324" y="466"/>
                  </a:lnTo>
                  <a:lnTo>
                    <a:pt x="344" y="468"/>
                  </a:lnTo>
                  <a:lnTo>
                    <a:pt x="364" y="470"/>
                  </a:lnTo>
                  <a:lnTo>
                    <a:pt x="386" y="472"/>
                  </a:lnTo>
                  <a:lnTo>
                    <a:pt x="406" y="473"/>
                  </a:lnTo>
                  <a:lnTo>
                    <a:pt x="428" y="473"/>
                  </a:lnTo>
                  <a:lnTo>
                    <a:pt x="450" y="473"/>
                  </a:lnTo>
                  <a:lnTo>
                    <a:pt x="470" y="472"/>
                  </a:lnTo>
                  <a:lnTo>
                    <a:pt x="490" y="470"/>
                  </a:lnTo>
                  <a:lnTo>
                    <a:pt x="512" y="468"/>
                  </a:lnTo>
                  <a:lnTo>
                    <a:pt x="532" y="466"/>
                  </a:lnTo>
                  <a:lnTo>
                    <a:pt x="552" y="463"/>
                  </a:lnTo>
                  <a:lnTo>
                    <a:pt x="572" y="459"/>
                  </a:lnTo>
                  <a:lnTo>
                    <a:pt x="590" y="455"/>
                  </a:lnTo>
                  <a:lnTo>
                    <a:pt x="610" y="450"/>
                  </a:lnTo>
                  <a:lnTo>
                    <a:pt x="629" y="445"/>
                  </a:lnTo>
                  <a:lnTo>
                    <a:pt x="647" y="440"/>
                  </a:lnTo>
                  <a:lnTo>
                    <a:pt x="663" y="433"/>
                  </a:lnTo>
                  <a:lnTo>
                    <a:pt x="682" y="427"/>
                  </a:lnTo>
                  <a:lnTo>
                    <a:pt x="698" y="420"/>
                  </a:lnTo>
                  <a:lnTo>
                    <a:pt x="714" y="412"/>
                  </a:lnTo>
                  <a:lnTo>
                    <a:pt x="729" y="404"/>
                  </a:lnTo>
                  <a:lnTo>
                    <a:pt x="758" y="386"/>
                  </a:lnTo>
                  <a:lnTo>
                    <a:pt x="782" y="367"/>
                  </a:lnTo>
                  <a:lnTo>
                    <a:pt x="804" y="348"/>
                  </a:lnTo>
                  <a:lnTo>
                    <a:pt x="822" y="327"/>
                  </a:lnTo>
                  <a:lnTo>
                    <a:pt x="837" y="306"/>
                  </a:lnTo>
                  <a:lnTo>
                    <a:pt x="846" y="283"/>
                  </a:lnTo>
                  <a:lnTo>
                    <a:pt x="853" y="260"/>
                  </a:lnTo>
                  <a:lnTo>
                    <a:pt x="855" y="23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0663" name="Freeform 9"/>
            <p:cNvSpPr>
              <a:spLocks/>
            </p:cNvSpPr>
            <p:nvPr/>
          </p:nvSpPr>
          <p:spPr bwMode="auto">
            <a:xfrm>
              <a:off x="4236" y="2853"/>
              <a:ext cx="236" cy="261"/>
            </a:xfrm>
            <a:custGeom>
              <a:avLst/>
              <a:gdLst>
                <a:gd name="T0" fmla="*/ 118 w 471"/>
                <a:gd name="T1" fmla="*/ 261 h 261"/>
                <a:gd name="T2" fmla="*/ 106 w 471"/>
                <a:gd name="T3" fmla="*/ 260 h 261"/>
                <a:gd name="T4" fmla="*/ 94 w 471"/>
                <a:gd name="T5" fmla="*/ 258 h 261"/>
                <a:gd name="T6" fmla="*/ 83 w 471"/>
                <a:gd name="T7" fmla="*/ 255 h 261"/>
                <a:gd name="T8" fmla="*/ 72 w 471"/>
                <a:gd name="T9" fmla="*/ 251 h 261"/>
                <a:gd name="T10" fmla="*/ 62 w 471"/>
                <a:gd name="T11" fmla="*/ 246 h 261"/>
                <a:gd name="T12" fmla="*/ 52 w 471"/>
                <a:gd name="T13" fmla="*/ 239 h 261"/>
                <a:gd name="T14" fmla="*/ 43 w 471"/>
                <a:gd name="T15" fmla="*/ 232 h 261"/>
                <a:gd name="T16" fmla="*/ 34 w 471"/>
                <a:gd name="T17" fmla="*/ 223 h 261"/>
                <a:gd name="T18" fmla="*/ 27 w 471"/>
                <a:gd name="T19" fmla="*/ 214 h 261"/>
                <a:gd name="T20" fmla="*/ 20 w 471"/>
                <a:gd name="T21" fmla="*/ 203 h 261"/>
                <a:gd name="T22" fmla="*/ 14 w 471"/>
                <a:gd name="T23" fmla="*/ 193 h 261"/>
                <a:gd name="T24" fmla="*/ 9 w 471"/>
                <a:gd name="T25" fmla="*/ 181 h 261"/>
                <a:gd name="T26" fmla="*/ 6 w 471"/>
                <a:gd name="T27" fmla="*/ 168 h 261"/>
                <a:gd name="T28" fmla="*/ 3 w 471"/>
                <a:gd name="T29" fmla="*/ 156 h 261"/>
                <a:gd name="T30" fmla="*/ 1 w 471"/>
                <a:gd name="T31" fmla="*/ 144 h 261"/>
                <a:gd name="T32" fmla="*/ 0 w 471"/>
                <a:gd name="T33" fmla="*/ 131 h 261"/>
                <a:gd name="T34" fmla="*/ 1 w 471"/>
                <a:gd name="T35" fmla="*/ 118 h 261"/>
                <a:gd name="T36" fmla="*/ 3 w 471"/>
                <a:gd name="T37" fmla="*/ 105 h 261"/>
                <a:gd name="T38" fmla="*/ 6 w 471"/>
                <a:gd name="T39" fmla="*/ 93 h 261"/>
                <a:gd name="T40" fmla="*/ 9 w 471"/>
                <a:gd name="T41" fmla="*/ 81 h 261"/>
                <a:gd name="T42" fmla="*/ 14 w 471"/>
                <a:gd name="T43" fmla="*/ 69 h 261"/>
                <a:gd name="T44" fmla="*/ 20 w 471"/>
                <a:gd name="T45" fmla="*/ 58 h 261"/>
                <a:gd name="T46" fmla="*/ 27 w 471"/>
                <a:gd name="T47" fmla="*/ 48 h 261"/>
                <a:gd name="T48" fmla="*/ 34 w 471"/>
                <a:gd name="T49" fmla="*/ 38 h 261"/>
                <a:gd name="T50" fmla="*/ 43 w 471"/>
                <a:gd name="T51" fmla="*/ 29 h 261"/>
                <a:gd name="T52" fmla="*/ 52 w 471"/>
                <a:gd name="T53" fmla="*/ 22 h 261"/>
                <a:gd name="T54" fmla="*/ 62 w 471"/>
                <a:gd name="T55" fmla="*/ 15 h 261"/>
                <a:gd name="T56" fmla="*/ 72 w 471"/>
                <a:gd name="T57" fmla="*/ 10 h 261"/>
                <a:gd name="T58" fmla="*/ 83 w 471"/>
                <a:gd name="T59" fmla="*/ 6 h 261"/>
                <a:gd name="T60" fmla="*/ 94 w 471"/>
                <a:gd name="T61" fmla="*/ 3 h 261"/>
                <a:gd name="T62" fmla="*/ 106 w 471"/>
                <a:gd name="T63" fmla="*/ 1 h 261"/>
                <a:gd name="T64" fmla="*/ 118 w 471"/>
                <a:gd name="T65" fmla="*/ 0 h 261"/>
                <a:gd name="T66" fmla="*/ 130 w 471"/>
                <a:gd name="T67" fmla="*/ 1 h 261"/>
                <a:gd name="T68" fmla="*/ 141 w 471"/>
                <a:gd name="T69" fmla="*/ 3 h 261"/>
                <a:gd name="T70" fmla="*/ 152 w 471"/>
                <a:gd name="T71" fmla="*/ 6 h 261"/>
                <a:gd name="T72" fmla="*/ 163 w 471"/>
                <a:gd name="T73" fmla="*/ 10 h 261"/>
                <a:gd name="T74" fmla="*/ 173 w 471"/>
                <a:gd name="T75" fmla="*/ 15 h 261"/>
                <a:gd name="T76" fmla="*/ 183 w 471"/>
                <a:gd name="T77" fmla="*/ 22 h 261"/>
                <a:gd name="T78" fmla="*/ 192 w 471"/>
                <a:gd name="T79" fmla="*/ 29 h 261"/>
                <a:gd name="T80" fmla="*/ 201 w 471"/>
                <a:gd name="T81" fmla="*/ 38 h 261"/>
                <a:gd name="T82" fmla="*/ 209 w 471"/>
                <a:gd name="T83" fmla="*/ 48 h 261"/>
                <a:gd name="T84" fmla="*/ 216 w 471"/>
                <a:gd name="T85" fmla="*/ 58 h 261"/>
                <a:gd name="T86" fmla="*/ 222 w 471"/>
                <a:gd name="T87" fmla="*/ 69 h 261"/>
                <a:gd name="T88" fmla="*/ 227 w 471"/>
                <a:gd name="T89" fmla="*/ 81 h 261"/>
                <a:gd name="T90" fmla="*/ 230 w 471"/>
                <a:gd name="T91" fmla="*/ 93 h 261"/>
                <a:gd name="T92" fmla="*/ 233 w 471"/>
                <a:gd name="T93" fmla="*/ 105 h 261"/>
                <a:gd name="T94" fmla="*/ 235 w 471"/>
                <a:gd name="T95" fmla="*/ 118 h 261"/>
                <a:gd name="T96" fmla="*/ 236 w 471"/>
                <a:gd name="T97" fmla="*/ 131 h 261"/>
                <a:gd name="T98" fmla="*/ 233 w 471"/>
                <a:gd name="T99" fmla="*/ 157 h 261"/>
                <a:gd name="T100" fmla="*/ 227 w 471"/>
                <a:gd name="T101" fmla="*/ 182 h 261"/>
                <a:gd name="T102" fmla="*/ 216 w 471"/>
                <a:gd name="T103" fmla="*/ 204 h 261"/>
                <a:gd name="T104" fmla="*/ 201 w 471"/>
                <a:gd name="T105" fmla="*/ 223 h 261"/>
                <a:gd name="T106" fmla="*/ 184 w 471"/>
                <a:gd name="T107" fmla="*/ 239 h 261"/>
                <a:gd name="T108" fmla="*/ 164 w 471"/>
                <a:gd name="T109" fmla="*/ 251 h 261"/>
                <a:gd name="T110" fmla="*/ 142 w 471"/>
                <a:gd name="T111" fmla="*/ 258 h 261"/>
                <a:gd name="T112" fmla="*/ 118 w 471"/>
                <a:gd name="T113" fmla="*/ 261 h 26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471" h="261">
                  <a:moveTo>
                    <a:pt x="236" y="261"/>
                  </a:moveTo>
                  <a:lnTo>
                    <a:pt x="212" y="260"/>
                  </a:lnTo>
                  <a:lnTo>
                    <a:pt x="188" y="258"/>
                  </a:lnTo>
                  <a:lnTo>
                    <a:pt x="166" y="255"/>
                  </a:lnTo>
                  <a:lnTo>
                    <a:pt x="144" y="251"/>
                  </a:lnTo>
                  <a:lnTo>
                    <a:pt x="124" y="246"/>
                  </a:lnTo>
                  <a:lnTo>
                    <a:pt x="104" y="239"/>
                  </a:lnTo>
                  <a:lnTo>
                    <a:pt x="86" y="232"/>
                  </a:lnTo>
                  <a:lnTo>
                    <a:pt x="68" y="223"/>
                  </a:lnTo>
                  <a:lnTo>
                    <a:pt x="53" y="214"/>
                  </a:lnTo>
                  <a:lnTo>
                    <a:pt x="40" y="203"/>
                  </a:lnTo>
                  <a:lnTo>
                    <a:pt x="27" y="193"/>
                  </a:lnTo>
                  <a:lnTo>
                    <a:pt x="18" y="181"/>
                  </a:lnTo>
                  <a:lnTo>
                    <a:pt x="11" y="168"/>
                  </a:lnTo>
                  <a:lnTo>
                    <a:pt x="6" y="156"/>
                  </a:lnTo>
                  <a:lnTo>
                    <a:pt x="2" y="144"/>
                  </a:lnTo>
                  <a:lnTo>
                    <a:pt x="0" y="131"/>
                  </a:lnTo>
                  <a:lnTo>
                    <a:pt x="2" y="118"/>
                  </a:lnTo>
                  <a:lnTo>
                    <a:pt x="6" y="105"/>
                  </a:lnTo>
                  <a:lnTo>
                    <a:pt x="11" y="93"/>
                  </a:lnTo>
                  <a:lnTo>
                    <a:pt x="18" y="81"/>
                  </a:lnTo>
                  <a:lnTo>
                    <a:pt x="27" y="69"/>
                  </a:lnTo>
                  <a:lnTo>
                    <a:pt x="40" y="58"/>
                  </a:lnTo>
                  <a:lnTo>
                    <a:pt x="53" y="48"/>
                  </a:lnTo>
                  <a:lnTo>
                    <a:pt x="68" y="38"/>
                  </a:lnTo>
                  <a:lnTo>
                    <a:pt x="86" y="29"/>
                  </a:lnTo>
                  <a:lnTo>
                    <a:pt x="104" y="22"/>
                  </a:lnTo>
                  <a:lnTo>
                    <a:pt x="124" y="15"/>
                  </a:lnTo>
                  <a:lnTo>
                    <a:pt x="144" y="10"/>
                  </a:lnTo>
                  <a:lnTo>
                    <a:pt x="166" y="6"/>
                  </a:lnTo>
                  <a:lnTo>
                    <a:pt x="188" y="3"/>
                  </a:lnTo>
                  <a:lnTo>
                    <a:pt x="212" y="1"/>
                  </a:lnTo>
                  <a:lnTo>
                    <a:pt x="236" y="0"/>
                  </a:lnTo>
                  <a:lnTo>
                    <a:pt x="259" y="1"/>
                  </a:lnTo>
                  <a:lnTo>
                    <a:pt x="281" y="3"/>
                  </a:lnTo>
                  <a:lnTo>
                    <a:pt x="303" y="6"/>
                  </a:lnTo>
                  <a:lnTo>
                    <a:pt x="325" y="10"/>
                  </a:lnTo>
                  <a:lnTo>
                    <a:pt x="345" y="15"/>
                  </a:lnTo>
                  <a:lnTo>
                    <a:pt x="365" y="22"/>
                  </a:lnTo>
                  <a:lnTo>
                    <a:pt x="384" y="29"/>
                  </a:lnTo>
                  <a:lnTo>
                    <a:pt x="402" y="38"/>
                  </a:lnTo>
                  <a:lnTo>
                    <a:pt x="418" y="48"/>
                  </a:lnTo>
                  <a:lnTo>
                    <a:pt x="431" y="58"/>
                  </a:lnTo>
                  <a:lnTo>
                    <a:pt x="444" y="69"/>
                  </a:lnTo>
                  <a:lnTo>
                    <a:pt x="453" y="81"/>
                  </a:lnTo>
                  <a:lnTo>
                    <a:pt x="460" y="93"/>
                  </a:lnTo>
                  <a:lnTo>
                    <a:pt x="466" y="105"/>
                  </a:lnTo>
                  <a:lnTo>
                    <a:pt x="470" y="118"/>
                  </a:lnTo>
                  <a:lnTo>
                    <a:pt x="471" y="131"/>
                  </a:lnTo>
                  <a:lnTo>
                    <a:pt x="466" y="157"/>
                  </a:lnTo>
                  <a:lnTo>
                    <a:pt x="453" y="182"/>
                  </a:lnTo>
                  <a:lnTo>
                    <a:pt x="431" y="204"/>
                  </a:lnTo>
                  <a:lnTo>
                    <a:pt x="402" y="223"/>
                  </a:lnTo>
                  <a:lnTo>
                    <a:pt x="367" y="239"/>
                  </a:lnTo>
                  <a:lnTo>
                    <a:pt x="327" y="251"/>
                  </a:lnTo>
                  <a:lnTo>
                    <a:pt x="283" y="258"/>
                  </a:lnTo>
                  <a:lnTo>
                    <a:pt x="236" y="26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0664" name="Freeform 10"/>
            <p:cNvSpPr>
              <a:spLocks/>
            </p:cNvSpPr>
            <p:nvPr/>
          </p:nvSpPr>
          <p:spPr bwMode="auto">
            <a:xfrm>
              <a:off x="4489" y="2747"/>
              <a:ext cx="428" cy="473"/>
            </a:xfrm>
            <a:custGeom>
              <a:avLst/>
              <a:gdLst>
                <a:gd name="T0" fmla="*/ 427 w 857"/>
                <a:gd name="T1" fmla="*/ 214 h 473"/>
                <a:gd name="T2" fmla="*/ 419 w 857"/>
                <a:gd name="T3" fmla="*/ 167 h 473"/>
                <a:gd name="T4" fmla="*/ 403 w 857"/>
                <a:gd name="T5" fmla="*/ 125 h 473"/>
                <a:gd name="T6" fmla="*/ 380 w 857"/>
                <a:gd name="T7" fmla="*/ 87 h 473"/>
                <a:gd name="T8" fmla="*/ 358 w 857"/>
                <a:gd name="T9" fmla="*/ 61 h 473"/>
                <a:gd name="T10" fmla="*/ 341 w 857"/>
                <a:gd name="T11" fmla="*/ 46 h 473"/>
                <a:gd name="T12" fmla="*/ 324 w 857"/>
                <a:gd name="T13" fmla="*/ 33 h 473"/>
                <a:gd name="T14" fmla="*/ 306 w 857"/>
                <a:gd name="T15" fmla="*/ 23 h 473"/>
                <a:gd name="T16" fmla="*/ 287 w 857"/>
                <a:gd name="T17" fmla="*/ 14 h 473"/>
                <a:gd name="T18" fmla="*/ 266 w 857"/>
                <a:gd name="T19" fmla="*/ 7 h 473"/>
                <a:gd name="T20" fmla="*/ 245 w 857"/>
                <a:gd name="T21" fmla="*/ 3 h 473"/>
                <a:gd name="T22" fmla="*/ 225 w 857"/>
                <a:gd name="T23" fmla="*/ 0 h 473"/>
                <a:gd name="T24" fmla="*/ 192 w 857"/>
                <a:gd name="T25" fmla="*/ 1 h 473"/>
                <a:gd name="T26" fmla="*/ 150 w 857"/>
                <a:gd name="T27" fmla="*/ 11 h 473"/>
                <a:gd name="T28" fmla="*/ 112 w 857"/>
                <a:gd name="T29" fmla="*/ 29 h 473"/>
                <a:gd name="T30" fmla="*/ 77 w 857"/>
                <a:gd name="T31" fmla="*/ 54 h 473"/>
                <a:gd name="T32" fmla="*/ 49 w 857"/>
                <a:gd name="T33" fmla="*/ 87 h 473"/>
                <a:gd name="T34" fmla="*/ 25 w 857"/>
                <a:gd name="T35" fmla="*/ 124 h 473"/>
                <a:gd name="T36" fmla="*/ 10 w 857"/>
                <a:gd name="T37" fmla="*/ 166 h 473"/>
                <a:gd name="T38" fmla="*/ 1 w 857"/>
                <a:gd name="T39" fmla="*/ 213 h 473"/>
                <a:gd name="T40" fmla="*/ 1 w 857"/>
                <a:gd name="T41" fmla="*/ 260 h 473"/>
                <a:gd name="T42" fmla="*/ 9 w 857"/>
                <a:gd name="T43" fmla="*/ 306 h 473"/>
                <a:gd name="T44" fmla="*/ 25 w 857"/>
                <a:gd name="T45" fmla="*/ 348 h 473"/>
                <a:gd name="T46" fmla="*/ 48 w 857"/>
                <a:gd name="T47" fmla="*/ 386 h 473"/>
                <a:gd name="T48" fmla="*/ 70 w 857"/>
                <a:gd name="T49" fmla="*/ 412 h 473"/>
                <a:gd name="T50" fmla="*/ 87 w 857"/>
                <a:gd name="T51" fmla="*/ 427 h 473"/>
                <a:gd name="T52" fmla="*/ 104 w 857"/>
                <a:gd name="T53" fmla="*/ 440 h 473"/>
                <a:gd name="T54" fmla="*/ 122 w 857"/>
                <a:gd name="T55" fmla="*/ 450 h 473"/>
                <a:gd name="T56" fmla="*/ 142 w 857"/>
                <a:gd name="T57" fmla="*/ 459 h 473"/>
                <a:gd name="T58" fmla="*/ 161 w 857"/>
                <a:gd name="T59" fmla="*/ 466 h 473"/>
                <a:gd name="T60" fmla="*/ 182 w 857"/>
                <a:gd name="T61" fmla="*/ 470 h 473"/>
                <a:gd name="T62" fmla="*/ 203 w 857"/>
                <a:gd name="T63" fmla="*/ 473 h 473"/>
                <a:gd name="T64" fmla="*/ 225 w 857"/>
                <a:gd name="T65" fmla="*/ 473 h 473"/>
                <a:gd name="T66" fmla="*/ 245 w 857"/>
                <a:gd name="T67" fmla="*/ 470 h 473"/>
                <a:gd name="T68" fmla="*/ 266 w 857"/>
                <a:gd name="T69" fmla="*/ 466 h 473"/>
                <a:gd name="T70" fmla="*/ 287 w 857"/>
                <a:gd name="T71" fmla="*/ 459 h 473"/>
                <a:gd name="T72" fmla="*/ 306 w 857"/>
                <a:gd name="T73" fmla="*/ 450 h 473"/>
                <a:gd name="T74" fmla="*/ 324 w 857"/>
                <a:gd name="T75" fmla="*/ 440 h 473"/>
                <a:gd name="T76" fmla="*/ 341 w 857"/>
                <a:gd name="T77" fmla="*/ 427 h 473"/>
                <a:gd name="T78" fmla="*/ 358 w 857"/>
                <a:gd name="T79" fmla="*/ 412 h 473"/>
                <a:gd name="T80" fmla="*/ 380 w 857"/>
                <a:gd name="T81" fmla="*/ 386 h 473"/>
                <a:gd name="T82" fmla="*/ 403 w 857"/>
                <a:gd name="T83" fmla="*/ 348 h 473"/>
                <a:gd name="T84" fmla="*/ 419 w 857"/>
                <a:gd name="T85" fmla="*/ 306 h 473"/>
                <a:gd name="T86" fmla="*/ 427 w 857"/>
                <a:gd name="T87" fmla="*/ 260 h 47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857" h="473">
                  <a:moveTo>
                    <a:pt x="857" y="237"/>
                  </a:moveTo>
                  <a:lnTo>
                    <a:pt x="855" y="214"/>
                  </a:lnTo>
                  <a:lnTo>
                    <a:pt x="848" y="191"/>
                  </a:lnTo>
                  <a:lnTo>
                    <a:pt x="839" y="167"/>
                  </a:lnTo>
                  <a:lnTo>
                    <a:pt x="824" y="146"/>
                  </a:lnTo>
                  <a:lnTo>
                    <a:pt x="806" y="125"/>
                  </a:lnTo>
                  <a:lnTo>
                    <a:pt x="784" y="106"/>
                  </a:lnTo>
                  <a:lnTo>
                    <a:pt x="760" y="87"/>
                  </a:lnTo>
                  <a:lnTo>
                    <a:pt x="731" y="69"/>
                  </a:lnTo>
                  <a:lnTo>
                    <a:pt x="716" y="61"/>
                  </a:lnTo>
                  <a:lnTo>
                    <a:pt x="700" y="53"/>
                  </a:lnTo>
                  <a:lnTo>
                    <a:pt x="683" y="46"/>
                  </a:lnTo>
                  <a:lnTo>
                    <a:pt x="665" y="40"/>
                  </a:lnTo>
                  <a:lnTo>
                    <a:pt x="649" y="33"/>
                  </a:lnTo>
                  <a:lnTo>
                    <a:pt x="630" y="28"/>
                  </a:lnTo>
                  <a:lnTo>
                    <a:pt x="612" y="23"/>
                  </a:lnTo>
                  <a:lnTo>
                    <a:pt x="592" y="18"/>
                  </a:lnTo>
                  <a:lnTo>
                    <a:pt x="574" y="14"/>
                  </a:lnTo>
                  <a:lnTo>
                    <a:pt x="554" y="10"/>
                  </a:lnTo>
                  <a:lnTo>
                    <a:pt x="533" y="7"/>
                  </a:lnTo>
                  <a:lnTo>
                    <a:pt x="513" y="5"/>
                  </a:lnTo>
                  <a:lnTo>
                    <a:pt x="491" y="3"/>
                  </a:lnTo>
                  <a:lnTo>
                    <a:pt x="471" y="1"/>
                  </a:lnTo>
                  <a:lnTo>
                    <a:pt x="451" y="0"/>
                  </a:lnTo>
                  <a:lnTo>
                    <a:pt x="429" y="0"/>
                  </a:lnTo>
                  <a:lnTo>
                    <a:pt x="385" y="1"/>
                  </a:lnTo>
                  <a:lnTo>
                    <a:pt x="343" y="5"/>
                  </a:lnTo>
                  <a:lnTo>
                    <a:pt x="301" y="11"/>
                  </a:lnTo>
                  <a:lnTo>
                    <a:pt x="261" y="19"/>
                  </a:lnTo>
                  <a:lnTo>
                    <a:pt x="225" y="29"/>
                  </a:lnTo>
                  <a:lnTo>
                    <a:pt x="190" y="40"/>
                  </a:lnTo>
                  <a:lnTo>
                    <a:pt x="155" y="54"/>
                  </a:lnTo>
                  <a:lnTo>
                    <a:pt x="126" y="69"/>
                  </a:lnTo>
                  <a:lnTo>
                    <a:pt x="99" y="87"/>
                  </a:lnTo>
                  <a:lnTo>
                    <a:pt x="73" y="105"/>
                  </a:lnTo>
                  <a:lnTo>
                    <a:pt x="51" y="124"/>
                  </a:lnTo>
                  <a:lnTo>
                    <a:pt x="33" y="145"/>
                  </a:lnTo>
                  <a:lnTo>
                    <a:pt x="20" y="166"/>
                  </a:lnTo>
                  <a:lnTo>
                    <a:pt x="9" y="190"/>
                  </a:lnTo>
                  <a:lnTo>
                    <a:pt x="2" y="213"/>
                  </a:lnTo>
                  <a:lnTo>
                    <a:pt x="0" y="237"/>
                  </a:lnTo>
                  <a:lnTo>
                    <a:pt x="2" y="260"/>
                  </a:lnTo>
                  <a:lnTo>
                    <a:pt x="9" y="283"/>
                  </a:lnTo>
                  <a:lnTo>
                    <a:pt x="18" y="306"/>
                  </a:lnTo>
                  <a:lnTo>
                    <a:pt x="33" y="327"/>
                  </a:lnTo>
                  <a:lnTo>
                    <a:pt x="51" y="348"/>
                  </a:lnTo>
                  <a:lnTo>
                    <a:pt x="73" y="367"/>
                  </a:lnTo>
                  <a:lnTo>
                    <a:pt x="97" y="386"/>
                  </a:lnTo>
                  <a:lnTo>
                    <a:pt x="126" y="404"/>
                  </a:lnTo>
                  <a:lnTo>
                    <a:pt x="141" y="412"/>
                  </a:lnTo>
                  <a:lnTo>
                    <a:pt x="157" y="420"/>
                  </a:lnTo>
                  <a:lnTo>
                    <a:pt x="174" y="427"/>
                  </a:lnTo>
                  <a:lnTo>
                    <a:pt x="192" y="433"/>
                  </a:lnTo>
                  <a:lnTo>
                    <a:pt x="208" y="440"/>
                  </a:lnTo>
                  <a:lnTo>
                    <a:pt x="227" y="445"/>
                  </a:lnTo>
                  <a:lnTo>
                    <a:pt x="245" y="450"/>
                  </a:lnTo>
                  <a:lnTo>
                    <a:pt x="265" y="455"/>
                  </a:lnTo>
                  <a:lnTo>
                    <a:pt x="285" y="459"/>
                  </a:lnTo>
                  <a:lnTo>
                    <a:pt x="303" y="463"/>
                  </a:lnTo>
                  <a:lnTo>
                    <a:pt x="323" y="466"/>
                  </a:lnTo>
                  <a:lnTo>
                    <a:pt x="345" y="468"/>
                  </a:lnTo>
                  <a:lnTo>
                    <a:pt x="365" y="470"/>
                  </a:lnTo>
                  <a:lnTo>
                    <a:pt x="387" y="472"/>
                  </a:lnTo>
                  <a:lnTo>
                    <a:pt x="407" y="473"/>
                  </a:lnTo>
                  <a:lnTo>
                    <a:pt x="429" y="473"/>
                  </a:lnTo>
                  <a:lnTo>
                    <a:pt x="451" y="473"/>
                  </a:lnTo>
                  <a:lnTo>
                    <a:pt x="471" y="472"/>
                  </a:lnTo>
                  <a:lnTo>
                    <a:pt x="491" y="470"/>
                  </a:lnTo>
                  <a:lnTo>
                    <a:pt x="513" y="468"/>
                  </a:lnTo>
                  <a:lnTo>
                    <a:pt x="533" y="466"/>
                  </a:lnTo>
                  <a:lnTo>
                    <a:pt x="554" y="463"/>
                  </a:lnTo>
                  <a:lnTo>
                    <a:pt x="574" y="459"/>
                  </a:lnTo>
                  <a:lnTo>
                    <a:pt x="592" y="455"/>
                  </a:lnTo>
                  <a:lnTo>
                    <a:pt x="612" y="450"/>
                  </a:lnTo>
                  <a:lnTo>
                    <a:pt x="630" y="445"/>
                  </a:lnTo>
                  <a:lnTo>
                    <a:pt x="649" y="440"/>
                  </a:lnTo>
                  <a:lnTo>
                    <a:pt x="665" y="433"/>
                  </a:lnTo>
                  <a:lnTo>
                    <a:pt x="683" y="427"/>
                  </a:lnTo>
                  <a:lnTo>
                    <a:pt x="700" y="420"/>
                  </a:lnTo>
                  <a:lnTo>
                    <a:pt x="716" y="412"/>
                  </a:lnTo>
                  <a:lnTo>
                    <a:pt x="731" y="404"/>
                  </a:lnTo>
                  <a:lnTo>
                    <a:pt x="760" y="386"/>
                  </a:lnTo>
                  <a:lnTo>
                    <a:pt x="784" y="367"/>
                  </a:lnTo>
                  <a:lnTo>
                    <a:pt x="806" y="348"/>
                  </a:lnTo>
                  <a:lnTo>
                    <a:pt x="824" y="327"/>
                  </a:lnTo>
                  <a:lnTo>
                    <a:pt x="839" y="306"/>
                  </a:lnTo>
                  <a:lnTo>
                    <a:pt x="848" y="283"/>
                  </a:lnTo>
                  <a:lnTo>
                    <a:pt x="855" y="260"/>
                  </a:lnTo>
                  <a:lnTo>
                    <a:pt x="857" y="23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0665" name="Freeform 11"/>
            <p:cNvSpPr>
              <a:spLocks/>
            </p:cNvSpPr>
            <p:nvPr/>
          </p:nvSpPr>
          <p:spPr bwMode="auto">
            <a:xfrm>
              <a:off x="4585" y="2853"/>
              <a:ext cx="236" cy="261"/>
            </a:xfrm>
            <a:custGeom>
              <a:avLst/>
              <a:gdLst>
                <a:gd name="T0" fmla="*/ 118 w 473"/>
                <a:gd name="T1" fmla="*/ 261 h 261"/>
                <a:gd name="T2" fmla="*/ 107 w 473"/>
                <a:gd name="T3" fmla="*/ 260 h 261"/>
                <a:gd name="T4" fmla="*/ 95 w 473"/>
                <a:gd name="T5" fmla="*/ 258 h 261"/>
                <a:gd name="T6" fmla="*/ 84 w 473"/>
                <a:gd name="T7" fmla="*/ 255 h 261"/>
                <a:gd name="T8" fmla="*/ 73 w 473"/>
                <a:gd name="T9" fmla="*/ 251 h 261"/>
                <a:gd name="T10" fmla="*/ 63 w 473"/>
                <a:gd name="T11" fmla="*/ 246 h 261"/>
                <a:gd name="T12" fmla="*/ 53 w 473"/>
                <a:gd name="T13" fmla="*/ 239 h 261"/>
                <a:gd name="T14" fmla="*/ 44 w 473"/>
                <a:gd name="T15" fmla="*/ 232 h 261"/>
                <a:gd name="T16" fmla="*/ 34 w 473"/>
                <a:gd name="T17" fmla="*/ 223 h 261"/>
                <a:gd name="T18" fmla="*/ 26 w 473"/>
                <a:gd name="T19" fmla="*/ 214 h 261"/>
                <a:gd name="T20" fmla="*/ 20 w 473"/>
                <a:gd name="T21" fmla="*/ 203 h 261"/>
                <a:gd name="T22" fmla="*/ 13 w 473"/>
                <a:gd name="T23" fmla="*/ 193 h 261"/>
                <a:gd name="T24" fmla="*/ 9 w 473"/>
                <a:gd name="T25" fmla="*/ 181 h 261"/>
                <a:gd name="T26" fmla="*/ 5 w 473"/>
                <a:gd name="T27" fmla="*/ 168 h 261"/>
                <a:gd name="T28" fmla="*/ 2 w 473"/>
                <a:gd name="T29" fmla="*/ 156 h 261"/>
                <a:gd name="T30" fmla="*/ 1 w 473"/>
                <a:gd name="T31" fmla="*/ 144 h 261"/>
                <a:gd name="T32" fmla="*/ 0 w 473"/>
                <a:gd name="T33" fmla="*/ 131 h 261"/>
                <a:gd name="T34" fmla="*/ 1 w 473"/>
                <a:gd name="T35" fmla="*/ 118 h 261"/>
                <a:gd name="T36" fmla="*/ 2 w 473"/>
                <a:gd name="T37" fmla="*/ 105 h 261"/>
                <a:gd name="T38" fmla="*/ 5 w 473"/>
                <a:gd name="T39" fmla="*/ 93 h 261"/>
                <a:gd name="T40" fmla="*/ 9 w 473"/>
                <a:gd name="T41" fmla="*/ 81 h 261"/>
                <a:gd name="T42" fmla="*/ 13 w 473"/>
                <a:gd name="T43" fmla="*/ 69 h 261"/>
                <a:gd name="T44" fmla="*/ 20 w 473"/>
                <a:gd name="T45" fmla="*/ 58 h 261"/>
                <a:gd name="T46" fmla="*/ 26 w 473"/>
                <a:gd name="T47" fmla="*/ 48 h 261"/>
                <a:gd name="T48" fmla="*/ 34 w 473"/>
                <a:gd name="T49" fmla="*/ 38 h 261"/>
                <a:gd name="T50" fmla="*/ 44 w 473"/>
                <a:gd name="T51" fmla="*/ 29 h 261"/>
                <a:gd name="T52" fmla="*/ 53 w 473"/>
                <a:gd name="T53" fmla="*/ 22 h 261"/>
                <a:gd name="T54" fmla="*/ 63 w 473"/>
                <a:gd name="T55" fmla="*/ 15 h 261"/>
                <a:gd name="T56" fmla="*/ 73 w 473"/>
                <a:gd name="T57" fmla="*/ 10 h 261"/>
                <a:gd name="T58" fmla="*/ 84 w 473"/>
                <a:gd name="T59" fmla="*/ 6 h 261"/>
                <a:gd name="T60" fmla="*/ 95 w 473"/>
                <a:gd name="T61" fmla="*/ 3 h 261"/>
                <a:gd name="T62" fmla="*/ 107 w 473"/>
                <a:gd name="T63" fmla="*/ 1 h 261"/>
                <a:gd name="T64" fmla="*/ 118 w 473"/>
                <a:gd name="T65" fmla="*/ 0 h 261"/>
                <a:gd name="T66" fmla="*/ 130 w 473"/>
                <a:gd name="T67" fmla="*/ 1 h 261"/>
                <a:gd name="T68" fmla="*/ 141 w 473"/>
                <a:gd name="T69" fmla="*/ 3 h 261"/>
                <a:gd name="T70" fmla="*/ 152 w 473"/>
                <a:gd name="T71" fmla="*/ 6 h 261"/>
                <a:gd name="T72" fmla="*/ 163 w 473"/>
                <a:gd name="T73" fmla="*/ 10 h 261"/>
                <a:gd name="T74" fmla="*/ 173 w 473"/>
                <a:gd name="T75" fmla="*/ 15 h 261"/>
                <a:gd name="T76" fmla="*/ 183 w 473"/>
                <a:gd name="T77" fmla="*/ 22 h 261"/>
                <a:gd name="T78" fmla="*/ 192 w 473"/>
                <a:gd name="T79" fmla="*/ 29 h 261"/>
                <a:gd name="T80" fmla="*/ 202 w 473"/>
                <a:gd name="T81" fmla="*/ 38 h 261"/>
                <a:gd name="T82" fmla="*/ 210 w 473"/>
                <a:gd name="T83" fmla="*/ 48 h 261"/>
                <a:gd name="T84" fmla="*/ 216 w 473"/>
                <a:gd name="T85" fmla="*/ 58 h 261"/>
                <a:gd name="T86" fmla="*/ 223 w 473"/>
                <a:gd name="T87" fmla="*/ 69 h 261"/>
                <a:gd name="T88" fmla="*/ 227 w 473"/>
                <a:gd name="T89" fmla="*/ 81 h 261"/>
                <a:gd name="T90" fmla="*/ 231 w 473"/>
                <a:gd name="T91" fmla="*/ 93 h 261"/>
                <a:gd name="T92" fmla="*/ 233 w 473"/>
                <a:gd name="T93" fmla="*/ 105 h 261"/>
                <a:gd name="T94" fmla="*/ 235 w 473"/>
                <a:gd name="T95" fmla="*/ 118 h 261"/>
                <a:gd name="T96" fmla="*/ 236 w 473"/>
                <a:gd name="T97" fmla="*/ 131 h 261"/>
                <a:gd name="T98" fmla="*/ 233 w 473"/>
                <a:gd name="T99" fmla="*/ 157 h 261"/>
                <a:gd name="T100" fmla="*/ 227 w 473"/>
                <a:gd name="T101" fmla="*/ 182 h 261"/>
                <a:gd name="T102" fmla="*/ 216 w 473"/>
                <a:gd name="T103" fmla="*/ 204 h 261"/>
                <a:gd name="T104" fmla="*/ 202 w 473"/>
                <a:gd name="T105" fmla="*/ 223 h 261"/>
                <a:gd name="T106" fmla="*/ 184 w 473"/>
                <a:gd name="T107" fmla="*/ 239 h 261"/>
                <a:gd name="T108" fmla="*/ 164 w 473"/>
                <a:gd name="T109" fmla="*/ 251 h 261"/>
                <a:gd name="T110" fmla="*/ 142 w 473"/>
                <a:gd name="T111" fmla="*/ 258 h 261"/>
                <a:gd name="T112" fmla="*/ 118 w 473"/>
                <a:gd name="T113" fmla="*/ 261 h 26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473" h="261">
                  <a:moveTo>
                    <a:pt x="237" y="261"/>
                  </a:moveTo>
                  <a:lnTo>
                    <a:pt x="214" y="260"/>
                  </a:lnTo>
                  <a:lnTo>
                    <a:pt x="190" y="258"/>
                  </a:lnTo>
                  <a:lnTo>
                    <a:pt x="168" y="255"/>
                  </a:lnTo>
                  <a:lnTo>
                    <a:pt x="146" y="251"/>
                  </a:lnTo>
                  <a:lnTo>
                    <a:pt x="126" y="246"/>
                  </a:lnTo>
                  <a:lnTo>
                    <a:pt x="106" y="239"/>
                  </a:lnTo>
                  <a:lnTo>
                    <a:pt x="88" y="232"/>
                  </a:lnTo>
                  <a:lnTo>
                    <a:pt x="69" y="223"/>
                  </a:lnTo>
                  <a:lnTo>
                    <a:pt x="53" y="214"/>
                  </a:lnTo>
                  <a:lnTo>
                    <a:pt x="40" y="203"/>
                  </a:lnTo>
                  <a:lnTo>
                    <a:pt x="27" y="193"/>
                  </a:lnTo>
                  <a:lnTo>
                    <a:pt x="18" y="181"/>
                  </a:lnTo>
                  <a:lnTo>
                    <a:pt x="11" y="168"/>
                  </a:lnTo>
                  <a:lnTo>
                    <a:pt x="5" y="156"/>
                  </a:lnTo>
                  <a:lnTo>
                    <a:pt x="2" y="144"/>
                  </a:lnTo>
                  <a:lnTo>
                    <a:pt x="0" y="131"/>
                  </a:lnTo>
                  <a:lnTo>
                    <a:pt x="2" y="118"/>
                  </a:lnTo>
                  <a:lnTo>
                    <a:pt x="5" y="105"/>
                  </a:lnTo>
                  <a:lnTo>
                    <a:pt x="11" y="93"/>
                  </a:lnTo>
                  <a:lnTo>
                    <a:pt x="18" y="81"/>
                  </a:lnTo>
                  <a:lnTo>
                    <a:pt x="27" y="69"/>
                  </a:lnTo>
                  <a:lnTo>
                    <a:pt x="40" y="58"/>
                  </a:lnTo>
                  <a:lnTo>
                    <a:pt x="53" y="48"/>
                  </a:lnTo>
                  <a:lnTo>
                    <a:pt x="69" y="38"/>
                  </a:lnTo>
                  <a:lnTo>
                    <a:pt x="88" y="29"/>
                  </a:lnTo>
                  <a:lnTo>
                    <a:pt x="106" y="22"/>
                  </a:lnTo>
                  <a:lnTo>
                    <a:pt x="126" y="15"/>
                  </a:lnTo>
                  <a:lnTo>
                    <a:pt x="146" y="10"/>
                  </a:lnTo>
                  <a:lnTo>
                    <a:pt x="168" y="6"/>
                  </a:lnTo>
                  <a:lnTo>
                    <a:pt x="190" y="3"/>
                  </a:lnTo>
                  <a:lnTo>
                    <a:pt x="214" y="1"/>
                  </a:lnTo>
                  <a:lnTo>
                    <a:pt x="237" y="0"/>
                  </a:lnTo>
                  <a:lnTo>
                    <a:pt x="261" y="1"/>
                  </a:lnTo>
                  <a:lnTo>
                    <a:pt x="283" y="3"/>
                  </a:lnTo>
                  <a:lnTo>
                    <a:pt x="305" y="6"/>
                  </a:lnTo>
                  <a:lnTo>
                    <a:pt x="327" y="10"/>
                  </a:lnTo>
                  <a:lnTo>
                    <a:pt x="347" y="15"/>
                  </a:lnTo>
                  <a:lnTo>
                    <a:pt x="367" y="22"/>
                  </a:lnTo>
                  <a:lnTo>
                    <a:pt x="385" y="29"/>
                  </a:lnTo>
                  <a:lnTo>
                    <a:pt x="404" y="38"/>
                  </a:lnTo>
                  <a:lnTo>
                    <a:pt x="420" y="48"/>
                  </a:lnTo>
                  <a:lnTo>
                    <a:pt x="433" y="58"/>
                  </a:lnTo>
                  <a:lnTo>
                    <a:pt x="446" y="69"/>
                  </a:lnTo>
                  <a:lnTo>
                    <a:pt x="455" y="81"/>
                  </a:lnTo>
                  <a:lnTo>
                    <a:pt x="462" y="93"/>
                  </a:lnTo>
                  <a:lnTo>
                    <a:pt x="467" y="105"/>
                  </a:lnTo>
                  <a:lnTo>
                    <a:pt x="471" y="118"/>
                  </a:lnTo>
                  <a:lnTo>
                    <a:pt x="473" y="131"/>
                  </a:lnTo>
                  <a:lnTo>
                    <a:pt x="467" y="157"/>
                  </a:lnTo>
                  <a:lnTo>
                    <a:pt x="455" y="182"/>
                  </a:lnTo>
                  <a:lnTo>
                    <a:pt x="433" y="204"/>
                  </a:lnTo>
                  <a:lnTo>
                    <a:pt x="404" y="223"/>
                  </a:lnTo>
                  <a:lnTo>
                    <a:pt x="369" y="239"/>
                  </a:lnTo>
                  <a:lnTo>
                    <a:pt x="329" y="251"/>
                  </a:lnTo>
                  <a:lnTo>
                    <a:pt x="285" y="258"/>
                  </a:lnTo>
                  <a:lnTo>
                    <a:pt x="237" y="26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0666" name="Rectangle 12"/>
            <p:cNvSpPr>
              <a:spLocks noChangeArrowheads="1"/>
            </p:cNvSpPr>
            <p:nvPr/>
          </p:nvSpPr>
          <p:spPr bwMode="auto">
            <a:xfrm>
              <a:off x="4944" y="2944"/>
              <a:ext cx="68" cy="7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a:p>
          </p:txBody>
        </p:sp>
        <p:sp>
          <p:nvSpPr>
            <p:cNvPr id="70667" name="Rectangle 13"/>
            <p:cNvSpPr>
              <a:spLocks noChangeArrowheads="1"/>
            </p:cNvSpPr>
            <p:nvPr/>
          </p:nvSpPr>
          <p:spPr bwMode="auto">
            <a:xfrm>
              <a:off x="5070" y="2944"/>
              <a:ext cx="68" cy="7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a:p>
          </p:txBody>
        </p:sp>
        <p:sp>
          <p:nvSpPr>
            <p:cNvPr id="70668" name="Freeform 14"/>
            <p:cNvSpPr>
              <a:spLocks/>
            </p:cNvSpPr>
            <p:nvPr/>
          </p:nvSpPr>
          <p:spPr bwMode="auto">
            <a:xfrm>
              <a:off x="5138" y="2839"/>
              <a:ext cx="142" cy="284"/>
            </a:xfrm>
            <a:custGeom>
              <a:avLst/>
              <a:gdLst>
                <a:gd name="T0" fmla="*/ 142 w 285"/>
                <a:gd name="T1" fmla="*/ 142 h 284"/>
                <a:gd name="T2" fmla="*/ 0 w 285"/>
                <a:gd name="T3" fmla="*/ 0 h 284"/>
                <a:gd name="T4" fmla="*/ 0 w 285"/>
                <a:gd name="T5" fmla="*/ 284 h 284"/>
                <a:gd name="T6" fmla="*/ 142 w 285"/>
                <a:gd name="T7" fmla="*/ 142 h 28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85" h="284">
                  <a:moveTo>
                    <a:pt x="285" y="142"/>
                  </a:moveTo>
                  <a:lnTo>
                    <a:pt x="0" y="0"/>
                  </a:lnTo>
                  <a:lnTo>
                    <a:pt x="0" y="284"/>
                  </a:lnTo>
                  <a:lnTo>
                    <a:pt x="285" y="14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0669" name="Freeform 15"/>
            <p:cNvSpPr>
              <a:spLocks/>
            </p:cNvSpPr>
            <p:nvPr/>
          </p:nvSpPr>
          <p:spPr bwMode="auto">
            <a:xfrm>
              <a:off x="3541" y="2745"/>
              <a:ext cx="112" cy="71"/>
            </a:xfrm>
            <a:custGeom>
              <a:avLst/>
              <a:gdLst>
                <a:gd name="T0" fmla="*/ 112 w 225"/>
                <a:gd name="T1" fmla="*/ 25 h 71"/>
                <a:gd name="T2" fmla="*/ 21 w 225"/>
                <a:gd name="T3" fmla="*/ 0 h 71"/>
                <a:gd name="T4" fmla="*/ 13 w 225"/>
                <a:gd name="T5" fmla="*/ 17 h 71"/>
                <a:gd name="T6" fmla="*/ 8 w 225"/>
                <a:gd name="T7" fmla="*/ 35 h 71"/>
                <a:gd name="T8" fmla="*/ 3 w 225"/>
                <a:gd name="T9" fmla="*/ 53 h 71"/>
                <a:gd name="T10" fmla="*/ 0 w 225"/>
                <a:gd name="T11" fmla="*/ 71 h 71"/>
                <a:gd name="T12" fmla="*/ 94 w 225"/>
                <a:gd name="T13" fmla="*/ 70 h 71"/>
                <a:gd name="T14" fmla="*/ 97 w 225"/>
                <a:gd name="T15" fmla="*/ 59 h 71"/>
                <a:gd name="T16" fmla="*/ 102 w 225"/>
                <a:gd name="T17" fmla="*/ 47 h 71"/>
                <a:gd name="T18" fmla="*/ 107 w 225"/>
                <a:gd name="T19" fmla="*/ 36 h 71"/>
                <a:gd name="T20" fmla="*/ 112 w 225"/>
                <a:gd name="T21" fmla="*/ 25 h 7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25" h="71">
                  <a:moveTo>
                    <a:pt x="225" y="25"/>
                  </a:moveTo>
                  <a:lnTo>
                    <a:pt x="42" y="0"/>
                  </a:lnTo>
                  <a:lnTo>
                    <a:pt x="27" y="17"/>
                  </a:lnTo>
                  <a:lnTo>
                    <a:pt x="16" y="35"/>
                  </a:lnTo>
                  <a:lnTo>
                    <a:pt x="7" y="53"/>
                  </a:lnTo>
                  <a:lnTo>
                    <a:pt x="0" y="71"/>
                  </a:lnTo>
                  <a:lnTo>
                    <a:pt x="188" y="70"/>
                  </a:lnTo>
                  <a:lnTo>
                    <a:pt x="195" y="59"/>
                  </a:lnTo>
                  <a:lnTo>
                    <a:pt x="204" y="47"/>
                  </a:lnTo>
                  <a:lnTo>
                    <a:pt x="214" y="36"/>
                  </a:lnTo>
                  <a:lnTo>
                    <a:pt x="225"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0670" name="Freeform 16"/>
            <p:cNvSpPr>
              <a:spLocks/>
            </p:cNvSpPr>
            <p:nvPr/>
          </p:nvSpPr>
          <p:spPr bwMode="auto">
            <a:xfrm>
              <a:off x="3459" y="2554"/>
              <a:ext cx="947" cy="1127"/>
            </a:xfrm>
            <a:custGeom>
              <a:avLst/>
              <a:gdLst>
                <a:gd name="T0" fmla="*/ 882 w 1895"/>
                <a:gd name="T1" fmla="*/ 650 h 1127"/>
                <a:gd name="T2" fmla="*/ 591 w 1895"/>
                <a:gd name="T3" fmla="*/ 465 h 1127"/>
                <a:gd name="T4" fmla="*/ 580 w 1895"/>
                <a:gd name="T5" fmla="*/ 406 h 1127"/>
                <a:gd name="T6" fmla="*/ 873 w 1895"/>
                <a:gd name="T7" fmla="*/ 300 h 1127"/>
                <a:gd name="T8" fmla="*/ 835 w 1895"/>
                <a:gd name="T9" fmla="*/ 122 h 1127"/>
                <a:gd name="T10" fmla="*/ 707 w 1895"/>
                <a:gd name="T11" fmla="*/ 18 h 1127"/>
                <a:gd name="T12" fmla="*/ 584 w 1895"/>
                <a:gd name="T13" fmla="*/ 2 h 1127"/>
                <a:gd name="T14" fmla="*/ 518 w 1895"/>
                <a:gd name="T15" fmla="*/ 17 h 1127"/>
                <a:gd name="T16" fmla="*/ 452 w 1895"/>
                <a:gd name="T17" fmla="*/ 36 h 1127"/>
                <a:gd name="T18" fmla="*/ 351 w 1895"/>
                <a:gd name="T19" fmla="*/ 16 h 1127"/>
                <a:gd name="T20" fmla="*/ 258 w 1895"/>
                <a:gd name="T21" fmla="*/ 34 h 1127"/>
                <a:gd name="T22" fmla="*/ 177 w 1895"/>
                <a:gd name="T23" fmla="*/ 85 h 1127"/>
                <a:gd name="T24" fmla="*/ 120 w 1895"/>
                <a:gd name="T25" fmla="*/ 156 h 1127"/>
                <a:gd name="T26" fmla="*/ 205 w 1895"/>
                <a:gd name="T27" fmla="*/ 201 h 1127"/>
                <a:gd name="T28" fmla="*/ 250 w 1895"/>
                <a:gd name="T29" fmla="*/ 152 h 1127"/>
                <a:gd name="T30" fmla="*/ 364 w 1895"/>
                <a:gd name="T31" fmla="*/ 118 h 1127"/>
                <a:gd name="T32" fmla="*/ 446 w 1895"/>
                <a:gd name="T33" fmla="*/ 145 h 1127"/>
                <a:gd name="T34" fmla="*/ 490 w 1895"/>
                <a:gd name="T35" fmla="*/ 146 h 1127"/>
                <a:gd name="T36" fmla="*/ 581 w 1895"/>
                <a:gd name="T37" fmla="*/ 105 h 1127"/>
                <a:gd name="T38" fmla="*/ 701 w 1895"/>
                <a:gd name="T39" fmla="*/ 127 h 1127"/>
                <a:gd name="T40" fmla="*/ 765 w 1895"/>
                <a:gd name="T41" fmla="*/ 188 h 1127"/>
                <a:gd name="T42" fmla="*/ 562 w 1895"/>
                <a:gd name="T43" fmla="*/ 276 h 1127"/>
                <a:gd name="T44" fmla="*/ 482 w 1895"/>
                <a:gd name="T45" fmla="*/ 405 h 1127"/>
                <a:gd name="T46" fmla="*/ 414 w 1895"/>
                <a:gd name="T47" fmla="*/ 385 h 1127"/>
                <a:gd name="T48" fmla="*/ 354 w 1895"/>
                <a:gd name="T49" fmla="*/ 392 h 1127"/>
                <a:gd name="T50" fmla="*/ 350 w 1895"/>
                <a:gd name="T51" fmla="*/ 456 h 1127"/>
                <a:gd name="T52" fmla="*/ 374 w 1895"/>
                <a:gd name="T53" fmla="*/ 476 h 1127"/>
                <a:gd name="T54" fmla="*/ 404 w 1895"/>
                <a:gd name="T55" fmla="*/ 539 h 1127"/>
                <a:gd name="T56" fmla="*/ 414 w 1895"/>
                <a:gd name="T57" fmla="*/ 662 h 1127"/>
                <a:gd name="T58" fmla="*/ 350 w 1895"/>
                <a:gd name="T59" fmla="*/ 782 h 1127"/>
                <a:gd name="T60" fmla="*/ 254 w 1895"/>
                <a:gd name="T61" fmla="*/ 829 h 1127"/>
                <a:gd name="T62" fmla="*/ 219 w 1895"/>
                <a:gd name="T63" fmla="*/ 830 h 1127"/>
                <a:gd name="T64" fmla="*/ 135 w 1895"/>
                <a:gd name="T65" fmla="*/ 801 h 1127"/>
                <a:gd name="T66" fmla="*/ 251 w 1895"/>
                <a:gd name="T67" fmla="*/ 621 h 1127"/>
                <a:gd name="T68" fmla="*/ 229 w 1895"/>
                <a:gd name="T69" fmla="*/ 481 h 1127"/>
                <a:gd name="T70" fmla="*/ 201 w 1895"/>
                <a:gd name="T71" fmla="*/ 430 h 1127"/>
                <a:gd name="T72" fmla="*/ 169 w 1895"/>
                <a:gd name="T73" fmla="*/ 318 h 1127"/>
                <a:gd name="T74" fmla="*/ 79 w 1895"/>
                <a:gd name="T75" fmla="*/ 290 h 1127"/>
                <a:gd name="T76" fmla="*/ 101 w 1895"/>
                <a:gd name="T77" fmla="*/ 441 h 1127"/>
                <a:gd name="T78" fmla="*/ 136 w 1895"/>
                <a:gd name="T79" fmla="*/ 505 h 1127"/>
                <a:gd name="T80" fmla="*/ 141 w 1895"/>
                <a:gd name="T81" fmla="*/ 662 h 1127"/>
                <a:gd name="T82" fmla="*/ 31 w 1895"/>
                <a:gd name="T83" fmla="*/ 729 h 1127"/>
                <a:gd name="T84" fmla="*/ 1 w 1895"/>
                <a:gd name="T85" fmla="*/ 768 h 1127"/>
                <a:gd name="T86" fmla="*/ 54 w 1895"/>
                <a:gd name="T87" fmla="*/ 860 h 1127"/>
                <a:gd name="T88" fmla="*/ 152 w 1895"/>
                <a:gd name="T89" fmla="*/ 920 h 1127"/>
                <a:gd name="T90" fmla="*/ 237 w 1895"/>
                <a:gd name="T91" fmla="*/ 933 h 1127"/>
                <a:gd name="T92" fmla="*/ 332 w 1895"/>
                <a:gd name="T93" fmla="*/ 912 h 1127"/>
                <a:gd name="T94" fmla="*/ 416 w 1895"/>
                <a:gd name="T95" fmla="*/ 854 h 1127"/>
                <a:gd name="T96" fmla="*/ 504 w 1895"/>
                <a:gd name="T97" fmla="*/ 682 h 1127"/>
                <a:gd name="T98" fmla="*/ 494 w 1895"/>
                <a:gd name="T99" fmla="*/ 510 h 1127"/>
                <a:gd name="T100" fmla="*/ 532 w 1895"/>
                <a:gd name="T101" fmla="*/ 551 h 1127"/>
                <a:gd name="T102" fmla="*/ 785 w 1895"/>
                <a:gd name="T103" fmla="*/ 653 h 1127"/>
                <a:gd name="T104" fmla="*/ 809 w 1895"/>
                <a:gd name="T105" fmla="*/ 713 h 1127"/>
                <a:gd name="T106" fmla="*/ 626 w 1895"/>
                <a:gd name="T107" fmla="*/ 804 h 1127"/>
                <a:gd name="T108" fmla="*/ 564 w 1895"/>
                <a:gd name="T109" fmla="*/ 726 h 1127"/>
                <a:gd name="T110" fmla="*/ 510 w 1895"/>
                <a:gd name="T111" fmla="*/ 749 h 1127"/>
                <a:gd name="T112" fmla="*/ 524 w 1895"/>
                <a:gd name="T113" fmla="*/ 829 h 1127"/>
                <a:gd name="T114" fmla="*/ 606 w 1895"/>
                <a:gd name="T115" fmla="*/ 914 h 1127"/>
                <a:gd name="T116" fmla="*/ 713 w 1895"/>
                <a:gd name="T117" fmla="*/ 950 h 1127"/>
                <a:gd name="T118" fmla="*/ 805 w 1895"/>
                <a:gd name="T119" fmla="*/ 1126 h 1127"/>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1895" h="1127">
                  <a:moveTo>
                    <a:pt x="1862" y="725"/>
                  </a:moveTo>
                  <a:lnTo>
                    <a:pt x="1845" y="716"/>
                  </a:lnTo>
                  <a:lnTo>
                    <a:pt x="1829" y="706"/>
                  </a:lnTo>
                  <a:lnTo>
                    <a:pt x="1813" y="694"/>
                  </a:lnTo>
                  <a:lnTo>
                    <a:pt x="1796" y="680"/>
                  </a:lnTo>
                  <a:lnTo>
                    <a:pt x="1780" y="666"/>
                  </a:lnTo>
                  <a:lnTo>
                    <a:pt x="1765" y="650"/>
                  </a:lnTo>
                  <a:lnTo>
                    <a:pt x="1750" y="633"/>
                  </a:lnTo>
                  <a:lnTo>
                    <a:pt x="1738" y="615"/>
                  </a:lnTo>
                  <a:lnTo>
                    <a:pt x="1763" y="564"/>
                  </a:lnTo>
                  <a:lnTo>
                    <a:pt x="1221" y="483"/>
                  </a:lnTo>
                  <a:lnTo>
                    <a:pt x="1206" y="477"/>
                  </a:lnTo>
                  <a:lnTo>
                    <a:pt x="1193" y="472"/>
                  </a:lnTo>
                  <a:lnTo>
                    <a:pt x="1182" y="465"/>
                  </a:lnTo>
                  <a:lnTo>
                    <a:pt x="1173" y="458"/>
                  </a:lnTo>
                  <a:lnTo>
                    <a:pt x="1166" y="451"/>
                  </a:lnTo>
                  <a:lnTo>
                    <a:pt x="1160" y="442"/>
                  </a:lnTo>
                  <a:lnTo>
                    <a:pt x="1157" y="434"/>
                  </a:lnTo>
                  <a:lnTo>
                    <a:pt x="1155" y="425"/>
                  </a:lnTo>
                  <a:lnTo>
                    <a:pt x="1157" y="415"/>
                  </a:lnTo>
                  <a:lnTo>
                    <a:pt x="1160" y="406"/>
                  </a:lnTo>
                  <a:lnTo>
                    <a:pt x="1166" y="398"/>
                  </a:lnTo>
                  <a:lnTo>
                    <a:pt x="1175" y="389"/>
                  </a:lnTo>
                  <a:lnTo>
                    <a:pt x="1184" y="382"/>
                  </a:lnTo>
                  <a:lnTo>
                    <a:pt x="1197" y="376"/>
                  </a:lnTo>
                  <a:lnTo>
                    <a:pt x="1210" y="369"/>
                  </a:lnTo>
                  <a:lnTo>
                    <a:pt x="1226" y="365"/>
                  </a:lnTo>
                  <a:lnTo>
                    <a:pt x="1747" y="300"/>
                  </a:lnTo>
                  <a:lnTo>
                    <a:pt x="1723" y="241"/>
                  </a:lnTo>
                  <a:lnTo>
                    <a:pt x="1771" y="237"/>
                  </a:lnTo>
                  <a:lnTo>
                    <a:pt x="1758" y="212"/>
                  </a:lnTo>
                  <a:lnTo>
                    <a:pt x="1741" y="188"/>
                  </a:lnTo>
                  <a:lnTo>
                    <a:pt x="1721" y="166"/>
                  </a:lnTo>
                  <a:lnTo>
                    <a:pt x="1698" y="143"/>
                  </a:lnTo>
                  <a:lnTo>
                    <a:pt x="1670" y="122"/>
                  </a:lnTo>
                  <a:lnTo>
                    <a:pt x="1641" y="103"/>
                  </a:lnTo>
                  <a:lnTo>
                    <a:pt x="1610" y="85"/>
                  </a:lnTo>
                  <a:lnTo>
                    <a:pt x="1575" y="68"/>
                  </a:lnTo>
                  <a:lnTo>
                    <a:pt x="1539" y="52"/>
                  </a:lnTo>
                  <a:lnTo>
                    <a:pt x="1498" y="39"/>
                  </a:lnTo>
                  <a:lnTo>
                    <a:pt x="1458" y="28"/>
                  </a:lnTo>
                  <a:lnTo>
                    <a:pt x="1414" y="18"/>
                  </a:lnTo>
                  <a:lnTo>
                    <a:pt x="1371" y="10"/>
                  </a:lnTo>
                  <a:lnTo>
                    <a:pt x="1323" y="5"/>
                  </a:lnTo>
                  <a:lnTo>
                    <a:pt x="1276" y="1"/>
                  </a:lnTo>
                  <a:lnTo>
                    <a:pt x="1226" y="0"/>
                  </a:lnTo>
                  <a:lnTo>
                    <a:pt x="1206" y="0"/>
                  </a:lnTo>
                  <a:lnTo>
                    <a:pt x="1188" y="1"/>
                  </a:lnTo>
                  <a:lnTo>
                    <a:pt x="1168" y="2"/>
                  </a:lnTo>
                  <a:lnTo>
                    <a:pt x="1148" y="3"/>
                  </a:lnTo>
                  <a:lnTo>
                    <a:pt x="1129" y="5"/>
                  </a:lnTo>
                  <a:lnTo>
                    <a:pt x="1109" y="6"/>
                  </a:lnTo>
                  <a:lnTo>
                    <a:pt x="1091" y="9"/>
                  </a:lnTo>
                  <a:lnTo>
                    <a:pt x="1073" y="11"/>
                  </a:lnTo>
                  <a:lnTo>
                    <a:pt x="1055" y="14"/>
                  </a:lnTo>
                  <a:lnTo>
                    <a:pt x="1036" y="17"/>
                  </a:lnTo>
                  <a:lnTo>
                    <a:pt x="1018" y="21"/>
                  </a:lnTo>
                  <a:lnTo>
                    <a:pt x="1000" y="24"/>
                  </a:lnTo>
                  <a:lnTo>
                    <a:pt x="981" y="28"/>
                  </a:lnTo>
                  <a:lnTo>
                    <a:pt x="965" y="33"/>
                  </a:lnTo>
                  <a:lnTo>
                    <a:pt x="949" y="37"/>
                  </a:lnTo>
                  <a:lnTo>
                    <a:pt x="932" y="42"/>
                  </a:lnTo>
                  <a:lnTo>
                    <a:pt x="905" y="36"/>
                  </a:lnTo>
                  <a:lnTo>
                    <a:pt x="877" y="31"/>
                  </a:lnTo>
                  <a:lnTo>
                    <a:pt x="848" y="27"/>
                  </a:lnTo>
                  <a:lnTo>
                    <a:pt x="821" y="23"/>
                  </a:lnTo>
                  <a:lnTo>
                    <a:pt x="790" y="20"/>
                  </a:lnTo>
                  <a:lnTo>
                    <a:pt x="760" y="18"/>
                  </a:lnTo>
                  <a:lnTo>
                    <a:pt x="731" y="16"/>
                  </a:lnTo>
                  <a:lnTo>
                    <a:pt x="702" y="16"/>
                  </a:lnTo>
                  <a:lnTo>
                    <a:pt x="675" y="16"/>
                  </a:lnTo>
                  <a:lnTo>
                    <a:pt x="647" y="17"/>
                  </a:lnTo>
                  <a:lnTo>
                    <a:pt x="622" y="19"/>
                  </a:lnTo>
                  <a:lnTo>
                    <a:pt x="594" y="22"/>
                  </a:lnTo>
                  <a:lnTo>
                    <a:pt x="569" y="25"/>
                  </a:lnTo>
                  <a:lnTo>
                    <a:pt x="543" y="29"/>
                  </a:lnTo>
                  <a:lnTo>
                    <a:pt x="517" y="34"/>
                  </a:lnTo>
                  <a:lnTo>
                    <a:pt x="492" y="39"/>
                  </a:lnTo>
                  <a:lnTo>
                    <a:pt x="468" y="45"/>
                  </a:lnTo>
                  <a:lnTo>
                    <a:pt x="444" y="52"/>
                  </a:lnTo>
                  <a:lnTo>
                    <a:pt x="421" y="60"/>
                  </a:lnTo>
                  <a:lnTo>
                    <a:pt x="399" y="68"/>
                  </a:lnTo>
                  <a:lnTo>
                    <a:pt x="377" y="76"/>
                  </a:lnTo>
                  <a:lnTo>
                    <a:pt x="355" y="85"/>
                  </a:lnTo>
                  <a:lnTo>
                    <a:pt x="335" y="95"/>
                  </a:lnTo>
                  <a:lnTo>
                    <a:pt x="315" y="105"/>
                  </a:lnTo>
                  <a:lnTo>
                    <a:pt x="298" y="115"/>
                  </a:lnTo>
                  <a:lnTo>
                    <a:pt x="282" y="124"/>
                  </a:lnTo>
                  <a:lnTo>
                    <a:pt x="267" y="135"/>
                  </a:lnTo>
                  <a:lnTo>
                    <a:pt x="253" y="145"/>
                  </a:lnTo>
                  <a:lnTo>
                    <a:pt x="240" y="156"/>
                  </a:lnTo>
                  <a:lnTo>
                    <a:pt x="229" y="168"/>
                  </a:lnTo>
                  <a:lnTo>
                    <a:pt x="218" y="179"/>
                  </a:lnTo>
                  <a:lnTo>
                    <a:pt x="207" y="191"/>
                  </a:lnTo>
                  <a:lnTo>
                    <a:pt x="390" y="216"/>
                  </a:lnTo>
                  <a:lnTo>
                    <a:pt x="395" y="211"/>
                  </a:lnTo>
                  <a:lnTo>
                    <a:pt x="402" y="206"/>
                  </a:lnTo>
                  <a:lnTo>
                    <a:pt x="410" y="201"/>
                  </a:lnTo>
                  <a:lnTo>
                    <a:pt x="415" y="196"/>
                  </a:lnTo>
                  <a:lnTo>
                    <a:pt x="422" y="191"/>
                  </a:lnTo>
                  <a:lnTo>
                    <a:pt x="430" y="187"/>
                  </a:lnTo>
                  <a:lnTo>
                    <a:pt x="437" y="182"/>
                  </a:lnTo>
                  <a:lnTo>
                    <a:pt x="444" y="178"/>
                  </a:lnTo>
                  <a:lnTo>
                    <a:pt x="472" y="165"/>
                  </a:lnTo>
                  <a:lnTo>
                    <a:pt x="501" y="152"/>
                  </a:lnTo>
                  <a:lnTo>
                    <a:pt x="530" y="142"/>
                  </a:lnTo>
                  <a:lnTo>
                    <a:pt x="563" y="133"/>
                  </a:lnTo>
                  <a:lnTo>
                    <a:pt x="596" y="127"/>
                  </a:lnTo>
                  <a:lnTo>
                    <a:pt x="631" y="122"/>
                  </a:lnTo>
                  <a:lnTo>
                    <a:pt x="665" y="119"/>
                  </a:lnTo>
                  <a:lnTo>
                    <a:pt x="702" y="118"/>
                  </a:lnTo>
                  <a:lnTo>
                    <a:pt x="728" y="118"/>
                  </a:lnTo>
                  <a:lnTo>
                    <a:pt x="751" y="120"/>
                  </a:lnTo>
                  <a:lnTo>
                    <a:pt x="777" y="122"/>
                  </a:lnTo>
                  <a:lnTo>
                    <a:pt x="802" y="125"/>
                  </a:lnTo>
                  <a:lnTo>
                    <a:pt x="826" y="129"/>
                  </a:lnTo>
                  <a:lnTo>
                    <a:pt x="850" y="134"/>
                  </a:lnTo>
                  <a:lnTo>
                    <a:pt x="872" y="139"/>
                  </a:lnTo>
                  <a:lnTo>
                    <a:pt x="892" y="145"/>
                  </a:lnTo>
                  <a:lnTo>
                    <a:pt x="905" y="148"/>
                  </a:lnTo>
                  <a:lnTo>
                    <a:pt x="918" y="150"/>
                  </a:lnTo>
                  <a:lnTo>
                    <a:pt x="930" y="152"/>
                  </a:lnTo>
                  <a:lnTo>
                    <a:pt x="943" y="152"/>
                  </a:lnTo>
                  <a:lnTo>
                    <a:pt x="956" y="151"/>
                  </a:lnTo>
                  <a:lnTo>
                    <a:pt x="969" y="149"/>
                  </a:lnTo>
                  <a:lnTo>
                    <a:pt x="981" y="146"/>
                  </a:lnTo>
                  <a:lnTo>
                    <a:pt x="992" y="142"/>
                  </a:lnTo>
                  <a:lnTo>
                    <a:pt x="1016" y="133"/>
                  </a:lnTo>
                  <a:lnTo>
                    <a:pt x="1044" y="125"/>
                  </a:lnTo>
                  <a:lnTo>
                    <a:pt x="1071" y="118"/>
                  </a:lnTo>
                  <a:lnTo>
                    <a:pt x="1100" y="113"/>
                  </a:lnTo>
                  <a:lnTo>
                    <a:pt x="1131" y="108"/>
                  </a:lnTo>
                  <a:lnTo>
                    <a:pt x="1162" y="105"/>
                  </a:lnTo>
                  <a:lnTo>
                    <a:pt x="1193" y="103"/>
                  </a:lnTo>
                  <a:lnTo>
                    <a:pt x="1226" y="102"/>
                  </a:lnTo>
                  <a:lnTo>
                    <a:pt x="1263" y="103"/>
                  </a:lnTo>
                  <a:lnTo>
                    <a:pt x="1301" y="106"/>
                  </a:lnTo>
                  <a:lnTo>
                    <a:pt x="1336" y="111"/>
                  </a:lnTo>
                  <a:lnTo>
                    <a:pt x="1371" y="118"/>
                  </a:lnTo>
                  <a:lnTo>
                    <a:pt x="1403" y="127"/>
                  </a:lnTo>
                  <a:lnTo>
                    <a:pt x="1434" y="137"/>
                  </a:lnTo>
                  <a:lnTo>
                    <a:pt x="1466" y="149"/>
                  </a:lnTo>
                  <a:lnTo>
                    <a:pt x="1493" y="164"/>
                  </a:lnTo>
                  <a:lnTo>
                    <a:pt x="1504" y="170"/>
                  </a:lnTo>
                  <a:lnTo>
                    <a:pt x="1513" y="176"/>
                  </a:lnTo>
                  <a:lnTo>
                    <a:pt x="1522" y="182"/>
                  </a:lnTo>
                  <a:lnTo>
                    <a:pt x="1531" y="188"/>
                  </a:lnTo>
                  <a:lnTo>
                    <a:pt x="1539" y="194"/>
                  </a:lnTo>
                  <a:lnTo>
                    <a:pt x="1548" y="201"/>
                  </a:lnTo>
                  <a:lnTo>
                    <a:pt x="1553" y="208"/>
                  </a:lnTo>
                  <a:lnTo>
                    <a:pt x="1561" y="215"/>
                  </a:lnTo>
                  <a:lnTo>
                    <a:pt x="1170" y="264"/>
                  </a:lnTo>
                  <a:lnTo>
                    <a:pt x="1164" y="265"/>
                  </a:lnTo>
                  <a:lnTo>
                    <a:pt x="1124" y="276"/>
                  </a:lnTo>
                  <a:lnTo>
                    <a:pt x="1089" y="288"/>
                  </a:lnTo>
                  <a:lnTo>
                    <a:pt x="1056" y="303"/>
                  </a:lnTo>
                  <a:lnTo>
                    <a:pt x="1029" y="320"/>
                  </a:lnTo>
                  <a:lnTo>
                    <a:pt x="1005" y="339"/>
                  </a:lnTo>
                  <a:lnTo>
                    <a:pt x="987" y="359"/>
                  </a:lnTo>
                  <a:lnTo>
                    <a:pt x="974" y="382"/>
                  </a:lnTo>
                  <a:lnTo>
                    <a:pt x="965" y="405"/>
                  </a:lnTo>
                  <a:lnTo>
                    <a:pt x="945" y="403"/>
                  </a:lnTo>
                  <a:lnTo>
                    <a:pt x="925" y="400"/>
                  </a:lnTo>
                  <a:lnTo>
                    <a:pt x="905" y="397"/>
                  </a:lnTo>
                  <a:lnTo>
                    <a:pt x="885" y="394"/>
                  </a:lnTo>
                  <a:lnTo>
                    <a:pt x="866" y="391"/>
                  </a:lnTo>
                  <a:lnTo>
                    <a:pt x="846" y="388"/>
                  </a:lnTo>
                  <a:lnTo>
                    <a:pt x="828" y="385"/>
                  </a:lnTo>
                  <a:lnTo>
                    <a:pt x="810" y="381"/>
                  </a:lnTo>
                  <a:lnTo>
                    <a:pt x="791" y="378"/>
                  </a:lnTo>
                  <a:lnTo>
                    <a:pt x="773" y="377"/>
                  </a:lnTo>
                  <a:lnTo>
                    <a:pt x="755" y="378"/>
                  </a:lnTo>
                  <a:lnTo>
                    <a:pt x="738" y="381"/>
                  </a:lnTo>
                  <a:lnTo>
                    <a:pt x="722" y="386"/>
                  </a:lnTo>
                  <a:lnTo>
                    <a:pt x="709" y="392"/>
                  </a:lnTo>
                  <a:lnTo>
                    <a:pt x="698" y="400"/>
                  </a:lnTo>
                  <a:lnTo>
                    <a:pt x="689" y="409"/>
                  </a:lnTo>
                  <a:lnTo>
                    <a:pt x="684" y="419"/>
                  </a:lnTo>
                  <a:lnTo>
                    <a:pt x="684" y="429"/>
                  </a:lnTo>
                  <a:lnTo>
                    <a:pt x="686" y="438"/>
                  </a:lnTo>
                  <a:lnTo>
                    <a:pt x="691" y="447"/>
                  </a:lnTo>
                  <a:lnTo>
                    <a:pt x="700" y="456"/>
                  </a:lnTo>
                  <a:lnTo>
                    <a:pt x="711" y="463"/>
                  </a:lnTo>
                  <a:lnTo>
                    <a:pt x="726" y="469"/>
                  </a:lnTo>
                  <a:lnTo>
                    <a:pt x="742" y="474"/>
                  </a:lnTo>
                  <a:lnTo>
                    <a:pt x="744" y="475"/>
                  </a:lnTo>
                  <a:lnTo>
                    <a:pt x="746" y="475"/>
                  </a:lnTo>
                  <a:lnTo>
                    <a:pt x="748" y="476"/>
                  </a:lnTo>
                  <a:lnTo>
                    <a:pt x="751" y="482"/>
                  </a:lnTo>
                  <a:lnTo>
                    <a:pt x="755" y="486"/>
                  </a:lnTo>
                  <a:lnTo>
                    <a:pt x="759" y="491"/>
                  </a:lnTo>
                  <a:lnTo>
                    <a:pt x="764" y="496"/>
                  </a:lnTo>
                  <a:lnTo>
                    <a:pt x="780" y="510"/>
                  </a:lnTo>
                  <a:lnTo>
                    <a:pt x="795" y="524"/>
                  </a:lnTo>
                  <a:lnTo>
                    <a:pt x="808" y="539"/>
                  </a:lnTo>
                  <a:lnTo>
                    <a:pt x="817" y="555"/>
                  </a:lnTo>
                  <a:lnTo>
                    <a:pt x="826" y="570"/>
                  </a:lnTo>
                  <a:lnTo>
                    <a:pt x="832" y="588"/>
                  </a:lnTo>
                  <a:lnTo>
                    <a:pt x="833" y="604"/>
                  </a:lnTo>
                  <a:lnTo>
                    <a:pt x="835" y="621"/>
                  </a:lnTo>
                  <a:lnTo>
                    <a:pt x="833" y="642"/>
                  </a:lnTo>
                  <a:lnTo>
                    <a:pt x="828" y="662"/>
                  </a:lnTo>
                  <a:lnTo>
                    <a:pt x="819" y="682"/>
                  </a:lnTo>
                  <a:lnTo>
                    <a:pt x="808" y="702"/>
                  </a:lnTo>
                  <a:lnTo>
                    <a:pt x="791" y="721"/>
                  </a:lnTo>
                  <a:lnTo>
                    <a:pt x="771" y="739"/>
                  </a:lnTo>
                  <a:lnTo>
                    <a:pt x="749" y="755"/>
                  </a:lnTo>
                  <a:lnTo>
                    <a:pt x="724" y="771"/>
                  </a:lnTo>
                  <a:lnTo>
                    <a:pt x="700" y="782"/>
                  </a:lnTo>
                  <a:lnTo>
                    <a:pt x="676" y="793"/>
                  </a:lnTo>
                  <a:lnTo>
                    <a:pt x="651" y="803"/>
                  </a:lnTo>
                  <a:lnTo>
                    <a:pt x="623" y="811"/>
                  </a:lnTo>
                  <a:lnTo>
                    <a:pt x="596" y="817"/>
                  </a:lnTo>
                  <a:lnTo>
                    <a:pt x="567" y="822"/>
                  </a:lnTo>
                  <a:lnTo>
                    <a:pt x="538" y="826"/>
                  </a:lnTo>
                  <a:lnTo>
                    <a:pt x="508" y="829"/>
                  </a:lnTo>
                  <a:lnTo>
                    <a:pt x="483" y="829"/>
                  </a:lnTo>
                  <a:lnTo>
                    <a:pt x="483" y="831"/>
                  </a:lnTo>
                  <a:lnTo>
                    <a:pt x="477" y="831"/>
                  </a:lnTo>
                  <a:lnTo>
                    <a:pt x="474" y="831"/>
                  </a:lnTo>
                  <a:lnTo>
                    <a:pt x="468" y="831"/>
                  </a:lnTo>
                  <a:lnTo>
                    <a:pt x="464" y="831"/>
                  </a:lnTo>
                  <a:lnTo>
                    <a:pt x="439" y="830"/>
                  </a:lnTo>
                  <a:lnTo>
                    <a:pt x="413" y="829"/>
                  </a:lnTo>
                  <a:lnTo>
                    <a:pt x="388" y="827"/>
                  </a:lnTo>
                  <a:lnTo>
                    <a:pt x="364" y="823"/>
                  </a:lnTo>
                  <a:lnTo>
                    <a:pt x="340" y="819"/>
                  </a:lnTo>
                  <a:lnTo>
                    <a:pt x="317" y="814"/>
                  </a:lnTo>
                  <a:lnTo>
                    <a:pt x="293" y="808"/>
                  </a:lnTo>
                  <a:lnTo>
                    <a:pt x="271" y="801"/>
                  </a:lnTo>
                  <a:lnTo>
                    <a:pt x="322" y="783"/>
                  </a:lnTo>
                  <a:lnTo>
                    <a:pt x="368" y="762"/>
                  </a:lnTo>
                  <a:lnTo>
                    <a:pt x="408" y="739"/>
                  </a:lnTo>
                  <a:lnTo>
                    <a:pt x="441" y="713"/>
                  </a:lnTo>
                  <a:lnTo>
                    <a:pt x="468" y="684"/>
                  </a:lnTo>
                  <a:lnTo>
                    <a:pt x="490" y="653"/>
                  </a:lnTo>
                  <a:lnTo>
                    <a:pt x="503" y="621"/>
                  </a:lnTo>
                  <a:lnTo>
                    <a:pt x="506" y="588"/>
                  </a:lnTo>
                  <a:lnTo>
                    <a:pt x="505" y="569"/>
                  </a:lnTo>
                  <a:lnTo>
                    <a:pt x="501" y="551"/>
                  </a:lnTo>
                  <a:lnTo>
                    <a:pt x="494" y="533"/>
                  </a:lnTo>
                  <a:lnTo>
                    <a:pt x="485" y="515"/>
                  </a:lnTo>
                  <a:lnTo>
                    <a:pt x="474" y="498"/>
                  </a:lnTo>
                  <a:lnTo>
                    <a:pt x="459" y="481"/>
                  </a:lnTo>
                  <a:lnTo>
                    <a:pt x="443" y="463"/>
                  </a:lnTo>
                  <a:lnTo>
                    <a:pt x="424" y="447"/>
                  </a:lnTo>
                  <a:lnTo>
                    <a:pt x="422" y="446"/>
                  </a:lnTo>
                  <a:lnTo>
                    <a:pt x="422" y="445"/>
                  </a:lnTo>
                  <a:lnTo>
                    <a:pt x="421" y="445"/>
                  </a:lnTo>
                  <a:lnTo>
                    <a:pt x="421" y="444"/>
                  </a:lnTo>
                  <a:lnTo>
                    <a:pt x="402" y="430"/>
                  </a:lnTo>
                  <a:lnTo>
                    <a:pt x="386" y="415"/>
                  </a:lnTo>
                  <a:lnTo>
                    <a:pt x="371" y="400"/>
                  </a:lnTo>
                  <a:lnTo>
                    <a:pt x="360" y="384"/>
                  </a:lnTo>
                  <a:lnTo>
                    <a:pt x="351" y="367"/>
                  </a:lnTo>
                  <a:lnTo>
                    <a:pt x="344" y="351"/>
                  </a:lnTo>
                  <a:lnTo>
                    <a:pt x="340" y="335"/>
                  </a:lnTo>
                  <a:lnTo>
                    <a:pt x="338" y="318"/>
                  </a:lnTo>
                  <a:lnTo>
                    <a:pt x="340" y="304"/>
                  </a:lnTo>
                  <a:lnTo>
                    <a:pt x="342" y="290"/>
                  </a:lnTo>
                  <a:lnTo>
                    <a:pt x="348" y="276"/>
                  </a:lnTo>
                  <a:lnTo>
                    <a:pt x="353" y="261"/>
                  </a:lnTo>
                  <a:lnTo>
                    <a:pt x="165" y="262"/>
                  </a:lnTo>
                  <a:lnTo>
                    <a:pt x="159" y="277"/>
                  </a:lnTo>
                  <a:lnTo>
                    <a:pt x="158" y="290"/>
                  </a:lnTo>
                  <a:lnTo>
                    <a:pt x="154" y="304"/>
                  </a:lnTo>
                  <a:lnTo>
                    <a:pt x="154" y="318"/>
                  </a:lnTo>
                  <a:lnTo>
                    <a:pt x="156" y="343"/>
                  </a:lnTo>
                  <a:lnTo>
                    <a:pt x="161" y="368"/>
                  </a:lnTo>
                  <a:lnTo>
                    <a:pt x="172" y="393"/>
                  </a:lnTo>
                  <a:lnTo>
                    <a:pt x="185" y="417"/>
                  </a:lnTo>
                  <a:lnTo>
                    <a:pt x="203" y="441"/>
                  </a:lnTo>
                  <a:lnTo>
                    <a:pt x="223" y="464"/>
                  </a:lnTo>
                  <a:lnTo>
                    <a:pt x="249" y="487"/>
                  </a:lnTo>
                  <a:lnTo>
                    <a:pt x="276" y="508"/>
                  </a:lnTo>
                  <a:lnTo>
                    <a:pt x="274" y="507"/>
                  </a:lnTo>
                  <a:lnTo>
                    <a:pt x="274" y="506"/>
                  </a:lnTo>
                  <a:lnTo>
                    <a:pt x="273" y="506"/>
                  </a:lnTo>
                  <a:lnTo>
                    <a:pt x="273" y="505"/>
                  </a:lnTo>
                  <a:lnTo>
                    <a:pt x="293" y="525"/>
                  </a:lnTo>
                  <a:lnTo>
                    <a:pt x="309" y="545"/>
                  </a:lnTo>
                  <a:lnTo>
                    <a:pt x="318" y="566"/>
                  </a:lnTo>
                  <a:lnTo>
                    <a:pt x="322" y="588"/>
                  </a:lnTo>
                  <a:lnTo>
                    <a:pt x="317" y="614"/>
                  </a:lnTo>
                  <a:lnTo>
                    <a:pt x="304" y="639"/>
                  </a:lnTo>
                  <a:lnTo>
                    <a:pt x="282" y="662"/>
                  </a:lnTo>
                  <a:lnTo>
                    <a:pt x="254" y="682"/>
                  </a:lnTo>
                  <a:lnTo>
                    <a:pt x="218" y="699"/>
                  </a:lnTo>
                  <a:lnTo>
                    <a:pt x="180" y="713"/>
                  </a:lnTo>
                  <a:lnTo>
                    <a:pt x="134" y="722"/>
                  </a:lnTo>
                  <a:lnTo>
                    <a:pt x="86" y="726"/>
                  </a:lnTo>
                  <a:lnTo>
                    <a:pt x="74" y="727"/>
                  </a:lnTo>
                  <a:lnTo>
                    <a:pt x="63" y="729"/>
                  </a:lnTo>
                  <a:lnTo>
                    <a:pt x="52" y="731"/>
                  </a:lnTo>
                  <a:lnTo>
                    <a:pt x="41" y="735"/>
                  </a:lnTo>
                  <a:lnTo>
                    <a:pt x="32" y="739"/>
                  </a:lnTo>
                  <a:lnTo>
                    <a:pt x="22" y="744"/>
                  </a:lnTo>
                  <a:lnTo>
                    <a:pt x="15" y="749"/>
                  </a:lnTo>
                  <a:lnTo>
                    <a:pt x="10" y="755"/>
                  </a:lnTo>
                  <a:lnTo>
                    <a:pt x="2" y="768"/>
                  </a:lnTo>
                  <a:lnTo>
                    <a:pt x="0" y="782"/>
                  </a:lnTo>
                  <a:lnTo>
                    <a:pt x="6" y="795"/>
                  </a:lnTo>
                  <a:lnTo>
                    <a:pt x="19" y="807"/>
                  </a:lnTo>
                  <a:lnTo>
                    <a:pt x="39" y="822"/>
                  </a:lnTo>
                  <a:lnTo>
                    <a:pt x="61" y="835"/>
                  </a:lnTo>
                  <a:lnTo>
                    <a:pt x="85" y="848"/>
                  </a:lnTo>
                  <a:lnTo>
                    <a:pt x="108" y="860"/>
                  </a:lnTo>
                  <a:lnTo>
                    <a:pt x="134" y="871"/>
                  </a:lnTo>
                  <a:lnTo>
                    <a:pt x="159" y="882"/>
                  </a:lnTo>
                  <a:lnTo>
                    <a:pt x="187" y="891"/>
                  </a:lnTo>
                  <a:lnTo>
                    <a:pt x="214" y="899"/>
                  </a:lnTo>
                  <a:lnTo>
                    <a:pt x="243" y="908"/>
                  </a:lnTo>
                  <a:lnTo>
                    <a:pt x="273" y="915"/>
                  </a:lnTo>
                  <a:lnTo>
                    <a:pt x="304" y="920"/>
                  </a:lnTo>
                  <a:lnTo>
                    <a:pt x="335" y="925"/>
                  </a:lnTo>
                  <a:lnTo>
                    <a:pt x="366" y="928"/>
                  </a:lnTo>
                  <a:lnTo>
                    <a:pt x="399" y="931"/>
                  </a:lnTo>
                  <a:lnTo>
                    <a:pt x="432" y="932"/>
                  </a:lnTo>
                  <a:lnTo>
                    <a:pt x="464" y="933"/>
                  </a:lnTo>
                  <a:lnTo>
                    <a:pt x="468" y="933"/>
                  </a:lnTo>
                  <a:lnTo>
                    <a:pt x="474" y="933"/>
                  </a:lnTo>
                  <a:lnTo>
                    <a:pt x="477" y="933"/>
                  </a:lnTo>
                  <a:lnTo>
                    <a:pt x="483" y="932"/>
                  </a:lnTo>
                  <a:lnTo>
                    <a:pt x="483" y="1127"/>
                  </a:lnTo>
                  <a:lnTo>
                    <a:pt x="943" y="1127"/>
                  </a:lnTo>
                  <a:lnTo>
                    <a:pt x="961" y="1025"/>
                  </a:lnTo>
                  <a:lnTo>
                    <a:pt x="665" y="1025"/>
                  </a:lnTo>
                  <a:lnTo>
                    <a:pt x="665" y="912"/>
                  </a:lnTo>
                  <a:lnTo>
                    <a:pt x="691" y="906"/>
                  </a:lnTo>
                  <a:lnTo>
                    <a:pt x="717" y="898"/>
                  </a:lnTo>
                  <a:lnTo>
                    <a:pt x="740" y="891"/>
                  </a:lnTo>
                  <a:lnTo>
                    <a:pt x="766" y="883"/>
                  </a:lnTo>
                  <a:lnTo>
                    <a:pt x="788" y="874"/>
                  </a:lnTo>
                  <a:lnTo>
                    <a:pt x="812" y="864"/>
                  </a:lnTo>
                  <a:lnTo>
                    <a:pt x="833" y="854"/>
                  </a:lnTo>
                  <a:lnTo>
                    <a:pt x="854" y="843"/>
                  </a:lnTo>
                  <a:lnTo>
                    <a:pt x="892" y="820"/>
                  </a:lnTo>
                  <a:lnTo>
                    <a:pt x="925" y="794"/>
                  </a:lnTo>
                  <a:lnTo>
                    <a:pt x="954" y="768"/>
                  </a:lnTo>
                  <a:lnTo>
                    <a:pt x="978" y="741"/>
                  </a:lnTo>
                  <a:lnTo>
                    <a:pt x="996" y="713"/>
                  </a:lnTo>
                  <a:lnTo>
                    <a:pt x="1009" y="682"/>
                  </a:lnTo>
                  <a:lnTo>
                    <a:pt x="1018" y="652"/>
                  </a:lnTo>
                  <a:lnTo>
                    <a:pt x="1020" y="621"/>
                  </a:lnTo>
                  <a:lnTo>
                    <a:pt x="1018" y="593"/>
                  </a:lnTo>
                  <a:lnTo>
                    <a:pt x="1011" y="564"/>
                  </a:lnTo>
                  <a:lnTo>
                    <a:pt x="1000" y="537"/>
                  </a:lnTo>
                  <a:lnTo>
                    <a:pt x="983" y="510"/>
                  </a:lnTo>
                  <a:lnTo>
                    <a:pt x="989" y="510"/>
                  </a:lnTo>
                  <a:lnTo>
                    <a:pt x="994" y="509"/>
                  </a:lnTo>
                  <a:lnTo>
                    <a:pt x="1000" y="509"/>
                  </a:lnTo>
                  <a:lnTo>
                    <a:pt x="1003" y="509"/>
                  </a:lnTo>
                  <a:lnTo>
                    <a:pt x="1016" y="520"/>
                  </a:lnTo>
                  <a:lnTo>
                    <a:pt x="1031" y="531"/>
                  </a:lnTo>
                  <a:lnTo>
                    <a:pt x="1047" y="541"/>
                  </a:lnTo>
                  <a:lnTo>
                    <a:pt x="1065" y="551"/>
                  </a:lnTo>
                  <a:lnTo>
                    <a:pt x="1084" y="560"/>
                  </a:lnTo>
                  <a:lnTo>
                    <a:pt x="1106" y="567"/>
                  </a:lnTo>
                  <a:lnTo>
                    <a:pt x="1128" y="574"/>
                  </a:lnTo>
                  <a:lnTo>
                    <a:pt x="1149" y="580"/>
                  </a:lnTo>
                  <a:lnTo>
                    <a:pt x="1162" y="583"/>
                  </a:lnTo>
                  <a:lnTo>
                    <a:pt x="1564" y="643"/>
                  </a:lnTo>
                  <a:lnTo>
                    <a:pt x="1570" y="653"/>
                  </a:lnTo>
                  <a:lnTo>
                    <a:pt x="1577" y="662"/>
                  </a:lnTo>
                  <a:lnTo>
                    <a:pt x="1582" y="671"/>
                  </a:lnTo>
                  <a:lnTo>
                    <a:pt x="1590" y="679"/>
                  </a:lnTo>
                  <a:lnTo>
                    <a:pt x="1597" y="688"/>
                  </a:lnTo>
                  <a:lnTo>
                    <a:pt x="1604" y="697"/>
                  </a:lnTo>
                  <a:lnTo>
                    <a:pt x="1612" y="705"/>
                  </a:lnTo>
                  <a:lnTo>
                    <a:pt x="1619" y="713"/>
                  </a:lnTo>
                  <a:lnTo>
                    <a:pt x="1427" y="713"/>
                  </a:lnTo>
                  <a:lnTo>
                    <a:pt x="1427" y="848"/>
                  </a:lnTo>
                  <a:lnTo>
                    <a:pt x="1389" y="844"/>
                  </a:lnTo>
                  <a:lnTo>
                    <a:pt x="1350" y="838"/>
                  </a:lnTo>
                  <a:lnTo>
                    <a:pt x="1316" y="829"/>
                  </a:lnTo>
                  <a:lnTo>
                    <a:pt x="1283" y="818"/>
                  </a:lnTo>
                  <a:lnTo>
                    <a:pt x="1252" y="804"/>
                  </a:lnTo>
                  <a:lnTo>
                    <a:pt x="1224" y="788"/>
                  </a:lnTo>
                  <a:lnTo>
                    <a:pt x="1201" y="770"/>
                  </a:lnTo>
                  <a:lnTo>
                    <a:pt x="1181" y="751"/>
                  </a:lnTo>
                  <a:lnTo>
                    <a:pt x="1171" y="742"/>
                  </a:lnTo>
                  <a:lnTo>
                    <a:pt x="1159" y="735"/>
                  </a:lnTo>
                  <a:lnTo>
                    <a:pt x="1144" y="730"/>
                  </a:lnTo>
                  <a:lnTo>
                    <a:pt x="1128" y="726"/>
                  </a:lnTo>
                  <a:lnTo>
                    <a:pt x="1111" y="723"/>
                  </a:lnTo>
                  <a:lnTo>
                    <a:pt x="1093" y="723"/>
                  </a:lnTo>
                  <a:lnTo>
                    <a:pt x="1076" y="725"/>
                  </a:lnTo>
                  <a:lnTo>
                    <a:pt x="1058" y="728"/>
                  </a:lnTo>
                  <a:lnTo>
                    <a:pt x="1042" y="734"/>
                  </a:lnTo>
                  <a:lnTo>
                    <a:pt x="1029" y="741"/>
                  </a:lnTo>
                  <a:lnTo>
                    <a:pt x="1020" y="749"/>
                  </a:lnTo>
                  <a:lnTo>
                    <a:pt x="1012" y="757"/>
                  </a:lnTo>
                  <a:lnTo>
                    <a:pt x="1007" y="767"/>
                  </a:lnTo>
                  <a:lnTo>
                    <a:pt x="1007" y="777"/>
                  </a:lnTo>
                  <a:lnTo>
                    <a:pt x="1011" y="786"/>
                  </a:lnTo>
                  <a:lnTo>
                    <a:pt x="1016" y="797"/>
                  </a:lnTo>
                  <a:lnTo>
                    <a:pt x="1033" y="813"/>
                  </a:lnTo>
                  <a:lnTo>
                    <a:pt x="1049" y="829"/>
                  </a:lnTo>
                  <a:lnTo>
                    <a:pt x="1067" y="843"/>
                  </a:lnTo>
                  <a:lnTo>
                    <a:pt x="1089" y="857"/>
                  </a:lnTo>
                  <a:lnTo>
                    <a:pt x="1111" y="870"/>
                  </a:lnTo>
                  <a:lnTo>
                    <a:pt x="1135" y="882"/>
                  </a:lnTo>
                  <a:lnTo>
                    <a:pt x="1159" y="893"/>
                  </a:lnTo>
                  <a:lnTo>
                    <a:pt x="1184" y="904"/>
                  </a:lnTo>
                  <a:lnTo>
                    <a:pt x="1212" y="914"/>
                  </a:lnTo>
                  <a:lnTo>
                    <a:pt x="1241" y="922"/>
                  </a:lnTo>
                  <a:lnTo>
                    <a:pt x="1268" y="929"/>
                  </a:lnTo>
                  <a:lnTo>
                    <a:pt x="1299" y="936"/>
                  </a:lnTo>
                  <a:lnTo>
                    <a:pt x="1330" y="941"/>
                  </a:lnTo>
                  <a:lnTo>
                    <a:pt x="1361" y="945"/>
                  </a:lnTo>
                  <a:lnTo>
                    <a:pt x="1394" y="948"/>
                  </a:lnTo>
                  <a:lnTo>
                    <a:pt x="1427" y="950"/>
                  </a:lnTo>
                  <a:lnTo>
                    <a:pt x="1427" y="1025"/>
                  </a:lnTo>
                  <a:lnTo>
                    <a:pt x="1020" y="1025"/>
                  </a:lnTo>
                  <a:lnTo>
                    <a:pt x="1029" y="1048"/>
                  </a:lnTo>
                  <a:lnTo>
                    <a:pt x="1038" y="1073"/>
                  </a:lnTo>
                  <a:lnTo>
                    <a:pt x="1047" y="1099"/>
                  </a:lnTo>
                  <a:lnTo>
                    <a:pt x="1056" y="1126"/>
                  </a:lnTo>
                  <a:lnTo>
                    <a:pt x="1610" y="1126"/>
                  </a:lnTo>
                  <a:lnTo>
                    <a:pt x="1610" y="815"/>
                  </a:lnTo>
                  <a:lnTo>
                    <a:pt x="1895" y="815"/>
                  </a:lnTo>
                  <a:lnTo>
                    <a:pt x="1895" y="740"/>
                  </a:lnTo>
                  <a:lnTo>
                    <a:pt x="1862" y="7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0671" name="Freeform 17"/>
            <p:cNvSpPr>
              <a:spLocks/>
            </p:cNvSpPr>
            <p:nvPr/>
          </p:nvSpPr>
          <p:spPr bwMode="auto">
            <a:xfrm>
              <a:off x="3930" y="3579"/>
              <a:ext cx="57" cy="102"/>
            </a:xfrm>
            <a:custGeom>
              <a:avLst/>
              <a:gdLst>
                <a:gd name="T0" fmla="*/ 9 w 113"/>
                <a:gd name="T1" fmla="*/ 0 h 102"/>
                <a:gd name="T2" fmla="*/ 0 w 113"/>
                <a:gd name="T3" fmla="*/ 102 h 102"/>
                <a:gd name="T4" fmla="*/ 57 w 113"/>
                <a:gd name="T5" fmla="*/ 101 h 102"/>
                <a:gd name="T6" fmla="*/ 52 w 113"/>
                <a:gd name="T7" fmla="*/ 74 h 102"/>
                <a:gd name="T8" fmla="*/ 48 w 113"/>
                <a:gd name="T9" fmla="*/ 48 h 102"/>
                <a:gd name="T10" fmla="*/ 43 w 113"/>
                <a:gd name="T11" fmla="*/ 23 h 102"/>
                <a:gd name="T12" fmla="*/ 39 w 113"/>
                <a:gd name="T13" fmla="*/ 0 h 102"/>
                <a:gd name="T14" fmla="*/ 9 w 113"/>
                <a:gd name="T15" fmla="*/ 0 h 10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13" h="102">
                  <a:moveTo>
                    <a:pt x="18" y="0"/>
                  </a:moveTo>
                  <a:lnTo>
                    <a:pt x="0" y="102"/>
                  </a:lnTo>
                  <a:lnTo>
                    <a:pt x="113" y="101"/>
                  </a:lnTo>
                  <a:lnTo>
                    <a:pt x="104" y="74"/>
                  </a:lnTo>
                  <a:lnTo>
                    <a:pt x="95" y="48"/>
                  </a:lnTo>
                  <a:lnTo>
                    <a:pt x="86" y="23"/>
                  </a:lnTo>
                  <a:lnTo>
                    <a:pt x="77" y="0"/>
                  </a:lnTo>
                  <a:lnTo>
                    <a:pt x="1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0672" name="Freeform 18"/>
            <p:cNvSpPr>
              <a:spLocks/>
            </p:cNvSpPr>
            <p:nvPr/>
          </p:nvSpPr>
          <p:spPr bwMode="auto">
            <a:xfrm>
              <a:off x="4329" y="2955"/>
              <a:ext cx="50" cy="54"/>
            </a:xfrm>
            <a:custGeom>
              <a:avLst/>
              <a:gdLst>
                <a:gd name="T0" fmla="*/ 25 w 99"/>
                <a:gd name="T1" fmla="*/ 54 h 54"/>
                <a:gd name="T2" fmla="*/ 15 w 99"/>
                <a:gd name="T3" fmla="*/ 52 h 54"/>
                <a:gd name="T4" fmla="*/ 8 w 99"/>
                <a:gd name="T5" fmla="*/ 46 h 54"/>
                <a:gd name="T6" fmla="*/ 2 w 99"/>
                <a:gd name="T7" fmla="*/ 38 h 54"/>
                <a:gd name="T8" fmla="*/ 0 w 99"/>
                <a:gd name="T9" fmla="*/ 27 h 54"/>
                <a:gd name="T10" fmla="*/ 2 w 99"/>
                <a:gd name="T11" fmla="*/ 16 h 54"/>
                <a:gd name="T12" fmla="*/ 8 w 99"/>
                <a:gd name="T13" fmla="*/ 8 h 54"/>
                <a:gd name="T14" fmla="*/ 15 w 99"/>
                <a:gd name="T15" fmla="*/ 2 h 54"/>
                <a:gd name="T16" fmla="*/ 25 w 99"/>
                <a:gd name="T17" fmla="*/ 0 h 54"/>
                <a:gd name="T18" fmla="*/ 34 w 99"/>
                <a:gd name="T19" fmla="*/ 2 h 54"/>
                <a:gd name="T20" fmla="*/ 42 w 99"/>
                <a:gd name="T21" fmla="*/ 8 h 54"/>
                <a:gd name="T22" fmla="*/ 48 w 99"/>
                <a:gd name="T23" fmla="*/ 16 h 54"/>
                <a:gd name="T24" fmla="*/ 50 w 99"/>
                <a:gd name="T25" fmla="*/ 27 h 54"/>
                <a:gd name="T26" fmla="*/ 48 w 99"/>
                <a:gd name="T27" fmla="*/ 38 h 54"/>
                <a:gd name="T28" fmla="*/ 42 w 99"/>
                <a:gd name="T29" fmla="*/ 46 h 54"/>
                <a:gd name="T30" fmla="*/ 34 w 99"/>
                <a:gd name="T31" fmla="*/ 52 h 54"/>
                <a:gd name="T32" fmla="*/ 25 w 99"/>
                <a:gd name="T33" fmla="*/ 54 h 5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99" h="54">
                  <a:moveTo>
                    <a:pt x="50" y="54"/>
                  </a:moveTo>
                  <a:lnTo>
                    <a:pt x="30" y="52"/>
                  </a:lnTo>
                  <a:lnTo>
                    <a:pt x="15" y="46"/>
                  </a:lnTo>
                  <a:lnTo>
                    <a:pt x="4" y="38"/>
                  </a:lnTo>
                  <a:lnTo>
                    <a:pt x="0" y="27"/>
                  </a:lnTo>
                  <a:lnTo>
                    <a:pt x="4" y="16"/>
                  </a:lnTo>
                  <a:lnTo>
                    <a:pt x="15" y="8"/>
                  </a:lnTo>
                  <a:lnTo>
                    <a:pt x="30" y="2"/>
                  </a:lnTo>
                  <a:lnTo>
                    <a:pt x="50" y="0"/>
                  </a:lnTo>
                  <a:lnTo>
                    <a:pt x="68" y="2"/>
                  </a:lnTo>
                  <a:lnTo>
                    <a:pt x="84" y="8"/>
                  </a:lnTo>
                  <a:lnTo>
                    <a:pt x="95" y="16"/>
                  </a:lnTo>
                  <a:lnTo>
                    <a:pt x="99" y="27"/>
                  </a:lnTo>
                  <a:lnTo>
                    <a:pt x="95" y="38"/>
                  </a:lnTo>
                  <a:lnTo>
                    <a:pt x="84" y="46"/>
                  </a:lnTo>
                  <a:lnTo>
                    <a:pt x="68" y="52"/>
                  </a:lnTo>
                  <a:lnTo>
                    <a:pt x="50" y="5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0673" name="Freeform 19"/>
            <p:cNvSpPr>
              <a:spLocks/>
            </p:cNvSpPr>
            <p:nvPr/>
          </p:nvSpPr>
          <p:spPr bwMode="auto">
            <a:xfrm>
              <a:off x="4678" y="2954"/>
              <a:ext cx="49" cy="54"/>
            </a:xfrm>
            <a:custGeom>
              <a:avLst/>
              <a:gdLst>
                <a:gd name="T0" fmla="*/ 25 w 99"/>
                <a:gd name="T1" fmla="*/ 54 h 54"/>
                <a:gd name="T2" fmla="*/ 14 w 99"/>
                <a:gd name="T3" fmla="*/ 52 h 54"/>
                <a:gd name="T4" fmla="*/ 7 w 99"/>
                <a:gd name="T5" fmla="*/ 46 h 54"/>
                <a:gd name="T6" fmla="*/ 2 w 99"/>
                <a:gd name="T7" fmla="*/ 38 h 54"/>
                <a:gd name="T8" fmla="*/ 0 w 99"/>
                <a:gd name="T9" fmla="*/ 27 h 54"/>
                <a:gd name="T10" fmla="*/ 2 w 99"/>
                <a:gd name="T11" fmla="*/ 16 h 54"/>
                <a:gd name="T12" fmla="*/ 7 w 99"/>
                <a:gd name="T13" fmla="*/ 8 h 54"/>
                <a:gd name="T14" fmla="*/ 14 w 99"/>
                <a:gd name="T15" fmla="*/ 2 h 54"/>
                <a:gd name="T16" fmla="*/ 25 w 99"/>
                <a:gd name="T17" fmla="*/ 0 h 54"/>
                <a:gd name="T18" fmla="*/ 35 w 99"/>
                <a:gd name="T19" fmla="*/ 2 h 54"/>
                <a:gd name="T20" fmla="*/ 42 w 99"/>
                <a:gd name="T21" fmla="*/ 8 h 54"/>
                <a:gd name="T22" fmla="*/ 47 w 99"/>
                <a:gd name="T23" fmla="*/ 16 h 54"/>
                <a:gd name="T24" fmla="*/ 49 w 99"/>
                <a:gd name="T25" fmla="*/ 27 h 54"/>
                <a:gd name="T26" fmla="*/ 47 w 99"/>
                <a:gd name="T27" fmla="*/ 38 h 54"/>
                <a:gd name="T28" fmla="*/ 42 w 99"/>
                <a:gd name="T29" fmla="*/ 46 h 54"/>
                <a:gd name="T30" fmla="*/ 35 w 99"/>
                <a:gd name="T31" fmla="*/ 52 h 54"/>
                <a:gd name="T32" fmla="*/ 25 w 99"/>
                <a:gd name="T33" fmla="*/ 54 h 5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99" h="54">
                  <a:moveTo>
                    <a:pt x="50" y="54"/>
                  </a:moveTo>
                  <a:lnTo>
                    <a:pt x="29" y="52"/>
                  </a:lnTo>
                  <a:lnTo>
                    <a:pt x="15" y="46"/>
                  </a:lnTo>
                  <a:lnTo>
                    <a:pt x="4" y="38"/>
                  </a:lnTo>
                  <a:lnTo>
                    <a:pt x="0" y="27"/>
                  </a:lnTo>
                  <a:lnTo>
                    <a:pt x="4" y="16"/>
                  </a:lnTo>
                  <a:lnTo>
                    <a:pt x="15" y="8"/>
                  </a:lnTo>
                  <a:lnTo>
                    <a:pt x="29" y="2"/>
                  </a:lnTo>
                  <a:lnTo>
                    <a:pt x="50" y="0"/>
                  </a:lnTo>
                  <a:lnTo>
                    <a:pt x="70" y="2"/>
                  </a:lnTo>
                  <a:lnTo>
                    <a:pt x="84" y="8"/>
                  </a:lnTo>
                  <a:lnTo>
                    <a:pt x="95" y="16"/>
                  </a:lnTo>
                  <a:lnTo>
                    <a:pt x="99" y="27"/>
                  </a:lnTo>
                  <a:lnTo>
                    <a:pt x="95" y="38"/>
                  </a:lnTo>
                  <a:lnTo>
                    <a:pt x="84" y="46"/>
                  </a:lnTo>
                  <a:lnTo>
                    <a:pt x="70" y="52"/>
                  </a:lnTo>
                  <a:lnTo>
                    <a:pt x="50" y="5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Effect transition="in" filter="fade">
                                      <p:cBhvr>
                                        <p:cTn id="7" dur="2000"/>
                                        <p:tgtEl>
                                          <p:spTgt spid="40963">
                                            <p:txEl>
                                              <p:pRg st="0" end="0"/>
                                            </p:txEl>
                                          </p:spTgt>
                                        </p:tgtEl>
                                      </p:cBhvr>
                                    </p:animEffect>
                                  </p:childTnLst>
                                </p:cTn>
                              </p:par>
                            </p:childTnLst>
                          </p:cTn>
                        </p:par>
                        <p:par>
                          <p:cTn id="8" fill="hold" nodeType="afterGroup">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40963">
                                            <p:txEl>
                                              <p:pRg st="1" end="1"/>
                                            </p:txEl>
                                          </p:spTgt>
                                        </p:tgtEl>
                                        <p:attrNameLst>
                                          <p:attrName>style.visibility</p:attrName>
                                        </p:attrNameLst>
                                      </p:cBhvr>
                                      <p:to>
                                        <p:strVal val="visible"/>
                                      </p:to>
                                    </p:set>
                                    <p:animEffect transition="in" filter="fade">
                                      <p:cBhvr>
                                        <p:cTn id="11" dur="2000"/>
                                        <p:tgtEl>
                                          <p:spTgt spid="40963">
                                            <p:txEl>
                                              <p:pRg st="1" end="1"/>
                                            </p:txEl>
                                          </p:spTgt>
                                        </p:tgtEl>
                                      </p:cBhvr>
                                    </p:animEffect>
                                  </p:childTnLst>
                                </p:cTn>
                              </p:par>
                            </p:childTnLst>
                          </p:cTn>
                        </p:par>
                        <p:par>
                          <p:cTn id="12" fill="hold" nodeType="afterGroup">
                            <p:stCondLst>
                              <p:cond delay="4000"/>
                            </p:stCondLst>
                            <p:childTnLst>
                              <p:par>
                                <p:cTn id="13" presetID="4" presetClass="entr" presetSubtype="16" fill="hold" grpId="0" nodeType="afterEffect">
                                  <p:stCondLst>
                                    <p:cond delay="0"/>
                                  </p:stCondLst>
                                  <p:childTnLst>
                                    <p:set>
                                      <p:cBhvr>
                                        <p:cTn id="14" dur="1" fill="hold">
                                          <p:stCondLst>
                                            <p:cond delay="0"/>
                                          </p:stCondLst>
                                        </p:cTn>
                                        <p:tgtEl>
                                          <p:spTgt spid="40963">
                                            <p:txEl>
                                              <p:pRg st="3" end="3"/>
                                            </p:txEl>
                                          </p:spTgt>
                                        </p:tgtEl>
                                        <p:attrNameLst>
                                          <p:attrName>style.visibility</p:attrName>
                                        </p:attrNameLst>
                                      </p:cBhvr>
                                      <p:to>
                                        <p:strVal val="visible"/>
                                      </p:to>
                                    </p:set>
                                    <p:animEffect transition="in" filter="box(in)">
                                      <p:cBhvr>
                                        <p:cTn id="15" dur="500"/>
                                        <p:tgtEl>
                                          <p:spTgt spid="40963">
                                            <p:txEl>
                                              <p:pRg st="3" end="3"/>
                                            </p:txEl>
                                          </p:spTgt>
                                        </p:tgtEl>
                                      </p:cBhvr>
                                    </p:animEffect>
                                  </p:childTnLst>
                                </p:cTn>
                              </p:par>
                            </p:childTnLst>
                          </p:cTn>
                        </p:par>
                        <p:par>
                          <p:cTn id="16" fill="hold" nodeType="afterGroup">
                            <p:stCondLst>
                              <p:cond delay="4500"/>
                            </p:stCondLst>
                            <p:childTnLst>
                              <p:par>
                                <p:cTn id="17" presetID="4" presetClass="entr" presetSubtype="16" fill="hold" grpId="0" nodeType="afterEffect">
                                  <p:stCondLst>
                                    <p:cond delay="0"/>
                                  </p:stCondLst>
                                  <p:childTnLst>
                                    <p:set>
                                      <p:cBhvr>
                                        <p:cTn id="18" dur="1" fill="hold">
                                          <p:stCondLst>
                                            <p:cond delay="0"/>
                                          </p:stCondLst>
                                        </p:cTn>
                                        <p:tgtEl>
                                          <p:spTgt spid="40963">
                                            <p:txEl>
                                              <p:pRg st="5" end="5"/>
                                            </p:txEl>
                                          </p:spTgt>
                                        </p:tgtEl>
                                        <p:attrNameLst>
                                          <p:attrName>style.visibility</p:attrName>
                                        </p:attrNameLst>
                                      </p:cBhvr>
                                      <p:to>
                                        <p:strVal val="visible"/>
                                      </p:to>
                                    </p:set>
                                    <p:animEffect transition="in" filter="box(in)">
                                      <p:cBhvr>
                                        <p:cTn id="19" dur="500"/>
                                        <p:tgtEl>
                                          <p:spTgt spid="40963">
                                            <p:txEl>
                                              <p:pRg st="5" end="5"/>
                                            </p:txEl>
                                          </p:spTgt>
                                        </p:tgtEl>
                                      </p:cBhvr>
                                    </p:animEffect>
                                  </p:childTnLst>
                                </p:cTn>
                              </p:par>
                            </p:childTnLst>
                          </p:cTn>
                        </p:par>
                        <p:par>
                          <p:cTn id="20" fill="hold" nodeType="afterGroup">
                            <p:stCondLst>
                              <p:cond delay="5000"/>
                            </p:stCondLst>
                            <p:childTnLst>
                              <p:par>
                                <p:cTn id="21" presetID="4" presetClass="entr" presetSubtype="16" fill="hold" grpId="0" nodeType="afterEffect">
                                  <p:stCondLst>
                                    <p:cond delay="0"/>
                                  </p:stCondLst>
                                  <p:childTnLst>
                                    <p:set>
                                      <p:cBhvr>
                                        <p:cTn id="22" dur="1" fill="hold">
                                          <p:stCondLst>
                                            <p:cond delay="0"/>
                                          </p:stCondLst>
                                        </p:cTn>
                                        <p:tgtEl>
                                          <p:spTgt spid="40963">
                                            <p:txEl>
                                              <p:pRg st="7" end="7"/>
                                            </p:txEl>
                                          </p:spTgt>
                                        </p:tgtEl>
                                        <p:attrNameLst>
                                          <p:attrName>style.visibility</p:attrName>
                                        </p:attrNameLst>
                                      </p:cBhvr>
                                      <p:to>
                                        <p:strVal val="visible"/>
                                      </p:to>
                                    </p:set>
                                    <p:animEffect transition="in" filter="box(in)">
                                      <p:cBhvr>
                                        <p:cTn id="23" dur="500"/>
                                        <p:tgtEl>
                                          <p:spTgt spid="40963">
                                            <p:txEl>
                                              <p:pRg st="7" end="7"/>
                                            </p:txEl>
                                          </p:spTgt>
                                        </p:tgtEl>
                                      </p:cBhvr>
                                    </p:animEffect>
                                  </p:childTnLst>
                                </p:cTn>
                              </p:par>
                            </p:childTnLst>
                          </p:cTn>
                        </p:par>
                        <p:par>
                          <p:cTn id="24" fill="hold" nodeType="afterGroup">
                            <p:stCondLst>
                              <p:cond delay="5500"/>
                            </p:stCondLst>
                            <p:childTnLst>
                              <p:par>
                                <p:cTn id="25" presetID="4" presetClass="entr" presetSubtype="16" fill="hold" grpId="0" nodeType="afterEffect">
                                  <p:stCondLst>
                                    <p:cond delay="0"/>
                                  </p:stCondLst>
                                  <p:childTnLst>
                                    <p:set>
                                      <p:cBhvr>
                                        <p:cTn id="26" dur="1" fill="hold">
                                          <p:stCondLst>
                                            <p:cond delay="0"/>
                                          </p:stCondLst>
                                        </p:cTn>
                                        <p:tgtEl>
                                          <p:spTgt spid="40963">
                                            <p:txEl>
                                              <p:pRg st="9" end="9"/>
                                            </p:txEl>
                                          </p:spTgt>
                                        </p:tgtEl>
                                        <p:attrNameLst>
                                          <p:attrName>style.visibility</p:attrName>
                                        </p:attrNameLst>
                                      </p:cBhvr>
                                      <p:to>
                                        <p:strVal val="visible"/>
                                      </p:to>
                                    </p:set>
                                    <p:animEffect transition="in" filter="box(in)">
                                      <p:cBhvr>
                                        <p:cTn id="27" dur="500"/>
                                        <p:tgtEl>
                                          <p:spTgt spid="4096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p:bldLst>
  </p:timing>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9" name="Rectangle 3"/>
          <p:cNvSpPr>
            <a:spLocks noGrp="1" noChangeArrowheads="1"/>
          </p:cNvSpPr>
          <p:nvPr>
            <p:ph idx="1"/>
          </p:nvPr>
        </p:nvSpPr>
        <p:spPr>
          <a:xfrm>
            <a:off x="533400" y="762000"/>
            <a:ext cx="6553200" cy="4876800"/>
          </a:xfrm>
        </p:spPr>
        <p:txBody>
          <a:bodyPr/>
          <a:lstStyle/>
          <a:p>
            <a:pPr>
              <a:lnSpc>
                <a:spcPct val="80000"/>
              </a:lnSpc>
              <a:buFont typeface="Wingdings" pitchFamily="2" charset="2"/>
              <a:buNone/>
            </a:pPr>
            <a:r>
              <a:rPr lang="en-US" altLang="en-US" sz="3600" b="1" dirty="0">
                <a:solidFill>
                  <a:schemeClr val="tx1"/>
                </a:solidFill>
              </a:rPr>
              <a:t>What is Data Monitoring?</a:t>
            </a:r>
          </a:p>
          <a:p>
            <a:pPr algn="ctr">
              <a:lnSpc>
                <a:spcPct val="80000"/>
              </a:lnSpc>
              <a:buFont typeface="Wingdings" pitchFamily="2" charset="2"/>
              <a:buNone/>
            </a:pPr>
            <a:endParaRPr lang="en-US" altLang="en-US" b="1" dirty="0">
              <a:solidFill>
                <a:schemeClr val="tx1"/>
              </a:solidFill>
            </a:endParaRPr>
          </a:p>
          <a:p>
            <a:pPr>
              <a:lnSpc>
                <a:spcPct val="80000"/>
              </a:lnSpc>
            </a:pPr>
            <a:endParaRPr lang="en-US" altLang="en-US" dirty="0">
              <a:solidFill>
                <a:schemeClr val="tx1"/>
              </a:solidFill>
            </a:endParaRPr>
          </a:p>
          <a:p>
            <a:pPr>
              <a:lnSpc>
                <a:spcPct val="80000"/>
              </a:lnSpc>
            </a:pPr>
            <a:r>
              <a:rPr lang="en-US" altLang="en-US" sz="2800" dirty="0">
                <a:solidFill>
                  <a:schemeClr val="tx1"/>
                </a:solidFill>
                <a:latin typeface="Aparajita" panose="020B0604020202020204" pitchFamily="34" charset="0"/>
                <a:cs typeface="Aparajita" panose="020B0604020202020204" pitchFamily="34" charset="0"/>
              </a:rPr>
              <a:t>An in-depth review and reconstruction of data from raw/source data through final reporting, includes random audits of all QC, accession logs, test reports, and equipment logs associated with a sample submission.</a:t>
            </a:r>
          </a:p>
        </p:txBody>
      </p:sp>
      <p:pic>
        <p:nvPicPr>
          <p:cNvPr id="24580" name="Picture 4" descr="j024097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14800" y="4419600"/>
            <a:ext cx="2514600" cy="202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Effect transition="in" filter="fade">
                                      <p:cBhvr>
                                        <p:cTn id="7" dur="2000"/>
                                        <p:tgtEl>
                                          <p:spTgt spid="24579">
                                            <p:txEl>
                                              <p:pRg st="0" end="0"/>
                                            </p:txEl>
                                          </p:spTgt>
                                        </p:tgtEl>
                                      </p:cBhvr>
                                    </p:animEffect>
                                  </p:childTnLst>
                                </p:cTn>
                              </p:par>
                            </p:childTnLst>
                          </p:cTn>
                        </p:par>
                        <p:par>
                          <p:cTn id="8" fill="hold" nodeType="afterGroup">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24579">
                                            <p:txEl>
                                              <p:pRg st="3" end="3"/>
                                            </p:txEl>
                                          </p:spTgt>
                                        </p:tgtEl>
                                        <p:attrNameLst>
                                          <p:attrName>style.visibility</p:attrName>
                                        </p:attrNameLst>
                                      </p:cBhvr>
                                      <p:to>
                                        <p:strVal val="visible"/>
                                      </p:to>
                                    </p:set>
                                    <p:animEffect transition="in" filter="fade">
                                      <p:cBhvr>
                                        <p:cTn id="11" dur="1000"/>
                                        <p:tgtEl>
                                          <p:spTgt spid="24579">
                                            <p:txEl>
                                              <p:pRg st="3" end="3"/>
                                            </p:txEl>
                                          </p:spTgt>
                                        </p:tgtEl>
                                      </p:cBhvr>
                                    </p:animEffect>
                                  </p:childTnLst>
                                </p:cTn>
                              </p:par>
                            </p:childTnLst>
                          </p:cTn>
                        </p:par>
                        <p:par>
                          <p:cTn id="12" fill="hold" nodeType="afterGroup">
                            <p:stCondLst>
                              <p:cond delay="3000"/>
                            </p:stCondLst>
                            <p:childTnLst>
                              <p:par>
                                <p:cTn id="13" presetID="7" presetClass="exit" presetSubtype="8" fill="hold" nodeType="afterEffect">
                                  <p:stCondLst>
                                    <p:cond delay="0"/>
                                  </p:stCondLst>
                                  <p:childTnLst>
                                    <p:anim calcmode="lin" valueType="num">
                                      <p:cBhvr additive="base">
                                        <p:cTn id="14" dur="1000"/>
                                        <p:tgtEl>
                                          <p:spTgt spid="24580"/>
                                        </p:tgtEl>
                                        <p:attrNameLst>
                                          <p:attrName>ppt_x</p:attrName>
                                        </p:attrNameLst>
                                      </p:cBhvr>
                                      <p:tavLst>
                                        <p:tav tm="0">
                                          <p:val>
                                            <p:strVal val="ppt_x"/>
                                          </p:val>
                                        </p:tav>
                                        <p:tav tm="100000">
                                          <p:val>
                                            <p:strVal val="0-ppt_w/2"/>
                                          </p:val>
                                        </p:tav>
                                      </p:tavLst>
                                    </p:anim>
                                    <p:anim calcmode="lin" valueType="num">
                                      <p:cBhvr additive="base">
                                        <p:cTn id="15" dur="1000"/>
                                        <p:tgtEl>
                                          <p:spTgt spid="24580"/>
                                        </p:tgtEl>
                                        <p:attrNameLst>
                                          <p:attrName>ppt_y</p:attrName>
                                        </p:attrNameLst>
                                      </p:cBhvr>
                                      <p:tavLst>
                                        <p:tav tm="0">
                                          <p:val>
                                            <p:strVal val="ppt_y"/>
                                          </p:val>
                                        </p:tav>
                                        <p:tav tm="100000">
                                          <p:val>
                                            <p:strVal val="ppt_y"/>
                                          </p:val>
                                        </p:tav>
                                      </p:tavLst>
                                    </p:anim>
                                    <p:set>
                                      <p:cBhvr>
                                        <p:cTn id="16" dur="1" fill="hold">
                                          <p:stCondLst>
                                            <p:cond delay="999"/>
                                          </p:stCondLst>
                                        </p:cTn>
                                        <p:tgtEl>
                                          <p:spTgt spid="2458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p:bldLst>
  </p:timing>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7" name="Rectangle 3"/>
          <p:cNvSpPr>
            <a:spLocks noGrp="1" noChangeArrowheads="1"/>
          </p:cNvSpPr>
          <p:nvPr>
            <p:ph idx="1"/>
          </p:nvPr>
        </p:nvSpPr>
        <p:spPr>
          <a:xfrm>
            <a:off x="457200" y="533400"/>
            <a:ext cx="8305800" cy="5181600"/>
          </a:xfrm>
        </p:spPr>
        <p:txBody>
          <a:bodyPr>
            <a:normAutofit/>
          </a:bodyPr>
          <a:lstStyle/>
          <a:p>
            <a:pPr marL="365760" indent="-256032" fontAlgn="auto">
              <a:spcAft>
                <a:spcPts val="0"/>
              </a:spcAft>
              <a:buFont typeface="Wingdings" pitchFamily="2" charset="2"/>
              <a:buNone/>
              <a:defRPr/>
            </a:pPr>
            <a:r>
              <a:rPr lang="en-US" altLang="en-US" sz="3600" b="1" dirty="0">
                <a:solidFill>
                  <a:schemeClr val="tx1"/>
                </a:solidFill>
              </a:rPr>
              <a:t>Data Monitoring</a:t>
            </a:r>
          </a:p>
          <a:p>
            <a:pPr marL="109728" indent="0" fontAlgn="auto">
              <a:spcAft>
                <a:spcPts val="0"/>
              </a:spcAft>
              <a:buFont typeface="Wingdings 3"/>
              <a:buNone/>
              <a:defRPr/>
            </a:pPr>
            <a:endParaRPr lang="en-US" altLang="en-US" sz="1000" dirty="0">
              <a:solidFill>
                <a:schemeClr val="tx1"/>
              </a:solidFill>
              <a:latin typeface="Aparajita" panose="020B0604020202020204" pitchFamily="34" charset="0"/>
              <a:cs typeface="Aparajita" panose="020B0604020202020204" pitchFamily="34" charset="0"/>
            </a:endParaRPr>
          </a:p>
          <a:p>
            <a:pPr marL="109728" indent="0" fontAlgn="auto">
              <a:spcAft>
                <a:spcPts val="0"/>
              </a:spcAft>
              <a:buFont typeface="Wingdings 3"/>
              <a:buNone/>
              <a:defRPr/>
            </a:pPr>
            <a:r>
              <a:rPr lang="en-US" altLang="en-US" sz="3200" dirty="0">
                <a:solidFill>
                  <a:schemeClr val="tx1"/>
                </a:solidFill>
                <a:latin typeface="Aparajita" panose="020B0604020202020204" pitchFamily="34" charset="0"/>
                <a:cs typeface="Aparajita" panose="020B0604020202020204" pitchFamily="34" charset="0"/>
              </a:rPr>
              <a:t>One Approach – Paper Review</a:t>
            </a:r>
          </a:p>
          <a:p>
            <a:pPr marL="109728" indent="0" fontAlgn="auto">
              <a:spcAft>
                <a:spcPts val="0"/>
              </a:spcAft>
              <a:buFont typeface="Wingdings 3"/>
              <a:buNone/>
              <a:defRPr/>
            </a:pPr>
            <a:endParaRPr lang="en-US" altLang="en-US" sz="2800" dirty="0">
              <a:solidFill>
                <a:schemeClr val="tx1"/>
              </a:solidFill>
              <a:latin typeface="Aparajita" panose="020B0604020202020204" pitchFamily="34" charset="0"/>
              <a:cs typeface="Aparajita" panose="020B0604020202020204" pitchFamily="34" charset="0"/>
            </a:endParaRPr>
          </a:p>
          <a:p>
            <a:pPr marL="621792" lvl="1" fontAlgn="auto">
              <a:spcBef>
                <a:spcPts val="324"/>
              </a:spcBef>
              <a:spcAft>
                <a:spcPts val="0"/>
              </a:spcAft>
              <a:buFont typeface="Verdana"/>
              <a:buChar char="◦"/>
              <a:defRPr/>
            </a:pPr>
            <a:r>
              <a:rPr lang="en-US" altLang="en-US" sz="2800" dirty="0">
                <a:solidFill>
                  <a:schemeClr val="tx1"/>
                </a:solidFill>
                <a:latin typeface="Aparajita" panose="020B0604020202020204" pitchFamily="34" charset="0"/>
                <a:cs typeface="Aparajita" panose="020B0604020202020204" pitchFamily="34" charset="0"/>
              </a:rPr>
              <a:t>Links analyst to data</a:t>
            </a:r>
          </a:p>
          <a:p>
            <a:pPr marL="621792" lvl="1" fontAlgn="auto">
              <a:spcBef>
                <a:spcPts val="324"/>
              </a:spcBef>
              <a:spcAft>
                <a:spcPts val="0"/>
              </a:spcAft>
              <a:buFont typeface="Verdana"/>
              <a:buChar char="◦"/>
              <a:defRPr/>
            </a:pPr>
            <a:r>
              <a:rPr lang="en-US" altLang="en-US" sz="2800" dirty="0">
                <a:solidFill>
                  <a:schemeClr val="tx1"/>
                </a:solidFill>
                <a:latin typeface="Aparajita" panose="020B0604020202020204" pitchFamily="34" charset="0"/>
                <a:cs typeface="Aparajita" panose="020B0604020202020204" pitchFamily="34" charset="0"/>
              </a:rPr>
              <a:t>Tracks samples to client report</a:t>
            </a:r>
          </a:p>
          <a:p>
            <a:pPr marL="621792" lvl="1" fontAlgn="auto">
              <a:spcBef>
                <a:spcPts val="324"/>
              </a:spcBef>
              <a:spcAft>
                <a:spcPts val="0"/>
              </a:spcAft>
              <a:buFont typeface="Verdana"/>
              <a:buChar char="◦"/>
              <a:defRPr/>
            </a:pPr>
            <a:r>
              <a:rPr lang="en-US" altLang="en-US" sz="2800" dirty="0">
                <a:solidFill>
                  <a:schemeClr val="tx1"/>
                </a:solidFill>
                <a:latin typeface="Aparajita" panose="020B0604020202020204" pitchFamily="34" charset="0"/>
                <a:cs typeface="Aparajita" panose="020B0604020202020204" pitchFamily="34" charset="0"/>
              </a:rPr>
              <a:t>Answers key questions regarding systems and operations</a:t>
            </a:r>
          </a:p>
          <a:p>
            <a:pPr marL="621792" lvl="1" fontAlgn="auto">
              <a:spcBef>
                <a:spcPts val="324"/>
              </a:spcBef>
              <a:spcAft>
                <a:spcPts val="0"/>
              </a:spcAft>
              <a:buFont typeface="Verdana"/>
              <a:buChar char="◦"/>
              <a:defRPr/>
            </a:pPr>
            <a:r>
              <a:rPr lang="en-US" altLang="en-US" sz="2800" dirty="0">
                <a:solidFill>
                  <a:schemeClr val="tx1"/>
                </a:solidFill>
                <a:latin typeface="Aparajita" panose="020B0604020202020204" pitchFamily="34" charset="0"/>
                <a:cs typeface="Aparajita" panose="020B0604020202020204" pitchFamily="34" charset="0"/>
              </a:rPr>
              <a:t>Identifies red flags for further probing</a:t>
            </a:r>
          </a:p>
          <a:p>
            <a:pPr marL="621792" lvl="1" fontAlgn="auto">
              <a:spcBef>
                <a:spcPts val="324"/>
              </a:spcBef>
              <a:spcAft>
                <a:spcPts val="0"/>
              </a:spcAft>
              <a:buFont typeface="Wingdings" pitchFamily="2" charset="2"/>
              <a:buNone/>
              <a:defRPr/>
            </a:pPr>
            <a:endParaRPr lang="en-US" altLang="en-US" sz="2400" dirty="0"/>
          </a:p>
          <a:p>
            <a:pPr marL="621792" lvl="1" fontAlgn="auto">
              <a:spcBef>
                <a:spcPts val="324"/>
              </a:spcBef>
              <a:spcAft>
                <a:spcPts val="0"/>
              </a:spcAft>
              <a:buFont typeface="Wingdings" pitchFamily="2" charset="2"/>
              <a:buNone/>
              <a:defRPr/>
            </a:pPr>
            <a:endParaRPr lang="en-US" altLang="en-US" sz="2400" dirty="0"/>
          </a:p>
        </p:txBody>
      </p:sp>
      <p:pic>
        <p:nvPicPr>
          <p:cNvPr id="47109" name="Picture 5" descr="j028074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43400" y="4572000"/>
            <a:ext cx="2209800" cy="210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animEffect transition="in" filter="fade">
                                      <p:cBhvr>
                                        <p:cTn id="7" dur="1000"/>
                                        <p:tgtEl>
                                          <p:spTgt spid="47107">
                                            <p:txEl>
                                              <p:pRg st="0" end="0"/>
                                            </p:txEl>
                                          </p:spTgt>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47107">
                                            <p:txEl>
                                              <p:pRg st="2" end="2"/>
                                            </p:txEl>
                                          </p:spTgt>
                                        </p:tgtEl>
                                        <p:attrNameLst>
                                          <p:attrName>style.visibility</p:attrName>
                                        </p:attrNameLst>
                                      </p:cBhvr>
                                      <p:to>
                                        <p:strVal val="visible"/>
                                      </p:to>
                                    </p:set>
                                    <p:animEffect transition="in" filter="fade">
                                      <p:cBhvr>
                                        <p:cTn id="11" dur="1000"/>
                                        <p:tgtEl>
                                          <p:spTgt spid="47107">
                                            <p:txEl>
                                              <p:pRg st="2" end="2"/>
                                            </p:txEl>
                                          </p:spTgt>
                                        </p:tgtEl>
                                      </p:cBhvr>
                                    </p:animEffect>
                                  </p:childTnLst>
                                </p:cTn>
                              </p:par>
                            </p:childTnLst>
                          </p:cTn>
                        </p:par>
                        <p:par>
                          <p:cTn id="12" fill="hold" nodeType="afterGroup">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47107">
                                            <p:txEl>
                                              <p:pRg st="4" end="4"/>
                                            </p:txEl>
                                          </p:spTgt>
                                        </p:tgtEl>
                                        <p:attrNameLst>
                                          <p:attrName>style.visibility</p:attrName>
                                        </p:attrNameLst>
                                      </p:cBhvr>
                                      <p:to>
                                        <p:strVal val="visible"/>
                                      </p:to>
                                    </p:set>
                                    <p:animEffect transition="in" filter="fade">
                                      <p:cBhvr>
                                        <p:cTn id="15" dur="1000"/>
                                        <p:tgtEl>
                                          <p:spTgt spid="47107">
                                            <p:txEl>
                                              <p:pRg st="4" end="4"/>
                                            </p:txEl>
                                          </p:spTgt>
                                        </p:tgtEl>
                                      </p:cBhvr>
                                    </p:animEffect>
                                  </p:childTnLst>
                                </p:cTn>
                              </p:par>
                            </p:childTnLst>
                          </p:cTn>
                        </p:par>
                        <p:par>
                          <p:cTn id="16" fill="hold" nodeType="afterGroup">
                            <p:stCondLst>
                              <p:cond delay="3000"/>
                            </p:stCondLst>
                            <p:childTnLst>
                              <p:par>
                                <p:cTn id="17" presetID="10" presetClass="entr" presetSubtype="0" fill="hold" grpId="0" nodeType="afterEffect">
                                  <p:stCondLst>
                                    <p:cond delay="0"/>
                                  </p:stCondLst>
                                  <p:childTnLst>
                                    <p:set>
                                      <p:cBhvr>
                                        <p:cTn id="18" dur="1" fill="hold">
                                          <p:stCondLst>
                                            <p:cond delay="0"/>
                                          </p:stCondLst>
                                        </p:cTn>
                                        <p:tgtEl>
                                          <p:spTgt spid="47107">
                                            <p:txEl>
                                              <p:pRg st="5" end="5"/>
                                            </p:txEl>
                                          </p:spTgt>
                                        </p:tgtEl>
                                        <p:attrNameLst>
                                          <p:attrName>style.visibility</p:attrName>
                                        </p:attrNameLst>
                                      </p:cBhvr>
                                      <p:to>
                                        <p:strVal val="visible"/>
                                      </p:to>
                                    </p:set>
                                    <p:animEffect transition="in" filter="fade">
                                      <p:cBhvr>
                                        <p:cTn id="19" dur="1000"/>
                                        <p:tgtEl>
                                          <p:spTgt spid="47107">
                                            <p:txEl>
                                              <p:pRg st="5" end="5"/>
                                            </p:txEl>
                                          </p:spTgt>
                                        </p:tgtEl>
                                      </p:cBhvr>
                                    </p:animEffect>
                                  </p:childTnLst>
                                </p:cTn>
                              </p:par>
                            </p:childTnLst>
                          </p:cTn>
                        </p:par>
                        <p:par>
                          <p:cTn id="20" fill="hold" nodeType="afterGroup">
                            <p:stCondLst>
                              <p:cond delay="4000"/>
                            </p:stCondLst>
                            <p:childTnLst>
                              <p:par>
                                <p:cTn id="21" presetID="10" presetClass="entr" presetSubtype="0" fill="hold" grpId="0" nodeType="afterEffect">
                                  <p:stCondLst>
                                    <p:cond delay="0"/>
                                  </p:stCondLst>
                                  <p:childTnLst>
                                    <p:set>
                                      <p:cBhvr>
                                        <p:cTn id="22" dur="1" fill="hold">
                                          <p:stCondLst>
                                            <p:cond delay="0"/>
                                          </p:stCondLst>
                                        </p:cTn>
                                        <p:tgtEl>
                                          <p:spTgt spid="47107">
                                            <p:txEl>
                                              <p:pRg st="6" end="6"/>
                                            </p:txEl>
                                          </p:spTgt>
                                        </p:tgtEl>
                                        <p:attrNameLst>
                                          <p:attrName>style.visibility</p:attrName>
                                        </p:attrNameLst>
                                      </p:cBhvr>
                                      <p:to>
                                        <p:strVal val="visible"/>
                                      </p:to>
                                    </p:set>
                                    <p:animEffect transition="in" filter="fade">
                                      <p:cBhvr>
                                        <p:cTn id="23" dur="1000"/>
                                        <p:tgtEl>
                                          <p:spTgt spid="47107">
                                            <p:txEl>
                                              <p:pRg st="6" end="6"/>
                                            </p:txEl>
                                          </p:spTgt>
                                        </p:tgtEl>
                                      </p:cBhvr>
                                    </p:animEffect>
                                  </p:childTnLst>
                                </p:cTn>
                              </p:par>
                            </p:childTnLst>
                          </p:cTn>
                        </p:par>
                        <p:par>
                          <p:cTn id="24" fill="hold" nodeType="afterGroup">
                            <p:stCondLst>
                              <p:cond delay="5000"/>
                            </p:stCondLst>
                            <p:childTnLst>
                              <p:par>
                                <p:cTn id="25" presetID="10" presetClass="entr" presetSubtype="0" fill="hold" grpId="0" nodeType="afterEffect">
                                  <p:stCondLst>
                                    <p:cond delay="0"/>
                                  </p:stCondLst>
                                  <p:childTnLst>
                                    <p:set>
                                      <p:cBhvr>
                                        <p:cTn id="26" dur="1" fill="hold">
                                          <p:stCondLst>
                                            <p:cond delay="0"/>
                                          </p:stCondLst>
                                        </p:cTn>
                                        <p:tgtEl>
                                          <p:spTgt spid="47107">
                                            <p:txEl>
                                              <p:pRg st="7" end="7"/>
                                            </p:txEl>
                                          </p:spTgt>
                                        </p:tgtEl>
                                        <p:attrNameLst>
                                          <p:attrName>style.visibility</p:attrName>
                                        </p:attrNameLst>
                                      </p:cBhvr>
                                      <p:to>
                                        <p:strVal val="visible"/>
                                      </p:to>
                                    </p:set>
                                    <p:animEffect transition="in" filter="fade">
                                      <p:cBhvr>
                                        <p:cTn id="27" dur="1000"/>
                                        <p:tgtEl>
                                          <p:spTgt spid="47107">
                                            <p:txEl>
                                              <p:pRg st="7" end="7"/>
                                            </p:txEl>
                                          </p:spTgt>
                                        </p:tgtEl>
                                      </p:cBhvr>
                                    </p:animEffect>
                                  </p:childTnLst>
                                </p:cTn>
                              </p:par>
                            </p:childTnLst>
                          </p:cTn>
                        </p:par>
                        <p:par>
                          <p:cTn id="28" fill="hold" nodeType="afterGroup">
                            <p:stCondLst>
                              <p:cond delay="6000"/>
                            </p:stCondLst>
                            <p:childTnLst>
                              <p:par>
                                <p:cTn id="29" presetID="26" presetClass="emph" presetSubtype="0" fill="hold" nodeType="afterEffect">
                                  <p:stCondLst>
                                    <p:cond delay="0"/>
                                  </p:stCondLst>
                                  <p:childTnLst>
                                    <p:animEffect transition="out" filter="fade">
                                      <p:cBhvr>
                                        <p:cTn id="30" dur="500" tmFilter="0, 0; .2, .5; .8, .5; 1, 0"/>
                                        <p:tgtEl>
                                          <p:spTgt spid="47109"/>
                                        </p:tgtEl>
                                      </p:cBhvr>
                                    </p:animEffect>
                                    <p:animScale>
                                      <p:cBhvr>
                                        <p:cTn id="31" dur="250" autoRev="1" fill="hold"/>
                                        <p:tgtEl>
                                          <p:spTgt spid="47109"/>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p:bldLst>
  </p:timing>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73730" name="Picture 5" descr="pe06270_"/>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72200" y="4495800"/>
            <a:ext cx="2133600" cy="186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2" name="Picture 4" descr="bs01093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38800" y="609600"/>
            <a:ext cx="1239837" cy="893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31" name="Rectangle 3"/>
          <p:cNvSpPr>
            <a:spLocks noGrp="1" noChangeArrowheads="1"/>
          </p:cNvSpPr>
          <p:nvPr>
            <p:ph idx="1"/>
          </p:nvPr>
        </p:nvSpPr>
        <p:spPr>
          <a:xfrm>
            <a:off x="304800" y="457200"/>
            <a:ext cx="8421688" cy="6172200"/>
          </a:xfrm>
        </p:spPr>
        <p:txBody>
          <a:bodyPr rtlCol="0">
            <a:normAutofit/>
          </a:bodyPr>
          <a:lstStyle/>
          <a:p>
            <a:pPr marL="438912" indent="-320040" fontAlgn="auto">
              <a:lnSpc>
                <a:spcPct val="90000"/>
              </a:lnSpc>
              <a:spcBef>
                <a:spcPts val="0"/>
              </a:spcBef>
              <a:spcAft>
                <a:spcPts val="0"/>
              </a:spcAft>
              <a:buFont typeface="Wingdings" pitchFamily="2" charset="2"/>
              <a:buNone/>
              <a:defRPr/>
            </a:pPr>
            <a:r>
              <a:rPr lang="en-US" sz="3600" b="1" dirty="0">
                <a:solidFill>
                  <a:schemeClr val="tx1"/>
                </a:solidFill>
              </a:rPr>
              <a:t>Reconstruct  the  Data</a:t>
            </a:r>
          </a:p>
          <a:p>
            <a:pPr marL="438912" indent="-320040" fontAlgn="auto">
              <a:lnSpc>
                <a:spcPct val="90000"/>
              </a:lnSpc>
              <a:spcBef>
                <a:spcPts val="0"/>
              </a:spcBef>
              <a:spcAft>
                <a:spcPts val="0"/>
              </a:spcAft>
              <a:buFont typeface="Wingdings" pitchFamily="2" charset="2"/>
              <a:buNone/>
              <a:defRPr/>
            </a:pPr>
            <a:endParaRPr lang="en-US" sz="1200" b="1" dirty="0">
              <a:solidFill>
                <a:schemeClr val="tx1"/>
              </a:solidFill>
            </a:endParaRPr>
          </a:p>
          <a:p>
            <a:pPr marL="461772" indent="-342900" fontAlgn="auto">
              <a:lnSpc>
                <a:spcPct val="90000"/>
              </a:lnSpc>
              <a:spcBef>
                <a:spcPts val="0"/>
              </a:spcBef>
              <a:spcAft>
                <a:spcPts val="0"/>
              </a:spcAft>
              <a:buFont typeface="Wingdings" panose="05000000000000000000" pitchFamily="2" charset="2"/>
              <a:buChar char="q"/>
              <a:defRPr/>
            </a:pPr>
            <a:r>
              <a:rPr lang="en-US" sz="2400" dirty="0">
                <a:solidFill>
                  <a:schemeClr val="tx1"/>
                </a:solidFill>
              </a:rPr>
              <a:t> </a:t>
            </a:r>
            <a:r>
              <a:rPr lang="en-US" sz="2800" dirty="0">
                <a:solidFill>
                  <a:schemeClr val="tx1"/>
                </a:solidFill>
                <a:latin typeface="Aparajita" panose="020B0604020202020204" pitchFamily="34" charset="0"/>
                <a:cs typeface="Aparajita" panose="020B0604020202020204" pitchFamily="34" charset="0"/>
              </a:rPr>
              <a:t>Trace and verify dates, times, sample</a:t>
            </a:r>
          </a:p>
          <a:p>
            <a:pPr marL="118872" indent="0" fontAlgn="auto">
              <a:lnSpc>
                <a:spcPct val="90000"/>
              </a:lnSpc>
              <a:spcBef>
                <a:spcPts val="0"/>
              </a:spcBef>
              <a:spcAft>
                <a:spcPts val="0"/>
              </a:spcAft>
              <a:buFont typeface="Wingdings 3"/>
              <a:buNone/>
              <a:defRPr/>
            </a:pPr>
            <a:r>
              <a:rPr lang="en-US" sz="2800" dirty="0">
                <a:solidFill>
                  <a:schemeClr val="tx1"/>
                </a:solidFill>
                <a:latin typeface="Aparajita" panose="020B0604020202020204" pitchFamily="34" charset="0"/>
                <a:cs typeface="Aparajita" panose="020B0604020202020204" pitchFamily="34" charset="0"/>
              </a:rPr>
              <a:t>      custody, analysts, instrument.</a:t>
            </a:r>
          </a:p>
          <a:p>
            <a:pPr marL="461772" indent="-342900" fontAlgn="auto">
              <a:lnSpc>
                <a:spcPct val="90000"/>
              </a:lnSpc>
              <a:spcBef>
                <a:spcPts val="0"/>
              </a:spcBef>
              <a:spcAft>
                <a:spcPts val="0"/>
              </a:spcAft>
              <a:buFont typeface="Wingdings" panose="05000000000000000000" pitchFamily="2" charset="2"/>
              <a:buChar char="q"/>
              <a:defRPr/>
            </a:pPr>
            <a:r>
              <a:rPr lang="en-US" sz="2800" dirty="0">
                <a:solidFill>
                  <a:schemeClr val="tx1"/>
                </a:solidFill>
                <a:latin typeface="Aparajita" panose="020B0604020202020204" pitchFamily="34" charset="0"/>
                <a:cs typeface="Aparajita" panose="020B0604020202020204" pitchFamily="34" charset="0"/>
              </a:rPr>
              <a:t> Look at logbooks, preparation logs, analytical</a:t>
            </a:r>
          </a:p>
          <a:p>
            <a:pPr marL="118872" indent="0" fontAlgn="auto">
              <a:lnSpc>
                <a:spcPct val="90000"/>
              </a:lnSpc>
              <a:spcBef>
                <a:spcPts val="0"/>
              </a:spcBef>
              <a:spcAft>
                <a:spcPts val="0"/>
              </a:spcAft>
              <a:buFont typeface="Wingdings 3"/>
              <a:buNone/>
              <a:defRPr/>
            </a:pPr>
            <a:r>
              <a:rPr lang="en-US" sz="2800" dirty="0">
                <a:solidFill>
                  <a:schemeClr val="tx1"/>
                </a:solidFill>
                <a:latin typeface="Aparajita" panose="020B0604020202020204" pitchFamily="34" charset="0"/>
                <a:cs typeface="Aparajita" panose="020B0604020202020204" pitchFamily="34" charset="0"/>
              </a:rPr>
              <a:t>      sequences.</a:t>
            </a:r>
          </a:p>
          <a:p>
            <a:pPr marL="461772" indent="-342900" fontAlgn="auto">
              <a:lnSpc>
                <a:spcPct val="90000"/>
              </a:lnSpc>
              <a:spcBef>
                <a:spcPts val="0"/>
              </a:spcBef>
              <a:spcAft>
                <a:spcPts val="0"/>
              </a:spcAft>
              <a:buFont typeface="Wingdings" panose="05000000000000000000" pitchFamily="2" charset="2"/>
              <a:buChar char="q"/>
              <a:defRPr/>
            </a:pPr>
            <a:r>
              <a:rPr lang="en-US" sz="2800" dirty="0">
                <a:solidFill>
                  <a:schemeClr val="tx1"/>
                </a:solidFill>
                <a:latin typeface="Aparajita" panose="020B0604020202020204" pitchFamily="34" charset="0"/>
                <a:cs typeface="Aparajita" panose="020B0604020202020204" pitchFamily="34" charset="0"/>
              </a:rPr>
              <a:t> Request supporting data or additional packages</a:t>
            </a:r>
          </a:p>
          <a:p>
            <a:pPr marL="118872" indent="0" fontAlgn="auto">
              <a:lnSpc>
                <a:spcPct val="90000"/>
              </a:lnSpc>
              <a:spcBef>
                <a:spcPts val="0"/>
              </a:spcBef>
              <a:spcAft>
                <a:spcPts val="0"/>
              </a:spcAft>
              <a:buFont typeface="Wingdings 3"/>
              <a:buNone/>
              <a:defRPr/>
            </a:pPr>
            <a:r>
              <a:rPr lang="en-US" sz="2800" dirty="0">
                <a:solidFill>
                  <a:schemeClr val="tx1"/>
                </a:solidFill>
                <a:latin typeface="Aparajita" panose="020B0604020202020204" pitchFamily="34" charset="0"/>
                <a:cs typeface="Aparajita" panose="020B0604020202020204" pitchFamily="34" charset="0"/>
              </a:rPr>
              <a:t>      if needed.</a:t>
            </a:r>
          </a:p>
          <a:p>
            <a:pPr marL="461772" indent="-342900" fontAlgn="auto">
              <a:lnSpc>
                <a:spcPct val="90000"/>
              </a:lnSpc>
              <a:spcBef>
                <a:spcPts val="0"/>
              </a:spcBef>
              <a:spcAft>
                <a:spcPts val="0"/>
              </a:spcAft>
              <a:buFont typeface="Wingdings" panose="05000000000000000000" pitchFamily="2" charset="2"/>
              <a:buChar char="q"/>
              <a:defRPr/>
            </a:pPr>
            <a:r>
              <a:rPr lang="en-US" sz="2800" dirty="0">
                <a:solidFill>
                  <a:schemeClr val="tx1"/>
                </a:solidFill>
                <a:latin typeface="Aparajita" panose="020B0604020202020204" pitchFamily="34" charset="0"/>
                <a:cs typeface="Aparajita" panose="020B0604020202020204" pitchFamily="34" charset="0"/>
              </a:rPr>
              <a:t> Trace all raw data to reported result.</a:t>
            </a:r>
          </a:p>
          <a:p>
            <a:pPr marL="461772" indent="-342900" fontAlgn="auto">
              <a:lnSpc>
                <a:spcPct val="90000"/>
              </a:lnSpc>
              <a:spcBef>
                <a:spcPts val="0"/>
              </a:spcBef>
              <a:spcAft>
                <a:spcPts val="0"/>
              </a:spcAft>
              <a:buFont typeface="Wingdings" panose="05000000000000000000" pitchFamily="2" charset="2"/>
              <a:buChar char="q"/>
              <a:defRPr/>
            </a:pPr>
            <a:r>
              <a:rPr lang="en-US" sz="2800" dirty="0">
                <a:solidFill>
                  <a:schemeClr val="tx1"/>
                </a:solidFill>
                <a:latin typeface="Aparajita" panose="020B0604020202020204" pitchFamily="34" charset="0"/>
                <a:cs typeface="Aparajita" panose="020B0604020202020204" pitchFamily="34" charset="0"/>
              </a:rPr>
              <a:t> Focus on QC samples.</a:t>
            </a:r>
          </a:p>
          <a:p>
            <a:pPr marL="461772" indent="-342900" fontAlgn="auto">
              <a:lnSpc>
                <a:spcPct val="90000"/>
              </a:lnSpc>
              <a:spcBef>
                <a:spcPts val="0"/>
              </a:spcBef>
              <a:spcAft>
                <a:spcPts val="0"/>
              </a:spcAft>
              <a:buFont typeface="Wingdings" panose="05000000000000000000" pitchFamily="2" charset="2"/>
              <a:buChar char="q"/>
              <a:defRPr/>
            </a:pPr>
            <a:r>
              <a:rPr lang="en-US" sz="2800" dirty="0">
                <a:solidFill>
                  <a:schemeClr val="tx1"/>
                </a:solidFill>
                <a:latin typeface="Aparajita" panose="020B0604020202020204" pitchFamily="34" charset="0"/>
                <a:cs typeface="Aparajita" panose="020B0604020202020204" pitchFamily="34" charset="0"/>
              </a:rPr>
              <a:t> Proper written narration when analytical data </a:t>
            </a:r>
          </a:p>
          <a:p>
            <a:pPr marL="118872" indent="0" fontAlgn="auto">
              <a:lnSpc>
                <a:spcPct val="90000"/>
              </a:lnSpc>
              <a:spcBef>
                <a:spcPts val="0"/>
              </a:spcBef>
              <a:spcAft>
                <a:spcPts val="0"/>
              </a:spcAft>
              <a:buFont typeface="Wingdings 3"/>
              <a:buNone/>
              <a:defRPr/>
            </a:pPr>
            <a:r>
              <a:rPr lang="en-US" sz="2800" dirty="0">
                <a:solidFill>
                  <a:schemeClr val="tx1"/>
                </a:solidFill>
                <a:latin typeface="Aparajita" panose="020B0604020202020204" pitchFamily="34" charset="0"/>
                <a:cs typeface="Aparajita" panose="020B0604020202020204" pitchFamily="34" charset="0"/>
              </a:rPr>
              <a:t>      has been changed is necessary for the</a:t>
            </a:r>
          </a:p>
          <a:p>
            <a:pPr marL="118872" indent="0" fontAlgn="auto">
              <a:lnSpc>
                <a:spcPct val="90000"/>
              </a:lnSpc>
              <a:spcBef>
                <a:spcPts val="0"/>
              </a:spcBef>
              <a:spcAft>
                <a:spcPts val="0"/>
              </a:spcAft>
              <a:buFont typeface="Wingdings 3"/>
              <a:buNone/>
              <a:defRPr/>
            </a:pPr>
            <a:r>
              <a:rPr lang="en-US" sz="2800" dirty="0">
                <a:solidFill>
                  <a:schemeClr val="tx1"/>
                </a:solidFill>
                <a:latin typeface="Aparajita" panose="020B0604020202020204" pitchFamily="34" charset="0"/>
                <a:cs typeface="Aparajita" panose="020B0604020202020204" pitchFamily="34" charset="0"/>
              </a:rPr>
              <a:t>      reconstruction process, i.e. line through </a:t>
            </a:r>
          </a:p>
          <a:p>
            <a:pPr marL="118872" indent="0" fontAlgn="auto">
              <a:lnSpc>
                <a:spcPct val="90000"/>
              </a:lnSpc>
              <a:spcBef>
                <a:spcPts val="0"/>
              </a:spcBef>
              <a:spcAft>
                <a:spcPts val="0"/>
              </a:spcAft>
              <a:buFont typeface="Wingdings 3"/>
              <a:buNone/>
              <a:defRPr/>
            </a:pPr>
            <a:r>
              <a:rPr lang="en-US" sz="2800" dirty="0">
                <a:solidFill>
                  <a:schemeClr val="tx1"/>
                </a:solidFill>
                <a:latin typeface="Aparajita" panose="020B0604020202020204" pitchFamily="34" charset="0"/>
                <a:cs typeface="Aparajita" panose="020B0604020202020204" pitchFamily="34" charset="0"/>
              </a:rPr>
              <a:t>      data change without obscuring original </a:t>
            </a:r>
          </a:p>
          <a:p>
            <a:pPr marL="118872" indent="0" fontAlgn="auto">
              <a:lnSpc>
                <a:spcPct val="90000"/>
              </a:lnSpc>
              <a:spcBef>
                <a:spcPts val="0"/>
              </a:spcBef>
              <a:spcAft>
                <a:spcPts val="0"/>
              </a:spcAft>
              <a:buFont typeface="Wingdings 3"/>
              <a:buNone/>
              <a:defRPr/>
            </a:pPr>
            <a:r>
              <a:rPr lang="en-US" sz="2800" dirty="0">
                <a:solidFill>
                  <a:schemeClr val="tx1"/>
                </a:solidFill>
                <a:latin typeface="Aparajita" panose="020B0604020202020204" pitchFamily="34" charset="0"/>
                <a:cs typeface="Aparajita" panose="020B0604020202020204" pitchFamily="34" charset="0"/>
              </a:rPr>
              <a:t>      data, date, initial, and give a reason </a:t>
            </a:r>
          </a:p>
          <a:p>
            <a:pPr marL="118872" indent="0" fontAlgn="auto">
              <a:lnSpc>
                <a:spcPct val="90000"/>
              </a:lnSpc>
              <a:spcBef>
                <a:spcPts val="0"/>
              </a:spcBef>
              <a:spcAft>
                <a:spcPts val="0"/>
              </a:spcAft>
              <a:buFont typeface="Wingdings 3"/>
              <a:buNone/>
              <a:defRPr/>
            </a:pPr>
            <a:r>
              <a:rPr lang="en-US" sz="2800" dirty="0">
                <a:solidFill>
                  <a:schemeClr val="tx1"/>
                </a:solidFill>
                <a:latin typeface="Aparajita" panose="020B0604020202020204" pitchFamily="34" charset="0"/>
                <a:cs typeface="Aparajita" panose="020B0604020202020204" pitchFamily="34" charset="0"/>
              </a:rPr>
              <a:t>      for the change.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animEffect transition="in" filter="fade">
                                      <p:cBhvr>
                                        <p:cTn id="7" dur="2000"/>
                                        <p:tgtEl>
                                          <p:spTgt spid="481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8131">
                                            <p:txEl>
                                              <p:pRg st="2" end="2"/>
                                            </p:txEl>
                                          </p:spTgt>
                                        </p:tgtEl>
                                        <p:attrNameLst>
                                          <p:attrName>style.visibility</p:attrName>
                                        </p:attrNameLst>
                                      </p:cBhvr>
                                      <p:to>
                                        <p:strVal val="visible"/>
                                      </p:to>
                                    </p:set>
                                    <p:animEffect transition="in" filter="fade">
                                      <p:cBhvr>
                                        <p:cTn id="12" dur="2000"/>
                                        <p:tgtEl>
                                          <p:spTgt spid="48131">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8131">
                                            <p:txEl>
                                              <p:pRg st="3" end="3"/>
                                            </p:txEl>
                                          </p:spTgt>
                                        </p:tgtEl>
                                        <p:attrNameLst>
                                          <p:attrName>style.visibility</p:attrName>
                                        </p:attrNameLst>
                                      </p:cBhvr>
                                      <p:to>
                                        <p:strVal val="visible"/>
                                      </p:to>
                                    </p:set>
                                    <p:animEffect transition="in" filter="fade">
                                      <p:cBhvr>
                                        <p:cTn id="17" dur="2000"/>
                                        <p:tgtEl>
                                          <p:spTgt spid="48131">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8131">
                                            <p:txEl>
                                              <p:pRg st="4" end="4"/>
                                            </p:txEl>
                                          </p:spTgt>
                                        </p:tgtEl>
                                        <p:attrNameLst>
                                          <p:attrName>style.visibility</p:attrName>
                                        </p:attrNameLst>
                                      </p:cBhvr>
                                      <p:to>
                                        <p:strVal val="visible"/>
                                      </p:to>
                                    </p:set>
                                    <p:animEffect transition="in" filter="fade">
                                      <p:cBhvr>
                                        <p:cTn id="22" dur="2000"/>
                                        <p:tgtEl>
                                          <p:spTgt spid="48131">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8131">
                                            <p:txEl>
                                              <p:pRg st="5" end="5"/>
                                            </p:txEl>
                                          </p:spTgt>
                                        </p:tgtEl>
                                        <p:attrNameLst>
                                          <p:attrName>style.visibility</p:attrName>
                                        </p:attrNameLst>
                                      </p:cBhvr>
                                      <p:to>
                                        <p:strVal val="visible"/>
                                      </p:to>
                                    </p:set>
                                    <p:animEffect transition="in" filter="fade">
                                      <p:cBhvr>
                                        <p:cTn id="27" dur="2000"/>
                                        <p:tgtEl>
                                          <p:spTgt spid="48131">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8131">
                                            <p:txEl>
                                              <p:pRg st="6" end="6"/>
                                            </p:txEl>
                                          </p:spTgt>
                                        </p:tgtEl>
                                        <p:attrNameLst>
                                          <p:attrName>style.visibility</p:attrName>
                                        </p:attrNameLst>
                                      </p:cBhvr>
                                      <p:to>
                                        <p:strVal val="visible"/>
                                      </p:to>
                                    </p:set>
                                    <p:animEffect transition="in" filter="fade">
                                      <p:cBhvr>
                                        <p:cTn id="32" dur="2000"/>
                                        <p:tgtEl>
                                          <p:spTgt spid="48131">
                                            <p:txEl>
                                              <p:pRg st="6" end="6"/>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8131">
                                            <p:txEl>
                                              <p:pRg st="7" end="7"/>
                                            </p:txEl>
                                          </p:spTgt>
                                        </p:tgtEl>
                                        <p:attrNameLst>
                                          <p:attrName>style.visibility</p:attrName>
                                        </p:attrNameLst>
                                      </p:cBhvr>
                                      <p:to>
                                        <p:strVal val="visible"/>
                                      </p:to>
                                    </p:set>
                                    <p:animEffect transition="in" filter="fade">
                                      <p:cBhvr>
                                        <p:cTn id="37" dur="2000"/>
                                        <p:tgtEl>
                                          <p:spTgt spid="48131">
                                            <p:txEl>
                                              <p:pRg st="7" end="7"/>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8131">
                                            <p:txEl>
                                              <p:pRg st="8" end="8"/>
                                            </p:txEl>
                                          </p:spTgt>
                                        </p:tgtEl>
                                        <p:attrNameLst>
                                          <p:attrName>style.visibility</p:attrName>
                                        </p:attrNameLst>
                                      </p:cBhvr>
                                      <p:to>
                                        <p:strVal val="visible"/>
                                      </p:to>
                                    </p:set>
                                    <p:animEffect transition="in" filter="fade">
                                      <p:cBhvr>
                                        <p:cTn id="42" dur="2000"/>
                                        <p:tgtEl>
                                          <p:spTgt spid="48131">
                                            <p:txEl>
                                              <p:pRg st="8" end="8"/>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8131">
                                            <p:txEl>
                                              <p:pRg st="9" end="9"/>
                                            </p:txEl>
                                          </p:spTgt>
                                        </p:tgtEl>
                                        <p:attrNameLst>
                                          <p:attrName>style.visibility</p:attrName>
                                        </p:attrNameLst>
                                      </p:cBhvr>
                                      <p:to>
                                        <p:strVal val="visible"/>
                                      </p:to>
                                    </p:set>
                                    <p:animEffect transition="in" filter="fade">
                                      <p:cBhvr>
                                        <p:cTn id="47" dur="2000"/>
                                        <p:tgtEl>
                                          <p:spTgt spid="48131">
                                            <p:txEl>
                                              <p:pRg st="9" end="9"/>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8131">
                                            <p:txEl>
                                              <p:pRg st="10" end="10"/>
                                            </p:txEl>
                                          </p:spTgt>
                                        </p:tgtEl>
                                        <p:attrNameLst>
                                          <p:attrName>style.visibility</p:attrName>
                                        </p:attrNameLst>
                                      </p:cBhvr>
                                      <p:to>
                                        <p:strVal val="visible"/>
                                      </p:to>
                                    </p:set>
                                    <p:animEffect transition="in" filter="fade">
                                      <p:cBhvr>
                                        <p:cTn id="52" dur="2000"/>
                                        <p:tgtEl>
                                          <p:spTgt spid="48131">
                                            <p:txEl>
                                              <p:pRg st="10" end="10"/>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48131">
                                            <p:txEl>
                                              <p:pRg st="11" end="11"/>
                                            </p:txEl>
                                          </p:spTgt>
                                        </p:tgtEl>
                                        <p:attrNameLst>
                                          <p:attrName>style.visibility</p:attrName>
                                        </p:attrNameLst>
                                      </p:cBhvr>
                                      <p:to>
                                        <p:strVal val="visible"/>
                                      </p:to>
                                    </p:set>
                                    <p:animEffect transition="in" filter="fade">
                                      <p:cBhvr>
                                        <p:cTn id="57" dur="2000"/>
                                        <p:tgtEl>
                                          <p:spTgt spid="48131">
                                            <p:txEl>
                                              <p:pRg st="11" end="11"/>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48131">
                                            <p:txEl>
                                              <p:pRg st="12" end="12"/>
                                            </p:txEl>
                                          </p:spTgt>
                                        </p:tgtEl>
                                        <p:attrNameLst>
                                          <p:attrName>style.visibility</p:attrName>
                                        </p:attrNameLst>
                                      </p:cBhvr>
                                      <p:to>
                                        <p:strVal val="visible"/>
                                      </p:to>
                                    </p:set>
                                    <p:animEffect transition="in" filter="fade">
                                      <p:cBhvr>
                                        <p:cTn id="62" dur="2000"/>
                                        <p:tgtEl>
                                          <p:spTgt spid="48131">
                                            <p:txEl>
                                              <p:pRg st="12" end="12"/>
                                            </p:txEl>
                                          </p:spTgt>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48131">
                                            <p:txEl>
                                              <p:pRg st="13" end="13"/>
                                            </p:txEl>
                                          </p:spTgt>
                                        </p:tgtEl>
                                        <p:attrNameLst>
                                          <p:attrName>style.visibility</p:attrName>
                                        </p:attrNameLst>
                                      </p:cBhvr>
                                      <p:to>
                                        <p:strVal val="visible"/>
                                      </p:to>
                                    </p:set>
                                    <p:animEffect transition="in" filter="fade">
                                      <p:cBhvr>
                                        <p:cTn id="67" dur="2000"/>
                                        <p:tgtEl>
                                          <p:spTgt spid="48131">
                                            <p:txEl>
                                              <p:pRg st="13" end="13"/>
                                            </p:txEl>
                                          </p:spTgt>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48131">
                                            <p:txEl>
                                              <p:pRg st="14" end="14"/>
                                            </p:txEl>
                                          </p:spTgt>
                                        </p:tgtEl>
                                        <p:attrNameLst>
                                          <p:attrName>style.visibility</p:attrName>
                                        </p:attrNameLst>
                                      </p:cBhvr>
                                      <p:to>
                                        <p:strVal val="visible"/>
                                      </p:to>
                                    </p:set>
                                    <p:animEffect transition="in" filter="fade">
                                      <p:cBhvr>
                                        <p:cTn id="72" dur="2000"/>
                                        <p:tgtEl>
                                          <p:spTgt spid="48131">
                                            <p:txEl>
                                              <p:pRg st="14" end="14"/>
                                            </p:txEl>
                                          </p:spTgt>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48131">
                                            <p:txEl>
                                              <p:pRg st="15" end="15"/>
                                            </p:txEl>
                                          </p:spTgt>
                                        </p:tgtEl>
                                        <p:attrNameLst>
                                          <p:attrName>style.visibility</p:attrName>
                                        </p:attrNameLst>
                                      </p:cBhvr>
                                      <p:to>
                                        <p:strVal val="visible"/>
                                      </p:to>
                                    </p:set>
                                    <p:animEffect transition="in" filter="fade">
                                      <p:cBhvr>
                                        <p:cTn id="77" dur="2000"/>
                                        <p:tgtEl>
                                          <p:spTgt spid="48131">
                                            <p:txEl>
                                              <p:pRg st="15" end="15"/>
                                            </p:txEl>
                                          </p:spTgt>
                                        </p:tgtEl>
                                      </p:cBhvr>
                                    </p:animEffect>
                                  </p:childTnLst>
                                </p:cTn>
                              </p:par>
                            </p:childTnLst>
                          </p:cTn>
                        </p:par>
                        <p:par>
                          <p:cTn id="78" fill="hold" nodeType="afterGroup">
                            <p:stCondLst>
                              <p:cond delay="2000"/>
                            </p:stCondLst>
                            <p:childTnLst>
                              <p:par>
                                <p:cTn id="79" presetID="2" presetClass="exit" presetSubtype="8" fill="hold" nodeType="afterEffect">
                                  <p:stCondLst>
                                    <p:cond delay="0"/>
                                  </p:stCondLst>
                                  <p:childTnLst>
                                    <p:anim calcmode="lin" valueType="num">
                                      <p:cBhvr additive="base">
                                        <p:cTn id="80" dur="1000"/>
                                        <p:tgtEl>
                                          <p:spTgt spid="48132"/>
                                        </p:tgtEl>
                                        <p:attrNameLst>
                                          <p:attrName>ppt_x</p:attrName>
                                        </p:attrNameLst>
                                      </p:cBhvr>
                                      <p:tavLst>
                                        <p:tav tm="0">
                                          <p:val>
                                            <p:strVal val="ppt_x"/>
                                          </p:val>
                                        </p:tav>
                                        <p:tav tm="100000">
                                          <p:val>
                                            <p:strVal val="0-ppt_w/2"/>
                                          </p:val>
                                        </p:tav>
                                      </p:tavLst>
                                    </p:anim>
                                    <p:anim calcmode="lin" valueType="num">
                                      <p:cBhvr additive="base">
                                        <p:cTn id="81" dur="1000"/>
                                        <p:tgtEl>
                                          <p:spTgt spid="48132"/>
                                        </p:tgtEl>
                                        <p:attrNameLst>
                                          <p:attrName>ppt_y</p:attrName>
                                        </p:attrNameLst>
                                      </p:cBhvr>
                                      <p:tavLst>
                                        <p:tav tm="0">
                                          <p:val>
                                            <p:strVal val="ppt_y"/>
                                          </p:val>
                                        </p:tav>
                                        <p:tav tm="100000">
                                          <p:val>
                                            <p:strVal val="ppt_y"/>
                                          </p:val>
                                        </p:tav>
                                      </p:tavLst>
                                    </p:anim>
                                    <p:set>
                                      <p:cBhvr>
                                        <p:cTn id="82" dur="1" fill="hold">
                                          <p:stCondLst>
                                            <p:cond delay="999"/>
                                          </p:stCondLst>
                                        </p:cTn>
                                        <p:tgtEl>
                                          <p:spTgt spid="4813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p:bld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9" name="Rectangle 3"/>
          <p:cNvSpPr>
            <a:spLocks noGrp="1" noChangeArrowheads="1"/>
          </p:cNvSpPr>
          <p:nvPr>
            <p:ph idx="1"/>
          </p:nvPr>
        </p:nvSpPr>
        <p:spPr>
          <a:xfrm>
            <a:off x="304800" y="533400"/>
            <a:ext cx="6635750" cy="6172200"/>
          </a:xfrm>
        </p:spPr>
        <p:txBody>
          <a:bodyPr rtlCol="0">
            <a:normAutofit/>
          </a:bodyPr>
          <a:lstStyle/>
          <a:p>
            <a:pPr marL="438912" indent="-320040" fontAlgn="auto">
              <a:spcBef>
                <a:spcPts val="0"/>
              </a:spcBef>
              <a:spcAft>
                <a:spcPts val="0"/>
              </a:spcAft>
              <a:buFont typeface="Wingdings" pitchFamily="2" charset="2"/>
              <a:buNone/>
              <a:defRPr/>
            </a:pPr>
            <a:endParaRPr lang="en-US" sz="1000" b="1" dirty="0">
              <a:solidFill>
                <a:srgbClr val="FFFF00"/>
              </a:solidFill>
            </a:endParaRPr>
          </a:p>
          <a:p>
            <a:pPr marL="438912" indent="-320040" fontAlgn="auto">
              <a:spcBef>
                <a:spcPts val="0"/>
              </a:spcBef>
              <a:spcAft>
                <a:spcPts val="0"/>
              </a:spcAft>
              <a:buFont typeface="Wingdings" pitchFamily="2" charset="2"/>
              <a:buNone/>
              <a:defRPr/>
            </a:pPr>
            <a:r>
              <a:rPr lang="en-US" sz="3600" b="1" dirty="0">
                <a:solidFill>
                  <a:schemeClr val="tx1"/>
                </a:solidFill>
              </a:rPr>
              <a:t>Circumstances </a:t>
            </a:r>
          </a:p>
          <a:p>
            <a:pPr marL="438912" indent="-320040" fontAlgn="auto">
              <a:spcBef>
                <a:spcPts val="0"/>
              </a:spcBef>
              <a:spcAft>
                <a:spcPts val="0"/>
              </a:spcAft>
              <a:buFont typeface="Wingdings" pitchFamily="2" charset="2"/>
              <a:buNone/>
              <a:defRPr/>
            </a:pPr>
            <a:r>
              <a:rPr lang="en-US" sz="3600" b="1" dirty="0">
                <a:solidFill>
                  <a:schemeClr val="tx1"/>
                </a:solidFill>
              </a:rPr>
              <a:t>that require follow-up</a:t>
            </a:r>
          </a:p>
          <a:p>
            <a:pPr marL="457200" lvl="1" indent="0" fontAlgn="auto">
              <a:spcBef>
                <a:spcPts val="324"/>
              </a:spcBef>
              <a:spcAft>
                <a:spcPts val="0"/>
              </a:spcAft>
              <a:buFont typeface="Wingdings"/>
              <a:buNone/>
              <a:defRPr/>
            </a:pPr>
            <a:endParaRPr lang="en-US" b="1" dirty="0">
              <a:solidFill>
                <a:schemeClr val="tx1"/>
              </a:solidFill>
            </a:endParaRPr>
          </a:p>
          <a:p>
            <a:pPr marL="731520" lvl="1" indent="-274320" fontAlgn="auto">
              <a:spcBef>
                <a:spcPts val="324"/>
              </a:spcBef>
              <a:spcAft>
                <a:spcPts val="0"/>
              </a:spcAft>
              <a:buFont typeface="Wingdings"/>
              <a:buChar char=""/>
              <a:defRPr/>
            </a:pPr>
            <a:r>
              <a:rPr lang="en-US" sz="3600" dirty="0">
                <a:solidFill>
                  <a:schemeClr val="tx1"/>
                </a:solidFill>
                <a:latin typeface="Aparajita" panose="020B0604020202020204" pitchFamily="34" charset="0"/>
                <a:cs typeface="Aparajita" panose="020B0604020202020204" pitchFamily="34" charset="0"/>
              </a:rPr>
              <a:t>A suspected problem was reported.</a:t>
            </a:r>
          </a:p>
          <a:p>
            <a:pPr marL="731520" lvl="1" indent="-274320" fontAlgn="auto">
              <a:spcBef>
                <a:spcPts val="324"/>
              </a:spcBef>
              <a:spcAft>
                <a:spcPts val="0"/>
              </a:spcAft>
              <a:buFont typeface="Wingdings"/>
              <a:buChar char=""/>
              <a:defRPr/>
            </a:pPr>
            <a:endParaRPr lang="en-US" sz="900" dirty="0">
              <a:solidFill>
                <a:schemeClr val="tx1"/>
              </a:solidFill>
              <a:latin typeface="Aparajita" panose="020B0604020202020204" pitchFamily="34" charset="0"/>
              <a:cs typeface="Aparajita" panose="020B0604020202020204" pitchFamily="34" charset="0"/>
            </a:endParaRPr>
          </a:p>
          <a:p>
            <a:pPr marL="731520" lvl="1" indent="-274320" fontAlgn="auto">
              <a:spcBef>
                <a:spcPts val="324"/>
              </a:spcBef>
              <a:spcAft>
                <a:spcPts val="0"/>
              </a:spcAft>
              <a:buFont typeface="Wingdings"/>
              <a:buChar char=""/>
              <a:defRPr/>
            </a:pPr>
            <a:r>
              <a:rPr lang="en-US" sz="3600" dirty="0">
                <a:solidFill>
                  <a:schemeClr val="tx1"/>
                </a:solidFill>
                <a:latin typeface="Aparajita" panose="020B0604020202020204" pitchFamily="34" charset="0"/>
                <a:cs typeface="Aparajita" panose="020B0604020202020204" pitchFamily="34" charset="0"/>
              </a:rPr>
              <a:t>You observe a pattern of improper practices that raises concerns about data integrity or otherwise suspect deliberate wrong-doing.</a:t>
            </a:r>
          </a:p>
          <a:p>
            <a:pPr marL="438912" indent="-320040" fontAlgn="auto">
              <a:spcBef>
                <a:spcPts val="0"/>
              </a:spcBef>
              <a:spcAft>
                <a:spcPts val="0"/>
              </a:spcAft>
              <a:buFont typeface="Wingdings 2"/>
              <a:buChar char=""/>
              <a:defRPr/>
            </a:pPr>
            <a:endParaRPr lang="en-US" dirty="0"/>
          </a:p>
        </p:txBody>
      </p:sp>
      <p:grpSp>
        <p:nvGrpSpPr>
          <p:cNvPr id="74755" name="Group 6"/>
          <p:cNvGrpSpPr>
            <a:grpSpLocks noChangeAspect="1"/>
          </p:cNvGrpSpPr>
          <p:nvPr/>
        </p:nvGrpSpPr>
        <p:grpSpPr bwMode="auto">
          <a:xfrm>
            <a:off x="7239000" y="2857500"/>
            <a:ext cx="1350963" cy="1524000"/>
            <a:chOff x="4368" y="2784"/>
            <a:chExt cx="851" cy="960"/>
          </a:xfrm>
        </p:grpSpPr>
        <p:sp>
          <p:nvSpPr>
            <p:cNvPr id="74756" name="AutoShape 5"/>
            <p:cNvSpPr>
              <a:spLocks noChangeAspect="1" noChangeArrowheads="1" noTextEdit="1"/>
            </p:cNvSpPr>
            <p:nvPr/>
          </p:nvSpPr>
          <p:spPr bwMode="auto">
            <a:xfrm>
              <a:off x="4368" y="2784"/>
              <a:ext cx="851" cy="9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4757" name="Freeform 7"/>
            <p:cNvSpPr>
              <a:spLocks/>
            </p:cNvSpPr>
            <p:nvPr/>
          </p:nvSpPr>
          <p:spPr bwMode="auto">
            <a:xfrm>
              <a:off x="4368" y="2913"/>
              <a:ext cx="851" cy="726"/>
            </a:xfrm>
            <a:custGeom>
              <a:avLst/>
              <a:gdLst>
                <a:gd name="T0" fmla="*/ 0 w 1702"/>
                <a:gd name="T1" fmla="*/ 0 h 1454"/>
                <a:gd name="T2" fmla="*/ 104 w 1702"/>
                <a:gd name="T3" fmla="*/ 686 h 1454"/>
                <a:gd name="T4" fmla="*/ 717 w 1702"/>
                <a:gd name="T5" fmla="*/ 726 h 1454"/>
                <a:gd name="T6" fmla="*/ 851 w 1702"/>
                <a:gd name="T7" fmla="*/ 35 h 1454"/>
                <a:gd name="T8" fmla="*/ 0 w 1702"/>
                <a:gd name="T9" fmla="*/ 0 h 145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02" h="1454">
                  <a:moveTo>
                    <a:pt x="0" y="0"/>
                  </a:moveTo>
                  <a:lnTo>
                    <a:pt x="207" y="1373"/>
                  </a:lnTo>
                  <a:lnTo>
                    <a:pt x="1433" y="1454"/>
                  </a:lnTo>
                  <a:lnTo>
                    <a:pt x="1702" y="70"/>
                  </a:lnTo>
                  <a:lnTo>
                    <a:pt x="0" y="0"/>
                  </a:lnTo>
                  <a:close/>
                </a:path>
              </a:pathLst>
            </a:custGeom>
            <a:solidFill>
              <a:srgbClr val="F2A5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4758" name="Freeform 8"/>
            <p:cNvSpPr>
              <a:spLocks/>
            </p:cNvSpPr>
            <p:nvPr/>
          </p:nvSpPr>
          <p:spPr bwMode="auto">
            <a:xfrm>
              <a:off x="4445" y="2784"/>
              <a:ext cx="689" cy="361"/>
            </a:xfrm>
            <a:custGeom>
              <a:avLst/>
              <a:gdLst>
                <a:gd name="T0" fmla="*/ 689 w 1378"/>
                <a:gd name="T1" fmla="*/ 56 h 722"/>
                <a:gd name="T2" fmla="*/ 678 w 1378"/>
                <a:gd name="T3" fmla="*/ 52 h 722"/>
                <a:gd name="T4" fmla="*/ 662 w 1378"/>
                <a:gd name="T5" fmla="*/ 46 h 722"/>
                <a:gd name="T6" fmla="*/ 646 w 1378"/>
                <a:gd name="T7" fmla="*/ 40 h 722"/>
                <a:gd name="T8" fmla="*/ 628 w 1378"/>
                <a:gd name="T9" fmla="*/ 34 h 722"/>
                <a:gd name="T10" fmla="*/ 610 w 1378"/>
                <a:gd name="T11" fmla="*/ 29 h 722"/>
                <a:gd name="T12" fmla="*/ 591 w 1378"/>
                <a:gd name="T13" fmla="*/ 25 h 722"/>
                <a:gd name="T14" fmla="*/ 571 w 1378"/>
                <a:gd name="T15" fmla="*/ 21 h 722"/>
                <a:gd name="T16" fmla="*/ 551 w 1378"/>
                <a:gd name="T17" fmla="*/ 17 h 722"/>
                <a:gd name="T18" fmla="*/ 530 w 1378"/>
                <a:gd name="T19" fmla="*/ 14 h 722"/>
                <a:gd name="T20" fmla="*/ 508 w 1378"/>
                <a:gd name="T21" fmla="*/ 11 h 722"/>
                <a:gd name="T22" fmla="*/ 486 w 1378"/>
                <a:gd name="T23" fmla="*/ 8 h 722"/>
                <a:gd name="T24" fmla="*/ 464 w 1378"/>
                <a:gd name="T25" fmla="*/ 5 h 722"/>
                <a:gd name="T26" fmla="*/ 440 w 1378"/>
                <a:gd name="T27" fmla="*/ 3 h 722"/>
                <a:gd name="T28" fmla="*/ 417 w 1378"/>
                <a:gd name="T29" fmla="*/ 2 h 722"/>
                <a:gd name="T30" fmla="*/ 393 w 1378"/>
                <a:gd name="T31" fmla="*/ 1 h 722"/>
                <a:gd name="T32" fmla="*/ 369 w 1378"/>
                <a:gd name="T33" fmla="*/ 0 h 722"/>
                <a:gd name="T34" fmla="*/ 344 w 1378"/>
                <a:gd name="T35" fmla="*/ 0 h 722"/>
                <a:gd name="T36" fmla="*/ 320 w 1378"/>
                <a:gd name="T37" fmla="*/ 0 h 722"/>
                <a:gd name="T38" fmla="*/ 296 w 1378"/>
                <a:gd name="T39" fmla="*/ 1 h 722"/>
                <a:gd name="T40" fmla="*/ 273 w 1378"/>
                <a:gd name="T41" fmla="*/ 2 h 722"/>
                <a:gd name="T42" fmla="*/ 249 w 1378"/>
                <a:gd name="T43" fmla="*/ 3 h 722"/>
                <a:gd name="T44" fmla="*/ 226 w 1378"/>
                <a:gd name="T45" fmla="*/ 5 h 722"/>
                <a:gd name="T46" fmla="*/ 204 w 1378"/>
                <a:gd name="T47" fmla="*/ 8 h 722"/>
                <a:gd name="T48" fmla="*/ 182 w 1378"/>
                <a:gd name="T49" fmla="*/ 11 h 722"/>
                <a:gd name="T50" fmla="*/ 160 w 1378"/>
                <a:gd name="T51" fmla="*/ 14 h 722"/>
                <a:gd name="T52" fmla="*/ 139 w 1378"/>
                <a:gd name="T53" fmla="*/ 17 h 722"/>
                <a:gd name="T54" fmla="*/ 119 w 1378"/>
                <a:gd name="T55" fmla="*/ 21 h 722"/>
                <a:gd name="T56" fmla="*/ 99 w 1378"/>
                <a:gd name="T57" fmla="*/ 25 h 722"/>
                <a:gd name="T58" fmla="*/ 80 w 1378"/>
                <a:gd name="T59" fmla="*/ 29 h 722"/>
                <a:gd name="T60" fmla="*/ 61 w 1378"/>
                <a:gd name="T61" fmla="*/ 34 h 722"/>
                <a:gd name="T62" fmla="*/ 44 w 1378"/>
                <a:gd name="T63" fmla="*/ 40 h 722"/>
                <a:gd name="T64" fmla="*/ 27 w 1378"/>
                <a:gd name="T65" fmla="*/ 46 h 722"/>
                <a:gd name="T66" fmla="*/ 12 w 1378"/>
                <a:gd name="T67" fmla="*/ 52 h 722"/>
                <a:gd name="T68" fmla="*/ 0 w 1378"/>
                <a:gd name="T69" fmla="*/ 56 h 722"/>
                <a:gd name="T70" fmla="*/ 0 w 1378"/>
                <a:gd name="T71" fmla="*/ 361 h 722"/>
                <a:gd name="T72" fmla="*/ 689 w 1378"/>
                <a:gd name="T73" fmla="*/ 361 h 722"/>
                <a:gd name="T74" fmla="*/ 689 w 1378"/>
                <a:gd name="T75" fmla="*/ 56 h 72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378" h="722">
                  <a:moveTo>
                    <a:pt x="1378" y="112"/>
                  </a:moveTo>
                  <a:lnTo>
                    <a:pt x="1355" y="103"/>
                  </a:lnTo>
                  <a:lnTo>
                    <a:pt x="1324" y="91"/>
                  </a:lnTo>
                  <a:lnTo>
                    <a:pt x="1291" y="79"/>
                  </a:lnTo>
                  <a:lnTo>
                    <a:pt x="1256" y="68"/>
                  </a:lnTo>
                  <a:lnTo>
                    <a:pt x="1219" y="58"/>
                  </a:lnTo>
                  <a:lnTo>
                    <a:pt x="1181" y="50"/>
                  </a:lnTo>
                  <a:lnTo>
                    <a:pt x="1142" y="41"/>
                  </a:lnTo>
                  <a:lnTo>
                    <a:pt x="1101" y="33"/>
                  </a:lnTo>
                  <a:lnTo>
                    <a:pt x="1059" y="27"/>
                  </a:lnTo>
                  <a:lnTo>
                    <a:pt x="1016" y="21"/>
                  </a:lnTo>
                  <a:lnTo>
                    <a:pt x="971" y="15"/>
                  </a:lnTo>
                  <a:lnTo>
                    <a:pt x="927" y="10"/>
                  </a:lnTo>
                  <a:lnTo>
                    <a:pt x="880" y="6"/>
                  </a:lnTo>
                  <a:lnTo>
                    <a:pt x="834" y="4"/>
                  </a:lnTo>
                  <a:lnTo>
                    <a:pt x="785" y="2"/>
                  </a:lnTo>
                  <a:lnTo>
                    <a:pt x="737" y="0"/>
                  </a:lnTo>
                  <a:lnTo>
                    <a:pt x="688" y="0"/>
                  </a:lnTo>
                  <a:lnTo>
                    <a:pt x="640" y="0"/>
                  </a:lnTo>
                  <a:lnTo>
                    <a:pt x="591" y="2"/>
                  </a:lnTo>
                  <a:lnTo>
                    <a:pt x="545" y="4"/>
                  </a:lnTo>
                  <a:lnTo>
                    <a:pt x="498" y="6"/>
                  </a:lnTo>
                  <a:lnTo>
                    <a:pt x="452" y="10"/>
                  </a:lnTo>
                  <a:lnTo>
                    <a:pt x="407" y="15"/>
                  </a:lnTo>
                  <a:lnTo>
                    <a:pt x="363" y="21"/>
                  </a:lnTo>
                  <a:lnTo>
                    <a:pt x="320" y="27"/>
                  </a:lnTo>
                  <a:lnTo>
                    <a:pt x="277" y="33"/>
                  </a:lnTo>
                  <a:lnTo>
                    <a:pt x="237" y="41"/>
                  </a:lnTo>
                  <a:lnTo>
                    <a:pt x="198" y="50"/>
                  </a:lnTo>
                  <a:lnTo>
                    <a:pt x="159" y="58"/>
                  </a:lnTo>
                  <a:lnTo>
                    <a:pt x="122" y="68"/>
                  </a:lnTo>
                  <a:lnTo>
                    <a:pt x="87" y="79"/>
                  </a:lnTo>
                  <a:lnTo>
                    <a:pt x="54" y="91"/>
                  </a:lnTo>
                  <a:lnTo>
                    <a:pt x="23" y="103"/>
                  </a:lnTo>
                  <a:lnTo>
                    <a:pt x="0" y="112"/>
                  </a:lnTo>
                  <a:lnTo>
                    <a:pt x="0" y="722"/>
                  </a:lnTo>
                  <a:lnTo>
                    <a:pt x="1378" y="722"/>
                  </a:lnTo>
                  <a:lnTo>
                    <a:pt x="1378" y="1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4759" name="Freeform 9"/>
            <p:cNvSpPr>
              <a:spLocks/>
            </p:cNvSpPr>
            <p:nvPr/>
          </p:nvSpPr>
          <p:spPr bwMode="auto">
            <a:xfrm>
              <a:off x="4480" y="2820"/>
              <a:ext cx="618" cy="289"/>
            </a:xfrm>
            <a:custGeom>
              <a:avLst/>
              <a:gdLst>
                <a:gd name="T0" fmla="*/ 618 w 1235"/>
                <a:gd name="T1" fmla="*/ 45 h 578"/>
                <a:gd name="T2" fmla="*/ 618 w 1235"/>
                <a:gd name="T3" fmla="*/ 289 h 578"/>
                <a:gd name="T4" fmla="*/ 0 w 1235"/>
                <a:gd name="T5" fmla="*/ 289 h 578"/>
                <a:gd name="T6" fmla="*/ 0 w 1235"/>
                <a:gd name="T7" fmla="*/ 45 h 578"/>
                <a:gd name="T8" fmla="*/ 15 w 1235"/>
                <a:gd name="T9" fmla="*/ 40 h 578"/>
                <a:gd name="T10" fmla="*/ 31 w 1235"/>
                <a:gd name="T11" fmla="*/ 35 h 578"/>
                <a:gd name="T12" fmla="*/ 47 w 1235"/>
                <a:gd name="T13" fmla="*/ 30 h 578"/>
                <a:gd name="T14" fmla="*/ 64 w 1235"/>
                <a:gd name="T15" fmla="*/ 26 h 578"/>
                <a:gd name="T16" fmla="*/ 82 w 1235"/>
                <a:gd name="T17" fmla="*/ 21 h 578"/>
                <a:gd name="T18" fmla="*/ 100 w 1235"/>
                <a:gd name="T19" fmla="*/ 18 h 578"/>
                <a:gd name="T20" fmla="*/ 119 w 1235"/>
                <a:gd name="T21" fmla="*/ 15 h 578"/>
                <a:gd name="T22" fmla="*/ 139 w 1235"/>
                <a:gd name="T23" fmla="*/ 12 h 578"/>
                <a:gd name="T24" fmla="*/ 158 w 1235"/>
                <a:gd name="T25" fmla="*/ 9 h 578"/>
                <a:gd name="T26" fmla="*/ 179 w 1235"/>
                <a:gd name="T27" fmla="*/ 7 h 578"/>
                <a:gd name="T28" fmla="*/ 199 w 1235"/>
                <a:gd name="T29" fmla="*/ 5 h 578"/>
                <a:gd name="T30" fmla="*/ 220 w 1235"/>
                <a:gd name="T31" fmla="*/ 3 h 578"/>
                <a:gd name="T32" fmla="*/ 242 w 1235"/>
                <a:gd name="T33" fmla="*/ 2 h 578"/>
                <a:gd name="T34" fmla="*/ 264 w 1235"/>
                <a:gd name="T35" fmla="*/ 1 h 578"/>
                <a:gd name="T36" fmla="*/ 286 w 1235"/>
                <a:gd name="T37" fmla="*/ 0 h 578"/>
                <a:gd name="T38" fmla="*/ 308 w 1235"/>
                <a:gd name="T39" fmla="*/ 0 h 578"/>
                <a:gd name="T40" fmla="*/ 331 w 1235"/>
                <a:gd name="T41" fmla="*/ 0 h 578"/>
                <a:gd name="T42" fmla="*/ 353 w 1235"/>
                <a:gd name="T43" fmla="*/ 1 h 578"/>
                <a:gd name="T44" fmla="*/ 375 w 1235"/>
                <a:gd name="T45" fmla="*/ 2 h 578"/>
                <a:gd name="T46" fmla="*/ 397 w 1235"/>
                <a:gd name="T47" fmla="*/ 3 h 578"/>
                <a:gd name="T48" fmla="*/ 418 w 1235"/>
                <a:gd name="T49" fmla="*/ 5 h 578"/>
                <a:gd name="T50" fmla="*/ 438 w 1235"/>
                <a:gd name="T51" fmla="*/ 7 h 578"/>
                <a:gd name="T52" fmla="*/ 459 w 1235"/>
                <a:gd name="T53" fmla="*/ 9 h 578"/>
                <a:gd name="T54" fmla="*/ 479 w 1235"/>
                <a:gd name="T55" fmla="*/ 12 h 578"/>
                <a:gd name="T56" fmla="*/ 498 w 1235"/>
                <a:gd name="T57" fmla="*/ 15 h 578"/>
                <a:gd name="T58" fmla="*/ 518 w 1235"/>
                <a:gd name="T59" fmla="*/ 18 h 578"/>
                <a:gd name="T60" fmla="*/ 536 w 1235"/>
                <a:gd name="T61" fmla="*/ 21 h 578"/>
                <a:gd name="T62" fmla="*/ 554 w 1235"/>
                <a:gd name="T63" fmla="*/ 26 h 578"/>
                <a:gd name="T64" fmla="*/ 570 w 1235"/>
                <a:gd name="T65" fmla="*/ 30 h 578"/>
                <a:gd name="T66" fmla="*/ 587 w 1235"/>
                <a:gd name="T67" fmla="*/ 35 h 578"/>
                <a:gd name="T68" fmla="*/ 603 w 1235"/>
                <a:gd name="T69" fmla="*/ 40 h 578"/>
                <a:gd name="T70" fmla="*/ 618 w 1235"/>
                <a:gd name="T71" fmla="*/ 45 h 57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235"/>
                <a:gd name="T109" fmla="*/ 0 h 578"/>
                <a:gd name="T110" fmla="*/ 1235 w 1235"/>
                <a:gd name="T111" fmla="*/ 578 h 57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235" h="578">
                  <a:moveTo>
                    <a:pt x="1235" y="89"/>
                  </a:moveTo>
                  <a:lnTo>
                    <a:pt x="1235" y="578"/>
                  </a:lnTo>
                  <a:lnTo>
                    <a:pt x="0" y="578"/>
                  </a:lnTo>
                  <a:lnTo>
                    <a:pt x="0" y="89"/>
                  </a:lnTo>
                  <a:lnTo>
                    <a:pt x="29" y="79"/>
                  </a:lnTo>
                  <a:lnTo>
                    <a:pt x="62" y="69"/>
                  </a:lnTo>
                  <a:lnTo>
                    <a:pt x="93" y="60"/>
                  </a:lnTo>
                  <a:lnTo>
                    <a:pt x="128" y="52"/>
                  </a:lnTo>
                  <a:lnTo>
                    <a:pt x="163" y="42"/>
                  </a:lnTo>
                  <a:lnTo>
                    <a:pt x="200" y="36"/>
                  </a:lnTo>
                  <a:lnTo>
                    <a:pt x="238" y="29"/>
                  </a:lnTo>
                  <a:lnTo>
                    <a:pt x="277" y="23"/>
                  </a:lnTo>
                  <a:lnTo>
                    <a:pt x="316" y="17"/>
                  </a:lnTo>
                  <a:lnTo>
                    <a:pt x="357" y="13"/>
                  </a:lnTo>
                  <a:lnTo>
                    <a:pt x="397" y="9"/>
                  </a:lnTo>
                  <a:lnTo>
                    <a:pt x="440" y="5"/>
                  </a:lnTo>
                  <a:lnTo>
                    <a:pt x="483" y="3"/>
                  </a:lnTo>
                  <a:lnTo>
                    <a:pt x="527" y="2"/>
                  </a:lnTo>
                  <a:lnTo>
                    <a:pt x="572" y="0"/>
                  </a:lnTo>
                  <a:lnTo>
                    <a:pt x="616" y="0"/>
                  </a:lnTo>
                  <a:lnTo>
                    <a:pt x="661" y="0"/>
                  </a:lnTo>
                  <a:lnTo>
                    <a:pt x="705" y="2"/>
                  </a:lnTo>
                  <a:lnTo>
                    <a:pt x="750" y="3"/>
                  </a:lnTo>
                  <a:lnTo>
                    <a:pt x="793" y="5"/>
                  </a:lnTo>
                  <a:lnTo>
                    <a:pt x="835" y="9"/>
                  </a:lnTo>
                  <a:lnTo>
                    <a:pt x="876" y="13"/>
                  </a:lnTo>
                  <a:lnTo>
                    <a:pt x="917" y="17"/>
                  </a:lnTo>
                  <a:lnTo>
                    <a:pt x="957" y="23"/>
                  </a:lnTo>
                  <a:lnTo>
                    <a:pt x="996" y="29"/>
                  </a:lnTo>
                  <a:lnTo>
                    <a:pt x="1035" y="36"/>
                  </a:lnTo>
                  <a:lnTo>
                    <a:pt x="1072" y="42"/>
                  </a:lnTo>
                  <a:lnTo>
                    <a:pt x="1107" y="52"/>
                  </a:lnTo>
                  <a:lnTo>
                    <a:pt x="1140" y="60"/>
                  </a:lnTo>
                  <a:lnTo>
                    <a:pt x="1173" y="69"/>
                  </a:lnTo>
                  <a:lnTo>
                    <a:pt x="1206" y="79"/>
                  </a:lnTo>
                  <a:lnTo>
                    <a:pt x="1235" y="8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altLang="en-US" sz="2000" b="1"/>
                <a:t>? ? ?</a:t>
              </a:r>
            </a:p>
          </p:txBody>
        </p:sp>
        <p:sp>
          <p:nvSpPr>
            <p:cNvPr id="74760" name="Freeform 10"/>
            <p:cNvSpPr>
              <a:spLocks/>
            </p:cNvSpPr>
            <p:nvPr/>
          </p:nvSpPr>
          <p:spPr bwMode="auto">
            <a:xfrm>
              <a:off x="4565" y="3161"/>
              <a:ext cx="435" cy="581"/>
            </a:xfrm>
            <a:custGeom>
              <a:avLst/>
              <a:gdLst>
                <a:gd name="T0" fmla="*/ 314 w 870"/>
                <a:gd name="T1" fmla="*/ 403 h 1161"/>
                <a:gd name="T2" fmla="*/ 331 w 870"/>
                <a:gd name="T3" fmla="*/ 393 h 1161"/>
                <a:gd name="T4" fmla="*/ 349 w 870"/>
                <a:gd name="T5" fmla="*/ 381 h 1161"/>
                <a:gd name="T6" fmla="*/ 365 w 870"/>
                <a:gd name="T7" fmla="*/ 368 h 1161"/>
                <a:gd name="T8" fmla="*/ 388 w 870"/>
                <a:gd name="T9" fmla="*/ 345 h 1161"/>
                <a:gd name="T10" fmla="*/ 410 w 870"/>
                <a:gd name="T11" fmla="*/ 311 h 1161"/>
                <a:gd name="T12" fmla="*/ 426 w 870"/>
                <a:gd name="T13" fmla="*/ 273 h 1161"/>
                <a:gd name="T14" fmla="*/ 434 w 870"/>
                <a:gd name="T15" fmla="*/ 233 h 1161"/>
                <a:gd name="T16" fmla="*/ 434 w 870"/>
                <a:gd name="T17" fmla="*/ 191 h 1161"/>
                <a:gd name="T18" fmla="*/ 426 w 870"/>
                <a:gd name="T19" fmla="*/ 150 h 1161"/>
                <a:gd name="T20" fmla="*/ 410 w 870"/>
                <a:gd name="T21" fmla="*/ 112 h 1161"/>
                <a:gd name="T22" fmla="*/ 388 w 870"/>
                <a:gd name="T23" fmla="*/ 78 h 1161"/>
                <a:gd name="T24" fmla="*/ 358 w 870"/>
                <a:gd name="T25" fmla="*/ 48 h 1161"/>
                <a:gd name="T26" fmla="*/ 323 w 870"/>
                <a:gd name="T27" fmla="*/ 24 h 1161"/>
                <a:gd name="T28" fmla="*/ 284 w 870"/>
                <a:gd name="T29" fmla="*/ 9 h 1161"/>
                <a:gd name="T30" fmla="*/ 244 w 870"/>
                <a:gd name="T31" fmla="*/ 1 h 1161"/>
                <a:gd name="T32" fmla="*/ 202 w 870"/>
                <a:gd name="T33" fmla="*/ 1 h 1161"/>
                <a:gd name="T34" fmla="*/ 160 w 870"/>
                <a:gd name="T35" fmla="*/ 10 h 1161"/>
                <a:gd name="T36" fmla="*/ 122 w 870"/>
                <a:gd name="T37" fmla="*/ 25 h 1161"/>
                <a:gd name="T38" fmla="*/ 88 w 870"/>
                <a:gd name="T39" fmla="*/ 49 h 1161"/>
                <a:gd name="T40" fmla="*/ 59 w 870"/>
                <a:gd name="T41" fmla="*/ 78 h 1161"/>
                <a:gd name="T42" fmla="*/ 36 w 870"/>
                <a:gd name="T43" fmla="*/ 111 h 1161"/>
                <a:gd name="T44" fmla="*/ 20 w 870"/>
                <a:gd name="T45" fmla="*/ 149 h 1161"/>
                <a:gd name="T46" fmla="*/ 12 w 870"/>
                <a:gd name="T47" fmla="*/ 191 h 1161"/>
                <a:gd name="T48" fmla="*/ 12 w 870"/>
                <a:gd name="T49" fmla="*/ 233 h 1161"/>
                <a:gd name="T50" fmla="*/ 19 w 870"/>
                <a:gd name="T51" fmla="*/ 273 h 1161"/>
                <a:gd name="T52" fmla="*/ 36 w 870"/>
                <a:gd name="T53" fmla="*/ 311 h 1161"/>
                <a:gd name="T54" fmla="*/ 58 w 870"/>
                <a:gd name="T55" fmla="*/ 345 h 1161"/>
                <a:gd name="T56" fmla="*/ 80 w 870"/>
                <a:gd name="T57" fmla="*/ 367 h 1161"/>
                <a:gd name="T58" fmla="*/ 96 w 870"/>
                <a:gd name="T59" fmla="*/ 380 h 1161"/>
                <a:gd name="T60" fmla="*/ 112 w 870"/>
                <a:gd name="T61" fmla="*/ 392 h 1161"/>
                <a:gd name="T62" fmla="*/ 130 w 870"/>
                <a:gd name="T63" fmla="*/ 402 h 1161"/>
                <a:gd name="T64" fmla="*/ 94 w 870"/>
                <a:gd name="T65" fmla="*/ 529 h 1161"/>
                <a:gd name="T66" fmla="*/ 19 w 870"/>
                <a:gd name="T67" fmla="*/ 491 h 1161"/>
                <a:gd name="T68" fmla="*/ 7 w 870"/>
                <a:gd name="T69" fmla="*/ 495 h 1161"/>
                <a:gd name="T70" fmla="*/ 0 w 870"/>
                <a:gd name="T71" fmla="*/ 507 h 1161"/>
                <a:gd name="T72" fmla="*/ 4 w 870"/>
                <a:gd name="T73" fmla="*/ 520 h 1161"/>
                <a:gd name="T74" fmla="*/ 113 w 870"/>
                <a:gd name="T75" fmla="*/ 579 h 1161"/>
                <a:gd name="T76" fmla="*/ 178 w 870"/>
                <a:gd name="T77" fmla="*/ 417 h 1161"/>
                <a:gd name="T78" fmla="*/ 191 w 870"/>
                <a:gd name="T79" fmla="*/ 420 h 1161"/>
                <a:gd name="T80" fmla="*/ 204 w 870"/>
                <a:gd name="T81" fmla="*/ 422 h 1161"/>
                <a:gd name="T82" fmla="*/ 216 w 870"/>
                <a:gd name="T83" fmla="*/ 423 h 1161"/>
                <a:gd name="T84" fmla="*/ 229 w 870"/>
                <a:gd name="T85" fmla="*/ 423 h 1161"/>
                <a:gd name="T86" fmla="*/ 240 w 870"/>
                <a:gd name="T87" fmla="*/ 422 h 1161"/>
                <a:gd name="T88" fmla="*/ 252 w 870"/>
                <a:gd name="T89" fmla="*/ 421 h 1161"/>
                <a:gd name="T90" fmla="*/ 263 w 870"/>
                <a:gd name="T91" fmla="*/ 418 h 1161"/>
                <a:gd name="T92" fmla="*/ 269 w 870"/>
                <a:gd name="T93" fmla="*/ 418 h 1161"/>
                <a:gd name="T94" fmla="*/ 269 w 870"/>
                <a:gd name="T95" fmla="*/ 418 h 1161"/>
                <a:gd name="T96" fmla="*/ 269 w 870"/>
                <a:gd name="T97" fmla="*/ 419 h 1161"/>
                <a:gd name="T98" fmla="*/ 273 w 870"/>
                <a:gd name="T99" fmla="*/ 546 h 1161"/>
                <a:gd name="T100" fmla="*/ 263 w 870"/>
                <a:gd name="T101" fmla="*/ 555 h 1161"/>
                <a:gd name="T102" fmla="*/ 262 w 870"/>
                <a:gd name="T103" fmla="*/ 568 h 1161"/>
                <a:gd name="T104" fmla="*/ 270 w 870"/>
                <a:gd name="T105" fmla="*/ 579 h 1161"/>
                <a:gd name="T106" fmla="*/ 284 w 870"/>
                <a:gd name="T107" fmla="*/ 580 h 1161"/>
                <a:gd name="T108" fmla="*/ 304 w 870"/>
                <a:gd name="T109" fmla="*/ 407 h 116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870" h="1161">
                  <a:moveTo>
                    <a:pt x="608" y="813"/>
                  </a:moveTo>
                  <a:lnTo>
                    <a:pt x="628" y="805"/>
                  </a:lnTo>
                  <a:lnTo>
                    <a:pt x="645" y="795"/>
                  </a:lnTo>
                  <a:lnTo>
                    <a:pt x="662" y="786"/>
                  </a:lnTo>
                  <a:lnTo>
                    <a:pt x="680" y="774"/>
                  </a:lnTo>
                  <a:lnTo>
                    <a:pt x="697" y="762"/>
                  </a:lnTo>
                  <a:lnTo>
                    <a:pt x="715" y="749"/>
                  </a:lnTo>
                  <a:lnTo>
                    <a:pt x="730" y="735"/>
                  </a:lnTo>
                  <a:lnTo>
                    <a:pt x="746" y="720"/>
                  </a:lnTo>
                  <a:lnTo>
                    <a:pt x="775" y="689"/>
                  </a:lnTo>
                  <a:lnTo>
                    <a:pt x="798" y="656"/>
                  </a:lnTo>
                  <a:lnTo>
                    <a:pt x="819" y="621"/>
                  </a:lnTo>
                  <a:lnTo>
                    <a:pt x="837" y="584"/>
                  </a:lnTo>
                  <a:lnTo>
                    <a:pt x="852" y="546"/>
                  </a:lnTo>
                  <a:lnTo>
                    <a:pt x="862" y="507"/>
                  </a:lnTo>
                  <a:lnTo>
                    <a:pt x="868" y="466"/>
                  </a:lnTo>
                  <a:lnTo>
                    <a:pt x="870" y="424"/>
                  </a:lnTo>
                  <a:lnTo>
                    <a:pt x="868" y="381"/>
                  </a:lnTo>
                  <a:lnTo>
                    <a:pt x="862" y="340"/>
                  </a:lnTo>
                  <a:lnTo>
                    <a:pt x="852" y="300"/>
                  </a:lnTo>
                  <a:lnTo>
                    <a:pt x="837" y="261"/>
                  </a:lnTo>
                  <a:lnTo>
                    <a:pt x="819" y="224"/>
                  </a:lnTo>
                  <a:lnTo>
                    <a:pt x="798" y="188"/>
                  </a:lnTo>
                  <a:lnTo>
                    <a:pt x="775" y="155"/>
                  </a:lnTo>
                  <a:lnTo>
                    <a:pt x="746" y="124"/>
                  </a:lnTo>
                  <a:lnTo>
                    <a:pt x="715" y="95"/>
                  </a:lnTo>
                  <a:lnTo>
                    <a:pt x="680" y="70"/>
                  </a:lnTo>
                  <a:lnTo>
                    <a:pt x="645" y="48"/>
                  </a:lnTo>
                  <a:lnTo>
                    <a:pt x="608" y="31"/>
                  </a:lnTo>
                  <a:lnTo>
                    <a:pt x="567" y="17"/>
                  </a:lnTo>
                  <a:lnTo>
                    <a:pt x="529" y="8"/>
                  </a:lnTo>
                  <a:lnTo>
                    <a:pt x="488" y="2"/>
                  </a:lnTo>
                  <a:lnTo>
                    <a:pt x="445" y="0"/>
                  </a:lnTo>
                  <a:lnTo>
                    <a:pt x="403" y="2"/>
                  </a:lnTo>
                  <a:lnTo>
                    <a:pt x="360" y="8"/>
                  </a:lnTo>
                  <a:lnTo>
                    <a:pt x="319" y="19"/>
                  </a:lnTo>
                  <a:lnTo>
                    <a:pt x="281" y="33"/>
                  </a:lnTo>
                  <a:lnTo>
                    <a:pt x="244" y="50"/>
                  </a:lnTo>
                  <a:lnTo>
                    <a:pt x="209" y="71"/>
                  </a:lnTo>
                  <a:lnTo>
                    <a:pt x="176" y="97"/>
                  </a:lnTo>
                  <a:lnTo>
                    <a:pt x="145" y="124"/>
                  </a:lnTo>
                  <a:lnTo>
                    <a:pt x="118" y="155"/>
                  </a:lnTo>
                  <a:lnTo>
                    <a:pt x="93" y="188"/>
                  </a:lnTo>
                  <a:lnTo>
                    <a:pt x="71" y="222"/>
                  </a:lnTo>
                  <a:lnTo>
                    <a:pt x="54" y="259"/>
                  </a:lnTo>
                  <a:lnTo>
                    <a:pt x="40" y="298"/>
                  </a:lnTo>
                  <a:lnTo>
                    <a:pt x="29" y="339"/>
                  </a:lnTo>
                  <a:lnTo>
                    <a:pt x="23" y="381"/>
                  </a:lnTo>
                  <a:lnTo>
                    <a:pt x="21" y="424"/>
                  </a:lnTo>
                  <a:lnTo>
                    <a:pt x="23" y="466"/>
                  </a:lnTo>
                  <a:lnTo>
                    <a:pt x="29" y="507"/>
                  </a:lnTo>
                  <a:lnTo>
                    <a:pt x="38" y="546"/>
                  </a:lnTo>
                  <a:lnTo>
                    <a:pt x="54" y="584"/>
                  </a:lnTo>
                  <a:lnTo>
                    <a:pt x="71" y="621"/>
                  </a:lnTo>
                  <a:lnTo>
                    <a:pt x="93" y="656"/>
                  </a:lnTo>
                  <a:lnTo>
                    <a:pt x="116" y="689"/>
                  </a:lnTo>
                  <a:lnTo>
                    <a:pt x="145" y="720"/>
                  </a:lnTo>
                  <a:lnTo>
                    <a:pt x="160" y="733"/>
                  </a:lnTo>
                  <a:lnTo>
                    <a:pt x="176" y="747"/>
                  </a:lnTo>
                  <a:lnTo>
                    <a:pt x="191" y="760"/>
                  </a:lnTo>
                  <a:lnTo>
                    <a:pt x="207" y="772"/>
                  </a:lnTo>
                  <a:lnTo>
                    <a:pt x="224" y="784"/>
                  </a:lnTo>
                  <a:lnTo>
                    <a:pt x="242" y="793"/>
                  </a:lnTo>
                  <a:lnTo>
                    <a:pt x="259" y="803"/>
                  </a:lnTo>
                  <a:lnTo>
                    <a:pt x="277" y="811"/>
                  </a:lnTo>
                  <a:lnTo>
                    <a:pt x="188" y="1057"/>
                  </a:lnTo>
                  <a:lnTo>
                    <a:pt x="52" y="985"/>
                  </a:lnTo>
                  <a:lnTo>
                    <a:pt x="38" y="981"/>
                  </a:lnTo>
                  <a:lnTo>
                    <a:pt x="25" y="983"/>
                  </a:lnTo>
                  <a:lnTo>
                    <a:pt x="13" y="989"/>
                  </a:lnTo>
                  <a:lnTo>
                    <a:pt x="3" y="1000"/>
                  </a:lnTo>
                  <a:lnTo>
                    <a:pt x="0" y="1014"/>
                  </a:lnTo>
                  <a:lnTo>
                    <a:pt x="1" y="1028"/>
                  </a:lnTo>
                  <a:lnTo>
                    <a:pt x="7" y="1039"/>
                  </a:lnTo>
                  <a:lnTo>
                    <a:pt x="19" y="1049"/>
                  </a:lnTo>
                  <a:lnTo>
                    <a:pt x="226" y="1157"/>
                  </a:lnTo>
                  <a:lnTo>
                    <a:pt x="345" y="832"/>
                  </a:lnTo>
                  <a:lnTo>
                    <a:pt x="356" y="834"/>
                  </a:lnTo>
                  <a:lnTo>
                    <a:pt x="370" y="838"/>
                  </a:lnTo>
                  <a:lnTo>
                    <a:pt x="381" y="840"/>
                  </a:lnTo>
                  <a:lnTo>
                    <a:pt x="395" y="842"/>
                  </a:lnTo>
                  <a:lnTo>
                    <a:pt x="407" y="844"/>
                  </a:lnTo>
                  <a:lnTo>
                    <a:pt x="420" y="844"/>
                  </a:lnTo>
                  <a:lnTo>
                    <a:pt x="432" y="846"/>
                  </a:lnTo>
                  <a:lnTo>
                    <a:pt x="445" y="846"/>
                  </a:lnTo>
                  <a:lnTo>
                    <a:pt x="457" y="846"/>
                  </a:lnTo>
                  <a:lnTo>
                    <a:pt x="469" y="846"/>
                  </a:lnTo>
                  <a:lnTo>
                    <a:pt x="480" y="844"/>
                  </a:lnTo>
                  <a:lnTo>
                    <a:pt x="492" y="842"/>
                  </a:lnTo>
                  <a:lnTo>
                    <a:pt x="504" y="842"/>
                  </a:lnTo>
                  <a:lnTo>
                    <a:pt x="515" y="840"/>
                  </a:lnTo>
                  <a:lnTo>
                    <a:pt x="525" y="836"/>
                  </a:lnTo>
                  <a:lnTo>
                    <a:pt x="536" y="834"/>
                  </a:lnTo>
                  <a:lnTo>
                    <a:pt x="538" y="836"/>
                  </a:lnTo>
                  <a:lnTo>
                    <a:pt x="538" y="838"/>
                  </a:lnTo>
                  <a:lnTo>
                    <a:pt x="684" y="1051"/>
                  </a:lnTo>
                  <a:lnTo>
                    <a:pt x="546" y="1091"/>
                  </a:lnTo>
                  <a:lnTo>
                    <a:pt x="533" y="1097"/>
                  </a:lnTo>
                  <a:lnTo>
                    <a:pt x="525" y="1109"/>
                  </a:lnTo>
                  <a:lnTo>
                    <a:pt x="521" y="1122"/>
                  </a:lnTo>
                  <a:lnTo>
                    <a:pt x="523" y="1136"/>
                  </a:lnTo>
                  <a:lnTo>
                    <a:pt x="529" y="1150"/>
                  </a:lnTo>
                  <a:lnTo>
                    <a:pt x="540" y="1157"/>
                  </a:lnTo>
                  <a:lnTo>
                    <a:pt x="554" y="1161"/>
                  </a:lnTo>
                  <a:lnTo>
                    <a:pt x="567" y="1159"/>
                  </a:lnTo>
                  <a:lnTo>
                    <a:pt x="800" y="1091"/>
                  </a:lnTo>
                  <a:lnTo>
                    <a:pt x="608" y="8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4761" name="Freeform 11"/>
            <p:cNvSpPr>
              <a:spLocks/>
            </p:cNvSpPr>
            <p:nvPr/>
          </p:nvSpPr>
          <p:spPr bwMode="auto">
            <a:xfrm>
              <a:off x="4611" y="3197"/>
              <a:ext cx="353" cy="352"/>
            </a:xfrm>
            <a:custGeom>
              <a:avLst/>
              <a:gdLst>
                <a:gd name="T0" fmla="*/ 40 w 705"/>
                <a:gd name="T1" fmla="*/ 288 h 703"/>
                <a:gd name="T2" fmla="*/ 20 w 705"/>
                <a:gd name="T3" fmla="*/ 259 h 703"/>
                <a:gd name="T4" fmla="*/ 8 w 705"/>
                <a:gd name="T5" fmla="*/ 228 h 703"/>
                <a:gd name="T6" fmla="*/ 1 w 705"/>
                <a:gd name="T7" fmla="*/ 194 h 703"/>
                <a:gd name="T8" fmla="*/ 1 w 705"/>
                <a:gd name="T9" fmla="*/ 159 h 703"/>
                <a:gd name="T10" fmla="*/ 8 w 705"/>
                <a:gd name="T11" fmla="*/ 125 h 703"/>
                <a:gd name="T12" fmla="*/ 20 w 705"/>
                <a:gd name="T13" fmla="*/ 93 h 703"/>
                <a:gd name="T14" fmla="*/ 40 w 705"/>
                <a:gd name="T15" fmla="*/ 64 h 703"/>
                <a:gd name="T16" fmla="*/ 65 w 705"/>
                <a:gd name="T17" fmla="*/ 40 h 703"/>
                <a:gd name="T18" fmla="*/ 93 w 705"/>
                <a:gd name="T19" fmla="*/ 21 h 703"/>
                <a:gd name="T20" fmla="*/ 125 w 705"/>
                <a:gd name="T21" fmla="*/ 8 h 703"/>
                <a:gd name="T22" fmla="*/ 159 w 705"/>
                <a:gd name="T23" fmla="*/ 1 h 703"/>
                <a:gd name="T24" fmla="*/ 194 w 705"/>
                <a:gd name="T25" fmla="*/ 1 h 703"/>
                <a:gd name="T26" fmla="*/ 228 w 705"/>
                <a:gd name="T27" fmla="*/ 8 h 703"/>
                <a:gd name="T28" fmla="*/ 260 w 705"/>
                <a:gd name="T29" fmla="*/ 21 h 703"/>
                <a:gd name="T30" fmla="*/ 288 w 705"/>
                <a:gd name="T31" fmla="*/ 40 h 703"/>
                <a:gd name="T32" fmla="*/ 313 w 705"/>
                <a:gd name="T33" fmla="*/ 64 h 703"/>
                <a:gd name="T34" fmla="*/ 332 w 705"/>
                <a:gd name="T35" fmla="*/ 93 h 703"/>
                <a:gd name="T36" fmla="*/ 345 w 705"/>
                <a:gd name="T37" fmla="*/ 125 h 703"/>
                <a:gd name="T38" fmla="*/ 352 w 705"/>
                <a:gd name="T39" fmla="*/ 159 h 703"/>
                <a:gd name="T40" fmla="*/ 352 w 705"/>
                <a:gd name="T41" fmla="*/ 195 h 703"/>
                <a:gd name="T42" fmla="*/ 345 w 705"/>
                <a:gd name="T43" fmla="*/ 229 h 703"/>
                <a:gd name="T44" fmla="*/ 332 w 705"/>
                <a:gd name="T45" fmla="*/ 260 h 703"/>
                <a:gd name="T46" fmla="*/ 312 w 705"/>
                <a:gd name="T47" fmla="*/ 288 h 703"/>
                <a:gd name="T48" fmla="*/ 289 w 705"/>
                <a:gd name="T49" fmla="*/ 312 h 703"/>
                <a:gd name="T50" fmla="*/ 261 w 705"/>
                <a:gd name="T51" fmla="*/ 330 h 703"/>
                <a:gd name="T52" fmla="*/ 229 w 705"/>
                <a:gd name="T53" fmla="*/ 344 h 703"/>
                <a:gd name="T54" fmla="*/ 195 w 705"/>
                <a:gd name="T55" fmla="*/ 351 h 703"/>
                <a:gd name="T56" fmla="*/ 159 w 705"/>
                <a:gd name="T57" fmla="*/ 351 h 703"/>
                <a:gd name="T58" fmla="*/ 125 w 705"/>
                <a:gd name="T59" fmla="*/ 344 h 703"/>
                <a:gd name="T60" fmla="*/ 93 w 705"/>
                <a:gd name="T61" fmla="*/ 331 h 703"/>
                <a:gd name="T62" fmla="*/ 65 w 705"/>
                <a:gd name="T63" fmla="*/ 312 h 703"/>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705" h="703">
                  <a:moveTo>
                    <a:pt x="102" y="600"/>
                  </a:moveTo>
                  <a:lnTo>
                    <a:pt x="79" y="575"/>
                  </a:lnTo>
                  <a:lnTo>
                    <a:pt x="58" y="546"/>
                  </a:lnTo>
                  <a:lnTo>
                    <a:pt x="40" y="517"/>
                  </a:lnTo>
                  <a:lnTo>
                    <a:pt x="27" y="486"/>
                  </a:lnTo>
                  <a:lnTo>
                    <a:pt x="15" y="455"/>
                  </a:lnTo>
                  <a:lnTo>
                    <a:pt x="7" y="420"/>
                  </a:lnTo>
                  <a:lnTo>
                    <a:pt x="2" y="388"/>
                  </a:lnTo>
                  <a:lnTo>
                    <a:pt x="0" y="353"/>
                  </a:lnTo>
                  <a:lnTo>
                    <a:pt x="2" y="318"/>
                  </a:lnTo>
                  <a:lnTo>
                    <a:pt x="7" y="283"/>
                  </a:lnTo>
                  <a:lnTo>
                    <a:pt x="15" y="250"/>
                  </a:lnTo>
                  <a:lnTo>
                    <a:pt x="27" y="217"/>
                  </a:lnTo>
                  <a:lnTo>
                    <a:pt x="40" y="186"/>
                  </a:lnTo>
                  <a:lnTo>
                    <a:pt x="58" y="157"/>
                  </a:lnTo>
                  <a:lnTo>
                    <a:pt x="79" y="128"/>
                  </a:lnTo>
                  <a:lnTo>
                    <a:pt x="102" y="103"/>
                  </a:lnTo>
                  <a:lnTo>
                    <a:pt x="129" y="80"/>
                  </a:lnTo>
                  <a:lnTo>
                    <a:pt x="157" y="59"/>
                  </a:lnTo>
                  <a:lnTo>
                    <a:pt x="186" y="41"/>
                  </a:lnTo>
                  <a:lnTo>
                    <a:pt x="217" y="28"/>
                  </a:lnTo>
                  <a:lnTo>
                    <a:pt x="250" y="16"/>
                  </a:lnTo>
                  <a:lnTo>
                    <a:pt x="283" y="6"/>
                  </a:lnTo>
                  <a:lnTo>
                    <a:pt x="317" y="2"/>
                  </a:lnTo>
                  <a:lnTo>
                    <a:pt x="352" y="0"/>
                  </a:lnTo>
                  <a:lnTo>
                    <a:pt x="387" y="2"/>
                  </a:lnTo>
                  <a:lnTo>
                    <a:pt x="422" y="6"/>
                  </a:lnTo>
                  <a:lnTo>
                    <a:pt x="455" y="16"/>
                  </a:lnTo>
                  <a:lnTo>
                    <a:pt x="488" y="28"/>
                  </a:lnTo>
                  <a:lnTo>
                    <a:pt x="519" y="41"/>
                  </a:lnTo>
                  <a:lnTo>
                    <a:pt x="548" y="59"/>
                  </a:lnTo>
                  <a:lnTo>
                    <a:pt x="575" y="80"/>
                  </a:lnTo>
                  <a:lnTo>
                    <a:pt x="602" y="103"/>
                  </a:lnTo>
                  <a:lnTo>
                    <a:pt x="626" y="128"/>
                  </a:lnTo>
                  <a:lnTo>
                    <a:pt x="647" y="157"/>
                  </a:lnTo>
                  <a:lnTo>
                    <a:pt x="664" y="186"/>
                  </a:lnTo>
                  <a:lnTo>
                    <a:pt x="678" y="217"/>
                  </a:lnTo>
                  <a:lnTo>
                    <a:pt x="690" y="250"/>
                  </a:lnTo>
                  <a:lnTo>
                    <a:pt x="699" y="283"/>
                  </a:lnTo>
                  <a:lnTo>
                    <a:pt x="703" y="318"/>
                  </a:lnTo>
                  <a:lnTo>
                    <a:pt x="705" y="353"/>
                  </a:lnTo>
                  <a:lnTo>
                    <a:pt x="703" y="389"/>
                  </a:lnTo>
                  <a:lnTo>
                    <a:pt x="697" y="422"/>
                  </a:lnTo>
                  <a:lnTo>
                    <a:pt x="690" y="457"/>
                  </a:lnTo>
                  <a:lnTo>
                    <a:pt x="678" y="488"/>
                  </a:lnTo>
                  <a:lnTo>
                    <a:pt x="663" y="519"/>
                  </a:lnTo>
                  <a:lnTo>
                    <a:pt x="645" y="548"/>
                  </a:lnTo>
                  <a:lnTo>
                    <a:pt x="624" y="575"/>
                  </a:lnTo>
                  <a:lnTo>
                    <a:pt x="602" y="600"/>
                  </a:lnTo>
                  <a:lnTo>
                    <a:pt x="577" y="624"/>
                  </a:lnTo>
                  <a:lnTo>
                    <a:pt x="550" y="643"/>
                  </a:lnTo>
                  <a:lnTo>
                    <a:pt x="521" y="660"/>
                  </a:lnTo>
                  <a:lnTo>
                    <a:pt x="490" y="676"/>
                  </a:lnTo>
                  <a:lnTo>
                    <a:pt x="457" y="688"/>
                  </a:lnTo>
                  <a:lnTo>
                    <a:pt x="424" y="695"/>
                  </a:lnTo>
                  <a:lnTo>
                    <a:pt x="389" y="701"/>
                  </a:lnTo>
                  <a:lnTo>
                    <a:pt x="352" y="703"/>
                  </a:lnTo>
                  <a:lnTo>
                    <a:pt x="317" y="701"/>
                  </a:lnTo>
                  <a:lnTo>
                    <a:pt x="283" y="695"/>
                  </a:lnTo>
                  <a:lnTo>
                    <a:pt x="250" y="688"/>
                  </a:lnTo>
                  <a:lnTo>
                    <a:pt x="217" y="676"/>
                  </a:lnTo>
                  <a:lnTo>
                    <a:pt x="186" y="662"/>
                  </a:lnTo>
                  <a:lnTo>
                    <a:pt x="157" y="645"/>
                  </a:lnTo>
                  <a:lnTo>
                    <a:pt x="129" y="624"/>
                  </a:lnTo>
                  <a:lnTo>
                    <a:pt x="102" y="600"/>
                  </a:lnTo>
                  <a:close/>
                </a:path>
              </a:pathLst>
            </a:custGeom>
            <a:solidFill>
              <a:srgbClr val="F2A5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4762" name="Freeform 12"/>
            <p:cNvSpPr>
              <a:spLocks/>
            </p:cNvSpPr>
            <p:nvPr/>
          </p:nvSpPr>
          <p:spPr bwMode="auto">
            <a:xfrm>
              <a:off x="4614" y="3411"/>
              <a:ext cx="293" cy="81"/>
            </a:xfrm>
            <a:custGeom>
              <a:avLst/>
              <a:gdLst>
                <a:gd name="T0" fmla="*/ 189 w 586"/>
                <a:gd name="T1" fmla="*/ 3 h 163"/>
                <a:gd name="T2" fmla="*/ 217 w 586"/>
                <a:gd name="T3" fmla="*/ 8 h 163"/>
                <a:gd name="T4" fmla="*/ 241 w 586"/>
                <a:gd name="T5" fmla="*/ 14 h 163"/>
                <a:gd name="T6" fmla="*/ 264 w 586"/>
                <a:gd name="T7" fmla="*/ 22 h 163"/>
                <a:gd name="T8" fmla="*/ 276 w 586"/>
                <a:gd name="T9" fmla="*/ 27 h 163"/>
                <a:gd name="T10" fmla="*/ 289 w 586"/>
                <a:gd name="T11" fmla="*/ 39 h 163"/>
                <a:gd name="T12" fmla="*/ 293 w 586"/>
                <a:gd name="T13" fmla="*/ 56 h 163"/>
                <a:gd name="T14" fmla="*/ 289 w 586"/>
                <a:gd name="T15" fmla="*/ 67 h 163"/>
                <a:gd name="T16" fmla="*/ 282 w 586"/>
                <a:gd name="T17" fmla="*/ 74 h 163"/>
                <a:gd name="T18" fmla="*/ 273 w 586"/>
                <a:gd name="T19" fmla="*/ 80 h 163"/>
                <a:gd name="T20" fmla="*/ 262 w 586"/>
                <a:gd name="T21" fmla="*/ 81 h 163"/>
                <a:gd name="T22" fmla="*/ 258 w 586"/>
                <a:gd name="T23" fmla="*/ 80 h 163"/>
                <a:gd name="T24" fmla="*/ 254 w 586"/>
                <a:gd name="T25" fmla="*/ 79 h 163"/>
                <a:gd name="T26" fmla="*/ 235 w 586"/>
                <a:gd name="T27" fmla="*/ 71 h 163"/>
                <a:gd name="T28" fmla="*/ 213 w 586"/>
                <a:gd name="T29" fmla="*/ 66 h 163"/>
                <a:gd name="T30" fmla="*/ 189 w 586"/>
                <a:gd name="T31" fmla="*/ 61 h 163"/>
                <a:gd name="T32" fmla="*/ 165 w 586"/>
                <a:gd name="T33" fmla="*/ 57 h 163"/>
                <a:gd name="T34" fmla="*/ 156 w 586"/>
                <a:gd name="T35" fmla="*/ 56 h 163"/>
                <a:gd name="T36" fmla="*/ 146 w 586"/>
                <a:gd name="T37" fmla="*/ 56 h 163"/>
                <a:gd name="T38" fmla="*/ 135 w 586"/>
                <a:gd name="T39" fmla="*/ 56 h 163"/>
                <a:gd name="T40" fmla="*/ 125 w 586"/>
                <a:gd name="T41" fmla="*/ 56 h 163"/>
                <a:gd name="T42" fmla="*/ 102 w 586"/>
                <a:gd name="T43" fmla="*/ 59 h 163"/>
                <a:gd name="T44" fmla="*/ 79 w 586"/>
                <a:gd name="T45" fmla="*/ 63 h 163"/>
                <a:gd name="T46" fmla="*/ 58 w 586"/>
                <a:gd name="T47" fmla="*/ 69 h 163"/>
                <a:gd name="T48" fmla="*/ 38 w 586"/>
                <a:gd name="T49" fmla="*/ 75 h 163"/>
                <a:gd name="T50" fmla="*/ 34 w 586"/>
                <a:gd name="T51" fmla="*/ 76 h 163"/>
                <a:gd name="T52" fmla="*/ 30 w 586"/>
                <a:gd name="T53" fmla="*/ 77 h 163"/>
                <a:gd name="T54" fmla="*/ 20 w 586"/>
                <a:gd name="T55" fmla="*/ 75 h 163"/>
                <a:gd name="T56" fmla="*/ 10 w 586"/>
                <a:gd name="T57" fmla="*/ 70 h 163"/>
                <a:gd name="T58" fmla="*/ 3 w 586"/>
                <a:gd name="T59" fmla="*/ 62 h 163"/>
                <a:gd name="T60" fmla="*/ 0 w 586"/>
                <a:gd name="T61" fmla="*/ 50 h 163"/>
                <a:gd name="T62" fmla="*/ 5 w 586"/>
                <a:gd name="T63" fmla="*/ 33 h 163"/>
                <a:gd name="T64" fmla="*/ 18 w 586"/>
                <a:gd name="T65" fmla="*/ 22 h 163"/>
                <a:gd name="T66" fmla="*/ 30 w 586"/>
                <a:gd name="T67" fmla="*/ 17 h 163"/>
                <a:gd name="T68" fmla="*/ 53 w 586"/>
                <a:gd name="T69" fmla="*/ 10 h 163"/>
                <a:gd name="T70" fmla="*/ 77 w 586"/>
                <a:gd name="T71" fmla="*/ 6 h 163"/>
                <a:gd name="T72" fmla="*/ 103 w 586"/>
                <a:gd name="T73" fmla="*/ 2 h 163"/>
                <a:gd name="T74" fmla="*/ 125 w 586"/>
                <a:gd name="T75" fmla="*/ 0 h 163"/>
                <a:gd name="T76" fmla="*/ 140 w 586"/>
                <a:gd name="T77" fmla="*/ 0 h 163"/>
                <a:gd name="T78" fmla="*/ 155 w 586"/>
                <a:gd name="T79" fmla="*/ 0 h 163"/>
                <a:gd name="T80" fmla="*/ 169 w 586"/>
                <a:gd name="T81" fmla="*/ 1 h 16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586" h="163">
                  <a:moveTo>
                    <a:pt x="351" y="4"/>
                  </a:moveTo>
                  <a:lnTo>
                    <a:pt x="378" y="6"/>
                  </a:lnTo>
                  <a:lnTo>
                    <a:pt x="406" y="10"/>
                  </a:lnTo>
                  <a:lnTo>
                    <a:pt x="433" y="16"/>
                  </a:lnTo>
                  <a:lnTo>
                    <a:pt x="458" y="21"/>
                  </a:lnTo>
                  <a:lnTo>
                    <a:pt x="481" y="29"/>
                  </a:lnTo>
                  <a:lnTo>
                    <a:pt x="506" y="35"/>
                  </a:lnTo>
                  <a:lnTo>
                    <a:pt x="528" y="45"/>
                  </a:lnTo>
                  <a:lnTo>
                    <a:pt x="549" y="52"/>
                  </a:lnTo>
                  <a:lnTo>
                    <a:pt x="551" y="54"/>
                  </a:lnTo>
                  <a:lnTo>
                    <a:pt x="566" y="64"/>
                  </a:lnTo>
                  <a:lnTo>
                    <a:pt x="578" y="78"/>
                  </a:lnTo>
                  <a:lnTo>
                    <a:pt x="584" y="95"/>
                  </a:lnTo>
                  <a:lnTo>
                    <a:pt x="586" y="112"/>
                  </a:lnTo>
                  <a:lnTo>
                    <a:pt x="584" y="124"/>
                  </a:lnTo>
                  <a:lnTo>
                    <a:pt x="578" y="134"/>
                  </a:lnTo>
                  <a:lnTo>
                    <a:pt x="572" y="143"/>
                  </a:lnTo>
                  <a:lnTo>
                    <a:pt x="564" y="149"/>
                  </a:lnTo>
                  <a:lnTo>
                    <a:pt x="557" y="155"/>
                  </a:lnTo>
                  <a:lnTo>
                    <a:pt x="545" y="161"/>
                  </a:lnTo>
                  <a:lnTo>
                    <a:pt x="535" y="163"/>
                  </a:lnTo>
                  <a:lnTo>
                    <a:pt x="524" y="163"/>
                  </a:lnTo>
                  <a:lnTo>
                    <a:pt x="520" y="163"/>
                  </a:lnTo>
                  <a:lnTo>
                    <a:pt x="516" y="161"/>
                  </a:lnTo>
                  <a:lnTo>
                    <a:pt x="512" y="161"/>
                  </a:lnTo>
                  <a:lnTo>
                    <a:pt x="508" y="159"/>
                  </a:lnTo>
                  <a:lnTo>
                    <a:pt x="489" y="151"/>
                  </a:lnTo>
                  <a:lnTo>
                    <a:pt x="469" y="143"/>
                  </a:lnTo>
                  <a:lnTo>
                    <a:pt x="448" y="138"/>
                  </a:lnTo>
                  <a:lnTo>
                    <a:pt x="425" y="132"/>
                  </a:lnTo>
                  <a:lnTo>
                    <a:pt x="404" y="126"/>
                  </a:lnTo>
                  <a:lnTo>
                    <a:pt x="378" y="122"/>
                  </a:lnTo>
                  <a:lnTo>
                    <a:pt x="355" y="118"/>
                  </a:lnTo>
                  <a:lnTo>
                    <a:pt x="330" y="114"/>
                  </a:lnTo>
                  <a:lnTo>
                    <a:pt x="320" y="114"/>
                  </a:lnTo>
                  <a:lnTo>
                    <a:pt x="311" y="112"/>
                  </a:lnTo>
                  <a:lnTo>
                    <a:pt x="301" y="112"/>
                  </a:lnTo>
                  <a:lnTo>
                    <a:pt x="291" y="112"/>
                  </a:lnTo>
                  <a:lnTo>
                    <a:pt x="280" y="112"/>
                  </a:lnTo>
                  <a:lnTo>
                    <a:pt x="270" y="112"/>
                  </a:lnTo>
                  <a:lnTo>
                    <a:pt x="260" y="112"/>
                  </a:lnTo>
                  <a:lnTo>
                    <a:pt x="250" y="112"/>
                  </a:lnTo>
                  <a:lnTo>
                    <a:pt x="227" y="114"/>
                  </a:lnTo>
                  <a:lnTo>
                    <a:pt x="204" y="118"/>
                  </a:lnTo>
                  <a:lnTo>
                    <a:pt x="181" y="122"/>
                  </a:lnTo>
                  <a:lnTo>
                    <a:pt x="157" y="126"/>
                  </a:lnTo>
                  <a:lnTo>
                    <a:pt x="136" y="132"/>
                  </a:lnTo>
                  <a:lnTo>
                    <a:pt x="115" y="138"/>
                  </a:lnTo>
                  <a:lnTo>
                    <a:pt x="95" y="143"/>
                  </a:lnTo>
                  <a:lnTo>
                    <a:pt x="76" y="151"/>
                  </a:lnTo>
                  <a:lnTo>
                    <a:pt x="72" y="153"/>
                  </a:lnTo>
                  <a:lnTo>
                    <a:pt x="68" y="153"/>
                  </a:lnTo>
                  <a:lnTo>
                    <a:pt x="64" y="153"/>
                  </a:lnTo>
                  <a:lnTo>
                    <a:pt x="60" y="155"/>
                  </a:lnTo>
                  <a:lnTo>
                    <a:pt x="49" y="155"/>
                  </a:lnTo>
                  <a:lnTo>
                    <a:pt x="39" y="151"/>
                  </a:lnTo>
                  <a:lnTo>
                    <a:pt x="28" y="147"/>
                  </a:lnTo>
                  <a:lnTo>
                    <a:pt x="20" y="141"/>
                  </a:lnTo>
                  <a:lnTo>
                    <a:pt x="12" y="134"/>
                  </a:lnTo>
                  <a:lnTo>
                    <a:pt x="6" y="124"/>
                  </a:lnTo>
                  <a:lnTo>
                    <a:pt x="2" y="112"/>
                  </a:lnTo>
                  <a:lnTo>
                    <a:pt x="0" y="101"/>
                  </a:lnTo>
                  <a:lnTo>
                    <a:pt x="2" y="83"/>
                  </a:lnTo>
                  <a:lnTo>
                    <a:pt x="10" y="66"/>
                  </a:lnTo>
                  <a:lnTo>
                    <a:pt x="20" y="54"/>
                  </a:lnTo>
                  <a:lnTo>
                    <a:pt x="35" y="45"/>
                  </a:lnTo>
                  <a:lnTo>
                    <a:pt x="37" y="43"/>
                  </a:lnTo>
                  <a:lnTo>
                    <a:pt x="59" y="35"/>
                  </a:lnTo>
                  <a:lnTo>
                    <a:pt x="82" y="27"/>
                  </a:lnTo>
                  <a:lnTo>
                    <a:pt x="105" y="21"/>
                  </a:lnTo>
                  <a:lnTo>
                    <a:pt x="128" y="16"/>
                  </a:lnTo>
                  <a:lnTo>
                    <a:pt x="154" y="12"/>
                  </a:lnTo>
                  <a:lnTo>
                    <a:pt x="179" y="8"/>
                  </a:lnTo>
                  <a:lnTo>
                    <a:pt x="206" y="4"/>
                  </a:lnTo>
                  <a:lnTo>
                    <a:pt x="233" y="2"/>
                  </a:lnTo>
                  <a:lnTo>
                    <a:pt x="249" y="0"/>
                  </a:lnTo>
                  <a:lnTo>
                    <a:pt x="264" y="0"/>
                  </a:lnTo>
                  <a:lnTo>
                    <a:pt x="280" y="0"/>
                  </a:lnTo>
                  <a:lnTo>
                    <a:pt x="295" y="0"/>
                  </a:lnTo>
                  <a:lnTo>
                    <a:pt x="309" y="0"/>
                  </a:lnTo>
                  <a:lnTo>
                    <a:pt x="324" y="2"/>
                  </a:lnTo>
                  <a:lnTo>
                    <a:pt x="338" y="2"/>
                  </a:lnTo>
                  <a:lnTo>
                    <a:pt x="351"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4763" name="Freeform 13"/>
            <p:cNvSpPr>
              <a:spLocks/>
            </p:cNvSpPr>
            <p:nvPr/>
          </p:nvSpPr>
          <p:spPr bwMode="auto">
            <a:xfrm>
              <a:off x="4606" y="3199"/>
              <a:ext cx="139" cy="135"/>
            </a:xfrm>
            <a:custGeom>
              <a:avLst/>
              <a:gdLst>
                <a:gd name="T0" fmla="*/ 70 w 277"/>
                <a:gd name="T1" fmla="*/ 135 h 269"/>
                <a:gd name="T2" fmla="*/ 77 w 277"/>
                <a:gd name="T3" fmla="*/ 135 h 269"/>
                <a:gd name="T4" fmla="*/ 84 w 277"/>
                <a:gd name="T5" fmla="*/ 134 h 269"/>
                <a:gd name="T6" fmla="*/ 90 w 277"/>
                <a:gd name="T7" fmla="*/ 132 h 269"/>
                <a:gd name="T8" fmla="*/ 96 w 277"/>
                <a:gd name="T9" fmla="*/ 130 h 269"/>
                <a:gd name="T10" fmla="*/ 103 w 277"/>
                <a:gd name="T11" fmla="*/ 127 h 269"/>
                <a:gd name="T12" fmla="*/ 109 w 277"/>
                <a:gd name="T13" fmla="*/ 123 h 269"/>
                <a:gd name="T14" fmla="*/ 115 w 277"/>
                <a:gd name="T15" fmla="*/ 119 h 269"/>
                <a:gd name="T16" fmla="*/ 119 w 277"/>
                <a:gd name="T17" fmla="*/ 115 h 269"/>
                <a:gd name="T18" fmla="*/ 128 w 277"/>
                <a:gd name="T19" fmla="*/ 105 h 269"/>
                <a:gd name="T20" fmla="*/ 134 w 277"/>
                <a:gd name="T21" fmla="*/ 93 h 269"/>
                <a:gd name="T22" fmla="*/ 138 w 277"/>
                <a:gd name="T23" fmla="*/ 81 h 269"/>
                <a:gd name="T24" fmla="*/ 139 w 277"/>
                <a:gd name="T25" fmla="*/ 68 h 269"/>
                <a:gd name="T26" fmla="*/ 138 w 277"/>
                <a:gd name="T27" fmla="*/ 55 h 269"/>
                <a:gd name="T28" fmla="*/ 134 w 277"/>
                <a:gd name="T29" fmla="*/ 42 h 269"/>
                <a:gd name="T30" fmla="*/ 128 w 277"/>
                <a:gd name="T31" fmla="*/ 30 h 269"/>
                <a:gd name="T32" fmla="*/ 119 w 277"/>
                <a:gd name="T33" fmla="*/ 21 h 269"/>
                <a:gd name="T34" fmla="*/ 115 w 277"/>
                <a:gd name="T35" fmla="*/ 16 h 269"/>
                <a:gd name="T36" fmla="*/ 109 w 277"/>
                <a:gd name="T37" fmla="*/ 12 h 269"/>
                <a:gd name="T38" fmla="*/ 103 w 277"/>
                <a:gd name="T39" fmla="*/ 8 h 269"/>
                <a:gd name="T40" fmla="*/ 96 w 277"/>
                <a:gd name="T41" fmla="*/ 5 h 269"/>
                <a:gd name="T42" fmla="*/ 90 w 277"/>
                <a:gd name="T43" fmla="*/ 3 h 269"/>
                <a:gd name="T44" fmla="*/ 84 w 277"/>
                <a:gd name="T45" fmla="*/ 1 h 269"/>
                <a:gd name="T46" fmla="*/ 77 w 277"/>
                <a:gd name="T47" fmla="*/ 0 h 269"/>
                <a:gd name="T48" fmla="*/ 70 w 277"/>
                <a:gd name="T49" fmla="*/ 0 h 269"/>
                <a:gd name="T50" fmla="*/ 55 w 277"/>
                <a:gd name="T51" fmla="*/ 1 h 269"/>
                <a:gd name="T52" fmla="*/ 43 w 277"/>
                <a:gd name="T53" fmla="*/ 5 h 269"/>
                <a:gd name="T54" fmla="*/ 31 w 277"/>
                <a:gd name="T55" fmla="*/ 12 h 269"/>
                <a:gd name="T56" fmla="*/ 21 w 277"/>
                <a:gd name="T57" fmla="*/ 20 h 269"/>
                <a:gd name="T58" fmla="*/ 12 w 277"/>
                <a:gd name="T59" fmla="*/ 30 h 269"/>
                <a:gd name="T60" fmla="*/ 6 w 277"/>
                <a:gd name="T61" fmla="*/ 42 h 269"/>
                <a:gd name="T62" fmla="*/ 1 w 277"/>
                <a:gd name="T63" fmla="*/ 55 h 269"/>
                <a:gd name="T64" fmla="*/ 0 w 277"/>
                <a:gd name="T65" fmla="*/ 68 h 269"/>
                <a:gd name="T66" fmla="*/ 1 w 277"/>
                <a:gd name="T67" fmla="*/ 81 h 269"/>
                <a:gd name="T68" fmla="*/ 5 w 277"/>
                <a:gd name="T69" fmla="*/ 93 h 269"/>
                <a:gd name="T70" fmla="*/ 12 w 277"/>
                <a:gd name="T71" fmla="*/ 105 h 269"/>
                <a:gd name="T72" fmla="*/ 21 w 277"/>
                <a:gd name="T73" fmla="*/ 115 h 269"/>
                <a:gd name="T74" fmla="*/ 25 w 277"/>
                <a:gd name="T75" fmla="*/ 119 h 269"/>
                <a:gd name="T76" fmla="*/ 31 w 277"/>
                <a:gd name="T77" fmla="*/ 123 h 269"/>
                <a:gd name="T78" fmla="*/ 37 w 277"/>
                <a:gd name="T79" fmla="*/ 127 h 269"/>
                <a:gd name="T80" fmla="*/ 43 w 277"/>
                <a:gd name="T81" fmla="*/ 130 h 269"/>
                <a:gd name="T82" fmla="*/ 50 w 277"/>
                <a:gd name="T83" fmla="*/ 132 h 269"/>
                <a:gd name="T84" fmla="*/ 55 w 277"/>
                <a:gd name="T85" fmla="*/ 134 h 269"/>
                <a:gd name="T86" fmla="*/ 63 w 277"/>
                <a:gd name="T87" fmla="*/ 135 h 269"/>
                <a:gd name="T88" fmla="*/ 70 w 277"/>
                <a:gd name="T89" fmla="*/ 135 h 26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77" h="269">
                  <a:moveTo>
                    <a:pt x="139" y="269"/>
                  </a:moveTo>
                  <a:lnTo>
                    <a:pt x="153" y="269"/>
                  </a:lnTo>
                  <a:lnTo>
                    <a:pt x="167" y="267"/>
                  </a:lnTo>
                  <a:lnTo>
                    <a:pt x="180" y="264"/>
                  </a:lnTo>
                  <a:lnTo>
                    <a:pt x="192" y="260"/>
                  </a:lnTo>
                  <a:lnTo>
                    <a:pt x="205" y="254"/>
                  </a:lnTo>
                  <a:lnTo>
                    <a:pt x="217" y="246"/>
                  </a:lnTo>
                  <a:lnTo>
                    <a:pt x="229" y="238"/>
                  </a:lnTo>
                  <a:lnTo>
                    <a:pt x="238" y="229"/>
                  </a:lnTo>
                  <a:lnTo>
                    <a:pt x="256" y="209"/>
                  </a:lnTo>
                  <a:lnTo>
                    <a:pt x="267" y="186"/>
                  </a:lnTo>
                  <a:lnTo>
                    <a:pt x="275" y="161"/>
                  </a:lnTo>
                  <a:lnTo>
                    <a:pt x="277" y="136"/>
                  </a:lnTo>
                  <a:lnTo>
                    <a:pt x="275" y="109"/>
                  </a:lnTo>
                  <a:lnTo>
                    <a:pt x="267" y="84"/>
                  </a:lnTo>
                  <a:lnTo>
                    <a:pt x="256" y="60"/>
                  </a:lnTo>
                  <a:lnTo>
                    <a:pt x="238" y="41"/>
                  </a:lnTo>
                  <a:lnTo>
                    <a:pt x="229" y="31"/>
                  </a:lnTo>
                  <a:lnTo>
                    <a:pt x="217" y="24"/>
                  </a:lnTo>
                  <a:lnTo>
                    <a:pt x="205" y="16"/>
                  </a:lnTo>
                  <a:lnTo>
                    <a:pt x="192" y="10"/>
                  </a:lnTo>
                  <a:lnTo>
                    <a:pt x="180" y="6"/>
                  </a:lnTo>
                  <a:lnTo>
                    <a:pt x="167" y="2"/>
                  </a:lnTo>
                  <a:lnTo>
                    <a:pt x="153" y="0"/>
                  </a:lnTo>
                  <a:lnTo>
                    <a:pt x="139" y="0"/>
                  </a:lnTo>
                  <a:lnTo>
                    <a:pt x="110" y="2"/>
                  </a:lnTo>
                  <a:lnTo>
                    <a:pt x="85" y="10"/>
                  </a:lnTo>
                  <a:lnTo>
                    <a:pt x="62" y="24"/>
                  </a:lnTo>
                  <a:lnTo>
                    <a:pt x="41" y="39"/>
                  </a:lnTo>
                  <a:lnTo>
                    <a:pt x="23" y="60"/>
                  </a:lnTo>
                  <a:lnTo>
                    <a:pt x="12" y="84"/>
                  </a:lnTo>
                  <a:lnTo>
                    <a:pt x="2" y="109"/>
                  </a:lnTo>
                  <a:lnTo>
                    <a:pt x="0" y="136"/>
                  </a:lnTo>
                  <a:lnTo>
                    <a:pt x="2" y="161"/>
                  </a:lnTo>
                  <a:lnTo>
                    <a:pt x="10" y="186"/>
                  </a:lnTo>
                  <a:lnTo>
                    <a:pt x="23" y="209"/>
                  </a:lnTo>
                  <a:lnTo>
                    <a:pt x="41" y="229"/>
                  </a:lnTo>
                  <a:lnTo>
                    <a:pt x="50" y="238"/>
                  </a:lnTo>
                  <a:lnTo>
                    <a:pt x="62" y="246"/>
                  </a:lnTo>
                  <a:lnTo>
                    <a:pt x="74" y="254"/>
                  </a:lnTo>
                  <a:lnTo>
                    <a:pt x="85" y="260"/>
                  </a:lnTo>
                  <a:lnTo>
                    <a:pt x="99" y="264"/>
                  </a:lnTo>
                  <a:lnTo>
                    <a:pt x="110" y="267"/>
                  </a:lnTo>
                  <a:lnTo>
                    <a:pt x="126" y="269"/>
                  </a:lnTo>
                  <a:lnTo>
                    <a:pt x="139" y="26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4764" name="Freeform 14"/>
            <p:cNvSpPr>
              <a:spLocks/>
            </p:cNvSpPr>
            <p:nvPr/>
          </p:nvSpPr>
          <p:spPr bwMode="auto">
            <a:xfrm>
              <a:off x="4763" y="3199"/>
              <a:ext cx="140" cy="135"/>
            </a:xfrm>
            <a:custGeom>
              <a:avLst/>
              <a:gdLst>
                <a:gd name="T0" fmla="*/ 70 w 279"/>
                <a:gd name="T1" fmla="*/ 135 h 269"/>
                <a:gd name="T2" fmla="*/ 77 w 279"/>
                <a:gd name="T3" fmla="*/ 135 h 269"/>
                <a:gd name="T4" fmla="*/ 84 w 279"/>
                <a:gd name="T5" fmla="*/ 134 h 269"/>
                <a:gd name="T6" fmla="*/ 90 w 279"/>
                <a:gd name="T7" fmla="*/ 132 h 269"/>
                <a:gd name="T8" fmla="*/ 97 w 279"/>
                <a:gd name="T9" fmla="*/ 130 h 269"/>
                <a:gd name="T10" fmla="*/ 103 w 279"/>
                <a:gd name="T11" fmla="*/ 127 h 269"/>
                <a:gd name="T12" fmla="*/ 109 w 279"/>
                <a:gd name="T13" fmla="*/ 123 h 269"/>
                <a:gd name="T14" fmla="*/ 115 w 279"/>
                <a:gd name="T15" fmla="*/ 119 h 269"/>
                <a:gd name="T16" fmla="*/ 119 w 279"/>
                <a:gd name="T17" fmla="*/ 115 h 269"/>
                <a:gd name="T18" fmla="*/ 128 w 279"/>
                <a:gd name="T19" fmla="*/ 105 h 269"/>
                <a:gd name="T20" fmla="*/ 134 w 279"/>
                <a:gd name="T21" fmla="*/ 93 h 269"/>
                <a:gd name="T22" fmla="*/ 139 w 279"/>
                <a:gd name="T23" fmla="*/ 81 h 269"/>
                <a:gd name="T24" fmla="*/ 140 w 279"/>
                <a:gd name="T25" fmla="*/ 68 h 269"/>
                <a:gd name="T26" fmla="*/ 139 w 279"/>
                <a:gd name="T27" fmla="*/ 55 h 269"/>
                <a:gd name="T28" fmla="*/ 134 w 279"/>
                <a:gd name="T29" fmla="*/ 42 h 269"/>
                <a:gd name="T30" fmla="*/ 128 w 279"/>
                <a:gd name="T31" fmla="*/ 30 h 269"/>
                <a:gd name="T32" fmla="*/ 119 w 279"/>
                <a:gd name="T33" fmla="*/ 21 h 269"/>
                <a:gd name="T34" fmla="*/ 115 w 279"/>
                <a:gd name="T35" fmla="*/ 16 h 269"/>
                <a:gd name="T36" fmla="*/ 109 w 279"/>
                <a:gd name="T37" fmla="*/ 12 h 269"/>
                <a:gd name="T38" fmla="*/ 103 w 279"/>
                <a:gd name="T39" fmla="*/ 8 h 269"/>
                <a:gd name="T40" fmla="*/ 97 w 279"/>
                <a:gd name="T41" fmla="*/ 5 h 269"/>
                <a:gd name="T42" fmla="*/ 90 w 279"/>
                <a:gd name="T43" fmla="*/ 3 h 269"/>
                <a:gd name="T44" fmla="*/ 84 w 279"/>
                <a:gd name="T45" fmla="*/ 1 h 269"/>
                <a:gd name="T46" fmla="*/ 77 w 279"/>
                <a:gd name="T47" fmla="*/ 0 h 269"/>
                <a:gd name="T48" fmla="*/ 70 w 279"/>
                <a:gd name="T49" fmla="*/ 0 h 269"/>
                <a:gd name="T50" fmla="*/ 56 w 279"/>
                <a:gd name="T51" fmla="*/ 1 h 269"/>
                <a:gd name="T52" fmla="*/ 43 w 279"/>
                <a:gd name="T53" fmla="*/ 5 h 269"/>
                <a:gd name="T54" fmla="*/ 31 w 279"/>
                <a:gd name="T55" fmla="*/ 12 h 269"/>
                <a:gd name="T56" fmla="*/ 21 w 279"/>
                <a:gd name="T57" fmla="*/ 20 h 269"/>
                <a:gd name="T58" fmla="*/ 12 w 279"/>
                <a:gd name="T59" fmla="*/ 30 h 269"/>
                <a:gd name="T60" fmla="*/ 6 w 279"/>
                <a:gd name="T61" fmla="*/ 42 h 269"/>
                <a:gd name="T62" fmla="*/ 1 w 279"/>
                <a:gd name="T63" fmla="*/ 55 h 269"/>
                <a:gd name="T64" fmla="*/ 0 w 279"/>
                <a:gd name="T65" fmla="*/ 68 h 269"/>
                <a:gd name="T66" fmla="*/ 1 w 279"/>
                <a:gd name="T67" fmla="*/ 81 h 269"/>
                <a:gd name="T68" fmla="*/ 6 w 279"/>
                <a:gd name="T69" fmla="*/ 93 h 269"/>
                <a:gd name="T70" fmla="*/ 12 w 279"/>
                <a:gd name="T71" fmla="*/ 105 h 269"/>
                <a:gd name="T72" fmla="*/ 21 w 279"/>
                <a:gd name="T73" fmla="*/ 115 h 269"/>
                <a:gd name="T74" fmla="*/ 25 w 279"/>
                <a:gd name="T75" fmla="*/ 119 h 269"/>
                <a:gd name="T76" fmla="*/ 31 w 279"/>
                <a:gd name="T77" fmla="*/ 123 h 269"/>
                <a:gd name="T78" fmla="*/ 37 w 279"/>
                <a:gd name="T79" fmla="*/ 127 h 269"/>
                <a:gd name="T80" fmla="*/ 43 w 279"/>
                <a:gd name="T81" fmla="*/ 130 h 269"/>
                <a:gd name="T82" fmla="*/ 50 w 279"/>
                <a:gd name="T83" fmla="*/ 132 h 269"/>
                <a:gd name="T84" fmla="*/ 56 w 279"/>
                <a:gd name="T85" fmla="*/ 134 h 269"/>
                <a:gd name="T86" fmla="*/ 63 w 279"/>
                <a:gd name="T87" fmla="*/ 135 h 269"/>
                <a:gd name="T88" fmla="*/ 70 w 279"/>
                <a:gd name="T89" fmla="*/ 135 h 26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79" h="269">
                  <a:moveTo>
                    <a:pt x="139" y="269"/>
                  </a:moveTo>
                  <a:lnTo>
                    <a:pt x="153" y="269"/>
                  </a:lnTo>
                  <a:lnTo>
                    <a:pt x="167" y="267"/>
                  </a:lnTo>
                  <a:lnTo>
                    <a:pt x="180" y="264"/>
                  </a:lnTo>
                  <a:lnTo>
                    <a:pt x="194" y="260"/>
                  </a:lnTo>
                  <a:lnTo>
                    <a:pt x="205" y="254"/>
                  </a:lnTo>
                  <a:lnTo>
                    <a:pt x="217" y="246"/>
                  </a:lnTo>
                  <a:lnTo>
                    <a:pt x="229" y="238"/>
                  </a:lnTo>
                  <a:lnTo>
                    <a:pt x="238" y="229"/>
                  </a:lnTo>
                  <a:lnTo>
                    <a:pt x="256" y="209"/>
                  </a:lnTo>
                  <a:lnTo>
                    <a:pt x="267" y="186"/>
                  </a:lnTo>
                  <a:lnTo>
                    <a:pt x="277" y="161"/>
                  </a:lnTo>
                  <a:lnTo>
                    <a:pt x="279" y="136"/>
                  </a:lnTo>
                  <a:lnTo>
                    <a:pt x="277" y="109"/>
                  </a:lnTo>
                  <a:lnTo>
                    <a:pt x="267" y="84"/>
                  </a:lnTo>
                  <a:lnTo>
                    <a:pt x="256" y="60"/>
                  </a:lnTo>
                  <a:lnTo>
                    <a:pt x="238" y="41"/>
                  </a:lnTo>
                  <a:lnTo>
                    <a:pt x="229" y="31"/>
                  </a:lnTo>
                  <a:lnTo>
                    <a:pt x="217" y="24"/>
                  </a:lnTo>
                  <a:lnTo>
                    <a:pt x="205" y="16"/>
                  </a:lnTo>
                  <a:lnTo>
                    <a:pt x="194" y="10"/>
                  </a:lnTo>
                  <a:lnTo>
                    <a:pt x="180" y="6"/>
                  </a:lnTo>
                  <a:lnTo>
                    <a:pt x="167" y="2"/>
                  </a:lnTo>
                  <a:lnTo>
                    <a:pt x="153" y="0"/>
                  </a:lnTo>
                  <a:lnTo>
                    <a:pt x="139" y="0"/>
                  </a:lnTo>
                  <a:lnTo>
                    <a:pt x="112" y="2"/>
                  </a:lnTo>
                  <a:lnTo>
                    <a:pt x="85" y="10"/>
                  </a:lnTo>
                  <a:lnTo>
                    <a:pt x="62" y="24"/>
                  </a:lnTo>
                  <a:lnTo>
                    <a:pt x="41" y="39"/>
                  </a:lnTo>
                  <a:lnTo>
                    <a:pt x="23" y="60"/>
                  </a:lnTo>
                  <a:lnTo>
                    <a:pt x="12" y="84"/>
                  </a:lnTo>
                  <a:lnTo>
                    <a:pt x="2" y="109"/>
                  </a:lnTo>
                  <a:lnTo>
                    <a:pt x="0" y="136"/>
                  </a:lnTo>
                  <a:lnTo>
                    <a:pt x="2" y="161"/>
                  </a:lnTo>
                  <a:lnTo>
                    <a:pt x="12" y="186"/>
                  </a:lnTo>
                  <a:lnTo>
                    <a:pt x="23" y="209"/>
                  </a:lnTo>
                  <a:lnTo>
                    <a:pt x="41" y="229"/>
                  </a:lnTo>
                  <a:lnTo>
                    <a:pt x="50" y="238"/>
                  </a:lnTo>
                  <a:lnTo>
                    <a:pt x="62" y="246"/>
                  </a:lnTo>
                  <a:lnTo>
                    <a:pt x="74" y="254"/>
                  </a:lnTo>
                  <a:lnTo>
                    <a:pt x="85" y="260"/>
                  </a:lnTo>
                  <a:lnTo>
                    <a:pt x="99" y="264"/>
                  </a:lnTo>
                  <a:lnTo>
                    <a:pt x="112" y="267"/>
                  </a:lnTo>
                  <a:lnTo>
                    <a:pt x="126" y="269"/>
                  </a:lnTo>
                  <a:lnTo>
                    <a:pt x="139" y="26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4765" name="Freeform 15"/>
            <p:cNvSpPr>
              <a:spLocks/>
            </p:cNvSpPr>
            <p:nvPr/>
          </p:nvSpPr>
          <p:spPr bwMode="auto">
            <a:xfrm>
              <a:off x="4443" y="3163"/>
              <a:ext cx="171" cy="173"/>
            </a:xfrm>
            <a:custGeom>
              <a:avLst/>
              <a:gdLst>
                <a:gd name="T0" fmla="*/ 36 w 343"/>
                <a:gd name="T1" fmla="*/ 18 h 344"/>
                <a:gd name="T2" fmla="*/ 37 w 343"/>
                <a:gd name="T3" fmla="*/ 30 h 344"/>
                <a:gd name="T4" fmla="*/ 38 w 343"/>
                <a:gd name="T5" fmla="*/ 42 h 344"/>
                <a:gd name="T6" fmla="*/ 41 w 343"/>
                <a:gd name="T7" fmla="*/ 52 h 344"/>
                <a:gd name="T8" fmla="*/ 44 w 343"/>
                <a:gd name="T9" fmla="*/ 63 h 344"/>
                <a:gd name="T10" fmla="*/ 50 w 343"/>
                <a:gd name="T11" fmla="*/ 74 h 344"/>
                <a:gd name="T12" fmla="*/ 56 w 343"/>
                <a:gd name="T13" fmla="*/ 83 h 344"/>
                <a:gd name="T14" fmla="*/ 63 w 343"/>
                <a:gd name="T15" fmla="*/ 94 h 344"/>
                <a:gd name="T16" fmla="*/ 71 w 343"/>
                <a:gd name="T17" fmla="*/ 102 h 344"/>
                <a:gd name="T18" fmla="*/ 79 w 343"/>
                <a:gd name="T19" fmla="*/ 110 h 344"/>
                <a:gd name="T20" fmla="*/ 89 w 343"/>
                <a:gd name="T21" fmla="*/ 117 h 344"/>
                <a:gd name="T22" fmla="*/ 99 w 343"/>
                <a:gd name="T23" fmla="*/ 123 h 344"/>
                <a:gd name="T24" fmla="*/ 108 w 343"/>
                <a:gd name="T25" fmla="*/ 128 h 344"/>
                <a:gd name="T26" fmla="*/ 119 w 343"/>
                <a:gd name="T27" fmla="*/ 132 h 344"/>
                <a:gd name="T28" fmla="*/ 131 w 343"/>
                <a:gd name="T29" fmla="*/ 135 h 344"/>
                <a:gd name="T30" fmla="*/ 142 w 343"/>
                <a:gd name="T31" fmla="*/ 136 h 344"/>
                <a:gd name="T32" fmla="*/ 154 w 343"/>
                <a:gd name="T33" fmla="*/ 137 h 344"/>
                <a:gd name="T34" fmla="*/ 154 w 343"/>
                <a:gd name="T35" fmla="*/ 137 h 344"/>
                <a:gd name="T36" fmla="*/ 161 w 343"/>
                <a:gd name="T37" fmla="*/ 138 h 344"/>
                <a:gd name="T38" fmla="*/ 167 w 343"/>
                <a:gd name="T39" fmla="*/ 142 h 344"/>
                <a:gd name="T40" fmla="*/ 170 w 343"/>
                <a:gd name="T41" fmla="*/ 148 h 344"/>
                <a:gd name="T42" fmla="*/ 171 w 343"/>
                <a:gd name="T43" fmla="*/ 154 h 344"/>
                <a:gd name="T44" fmla="*/ 170 w 343"/>
                <a:gd name="T45" fmla="*/ 161 h 344"/>
                <a:gd name="T46" fmla="*/ 167 w 343"/>
                <a:gd name="T47" fmla="*/ 167 h 344"/>
                <a:gd name="T48" fmla="*/ 161 w 343"/>
                <a:gd name="T49" fmla="*/ 171 h 344"/>
                <a:gd name="T50" fmla="*/ 154 w 343"/>
                <a:gd name="T51" fmla="*/ 173 h 344"/>
                <a:gd name="T52" fmla="*/ 154 w 343"/>
                <a:gd name="T53" fmla="*/ 173 h 344"/>
                <a:gd name="T54" fmla="*/ 123 w 343"/>
                <a:gd name="T55" fmla="*/ 170 h 344"/>
                <a:gd name="T56" fmla="*/ 94 w 343"/>
                <a:gd name="T57" fmla="*/ 160 h 344"/>
                <a:gd name="T58" fmla="*/ 68 w 343"/>
                <a:gd name="T59" fmla="*/ 147 h 344"/>
                <a:gd name="T60" fmla="*/ 45 w 343"/>
                <a:gd name="T61" fmla="*/ 127 h 344"/>
                <a:gd name="T62" fmla="*/ 26 w 343"/>
                <a:gd name="T63" fmla="*/ 105 h 344"/>
                <a:gd name="T64" fmla="*/ 12 w 343"/>
                <a:gd name="T65" fmla="*/ 78 h 344"/>
                <a:gd name="T66" fmla="*/ 3 w 343"/>
                <a:gd name="T67" fmla="*/ 49 h 344"/>
                <a:gd name="T68" fmla="*/ 0 w 343"/>
                <a:gd name="T69" fmla="*/ 18 h 344"/>
                <a:gd name="T70" fmla="*/ 0 w 343"/>
                <a:gd name="T71" fmla="*/ 18 h 344"/>
                <a:gd name="T72" fmla="*/ 1 w 343"/>
                <a:gd name="T73" fmla="*/ 12 h 344"/>
                <a:gd name="T74" fmla="*/ 5 w 343"/>
                <a:gd name="T75" fmla="*/ 6 h 344"/>
                <a:gd name="T76" fmla="*/ 11 w 343"/>
                <a:gd name="T77" fmla="*/ 2 h 344"/>
                <a:gd name="T78" fmla="*/ 18 w 343"/>
                <a:gd name="T79" fmla="*/ 0 h 344"/>
                <a:gd name="T80" fmla="*/ 25 w 343"/>
                <a:gd name="T81" fmla="*/ 2 h 344"/>
                <a:gd name="T82" fmla="*/ 31 w 343"/>
                <a:gd name="T83" fmla="*/ 6 h 344"/>
                <a:gd name="T84" fmla="*/ 35 w 343"/>
                <a:gd name="T85" fmla="*/ 12 h 344"/>
                <a:gd name="T86" fmla="*/ 36 w 343"/>
                <a:gd name="T87" fmla="*/ 18 h 344"/>
                <a:gd name="T88" fmla="*/ 36 w 343"/>
                <a:gd name="T89" fmla="*/ 18 h 34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43" h="344">
                  <a:moveTo>
                    <a:pt x="72" y="36"/>
                  </a:moveTo>
                  <a:lnTo>
                    <a:pt x="74" y="60"/>
                  </a:lnTo>
                  <a:lnTo>
                    <a:pt x="76" y="83"/>
                  </a:lnTo>
                  <a:lnTo>
                    <a:pt x="82" y="104"/>
                  </a:lnTo>
                  <a:lnTo>
                    <a:pt x="89" y="126"/>
                  </a:lnTo>
                  <a:lnTo>
                    <a:pt x="101" y="147"/>
                  </a:lnTo>
                  <a:lnTo>
                    <a:pt x="113" y="166"/>
                  </a:lnTo>
                  <a:lnTo>
                    <a:pt x="126" y="186"/>
                  </a:lnTo>
                  <a:lnTo>
                    <a:pt x="142" y="203"/>
                  </a:lnTo>
                  <a:lnTo>
                    <a:pt x="159" y="218"/>
                  </a:lnTo>
                  <a:lnTo>
                    <a:pt x="179" y="232"/>
                  </a:lnTo>
                  <a:lnTo>
                    <a:pt x="198" y="244"/>
                  </a:lnTo>
                  <a:lnTo>
                    <a:pt x="217" y="255"/>
                  </a:lnTo>
                  <a:lnTo>
                    <a:pt x="239" y="263"/>
                  </a:lnTo>
                  <a:lnTo>
                    <a:pt x="262" y="269"/>
                  </a:lnTo>
                  <a:lnTo>
                    <a:pt x="285" y="271"/>
                  </a:lnTo>
                  <a:lnTo>
                    <a:pt x="308" y="273"/>
                  </a:lnTo>
                  <a:lnTo>
                    <a:pt x="322" y="275"/>
                  </a:lnTo>
                  <a:lnTo>
                    <a:pt x="334" y="282"/>
                  </a:lnTo>
                  <a:lnTo>
                    <a:pt x="341" y="294"/>
                  </a:lnTo>
                  <a:lnTo>
                    <a:pt x="343" y="307"/>
                  </a:lnTo>
                  <a:lnTo>
                    <a:pt x="341" y="321"/>
                  </a:lnTo>
                  <a:lnTo>
                    <a:pt x="334" y="333"/>
                  </a:lnTo>
                  <a:lnTo>
                    <a:pt x="322" y="340"/>
                  </a:lnTo>
                  <a:lnTo>
                    <a:pt x="308" y="344"/>
                  </a:lnTo>
                  <a:lnTo>
                    <a:pt x="246" y="338"/>
                  </a:lnTo>
                  <a:lnTo>
                    <a:pt x="188" y="319"/>
                  </a:lnTo>
                  <a:lnTo>
                    <a:pt x="136" y="292"/>
                  </a:lnTo>
                  <a:lnTo>
                    <a:pt x="91" y="253"/>
                  </a:lnTo>
                  <a:lnTo>
                    <a:pt x="53" y="209"/>
                  </a:lnTo>
                  <a:lnTo>
                    <a:pt x="24" y="156"/>
                  </a:lnTo>
                  <a:lnTo>
                    <a:pt x="6" y="98"/>
                  </a:lnTo>
                  <a:lnTo>
                    <a:pt x="0" y="36"/>
                  </a:lnTo>
                  <a:lnTo>
                    <a:pt x="2" y="23"/>
                  </a:lnTo>
                  <a:lnTo>
                    <a:pt x="10" y="11"/>
                  </a:lnTo>
                  <a:lnTo>
                    <a:pt x="22" y="4"/>
                  </a:lnTo>
                  <a:lnTo>
                    <a:pt x="37" y="0"/>
                  </a:lnTo>
                  <a:lnTo>
                    <a:pt x="51" y="4"/>
                  </a:lnTo>
                  <a:lnTo>
                    <a:pt x="62" y="11"/>
                  </a:lnTo>
                  <a:lnTo>
                    <a:pt x="70" y="23"/>
                  </a:lnTo>
                  <a:lnTo>
                    <a:pt x="72" y="3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4766" name="Freeform 16"/>
            <p:cNvSpPr>
              <a:spLocks/>
            </p:cNvSpPr>
            <p:nvPr/>
          </p:nvSpPr>
          <p:spPr bwMode="auto">
            <a:xfrm>
              <a:off x="4393" y="3082"/>
              <a:ext cx="133" cy="134"/>
            </a:xfrm>
            <a:custGeom>
              <a:avLst/>
              <a:gdLst>
                <a:gd name="T0" fmla="*/ 114 w 266"/>
                <a:gd name="T1" fmla="*/ 21 h 267"/>
                <a:gd name="T2" fmla="*/ 109 w 266"/>
                <a:gd name="T3" fmla="*/ 16 h 267"/>
                <a:gd name="T4" fmla="*/ 103 w 266"/>
                <a:gd name="T5" fmla="*/ 12 h 267"/>
                <a:gd name="T6" fmla="*/ 98 w 266"/>
                <a:gd name="T7" fmla="*/ 9 h 267"/>
                <a:gd name="T8" fmla="*/ 92 w 266"/>
                <a:gd name="T9" fmla="*/ 6 h 267"/>
                <a:gd name="T10" fmla="*/ 86 w 266"/>
                <a:gd name="T11" fmla="*/ 3 h 267"/>
                <a:gd name="T12" fmla="*/ 79 w 266"/>
                <a:gd name="T13" fmla="*/ 1 h 267"/>
                <a:gd name="T14" fmla="*/ 73 w 266"/>
                <a:gd name="T15" fmla="*/ 0 h 267"/>
                <a:gd name="T16" fmla="*/ 66 w 266"/>
                <a:gd name="T17" fmla="*/ 0 h 267"/>
                <a:gd name="T18" fmla="*/ 60 w 266"/>
                <a:gd name="T19" fmla="*/ 0 h 267"/>
                <a:gd name="T20" fmla="*/ 54 w 266"/>
                <a:gd name="T21" fmla="*/ 1 h 267"/>
                <a:gd name="T22" fmla="*/ 47 w 266"/>
                <a:gd name="T23" fmla="*/ 3 h 267"/>
                <a:gd name="T24" fmla="*/ 41 w 266"/>
                <a:gd name="T25" fmla="*/ 6 h 267"/>
                <a:gd name="T26" fmla="*/ 35 w 266"/>
                <a:gd name="T27" fmla="*/ 9 h 267"/>
                <a:gd name="T28" fmla="*/ 30 w 266"/>
                <a:gd name="T29" fmla="*/ 12 h 267"/>
                <a:gd name="T30" fmla="*/ 25 w 266"/>
                <a:gd name="T31" fmla="*/ 16 h 267"/>
                <a:gd name="T32" fmla="*/ 20 w 266"/>
                <a:gd name="T33" fmla="*/ 21 h 267"/>
                <a:gd name="T34" fmla="*/ 11 w 266"/>
                <a:gd name="T35" fmla="*/ 30 h 267"/>
                <a:gd name="T36" fmla="*/ 5 w 266"/>
                <a:gd name="T37" fmla="*/ 42 h 267"/>
                <a:gd name="T38" fmla="*/ 1 w 266"/>
                <a:gd name="T39" fmla="*/ 55 h 267"/>
                <a:gd name="T40" fmla="*/ 0 w 266"/>
                <a:gd name="T41" fmla="*/ 67 h 267"/>
                <a:gd name="T42" fmla="*/ 1 w 266"/>
                <a:gd name="T43" fmla="*/ 81 h 267"/>
                <a:gd name="T44" fmla="*/ 5 w 266"/>
                <a:gd name="T45" fmla="*/ 93 h 267"/>
                <a:gd name="T46" fmla="*/ 11 w 266"/>
                <a:gd name="T47" fmla="*/ 105 h 267"/>
                <a:gd name="T48" fmla="*/ 20 w 266"/>
                <a:gd name="T49" fmla="*/ 115 h 267"/>
                <a:gd name="T50" fmla="*/ 30 w 266"/>
                <a:gd name="T51" fmla="*/ 122 h 267"/>
                <a:gd name="T52" fmla="*/ 40 w 266"/>
                <a:gd name="T53" fmla="*/ 129 h 267"/>
                <a:gd name="T54" fmla="*/ 53 w 266"/>
                <a:gd name="T55" fmla="*/ 133 h 267"/>
                <a:gd name="T56" fmla="*/ 66 w 266"/>
                <a:gd name="T57" fmla="*/ 134 h 267"/>
                <a:gd name="T58" fmla="*/ 73 w 266"/>
                <a:gd name="T59" fmla="*/ 134 h 267"/>
                <a:gd name="T60" fmla="*/ 79 w 266"/>
                <a:gd name="T61" fmla="*/ 133 h 267"/>
                <a:gd name="T62" fmla="*/ 86 w 266"/>
                <a:gd name="T63" fmla="*/ 131 h 267"/>
                <a:gd name="T64" fmla="*/ 92 w 266"/>
                <a:gd name="T65" fmla="*/ 128 h 267"/>
                <a:gd name="T66" fmla="*/ 98 w 266"/>
                <a:gd name="T67" fmla="*/ 126 h 267"/>
                <a:gd name="T68" fmla="*/ 103 w 266"/>
                <a:gd name="T69" fmla="*/ 122 h 267"/>
                <a:gd name="T70" fmla="*/ 109 w 266"/>
                <a:gd name="T71" fmla="*/ 118 h 267"/>
                <a:gd name="T72" fmla="*/ 114 w 266"/>
                <a:gd name="T73" fmla="*/ 115 h 267"/>
                <a:gd name="T74" fmla="*/ 123 w 266"/>
                <a:gd name="T75" fmla="*/ 104 h 267"/>
                <a:gd name="T76" fmla="*/ 128 w 266"/>
                <a:gd name="T77" fmla="*/ 92 h 267"/>
                <a:gd name="T78" fmla="*/ 132 w 266"/>
                <a:gd name="T79" fmla="*/ 80 h 267"/>
                <a:gd name="T80" fmla="*/ 133 w 266"/>
                <a:gd name="T81" fmla="*/ 67 h 267"/>
                <a:gd name="T82" fmla="*/ 132 w 266"/>
                <a:gd name="T83" fmla="*/ 55 h 267"/>
                <a:gd name="T84" fmla="*/ 128 w 266"/>
                <a:gd name="T85" fmla="*/ 42 h 267"/>
                <a:gd name="T86" fmla="*/ 123 w 266"/>
                <a:gd name="T87" fmla="*/ 30 h 267"/>
                <a:gd name="T88" fmla="*/ 114 w 266"/>
                <a:gd name="T89" fmla="*/ 21 h 267"/>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66" h="267">
                  <a:moveTo>
                    <a:pt x="227" y="41"/>
                  </a:moveTo>
                  <a:lnTo>
                    <a:pt x="218" y="31"/>
                  </a:lnTo>
                  <a:lnTo>
                    <a:pt x="206" y="23"/>
                  </a:lnTo>
                  <a:lnTo>
                    <a:pt x="196" y="18"/>
                  </a:lnTo>
                  <a:lnTo>
                    <a:pt x="183" y="12"/>
                  </a:lnTo>
                  <a:lnTo>
                    <a:pt x="171" y="6"/>
                  </a:lnTo>
                  <a:lnTo>
                    <a:pt x="157" y="2"/>
                  </a:lnTo>
                  <a:lnTo>
                    <a:pt x="146" y="0"/>
                  </a:lnTo>
                  <a:lnTo>
                    <a:pt x="132" y="0"/>
                  </a:lnTo>
                  <a:lnTo>
                    <a:pt x="119" y="0"/>
                  </a:lnTo>
                  <a:lnTo>
                    <a:pt x="107" y="2"/>
                  </a:lnTo>
                  <a:lnTo>
                    <a:pt x="93" y="6"/>
                  </a:lnTo>
                  <a:lnTo>
                    <a:pt x="82" y="12"/>
                  </a:lnTo>
                  <a:lnTo>
                    <a:pt x="70" y="18"/>
                  </a:lnTo>
                  <a:lnTo>
                    <a:pt x="59" y="23"/>
                  </a:lnTo>
                  <a:lnTo>
                    <a:pt x="49" y="31"/>
                  </a:lnTo>
                  <a:lnTo>
                    <a:pt x="39" y="41"/>
                  </a:lnTo>
                  <a:lnTo>
                    <a:pt x="22" y="60"/>
                  </a:lnTo>
                  <a:lnTo>
                    <a:pt x="10" y="83"/>
                  </a:lnTo>
                  <a:lnTo>
                    <a:pt x="2" y="109"/>
                  </a:lnTo>
                  <a:lnTo>
                    <a:pt x="0" y="134"/>
                  </a:lnTo>
                  <a:lnTo>
                    <a:pt x="2" y="161"/>
                  </a:lnTo>
                  <a:lnTo>
                    <a:pt x="10" y="186"/>
                  </a:lnTo>
                  <a:lnTo>
                    <a:pt x="22" y="209"/>
                  </a:lnTo>
                  <a:lnTo>
                    <a:pt x="39" y="229"/>
                  </a:lnTo>
                  <a:lnTo>
                    <a:pt x="59" y="244"/>
                  </a:lnTo>
                  <a:lnTo>
                    <a:pt x="80" y="258"/>
                  </a:lnTo>
                  <a:lnTo>
                    <a:pt x="105" y="265"/>
                  </a:lnTo>
                  <a:lnTo>
                    <a:pt x="132" y="267"/>
                  </a:lnTo>
                  <a:lnTo>
                    <a:pt x="146" y="267"/>
                  </a:lnTo>
                  <a:lnTo>
                    <a:pt x="157" y="265"/>
                  </a:lnTo>
                  <a:lnTo>
                    <a:pt x="171" y="261"/>
                  </a:lnTo>
                  <a:lnTo>
                    <a:pt x="183" y="256"/>
                  </a:lnTo>
                  <a:lnTo>
                    <a:pt x="196" y="252"/>
                  </a:lnTo>
                  <a:lnTo>
                    <a:pt x="206" y="244"/>
                  </a:lnTo>
                  <a:lnTo>
                    <a:pt x="218" y="236"/>
                  </a:lnTo>
                  <a:lnTo>
                    <a:pt x="227" y="229"/>
                  </a:lnTo>
                  <a:lnTo>
                    <a:pt x="245" y="207"/>
                  </a:lnTo>
                  <a:lnTo>
                    <a:pt x="256" y="184"/>
                  </a:lnTo>
                  <a:lnTo>
                    <a:pt x="264" y="159"/>
                  </a:lnTo>
                  <a:lnTo>
                    <a:pt x="266" y="134"/>
                  </a:lnTo>
                  <a:lnTo>
                    <a:pt x="264" y="109"/>
                  </a:lnTo>
                  <a:lnTo>
                    <a:pt x="256" y="83"/>
                  </a:lnTo>
                  <a:lnTo>
                    <a:pt x="245" y="60"/>
                  </a:lnTo>
                  <a:lnTo>
                    <a:pt x="227" y="4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4767" name="Freeform 17"/>
            <p:cNvSpPr>
              <a:spLocks/>
            </p:cNvSpPr>
            <p:nvPr/>
          </p:nvSpPr>
          <p:spPr bwMode="auto">
            <a:xfrm>
              <a:off x="4967" y="3163"/>
              <a:ext cx="172" cy="173"/>
            </a:xfrm>
            <a:custGeom>
              <a:avLst/>
              <a:gdLst>
                <a:gd name="T0" fmla="*/ 136 w 343"/>
                <a:gd name="T1" fmla="*/ 18 h 344"/>
                <a:gd name="T2" fmla="*/ 135 w 343"/>
                <a:gd name="T3" fmla="*/ 30 h 344"/>
                <a:gd name="T4" fmla="*/ 134 w 343"/>
                <a:gd name="T5" fmla="*/ 42 h 344"/>
                <a:gd name="T6" fmla="*/ 131 w 343"/>
                <a:gd name="T7" fmla="*/ 52 h 344"/>
                <a:gd name="T8" fmla="*/ 127 w 343"/>
                <a:gd name="T9" fmla="*/ 63 h 344"/>
                <a:gd name="T10" fmla="*/ 121 w 343"/>
                <a:gd name="T11" fmla="*/ 74 h 344"/>
                <a:gd name="T12" fmla="*/ 116 w 343"/>
                <a:gd name="T13" fmla="*/ 83 h 344"/>
                <a:gd name="T14" fmla="*/ 109 w 343"/>
                <a:gd name="T15" fmla="*/ 94 h 344"/>
                <a:gd name="T16" fmla="*/ 101 w 343"/>
                <a:gd name="T17" fmla="*/ 102 h 344"/>
                <a:gd name="T18" fmla="*/ 92 w 343"/>
                <a:gd name="T19" fmla="*/ 110 h 344"/>
                <a:gd name="T20" fmla="*/ 84 w 343"/>
                <a:gd name="T21" fmla="*/ 117 h 344"/>
                <a:gd name="T22" fmla="*/ 73 w 343"/>
                <a:gd name="T23" fmla="*/ 123 h 344"/>
                <a:gd name="T24" fmla="*/ 63 w 343"/>
                <a:gd name="T25" fmla="*/ 128 h 344"/>
                <a:gd name="T26" fmla="*/ 53 w 343"/>
                <a:gd name="T27" fmla="*/ 132 h 344"/>
                <a:gd name="T28" fmla="*/ 41 w 343"/>
                <a:gd name="T29" fmla="*/ 135 h 344"/>
                <a:gd name="T30" fmla="*/ 29 w 343"/>
                <a:gd name="T31" fmla="*/ 136 h 344"/>
                <a:gd name="T32" fmla="*/ 18 w 343"/>
                <a:gd name="T33" fmla="*/ 137 h 344"/>
                <a:gd name="T34" fmla="*/ 18 w 343"/>
                <a:gd name="T35" fmla="*/ 137 h 344"/>
                <a:gd name="T36" fmla="*/ 11 w 343"/>
                <a:gd name="T37" fmla="*/ 138 h 344"/>
                <a:gd name="T38" fmla="*/ 5 w 343"/>
                <a:gd name="T39" fmla="*/ 142 h 344"/>
                <a:gd name="T40" fmla="*/ 1 w 343"/>
                <a:gd name="T41" fmla="*/ 148 h 344"/>
                <a:gd name="T42" fmla="*/ 0 w 343"/>
                <a:gd name="T43" fmla="*/ 154 h 344"/>
                <a:gd name="T44" fmla="*/ 1 w 343"/>
                <a:gd name="T45" fmla="*/ 161 h 344"/>
                <a:gd name="T46" fmla="*/ 5 w 343"/>
                <a:gd name="T47" fmla="*/ 167 h 344"/>
                <a:gd name="T48" fmla="*/ 11 w 343"/>
                <a:gd name="T49" fmla="*/ 171 h 344"/>
                <a:gd name="T50" fmla="*/ 18 w 343"/>
                <a:gd name="T51" fmla="*/ 173 h 344"/>
                <a:gd name="T52" fmla="*/ 18 w 343"/>
                <a:gd name="T53" fmla="*/ 173 h 344"/>
                <a:gd name="T54" fmla="*/ 49 w 343"/>
                <a:gd name="T55" fmla="*/ 170 h 344"/>
                <a:gd name="T56" fmla="*/ 78 w 343"/>
                <a:gd name="T57" fmla="*/ 160 h 344"/>
                <a:gd name="T58" fmla="*/ 104 w 343"/>
                <a:gd name="T59" fmla="*/ 147 h 344"/>
                <a:gd name="T60" fmla="*/ 127 w 343"/>
                <a:gd name="T61" fmla="*/ 127 h 344"/>
                <a:gd name="T62" fmla="*/ 146 w 343"/>
                <a:gd name="T63" fmla="*/ 105 h 344"/>
                <a:gd name="T64" fmla="*/ 160 w 343"/>
                <a:gd name="T65" fmla="*/ 78 h 344"/>
                <a:gd name="T66" fmla="*/ 169 w 343"/>
                <a:gd name="T67" fmla="*/ 49 h 344"/>
                <a:gd name="T68" fmla="*/ 172 w 343"/>
                <a:gd name="T69" fmla="*/ 18 h 344"/>
                <a:gd name="T70" fmla="*/ 172 w 343"/>
                <a:gd name="T71" fmla="*/ 18 h 344"/>
                <a:gd name="T72" fmla="*/ 171 w 343"/>
                <a:gd name="T73" fmla="*/ 12 h 344"/>
                <a:gd name="T74" fmla="*/ 167 w 343"/>
                <a:gd name="T75" fmla="*/ 6 h 344"/>
                <a:gd name="T76" fmla="*/ 161 w 343"/>
                <a:gd name="T77" fmla="*/ 2 h 344"/>
                <a:gd name="T78" fmla="*/ 154 w 343"/>
                <a:gd name="T79" fmla="*/ 0 h 344"/>
                <a:gd name="T80" fmla="*/ 147 w 343"/>
                <a:gd name="T81" fmla="*/ 2 h 344"/>
                <a:gd name="T82" fmla="*/ 141 w 343"/>
                <a:gd name="T83" fmla="*/ 6 h 344"/>
                <a:gd name="T84" fmla="*/ 137 w 343"/>
                <a:gd name="T85" fmla="*/ 12 h 344"/>
                <a:gd name="T86" fmla="*/ 136 w 343"/>
                <a:gd name="T87" fmla="*/ 18 h 344"/>
                <a:gd name="T88" fmla="*/ 136 w 343"/>
                <a:gd name="T89" fmla="*/ 18 h 34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43" h="344">
                  <a:moveTo>
                    <a:pt x="271" y="36"/>
                  </a:moveTo>
                  <a:lnTo>
                    <a:pt x="269" y="60"/>
                  </a:lnTo>
                  <a:lnTo>
                    <a:pt x="268" y="83"/>
                  </a:lnTo>
                  <a:lnTo>
                    <a:pt x="262" y="104"/>
                  </a:lnTo>
                  <a:lnTo>
                    <a:pt x="254" y="126"/>
                  </a:lnTo>
                  <a:lnTo>
                    <a:pt x="242" y="147"/>
                  </a:lnTo>
                  <a:lnTo>
                    <a:pt x="231" y="166"/>
                  </a:lnTo>
                  <a:lnTo>
                    <a:pt x="217" y="186"/>
                  </a:lnTo>
                  <a:lnTo>
                    <a:pt x="202" y="203"/>
                  </a:lnTo>
                  <a:lnTo>
                    <a:pt x="184" y="218"/>
                  </a:lnTo>
                  <a:lnTo>
                    <a:pt x="167" y="232"/>
                  </a:lnTo>
                  <a:lnTo>
                    <a:pt x="145" y="244"/>
                  </a:lnTo>
                  <a:lnTo>
                    <a:pt x="126" y="255"/>
                  </a:lnTo>
                  <a:lnTo>
                    <a:pt x="105" y="263"/>
                  </a:lnTo>
                  <a:lnTo>
                    <a:pt x="81" y="269"/>
                  </a:lnTo>
                  <a:lnTo>
                    <a:pt x="58" y="271"/>
                  </a:lnTo>
                  <a:lnTo>
                    <a:pt x="35" y="273"/>
                  </a:lnTo>
                  <a:lnTo>
                    <a:pt x="21" y="275"/>
                  </a:lnTo>
                  <a:lnTo>
                    <a:pt x="10" y="282"/>
                  </a:lnTo>
                  <a:lnTo>
                    <a:pt x="2" y="294"/>
                  </a:lnTo>
                  <a:lnTo>
                    <a:pt x="0" y="307"/>
                  </a:lnTo>
                  <a:lnTo>
                    <a:pt x="2" y="321"/>
                  </a:lnTo>
                  <a:lnTo>
                    <a:pt x="10" y="333"/>
                  </a:lnTo>
                  <a:lnTo>
                    <a:pt x="21" y="340"/>
                  </a:lnTo>
                  <a:lnTo>
                    <a:pt x="35" y="344"/>
                  </a:lnTo>
                  <a:lnTo>
                    <a:pt x="97" y="338"/>
                  </a:lnTo>
                  <a:lnTo>
                    <a:pt x="155" y="319"/>
                  </a:lnTo>
                  <a:lnTo>
                    <a:pt x="207" y="292"/>
                  </a:lnTo>
                  <a:lnTo>
                    <a:pt x="254" y="253"/>
                  </a:lnTo>
                  <a:lnTo>
                    <a:pt x="291" y="209"/>
                  </a:lnTo>
                  <a:lnTo>
                    <a:pt x="320" y="156"/>
                  </a:lnTo>
                  <a:lnTo>
                    <a:pt x="337" y="98"/>
                  </a:lnTo>
                  <a:lnTo>
                    <a:pt x="343" y="36"/>
                  </a:lnTo>
                  <a:lnTo>
                    <a:pt x="341" y="23"/>
                  </a:lnTo>
                  <a:lnTo>
                    <a:pt x="333" y="11"/>
                  </a:lnTo>
                  <a:lnTo>
                    <a:pt x="322" y="4"/>
                  </a:lnTo>
                  <a:lnTo>
                    <a:pt x="308" y="0"/>
                  </a:lnTo>
                  <a:lnTo>
                    <a:pt x="293" y="4"/>
                  </a:lnTo>
                  <a:lnTo>
                    <a:pt x="281" y="11"/>
                  </a:lnTo>
                  <a:lnTo>
                    <a:pt x="273" y="23"/>
                  </a:lnTo>
                  <a:lnTo>
                    <a:pt x="271" y="3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4768" name="Freeform 18"/>
            <p:cNvSpPr>
              <a:spLocks/>
            </p:cNvSpPr>
            <p:nvPr/>
          </p:nvSpPr>
          <p:spPr bwMode="auto">
            <a:xfrm>
              <a:off x="5055" y="3082"/>
              <a:ext cx="134" cy="134"/>
            </a:xfrm>
            <a:custGeom>
              <a:avLst/>
              <a:gdLst>
                <a:gd name="T0" fmla="*/ 0 w 268"/>
                <a:gd name="T1" fmla="*/ 67 h 267"/>
                <a:gd name="T2" fmla="*/ 1 w 268"/>
                <a:gd name="T3" fmla="*/ 80 h 267"/>
                <a:gd name="T4" fmla="*/ 6 w 268"/>
                <a:gd name="T5" fmla="*/ 92 h 267"/>
                <a:gd name="T6" fmla="*/ 12 w 268"/>
                <a:gd name="T7" fmla="*/ 104 h 267"/>
                <a:gd name="T8" fmla="*/ 20 w 268"/>
                <a:gd name="T9" fmla="*/ 115 h 267"/>
                <a:gd name="T10" fmla="*/ 25 w 268"/>
                <a:gd name="T11" fmla="*/ 118 h 267"/>
                <a:gd name="T12" fmla="*/ 30 w 268"/>
                <a:gd name="T13" fmla="*/ 122 h 267"/>
                <a:gd name="T14" fmla="*/ 35 w 268"/>
                <a:gd name="T15" fmla="*/ 126 h 267"/>
                <a:gd name="T16" fmla="*/ 42 w 268"/>
                <a:gd name="T17" fmla="*/ 128 h 267"/>
                <a:gd name="T18" fmla="*/ 48 w 268"/>
                <a:gd name="T19" fmla="*/ 131 h 267"/>
                <a:gd name="T20" fmla="*/ 55 w 268"/>
                <a:gd name="T21" fmla="*/ 133 h 267"/>
                <a:gd name="T22" fmla="*/ 61 w 268"/>
                <a:gd name="T23" fmla="*/ 134 h 267"/>
                <a:gd name="T24" fmla="*/ 67 w 268"/>
                <a:gd name="T25" fmla="*/ 134 h 267"/>
                <a:gd name="T26" fmla="*/ 81 w 268"/>
                <a:gd name="T27" fmla="*/ 133 h 267"/>
                <a:gd name="T28" fmla="*/ 93 w 268"/>
                <a:gd name="T29" fmla="*/ 129 h 267"/>
                <a:gd name="T30" fmla="*/ 105 w 268"/>
                <a:gd name="T31" fmla="*/ 122 h 267"/>
                <a:gd name="T32" fmla="*/ 115 w 268"/>
                <a:gd name="T33" fmla="*/ 115 h 267"/>
                <a:gd name="T34" fmla="*/ 123 w 268"/>
                <a:gd name="T35" fmla="*/ 105 h 267"/>
                <a:gd name="T36" fmla="*/ 129 w 268"/>
                <a:gd name="T37" fmla="*/ 93 h 267"/>
                <a:gd name="T38" fmla="*/ 133 w 268"/>
                <a:gd name="T39" fmla="*/ 81 h 267"/>
                <a:gd name="T40" fmla="*/ 134 w 268"/>
                <a:gd name="T41" fmla="*/ 67 h 267"/>
                <a:gd name="T42" fmla="*/ 133 w 268"/>
                <a:gd name="T43" fmla="*/ 55 h 267"/>
                <a:gd name="T44" fmla="*/ 128 w 268"/>
                <a:gd name="T45" fmla="*/ 42 h 267"/>
                <a:gd name="T46" fmla="*/ 123 w 268"/>
                <a:gd name="T47" fmla="*/ 30 h 267"/>
                <a:gd name="T48" fmla="*/ 114 w 268"/>
                <a:gd name="T49" fmla="*/ 21 h 267"/>
                <a:gd name="T50" fmla="*/ 109 w 268"/>
                <a:gd name="T51" fmla="*/ 16 h 267"/>
                <a:gd name="T52" fmla="*/ 104 w 268"/>
                <a:gd name="T53" fmla="*/ 12 h 267"/>
                <a:gd name="T54" fmla="*/ 98 w 268"/>
                <a:gd name="T55" fmla="*/ 9 h 267"/>
                <a:gd name="T56" fmla="*/ 93 w 268"/>
                <a:gd name="T57" fmla="*/ 6 h 267"/>
                <a:gd name="T58" fmla="*/ 87 w 268"/>
                <a:gd name="T59" fmla="*/ 3 h 267"/>
                <a:gd name="T60" fmla="*/ 80 w 268"/>
                <a:gd name="T61" fmla="*/ 1 h 267"/>
                <a:gd name="T62" fmla="*/ 74 w 268"/>
                <a:gd name="T63" fmla="*/ 0 h 267"/>
                <a:gd name="T64" fmla="*/ 67 w 268"/>
                <a:gd name="T65" fmla="*/ 0 h 267"/>
                <a:gd name="T66" fmla="*/ 61 w 268"/>
                <a:gd name="T67" fmla="*/ 0 h 267"/>
                <a:gd name="T68" fmla="*/ 55 w 268"/>
                <a:gd name="T69" fmla="*/ 1 h 267"/>
                <a:gd name="T70" fmla="*/ 48 w 268"/>
                <a:gd name="T71" fmla="*/ 3 h 267"/>
                <a:gd name="T72" fmla="*/ 42 w 268"/>
                <a:gd name="T73" fmla="*/ 6 h 267"/>
                <a:gd name="T74" fmla="*/ 35 w 268"/>
                <a:gd name="T75" fmla="*/ 9 h 267"/>
                <a:gd name="T76" fmla="*/ 30 w 268"/>
                <a:gd name="T77" fmla="*/ 12 h 267"/>
                <a:gd name="T78" fmla="*/ 25 w 268"/>
                <a:gd name="T79" fmla="*/ 16 h 267"/>
                <a:gd name="T80" fmla="*/ 20 w 268"/>
                <a:gd name="T81" fmla="*/ 21 h 267"/>
                <a:gd name="T82" fmla="*/ 12 w 268"/>
                <a:gd name="T83" fmla="*/ 30 h 267"/>
                <a:gd name="T84" fmla="*/ 6 w 268"/>
                <a:gd name="T85" fmla="*/ 42 h 267"/>
                <a:gd name="T86" fmla="*/ 1 w 268"/>
                <a:gd name="T87" fmla="*/ 55 h 267"/>
                <a:gd name="T88" fmla="*/ 0 w 268"/>
                <a:gd name="T89" fmla="*/ 67 h 267"/>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68" h="267">
                  <a:moveTo>
                    <a:pt x="0" y="134"/>
                  </a:moveTo>
                  <a:lnTo>
                    <a:pt x="2" y="159"/>
                  </a:lnTo>
                  <a:lnTo>
                    <a:pt x="12" y="184"/>
                  </a:lnTo>
                  <a:lnTo>
                    <a:pt x="24" y="207"/>
                  </a:lnTo>
                  <a:lnTo>
                    <a:pt x="39" y="229"/>
                  </a:lnTo>
                  <a:lnTo>
                    <a:pt x="49" y="236"/>
                  </a:lnTo>
                  <a:lnTo>
                    <a:pt x="60" y="244"/>
                  </a:lnTo>
                  <a:lnTo>
                    <a:pt x="70" y="252"/>
                  </a:lnTo>
                  <a:lnTo>
                    <a:pt x="84" y="256"/>
                  </a:lnTo>
                  <a:lnTo>
                    <a:pt x="95" y="261"/>
                  </a:lnTo>
                  <a:lnTo>
                    <a:pt x="109" y="265"/>
                  </a:lnTo>
                  <a:lnTo>
                    <a:pt x="121" y="267"/>
                  </a:lnTo>
                  <a:lnTo>
                    <a:pt x="134" y="267"/>
                  </a:lnTo>
                  <a:lnTo>
                    <a:pt x="161" y="265"/>
                  </a:lnTo>
                  <a:lnTo>
                    <a:pt x="186" y="258"/>
                  </a:lnTo>
                  <a:lnTo>
                    <a:pt x="210" y="244"/>
                  </a:lnTo>
                  <a:lnTo>
                    <a:pt x="229" y="229"/>
                  </a:lnTo>
                  <a:lnTo>
                    <a:pt x="245" y="209"/>
                  </a:lnTo>
                  <a:lnTo>
                    <a:pt x="258" y="186"/>
                  </a:lnTo>
                  <a:lnTo>
                    <a:pt x="266" y="161"/>
                  </a:lnTo>
                  <a:lnTo>
                    <a:pt x="268" y="134"/>
                  </a:lnTo>
                  <a:lnTo>
                    <a:pt x="266" y="109"/>
                  </a:lnTo>
                  <a:lnTo>
                    <a:pt x="256" y="83"/>
                  </a:lnTo>
                  <a:lnTo>
                    <a:pt x="245" y="60"/>
                  </a:lnTo>
                  <a:lnTo>
                    <a:pt x="227" y="41"/>
                  </a:lnTo>
                  <a:lnTo>
                    <a:pt x="218" y="31"/>
                  </a:lnTo>
                  <a:lnTo>
                    <a:pt x="208" y="23"/>
                  </a:lnTo>
                  <a:lnTo>
                    <a:pt x="196" y="18"/>
                  </a:lnTo>
                  <a:lnTo>
                    <a:pt x="185" y="12"/>
                  </a:lnTo>
                  <a:lnTo>
                    <a:pt x="173" y="6"/>
                  </a:lnTo>
                  <a:lnTo>
                    <a:pt x="159" y="2"/>
                  </a:lnTo>
                  <a:lnTo>
                    <a:pt x="148" y="0"/>
                  </a:lnTo>
                  <a:lnTo>
                    <a:pt x="134" y="0"/>
                  </a:lnTo>
                  <a:lnTo>
                    <a:pt x="121" y="0"/>
                  </a:lnTo>
                  <a:lnTo>
                    <a:pt x="109" y="2"/>
                  </a:lnTo>
                  <a:lnTo>
                    <a:pt x="95" y="6"/>
                  </a:lnTo>
                  <a:lnTo>
                    <a:pt x="84" y="12"/>
                  </a:lnTo>
                  <a:lnTo>
                    <a:pt x="70" y="18"/>
                  </a:lnTo>
                  <a:lnTo>
                    <a:pt x="60" y="23"/>
                  </a:lnTo>
                  <a:lnTo>
                    <a:pt x="49" y="31"/>
                  </a:lnTo>
                  <a:lnTo>
                    <a:pt x="39" y="41"/>
                  </a:lnTo>
                  <a:lnTo>
                    <a:pt x="24" y="60"/>
                  </a:lnTo>
                  <a:lnTo>
                    <a:pt x="12" y="83"/>
                  </a:lnTo>
                  <a:lnTo>
                    <a:pt x="2" y="109"/>
                  </a:lnTo>
                  <a:lnTo>
                    <a:pt x="0" y="1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4769" name="Freeform 19"/>
            <p:cNvSpPr>
              <a:spLocks/>
            </p:cNvSpPr>
            <p:nvPr/>
          </p:nvSpPr>
          <p:spPr bwMode="auto">
            <a:xfrm>
              <a:off x="4429" y="3118"/>
              <a:ext cx="61" cy="62"/>
            </a:xfrm>
            <a:custGeom>
              <a:avLst/>
              <a:gdLst>
                <a:gd name="T0" fmla="*/ 61 w 122"/>
                <a:gd name="T1" fmla="*/ 31 h 124"/>
                <a:gd name="T2" fmla="*/ 60 w 122"/>
                <a:gd name="T3" fmla="*/ 37 h 124"/>
                <a:gd name="T4" fmla="*/ 59 w 122"/>
                <a:gd name="T5" fmla="*/ 43 h 124"/>
                <a:gd name="T6" fmla="*/ 57 w 122"/>
                <a:gd name="T7" fmla="*/ 48 h 124"/>
                <a:gd name="T8" fmla="*/ 53 w 122"/>
                <a:gd name="T9" fmla="*/ 52 h 124"/>
                <a:gd name="T10" fmla="*/ 48 w 122"/>
                <a:gd name="T11" fmla="*/ 56 h 124"/>
                <a:gd name="T12" fmla="*/ 43 w 122"/>
                <a:gd name="T13" fmla="*/ 59 h 124"/>
                <a:gd name="T14" fmla="*/ 37 w 122"/>
                <a:gd name="T15" fmla="*/ 61 h 124"/>
                <a:gd name="T16" fmla="*/ 30 w 122"/>
                <a:gd name="T17" fmla="*/ 62 h 124"/>
                <a:gd name="T18" fmla="*/ 25 w 122"/>
                <a:gd name="T19" fmla="*/ 61 h 124"/>
                <a:gd name="T20" fmla="*/ 19 w 122"/>
                <a:gd name="T21" fmla="*/ 59 h 124"/>
                <a:gd name="T22" fmla="*/ 14 w 122"/>
                <a:gd name="T23" fmla="*/ 56 h 124"/>
                <a:gd name="T24" fmla="*/ 9 w 122"/>
                <a:gd name="T25" fmla="*/ 52 h 124"/>
                <a:gd name="T26" fmla="*/ 5 w 122"/>
                <a:gd name="T27" fmla="*/ 48 h 124"/>
                <a:gd name="T28" fmla="*/ 2 w 122"/>
                <a:gd name="T29" fmla="*/ 43 h 124"/>
                <a:gd name="T30" fmla="*/ 1 w 122"/>
                <a:gd name="T31" fmla="*/ 37 h 124"/>
                <a:gd name="T32" fmla="*/ 0 w 122"/>
                <a:gd name="T33" fmla="*/ 31 h 124"/>
                <a:gd name="T34" fmla="*/ 1 w 122"/>
                <a:gd name="T35" fmla="*/ 25 h 124"/>
                <a:gd name="T36" fmla="*/ 2 w 122"/>
                <a:gd name="T37" fmla="*/ 19 h 124"/>
                <a:gd name="T38" fmla="*/ 5 w 122"/>
                <a:gd name="T39" fmla="*/ 15 h 124"/>
                <a:gd name="T40" fmla="*/ 9 w 122"/>
                <a:gd name="T41" fmla="*/ 10 h 124"/>
                <a:gd name="T42" fmla="*/ 14 w 122"/>
                <a:gd name="T43" fmla="*/ 6 h 124"/>
                <a:gd name="T44" fmla="*/ 19 w 122"/>
                <a:gd name="T45" fmla="*/ 3 h 124"/>
                <a:gd name="T46" fmla="*/ 25 w 122"/>
                <a:gd name="T47" fmla="*/ 1 h 124"/>
                <a:gd name="T48" fmla="*/ 30 w 122"/>
                <a:gd name="T49" fmla="*/ 0 h 124"/>
                <a:gd name="T50" fmla="*/ 37 w 122"/>
                <a:gd name="T51" fmla="*/ 1 h 124"/>
                <a:gd name="T52" fmla="*/ 43 w 122"/>
                <a:gd name="T53" fmla="*/ 3 h 124"/>
                <a:gd name="T54" fmla="*/ 48 w 122"/>
                <a:gd name="T55" fmla="*/ 6 h 124"/>
                <a:gd name="T56" fmla="*/ 53 w 122"/>
                <a:gd name="T57" fmla="*/ 10 h 124"/>
                <a:gd name="T58" fmla="*/ 57 w 122"/>
                <a:gd name="T59" fmla="*/ 14 h 124"/>
                <a:gd name="T60" fmla="*/ 59 w 122"/>
                <a:gd name="T61" fmla="*/ 19 h 124"/>
                <a:gd name="T62" fmla="*/ 60 w 122"/>
                <a:gd name="T63" fmla="*/ 25 h 124"/>
                <a:gd name="T64" fmla="*/ 61 w 122"/>
                <a:gd name="T65" fmla="*/ 31 h 12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22" h="124">
                  <a:moveTo>
                    <a:pt x="122" y="62"/>
                  </a:moveTo>
                  <a:lnTo>
                    <a:pt x="120" y="73"/>
                  </a:lnTo>
                  <a:lnTo>
                    <a:pt x="118" y="85"/>
                  </a:lnTo>
                  <a:lnTo>
                    <a:pt x="113" y="95"/>
                  </a:lnTo>
                  <a:lnTo>
                    <a:pt x="105" y="104"/>
                  </a:lnTo>
                  <a:lnTo>
                    <a:pt x="95" y="112"/>
                  </a:lnTo>
                  <a:lnTo>
                    <a:pt x="85" y="118"/>
                  </a:lnTo>
                  <a:lnTo>
                    <a:pt x="74" y="122"/>
                  </a:lnTo>
                  <a:lnTo>
                    <a:pt x="60" y="124"/>
                  </a:lnTo>
                  <a:lnTo>
                    <a:pt x="49" y="122"/>
                  </a:lnTo>
                  <a:lnTo>
                    <a:pt x="37" y="118"/>
                  </a:lnTo>
                  <a:lnTo>
                    <a:pt x="27" y="112"/>
                  </a:lnTo>
                  <a:lnTo>
                    <a:pt x="18" y="104"/>
                  </a:lnTo>
                  <a:lnTo>
                    <a:pt x="10" y="95"/>
                  </a:lnTo>
                  <a:lnTo>
                    <a:pt x="4" y="85"/>
                  </a:lnTo>
                  <a:lnTo>
                    <a:pt x="2" y="73"/>
                  </a:lnTo>
                  <a:lnTo>
                    <a:pt x="0" y="62"/>
                  </a:lnTo>
                  <a:lnTo>
                    <a:pt x="2" y="50"/>
                  </a:lnTo>
                  <a:lnTo>
                    <a:pt x="4" y="38"/>
                  </a:lnTo>
                  <a:lnTo>
                    <a:pt x="10" y="29"/>
                  </a:lnTo>
                  <a:lnTo>
                    <a:pt x="18" y="19"/>
                  </a:lnTo>
                  <a:lnTo>
                    <a:pt x="27" y="11"/>
                  </a:lnTo>
                  <a:lnTo>
                    <a:pt x="37" y="6"/>
                  </a:lnTo>
                  <a:lnTo>
                    <a:pt x="49" y="2"/>
                  </a:lnTo>
                  <a:lnTo>
                    <a:pt x="60" y="0"/>
                  </a:lnTo>
                  <a:lnTo>
                    <a:pt x="74" y="2"/>
                  </a:lnTo>
                  <a:lnTo>
                    <a:pt x="85" y="6"/>
                  </a:lnTo>
                  <a:lnTo>
                    <a:pt x="95" y="11"/>
                  </a:lnTo>
                  <a:lnTo>
                    <a:pt x="105" y="19"/>
                  </a:lnTo>
                  <a:lnTo>
                    <a:pt x="113" y="27"/>
                  </a:lnTo>
                  <a:lnTo>
                    <a:pt x="118" y="38"/>
                  </a:lnTo>
                  <a:lnTo>
                    <a:pt x="120" y="50"/>
                  </a:lnTo>
                  <a:lnTo>
                    <a:pt x="122" y="6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4770" name="Freeform 20"/>
            <p:cNvSpPr>
              <a:spLocks/>
            </p:cNvSpPr>
            <p:nvPr/>
          </p:nvSpPr>
          <p:spPr bwMode="auto">
            <a:xfrm>
              <a:off x="5091" y="3118"/>
              <a:ext cx="62" cy="62"/>
            </a:xfrm>
            <a:custGeom>
              <a:avLst/>
              <a:gdLst>
                <a:gd name="T0" fmla="*/ 31 w 124"/>
                <a:gd name="T1" fmla="*/ 0 h 124"/>
                <a:gd name="T2" fmla="*/ 37 w 124"/>
                <a:gd name="T3" fmla="*/ 1 h 124"/>
                <a:gd name="T4" fmla="*/ 43 w 124"/>
                <a:gd name="T5" fmla="*/ 3 h 124"/>
                <a:gd name="T6" fmla="*/ 48 w 124"/>
                <a:gd name="T7" fmla="*/ 6 h 124"/>
                <a:gd name="T8" fmla="*/ 53 w 124"/>
                <a:gd name="T9" fmla="*/ 10 h 124"/>
                <a:gd name="T10" fmla="*/ 57 w 124"/>
                <a:gd name="T11" fmla="*/ 15 h 124"/>
                <a:gd name="T12" fmla="*/ 59 w 124"/>
                <a:gd name="T13" fmla="*/ 19 h 124"/>
                <a:gd name="T14" fmla="*/ 61 w 124"/>
                <a:gd name="T15" fmla="*/ 25 h 124"/>
                <a:gd name="T16" fmla="*/ 62 w 124"/>
                <a:gd name="T17" fmla="*/ 31 h 124"/>
                <a:gd name="T18" fmla="*/ 61 w 124"/>
                <a:gd name="T19" fmla="*/ 37 h 124"/>
                <a:gd name="T20" fmla="*/ 59 w 124"/>
                <a:gd name="T21" fmla="*/ 43 h 124"/>
                <a:gd name="T22" fmla="*/ 57 w 124"/>
                <a:gd name="T23" fmla="*/ 48 h 124"/>
                <a:gd name="T24" fmla="*/ 53 w 124"/>
                <a:gd name="T25" fmla="*/ 52 h 124"/>
                <a:gd name="T26" fmla="*/ 48 w 124"/>
                <a:gd name="T27" fmla="*/ 56 h 124"/>
                <a:gd name="T28" fmla="*/ 43 w 124"/>
                <a:gd name="T29" fmla="*/ 59 h 124"/>
                <a:gd name="T30" fmla="*/ 37 w 124"/>
                <a:gd name="T31" fmla="*/ 61 h 124"/>
                <a:gd name="T32" fmla="*/ 31 w 124"/>
                <a:gd name="T33" fmla="*/ 62 h 124"/>
                <a:gd name="T34" fmla="*/ 26 w 124"/>
                <a:gd name="T35" fmla="*/ 61 h 124"/>
                <a:gd name="T36" fmla="*/ 20 w 124"/>
                <a:gd name="T37" fmla="*/ 59 h 124"/>
                <a:gd name="T38" fmla="*/ 15 w 124"/>
                <a:gd name="T39" fmla="*/ 56 h 124"/>
                <a:gd name="T40" fmla="*/ 10 w 124"/>
                <a:gd name="T41" fmla="*/ 52 h 124"/>
                <a:gd name="T42" fmla="*/ 6 w 124"/>
                <a:gd name="T43" fmla="*/ 48 h 124"/>
                <a:gd name="T44" fmla="*/ 3 w 124"/>
                <a:gd name="T45" fmla="*/ 43 h 124"/>
                <a:gd name="T46" fmla="*/ 1 w 124"/>
                <a:gd name="T47" fmla="*/ 37 h 124"/>
                <a:gd name="T48" fmla="*/ 0 w 124"/>
                <a:gd name="T49" fmla="*/ 31 h 124"/>
                <a:gd name="T50" fmla="*/ 1 w 124"/>
                <a:gd name="T51" fmla="*/ 25 h 124"/>
                <a:gd name="T52" fmla="*/ 3 w 124"/>
                <a:gd name="T53" fmla="*/ 19 h 124"/>
                <a:gd name="T54" fmla="*/ 6 w 124"/>
                <a:gd name="T55" fmla="*/ 14 h 124"/>
                <a:gd name="T56" fmla="*/ 10 w 124"/>
                <a:gd name="T57" fmla="*/ 10 h 124"/>
                <a:gd name="T58" fmla="*/ 14 w 124"/>
                <a:gd name="T59" fmla="*/ 6 h 124"/>
                <a:gd name="T60" fmla="*/ 20 w 124"/>
                <a:gd name="T61" fmla="*/ 3 h 124"/>
                <a:gd name="T62" fmla="*/ 26 w 124"/>
                <a:gd name="T63" fmla="*/ 1 h 124"/>
                <a:gd name="T64" fmla="*/ 31 w 124"/>
                <a:gd name="T65" fmla="*/ 0 h 12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24" h="124">
                  <a:moveTo>
                    <a:pt x="62" y="0"/>
                  </a:moveTo>
                  <a:lnTo>
                    <a:pt x="74" y="2"/>
                  </a:lnTo>
                  <a:lnTo>
                    <a:pt x="85" y="6"/>
                  </a:lnTo>
                  <a:lnTo>
                    <a:pt x="95" y="11"/>
                  </a:lnTo>
                  <a:lnTo>
                    <a:pt x="105" y="19"/>
                  </a:lnTo>
                  <a:lnTo>
                    <a:pt x="113" y="29"/>
                  </a:lnTo>
                  <a:lnTo>
                    <a:pt x="118" y="38"/>
                  </a:lnTo>
                  <a:lnTo>
                    <a:pt x="122" y="50"/>
                  </a:lnTo>
                  <a:lnTo>
                    <a:pt x="124" y="62"/>
                  </a:lnTo>
                  <a:lnTo>
                    <a:pt x="122" y="73"/>
                  </a:lnTo>
                  <a:lnTo>
                    <a:pt x="118" y="85"/>
                  </a:lnTo>
                  <a:lnTo>
                    <a:pt x="113" y="95"/>
                  </a:lnTo>
                  <a:lnTo>
                    <a:pt x="105" y="104"/>
                  </a:lnTo>
                  <a:lnTo>
                    <a:pt x="95" y="112"/>
                  </a:lnTo>
                  <a:lnTo>
                    <a:pt x="85" y="118"/>
                  </a:lnTo>
                  <a:lnTo>
                    <a:pt x="74" y="122"/>
                  </a:lnTo>
                  <a:lnTo>
                    <a:pt x="62" y="124"/>
                  </a:lnTo>
                  <a:lnTo>
                    <a:pt x="51" y="122"/>
                  </a:lnTo>
                  <a:lnTo>
                    <a:pt x="39" y="118"/>
                  </a:lnTo>
                  <a:lnTo>
                    <a:pt x="29" y="112"/>
                  </a:lnTo>
                  <a:lnTo>
                    <a:pt x="20" y="104"/>
                  </a:lnTo>
                  <a:lnTo>
                    <a:pt x="12" y="95"/>
                  </a:lnTo>
                  <a:lnTo>
                    <a:pt x="6" y="85"/>
                  </a:lnTo>
                  <a:lnTo>
                    <a:pt x="2" y="73"/>
                  </a:lnTo>
                  <a:lnTo>
                    <a:pt x="0" y="62"/>
                  </a:lnTo>
                  <a:lnTo>
                    <a:pt x="2" y="50"/>
                  </a:lnTo>
                  <a:lnTo>
                    <a:pt x="6" y="38"/>
                  </a:lnTo>
                  <a:lnTo>
                    <a:pt x="12" y="27"/>
                  </a:lnTo>
                  <a:lnTo>
                    <a:pt x="20" y="19"/>
                  </a:lnTo>
                  <a:lnTo>
                    <a:pt x="27" y="11"/>
                  </a:lnTo>
                  <a:lnTo>
                    <a:pt x="39" y="6"/>
                  </a:lnTo>
                  <a:lnTo>
                    <a:pt x="51" y="2"/>
                  </a:lnTo>
                  <a:lnTo>
                    <a:pt x="6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4771" name="Freeform 21"/>
            <p:cNvSpPr>
              <a:spLocks/>
            </p:cNvSpPr>
            <p:nvPr/>
          </p:nvSpPr>
          <p:spPr bwMode="auto">
            <a:xfrm>
              <a:off x="4635" y="3227"/>
              <a:ext cx="82" cy="79"/>
            </a:xfrm>
            <a:custGeom>
              <a:avLst/>
              <a:gdLst>
                <a:gd name="T0" fmla="*/ 0 w 165"/>
                <a:gd name="T1" fmla="*/ 40 h 157"/>
                <a:gd name="T2" fmla="*/ 1 w 165"/>
                <a:gd name="T3" fmla="*/ 32 h 157"/>
                <a:gd name="T4" fmla="*/ 3 w 165"/>
                <a:gd name="T5" fmla="*/ 25 h 157"/>
                <a:gd name="T6" fmla="*/ 7 w 165"/>
                <a:gd name="T7" fmla="*/ 19 h 157"/>
                <a:gd name="T8" fmla="*/ 11 w 165"/>
                <a:gd name="T9" fmla="*/ 13 h 157"/>
                <a:gd name="T10" fmla="*/ 14 w 165"/>
                <a:gd name="T11" fmla="*/ 10 h 157"/>
                <a:gd name="T12" fmla="*/ 18 w 165"/>
                <a:gd name="T13" fmla="*/ 7 h 157"/>
                <a:gd name="T14" fmla="*/ 21 w 165"/>
                <a:gd name="T15" fmla="*/ 5 h 157"/>
                <a:gd name="T16" fmla="*/ 25 w 165"/>
                <a:gd name="T17" fmla="*/ 3 h 157"/>
                <a:gd name="T18" fmla="*/ 29 w 165"/>
                <a:gd name="T19" fmla="*/ 2 h 157"/>
                <a:gd name="T20" fmla="*/ 33 w 165"/>
                <a:gd name="T21" fmla="*/ 1 h 157"/>
                <a:gd name="T22" fmla="*/ 38 w 165"/>
                <a:gd name="T23" fmla="*/ 0 h 157"/>
                <a:gd name="T24" fmla="*/ 41 w 165"/>
                <a:gd name="T25" fmla="*/ 0 h 157"/>
                <a:gd name="T26" fmla="*/ 45 w 165"/>
                <a:gd name="T27" fmla="*/ 0 h 157"/>
                <a:gd name="T28" fmla="*/ 49 w 165"/>
                <a:gd name="T29" fmla="*/ 1 h 157"/>
                <a:gd name="T30" fmla="*/ 53 w 165"/>
                <a:gd name="T31" fmla="*/ 2 h 157"/>
                <a:gd name="T32" fmla="*/ 57 w 165"/>
                <a:gd name="T33" fmla="*/ 3 h 157"/>
                <a:gd name="T34" fmla="*/ 61 w 165"/>
                <a:gd name="T35" fmla="*/ 5 h 157"/>
                <a:gd name="T36" fmla="*/ 64 w 165"/>
                <a:gd name="T37" fmla="*/ 7 h 157"/>
                <a:gd name="T38" fmla="*/ 68 w 165"/>
                <a:gd name="T39" fmla="*/ 10 h 157"/>
                <a:gd name="T40" fmla="*/ 71 w 165"/>
                <a:gd name="T41" fmla="*/ 13 h 157"/>
                <a:gd name="T42" fmla="*/ 75 w 165"/>
                <a:gd name="T43" fmla="*/ 19 h 157"/>
                <a:gd name="T44" fmla="*/ 79 w 165"/>
                <a:gd name="T45" fmla="*/ 25 h 157"/>
                <a:gd name="T46" fmla="*/ 81 w 165"/>
                <a:gd name="T47" fmla="*/ 32 h 157"/>
                <a:gd name="T48" fmla="*/ 82 w 165"/>
                <a:gd name="T49" fmla="*/ 40 h 157"/>
                <a:gd name="T50" fmla="*/ 81 w 165"/>
                <a:gd name="T51" fmla="*/ 48 h 157"/>
                <a:gd name="T52" fmla="*/ 79 w 165"/>
                <a:gd name="T53" fmla="*/ 56 h 157"/>
                <a:gd name="T54" fmla="*/ 75 w 165"/>
                <a:gd name="T55" fmla="*/ 61 h 157"/>
                <a:gd name="T56" fmla="*/ 71 w 165"/>
                <a:gd name="T57" fmla="*/ 67 h 157"/>
                <a:gd name="T58" fmla="*/ 64 w 165"/>
                <a:gd name="T59" fmla="*/ 72 h 157"/>
                <a:gd name="T60" fmla="*/ 57 w 165"/>
                <a:gd name="T61" fmla="*/ 76 h 157"/>
                <a:gd name="T62" fmla="*/ 49 w 165"/>
                <a:gd name="T63" fmla="*/ 78 h 157"/>
                <a:gd name="T64" fmla="*/ 41 w 165"/>
                <a:gd name="T65" fmla="*/ 79 h 157"/>
                <a:gd name="T66" fmla="*/ 38 w 165"/>
                <a:gd name="T67" fmla="*/ 79 h 157"/>
                <a:gd name="T68" fmla="*/ 33 w 165"/>
                <a:gd name="T69" fmla="*/ 78 h 157"/>
                <a:gd name="T70" fmla="*/ 29 w 165"/>
                <a:gd name="T71" fmla="*/ 77 h 157"/>
                <a:gd name="T72" fmla="*/ 25 w 165"/>
                <a:gd name="T73" fmla="*/ 76 h 157"/>
                <a:gd name="T74" fmla="*/ 21 w 165"/>
                <a:gd name="T75" fmla="*/ 74 h 157"/>
                <a:gd name="T76" fmla="*/ 18 w 165"/>
                <a:gd name="T77" fmla="*/ 72 h 157"/>
                <a:gd name="T78" fmla="*/ 14 w 165"/>
                <a:gd name="T79" fmla="*/ 70 h 157"/>
                <a:gd name="T80" fmla="*/ 11 w 165"/>
                <a:gd name="T81" fmla="*/ 67 h 157"/>
                <a:gd name="T82" fmla="*/ 7 w 165"/>
                <a:gd name="T83" fmla="*/ 61 h 157"/>
                <a:gd name="T84" fmla="*/ 3 w 165"/>
                <a:gd name="T85" fmla="*/ 55 h 157"/>
                <a:gd name="T86" fmla="*/ 1 w 165"/>
                <a:gd name="T87" fmla="*/ 47 h 157"/>
                <a:gd name="T88" fmla="*/ 0 w 165"/>
                <a:gd name="T89" fmla="*/ 40 h 157"/>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65" h="157">
                  <a:moveTo>
                    <a:pt x="0" y="80"/>
                  </a:moveTo>
                  <a:lnTo>
                    <a:pt x="2" y="64"/>
                  </a:lnTo>
                  <a:lnTo>
                    <a:pt x="6" y="49"/>
                  </a:lnTo>
                  <a:lnTo>
                    <a:pt x="14" y="37"/>
                  </a:lnTo>
                  <a:lnTo>
                    <a:pt x="23" y="26"/>
                  </a:lnTo>
                  <a:lnTo>
                    <a:pt x="29" y="20"/>
                  </a:lnTo>
                  <a:lnTo>
                    <a:pt x="37" y="14"/>
                  </a:lnTo>
                  <a:lnTo>
                    <a:pt x="43" y="10"/>
                  </a:lnTo>
                  <a:lnTo>
                    <a:pt x="50" y="6"/>
                  </a:lnTo>
                  <a:lnTo>
                    <a:pt x="58" y="4"/>
                  </a:lnTo>
                  <a:lnTo>
                    <a:pt x="66" y="2"/>
                  </a:lnTo>
                  <a:lnTo>
                    <a:pt x="76" y="0"/>
                  </a:lnTo>
                  <a:lnTo>
                    <a:pt x="83" y="0"/>
                  </a:lnTo>
                  <a:lnTo>
                    <a:pt x="91" y="0"/>
                  </a:lnTo>
                  <a:lnTo>
                    <a:pt x="99" y="2"/>
                  </a:lnTo>
                  <a:lnTo>
                    <a:pt x="107" y="4"/>
                  </a:lnTo>
                  <a:lnTo>
                    <a:pt x="114" y="6"/>
                  </a:lnTo>
                  <a:lnTo>
                    <a:pt x="122" y="10"/>
                  </a:lnTo>
                  <a:lnTo>
                    <a:pt x="128" y="14"/>
                  </a:lnTo>
                  <a:lnTo>
                    <a:pt x="136" y="20"/>
                  </a:lnTo>
                  <a:lnTo>
                    <a:pt x="142" y="26"/>
                  </a:lnTo>
                  <a:lnTo>
                    <a:pt x="151" y="37"/>
                  </a:lnTo>
                  <a:lnTo>
                    <a:pt x="159" y="49"/>
                  </a:lnTo>
                  <a:lnTo>
                    <a:pt x="163" y="64"/>
                  </a:lnTo>
                  <a:lnTo>
                    <a:pt x="165" y="80"/>
                  </a:lnTo>
                  <a:lnTo>
                    <a:pt x="163" y="95"/>
                  </a:lnTo>
                  <a:lnTo>
                    <a:pt x="159" y="111"/>
                  </a:lnTo>
                  <a:lnTo>
                    <a:pt x="151" y="122"/>
                  </a:lnTo>
                  <a:lnTo>
                    <a:pt x="142" y="134"/>
                  </a:lnTo>
                  <a:lnTo>
                    <a:pt x="128" y="144"/>
                  </a:lnTo>
                  <a:lnTo>
                    <a:pt x="114" y="151"/>
                  </a:lnTo>
                  <a:lnTo>
                    <a:pt x="99" y="155"/>
                  </a:lnTo>
                  <a:lnTo>
                    <a:pt x="83" y="157"/>
                  </a:lnTo>
                  <a:lnTo>
                    <a:pt x="76" y="157"/>
                  </a:lnTo>
                  <a:lnTo>
                    <a:pt x="66" y="155"/>
                  </a:lnTo>
                  <a:lnTo>
                    <a:pt x="58" y="153"/>
                  </a:lnTo>
                  <a:lnTo>
                    <a:pt x="50" y="151"/>
                  </a:lnTo>
                  <a:lnTo>
                    <a:pt x="43" y="148"/>
                  </a:lnTo>
                  <a:lnTo>
                    <a:pt x="37" y="144"/>
                  </a:lnTo>
                  <a:lnTo>
                    <a:pt x="29" y="140"/>
                  </a:lnTo>
                  <a:lnTo>
                    <a:pt x="23" y="134"/>
                  </a:lnTo>
                  <a:lnTo>
                    <a:pt x="14" y="122"/>
                  </a:lnTo>
                  <a:lnTo>
                    <a:pt x="6" y="109"/>
                  </a:lnTo>
                  <a:lnTo>
                    <a:pt x="2" y="93"/>
                  </a:lnTo>
                  <a:lnTo>
                    <a:pt x="0" y="8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4772" name="Freeform 22"/>
            <p:cNvSpPr>
              <a:spLocks/>
            </p:cNvSpPr>
            <p:nvPr/>
          </p:nvSpPr>
          <p:spPr bwMode="auto">
            <a:xfrm>
              <a:off x="4793" y="3227"/>
              <a:ext cx="81" cy="79"/>
            </a:xfrm>
            <a:custGeom>
              <a:avLst/>
              <a:gdLst>
                <a:gd name="T0" fmla="*/ 0 w 163"/>
                <a:gd name="T1" fmla="*/ 40 h 157"/>
                <a:gd name="T2" fmla="*/ 1 w 163"/>
                <a:gd name="T3" fmla="*/ 32 h 157"/>
                <a:gd name="T4" fmla="*/ 3 w 163"/>
                <a:gd name="T5" fmla="*/ 25 h 157"/>
                <a:gd name="T6" fmla="*/ 6 w 163"/>
                <a:gd name="T7" fmla="*/ 19 h 157"/>
                <a:gd name="T8" fmla="*/ 10 w 163"/>
                <a:gd name="T9" fmla="*/ 13 h 157"/>
                <a:gd name="T10" fmla="*/ 13 w 163"/>
                <a:gd name="T11" fmla="*/ 10 h 157"/>
                <a:gd name="T12" fmla="*/ 17 w 163"/>
                <a:gd name="T13" fmla="*/ 7 h 157"/>
                <a:gd name="T14" fmla="*/ 20 w 163"/>
                <a:gd name="T15" fmla="*/ 5 h 157"/>
                <a:gd name="T16" fmla="*/ 24 w 163"/>
                <a:gd name="T17" fmla="*/ 3 h 157"/>
                <a:gd name="T18" fmla="*/ 28 w 163"/>
                <a:gd name="T19" fmla="*/ 2 h 157"/>
                <a:gd name="T20" fmla="*/ 32 w 163"/>
                <a:gd name="T21" fmla="*/ 1 h 157"/>
                <a:gd name="T22" fmla="*/ 37 w 163"/>
                <a:gd name="T23" fmla="*/ 0 h 157"/>
                <a:gd name="T24" fmla="*/ 40 w 163"/>
                <a:gd name="T25" fmla="*/ 0 h 157"/>
                <a:gd name="T26" fmla="*/ 44 w 163"/>
                <a:gd name="T27" fmla="*/ 0 h 157"/>
                <a:gd name="T28" fmla="*/ 49 w 163"/>
                <a:gd name="T29" fmla="*/ 1 h 157"/>
                <a:gd name="T30" fmla="*/ 53 w 163"/>
                <a:gd name="T31" fmla="*/ 2 h 157"/>
                <a:gd name="T32" fmla="*/ 57 w 163"/>
                <a:gd name="T33" fmla="*/ 3 h 157"/>
                <a:gd name="T34" fmla="*/ 61 w 163"/>
                <a:gd name="T35" fmla="*/ 5 h 157"/>
                <a:gd name="T36" fmla="*/ 64 w 163"/>
                <a:gd name="T37" fmla="*/ 7 h 157"/>
                <a:gd name="T38" fmla="*/ 68 w 163"/>
                <a:gd name="T39" fmla="*/ 10 h 157"/>
                <a:gd name="T40" fmla="*/ 71 w 163"/>
                <a:gd name="T41" fmla="*/ 13 h 157"/>
                <a:gd name="T42" fmla="*/ 75 w 163"/>
                <a:gd name="T43" fmla="*/ 19 h 157"/>
                <a:gd name="T44" fmla="*/ 78 w 163"/>
                <a:gd name="T45" fmla="*/ 25 h 157"/>
                <a:gd name="T46" fmla="*/ 80 w 163"/>
                <a:gd name="T47" fmla="*/ 32 h 157"/>
                <a:gd name="T48" fmla="*/ 81 w 163"/>
                <a:gd name="T49" fmla="*/ 40 h 157"/>
                <a:gd name="T50" fmla="*/ 80 w 163"/>
                <a:gd name="T51" fmla="*/ 48 h 157"/>
                <a:gd name="T52" fmla="*/ 78 w 163"/>
                <a:gd name="T53" fmla="*/ 56 h 157"/>
                <a:gd name="T54" fmla="*/ 74 w 163"/>
                <a:gd name="T55" fmla="*/ 61 h 157"/>
                <a:gd name="T56" fmla="*/ 70 w 163"/>
                <a:gd name="T57" fmla="*/ 67 h 157"/>
                <a:gd name="T58" fmla="*/ 63 w 163"/>
                <a:gd name="T59" fmla="*/ 72 h 157"/>
                <a:gd name="T60" fmla="*/ 56 w 163"/>
                <a:gd name="T61" fmla="*/ 76 h 157"/>
                <a:gd name="T62" fmla="*/ 48 w 163"/>
                <a:gd name="T63" fmla="*/ 78 h 157"/>
                <a:gd name="T64" fmla="*/ 40 w 163"/>
                <a:gd name="T65" fmla="*/ 79 h 157"/>
                <a:gd name="T66" fmla="*/ 37 w 163"/>
                <a:gd name="T67" fmla="*/ 79 h 157"/>
                <a:gd name="T68" fmla="*/ 32 w 163"/>
                <a:gd name="T69" fmla="*/ 78 h 157"/>
                <a:gd name="T70" fmla="*/ 28 w 163"/>
                <a:gd name="T71" fmla="*/ 77 h 157"/>
                <a:gd name="T72" fmla="*/ 24 w 163"/>
                <a:gd name="T73" fmla="*/ 76 h 157"/>
                <a:gd name="T74" fmla="*/ 20 w 163"/>
                <a:gd name="T75" fmla="*/ 74 h 157"/>
                <a:gd name="T76" fmla="*/ 17 w 163"/>
                <a:gd name="T77" fmla="*/ 72 h 157"/>
                <a:gd name="T78" fmla="*/ 13 w 163"/>
                <a:gd name="T79" fmla="*/ 70 h 157"/>
                <a:gd name="T80" fmla="*/ 10 w 163"/>
                <a:gd name="T81" fmla="*/ 67 h 157"/>
                <a:gd name="T82" fmla="*/ 6 w 163"/>
                <a:gd name="T83" fmla="*/ 61 h 157"/>
                <a:gd name="T84" fmla="*/ 3 w 163"/>
                <a:gd name="T85" fmla="*/ 55 h 157"/>
                <a:gd name="T86" fmla="*/ 1 w 163"/>
                <a:gd name="T87" fmla="*/ 47 h 157"/>
                <a:gd name="T88" fmla="*/ 0 w 163"/>
                <a:gd name="T89" fmla="*/ 40 h 157"/>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63" h="157">
                  <a:moveTo>
                    <a:pt x="0" y="80"/>
                  </a:moveTo>
                  <a:lnTo>
                    <a:pt x="2" y="64"/>
                  </a:lnTo>
                  <a:lnTo>
                    <a:pt x="6" y="49"/>
                  </a:lnTo>
                  <a:lnTo>
                    <a:pt x="12" y="37"/>
                  </a:lnTo>
                  <a:lnTo>
                    <a:pt x="21" y="26"/>
                  </a:lnTo>
                  <a:lnTo>
                    <a:pt x="27" y="20"/>
                  </a:lnTo>
                  <a:lnTo>
                    <a:pt x="35" y="14"/>
                  </a:lnTo>
                  <a:lnTo>
                    <a:pt x="41" y="10"/>
                  </a:lnTo>
                  <a:lnTo>
                    <a:pt x="49" y="6"/>
                  </a:lnTo>
                  <a:lnTo>
                    <a:pt x="56" y="4"/>
                  </a:lnTo>
                  <a:lnTo>
                    <a:pt x="64" y="2"/>
                  </a:lnTo>
                  <a:lnTo>
                    <a:pt x="74" y="0"/>
                  </a:lnTo>
                  <a:lnTo>
                    <a:pt x="81" y="0"/>
                  </a:lnTo>
                  <a:lnTo>
                    <a:pt x="89" y="0"/>
                  </a:lnTo>
                  <a:lnTo>
                    <a:pt x="99" y="2"/>
                  </a:lnTo>
                  <a:lnTo>
                    <a:pt x="107" y="4"/>
                  </a:lnTo>
                  <a:lnTo>
                    <a:pt x="114" y="6"/>
                  </a:lnTo>
                  <a:lnTo>
                    <a:pt x="122" y="10"/>
                  </a:lnTo>
                  <a:lnTo>
                    <a:pt x="128" y="14"/>
                  </a:lnTo>
                  <a:lnTo>
                    <a:pt x="136" y="20"/>
                  </a:lnTo>
                  <a:lnTo>
                    <a:pt x="142" y="26"/>
                  </a:lnTo>
                  <a:lnTo>
                    <a:pt x="151" y="37"/>
                  </a:lnTo>
                  <a:lnTo>
                    <a:pt x="157" y="49"/>
                  </a:lnTo>
                  <a:lnTo>
                    <a:pt x="161" y="64"/>
                  </a:lnTo>
                  <a:lnTo>
                    <a:pt x="163" y="80"/>
                  </a:lnTo>
                  <a:lnTo>
                    <a:pt x="161" y="95"/>
                  </a:lnTo>
                  <a:lnTo>
                    <a:pt x="157" y="111"/>
                  </a:lnTo>
                  <a:lnTo>
                    <a:pt x="149" y="122"/>
                  </a:lnTo>
                  <a:lnTo>
                    <a:pt x="140" y="134"/>
                  </a:lnTo>
                  <a:lnTo>
                    <a:pt x="126" y="144"/>
                  </a:lnTo>
                  <a:lnTo>
                    <a:pt x="112" y="151"/>
                  </a:lnTo>
                  <a:lnTo>
                    <a:pt x="97" y="155"/>
                  </a:lnTo>
                  <a:lnTo>
                    <a:pt x="81" y="157"/>
                  </a:lnTo>
                  <a:lnTo>
                    <a:pt x="74" y="157"/>
                  </a:lnTo>
                  <a:lnTo>
                    <a:pt x="64" y="155"/>
                  </a:lnTo>
                  <a:lnTo>
                    <a:pt x="56" y="153"/>
                  </a:lnTo>
                  <a:lnTo>
                    <a:pt x="49" y="151"/>
                  </a:lnTo>
                  <a:lnTo>
                    <a:pt x="41" y="148"/>
                  </a:lnTo>
                  <a:lnTo>
                    <a:pt x="35" y="144"/>
                  </a:lnTo>
                  <a:lnTo>
                    <a:pt x="27" y="140"/>
                  </a:lnTo>
                  <a:lnTo>
                    <a:pt x="21" y="134"/>
                  </a:lnTo>
                  <a:lnTo>
                    <a:pt x="12" y="122"/>
                  </a:lnTo>
                  <a:lnTo>
                    <a:pt x="6" y="109"/>
                  </a:lnTo>
                  <a:lnTo>
                    <a:pt x="2" y="93"/>
                  </a:lnTo>
                  <a:lnTo>
                    <a:pt x="0" y="8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4773" name="Freeform 23"/>
            <p:cNvSpPr>
              <a:spLocks/>
            </p:cNvSpPr>
            <p:nvPr/>
          </p:nvSpPr>
          <p:spPr bwMode="auto">
            <a:xfrm>
              <a:off x="4661" y="3251"/>
              <a:ext cx="30" cy="30"/>
            </a:xfrm>
            <a:custGeom>
              <a:avLst/>
              <a:gdLst>
                <a:gd name="T0" fmla="*/ 15 w 61"/>
                <a:gd name="T1" fmla="*/ 0 h 60"/>
                <a:gd name="T2" fmla="*/ 10 w 61"/>
                <a:gd name="T3" fmla="*/ 1 h 60"/>
                <a:gd name="T4" fmla="*/ 5 w 61"/>
                <a:gd name="T5" fmla="*/ 5 h 60"/>
                <a:gd name="T6" fmla="*/ 1 w 61"/>
                <a:gd name="T7" fmla="*/ 10 h 60"/>
                <a:gd name="T8" fmla="*/ 0 w 61"/>
                <a:gd name="T9" fmla="*/ 16 h 60"/>
                <a:gd name="T10" fmla="*/ 1 w 61"/>
                <a:gd name="T11" fmla="*/ 21 h 60"/>
                <a:gd name="T12" fmla="*/ 5 w 61"/>
                <a:gd name="T13" fmla="*/ 25 h 60"/>
                <a:gd name="T14" fmla="*/ 10 w 61"/>
                <a:gd name="T15" fmla="*/ 29 h 60"/>
                <a:gd name="T16" fmla="*/ 15 w 61"/>
                <a:gd name="T17" fmla="*/ 30 h 60"/>
                <a:gd name="T18" fmla="*/ 21 w 61"/>
                <a:gd name="T19" fmla="*/ 29 h 60"/>
                <a:gd name="T20" fmla="*/ 26 w 61"/>
                <a:gd name="T21" fmla="*/ 25 h 60"/>
                <a:gd name="T22" fmla="*/ 29 w 61"/>
                <a:gd name="T23" fmla="*/ 21 h 60"/>
                <a:gd name="T24" fmla="*/ 30 w 61"/>
                <a:gd name="T25" fmla="*/ 16 h 60"/>
                <a:gd name="T26" fmla="*/ 29 w 61"/>
                <a:gd name="T27" fmla="*/ 10 h 60"/>
                <a:gd name="T28" fmla="*/ 26 w 61"/>
                <a:gd name="T29" fmla="*/ 5 h 60"/>
                <a:gd name="T30" fmla="*/ 21 w 61"/>
                <a:gd name="T31" fmla="*/ 1 h 60"/>
                <a:gd name="T32" fmla="*/ 15 w 61"/>
                <a:gd name="T33" fmla="*/ 0 h 6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61" h="60">
                  <a:moveTo>
                    <a:pt x="31" y="0"/>
                  </a:moveTo>
                  <a:lnTo>
                    <a:pt x="20" y="2"/>
                  </a:lnTo>
                  <a:lnTo>
                    <a:pt x="10" y="10"/>
                  </a:lnTo>
                  <a:lnTo>
                    <a:pt x="2" y="19"/>
                  </a:lnTo>
                  <a:lnTo>
                    <a:pt x="0" y="31"/>
                  </a:lnTo>
                  <a:lnTo>
                    <a:pt x="2" y="42"/>
                  </a:lnTo>
                  <a:lnTo>
                    <a:pt x="10" y="50"/>
                  </a:lnTo>
                  <a:lnTo>
                    <a:pt x="20" y="58"/>
                  </a:lnTo>
                  <a:lnTo>
                    <a:pt x="31" y="60"/>
                  </a:lnTo>
                  <a:lnTo>
                    <a:pt x="43" y="58"/>
                  </a:lnTo>
                  <a:lnTo>
                    <a:pt x="53" y="50"/>
                  </a:lnTo>
                  <a:lnTo>
                    <a:pt x="59" y="42"/>
                  </a:lnTo>
                  <a:lnTo>
                    <a:pt x="61" y="31"/>
                  </a:lnTo>
                  <a:lnTo>
                    <a:pt x="59" y="19"/>
                  </a:lnTo>
                  <a:lnTo>
                    <a:pt x="53" y="10"/>
                  </a:lnTo>
                  <a:lnTo>
                    <a:pt x="43" y="2"/>
                  </a:lnTo>
                  <a:lnTo>
                    <a:pt x="3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4774" name="Freeform 24"/>
            <p:cNvSpPr>
              <a:spLocks/>
            </p:cNvSpPr>
            <p:nvPr/>
          </p:nvSpPr>
          <p:spPr bwMode="auto">
            <a:xfrm>
              <a:off x="4820" y="3251"/>
              <a:ext cx="30" cy="30"/>
            </a:xfrm>
            <a:custGeom>
              <a:avLst/>
              <a:gdLst>
                <a:gd name="T0" fmla="*/ 16 w 60"/>
                <a:gd name="T1" fmla="*/ 0 h 60"/>
                <a:gd name="T2" fmla="*/ 10 w 60"/>
                <a:gd name="T3" fmla="*/ 1 h 60"/>
                <a:gd name="T4" fmla="*/ 5 w 60"/>
                <a:gd name="T5" fmla="*/ 5 h 60"/>
                <a:gd name="T6" fmla="*/ 1 w 60"/>
                <a:gd name="T7" fmla="*/ 10 h 60"/>
                <a:gd name="T8" fmla="*/ 0 w 60"/>
                <a:gd name="T9" fmla="*/ 16 h 60"/>
                <a:gd name="T10" fmla="*/ 1 w 60"/>
                <a:gd name="T11" fmla="*/ 21 h 60"/>
                <a:gd name="T12" fmla="*/ 5 w 60"/>
                <a:gd name="T13" fmla="*/ 25 h 60"/>
                <a:gd name="T14" fmla="*/ 10 w 60"/>
                <a:gd name="T15" fmla="*/ 29 h 60"/>
                <a:gd name="T16" fmla="*/ 16 w 60"/>
                <a:gd name="T17" fmla="*/ 30 h 60"/>
                <a:gd name="T18" fmla="*/ 22 w 60"/>
                <a:gd name="T19" fmla="*/ 29 h 60"/>
                <a:gd name="T20" fmla="*/ 27 w 60"/>
                <a:gd name="T21" fmla="*/ 25 h 60"/>
                <a:gd name="T22" fmla="*/ 29 w 60"/>
                <a:gd name="T23" fmla="*/ 21 h 60"/>
                <a:gd name="T24" fmla="*/ 30 w 60"/>
                <a:gd name="T25" fmla="*/ 16 h 60"/>
                <a:gd name="T26" fmla="*/ 29 w 60"/>
                <a:gd name="T27" fmla="*/ 10 h 60"/>
                <a:gd name="T28" fmla="*/ 27 w 60"/>
                <a:gd name="T29" fmla="*/ 5 h 60"/>
                <a:gd name="T30" fmla="*/ 22 w 60"/>
                <a:gd name="T31" fmla="*/ 1 h 60"/>
                <a:gd name="T32" fmla="*/ 16 w 60"/>
                <a:gd name="T33" fmla="*/ 0 h 6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60" h="60">
                  <a:moveTo>
                    <a:pt x="31" y="0"/>
                  </a:moveTo>
                  <a:lnTo>
                    <a:pt x="20" y="2"/>
                  </a:lnTo>
                  <a:lnTo>
                    <a:pt x="10" y="10"/>
                  </a:lnTo>
                  <a:lnTo>
                    <a:pt x="2" y="19"/>
                  </a:lnTo>
                  <a:lnTo>
                    <a:pt x="0" y="31"/>
                  </a:lnTo>
                  <a:lnTo>
                    <a:pt x="2" y="42"/>
                  </a:lnTo>
                  <a:lnTo>
                    <a:pt x="10" y="50"/>
                  </a:lnTo>
                  <a:lnTo>
                    <a:pt x="20" y="58"/>
                  </a:lnTo>
                  <a:lnTo>
                    <a:pt x="31" y="60"/>
                  </a:lnTo>
                  <a:lnTo>
                    <a:pt x="43" y="58"/>
                  </a:lnTo>
                  <a:lnTo>
                    <a:pt x="53" y="50"/>
                  </a:lnTo>
                  <a:lnTo>
                    <a:pt x="58" y="42"/>
                  </a:lnTo>
                  <a:lnTo>
                    <a:pt x="60" y="31"/>
                  </a:lnTo>
                  <a:lnTo>
                    <a:pt x="58" y="19"/>
                  </a:lnTo>
                  <a:lnTo>
                    <a:pt x="53" y="10"/>
                  </a:lnTo>
                  <a:lnTo>
                    <a:pt x="43" y="2"/>
                  </a:lnTo>
                  <a:lnTo>
                    <a:pt x="3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0179">
                                            <p:txEl>
                                              <p:pRg st="1" end="1"/>
                                            </p:txEl>
                                          </p:spTgt>
                                        </p:tgtEl>
                                        <p:attrNameLst>
                                          <p:attrName>style.visibility</p:attrName>
                                        </p:attrNameLst>
                                      </p:cBhvr>
                                      <p:to>
                                        <p:strVal val="visible"/>
                                      </p:to>
                                    </p:set>
                                    <p:animEffect transition="in" filter="fade">
                                      <p:cBhvr>
                                        <p:cTn id="7" dur="2000"/>
                                        <p:tgtEl>
                                          <p:spTgt spid="50179">
                                            <p:txEl>
                                              <p:pRg st="1" end="1"/>
                                            </p:txEl>
                                          </p:spTgt>
                                        </p:tgtEl>
                                      </p:cBhvr>
                                    </p:animEffect>
                                  </p:childTnLst>
                                </p:cTn>
                              </p:par>
                            </p:childTnLst>
                          </p:cTn>
                        </p:par>
                        <p:par>
                          <p:cTn id="8" fill="hold" nodeType="afterGroup">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50179">
                                            <p:txEl>
                                              <p:pRg st="2" end="2"/>
                                            </p:txEl>
                                          </p:spTgt>
                                        </p:tgtEl>
                                        <p:attrNameLst>
                                          <p:attrName>style.visibility</p:attrName>
                                        </p:attrNameLst>
                                      </p:cBhvr>
                                      <p:to>
                                        <p:strVal val="visible"/>
                                      </p:to>
                                    </p:set>
                                    <p:animEffect transition="in" filter="fade">
                                      <p:cBhvr>
                                        <p:cTn id="11" dur="2000"/>
                                        <p:tgtEl>
                                          <p:spTgt spid="50179">
                                            <p:txEl>
                                              <p:pRg st="2" end="2"/>
                                            </p:txEl>
                                          </p:spTgt>
                                        </p:tgtEl>
                                      </p:cBhvr>
                                    </p:animEffect>
                                  </p:childTnLst>
                                </p:cTn>
                              </p:par>
                            </p:childTnLst>
                          </p:cTn>
                        </p:par>
                        <p:par>
                          <p:cTn id="12" fill="hold" nodeType="afterGroup">
                            <p:stCondLst>
                              <p:cond delay="4000"/>
                            </p:stCondLst>
                            <p:childTnLst>
                              <p:par>
                                <p:cTn id="13" presetID="7" presetClass="entr" presetSubtype="4" fill="hold" grpId="0" nodeType="afterEffect">
                                  <p:stCondLst>
                                    <p:cond delay="0"/>
                                  </p:stCondLst>
                                  <p:childTnLst>
                                    <p:set>
                                      <p:cBhvr>
                                        <p:cTn id="14" dur="1" fill="hold">
                                          <p:stCondLst>
                                            <p:cond delay="0"/>
                                          </p:stCondLst>
                                        </p:cTn>
                                        <p:tgtEl>
                                          <p:spTgt spid="50179">
                                            <p:txEl>
                                              <p:pRg st="4" end="4"/>
                                            </p:txEl>
                                          </p:spTgt>
                                        </p:tgtEl>
                                        <p:attrNameLst>
                                          <p:attrName>style.visibility</p:attrName>
                                        </p:attrNameLst>
                                      </p:cBhvr>
                                      <p:to>
                                        <p:strVal val="visible"/>
                                      </p:to>
                                    </p:set>
                                    <p:anim calcmode="lin" valueType="num">
                                      <p:cBhvr additive="base">
                                        <p:cTn id="15" dur="1000" fill="hold"/>
                                        <p:tgtEl>
                                          <p:spTgt spid="50179">
                                            <p:txEl>
                                              <p:pRg st="4" end="4"/>
                                            </p:txEl>
                                          </p:spTgt>
                                        </p:tgtEl>
                                        <p:attrNameLst>
                                          <p:attrName>ppt_x</p:attrName>
                                        </p:attrNameLst>
                                      </p:cBhvr>
                                      <p:tavLst>
                                        <p:tav tm="0">
                                          <p:val>
                                            <p:strVal val="#ppt_x"/>
                                          </p:val>
                                        </p:tav>
                                        <p:tav tm="100000">
                                          <p:val>
                                            <p:strVal val="#ppt_x"/>
                                          </p:val>
                                        </p:tav>
                                      </p:tavLst>
                                    </p:anim>
                                    <p:anim calcmode="lin" valueType="num">
                                      <p:cBhvr additive="base">
                                        <p:cTn id="16" dur="1000" fill="hold"/>
                                        <p:tgtEl>
                                          <p:spTgt spid="50179">
                                            <p:txEl>
                                              <p:pRg st="4" end="4"/>
                                            </p:txEl>
                                          </p:spTgt>
                                        </p:tgtEl>
                                        <p:attrNameLst>
                                          <p:attrName>ppt_y</p:attrName>
                                        </p:attrNameLst>
                                      </p:cBhvr>
                                      <p:tavLst>
                                        <p:tav tm="0">
                                          <p:val>
                                            <p:strVal val="1+#ppt_h/2"/>
                                          </p:val>
                                        </p:tav>
                                        <p:tav tm="100000">
                                          <p:val>
                                            <p:strVal val="#ppt_y"/>
                                          </p:val>
                                        </p:tav>
                                      </p:tavLst>
                                    </p:anim>
                                  </p:childTnLst>
                                </p:cTn>
                              </p:par>
                            </p:childTnLst>
                          </p:cTn>
                        </p:par>
                        <p:par>
                          <p:cTn id="17" fill="hold">
                            <p:stCondLst>
                              <p:cond delay="5000"/>
                            </p:stCondLst>
                            <p:childTnLst>
                              <p:par>
                                <p:cTn id="18" presetID="7" presetClass="entr" presetSubtype="4" fill="hold" grpId="0" nodeType="afterEffect">
                                  <p:stCondLst>
                                    <p:cond delay="0"/>
                                  </p:stCondLst>
                                  <p:childTnLst>
                                    <p:set>
                                      <p:cBhvr>
                                        <p:cTn id="19" dur="1" fill="hold">
                                          <p:stCondLst>
                                            <p:cond delay="0"/>
                                          </p:stCondLst>
                                        </p:cTn>
                                        <p:tgtEl>
                                          <p:spTgt spid="50179">
                                            <p:txEl>
                                              <p:pRg st="6" end="6"/>
                                            </p:txEl>
                                          </p:spTgt>
                                        </p:tgtEl>
                                        <p:attrNameLst>
                                          <p:attrName>style.visibility</p:attrName>
                                        </p:attrNameLst>
                                      </p:cBhvr>
                                      <p:to>
                                        <p:strVal val="visible"/>
                                      </p:to>
                                    </p:set>
                                    <p:anim calcmode="lin" valueType="num">
                                      <p:cBhvr additive="base">
                                        <p:cTn id="20" dur="2000" fill="hold"/>
                                        <p:tgtEl>
                                          <p:spTgt spid="50179">
                                            <p:txEl>
                                              <p:pRg st="6" end="6"/>
                                            </p:txEl>
                                          </p:spTgt>
                                        </p:tgtEl>
                                        <p:attrNameLst>
                                          <p:attrName>ppt_x</p:attrName>
                                        </p:attrNameLst>
                                      </p:cBhvr>
                                      <p:tavLst>
                                        <p:tav tm="0">
                                          <p:val>
                                            <p:strVal val="#ppt_x"/>
                                          </p:val>
                                        </p:tav>
                                        <p:tav tm="100000">
                                          <p:val>
                                            <p:strVal val="#ppt_x"/>
                                          </p:val>
                                        </p:tav>
                                      </p:tavLst>
                                    </p:anim>
                                    <p:anim calcmode="lin" valueType="num">
                                      <p:cBhvr additive="base">
                                        <p:cTn id="21" dur="2000" fill="hold"/>
                                        <p:tgtEl>
                                          <p:spTgt spid="5017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3"/>
          <p:cNvSpPr>
            <a:spLocks noGrp="1" noChangeArrowheads="1"/>
          </p:cNvSpPr>
          <p:nvPr>
            <p:ph idx="1"/>
          </p:nvPr>
        </p:nvSpPr>
        <p:spPr>
          <a:xfrm>
            <a:off x="228600" y="914400"/>
            <a:ext cx="6191250" cy="4151314"/>
          </a:xfrm>
        </p:spPr>
        <p:txBody>
          <a:bodyPr>
            <a:normAutofit/>
          </a:bodyPr>
          <a:lstStyle/>
          <a:p>
            <a:pPr algn="ctr">
              <a:lnSpc>
                <a:spcPct val="90000"/>
              </a:lnSpc>
              <a:spcBef>
                <a:spcPts val="0"/>
              </a:spcBef>
              <a:spcAft>
                <a:spcPts val="0"/>
              </a:spcAft>
              <a:buClrTx/>
              <a:buSzTx/>
              <a:buFontTx/>
              <a:buNone/>
            </a:pPr>
            <a:r>
              <a:rPr lang="en-US" altLang="en-US" sz="3200" b="1" dirty="0">
                <a:solidFill>
                  <a:schemeClr val="tx1"/>
                </a:solidFill>
              </a:rPr>
              <a:t>2016 TNI Standard </a:t>
            </a:r>
          </a:p>
          <a:p>
            <a:pPr algn="ctr">
              <a:lnSpc>
                <a:spcPct val="90000"/>
              </a:lnSpc>
              <a:spcBef>
                <a:spcPts val="0"/>
              </a:spcBef>
              <a:spcAft>
                <a:spcPts val="0"/>
              </a:spcAft>
              <a:buClrTx/>
              <a:buSzTx/>
              <a:buFontTx/>
              <a:buNone/>
            </a:pPr>
            <a:r>
              <a:rPr lang="en-US" altLang="en-US" sz="3200" b="1" dirty="0">
                <a:solidFill>
                  <a:schemeClr val="tx1"/>
                </a:solidFill>
              </a:rPr>
              <a:t>Vol 1 Mod 2: 4.2.8.1 b</a:t>
            </a:r>
          </a:p>
          <a:p>
            <a:pPr algn="ctr">
              <a:lnSpc>
                <a:spcPct val="90000"/>
              </a:lnSpc>
              <a:spcBef>
                <a:spcPts val="0"/>
              </a:spcBef>
              <a:spcAft>
                <a:spcPts val="0"/>
              </a:spcAft>
              <a:buClrTx/>
              <a:buSzTx/>
              <a:buNone/>
            </a:pPr>
            <a:r>
              <a:rPr lang="en-US" altLang="en-US" sz="3200" b="1" dirty="0">
                <a:solidFill>
                  <a:schemeClr val="tx1"/>
                </a:solidFill>
              </a:rPr>
              <a:t>Data Integrity System</a:t>
            </a:r>
          </a:p>
          <a:p>
            <a:pPr algn="ctr">
              <a:lnSpc>
                <a:spcPct val="90000"/>
              </a:lnSpc>
              <a:spcBef>
                <a:spcPts val="0"/>
              </a:spcBef>
              <a:spcAft>
                <a:spcPts val="0"/>
              </a:spcAft>
              <a:buClrTx/>
              <a:buSzTx/>
              <a:buNone/>
            </a:pPr>
            <a:endParaRPr lang="en-US" altLang="en-US" sz="3200" b="1" dirty="0">
              <a:solidFill>
                <a:schemeClr val="tx1"/>
              </a:solidFill>
            </a:endParaRPr>
          </a:p>
          <a:p>
            <a:pPr>
              <a:lnSpc>
                <a:spcPct val="90000"/>
              </a:lnSpc>
              <a:buClrTx/>
              <a:buSzTx/>
              <a:buFontTx/>
              <a:buNone/>
            </a:pPr>
            <a:r>
              <a:rPr lang="en-US" altLang="en-US" dirty="0">
                <a:solidFill>
                  <a:schemeClr val="tx1"/>
                </a:solidFill>
              </a:rPr>
              <a:t>	</a:t>
            </a:r>
            <a:r>
              <a:rPr lang="en-US" altLang="en-US" sz="2800" dirty="0">
                <a:solidFill>
                  <a:schemeClr val="tx1"/>
                </a:solidFill>
                <a:latin typeface="Aparajita" panose="020B0604020202020204" pitchFamily="34" charset="0"/>
                <a:cs typeface="Aparajita" panose="020B0604020202020204" pitchFamily="34" charset="0"/>
              </a:rPr>
              <a:t>In instances of ethical concern, the procedure shall include a process whereby laboratory management is to be informed of the need for any further detail investigation.</a:t>
            </a:r>
          </a:p>
        </p:txBody>
      </p:sp>
      <p:grpSp>
        <p:nvGrpSpPr>
          <p:cNvPr id="22531" name="Group 6"/>
          <p:cNvGrpSpPr>
            <a:grpSpLocks noChangeAspect="1"/>
          </p:cNvGrpSpPr>
          <p:nvPr/>
        </p:nvGrpSpPr>
        <p:grpSpPr bwMode="auto">
          <a:xfrm>
            <a:off x="5638800" y="4572000"/>
            <a:ext cx="2362200" cy="1749425"/>
            <a:chOff x="3552" y="2880"/>
            <a:chExt cx="1488" cy="1102"/>
          </a:xfrm>
        </p:grpSpPr>
        <p:sp>
          <p:nvSpPr>
            <p:cNvPr id="22532" name="AutoShape 5"/>
            <p:cNvSpPr>
              <a:spLocks noChangeAspect="1" noChangeArrowheads="1" noTextEdit="1"/>
            </p:cNvSpPr>
            <p:nvPr/>
          </p:nvSpPr>
          <p:spPr bwMode="auto">
            <a:xfrm>
              <a:off x="3552" y="2880"/>
              <a:ext cx="1488" cy="1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2533" name="Freeform 7"/>
            <p:cNvSpPr>
              <a:spLocks/>
            </p:cNvSpPr>
            <p:nvPr/>
          </p:nvSpPr>
          <p:spPr bwMode="auto">
            <a:xfrm>
              <a:off x="4304" y="3066"/>
              <a:ext cx="699" cy="697"/>
            </a:xfrm>
            <a:custGeom>
              <a:avLst/>
              <a:gdLst>
                <a:gd name="T0" fmla="*/ 386 w 1397"/>
                <a:gd name="T1" fmla="*/ 2 h 1394"/>
                <a:gd name="T2" fmla="*/ 453 w 1397"/>
                <a:gd name="T3" fmla="*/ 16 h 1394"/>
                <a:gd name="T4" fmla="*/ 516 w 1397"/>
                <a:gd name="T5" fmla="*/ 42 h 1394"/>
                <a:gd name="T6" fmla="*/ 571 w 1397"/>
                <a:gd name="T7" fmla="*/ 79 h 1394"/>
                <a:gd name="T8" fmla="*/ 619 w 1397"/>
                <a:gd name="T9" fmla="*/ 127 h 1394"/>
                <a:gd name="T10" fmla="*/ 657 w 1397"/>
                <a:gd name="T11" fmla="*/ 182 h 1394"/>
                <a:gd name="T12" fmla="*/ 683 w 1397"/>
                <a:gd name="T13" fmla="*/ 245 h 1394"/>
                <a:gd name="T14" fmla="*/ 697 w 1397"/>
                <a:gd name="T15" fmla="*/ 312 h 1394"/>
                <a:gd name="T16" fmla="*/ 697 w 1397"/>
                <a:gd name="T17" fmla="*/ 384 h 1394"/>
                <a:gd name="T18" fmla="*/ 683 w 1397"/>
                <a:gd name="T19" fmla="*/ 452 h 1394"/>
                <a:gd name="T20" fmla="*/ 657 w 1397"/>
                <a:gd name="T21" fmla="*/ 515 h 1394"/>
                <a:gd name="T22" fmla="*/ 619 w 1397"/>
                <a:gd name="T23" fmla="*/ 570 h 1394"/>
                <a:gd name="T24" fmla="*/ 571 w 1397"/>
                <a:gd name="T25" fmla="*/ 617 h 1394"/>
                <a:gd name="T26" fmla="*/ 516 w 1397"/>
                <a:gd name="T27" fmla="*/ 656 h 1394"/>
                <a:gd name="T28" fmla="*/ 453 w 1397"/>
                <a:gd name="T29" fmla="*/ 682 h 1394"/>
                <a:gd name="T30" fmla="*/ 386 w 1397"/>
                <a:gd name="T31" fmla="*/ 696 h 1394"/>
                <a:gd name="T32" fmla="*/ 314 w 1397"/>
                <a:gd name="T33" fmla="*/ 696 h 1394"/>
                <a:gd name="T34" fmla="*/ 246 w 1397"/>
                <a:gd name="T35" fmla="*/ 682 h 1394"/>
                <a:gd name="T36" fmla="*/ 183 w 1397"/>
                <a:gd name="T37" fmla="*/ 656 h 1394"/>
                <a:gd name="T38" fmla="*/ 128 w 1397"/>
                <a:gd name="T39" fmla="*/ 617 h 1394"/>
                <a:gd name="T40" fmla="*/ 81 w 1397"/>
                <a:gd name="T41" fmla="*/ 570 h 1394"/>
                <a:gd name="T42" fmla="*/ 42 w 1397"/>
                <a:gd name="T43" fmla="*/ 515 h 1394"/>
                <a:gd name="T44" fmla="*/ 16 w 1397"/>
                <a:gd name="T45" fmla="*/ 452 h 1394"/>
                <a:gd name="T46" fmla="*/ 2 w 1397"/>
                <a:gd name="T47" fmla="*/ 384 h 1394"/>
                <a:gd name="T48" fmla="*/ 2 w 1397"/>
                <a:gd name="T49" fmla="*/ 312 h 1394"/>
                <a:gd name="T50" fmla="*/ 16 w 1397"/>
                <a:gd name="T51" fmla="*/ 245 h 1394"/>
                <a:gd name="T52" fmla="*/ 42 w 1397"/>
                <a:gd name="T53" fmla="*/ 182 h 1394"/>
                <a:gd name="T54" fmla="*/ 81 w 1397"/>
                <a:gd name="T55" fmla="*/ 127 h 1394"/>
                <a:gd name="T56" fmla="*/ 128 w 1397"/>
                <a:gd name="T57" fmla="*/ 79 h 1394"/>
                <a:gd name="T58" fmla="*/ 183 w 1397"/>
                <a:gd name="T59" fmla="*/ 42 h 1394"/>
                <a:gd name="T60" fmla="*/ 246 w 1397"/>
                <a:gd name="T61" fmla="*/ 16 h 1394"/>
                <a:gd name="T62" fmla="*/ 314 w 1397"/>
                <a:gd name="T63" fmla="*/ 2 h 139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397" h="1394">
                  <a:moveTo>
                    <a:pt x="699" y="0"/>
                  </a:moveTo>
                  <a:lnTo>
                    <a:pt x="771" y="3"/>
                  </a:lnTo>
                  <a:lnTo>
                    <a:pt x="840" y="13"/>
                  </a:lnTo>
                  <a:lnTo>
                    <a:pt x="906" y="31"/>
                  </a:lnTo>
                  <a:lnTo>
                    <a:pt x="970" y="55"/>
                  </a:lnTo>
                  <a:lnTo>
                    <a:pt x="1031" y="83"/>
                  </a:lnTo>
                  <a:lnTo>
                    <a:pt x="1088" y="118"/>
                  </a:lnTo>
                  <a:lnTo>
                    <a:pt x="1142" y="158"/>
                  </a:lnTo>
                  <a:lnTo>
                    <a:pt x="1192" y="203"/>
                  </a:lnTo>
                  <a:lnTo>
                    <a:pt x="1237" y="253"/>
                  </a:lnTo>
                  <a:lnTo>
                    <a:pt x="1277" y="307"/>
                  </a:lnTo>
                  <a:lnTo>
                    <a:pt x="1313" y="364"/>
                  </a:lnTo>
                  <a:lnTo>
                    <a:pt x="1342" y="425"/>
                  </a:lnTo>
                  <a:lnTo>
                    <a:pt x="1366" y="490"/>
                  </a:lnTo>
                  <a:lnTo>
                    <a:pt x="1384" y="555"/>
                  </a:lnTo>
                  <a:lnTo>
                    <a:pt x="1394" y="624"/>
                  </a:lnTo>
                  <a:lnTo>
                    <a:pt x="1397" y="696"/>
                  </a:lnTo>
                  <a:lnTo>
                    <a:pt x="1394" y="768"/>
                  </a:lnTo>
                  <a:lnTo>
                    <a:pt x="1384" y="837"/>
                  </a:lnTo>
                  <a:lnTo>
                    <a:pt x="1366" y="903"/>
                  </a:lnTo>
                  <a:lnTo>
                    <a:pt x="1342" y="967"/>
                  </a:lnTo>
                  <a:lnTo>
                    <a:pt x="1313" y="1029"/>
                  </a:lnTo>
                  <a:lnTo>
                    <a:pt x="1277" y="1086"/>
                  </a:lnTo>
                  <a:lnTo>
                    <a:pt x="1237" y="1140"/>
                  </a:lnTo>
                  <a:lnTo>
                    <a:pt x="1192" y="1189"/>
                  </a:lnTo>
                  <a:lnTo>
                    <a:pt x="1142" y="1234"/>
                  </a:lnTo>
                  <a:lnTo>
                    <a:pt x="1088" y="1275"/>
                  </a:lnTo>
                  <a:lnTo>
                    <a:pt x="1031" y="1311"/>
                  </a:lnTo>
                  <a:lnTo>
                    <a:pt x="970" y="1339"/>
                  </a:lnTo>
                  <a:lnTo>
                    <a:pt x="906" y="1363"/>
                  </a:lnTo>
                  <a:lnTo>
                    <a:pt x="840" y="1381"/>
                  </a:lnTo>
                  <a:lnTo>
                    <a:pt x="771" y="1391"/>
                  </a:lnTo>
                  <a:lnTo>
                    <a:pt x="699" y="1394"/>
                  </a:lnTo>
                  <a:lnTo>
                    <a:pt x="627" y="1391"/>
                  </a:lnTo>
                  <a:lnTo>
                    <a:pt x="558" y="1381"/>
                  </a:lnTo>
                  <a:lnTo>
                    <a:pt x="492" y="1363"/>
                  </a:lnTo>
                  <a:lnTo>
                    <a:pt x="428" y="1339"/>
                  </a:lnTo>
                  <a:lnTo>
                    <a:pt x="366" y="1311"/>
                  </a:lnTo>
                  <a:lnTo>
                    <a:pt x="309" y="1275"/>
                  </a:lnTo>
                  <a:lnTo>
                    <a:pt x="255" y="1234"/>
                  </a:lnTo>
                  <a:lnTo>
                    <a:pt x="206" y="1189"/>
                  </a:lnTo>
                  <a:lnTo>
                    <a:pt x="161" y="1140"/>
                  </a:lnTo>
                  <a:lnTo>
                    <a:pt x="120" y="1086"/>
                  </a:lnTo>
                  <a:lnTo>
                    <a:pt x="84" y="1029"/>
                  </a:lnTo>
                  <a:lnTo>
                    <a:pt x="56" y="967"/>
                  </a:lnTo>
                  <a:lnTo>
                    <a:pt x="32" y="903"/>
                  </a:lnTo>
                  <a:lnTo>
                    <a:pt x="14" y="837"/>
                  </a:lnTo>
                  <a:lnTo>
                    <a:pt x="3" y="768"/>
                  </a:lnTo>
                  <a:lnTo>
                    <a:pt x="0" y="696"/>
                  </a:lnTo>
                  <a:lnTo>
                    <a:pt x="3" y="624"/>
                  </a:lnTo>
                  <a:lnTo>
                    <a:pt x="14" y="555"/>
                  </a:lnTo>
                  <a:lnTo>
                    <a:pt x="32" y="490"/>
                  </a:lnTo>
                  <a:lnTo>
                    <a:pt x="56" y="425"/>
                  </a:lnTo>
                  <a:lnTo>
                    <a:pt x="84" y="364"/>
                  </a:lnTo>
                  <a:lnTo>
                    <a:pt x="120" y="307"/>
                  </a:lnTo>
                  <a:lnTo>
                    <a:pt x="161" y="253"/>
                  </a:lnTo>
                  <a:lnTo>
                    <a:pt x="206" y="203"/>
                  </a:lnTo>
                  <a:lnTo>
                    <a:pt x="255" y="158"/>
                  </a:lnTo>
                  <a:lnTo>
                    <a:pt x="309" y="118"/>
                  </a:lnTo>
                  <a:lnTo>
                    <a:pt x="366" y="83"/>
                  </a:lnTo>
                  <a:lnTo>
                    <a:pt x="428" y="55"/>
                  </a:lnTo>
                  <a:lnTo>
                    <a:pt x="492" y="31"/>
                  </a:lnTo>
                  <a:lnTo>
                    <a:pt x="558" y="13"/>
                  </a:lnTo>
                  <a:lnTo>
                    <a:pt x="627" y="3"/>
                  </a:lnTo>
                  <a:lnTo>
                    <a:pt x="699" y="0"/>
                  </a:lnTo>
                  <a:close/>
                </a:path>
              </a:pathLst>
            </a:custGeom>
            <a:solidFill>
              <a:srgbClr val="33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534" name="Freeform 8"/>
            <p:cNvSpPr>
              <a:spLocks/>
            </p:cNvSpPr>
            <p:nvPr/>
          </p:nvSpPr>
          <p:spPr bwMode="auto">
            <a:xfrm>
              <a:off x="3616" y="3285"/>
              <a:ext cx="698" cy="697"/>
            </a:xfrm>
            <a:custGeom>
              <a:avLst/>
              <a:gdLst>
                <a:gd name="T0" fmla="*/ 385 w 1395"/>
                <a:gd name="T1" fmla="*/ 1 h 1395"/>
                <a:gd name="T2" fmla="*/ 453 w 1395"/>
                <a:gd name="T3" fmla="*/ 16 h 1395"/>
                <a:gd name="T4" fmla="*/ 516 w 1395"/>
                <a:gd name="T5" fmla="*/ 42 h 1395"/>
                <a:gd name="T6" fmla="*/ 571 w 1395"/>
                <a:gd name="T7" fmla="*/ 79 h 1395"/>
                <a:gd name="T8" fmla="*/ 618 w 1395"/>
                <a:gd name="T9" fmla="*/ 126 h 1395"/>
                <a:gd name="T10" fmla="*/ 656 w 1395"/>
                <a:gd name="T11" fmla="*/ 182 h 1395"/>
                <a:gd name="T12" fmla="*/ 682 w 1395"/>
                <a:gd name="T13" fmla="*/ 245 h 1395"/>
                <a:gd name="T14" fmla="*/ 696 w 1395"/>
                <a:gd name="T15" fmla="*/ 312 h 1395"/>
                <a:gd name="T16" fmla="*/ 696 w 1395"/>
                <a:gd name="T17" fmla="*/ 384 h 1395"/>
                <a:gd name="T18" fmla="*/ 682 w 1395"/>
                <a:gd name="T19" fmla="*/ 452 h 1395"/>
                <a:gd name="T20" fmla="*/ 656 w 1395"/>
                <a:gd name="T21" fmla="*/ 514 h 1395"/>
                <a:gd name="T22" fmla="*/ 618 w 1395"/>
                <a:gd name="T23" fmla="*/ 571 h 1395"/>
                <a:gd name="T24" fmla="*/ 571 w 1395"/>
                <a:gd name="T25" fmla="*/ 618 h 1395"/>
                <a:gd name="T26" fmla="*/ 516 w 1395"/>
                <a:gd name="T27" fmla="*/ 655 h 1395"/>
                <a:gd name="T28" fmla="*/ 453 w 1395"/>
                <a:gd name="T29" fmla="*/ 682 h 1395"/>
                <a:gd name="T30" fmla="*/ 385 w 1395"/>
                <a:gd name="T31" fmla="*/ 696 h 1395"/>
                <a:gd name="T32" fmla="*/ 313 w 1395"/>
                <a:gd name="T33" fmla="*/ 696 h 1395"/>
                <a:gd name="T34" fmla="*/ 245 w 1395"/>
                <a:gd name="T35" fmla="*/ 682 h 1395"/>
                <a:gd name="T36" fmla="*/ 183 w 1395"/>
                <a:gd name="T37" fmla="*/ 655 h 1395"/>
                <a:gd name="T38" fmla="*/ 127 w 1395"/>
                <a:gd name="T39" fmla="*/ 618 h 1395"/>
                <a:gd name="T40" fmla="*/ 80 w 1395"/>
                <a:gd name="T41" fmla="*/ 571 h 1395"/>
                <a:gd name="T42" fmla="*/ 42 w 1395"/>
                <a:gd name="T43" fmla="*/ 514 h 1395"/>
                <a:gd name="T44" fmla="*/ 16 w 1395"/>
                <a:gd name="T45" fmla="*/ 452 h 1395"/>
                <a:gd name="T46" fmla="*/ 2 w 1395"/>
                <a:gd name="T47" fmla="*/ 384 h 1395"/>
                <a:gd name="T48" fmla="*/ 2 w 1395"/>
                <a:gd name="T49" fmla="*/ 312 h 1395"/>
                <a:gd name="T50" fmla="*/ 16 w 1395"/>
                <a:gd name="T51" fmla="*/ 245 h 1395"/>
                <a:gd name="T52" fmla="*/ 42 w 1395"/>
                <a:gd name="T53" fmla="*/ 182 h 1395"/>
                <a:gd name="T54" fmla="*/ 80 w 1395"/>
                <a:gd name="T55" fmla="*/ 126 h 1395"/>
                <a:gd name="T56" fmla="*/ 127 w 1395"/>
                <a:gd name="T57" fmla="*/ 79 h 1395"/>
                <a:gd name="T58" fmla="*/ 183 w 1395"/>
                <a:gd name="T59" fmla="*/ 42 h 1395"/>
                <a:gd name="T60" fmla="*/ 245 w 1395"/>
                <a:gd name="T61" fmla="*/ 16 h 1395"/>
                <a:gd name="T62" fmla="*/ 313 w 1395"/>
                <a:gd name="T63" fmla="*/ 1 h 139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395" h="1395">
                  <a:moveTo>
                    <a:pt x="698" y="0"/>
                  </a:moveTo>
                  <a:lnTo>
                    <a:pt x="770" y="3"/>
                  </a:lnTo>
                  <a:lnTo>
                    <a:pt x="839" y="14"/>
                  </a:lnTo>
                  <a:lnTo>
                    <a:pt x="905" y="32"/>
                  </a:lnTo>
                  <a:lnTo>
                    <a:pt x="969" y="56"/>
                  </a:lnTo>
                  <a:lnTo>
                    <a:pt x="1031" y="84"/>
                  </a:lnTo>
                  <a:lnTo>
                    <a:pt x="1088" y="118"/>
                  </a:lnTo>
                  <a:lnTo>
                    <a:pt x="1142" y="159"/>
                  </a:lnTo>
                  <a:lnTo>
                    <a:pt x="1191" y="204"/>
                  </a:lnTo>
                  <a:lnTo>
                    <a:pt x="1236" y="253"/>
                  </a:lnTo>
                  <a:lnTo>
                    <a:pt x="1277" y="307"/>
                  </a:lnTo>
                  <a:lnTo>
                    <a:pt x="1311" y="364"/>
                  </a:lnTo>
                  <a:lnTo>
                    <a:pt x="1340" y="426"/>
                  </a:lnTo>
                  <a:lnTo>
                    <a:pt x="1363" y="490"/>
                  </a:lnTo>
                  <a:lnTo>
                    <a:pt x="1381" y="556"/>
                  </a:lnTo>
                  <a:lnTo>
                    <a:pt x="1392" y="625"/>
                  </a:lnTo>
                  <a:lnTo>
                    <a:pt x="1395" y="697"/>
                  </a:lnTo>
                  <a:lnTo>
                    <a:pt x="1392" y="769"/>
                  </a:lnTo>
                  <a:lnTo>
                    <a:pt x="1381" y="838"/>
                  </a:lnTo>
                  <a:lnTo>
                    <a:pt x="1363" y="905"/>
                  </a:lnTo>
                  <a:lnTo>
                    <a:pt x="1340" y="969"/>
                  </a:lnTo>
                  <a:lnTo>
                    <a:pt x="1311" y="1029"/>
                  </a:lnTo>
                  <a:lnTo>
                    <a:pt x="1277" y="1088"/>
                  </a:lnTo>
                  <a:lnTo>
                    <a:pt x="1236" y="1142"/>
                  </a:lnTo>
                  <a:lnTo>
                    <a:pt x="1191" y="1191"/>
                  </a:lnTo>
                  <a:lnTo>
                    <a:pt x="1142" y="1236"/>
                  </a:lnTo>
                  <a:lnTo>
                    <a:pt x="1088" y="1277"/>
                  </a:lnTo>
                  <a:lnTo>
                    <a:pt x="1031" y="1311"/>
                  </a:lnTo>
                  <a:lnTo>
                    <a:pt x="969" y="1340"/>
                  </a:lnTo>
                  <a:lnTo>
                    <a:pt x="905" y="1364"/>
                  </a:lnTo>
                  <a:lnTo>
                    <a:pt x="839" y="1382"/>
                  </a:lnTo>
                  <a:lnTo>
                    <a:pt x="770" y="1392"/>
                  </a:lnTo>
                  <a:lnTo>
                    <a:pt x="698" y="1395"/>
                  </a:lnTo>
                  <a:lnTo>
                    <a:pt x="626" y="1392"/>
                  </a:lnTo>
                  <a:lnTo>
                    <a:pt x="557" y="1382"/>
                  </a:lnTo>
                  <a:lnTo>
                    <a:pt x="490" y="1364"/>
                  </a:lnTo>
                  <a:lnTo>
                    <a:pt x="425" y="1340"/>
                  </a:lnTo>
                  <a:lnTo>
                    <a:pt x="366" y="1311"/>
                  </a:lnTo>
                  <a:lnTo>
                    <a:pt x="307" y="1277"/>
                  </a:lnTo>
                  <a:lnTo>
                    <a:pt x="253" y="1236"/>
                  </a:lnTo>
                  <a:lnTo>
                    <a:pt x="204" y="1191"/>
                  </a:lnTo>
                  <a:lnTo>
                    <a:pt x="159" y="1142"/>
                  </a:lnTo>
                  <a:lnTo>
                    <a:pt x="118" y="1088"/>
                  </a:lnTo>
                  <a:lnTo>
                    <a:pt x="84" y="1029"/>
                  </a:lnTo>
                  <a:lnTo>
                    <a:pt x="55" y="969"/>
                  </a:lnTo>
                  <a:lnTo>
                    <a:pt x="31" y="905"/>
                  </a:lnTo>
                  <a:lnTo>
                    <a:pt x="13" y="838"/>
                  </a:lnTo>
                  <a:lnTo>
                    <a:pt x="3" y="769"/>
                  </a:lnTo>
                  <a:lnTo>
                    <a:pt x="0" y="697"/>
                  </a:lnTo>
                  <a:lnTo>
                    <a:pt x="3" y="625"/>
                  </a:lnTo>
                  <a:lnTo>
                    <a:pt x="13" y="556"/>
                  </a:lnTo>
                  <a:lnTo>
                    <a:pt x="31" y="490"/>
                  </a:lnTo>
                  <a:lnTo>
                    <a:pt x="55" y="426"/>
                  </a:lnTo>
                  <a:lnTo>
                    <a:pt x="84" y="364"/>
                  </a:lnTo>
                  <a:lnTo>
                    <a:pt x="118" y="307"/>
                  </a:lnTo>
                  <a:lnTo>
                    <a:pt x="159" y="253"/>
                  </a:lnTo>
                  <a:lnTo>
                    <a:pt x="204" y="204"/>
                  </a:lnTo>
                  <a:lnTo>
                    <a:pt x="253" y="159"/>
                  </a:lnTo>
                  <a:lnTo>
                    <a:pt x="307" y="118"/>
                  </a:lnTo>
                  <a:lnTo>
                    <a:pt x="366" y="84"/>
                  </a:lnTo>
                  <a:lnTo>
                    <a:pt x="425" y="56"/>
                  </a:lnTo>
                  <a:lnTo>
                    <a:pt x="490" y="32"/>
                  </a:lnTo>
                  <a:lnTo>
                    <a:pt x="557" y="14"/>
                  </a:lnTo>
                  <a:lnTo>
                    <a:pt x="626" y="3"/>
                  </a:lnTo>
                  <a:lnTo>
                    <a:pt x="698" y="0"/>
                  </a:lnTo>
                  <a:close/>
                </a:path>
              </a:pathLst>
            </a:custGeom>
            <a:solidFill>
              <a:srgbClr val="BF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535" name="Freeform 9"/>
            <p:cNvSpPr>
              <a:spLocks/>
            </p:cNvSpPr>
            <p:nvPr/>
          </p:nvSpPr>
          <p:spPr bwMode="auto">
            <a:xfrm>
              <a:off x="4285" y="3715"/>
              <a:ext cx="156" cy="57"/>
            </a:xfrm>
            <a:custGeom>
              <a:avLst/>
              <a:gdLst>
                <a:gd name="T0" fmla="*/ 128 w 313"/>
                <a:gd name="T1" fmla="*/ 0 h 115"/>
                <a:gd name="T2" fmla="*/ 29 w 313"/>
                <a:gd name="T3" fmla="*/ 0 h 115"/>
                <a:gd name="T4" fmla="*/ 29 w 313"/>
                <a:gd name="T5" fmla="*/ 0 h 115"/>
                <a:gd name="T6" fmla="*/ 23 w 313"/>
                <a:gd name="T7" fmla="*/ 1 h 115"/>
                <a:gd name="T8" fmla="*/ 17 w 313"/>
                <a:gd name="T9" fmla="*/ 2 h 115"/>
                <a:gd name="T10" fmla="*/ 12 w 313"/>
                <a:gd name="T11" fmla="*/ 5 h 115"/>
                <a:gd name="T12" fmla="*/ 9 w 313"/>
                <a:gd name="T13" fmla="*/ 9 h 115"/>
                <a:gd name="T14" fmla="*/ 5 w 313"/>
                <a:gd name="T15" fmla="*/ 13 h 115"/>
                <a:gd name="T16" fmla="*/ 2 w 313"/>
                <a:gd name="T17" fmla="*/ 18 h 115"/>
                <a:gd name="T18" fmla="*/ 0 w 313"/>
                <a:gd name="T19" fmla="*/ 23 h 115"/>
                <a:gd name="T20" fmla="*/ 0 w 313"/>
                <a:gd name="T21" fmla="*/ 29 h 115"/>
                <a:gd name="T22" fmla="*/ 0 w 313"/>
                <a:gd name="T23" fmla="*/ 35 h 115"/>
                <a:gd name="T24" fmla="*/ 2 w 313"/>
                <a:gd name="T25" fmla="*/ 40 h 115"/>
                <a:gd name="T26" fmla="*/ 5 w 313"/>
                <a:gd name="T27" fmla="*/ 45 h 115"/>
                <a:gd name="T28" fmla="*/ 9 w 313"/>
                <a:gd name="T29" fmla="*/ 49 h 115"/>
                <a:gd name="T30" fmla="*/ 12 w 313"/>
                <a:gd name="T31" fmla="*/ 53 h 115"/>
                <a:gd name="T32" fmla="*/ 17 w 313"/>
                <a:gd name="T33" fmla="*/ 55 h 115"/>
                <a:gd name="T34" fmla="*/ 23 w 313"/>
                <a:gd name="T35" fmla="*/ 57 h 115"/>
                <a:gd name="T36" fmla="*/ 29 w 313"/>
                <a:gd name="T37" fmla="*/ 57 h 115"/>
                <a:gd name="T38" fmla="*/ 29 w 313"/>
                <a:gd name="T39" fmla="*/ 57 h 115"/>
                <a:gd name="T40" fmla="*/ 128 w 313"/>
                <a:gd name="T41" fmla="*/ 57 h 115"/>
                <a:gd name="T42" fmla="*/ 128 w 313"/>
                <a:gd name="T43" fmla="*/ 57 h 115"/>
                <a:gd name="T44" fmla="*/ 134 w 313"/>
                <a:gd name="T45" fmla="*/ 57 h 115"/>
                <a:gd name="T46" fmla="*/ 139 w 313"/>
                <a:gd name="T47" fmla="*/ 55 h 115"/>
                <a:gd name="T48" fmla="*/ 143 w 313"/>
                <a:gd name="T49" fmla="*/ 53 h 115"/>
                <a:gd name="T50" fmla="*/ 148 w 313"/>
                <a:gd name="T51" fmla="*/ 49 h 115"/>
                <a:gd name="T52" fmla="*/ 152 w 313"/>
                <a:gd name="T53" fmla="*/ 45 h 115"/>
                <a:gd name="T54" fmla="*/ 154 w 313"/>
                <a:gd name="T55" fmla="*/ 40 h 115"/>
                <a:gd name="T56" fmla="*/ 155 w 313"/>
                <a:gd name="T57" fmla="*/ 35 h 115"/>
                <a:gd name="T58" fmla="*/ 156 w 313"/>
                <a:gd name="T59" fmla="*/ 29 h 115"/>
                <a:gd name="T60" fmla="*/ 155 w 313"/>
                <a:gd name="T61" fmla="*/ 23 h 115"/>
                <a:gd name="T62" fmla="*/ 154 w 313"/>
                <a:gd name="T63" fmla="*/ 18 h 115"/>
                <a:gd name="T64" fmla="*/ 152 w 313"/>
                <a:gd name="T65" fmla="*/ 13 h 115"/>
                <a:gd name="T66" fmla="*/ 148 w 313"/>
                <a:gd name="T67" fmla="*/ 9 h 115"/>
                <a:gd name="T68" fmla="*/ 143 w 313"/>
                <a:gd name="T69" fmla="*/ 5 h 115"/>
                <a:gd name="T70" fmla="*/ 139 w 313"/>
                <a:gd name="T71" fmla="*/ 2 h 115"/>
                <a:gd name="T72" fmla="*/ 134 w 313"/>
                <a:gd name="T73" fmla="*/ 1 h 115"/>
                <a:gd name="T74" fmla="*/ 128 w 313"/>
                <a:gd name="T75" fmla="*/ 0 h 115"/>
                <a:gd name="T76" fmla="*/ 128 w 313"/>
                <a:gd name="T77" fmla="*/ 0 h 115"/>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313" h="115">
                  <a:moveTo>
                    <a:pt x="256" y="0"/>
                  </a:moveTo>
                  <a:lnTo>
                    <a:pt x="58" y="0"/>
                  </a:lnTo>
                  <a:lnTo>
                    <a:pt x="46" y="2"/>
                  </a:lnTo>
                  <a:lnTo>
                    <a:pt x="35" y="5"/>
                  </a:lnTo>
                  <a:lnTo>
                    <a:pt x="25" y="11"/>
                  </a:lnTo>
                  <a:lnTo>
                    <a:pt x="18" y="18"/>
                  </a:lnTo>
                  <a:lnTo>
                    <a:pt x="10" y="26"/>
                  </a:lnTo>
                  <a:lnTo>
                    <a:pt x="4" y="36"/>
                  </a:lnTo>
                  <a:lnTo>
                    <a:pt x="1" y="47"/>
                  </a:lnTo>
                  <a:lnTo>
                    <a:pt x="0" y="59"/>
                  </a:lnTo>
                  <a:lnTo>
                    <a:pt x="1" y="71"/>
                  </a:lnTo>
                  <a:lnTo>
                    <a:pt x="4" y="81"/>
                  </a:lnTo>
                  <a:lnTo>
                    <a:pt x="10" y="90"/>
                  </a:lnTo>
                  <a:lnTo>
                    <a:pt x="18" y="99"/>
                  </a:lnTo>
                  <a:lnTo>
                    <a:pt x="25" y="106"/>
                  </a:lnTo>
                  <a:lnTo>
                    <a:pt x="35" y="111"/>
                  </a:lnTo>
                  <a:lnTo>
                    <a:pt x="46" y="114"/>
                  </a:lnTo>
                  <a:lnTo>
                    <a:pt x="58" y="115"/>
                  </a:lnTo>
                  <a:lnTo>
                    <a:pt x="256" y="115"/>
                  </a:lnTo>
                  <a:lnTo>
                    <a:pt x="268" y="114"/>
                  </a:lnTo>
                  <a:lnTo>
                    <a:pt x="278" y="111"/>
                  </a:lnTo>
                  <a:lnTo>
                    <a:pt x="287" y="106"/>
                  </a:lnTo>
                  <a:lnTo>
                    <a:pt x="296" y="99"/>
                  </a:lnTo>
                  <a:lnTo>
                    <a:pt x="304" y="90"/>
                  </a:lnTo>
                  <a:lnTo>
                    <a:pt x="308" y="81"/>
                  </a:lnTo>
                  <a:lnTo>
                    <a:pt x="311" y="71"/>
                  </a:lnTo>
                  <a:lnTo>
                    <a:pt x="313" y="59"/>
                  </a:lnTo>
                  <a:lnTo>
                    <a:pt x="311" y="47"/>
                  </a:lnTo>
                  <a:lnTo>
                    <a:pt x="308" y="36"/>
                  </a:lnTo>
                  <a:lnTo>
                    <a:pt x="304" y="26"/>
                  </a:lnTo>
                  <a:lnTo>
                    <a:pt x="296" y="18"/>
                  </a:lnTo>
                  <a:lnTo>
                    <a:pt x="287" y="11"/>
                  </a:lnTo>
                  <a:lnTo>
                    <a:pt x="278" y="5"/>
                  </a:lnTo>
                  <a:lnTo>
                    <a:pt x="268" y="2"/>
                  </a:lnTo>
                  <a:lnTo>
                    <a:pt x="25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536" name="Freeform 10"/>
            <p:cNvSpPr>
              <a:spLocks/>
            </p:cNvSpPr>
            <p:nvPr/>
          </p:nvSpPr>
          <p:spPr bwMode="auto">
            <a:xfrm>
              <a:off x="4330" y="3807"/>
              <a:ext cx="128" cy="128"/>
            </a:xfrm>
            <a:custGeom>
              <a:avLst/>
              <a:gdLst>
                <a:gd name="T0" fmla="*/ 78 w 255"/>
                <a:gd name="T1" fmla="*/ 8 h 255"/>
                <a:gd name="T2" fmla="*/ 8 w 255"/>
                <a:gd name="T3" fmla="*/ 78 h 255"/>
                <a:gd name="T4" fmla="*/ 8 w 255"/>
                <a:gd name="T5" fmla="*/ 78 h 255"/>
                <a:gd name="T6" fmla="*/ 2 w 255"/>
                <a:gd name="T7" fmla="*/ 88 h 255"/>
                <a:gd name="T8" fmla="*/ 0 w 255"/>
                <a:gd name="T9" fmla="*/ 98 h 255"/>
                <a:gd name="T10" fmla="*/ 2 w 255"/>
                <a:gd name="T11" fmla="*/ 110 h 255"/>
                <a:gd name="T12" fmla="*/ 8 w 255"/>
                <a:gd name="T13" fmla="*/ 119 h 255"/>
                <a:gd name="T14" fmla="*/ 13 w 255"/>
                <a:gd name="T15" fmla="*/ 123 h 255"/>
                <a:gd name="T16" fmla="*/ 18 w 255"/>
                <a:gd name="T17" fmla="*/ 125 h 255"/>
                <a:gd name="T18" fmla="*/ 23 w 255"/>
                <a:gd name="T19" fmla="*/ 128 h 255"/>
                <a:gd name="T20" fmla="*/ 29 w 255"/>
                <a:gd name="T21" fmla="*/ 128 h 255"/>
                <a:gd name="T22" fmla="*/ 35 w 255"/>
                <a:gd name="T23" fmla="*/ 128 h 255"/>
                <a:gd name="T24" fmla="*/ 40 w 255"/>
                <a:gd name="T25" fmla="*/ 125 h 255"/>
                <a:gd name="T26" fmla="*/ 45 w 255"/>
                <a:gd name="T27" fmla="*/ 123 h 255"/>
                <a:gd name="T28" fmla="*/ 50 w 255"/>
                <a:gd name="T29" fmla="*/ 119 h 255"/>
                <a:gd name="T30" fmla="*/ 50 w 255"/>
                <a:gd name="T31" fmla="*/ 119 h 255"/>
                <a:gd name="T32" fmla="*/ 119 w 255"/>
                <a:gd name="T33" fmla="*/ 49 h 255"/>
                <a:gd name="T34" fmla="*/ 119 w 255"/>
                <a:gd name="T35" fmla="*/ 49 h 255"/>
                <a:gd name="T36" fmla="*/ 125 w 255"/>
                <a:gd name="T37" fmla="*/ 39 h 255"/>
                <a:gd name="T38" fmla="*/ 128 w 255"/>
                <a:gd name="T39" fmla="*/ 29 h 255"/>
                <a:gd name="T40" fmla="*/ 125 w 255"/>
                <a:gd name="T41" fmla="*/ 18 h 255"/>
                <a:gd name="T42" fmla="*/ 119 w 255"/>
                <a:gd name="T43" fmla="*/ 8 h 255"/>
                <a:gd name="T44" fmla="*/ 115 w 255"/>
                <a:gd name="T45" fmla="*/ 5 h 255"/>
                <a:gd name="T46" fmla="*/ 110 w 255"/>
                <a:gd name="T47" fmla="*/ 2 h 255"/>
                <a:gd name="T48" fmla="*/ 104 w 255"/>
                <a:gd name="T49" fmla="*/ 0 h 255"/>
                <a:gd name="T50" fmla="*/ 99 w 255"/>
                <a:gd name="T51" fmla="*/ 0 h 255"/>
                <a:gd name="T52" fmla="*/ 93 w 255"/>
                <a:gd name="T53" fmla="*/ 0 h 255"/>
                <a:gd name="T54" fmla="*/ 88 w 255"/>
                <a:gd name="T55" fmla="*/ 2 h 255"/>
                <a:gd name="T56" fmla="*/ 83 w 255"/>
                <a:gd name="T57" fmla="*/ 5 h 255"/>
                <a:gd name="T58" fmla="*/ 78 w 255"/>
                <a:gd name="T59" fmla="*/ 8 h 255"/>
                <a:gd name="T60" fmla="*/ 78 w 255"/>
                <a:gd name="T61" fmla="*/ 8 h 255"/>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55" h="255">
                  <a:moveTo>
                    <a:pt x="156" y="16"/>
                  </a:moveTo>
                  <a:lnTo>
                    <a:pt x="16" y="156"/>
                  </a:lnTo>
                  <a:lnTo>
                    <a:pt x="4" y="175"/>
                  </a:lnTo>
                  <a:lnTo>
                    <a:pt x="0" y="196"/>
                  </a:lnTo>
                  <a:lnTo>
                    <a:pt x="4" y="219"/>
                  </a:lnTo>
                  <a:lnTo>
                    <a:pt x="16" y="238"/>
                  </a:lnTo>
                  <a:lnTo>
                    <a:pt x="25" y="246"/>
                  </a:lnTo>
                  <a:lnTo>
                    <a:pt x="36" y="250"/>
                  </a:lnTo>
                  <a:lnTo>
                    <a:pt x="46" y="255"/>
                  </a:lnTo>
                  <a:lnTo>
                    <a:pt x="58" y="255"/>
                  </a:lnTo>
                  <a:lnTo>
                    <a:pt x="69" y="255"/>
                  </a:lnTo>
                  <a:lnTo>
                    <a:pt x="79" y="250"/>
                  </a:lnTo>
                  <a:lnTo>
                    <a:pt x="90" y="246"/>
                  </a:lnTo>
                  <a:lnTo>
                    <a:pt x="99" y="238"/>
                  </a:lnTo>
                  <a:lnTo>
                    <a:pt x="238" y="97"/>
                  </a:lnTo>
                  <a:lnTo>
                    <a:pt x="250" y="78"/>
                  </a:lnTo>
                  <a:lnTo>
                    <a:pt x="255" y="57"/>
                  </a:lnTo>
                  <a:lnTo>
                    <a:pt x="250" y="36"/>
                  </a:lnTo>
                  <a:lnTo>
                    <a:pt x="238" y="16"/>
                  </a:lnTo>
                  <a:lnTo>
                    <a:pt x="229" y="9"/>
                  </a:lnTo>
                  <a:lnTo>
                    <a:pt x="219" y="4"/>
                  </a:lnTo>
                  <a:lnTo>
                    <a:pt x="208" y="0"/>
                  </a:lnTo>
                  <a:lnTo>
                    <a:pt x="198" y="0"/>
                  </a:lnTo>
                  <a:lnTo>
                    <a:pt x="186" y="0"/>
                  </a:lnTo>
                  <a:lnTo>
                    <a:pt x="175" y="4"/>
                  </a:lnTo>
                  <a:lnTo>
                    <a:pt x="165" y="9"/>
                  </a:lnTo>
                  <a:lnTo>
                    <a:pt x="156" y="1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537" name="Freeform 11"/>
            <p:cNvSpPr>
              <a:spLocks/>
            </p:cNvSpPr>
            <p:nvPr/>
          </p:nvSpPr>
          <p:spPr bwMode="auto">
            <a:xfrm>
              <a:off x="3847" y="2880"/>
              <a:ext cx="859" cy="303"/>
            </a:xfrm>
            <a:custGeom>
              <a:avLst/>
              <a:gdLst>
                <a:gd name="T0" fmla="*/ 795 w 1718"/>
                <a:gd name="T1" fmla="*/ 188 h 605"/>
                <a:gd name="T2" fmla="*/ 759 w 1718"/>
                <a:gd name="T3" fmla="*/ 149 h 605"/>
                <a:gd name="T4" fmla="*/ 720 w 1718"/>
                <a:gd name="T5" fmla="*/ 113 h 605"/>
                <a:gd name="T6" fmla="*/ 677 w 1718"/>
                <a:gd name="T7" fmla="*/ 82 h 605"/>
                <a:gd name="T8" fmla="*/ 631 w 1718"/>
                <a:gd name="T9" fmla="*/ 56 h 605"/>
                <a:gd name="T10" fmla="*/ 583 w 1718"/>
                <a:gd name="T11" fmla="*/ 34 h 605"/>
                <a:gd name="T12" fmla="*/ 533 w 1718"/>
                <a:gd name="T13" fmla="*/ 18 h 605"/>
                <a:gd name="T14" fmla="*/ 481 w 1718"/>
                <a:gd name="T15" fmla="*/ 7 h 605"/>
                <a:gd name="T16" fmla="*/ 454 w 1718"/>
                <a:gd name="T17" fmla="*/ 0 h 605"/>
                <a:gd name="T18" fmla="*/ 449 w 1718"/>
                <a:gd name="T19" fmla="*/ 0 h 605"/>
                <a:gd name="T20" fmla="*/ 442 w 1718"/>
                <a:gd name="T21" fmla="*/ 0 h 605"/>
                <a:gd name="T22" fmla="*/ 435 w 1718"/>
                <a:gd name="T23" fmla="*/ 0 h 605"/>
                <a:gd name="T24" fmla="*/ 428 w 1718"/>
                <a:gd name="T25" fmla="*/ 1 h 605"/>
                <a:gd name="T26" fmla="*/ 422 w 1718"/>
                <a:gd name="T27" fmla="*/ 0 h 605"/>
                <a:gd name="T28" fmla="*/ 416 w 1718"/>
                <a:gd name="T29" fmla="*/ 0 h 605"/>
                <a:gd name="T30" fmla="*/ 409 w 1718"/>
                <a:gd name="T31" fmla="*/ 0 h 605"/>
                <a:gd name="T32" fmla="*/ 402 w 1718"/>
                <a:gd name="T33" fmla="*/ 0 h 605"/>
                <a:gd name="T34" fmla="*/ 377 w 1718"/>
                <a:gd name="T35" fmla="*/ 6 h 605"/>
                <a:gd name="T36" fmla="*/ 327 w 1718"/>
                <a:gd name="T37" fmla="*/ 17 h 605"/>
                <a:gd name="T38" fmla="*/ 278 w 1718"/>
                <a:gd name="T39" fmla="*/ 32 h 605"/>
                <a:gd name="T40" fmla="*/ 233 w 1718"/>
                <a:gd name="T41" fmla="*/ 53 h 605"/>
                <a:gd name="T42" fmla="*/ 189 w 1718"/>
                <a:gd name="T43" fmla="*/ 77 h 605"/>
                <a:gd name="T44" fmla="*/ 147 w 1718"/>
                <a:gd name="T45" fmla="*/ 106 h 605"/>
                <a:gd name="T46" fmla="*/ 108 w 1718"/>
                <a:gd name="T47" fmla="*/ 139 h 605"/>
                <a:gd name="T48" fmla="*/ 73 w 1718"/>
                <a:gd name="T49" fmla="*/ 176 h 605"/>
                <a:gd name="T50" fmla="*/ 0 w 1718"/>
                <a:gd name="T51" fmla="*/ 176 h 605"/>
                <a:gd name="T52" fmla="*/ 165 w 1718"/>
                <a:gd name="T53" fmla="*/ 234 h 605"/>
                <a:gd name="T54" fmla="*/ 129 w 1718"/>
                <a:gd name="T55" fmla="*/ 199 h 605"/>
                <a:gd name="T56" fmla="*/ 162 w 1718"/>
                <a:gd name="T57" fmla="*/ 167 h 605"/>
                <a:gd name="T58" fmla="*/ 198 w 1718"/>
                <a:gd name="T59" fmla="*/ 140 h 605"/>
                <a:gd name="T60" fmla="*/ 236 w 1718"/>
                <a:gd name="T61" fmla="*/ 116 h 605"/>
                <a:gd name="T62" fmla="*/ 275 w 1718"/>
                <a:gd name="T63" fmla="*/ 96 h 605"/>
                <a:gd name="T64" fmla="*/ 317 w 1718"/>
                <a:gd name="T65" fmla="*/ 80 h 605"/>
                <a:gd name="T66" fmla="*/ 361 w 1718"/>
                <a:gd name="T67" fmla="*/ 68 h 605"/>
                <a:gd name="T68" fmla="*/ 406 w 1718"/>
                <a:gd name="T69" fmla="*/ 61 h 605"/>
                <a:gd name="T70" fmla="*/ 453 w 1718"/>
                <a:gd name="T71" fmla="*/ 61 h 605"/>
                <a:gd name="T72" fmla="*/ 502 w 1718"/>
                <a:gd name="T73" fmla="*/ 69 h 605"/>
                <a:gd name="T74" fmla="*/ 550 w 1718"/>
                <a:gd name="T75" fmla="*/ 83 h 605"/>
                <a:gd name="T76" fmla="*/ 595 w 1718"/>
                <a:gd name="T77" fmla="*/ 102 h 605"/>
                <a:gd name="T78" fmla="*/ 639 w 1718"/>
                <a:gd name="T79" fmla="*/ 126 h 605"/>
                <a:gd name="T80" fmla="*/ 679 w 1718"/>
                <a:gd name="T81" fmla="*/ 155 h 605"/>
                <a:gd name="T82" fmla="*/ 717 w 1718"/>
                <a:gd name="T83" fmla="*/ 188 h 605"/>
                <a:gd name="T84" fmla="*/ 750 w 1718"/>
                <a:gd name="T85" fmla="*/ 224 h 605"/>
                <a:gd name="T86" fmla="*/ 766 w 1718"/>
                <a:gd name="T87" fmla="*/ 245 h 605"/>
                <a:gd name="T88" fmla="*/ 768 w 1718"/>
                <a:gd name="T89" fmla="*/ 247 h 605"/>
                <a:gd name="T90" fmla="*/ 774 w 1718"/>
                <a:gd name="T91" fmla="*/ 256 h 605"/>
                <a:gd name="T92" fmla="*/ 784 w 1718"/>
                <a:gd name="T93" fmla="*/ 271 h 605"/>
                <a:gd name="T94" fmla="*/ 796 w 1718"/>
                <a:gd name="T95" fmla="*/ 292 h 605"/>
                <a:gd name="T96" fmla="*/ 859 w 1718"/>
                <a:gd name="T97" fmla="*/ 288 h 605"/>
                <a:gd name="T98" fmla="*/ 844 w 1718"/>
                <a:gd name="T99" fmla="*/ 258 h 605"/>
                <a:gd name="T100" fmla="*/ 828 w 1718"/>
                <a:gd name="T101" fmla="*/ 234 h 605"/>
                <a:gd name="T102" fmla="*/ 816 w 1718"/>
                <a:gd name="T103" fmla="*/ 217 h 605"/>
                <a:gd name="T104" fmla="*/ 811 w 1718"/>
                <a:gd name="T105" fmla="*/ 209 h 60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718" h="605">
                  <a:moveTo>
                    <a:pt x="1622" y="418"/>
                  </a:moveTo>
                  <a:lnTo>
                    <a:pt x="1589" y="376"/>
                  </a:lnTo>
                  <a:lnTo>
                    <a:pt x="1554" y="336"/>
                  </a:lnTo>
                  <a:lnTo>
                    <a:pt x="1518" y="297"/>
                  </a:lnTo>
                  <a:lnTo>
                    <a:pt x="1479" y="259"/>
                  </a:lnTo>
                  <a:lnTo>
                    <a:pt x="1439" y="226"/>
                  </a:lnTo>
                  <a:lnTo>
                    <a:pt x="1397" y="193"/>
                  </a:lnTo>
                  <a:lnTo>
                    <a:pt x="1354" y="163"/>
                  </a:lnTo>
                  <a:lnTo>
                    <a:pt x="1309" y="136"/>
                  </a:lnTo>
                  <a:lnTo>
                    <a:pt x="1262" y="111"/>
                  </a:lnTo>
                  <a:lnTo>
                    <a:pt x="1216" y="88"/>
                  </a:lnTo>
                  <a:lnTo>
                    <a:pt x="1166" y="67"/>
                  </a:lnTo>
                  <a:lnTo>
                    <a:pt x="1117" y="51"/>
                  </a:lnTo>
                  <a:lnTo>
                    <a:pt x="1066" y="36"/>
                  </a:lnTo>
                  <a:lnTo>
                    <a:pt x="1013" y="22"/>
                  </a:lnTo>
                  <a:lnTo>
                    <a:pt x="961" y="13"/>
                  </a:lnTo>
                  <a:lnTo>
                    <a:pt x="908" y="6"/>
                  </a:lnTo>
                  <a:lnTo>
                    <a:pt x="908" y="0"/>
                  </a:lnTo>
                  <a:lnTo>
                    <a:pt x="902" y="0"/>
                  </a:lnTo>
                  <a:lnTo>
                    <a:pt x="897" y="0"/>
                  </a:lnTo>
                  <a:lnTo>
                    <a:pt x="889" y="0"/>
                  </a:lnTo>
                  <a:lnTo>
                    <a:pt x="883" y="0"/>
                  </a:lnTo>
                  <a:lnTo>
                    <a:pt x="876" y="0"/>
                  </a:lnTo>
                  <a:lnTo>
                    <a:pt x="870" y="0"/>
                  </a:lnTo>
                  <a:lnTo>
                    <a:pt x="862" y="1"/>
                  </a:lnTo>
                  <a:lnTo>
                    <a:pt x="856" y="1"/>
                  </a:lnTo>
                  <a:lnTo>
                    <a:pt x="850" y="1"/>
                  </a:lnTo>
                  <a:lnTo>
                    <a:pt x="843" y="0"/>
                  </a:lnTo>
                  <a:lnTo>
                    <a:pt x="837" y="0"/>
                  </a:lnTo>
                  <a:lnTo>
                    <a:pt x="831" y="0"/>
                  </a:lnTo>
                  <a:lnTo>
                    <a:pt x="823" y="0"/>
                  </a:lnTo>
                  <a:lnTo>
                    <a:pt x="817" y="0"/>
                  </a:lnTo>
                  <a:lnTo>
                    <a:pt x="810" y="0"/>
                  </a:lnTo>
                  <a:lnTo>
                    <a:pt x="804" y="0"/>
                  </a:lnTo>
                  <a:lnTo>
                    <a:pt x="804" y="6"/>
                  </a:lnTo>
                  <a:lnTo>
                    <a:pt x="753" y="12"/>
                  </a:lnTo>
                  <a:lnTo>
                    <a:pt x="703" y="22"/>
                  </a:lnTo>
                  <a:lnTo>
                    <a:pt x="654" y="33"/>
                  </a:lnTo>
                  <a:lnTo>
                    <a:pt x="604" y="48"/>
                  </a:lnTo>
                  <a:lnTo>
                    <a:pt x="556" y="64"/>
                  </a:lnTo>
                  <a:lnTo>
                    <a:pt x="510" y="82"/>
                  </a:lnTo>
                  <a:lnTo>
                    <a:pt x="465" y="105"/>
                  </a:lnTo>
                  <a:lnTo>
                    <a:pt x="420" y="127"/>
                  </a:lnTo>
                  <a:lnTo>
                    <a:pt x="377" y="153"/>
                  </a:lnTo>
                  <a:lnTo>
                    <a:pt x="333" y="181"/>
                  </a:lnTo>
                  <a:lnTo>
                    <a:pt x="293" y="211"/>
                  </a:lnTo>
                  <a:lnTo>
                    <a:pt x="254" y="243"/>
                  </a:lnTo>
                  <a:lnTo>
                    <a:pt x="216" y="277"/>
                  </a:lnTo>
                  <a:lnTo>
                    <a:pt x="180" y="313"/>
                  </a:lnTo>
                  <a:lnTo>
                    <a:pt x="146" y="351"/>
                  </a:lnTo>
                  <a:lnTo>
                    <a:pt x="113" y="391"/>
                  </a:lnTo>
                  <a:lnTo>
                    <a:pt x="0" y="351"/>
                  </a:lnTo>
                  <a:lnTo>
                    <a:pt x="99" y="592"/>
                  </a:lnTo>
                  <a:lnTo>
                    <a:pt x="329" y="467"/>
                  </a:lnTo>
                  <a:lnTo>
                    <a:pt x="227" y="432"/>
                  </a:lnTo>
                  <a:lnTo>
                    <a:pt x="257" y="397"/>
                  </a:lnTo>
                  <a:lnTo>
                    <a:pt x="290" y="366"/>
                  </a:lnTo>
                  <a:lnTo>
                    <a:pt x="323" y="334"/>
                  </a:lnTo>
                  <a:lnTo>
                    <a:pt x="359" y="306"/>
                  </a:lnTo>
                  <a:lnTo>
                    <a:pt x="395" y="279"/>
                  </a:lnTo>
                  <a:lnTo>
                    <a:pt x="432" y="255"/>
                  </a:lnTo>
                  <a:lnTo>
                    <a:pt x="471" y="231"/>
                  </a:lnTo>
                  <a:lnTo>
                    <a:pt x="510" y="210"/>
                  </a:lnTo>
                  <a:lnTo>
                    <a:pt x="550" y="192"/>
                  </a:lnTo>
                  <a:lnTo>
                    <a:pt x="592" y="174"/>
                  </a:lnTo>
                  <a:lnTo>
                    <a:pt x="634" y="159"/>
                  </a:lnTo>
                  <a:lnTo>
                    <a:pt x="678" y="147"/>
                  </a:lnTo>
                  <a:lnTo>
                    <a:pt x="721" y="135"/>
                  </a:lnTo>
                  <a:lnTo>
                    <a:pt x="766" y="127"/>
                  </a:lnTo>
                  <a:lnTo>
                    <a:pt x="811" y="121"/>
                  </a:lnTo>
                  <a:lnTo>
                    <a:pt x="856" y="117"/>
                  </a:lnTo>
                  <a:lnTo>
                    <a:pt x="905" y="121"/>
                  </a:lnTo>
                  <a:lnTo>
                    <a:pt x="955" y="129"/>
                  </a:lnTo>
                  <a:lnTo>
                    <a:pt x="1004" y="138"/>
                  </a:lnTo>
                  <a:lnTo>
                    <a:pt x="1052" y="151"/>
                  </a:lnTo>
                  <a:lnTo>
                    <a:pt x="1100" y="166"/>
                  </a:lnTo>
                  <a:lnTo>
                    <a:pt x="1145" y="184"/>
                  </a:lnTo>
                  <a:lnTo>
                    <a:pt x="1190" y="204"/>
                  </a:lnTo>
                  <a:lnTo>
                    <a:pt x="1235" y="226"/>
                  </a:lnTo>
                  <a:lnTo>
                    <a:pt x="1277" y="252"/>
                  </a:lnTo>
                  <a:lnTo>
                    <a:pt x="1319" y="279"/>
                  </a:lnTo>
                  <a:lnTo>
                    <a:pt x="1358" y="309"/>
                  </a:lnTo>
                  <a:lnTo>
                    <a:pt x="1397" y="340"/>
                  </a:lnTo>
                  <a:lnTo>
                    <a:pt x="1433" y="375"/>
                  </a:lnTo>
                  <a:lnTo>
                    <a:pt x="1467" y="411"/>
                  </a:lnTo>
                  <a:lnTo>
                    <a:pt x="1500" y="448"/>
                  </a:lnTo>
                  <a:lnTo>
                    <a:pt x="1530" y="488"/>
                  </a:lnTo>
                  <a:lnTo>
                    <a:pt x="1532" y="490"/>
                  </a:lnTo>
                  <a:lnTo>
                    <a:pt x="1533" y="491"/>
                  </a:lnTo>
                  <a:lnTo>
                    <a:pt x="1535" y="494"/>
                  </a:lnTo>
                  <a:lnTo>
                    <a:pt x="1541" y="500"/>
                  </a:lnTo>
                  <a:lnTo>
                    <a:pt x="1548" y="511"/>
                  </a:lnTo>
                  <a:lnTo>
                    <a:pt x="1557" y="524"/>
                  </a:lnTo>
                  <a:lnTo>
                    <a:pt x="1568" y="541"/>
                  </a:lnTo>
                  <a:lnTo>
                    <a:pt x="1580" y="560"/>
                  </a:lnTo>
                  <a:lnTo>
                    <a:pt x="1592" y="583"/>
                  </a:lnTo>
                  <a:lnTo>
                    <a:pt x="1604" y="605"/>
                  </a:lnTo>
                  <a:lnTo>
                    <a:pt x="1718" y="575"/>
                  </a:lnTo>
                  <a:lnTo>
                    <a:pt x="1703" y="545"/>
                  </a:lnTo>
                  <a:lnTo>
                    <a:pt x="1688" y="515"/>
                  </a:lnTo>
                  <a:lnTo>
                    <a:pt x="1671" y="490"/>
                  </a:lnTo>
                  <a:lnTo>
                    <a:pt x="1656" y="467"/>
                  </a:lnTo>
                  <a:lnTo>
                    <a:pt x="1644" y="448"/>
                  </a:lnTo>
                  <a:lnTo>
                    <a:pt x="1632" y="433"/>
                  </a:lnTo>
                  <a:lnTo>
                    <a:pt x="1625" y="423"/>
                  </a:lnTo>
                  <a:lnTo>
                    <a:pt x="1622" y="41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538" name="Freeform 12"/>
            <p:cNvSpPr>
              <a:spLocks/>
            </p:cNvSpPr>
            <p:nvPr/>
          </p:nvSpPr>
          <p:spPr bwMode="auto">
            <a:xfrm>
              <a:off x="4489" y="3351"/>
              <a:ext cx="227" cy="227"/>
            </a:xfrm>
            <a:custGeom>
              <a:avLst/>
              <a:gdLst>
                <a:gd name="T0" fmla="*/ 227 w 454"/>
                <a:gd name="T1" fmla="*/ 114 h 454"/>
                <a:gd name="T2" fmla="*/ 226 w 454"/>
                <a:gd name="T3" fmla="*/ 103 h 454"/>
                <a:gd name="T4" fmla="*/ 225 w 454"/>
                <a:gd name="T5" fmla="*/ 92 h 454"/>
                <a:gd name="T6" fmla="*/ 223 w 454"/>
                <a:gd name="T7" fmla="*/ 81 h 454"/>
                <a:gd name="T8" fmla="*/ 219 w 454"/>
                <a:gd name="T9" fmla="*/ 71 h 454"/>
                <a:gd name="T10" fmla="*/ 214 w 454"/>
                <a:gd name="T11" fmla="*/ 60 h 454"/>
                <a:gd name="T12" fmla="*/ 208 w 454"/>
                <a:gd name="T13" fmla="*/ 51 h 454"/>
                <a:gd name="T14" fmla="*/ 202 w 454"/>
                <a:gd name="T15" fmla="*/ 42 h 454"/>
                <a:gd name="T16" fmla="*/ 194 w 454"/>
                <a:gd name="T17" fmla="*/ 34 h 454"/>
                <a:gd name="T18" fmla="*/ 186 w 454"/>
                <a:gd name="T19" fmla="*/ 27 h 454"/>
                <a:gd name="T20" fmla="*/ 177 w 454"/>
                <a:gd name="T21" fmla="*/ 20 h 454"/>
                <a:gd name="T22" fmla="*/ 167 w 454"/>
                <a:gd name="T23" fmla="*/ 14 h 454"/>
                <a:gd name="T24" fmla="*/ 157 w 454"/>
                <a:gd name="T25" fmla="*/ 9 h 454"/>
                <a:gd name="T26" fmla="*/ 147 w 454"/>
                <a:gd name="T27" fmla="*/ 6 h 454"/>
                <a:gd name="T28" fmla="*/ 136 w 454"/>
                <a:gd name="T29" fmla="*/ 3 h 454"/>
                <a:gd name="T30" fmla="*/ 125 w 454"/>
                <a:gd name="T31" fmla="*/ 1 h 454"/>
                <a:gd name="T32" fmla="*/ 114 w 454"/>
                <a:gd name="T33" fmla="*/ 0 h 454"/>
                <a:gd name="T34" fmla="*/ 91 w 454"/>
                <a:gd name="T35" fmla="*/ 3 h 454"/>
                <a:gd name="T36" fmla="*/ 70 w 454"/>
                <a:gd name="T37" fmla="*/ 9 h 454"/>
                <a:gd name="T38" fmla="*/ 50 w 454"/>
                <a:gd name="T39" fmla="*/ 20 h 454"/>
                <a:gd name="T40" fmla="*/ 34 w 454"/>
                <a:gd name="T41" fmla="*/ 33 h 454"/>
                <a:gd name="T42" fmla="*/ 20 w 454"/>
                <a:gd name="T43" fmla="*/ 51 h 454"/>
                <a:gd name="T44" fmla="*/ 9 w 454"/>
                <a:gd name="T45" fmla="*/ 70 h 454"/>
                <a:gd name="T46" fmla="*/ 2 w 454"/>
                <a:gd name="T47" fmla="*/ 91 h 454"/>
                <a:gd name="T48" fmla="*/ 0 w 454"/>
                <a:gd name="T49" fmla="*/ 114 h 454"/>
                <a:gd name="T50" fmla="*/ 1 w 454"/>
                <a:gd name="T51" fmla="*/ 126 h 454"/>
                <a:gd name="T52" fmla="*/ 2 w 454"/>
                <a:gd name="T53" fmla="*/ 137 h 454"/>
                <a:gd name="T54" fmla="*/ 5 w 454"/>
                <a:gd name="T55" fmla="*/ 147 h 454"/>
                <a:gd name="T56" fmla="*/ 9 w 454"/>
                <a:gd name="T57" fmla="*/ 158 h 454"/>
                <a:gd name="T58" fmla="*/ 14 w 454"/>
                <a:gd name="T59" fmla="*/ 168 h 454"/>
                <a:gd name="T60" fmla="*/ 20 w 454"/>
                <a:gd name="T61" fmla="*/ 177 h 454"/>
                <a:gd name="T62" fmla="*/ 26 w 454"/>
                <a:gd name="T63" fmla="*/ 186 h 454"/>
                <a:gd name="T64" fmla="*/ 34 w 454"/>
                <a:gd name="T65" fmla="*/ 194 h 454"/>
                <a:gd name="T66" fmla="*/ 42 w 454"/>
                <a:gd name="T67" fmla="*/ 202 h 454"/>
                <a:gd name="T68" fmla="*/ 51 w 454"/>
                <a:gd name="T69" fmla="*/ 209 h 454"/>
                <a:gd name="T70" fmla="*/ 60 w 454"/>
                <a:gd name="T71" fmla="*/ 214 h 454"/>
                <a:gd name="T72" fmla="*/ 70 w 454"/>
                <a:gd name="T73" fmla="*/ 218 h 454"/>
                <a:gd name="T74" fmla="*/ 81 w 454"/>
                <a:gd name="T75" fmla="*/ 222 h 454"/>
                <a:gd name="T76" fmla="*/ 91 w 454"/>
                <a:gd name="T77" fmla="*/ 225 h 454"/>
                <a:gd name="T78" fmla="*/ 103 w 454"/>
                <a:gd name="T79" fmla="*/ 227 h 454"/>
                <a:gd name="T80" fmla="*/ 114 w 454"/>
                <a:gd name="T81" fmla="*/ 227 h 454"/>
                <a:gd name="T82" fmla="*/ 125 w 454"/>
                <a:gd name="T83" fmla="*/ 227 h 454"/>
                <a:gd name="T84" fmla="*/ 136 w 454"/>
                <a:gd name="T85" fmla="*/ 225 h 454"/>
                <a:gd name="T86" fmla="*/ 147 w 454"/>
                <a:gd name="T87" fmla="*/ 222 h 454"/>
                <a:gd name="T88" fmla="*/ 157 w 454"/>
                <a:gd name="T89" fmla="*/ 218 h 454"/>
                <a:gd name="T90" fmla="*/ 167 w 454"/>
                <a:gd name="T91" fmla="*/ 214 h 454"/>
                <a:gd name="T92" fmla="*/ 177 w 454"/>
                <a:gd name="T93" fmla="*/ 209 h 454"/>
                <a:gd name="T94" fmla="*/ 186 w 454"/>
                <a:gd name="T95" fmla="*/ 202 h 454"/>
                <a:gd name="T96" fmla="*/ 194 w 454"/>
                <a:gd name="T97" fmla="*/ 194 h 454"/>
                <a:gd name="T98" fmla="*/ 202 w 454"/>
                <a:gd name="T99" fmla="*/ 186 h 454"/>
                <a:gd name="T100" fmla="*/ 208 w 454"/>
                <a:gd name="T101" fmla="*/ 177 h 454"/>
                <a:gd name="T102" fmla="*/ 214 w 454"/>
                <a:gd name="T103" fmla="*/ 168 h 454"/>
                <a:gd name="T104" fmla="*/ 219 w 454"/>
                <a:gd name="T105" fmla="*/ 158 h 454"/>
                <a:gd name="T106" fmla="*/ 222 w 454"/>
                <a:gd name="T107" fmla="*/ 147 h 454"/>
                <a:gd name="T108" fmla="*/ 225 w 454"/>
                <a:gd name="T109" fmla="*/ 137 h 454"/>
                <a:gd name="T110" fmla="*/ 226 w 454"/>
                <a:gd name="T111" fmla="*/ 126 h 454"/>
                <a:gd name="T112" fmla="*/ 227 w 454"/>
                <a:gd name="T113" fmla="*/ 114 h 454"/>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454" h="454">
                  <a:moveTo>
                    <a:pt x="454" y="228"/>
                  </a:moveTo>
                  <a:lnTo>
                    <a:pt x="452" y="206"/>
                  </a:lnTo>
                  <a:lnTo>
                    <a:pt x="449" y="183"/>
                  </a:lnTo>
                  <a:lnTo>
                    <a:pt x="445" y="162"/>
                  </a:lnTo>
                  <a:lnTo>
                    <a:pt x="437" y="141"/>
                  </a:lnTo>
                  <a:lnTo>
                    <a:pt x="428" y="120"/>
                  </a:lnTo>
                  <a:lnTo>
                    <a:pt x="416" y="102"/>
                  </a:lnTo>
                  <a:lnTo>
                    <a:pt x="403" y="84"/>
                  </a:lnTo>
                  <a:lnTo>
                    <a:pt x="388" y="68"/>
                  </a:lnTo>
                  <a:lnTo>
                    <a:pt x="371" y="53"/>
                  </a:lnTo>
                  <a:lnTo>
                    <a:pt x="353" y="39"/>
                  </a:lnTo>
                  <a:lnTo>
                    <a:pt x="334" y="27"/>
                  </a:lnTo>
                  <a:lnTo>
                    <a:pt x="314" y="18"/>
                  </a:lnTo>
                  <a:lnTo>
                    <a:pt x="293" y="11"/>
                  </a:lnTo>
                  <a:lnTo>
                    <a:pt x="272" y="5"/>
                  </a:lnTo>
                  <a:lnTo>
                    <a:pt x="250" y="2"/>
                  </a:lnTo>
                  <a:lnTo>
                    <a:pt x="227" y="0"/>
                  </a:lnTo>
                  <a:lnTo>
                    <a:pt x="181" y="5"/>
                  </a:lnTo>
                  <a:lnTo>
                    <a:pt x="139" y="18"/>
                  </a:lnTo>
                  <a:lnTo>
                    <a:pt x="100" y="39"/>
                  </a:lnTo>
                  <a:lnTo>
                    <a:pt x="67" y="66"/>
                  </a:lnTo>
                  <a:lnTo>
                    <a:pt x="39" y="101"/>
                  </a:lnTo>
                  <a:lnTo>
                    <a:pt x="18" y="140"/>
                  </a:lnTo>
                  <a:lnTo>
                    <a:pt x="4" y="182"/>
                  </a:lnTo>
                  <a:lnTo>
                    <a:pt x="0" y="228"/>
                  </a:lnTo>
                  <a:lnTo>
                    <a:pt x="1" y="251"/>
                  </a:lnTo>
                  <a:lnTo>
                    <a:pt x="4" y="273"/>
                  </a:lnTo>
                  <a:lnTo>
                    <a:pt x="10" y="294"/>
                  </a:lnTo>
                  <a:lnTo>
                    <a:pt x="18" y="315"/>
                  </a:lnTo>
                  <a:lnTo>
                    <a:pt x="27" y="335"/>
                  </a:lnTo>
                  <a:lnTo>
                    <a:pt x="39" y="354"/>
                  </a:lnTo>
                  <a:lnTo>
                    <a:pt x="52" y="372"/>
                  </a:lnTo>
                  <a:lnTo>
                    <a:pt x="67" y="388"/>
                  </a:lnTo>
                  <a:lnTo>
                    <a:pt x="84" y="403"/>
                  </a:lnTo>
                  <a:lnTo>
                    <a:pt x="102" y="417"/>
                  </a:lnTo>
                  <a:lnTo>
                    <a:pt x="119" y="427"/>
                  </a:lnTo>
                  <a:lnTo>
                    <a:pt x="140" y="436"/>
                  </a:lnTo>
                  <a:lnTo>
                    <a:pt x="161" y="444"/>
                  </a:lnTo>
                  <a:lnTo>
                    <a:pt x="182" y="450"/>
                  </a:lnTo>
                  <a:lnTo>
                    <a:pt x="205" y="453"/>
                  </a:lnTo>
                  <a:lnTo>
                    <a:pt x="227" y="454"/>
                  </a:lnTo>
                  <a:lnTo>
                    <a:pt x="250" y="453"/>
                  </a:lnTo>
                  <a:lnTo>
                    <a:pt x="272" y="450"/>
                  </a:lnTo>
                  <a:lnTo>
                    <a:pt x="293" y="444"/>
                  </a:lnTo>
                  <a:lnTo>
                    <a:pt x="314" y="436"/>
                  </a:lnTo>
                  <a:lnTo>
                    <a:pt x="334" y="427"/>
                  </a:lnTo>
                  <a:lnTo>
                    <a:pt x="353" y="417"/>
                  </a:lnTo>
                  <a:lnTo>
                    <a:pt x="371" y="403"/>
                  </a:lnTo>
                  <a:lnTo>
                    <a:pt x="388" y="388"/>
                  </a:lnTo>
                  <a:lnTo>
                    <a:pt x="403" y="372"/>
                  </a:lnTo>
                  <a:lnTo>
                    <a:pt x="416" y="354"/>
                  </a:lnTo>
                  <a:lnTo>
                    <a:pt x="427" y="335"/>
                  </a:lnTo>
                  <a:lnTo>
                    <a:pt x="437" y="315"/>
                  </a:lnTo>
                  <a:lnTo>
                    <a:pt x="443" y="294"/>
                  </a:lnTo>
                  <a:lnTo>
                    <a:pt x="449" y="273"/>
                  </a:lnTo>
                  <a:lnTo>
                    <a:pt x="452" y="251"/>
                  </a:lnTo>
                  <a:lnTo>
                    <a:pt x="454" y="22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539" name="Freeform 13"/>
            <p:cNvSpPr>
              <a:spLocks/>
            </p:cNvSpPr>
            <p:nvPr/>
          </p:nvSpPr>
          <p:spPr bwMode="auto">
            <a:xfrm>
              <a:off x="4548" y="3410"/>
              <a:ext cx="110" cy="110"/>
            </a:xfrm>
            <a:custGeom>
              <a:avLst/>
              <a:gdLst>
                <a:gd name="T0" fmla="*/ 55 w 221"/>
                <a:gd name="T1" fmla="*/ 110 h 221"/>
                <a:gd name="T2" fmla="*/ 50 w 221"/>
                <a:gd name="T3" fmla="*/ 110 h 221"/>
                <a:gd name="T4" fmla="*/ 44 w 221"/>
                <a:gd name="T5" fmla="*/ 109 h 221"/>
                <a:gd name="T6" fmla="*/ 39 w 221"/>
                <a:gd name="T7" fmla="*/ 108 h 221"/>
                <a:gd name="T8" fmla="*/ 34 w 221"/>
                <a:gd name="T9" fmla="*/ 106 h 221"/>
                <a:gd name="T10" fmla="*/ 29 w 221"/>
                <a:gd name="T11" fmla="*/ 103 h 221"/>
                <a:gd name="T12" fmla="*/ 25 w 221"/>
                <a:gd name="T13" fmla="*/ 101 h 221"/>
                <a:gd name="T14" fmla="*/ 20 w 221"/>
                <a:gd name="T15" fmla="*/ 98 h 221"/>
                <a:gd name="T16" fmla="*/ 16 w 221"/>
                <a:gd name="T17" fmla="*/ 94 h 221"/>
                <a:gd name="T18" fmla="*/ 10 w 221"/>
                <a:gd name="T19" fmla="*/ 86 h 221"/>
                <a:gd name="T20" fmla="*/ 4 w 221"/>
                <a:gd name="T21" fmla="*/ 76 h 221"/>
                <a:gd name="T22" fmla="*/ 1 w 221"/>
                <a:gd name="T23" fmla="*/ 66 h 221"/>
                <a:gd name="T24" fmla="*/ 0 w 221"/>
                <a:gd name="T25" fmla="*/ 55 h 221"/>
                <a:gd name="T26" fmla="*/ 1 w 221"/>
                <a:gd name="T27" fmla="*/ 44 h 221"/>
                <a:gd name="T28" fmla="*/ 4 w 221"/>
                <a:gd name="T29" fmla="*/ 34 h 221"/>
                <a:gd name="T30" fmla="*/ 10 w 221"/>
                <a:gd name="T31" fmla="*/ 25 h 221"/>
                <a:gd name="T32" fmla="*/ 16 w 221"/>
                <a:gd name="T33" fmla="*/ 16 h 221"/>
                <a:gd name="T34" fmla="*/ 20 w 221"/>
                <a:gd name="T35" fmla="*/ 13 h 221"/>
                <a:gd name="T36" fmla="*/ 25 w 221"/>
                <a:gd name="T37" fmla="*/ 10 h 221"/>
                <a:gd name="T38" fmla="*/ 29 w 221"/>
                <a:gd name="T39" fmla="*/ 7 h 221"/>
                <a:gd name="T40" fmla="*/ 34 w 221"/>
                <a:gd name="T41" fmla="*/ 4 h 221"/>
                <a:gd name="T42" fmla="*/ 39 w 221"/>
                <a:gd name="T43" fmla="*/ 2 h 221"/>
                <a:gd name="T44" fmla="*/ 44 w 221"/>
                <a:gd name="T45" fmla="*/ 1 h 221"/>
                <a:gd name="T46" fmla="*/ 50 w 221"/>
                <a:gd name="T47" fmla="*/ 0 h 221"/>
                <a:gd name="T48" fmla="*/ 55 w 221"/>
                <a:gd name="T49" fmla="*/ 0 h 221"/>
                <a:gd name="T50" fmla="*/ 61 w 221"/>
                <a:gd name="T51" fmla="*/ 0 h 221"/>
                <a:gd name="T52" fmla="*/ 66 w 221"/>
                <a:gd name="T53" fmla="*/ 1 h 221"/>
                <a:gd name="T54" fmla="*/ 71 w 221"/>
                <a:gd name="T55" fmla="*/ 2 h 221"/>
                <a:gd name="T56" fmla="*/ 76 w 221"/>
                <a:gd name="T57" fmla="*/ 4 h 221"/>
                <a:gd name="T58" fmla="*/ 81 w 221"/>
                <a:gd name="T59" fmla="*/ 7 h 221"/>
                <a:gd name="T60" fmla="*/ 86 w 221"/>
                <a:gd name="T61" fmla="*/ 10 h 221"/>
                <a:gd name="T62" fmla="*/ 91 w 221"/>
                <a:gd name="T63" fmla="*/ 13 h 221"/>
                <a:gd name="T64" fmla="*/ 94 w 221"/>
                <a:gd name="T65" fmla="*/ 16 h 221"/>
                <a:gd name="T66" fmla="*/ 101 w 221"/>
                <a:gd name="T67" fmla="*/ 25 h 221"/>
                <a:gd name="T68" fmla="*/ 106 w 221"/>
                <a:gd name="T69" fmla="*/ 34 h 221"/>
                <a:gd name="T70" fmla="*/ 109 w 221"/>
                <a:gd name="T71" fmla="*/ 44 h 221"/>
                <a:gd name="T72" fmla="*/ 110 w 221"/>
                <a:gd name="T73" fmla="*/ 55 h 221"/>
                <a:gd name="T74" fmla="*/ 109 w 221"/>
                <a:gd name="T75" fmla="*/ 67 h 221"/>
                <a:gd name="T76" fmla="*/ 106 w 221"/>
                <a:gd name="T77" fmla="*/ 76 h 221"/>
                <a:gd name="T78" fmla="*/ 100 w 221"/>
                <a:gd name="T79" fmla="*/ 86 h 221"/>
                <a:gd name="T80" fmla="*/ 94 w 221"/>
                <a:gd name="T81" fmla="*/ 94 h 221"/>
                <a:gd name="T82" fmla="*/ 86 w 221"/>
                <a:gd name="T83" fmla="*/ 100 h 221"/>
                <a:gd name="T84" fmla="*/ 76 w 221"/>
                <a:gd name="T85" fmla="*/ 106 h 221"/>
                <a:gd name="T86" fmla="*/ 67 w 221"/>
                <a:gd name="T87" fmla="*/ 109 h 221"/>
                <a:gd name="T88" fmla="*/ 55 w 221"/>
                <a:gd name="T89" fmla="*/ 110 h 22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21" h="221">
                  <a:moveTo>
                    <a:pt x="111" y="221"/>
                  </a:moveTo>
                  <a:lnTo>
                    <a:pt x="101" y="221"/>
                  </a:lnTo>
                  <a:lnTo>
                    <a:pt x="89" y="219"/>
                  </a:lnTo>
                  <a:lnTo>
                    <a:pt x="78" y="216"/>
                  </a:lnTo>
                  <a:lnTo>
                    <a:pt x="69" y="212"/>
                  </a:lnTo>
                  <a:lnTo>
                    <a:pt x="59" y="207"/>
                  </a:lnTo>
                  <a:lnTo>
                    <a:pt x="50" y="203"/>
                  </a:lnTo>
                  <a:lnTo>
                    <a:pt x="41" y="197"/>
                  </a:lnTo>
                  <a:lnTo>
                    <a:pt x="33" y="189"/>
                  </a:lnTo>
                  <a:lnTo>
                    <a:pt x="20" y="173"/>
                  </a:lnTo>
                  <a:lnTo>
                    <a:pt x="9" y="153"/>
                  </a:lnTo>
                  <a:lnTo>
                    <a:pt x="2" y="132"/>
                  </a:lnTo>
                  <a:lnTo>
                    <a:pt x="0" y="111"/>
                  </a:lnTo>
                  <a:lnTo>
                    <a:pt x="2" y="89"/>
                  </a:lnTo>
                  <a:lnTo>
                    <a:pt x="9" y="69"/>
                  </a:lnTo>
                  <a:lnTo>
                    <a:pt x="20" y="50"/>
                  </a:lnTo>
                  <a:lnTo>
                    <a:pt x="33" y="33"/>
                  </a:lnTo>
                  <a:lnTo>
                    <a:pt x="41" y="26"/>
                  </a:lnTo>
                  <a:lnTo>
                    <a:pt x="50" y="20"/>
                  </a:lnTo>
                  <a:lnTo>
                    <a:pt x="59" y="14"/>
                  </a:lnTo>
                  <a:lnTo>
                    <a:pt x="69" y="9"/>
                  </a:lnTo>
                  <a:lnTo>
                    <a:pt x="78" y="5"/>
                  </a:lnTo>
                  <a:lnTo>
                    <a:pt x="89" y="2"/>
                  </a:lnTo>
                  <a:lnTo>
                    <a:pt x="101" y="0"/>
                  </a:lnTo>
                  <a:lnTo>
                    <a:pt x="111" y="0"/>
                  </a:lnTo>
                  <a:lnTo>
                    <a:pt x="122" y="0"/>
                  </a:lnTo>
                  <a:lnTo>
                    <a:pt x="132" y="2"/>
                  </a:lnTo>
                  <a:lnTo>
                    <a:pt x="143" y="5"/>
                  </a:lnTo>
                  <a:lnTo>
                    <a:pt x="153" y="9"/>
                  </a:lnTo>
                  <a:lnTo>
                    <a:pt x="162" y="14"/>
                  </a:lnTo>
                  <a:lnTo>
                    <a:pt x="173" y="20"/>
                  </a:lnTo>
                  <a:lnTo>
                    <a:pt x="182" y="26"/>
                  </a:lnTo>
                  <a:lnTo>
                    <a:pt x="189" y="33"/>
                  </a:lnTo>
                  <a:lnTo>
                    <a:pt x="203" y="50"/>
                  </a:lnTo>
                  <a:lnTo>
                    <a:pt x="213" y="69"/>
                  </a:lnTo>
                  <a:lnTo>
                    <a:pt x="219" y="89"/>
                  </a:lnTo>
                  <a:lnTo>
                    <a:pt x="221" y="111"/>
                  </a:lnTo>
                  <a:lnTo>
                    <a:pt x="219" y="134"/>
                  </a:lnTo>
                  <a:lnTo>
                    <a:pt x="212" y="153"/>
                  </a:lnTo>
                  <a:lnTo>
                    <a:pt x="201" y="173"/>
                  </a:lnTo>
                  <a:lnTo>
                    <a:pt x="189" y="188"/>
                  </a:lnTo>
                  <a:lnTo>
                    <a:pt x="173" y="201"/>
                  </a:lnTo>
                  <a:lnTo>
                    <a:pt x="153" y="212"/>
                  </a:lnTo>
                  <a:lnTo>
                    <a:pt x="134" y="219"/>
                  </a:lnTo>
                  <a:lnTo>
                    <a:pt x="111" y="22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540" name="Freeform 14"/>
            <p:cNvSpPr>
              <a:spLocks/>
            </p:cNvSpPr>
            <p:nvPr/>
          </p:nvSpPr>
          <p:spPr bwMode="auto">
            <a:xfrm>
              <a:off x="4433" y="3186"/>
              <a:ext cx="190" cy="221"/>
            </a:xfrm>
            <a:custGeom>
              <a:avLst/>
              <a:gdLst>
                <a:gd name="T0" fmla="*/ 190 w 381"/>
                <a:gd name="T1" fmla="*/ 0 h 440"/>
                <a:gd name="T2" fmla="*/ 171 w 381"/>
                <a:gd name="T3" fmla="*/ 1 h 440"/>
                <a:gd name="T4" fmla="*/ 152 w 381"/>
                <a:gd name="T5" fmla="*/ 4 h 440"/>
                <a:gd name="T6" fmla="*/ 134 w 381"/>
                <a:gd name="T7" fmla="*/ 8 h 440"/>
                <a:gd name="T8" fmla="*/ 116 w 381"/>
                <a:gd name="T9" fmla="*/ 15 h 440"/>
                <a:gd name="T10" fmla="*/ 100 w 381"/>
                <a:gd name="T11" fmla="*/ 23 h 440"/>
                <a:gd name="T12" fmla="*/ 84 w 381"/>
                <a:gd name="T13" fmla="*/ 32 h 440"/>
                <a:gd name="T14" fmla="*/ 70 w 381"/>
                <a:gd name="T15" fmla="*/ 44 h 440"/>
                <a:gd name="T16" fmla="*/ 56 w 381"/>
                <a:gd name="T17" fmla="*/ 56 h 440"/>
                <a:gd name="T18" fmla="*/ 43 w 381"/>
                <a:gd name="T19" fmla="*/ 69 h 440"/>
                <a:gd name="T20" fmla="*/ 32 w 381"/>
                <a:gd name="T21" fmla="*/ 84 h 440"/>
                <a:gd name="T22" fmla="*/ 23 w 381"/>
                <a:gd name="T23" fmla="*/ 100 h 440"/>
                <a:gd name="T24" fmla="*/ 15 w 381"/>
                <a:gd name="T25" fmla="*/ 117 h 440"/>
                <a:gd name="T26" fmla="*/ 8 w 381"/>
                <a:gd name="T27" fmla="*/ 134 h 440"/>
                <a:gd name="T28" fmla="*/ 4 w 381"/>
                <a:gd name="T29" fmla="*/ 152 h 440"/>
                <a:gd name="T30" fmla="*/ 1 w 381"/>
                <a:gd name="T31" fmla="*/ 171 h 440"/>
                <a:gd name="T32" fmla="*/ 0 w 381"/>
                <a:gd name="T33" fmla="*/ 190 h 440"/>
                <a:gd name="T34" fmla="*/ 1 w 381"/>
                <a:gd name="T35" fmla="*/ 196 h 440"/>
                <a:gd name="T36" fmla="*/ 2 w 381"/>
                <a:gd name="T37" fmla="*/ 202 h 440"/>
                <a:gd name="T38" fmla="*/ 5 w 381"/>
                <a:gd name="T39" fmla="*/ 207 h 440"/>
                <a:gd name="T40" fmla="*/ 9 w 381"/>
                <a:gd name="T41" fmla="*/ 212 h 440"/>
                <a:gd name="T42" fmla="*/ 13 w 381"/>
                <a:gd name="T43" fmla="*/ 216 h 440"/>
                <a:gd name="T44" fmla="*/ 19 w 381"/>
                <a:gd name="T45" fmla="*/ 219 h 440"/>
                <a:gd name="T46" fmla="*/ 25 w 381"/>
                <a:gd name="T47" fmla="*/ 220 h 440"/>
                <a:gd name="T48" fmla="*/ 31 w 381"/>
                <a:gd name="T49" fmla="*/ 221 h 440"/>
                <a:gd name="T50" fmla="*/ 37 w 381"/>
                <a:gd name="T51" fmla="*/ 220 h 440"/>
                <a:gd name="T52" fmla="*/ 43 w 381"/>
                <a:gd name="T53" fmla="*/ 219 h 440"/>
                <a:gd name="T54" fmla="*/ 48 w 381"/>
                <a:gd name="T55" fmla="*/ 216 h 440"/>
                <a:gd name="T56" fmla="*/ 53 w 381"/>
                <a:gd name="T57" fmla="*/ 212 h 440"/>
                <a:gd name="T58" fmla="*/ 57 w 381"/>
                <a:gd name="T59" fmla="*/ 207 h 440"/>
                <a:gd name="T60" fmla="*/ 60 w 381"/>
                <a:gd name="T61" fmla="*/ 202 h 440"/>
                <a:gd name="T62" fmla="*/ 61 w 381"/>
                <a:gd name="T63" fmla="*/ 196 h 440"/>
                <a:gd name="T64" fmla="*/ 62 w 381"/>
                <a:gd name="T65" fmla="*/ 190 h 440"/>
                <a:gd name="T66" fmla="*/ 63 w 381"/>
                <a:gd name="T67" fmla="*/ 177 h 440"/>
                <a:gd name="T68" fmla="*/ 64 w 381"/>
                <a:gd name="T69" fmla="*/ 165 h 440"/>
                <a:gd name="T70" fmla="*/ 67 w 381"/>
                <a:gd name="T71" fmla="*/ 153 h 440"/>
                <a:gd name="T72" fmla="*/ 72 w 381"/>
                <a:gd name="T73" fmla="*/ 141 h 440"/>
                <a:gd name="T74" fmla="*/ 77 w 381"/>
                <a:gd name="T75" fmla="*/ 130 h 440"/>
                <a:gd name="T76" fmla="*/ 84 w 381"/>
                <a:gd name="T77" fmla="*/ 120 h 440"/>
                <a:gd name="T78" fmla="*/ 91 w 381"/>
                <a:gd name="T79" fmla="*/ 109 h 440"/>
                <a:gd name="T80" fmla="*/ 100 w 381"/>
                <a:gd name="T81" fmla="*/ 100 h 440"/>
                <a:gd name="T82" fmla="*/ 109 w 381"/>
                <a:gd name="T83" fmla="*/ 92 h 440"/>
                <a:gd name="T84" fmla="*/ 119 w 381"/>
                <a:gd name="T85" fmla="*/ 84 h 440"/>
                <a:gd name="T86" fmla="*/ 129 w 381"/>
                <a:gd name="T87" fmla="*/ 77 h 440"/>
                <a:gd name="T88" fmla="*/ 141 w 381"/>
                <a:gd name="T89" fmla="*/ 72 h 440"/>
                <a:gd name="T90" fmla="*/ 153 w 381"/>
                <a:gd name="T91" fmla="*/ 68 h 440"/>
                <a:gd name="T92" fmla="*/ 165 w 381"/>
                <a:gd name="T93" fmla="*/ 65 h 440"/>
                <a:gd name="T94" fmla="*/ 177 w 381"/>
                <a:gd name="T95" fmla="*/ 63 h 440"/>
                <a:gd name="T96" fmla="*/ 190 w 381"/>
                <a:gd name="T97" fmla="*/ 62 h 440"/>
                <a:gd name="T98" fmla="*/ 190 w 381"/>
                <a:gd name="T99" fmla="*/ 0 h 44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81" h="440">
                  <a:moveTo>
                    <a:pt x="381" y="0"/>
                  </a:moveTo>
                  <a:lnTo>
                    <a:pt x="342" y="1"/>
                  </a:lnTo>
                  <a:lnTo>
                    <a:pt x="304" y="7"/>
                  </a:lnTo>
                  <a:lnTo>
                    <a:pt x="268" y="16"/>
                  </a:lnTo>
                  <a:lnTo>
                    <a:pt x="232" y="30"/>
                  </a:lnTo>
                  <a:lnTo>
                    <a:pt x="200" y="46"/>
                  </a:lnTo>
                  <a:lnTo>
                    <a:pt x="168" y="64"/>
                  </a:lnTo>
                  <a:lnTo>
                    <a:pt x="140" y="87"/>
                  </a:lnTo>
                  <a:lnTo>
                    <a:pt x="113" y="111"/>
                  </a:lnTo>
                  <a:lnTo>
                    <a:pt x="87" y="138"/>
                  </a:lnTo>
                  <a:lnTo>
                    <a:pt x="65" y="168"/>
                  </a:lnTo>
                  <a:lnTo>
                    <a:pt x="47" y="199"/>
                  </a:lnTo>
                  <a:lnTo>
                    <a:pt x="30" y="232"/>
                  </a:lnTo>
                  <a:lnTo>
                    <a:pt x="17" y="267"/>
                  </a:lnTo>
                  <a:lnTo>
                    <a:pt x="8" y="302"/>
                  </a:lnTo>
                  <a:lnTo>
                    <a:pt x="2" y="340"/>
                  </a:lnTo>
                  <a:lnTo>
                    <a:pt x="0" y="379"/>
                  </a:lnTo>
                  <a:lnTo>
                    <a:pt x="2" y="391"/>
                  </a:lnTo>
                  <a:lnTo>
                    <a:pt x="5" y="403"/>
                  </a:lnTo>
                  <a:lnTo>
                    <a:pt x="11" y="413"/>
                  </a:lnTo>
                  <a:lnTo>
                    <a:pt x="18" y="422"/>
                  </a:lnTo>
                  <a:lnTo>
                    <a:pt x="27" y="430"/>
                  </a:lnTo>
                  <a:lnTo>
                    <a:pt x="38" y="436"/>
                  </a:lnTo>
                  <a:lnTo>
                    <a:pt x="50" y="439"/>
                  </a:lnTo>
                  <a:lnTo>
                    <a:pt x="62" y="440"/>
                  </a:lnTo>
                  <a:lnTo>
                    <a:pt x="74" y="439"/>
                  </a:lnTo>
                  <a:lnTo>
                    <a:pt x="86" y="436"/>
                  </a:lnTo>
                  <a:lnTo>
                    <a:pt x="96" y="430"/>
                  </a:lnTo>
                  <a:lnTo>
                    <a:pt x="107" y="422"/>
                  </a:lnTo>
                  <a:lnTo>
                    <a:pt x="114" y="413"/>
                  </a:lnTo>
                  <a:lnTo>
                    <a:pt x="120" y="403"/>
                  </a:lnTo>
                  <a:lnTo>
                    <a:pt x="123" y="391"/>
                  </a:lnTo>
                  <a:lnTo>
                    <a:pt x="125" y="379"/>
                  </a:lnTo>
                  <a:lnTo>
                    <a:pt x="126" y="353"/>
                  </a:lnTo>
                  <a:lnTo>
                    <a:pt x="129" y="329"/>
                  </a:lnTo>
                  <a:lnTo>
                    <a:pt x="135" y="305"/>
                  </a:lnTo>
                  <a:lnTo>
                    <a:pt x="144" y="281"/>
                  </a:lnTo>
                  <a:lnTo>
                    <a:pt x="155" y="259"/>
                  </a:lnTo>
                  <a:lnTo>
                    <a:pt x="168" y="238"/>
                  </a:lnTo>
                  <a:lnTo>
                    <a:pt x="183" y="217"/>
                  </a:lnTo>
                  <a:lnTo>
                    <a:pt x="200" y="199"/>
                  </a:lnTo>
                  <a:lnTo>
                    <a:pt x="219" y="183"/>
                  </a:lnTo>
                  <a:lnTo>
                    <a:pt x="238" y="168"/>
                  </a:lnTo>
                  <a:lnTo>
                    <a:pt x="259" y="154"/>
                  </a:lnTo>
                  <a:lnTo>
                    <a:pt x="282" y="144"/>
                  </a:lnTo>
                  <a:lnTo>
                    <a:pt x="306" y="135"/>
                  </a:lnTo>
                  <a:lnTo>
                    <a:pt x="330" y="129"/>
                  </a:lnTo>
                  <a:lnTo>
                    <a:pt x="355" y="126"/>
                  </a:lnTo>
                  <a:lnTo>
                    <a:pt x="381" y="124"/>
                  </a:lnTo>
                  <a:lnTo>
                    <a:pt x="38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541" name="Freeform 15"/>
            <p:cNvSpPr>
              <a:spLocks/>
            </p:cNvSpPr>
            <p:nvPr/>
          </p:nvSpPr>
          <p:spPr bwMode="auto">
            <a:xfrm>
              <a:off x="4310" y="3351"/>
              <a:ext cx="227" cy="227"/>
            </a:xfrm>
            <a:custGeom>
              <a:avLst/>
              <a:gdLst>
                <a:gd name="T0" fmla="*/ 227 w 453"/>
                <a:gd name="T1" fmla="*/ 114 h 454"/>
                <a:gd name="T2" fmla="*/ 226 w 453"/>
                <a:gd name="T3" fmla="*/ 103 h 454"/>
                <a:gd name="T4" fmla="*/ 225 w 453"/>
                <a:gd name="T5" fmla="*/ 92 h 454"/>
                <a:gd name="T6" fmla="*/ 222 w 453"/>
                <a:gd name="T7" fmla="*/ 81 h 454"/>
                <a:gd name="T8" fmla="*/ 219 w 453"/>
                <a:gd name="T9" fmla="*/ 71 h 454"/>
                <a:gd name="T10" fmla="*/ 214 w 453"/>
                <a:gd name="T11" fmla="*/ 60 h 454"/>
                <a:gd name="T12" fmla="*/ 208 w 453"/>
                <a:gd name="T13" fmla="*/ 51 h 454"/>
                <a:gd name="T14" fmla="*/ 201 w 453"/>
                <a:gd name="T15" fmla="*/ 42 h 454"/>
                <a:gd name="T16" fmla="*/ 194 w 453"/>
                <a:gd name="T17" fmla="*/ 34 h 454"/>
                <a:gd name="T18" fmla="*/ 186 w 453"/>
                <a:gd name="T19" fmla="*/ 27 h 454"/>
                <a:gd name="T20" fmla="*/ 177 w 453"/>
                <a:gd name="T21" fmla="*/ 20 h 454"/>
                <a:gd name="T22" fmla="*/ 167 w 453"/>
                <a:gd name="T23" fmla="*/ 14 h 454"/>
                <a:gd name="T24" fmla="*/ 157 w 453"/>
                <a:gd name="T25" fmla="*/ 9 h 454"/>
                <a:gd name="T26" fmla="*/ 147 w 453"/>
                <a:gd name="T27" fmla="*/ 6 h 454"/>
                <a:gd name="T28" fmla="*/ 136 w 453"/>
                <a:gd name="T29" fmla="*/ 3 h 454"/>
                <a:gd name="T30" fmla="*/ 125 w 453"/>
                <a:gd name="T31" fmla="*/ 1 h 454"/>
                <a:gd name="T32" fmla="*/ 114 w 453"/>
                <a:gd name="T33" fmla="*/ 0 h 454"/>
                <a:gd name="T34" fmla="*/ 91 w 453"/>
                <a:gd name="T35" fmla="*/ 3 h 454"/>
                <a:gd name="T36" fmla="*/ 69 w 453"/>
                <a:gd name="T37" fmla="*/ 9 h 454"/>
                <a:gd name="T38" fmla="*/ 51 w 453"/>
                <a:gd name="T39" fmla="*/ 20 h 454"/>
                <a:gd name="T40" fmla="*/ 33 w 453"/>
                <a:gd name="T41" fmla="*/ 33 h 454"/>
                <a:gd name="T42" fmla="*/ 20 w 453"/>
                <a:gd name="T43" fmla="*/ 51 h 454"/>
                <a:gd name="T44" fmla="*/ 9 w 453"/>
                <a:gd name="T45" fmla="*/ 70 h 454"/>
                <a:gd name="T46" fmla="*/ 3 w 453"/>
                <a:gd name="T47" fmla="*/ 91 h 454"/>
                <a:gd name="T48" fmla="*/ 0 w 453"/>
                <a:gd name="T49" fmla="*/ 114 h 454"/>
                <a:gd name="T50" fmla="*/ 1 w 453"/>
                <a:gd name="T51" fmla="*/ 126 h 454"/>
                <a:gd name="T52" fmla="*/ 3 w 453"/>
                <a:gd name="T53" fmla="*/ 137 h 454"/>
                <a:gd name="T54" fmla="*/ 5 w 453"/>
                <a:gd name="T55" fmla="*/ 147 h 454"/>
                <a:gd name="T56" fmla="*/ 9 w 453"/>
                <a:gd name="T57" fmla="*/ 158 h 454"/>
                <a:gd name="T58" fmla="*/ 13 w 453"/>
                <a:gd name="T59" fmla="*/ 168 h 454"/>
                <a:gd name="T60" fmla="*/ 19 w 453"/>
                <a:gd name="T61" fmla="*/ 177 h 454"/>
                <a:gd name="T62" fmla="*/ 26 w 453"/>
                <a:gd name="T63" fmla="*/ 186 h 454"/>
                <a:gd name="T64" fmla="*/ 33 w 453"/>
                <a:gd name="T65" fmla="*/ 194 h 454"/>
                <a:gd name="T66" fmla="*/ 42 w 453"/>
                <a:gd name="T67" fmla="*/ 202 h 454"/>
                <a:gd name="T68" fmla="*/ 51 w 453"/>
                <a:gd name="T69" fmla="*/ 209 h 454"/>
                <a:gd name="T70" fmla="*/ 60 w 453"/>
                <a:gd name="T71" fmla="*/ 214 h 454"/>
                <a:gd name="T72" fmla="*/ 70 w 453"/>
                <a:gd name="T73" fmla="*/ 218 h 454"/>
                <a:gd name="T74" fmla="*/ 81 w 453"/>
                <a:gd name="T75" fmla="*/ 222 h 454"/>
                <a:gd name="T76" fmla="*/ 91 w 453"/>
                <a:gd name="T77" fmla="*/ 225 h 454"/>
                <a:gd name="T78" fmla="*/ 102 w 453"/>
                <a:gd name="T79" fmla="*/ 227 h 454"/>
                <a:gd name="T80" fmla="*/ 114 w 453"/>
                <a:gd name="T81" fmla="*/ 227 h 454"/>
                <a:gd name="T82" fmla="*/ 125 w 453"/>
                <a:gd name="T83" fmla="*/ 227 h 454"/>
                <a:gd name="T84" fmla="*/ 136 w 453"/>
                <a:gd name="T85" fmla="*/ 225 h 454"/>
                <a:gd name="T86" fmla="*/ 147 w 453"/>
                <a:gd name="T87" fmla="*/ 222 h 454"/>
                <a:gd name="T88" fmla="*/ 157 w 453"/>
                <a:gd name="T89" fmla="*/ 218 h 454"/>
                <a:gd name="T90" fmla="*/ 167 w 453"/>
                <a:gd name="T91" fmla="*/ 214 h 454"/>
                <a:gd name="T92" fmla="*/ 177 w 453"/>
                <a:gd name="T93" fmla="*/ 209 h 454"/>
                <a:gd name="T94" fmla="*/ 186 w 453"/>
                <a:gd name="T95" fmla="*/ 202 h 454"/>
                <a:gd name="T96" fmla="*/ 194 w 453"/>
                <a:gd name="T97" fmla="*/ 194 h 454"/>
                <a:gd name="T98" fmla="*/ 201 w 453"/>
                <a:gd name="T99" fmla="*/ 186 h 454"/>
                <a:gd name="T100" fmla="*/ 208 w 453"/>
                <a:gd name="T101" fmla="*/ 177 h 454"/>
                <a:gd name="T102" fmla="*/ 214 w 453"/>
                <a:gd name="T103" fmla="*/ 168 h 454"/>
                <a:gd name="T104" fmla="*/ 219 w 453"/>
                <a:gd name="T105" fmla="*/ 158 h 454"/>
                <a:gd name="T106" fmla="*/ 222 w 453"/>
                <a:gd name="T107" fmla="*/ 147 h 454"/>
                <a:gd name="T108" fmla="*/ 225 w 453"/>
                <a:gd name="T109" fmla="*/ 137 h 454"/>
                <a:gd name="T110" fmla="*/ 226 w 453"/>
                <a:gd name="T111" fmla="*/ 126 h 454"/>
                <a:gd name="T112" fmla="*/ 227 w 453"/>
                <a:gd name="T113" fmla="*/ 114 h 454"/>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453" h="454">
                  <a:moveTo>
                    <a:pt x="453" y="228"/>
                  </a:moveTo>
                  <a:lnTo>
                    <a:pt x="452" y="206"/>
                  </a:lnTo>
                  <a:lnTo>
                    <a:pt x="449" y="183"/>
                  </a:lnTo>
                  <a:lnTo>
                    <a:pt x="444" y="162"/>
                  </a:lnTo>
                  <a:lnTo>
                    <a:pt x="437" y="141"/>
                  </a:lnTo>
                  <a:lnTo>
                    <a:pt x="428" y="120"/>
                  </a:lnTo>
                  <a:lnTo>
                    <a:pt x="416" y="102"/>
                  </a:lnTo>
                  <a:lnTo>
                    <a:pt x="402" y="84"/>
                  </a:lnTo>
                  <a:lnTo>
                    <a:pt x="387" y="68"/>
                  </a:lnTo>
                  <a:lnTo>
                    <a:pt x="371" y="53"/>
                  </a:lnTo>
                  <a:lnTo>
                    <a:pt x="353" y="39"/>
                  </a:lnTo>
                  <a:lnTo>
                    <a:pt x="333" y="27"/>
                  </a:lnTo>
                  <a:lnTo>
                    <a:pt x="314" y="18"/>
                  </a:lnTo>
                  <a:lnTo>
                    <a:pt x="293" y="11"/>
                  </a:lnTo>
                  <a:lnTo>
                    <a:pt x="272" y="5"/>
                  </a:lnTo>
                  <a:lnTo>
                    <a:pt x="249" y="2"/>
                  </a:lnTo>
                  <a:lnTo>
                    <a:pt x="227" y="0"/>
                  </a:lnTo>
                  <a:lnTo>
                    <a:pt x="182" y="5"/>
                  </a:lnTo>
                  <a:lnTo>
                    <a:pt x="138" y="18"/>
                  </a:lnTo>
                  <a:lnTo>
                    <a:pt x="101" y="39"/>
                  </a:lnTo>
                  <a:lnTo>
                    <a:pt x="66" y="66"/>
                  </a:lnTo>
                  <a:lnTo>
                    <a:pt x="39" y="101"/>
                  </a:lnTo>
                  <a:lnTo>
                    <a:pt x="18" y="140"/>
                  </a:lnTo>
                  <a:lnTo>
                    <a:pt x="5" y="182"/>
                  </a:lnTo>
                  <a:lnTo>
                    <a:pt x="0" y="228"/>
                  </a:lnTo>
                  <a:lnTo>
                    <a:pt x="2" y="251"/>
                  </a:lnTo>
                  <a:lnTo>
                    <a:pt x="5" y="273"/>
                  </a:lnTo>
                  <a:lnTo>
                    <a:pt x="9" y="294"/>
                  </a:lnTo>
                  <a:lnTo>
                    <a:pt x="17" y="315"/>
                  </a:lnTo>
                  <a:lnTo>
                    <a:pt x="26" y="335"/>
                  </a:lnTo>
                  <a:lnTo>
                    <a:pt x="38" y="354"/>
                  </a:lnTo>
                  <a:lnTo>
                    <a:pt x="51" y="372"/>
                  </a:lnTo>
                  <a:lnTo>
                    <a:pt x="66" y="388"/>
                  </a:lnTo>
                  <a:lnTo>
                    <a:pt x="83" y="403"/>
                  </a:lnTo>
                  <a:lnTo>
                    <a:pt x="101" y="417"/>
                  </a:lnTo>
                  <a:lnTo>
                    <a:pt x="120" y="427"/>
                  </a:lnTo>
                  <a:lnTo>
                    <a:pt x="140" y="436"/>
                  </a:lnTo>
                  <a:lnTo>
                    <a:pt x="161" y="444"/>
                  </a:lnTo>
                  <a:lnTo>
                    <a:pt x="182" y="450"/>
                  </a:lnTo>
                  <a:lnTo>
                    <a:pt x="204" y="453"/>
                  </a:lnTo>
                  <a:lnTo>
                    <a:pt x="227" y="454"/>
                  </a:lnTo>
                  <a:lnTo>
                    <a:pt x="249" y="453"/>
                  </a:lnTo>
                  <a:lnTo>
                    <a:pt x="272" y="450"/>
                  </a:lnTo>
                  <a:lnTo>
                    <a:pt x="293" y="444"/>
                  </a:lnTo>
                  <a:lnTo>
                    <a:pt x="314" y="436"/>
                  </a:lnTo>
                  <a:lnTo>
                    <a:pt x="333" y="427"/>
                  </a:lnTo>
                  <a:lnTo>
                    <a:pt x="353" y="417"/>
                  </a:lnTo>
                  <a:lnTo>
                    <a:pt x="371" y="403"/>
                  </a:lnTo>
                  <a:lnTo>
                    <a:pt x="387" y="388"/>
                  </a:lnTo>
                  <a:lnTo>
                    <a:pt x="402" y="372"/>
                  </a:lnTo>
                  <a:lnTo>
                    <a:pt x="416" y="354"/>
                  </a:lnTo>
                  <a:lnTo>
                    <a:pt x="428" y="335"/>
                  </a:lnTo>
                  <a:lnTo>
                    <a:pt x="437" y="315"/>
                  </a:lnTo>
                  <a:lnTo>
                    <a:pt x="444" y="294"/>
                  </a:lnTo>
                  <a:lnTo>
                    <a:pt x="449" y="273"/>
                  </a:lnTo>
                  <a:lnTo>
                    <a:pt x="452" y="251"/>
                  </a:lnTo>
                  <a:lnTo>
                    <a:pt x="453" y="22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542" name="Freeform 16"/>
            <p:cNvSpPr>
              <a:spLocks/>
            </p:cNvSpPr>
            <p:nvPr/>
          </p:nvSpPr>
          <p:spPr bwMode="auto">
            <a:xfrm>
              <a:off x="4369" y="3410"/>
              <a:ext cx="109" cy="110"/>
            </a:xfrm>
            <a:custGeom>
              <a:avLst/>
              <a:gdLst>
                <a:gd name="T0" fmla="*/ 55 w 219"/>
                <a:gd name="T1" fmla="*/ 110 h 221"/>
                <a:gd name="T2" fmla="*/ 49 w 219"/>
                <a:gd name="T3" fmla="*/ 110 h 221"/>
                <a:gd name="T4" fmla="*/ 43 w 219"/>
                <a:gd name="T5" fmla="*/ 109 h 221"/>
                <a:gd name="T6" fmla="*/ 38 w 219"/>
                <a:gd name="T7" fmla="*/ 108 h 221"/>
                <a:gd name="T8" fmla="*/ 34 w 219"/>
                <a:gd name="T9" fmla="*/ 106 h 221"/>
                <a:gd name="T10" fmla="*/ 28 w 219"/>
                <a:gd name="T11" fmla="*/ 103 h 221"/>
                <a:gd name="T12" fmla="*/ 24 w 219"/>
                <a:gd name="T13" fmla="*/ 101 h 221"/>
                <a:gd name="T14" fmla="*/ 19 w 219"/>
                <a:gd name="T15" fmla="*/ 98 h 221"/>
                <a:gd name="T16" fmla="*/ 16 w 219"/>
                <a:gd name="T17" fmla="*/ 94 h 221"/>
                <a:gd name="T18" fmla="*/ 9 w 219"/>
                <a:gd name="T19" fmla="*/ 86 h 221"/>
                <a:gd name="T20" fmla="*/ 4 w 219"/>
                <a:gd name="T21" fmla="*/ 76 h 221"/>
                <a:gd name="T22" fmla="*/ 1 w 219"/>
                <a:gd name="T23" fmla="*/ 66 h 221"/>
                <a:gd name="T24" fmla="*/ 0 w 219"/>
                <a:gd name="T25" fmla="*/ 55 h 221"/>
                <a:gd name="T26" fmla="*/ 1 w 219"/>
                <a:gd name="T27" fmla="*/ 44 h 221"/>
                <a:gd name="T28" fmla="*/ 4 w 219"/>
                <a:gd name="T29" fmla="*/ 34 h 221"/>
                <a:gd name="T30" fmla="*/ 9 w 219"/>
                <a:gd name="T31" fmla="*/ 25 h 221"/>
                <a:gd name="T32" fmla="*/ 16 w 219"/>
                <a:gd name="T33" fmla="*/ 16 h 221"/>
                <a:gd name="T34" fmla="*/ 19 w 219"/>
                <a:gd name="T35" fmla="*/ 13 h 221"/>
                <a:gd name="T36" fmla="*/ 24 w 219"/>
                <a:gd name="T37" fmla="*/ 10 h 221"/>
                <a:gd name="T38" fmla="*/ 28 w 219"/>
                <a:gd name="T39" fmla="*/ 7 h 221"/>
                <a:gd name="T40" fmla="*/ 34 w 219"/>
                <a:gd name="T41" fmla="*/ 4 h 221"/>
                <a:gd name="T42" fmla="*/ 38 w 219"/>
                <a:gd name="T43" fmla="*/ 2 h 221"/>
                <a:gd name="T44" fmla="*/ 43 w 219"/>
                <a:gd name="T45" fmla="*/ 1 h 221"/>
                <a:gd name="T46" fmla="*/ 49 w 219"/>
                <a:gd name="T47" fmla="*/ 0 h 221"/>
                <a:gd name="T48" fmla="*/ 55 w 219"/>
                <a:gd name="T49" fmla="*/ 0 h 221"/>
                <a:gd name="T50" fmla="*/ 60 w 219"/>
                <a:gd name="T51" fmla="*/ 0 h 221"/>
                <a:gd name="T52" fmla="*/ 66 w 219"/>
                <a:gd name="T53" fmla="*/ 1 h 221"/>
                <a:gd name="T54" fmla="*/ 71 w 219"/>
                <a:gd name="T55" fmla="*/ 2 h 221"/>
                <a:gd name="T56" fmla="*/ 76 w 219"/>
                <a:gd name="T57" fmla="*/ 4 h 221"/>
                <a:gd name="T58" fmla="*/ 81 w 219"/>
                <a:gd name="T59" fmla="*/ 7 h 221"/>
                <a:gd name="T60" fmla="*/ 85 w 219"/>
                <a:gd name="T61" fmla="*/ 10 h 221"/>
                <a:gd name="T62" fmla="*/ 90 w 219"/>
                <a:gd name="T63" fmla="*/ 13 h 221"/>
                <a:gd name="T64" fmla="*/ 94 w 219"/>
                <a:gd name="T65" fmla="*/ 16 h 221"/>
                <a:gd name="T66" fmla="*/ 100 w 219"/>
                <a:gd name="T67" fmla="*/ 25 h 221"/>
                <a:gd name="T68" fmla="*/ 106 w 219"/>
                <a:gd name="T69" fmla="*/ 34 h 221"/>
                <a:gd name="T70" fmla="*/ 109 w 219"/>
                <a:gd name="T71" fmla="*/ 44 h 221"/>
                <a:gd name="T72" fmla="*/ 109 w 219"/>
                <a:gd name="T73" fmla="*/ 55 h 221"/>
                <a:gd name="T74" fmla="*/ 109 w 219"/>
                <a:gd name="T75" fmla="*/ 67 h 221"/>
                <a:gd name="T76" fmla="*/ 105 w 219"/>
                <a:gd name="T77" fmla="*/ 76 h 221"/>
                <a:gd name="T78" fmla="*/ 100 w 219"/>
                <a:gd name="T79" fmla="*/ 86 h 221"/>
                <a:gd name="T80" fmla="*/ 94 w 219"/>
                <a:gd name="T81" fmla="*/ 94 h 221"/>
                <a:gd name="T82" fmla="*/ 85 w 219"/>
                <a:gd name="T83" fmla="*/ 100 h 221"/>
                <a:gd name="T84" fmla="*/ 76 w 219"/>
                <a:gd name="T85" fmla="*/ 106 h 221"/>
                <a:gd name="T86" fmla="*/ 66 w 219"/>
                <a:gd name="T87" fmla="*/ 109 h 221"/>
                <a:gd name="T88" fmla="*/ 55 w 219"/>
                <a:gd name="T89" fmla="*/ 110 h 22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19" h="221">
                  <a:moveTo>
                    <a:pt x="110" y="221"/>
                  </a:moveTo>
                  <a:lnTo>
                    <a:pt x="99" y="221"/>
                  </a:lnTo>
                  <a:lnTo>
                    <a:pt x="87" y="219"/>
                  </a:lnTo>
                  <a:lnTo>
                    <a:pt x="77" y="216"/>
                  </a:lnTo>
                  <a:lnTo>
                    <a:pt x="68" y="212"/>
                  </a:lnTo>
                  <a:lnTo>
                    <a:pt x="57" y="207"/>
                  </a:lnTo>
                  <a:lnTo>
                    <a:pt x="48" y="203"/>
                  </a:lnTo>
                  <a:lnTo>
                    <a:pt x="39" y="197"/>
                  </a:lnTo>
                  <a:lnTo>
                    <a:pt x="32" y="189"/>
                  </a:lnTo>
                  <a:lnTo>
                    <a:pt x="18" y="173"/>
                  </a:lnTo>
                  <a:lnTo>
                    <a:pt x="8" y="153"/>
                  </a:lnTo>
                  <a:lnTo>
                    <a:pt x="2" y="132"/>
                  </a:lnTo>
                  <a:lnTo>
                    <a:pt x="0" y="111"/>
                  </a:lnTo>
                  <a:lnTo>
                    <a:pt x="2" y="89"/>
                  </a:lnTo>
                  <a:lnTo>
                    <a:pt x="8" y="69"/>
                  </a:lnTo>
                  <a:lnTo>
                    <a:pt x="18" y="50"/>
                  </a:lnTo>
                  <a:lnTo>
                    <a:pt x="32" y="33"/>
                  </a:lnTo>
                  <a:lnTo>
                    <a:pt x="39" y="26"/>
                  </a:lnTo>
                  <a:lnTo>
                    <a:pt x="48" y="20"/>
                  </a:lnTo>
                  <a:lnTo>
                    <a:pt x="57" y="14"/>
                  </a:lnTo>
                  <a:lnTo>
                    <a:pt x="68" y="9"/>
                  </a:lnTo>
                  <a:lnTo>
                    <a:pt x="77" y="5"/>
                  </a:lnTo>
                  <a:lnTo>
                    <a:pt x="87" y="2"/>
                  </a:lnTo>
                  <a:lnTo>
                    <a:pt x="99" y="0"/>
                  </a:lnTo>
                  <a:lnTo>
                    <a:pt x="110" y="0"/>
                  </a:lnTo>
                  <a:lnTo>
                    <a:pt x="120" y="0"/>
                  </a:lnTo>
                  <a:lnTo>
                    <a:pt x="132" y="2"/>
                  </a:lnTo>
                  <a:lnTo>
                    <a:pt x="143" y="5"/>
                  </a:lnTo>
                  <a:lnTo>
                    <a:pt x="152" y="9"/>
                  </a:lnTo>
                  <a:lnTo>
                    <a:pt x="162" y="14"/>
                  </a:lnTo>
                  <a:lnTo>
                    <a:pt x="171" y="20"/>
                  </a:lnTo>
                  <a:lnTo>
                    <a:pt x="180" y="26"/>
                  </a:lnTo>
                  <a:lnTo>
                    <a:pt x="188" y="33"/>
                  </a:lnTo>
                  <a:lnTo>
                    <a:pt x="201" y="50"/>
                  </a:lnTo>
                  <a:lnTo>
                    <a:pt x="212" y="69"/>
                  </a:lnTo>
                  <a:lnTo>
                    <a:pt x="218" y="89"/>
                  </a:lnTo>
                  <a:lnTo>
                    <a:pt x="219" y="111"/>
                  </a:lnTo>
                  <a:lnTo>
                    <a:pt x="218" y="134"/>
                  </a:lnTo>
                  <a:lnTo>
                    <a:pt x="210" y="153"/>
                  </a:lnTo>
                  <a:lnTo>
                    <a:pt x="200" y="173"/>
                  </a:lnTo>
                  <a:lnTo>
                    <a:pt x="188" y="188"/>
                  </a:lnTo>
                  <a:lnTo>
                    <a:pt x="171" y="201"/>
                  </a:lnTo>
                  <a:lnTo>
                    <a:pt x="152" y="212"/>
                  </a:lnTo>
                  <a:lnTo>
                    <a:pt x="132" y="219"/>
                  </a:lnTo>
                  <a:lnTo>
                    <a:pt x="110" y="22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543" name="Freeform 17"/>
            <p:cNvSpPr>
              <a:spLocks/>
            </p:cNvSpPr>
            <p:nvPr/>
          </p:nvSpPr>
          <p:spPr bwMode="auto">
            <a:xfrm>
              <a:off x="4588" y="3450"/>
              <a:ext cx="30" cy="30"/>
            </a:xfrm>
            <a:custGeom>
              <a:avLst/>
              <a:gdLst>
                <a:gd name="T0" fmla="*/ 15 w 60"/>
                <a:gd name="T1" fmla="*/ 30 h 60"/>
                <a:gd name="T2" fmla="*/ 9 w 60"/>
                <a:gd name="T3" fmla="*/ 29 h 60"/>
                <a:gd name="T4" fmla="*/ 5 w 60"/>
                <a:gd name="T5" fmla="*/ 26 h 60"/>
                <a:gd name="T6" fmla="*/ 2 w 60"/>
                <a:gd name="T7" fmla="*/ 21 h 60"/>
                <a:gd name="T8" fmla="*/ 0 w 60"/>
                <a:gd name="T9" fmla="*/ 15 h 60"/>
                <a:gd name="T10" fmla="*/ 2 w 60"/>
                <a:gd name="T11" fmla="*/ 9 h 60"/>
                <a:gd name="T12" fmla="*/ 5 w 60"/>
                <a:gd name="T13" fmla="*/ 5 h 60"/>
                <a:gd name="T14" fmla="*/ 9 w 60"/>
                <a:gd name="T15" fmla="*/ 2 h 60"/>
                <a:gd name="T16" fmla="*/ 15 w 60"/>
                <a:gd name="T17" fmla="*/ 0 h 60"/>
                <a:gd name="T18" fmla="*/ 21 w 60"/>
                <a:gd name="T19" fmla="*/ 2 h 60"/>
                <a:gd name="T20" fmla="*/ 26 w 60"/>
                <a:gd name="T21" fmla="*/ 5 h 60"/>
                <a:gd name="T22" fmla="*/ 29 w 60"/>
                <a:gd name="T23" fmla="*/ 9 h 60"/>
                <a:gd name="T24" fmla="*/ 30 w 60"/>
                <a:gd name="T25" fmla="*/ 15 h 60"/>
                <a:gd name="T26" fmla="*/ 29 w 60"/>
                <a:gd name="T27" fmla="*/ 21 h 60"/>
                <a:gd name="T28" fmla="*/ 26 w 60"/>
                <a:gd name="T29" fmla="*/ 26 h 60"/>
                <a:gd name="T30" fmla="*/ 21 w 60"/>
                <a:gd name="T31" fmla="*/ 29 h 60"/>
                <a:gd name="T32" fmla="*/ 15 w 60"/>
                <a:gd name="T33" fmla="*/ 30 h 6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60" h="60">
                  <a:moveTo>
                    <a:pt x="30" y="60"/>
                  </a:moveTo>
                  <a:lnTo>
                    <a:pt x="18" y="57"/>
                  </a:lnTo>
                  <a:lnTo>
                    <a:pt x="9" y="51"/>
                  </a:lnTo>
                  <a:lnTo>
                    <a:pt x="3" y="42"/>
                  </a:lnTo>
                  <a:lnTo>
                    <a:pt x="0" y="30"/>
                  </a:lnTo>
                  <a:lnTo>
                    <a:pt x="3" y="18"/>
                  </a:lnTo>
                  <a:lnTo>
                    <a:pt x="9" y="9"/>
                  </a:lnTo>
                  <a:lnTo>
                    <a:pt x="18" y="3"/>
                  </a:lnTo>
                  <a:lnTo>
                    <a:pt x="30" y="0"/>
                  </a:lnTo>
                  <a:lnTo>
                    <a:pt x="42" y="3"/>
                  </a:lnTo>
                  <a:lnTo>
                    <a:pt x="51" y="9"/>
                  </a:lnTo>
                  <a:lnTo>
                    <a:pt x="57" y="18"/>
                  </a:lnTo>
                  <a:lnTo>
                    <a:pt x="60" y="30"/>
                  </a:lnTo>
                  <a:lnTo>
                    <a:pt x="57" y="42"/>
                  </a:lnTo>
                  <a:lnTo>
                    <a:pt x="51" y="51"/>
                  </a:lnTo>
                  <a:lnTo>
                    <a:pt x="42" y="57"/>
                  </a:lnTo>
                  <a:lnTo>
                    <a:pt x="30" y="6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544" name="Freeform 18"/>
            <p:cNvSpPr>
              <a:spLocks/>
            </p:cNvSpPr>
            <p:nvPr/>
          </p:nvSpPr>
          <p:spPr bwMode="auto">
            <a:xfrm>
              <a:off x="4408" y="3450"/>
              <a:ext cx="30" cy="30"/>
            </a:xfrm>
            <a:custGeom>
              <a:avLst/>
              <a:gdLst>
                <a:gd name="T0" fmla="*/ 15 w 60"/>
                <a:gd name="T1" fmla="*/ 30 h 60"/>
                <a:gd name="T2" fmla="*/ 9 w 60"/>
                <a:gd name="T3" fmla="*/ 29 h 60"/>
                <a:gd name="T4" fmla="*/ 5 w 60"/>
                <a:gd name="T5" fmla="*/ 26 h 60"/>
                <a:gd name="T6" fmla="*/ 2 w 60"/>
                <a:gd name="T7" fmla="*/ 21 h 60"/>
                <a:gd name="T8" fmla="*/ 0 w 60"/>
                <a:gd name="T9" fmla="*/ 15 h 60"/>
                <a:gd name="T10" fmla="*/ 2 w 60"/>
                <a:gd name="T11" fmla="*/ 9 h 60"/>
                <a:gd name="T12" fmla="*/ 5 w 60"/>
                <a:gd name="T13" fmla="*/ 5 h 60"/>
                <a:gd name="T14" fmla="*/ 9 w 60"/>
                <a:gd name="T15" fmla="*/ 2 h 60"/>
                <a:gd name="T16" fmla="*/ 15 w 60"/>
                <a:gd name="T17" fmla="*/ 0 h 60"/>
                <a:gd name="T18" fmla="*/ 21 w 60"/>
                <a:gd name="T19" fmla="*/ 2 h 60"/>
                <a:gd name="T20" fmla="*/ 26 w 60"/>
                <a:gd name="T21" fmla="*/ 5 h 60"/>
                <a:gd name="T22" fmla="*/ 29 w 60"/>
                <a:gd name="T23" fmla="*/ 9 h 60"/>
                <a:gd name="T24" fmla="*/ 30 w 60"/>
                <a:gd name="T25" fmla="*/ 15 h 60"/>
                <a:gd name="T26" fmla="*/ 29 w 60"/>
                <a:gd name="T27" fmla="*/ 21 h 60"/>
                <a:gd name="T28" fmla="*/ 26 w 60"/>
                <a:gd name="T29" fmla="*/ 26 h 60"/>
                <a:gd name="T30" fmla="*/ 21 w 60"/>
                <a:gd name="T31" fmla="*/ 29 h 60"/>
                <a:gd name="T32" fmla="*/ 15 w 60"/>
                <a:gd name="T33" fmla="*/ 30 h 6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60" h="60">
                  <a:moveTo>
                    <a:pt x="30" y="60"/>
                  </a:moveTo>
                  <a:lnTo>
                    <a:pt x="18" y="57"/>
                  </a:lnTo>
                  <a:lnTo>
                    <a:pt x="9" y="51"/>
                  </a:lnTo>
                  <a:lnTo>
                    <a:pt x="3" y="42"/>
                  </a:lnTo>
                  <a:lnTo>
                    <a:pt x="0" y="30"/>
                  </a:lnTo>
                  <a:lnTo>
                    <a:pt x="3" y="18"/>
                  </a:lnTo>
                  <a:lnTo>
                    <a:pt x="9" y="9"/>
                  </a:lnTo>
                  <a:lnTo>
                    <a:pt x="18" y="3"/>
                  </a:lnTo>
                  <a:lnTo>
                    <a:pt x="30" y="0"/>
                  </a:lnTo>
                  <a:lnTo>
                    <a:pt x="42" y="3"/>
                  </a:lnTo>
                  <a:lnTo>
                    <a:pt x="51" y="9"/>
                  </a:lnTo>
                  <a:lnTo>
                    <a:pt x="57" y="18"/>
                  </a:lnTo>
                  <a:lnTo>
                    <a:pt x="60" y="30"/>
                  </a:lnTo>
                  <a:lnTo>
                    <a:pt x="57" y="42"/>
                  </a:lnTo>
                  <a:lnTo>
                    <a:pt x="51" y="51"/>
                  </a:lnTo>
                  <a:lnTo>
                    <a:pt x="42" y="57"/>
                  </a:lnTo>
                  <a:lnTo>
                    <a:pt x="30" y="6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545" name="Freeform 19"/>
            <p:cNvSpPr>
              <a:spLocks/>
            </p:cNvSpPr>
            <p:nvPr/>
          </p:nvSpPr>
          <p:spPr bwMode="auto">
            <a:xfrm>
              <a:off x="3876" y="3365"/>
              <a:ext cx="226" cy="227"/>
            </a:xfrm>
            <a:custGeom>
              <a:avLst/>
              <a:gdLst>
                <a:gd name="T0" fmla="*/ 33 w 453"/>
                <a:gd name="T1" fmla="*/ 194 h 454"/>
                <a:gd name="T2" fmla="*/ 41 w 453"/>
                <a:gd name="T3" fmla="*/ 201 h 454"/>
                <a:gd name="T4" fmla="*/ 50 w 453"/>
                <a:gd name="T5" fmla="*/ 208 h 454"/>
                <a:gd name="T6" fmla="*/ 60 w 453"/>
                <a:gd name="T7" fmla="*/ 214 h 454"/>
                <a:gd name="T8" fmla="*/ 70 w 453"/>
                <a:gd name="T9" fmla="*/ 218 h 454"/>
                <a:gd name="T10" fmla="*/ 80 w 453"/>
                <a:gd name="T11" fmla="*/ 222 h 454"/>
                <a:gd name="T12" fmla="*/ 91 w 453"/>
                <a:gd name="T13" fmla="*/ 225 h 454"/>
                <a:gd name="T14" fmla="*/ 102 w 453"/>
                <a:gd name="T15" fmla="*/ 227 h 454"/>
                <a:gd name="T16" fmla="*/ 113 w 453"/>
                <a:gd name="T17" fmla="*/ 227 h 454"/>
                <a:gd name="T18" fmla="*/ 124 w 453"/>
                <a:gd name="T19" fmla="*/ 227 h 454"/>
                <a:gd name="T20" fmla="*/ 136 w 453"/>
                <a:gd name="T21" fmla="*/ 225 h 454"/>
                <a:gd name="T22" fmla="*/ 146 w 453"/>
                <a:gd name="T23" fmla="*/ 222 h 454"/>
                <a:gd name="T24" fmla="*/ 157 w 453"/>
                <a:gd name="T25" fmla="*/ 218 h 454"/>
                <a:gd name="T26" fmla="*/ 167 w 453"/>
                <a:gd name="T27" fmla="*/ 214 h 454"/>
                <a:gd name="T28" fmla="*/ 176 w 453"/>
                <a:gd name="T29" fmla="*/ 208 h 454"/>
                <a:gd name="T30" fmla="*/ 185 w 453"/>
                <a:gd name="T31" fmla="*/ 201 h 454"/>
                <a:gd name="T32" fmla="*/ 193 w 453"/>
                <a:gd name="T33" fmla="*/ 194 h 454"/>
                <a:gd name="T34" fmla="*/ 201 w 453"/>
                <a:gd name="T35" fmla="*/ 185 h 454"/>
                <a:gd name="T36" fmla="*/ 207 w 453"/>
                <a:gd name="T37" fmla="*/ 177 h 454"/>
                <a:gd name="T38" fmla="*/ 213 w 453"/>
                <a:gd name="T39" fmla="*/ 168 h 454"/>
                <a:gd name="T40" fmla="*/ 218 w 453"/>
                <a:gd name="T41" fmla="*/ 157 h 454"/>
                <a:gd name="T42" fmla="*/ 222 w 453"/>
                <a:gd name="T43" fmla="*/ 147 h 454"/>
                <a:gd name="T44" fmla="*/ 224 w 453"/>
                <a:gd name="T45" fmla="*/ 136 h 454"/>
                <a:gd name="T46" fmla="*/ 225 w 453"/>
                <a:gd name="T47" fmla="*/ 125 h 454"/>
                <a:gd name="T48" fmla="*/ 226 w 453"/>
                <a:gd name="T49" fmla="*/ 114 h 454"/>
                <a:gd name="T50" fmla="*/ 224 w 453"/>
                <a:gd name="T51" fmla="*/ 91 h 454"/>
                <a:gd name="T52" fmla="*/ 217 w 453"/>
                <a:gd name="T53" fmla="*/ 69 h 454"/>
                <a:gd name="T54" fmla="*/ 207 w 453"/>
                <a:gd name="T55" fmla="*/ 51 h 454"/>
                <a:gd name="T56" fmla="*/ 193 w 453"/>
                <a:gd name="T57" fmla="*/ 33 h 454"/>
                <a:gd name="T58" fmla="*/ 177 w 453"/>
                <a:gd name="T59" fmla="*/ 20 h 454"/>
                <a:gd name="T60" fmla="*/ 157 w 453"/>
                <a:gd name="T61" fmla="*/ 9 h 454"/>
                <a:gd name="T62" fmla="*/ 136 w 453"/>
                <a:gd name="T63" fmla="*/ 3 h 454"/>
                <a:gd name="T64" fmla="*/ 113 w 453"/>
                <a:gd name="T65" fmla="*/ 0 h 454"/>
                <a:gd name="T66" fmla="*/ 102 w 453"/>
                <a:gd name="T67" fmla="*/ 1 h 454"/>
                <a:gd name="T68" fmla="*/ 91 w 453"/>
                <a:gd name="T69" fmla="*/ 3 h 454"/>
                <a:gd name="T70" fmla="*/ 80 w 453"/>
                <a:gd name="T71" fmla="*/ 6 h 454"/>
                <a:gd name="T72" fmla="*/ 70 w 453"/>
                <a:gd name="T73" fmla="*/ 9 h 454"/>
                <a:gd name="T74" fmla="*/ 60 w 453"/>
                <a:gd name="T75" fmla="*/ 14 h 454"/>
                <a:gd name="T76" fmla="*/ 50 w 453"/>
                <a:gd name="T77" fmla="*/ 19 h 454"/>
                <a:gd name="T78" fmla="*/ 41 w 453"/>
                <a:gd name="T79" fmla="*/ 26 h 454"/>
                <a:gd name="T80" fmla="*/ 33 w 453"/>
                <a:gd name="T81" fmla="*/ 33 h 454"/>
                <a:gd name="T82" fmla="*/ 25 w 453"/>
                <a:gd name="T83" fmla="*/ 42 h 454"/>
                <a:gd name="T84" fmla="*/ 19 w 453"/>
                <a:gd name="T85" fmla="*/ 51 h 454"/>
                <a:gd name="T86" fmla="*/ 13 w 453"/>
                <a:gd name="T87" fmla="*/ 60 h 454"/>
                <a:gd name="T88" fmla="*/ 8 w 453"/>
                <a:gd name="T89" fmla="*/ 70 h 454"/>
                <a:gd name="T90" fmla="*/ 4 w 453"/>
                <a:gd name="T91" fmla="*/ 81 h 454"/>
                <a:gd name="T92" fmla="*/ 2 w 453"/>
                <a:gd name="T93" fmla="*/ 91 h 454"/>
                <a:gd name="T94" fmla="*/ 1 w 453"/>
                <a:gd name="T95" fmla="*/ 102 h 454"/>
                <a:gd name="T96" fmla="*/ 0 w 453"/>
                <a:gd name="T97" fmla="*/ 114 h 454"/>
                <a:gd name="T98" fmla="*/ 1 w 453"/>
                <a:gd name="T99" fmla="*/ 125 h 454"/>
                <a:gd name="T100" fmla="*/ 2 w 453"/>
                <a:gd name="T101" fmla="*/ 136 h 454"/>
                <a:gd name="T102" fmla="*/ 4 w 453"/>
                <a:gd name="T103" fmla="*/ 147 h 454"/>
                <a:gd name="T104" fmla="*/ 8 w 453"/>
                <a:gd name="T105" fmla="*/ 157 h 454"/>
                <a:gd name="T106" fmla="*/ 13 w 453"/>
                <a:gd name="T107" fmla="*/ 168 h 454"/>
                <a:gd name="T108" fmla="*/ 19 w 453"/>
                <a:gd name="T109" fmla="*/ 177 h 454"/>
                <a:gd name="T110" fmla="*/ 25 w 453"/>
                <a:gd name="T111" fmla="*/ 185 h 454"/>
                <a:gd name="T112" fmla="*/ 33 w 453"/>
                <a:gd name="T113" fmla="*/ 194 h 454"/>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453" h="454">
                  <a:moveTo>
                    <a:pt x="66" y="387"/>
                  </a:moveTo>
                  <a:lnTo>
                    <a:pt x="83" y="402"/>
                  </a:lnTo>
                  <a:lnTo>
                    <a:pt x="101" y="415"/>
                  </a:lnTo>
                  <a:lnTo>
                    <a:pt x="120" y="427"/>
                  </a:lnTo>
                  <a:lnTo>
                    <a:pt x="140" y="436"/>
                  </a:lnTo>
                  <a:lnTo>
                    <a:pt x="161" y="444"/>
                  </a:lnTo>
                  <a:lnTo>
                    <a:pt x="182" y="450"/>
                  </a:lnTo>
                  <a:lnTo>
                    <a:pt x="204" y="453"/>
                  </a:lnTo>
                  <a:lnTo>
                    <a:pt x="227" y="454"/>
                  </a:lnTo>
                  <a:lnTo>
                    <a:pt x="249" y="453"/>
                  </a:lnTo>
                  <a:lnTo>
                    <a:pt x="272" y="450"/>
                  </a:lnTo>
                  <a:lnTo>
                    <a:pt x="293" y="444"/>
                  </a:lnTo>
                  <a:lnTo>
                    <a:pt x="314" y="436"/>
                  </a:lnTo>
                  <a:lnTo>
                    <a:pt x="335" y="427"/>
                  </a:lnTo>
                  <a:lnTo>
                    <a:pt x="352" y="415"/>
                  </a:lnTo>
                  <a:lnTo>
                    <a:pt x="370" y="402"/>
                  </a:lnTo>
                  <a:lnTo>
                    <a:pt x="387" y="387"/>
                  </a:lnTo>
                  <a:lnTo>
                    <a:pt x="402" y="370"/>
                  </a:lnTo>
                  <a:lnTo>
                    <a:pt x="415" y="353"/>
                  </a:lnTo>
                  <a:lnTo>
                    <a:pt x="427" y="335"/>
                  </a:lnTo>
                  <a:lnTo>
                    <a:pt x="436" y="314"/>
                  </a:lnTo>
                  <a:lnTo>
                    <a:pt x="444" y="293"/>
                  </a:lnTo>
                  <a:lnTo>
                    <a:pt x="448" y="272"/>
                  </a:lnTo>
                  <a:lnTo>
                    <a:pt x="451" y="249"/>
                  </a:lnTo>
                  <a:lnTo>
                    <a:pt x="453" y="227"/>
                  </a:lnTo>
                  <a:lnTo>
                    <a:pt x="448" y="182"/>
                  </a:lnTo>
                  <a:lnTo>
                    <a:pt x="435" y="138"/>
                  </a:lnTo>
                  <a:lnTo>
                    <a:pt x="414" y="101"/>
                  </a:lnTo>
                  <a:lnTo>
                    <a:pt x="387" y="66"/>
                  </a:lnTo>
                  <a:lnTo>
                    <a:pt x="354" y="39"/>
                  </a:lnTo>
                  <a:lnTo>
                    <a:pt x="315" y="18"/>
                  </a:lnTo>
                  <a:lnTo>
                    <a:pt x="273" y="5"/>
                  </a:lnTo>
                  <a:lnTo>
                    <a:pt x="227" y="0"/>
                  </a:lnTo>
                  <a:lnTo>
                    <a:pt x="204" y="2"/>
                  </a:lnTo>
                  <a:lnTo>
                    <a:pt x="182" y="5"/>
                  </a:lnTo>
                  <a:lnTo>
                    <a:pt x="161" y="11"/>
                  </a:lnTo>
                  <a:lnTo>
                    <a:pt x="140" y="17"/>
                  </a:lnTo>
                  <a:lnTo>
                    <a:pt x="120" y="27"/>
                  </a:lnTo>
                  <a:lnTo>
                    <a:pt x="101" y="38"/>
                  </a:lnTo>
                  <a:lnTo>
                    <a:pt x="83" y="51"/>
                  </a:lnTo>
                  <a:lnTo>
                    <a:pt x="66" y="66"/>
                  </a:lnTo>
                  <a:lnTo>
                    <a:pt x="51" y="83"/>
                  </a:lnTo>
                  <a:lnTo>
                    <a:pt x="38" y="101"/>
                  </a:lnTo>
                  <a:lnTo>
                    <a:pt x="26" y="120"/>
                  </a:lnTo>
                  <a:lnTo>
                    <a:pt x="17" y="140"/>
                  </a:lnTo>
                  <a:lnTo>
                    <a:pt x="9" y="161"/>
                  </a:lnTo>
                  <a:lnTo>
                    <a:pt x="5" y="182"/>
                  </a:lnTo>
                  <a:lnTo>
                    <a:pt x="2" y="204"/>
                  </a:lnTo>
                  <a:lnTo>
                    <a:pt x="0" y="227"/>
                  </a:lnTo>
                  <a:lnTo>
                    <a:pt x="2" y="249"/>
                  </a:lnTo>
                  <a:lnTo>
                    <a:pt x="5" y="272"/>
                  </a:lnTo>
                  <a:lnTo>
                    <a:pt x="9" y="293"/>
                  </a:lnTo>
                  <a:lnTo>
                    <a:pt x="17" y="314"/>
                  </a:lnTo>
                  <a:lnTo>
                    <a:pt x="26" y="335"/>
                  </a:lnTo>
                  <a:lnTo>
                    <a:pt x="38" y="353"/>
                  </a:lnTo>
                  <a:lnTo>
                    <a:pt x="51" y="370"/>
                  </a:lnTo>
                  <a:lnTo>
                    <a:pt x="66" y="38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546" name="Freeform 20"/>
            <p:cNvSpPr>
              <a:spLocks/>
            </p:cNvSpPr>
            <p:nvPr/>
          </p:nvSpPr>
          <p:spPr bwMode="auto">
            <a:xfrm>
              <a:off x="3934" y="3423"/>
              <a:ext cx="110" cy="110"/>
            </a:xfrm>
            <a:custGeom>
              <a:avLst/>
              <a:gdLst>
                <a:gd name="T0" fmla="*/ 0 w 221"/>
                <a:gd name="T1" fmla="*/ 55 h 221"/>
                <a:gd name="T2" fmla="*/ 1 w 221"/>
                <a:gd name="T3" fmla="*/ 44 h 221"/>
                <a:gd name="T4" fmla="*/ 4 w 221"/>
                <a:gd name="T5" fmla="*/ 34 h 221"/>
                <a:gd name="T6" fmla="*/ 9 w 221"/>
                <a:gd name="T7" fmla="*/ 24 h 221"/>
                <a:gd name="T8" fmla="*/ 16 w 221"/>
                <a:gd name="T9" fmla="*/ 16 h 221"/>
                <a:gd name="T10" fmla="*/ 19 w 221"/>
                <a:gd name="T11" fmla="*/ 12 h 221"/>
                <a:gd name="T12" fmla="*/ 24 w 221"/>
                <a:gd name="T13" fmla="*/ 9 h 221"/>
                <a:gd name="T14" fmla="*/ 28 w 221"/>
                <a:gd name="T15" fmla="*/ 6 h 221"/>
                <a:gd name="T16" fmla="*/ 34 w 221"/>
                <a:gd name="T17" fmla="*/ 4 h 221"/>
                <a:gd name="T18" fmla="*/ 38 w 221"/>
                <a:gd name="T19" fmla="*/ 2 h 221"/>
                <a:gd name="T20" fmla="*/ 43 w 221"/>
                <a:gd name="T21" fmla="*/ 1 h 221"/>
                <a:gd name="T22" fmla="*/ 49 w 221"/>
                <a:gd name="T23" fmla="*/ 0 h 221"/>
                <a:gd name="T24" fmla="*/ 55 w 221"/>
                <a:gd name="T25" fmla="*/ 0 h 221"/>
                <a:gd name="T26" fmla="*/ 60 w 221"/>
                <a:gd name="T27" fmla="*/ 0 h 221"/>
                <a:gd name="T28" fmla="*/ 66 w 221"/>
                <a:gd name="T29" fmla="*/ 1 h 221"/>
                <a:gd name="T30" fmla="*/ 71 w 221"/>
                <a:gd name="T31" fmla="*/ 2 h 221"/>
                <a:gd name="T32" fmla="*/ 76 w 221"/>
                <a:gd name="T33" fmla="*/ 4 h 221"/>
                <a:gd name="T34" fmla="*/ 81 w 221"/>
                <a:gd name="T35" fmla="*/ 6 h 221"/>
                <a:gd name="T36" fmla="*/ 85 w 221"/>
                <a:gd name="T37" fmla="*/ 9 h 221"/>
                <a:gd name="T38" fmla="*/ 90 w 221"/>
                <a:gd name="T39" fmla="*/ 12 h 221"/>
                <a:gd name="T40" fmla="*/ 94 w 221"/>
                <a:gd name="T41" fmla="*/ 16 h 221"/>
                <a:gd name="T42" fmla="*/ 100 w 221"/>
                <a:gd name="T43" fmla="*/ 24 h 221"/>
                <a:gd name="T44" fmla="*/ 106 w 221"/>
                <a:gd name="T45" fmla="*/ 34 h 221"/>
                <a:gd name="T46" fmla="*/ 109 w 221"/>
                <a:gd name="T47" fmla="*/ 44 h 221"/>
                <a:gd name="T48" fmla="*/ 110 w 221"/>
                <a:gd name="T49" fmla="*/ 55 h 221"/>
                <a:gd name="T50" fmla="*/ 109 w 221"/>
                <a:gd name="T51" fmla="*/ 66 h 221"/>
                <a:gd name="T52" fmla="*/ 106 w 221"/>
                <a:gd name="T53" fmla="*/ 76 h 221"/>
                <a:gd name="T54" fmla="*/ 100 w 221"/>
                <a:gd name="T55" fmla="*/ 85 h 221"/>
                <a:gd name="T56" fmla="*/ 94 w 221"/>
                <a:gd name="T57" fmla="*/ 94 h 221"/>
                <a:gd name="T58" fmla="*/ 90 w 221"/>
                <a:gd name="T59" fmla="*/ 97 h 221"/>
                <a:gd name="T60" fmla="*/ 85 w 221"/>
                <a:gd name="T61" fmla="*/ 100 h 221"/>
                <a:gd name="T62" fmla="*/ 81 w 221"/>
                <a:gd name="T63" fmla="*/ 103 h 221"/>
                <a:gd name="T64" fmla="*/ 76 w 221"/>
                <a:gd name="T65" fmla="*/ 106 h 221"/>
                <a:gd name="T66" fmla="*/ 71 w 221"/>
                <a:gd name="T67" fmla="*/ 108 h 221"/>
                <a:gd name="T68" fmla="*/ 66 w 221"/>
                <a:gd name="T69" fmla="*/ 109 h 221"/>
                <a:gd name="T70" fmla="*/ 60 w 221"/>
                <a:gd name="T71" fmla="*/ 110 h 221"/>
                <a:gd name="T72" fmla="*/ 55 w 221"/>
                <a:gd name="T73" fmla="*/ 110 h 221"/>
                <a:gd name="T74" fmla="*/ 43 w 221"/>
                <a:gd name="T75" fmla="*/ 109 h 221"/>
                <a:gd name="T76" fmla="*/ 34 w 221"/>
                <a:gd name="T77" fmla="*/ 106 h 221"/>
                <a:gd name="T78" fmla="*/ 24 w 221"/>
                <a:gd name="T79" fmla="*/ 100 h 221"/>
                <a:gd name="T80" fmla="*/ 16 w 221"/>
                <a:gd name="T81" fmla="*/ 94 h 221"/>
                <a:gd name="T82" fmla="*/ 10 w 221"/>
                <a:gd name="T83" fmla="*/ 85 h 221"/>
                <a:gd name="T84" fmla="*/ 4 w 221"/>
                <a:gd name="T85" fmla="*/ 76 h 221"/>
                <a:gd name="T86" fmla="*/ 1 w 221"/>
                <a:gd name="T87" fmla="*/ 66 h 221"/>
                <a:gd name="T88" fmla="*/ 0 w 221"/>
                <a:gd name="T89" fmla="*/ 55 h 22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21" h="221">
                  <a:moveTo>
                    <a:pt x="0" y="110"/>
                  </a:moveTo>
                  <a:lnTo>
                    <a:pt x="2" y="89"/>
                  </a:lnTo>
                  <a:lnTo>
                    <a:pt x="8" y="68"/>
                  </a:lnTo>
                  <a:lnTo>
                    <a:pt x="18" y="48"/>
                  </a:lnTo>
                  <a:lnTo>
                    <a:pt x="32" y="32"/>
                  </a:lnTo>
                  <a:lnTo>
                    <a:pt x="39" y="24"/>
                  </a:lnTo>
                  <a:lnTo>
                    <a:pt x="48" y="18"/>
                  </a:lnTo>
                  <a:lnTo>
                    <a:pt x="57" y="12"/>
                  </a:lnTo>
                  <a:lnTo>
                    <a:pt x="68" y="8"/>
                  </a:lnTo>
                  <a:lnTo>
                    <a:pt x="77" y="5"/>
                  </a:lnTo>
                  <a:lnTo>
                    <a:pt x="87" y="2"/>
                  </a:lnTo>
                  <a:lnTo>
                    <a:pt x="99" y="0"/>
                  </a:lnTo>
                  <a:lnTo>
                    <a:pt x="110" y="0"/>
                  </a:lnTo>
                  <a:lnTo>
                    <a:pt x="120" y="0"/>
                  </a:lnTo>
                  <a:lnTo>
                    <a:pt x="132" y="2"/>
                  </a:lnTo>
                  <a:lnTo>
                    <a:pt x="143" y="5"/>
                  </a:lnTo>
                  <a:lnTo>
                    <a:pt x="152" y="8"/>
                  </a:lnTo>
                  <a:lnTo>
                    <a:pt x="162" y="12"/>
                  </a:lnTo>
                  <a:lnTo>
                    <a:pt x="171" y="18"/>
                  </a:lnTo>
                  <a:lnTo>
                    <a:pt x="180" y="24"/>
                  </a:lnTo>
                  <a:lnTo>
                    <a:pt x="188" y="32"/>
                  </a:lnTo>
                  <a:lnTo>
                    <a:pt x="201" y="48"/>
                  </a:lnTo>
                  <a:lnTo>
                    <a:pt x="212" y="68"/>
                  </a:lnTo>
                  <a:lnTo>
                    <a:pt x="219" y="89"/>
                  </a:lnTo>
                  <a:lnTo>
                    <a:pt x="221" y="110"/>
                  </a:lnTo>
                  <a:lnTo>
                    <a:pt x="219" y="132"/>
                  </a:lnTo>
                  <a:lnTo>
                    <a:pt x="212" y="152"/>
                  </a:lnTo>
                  <a:lnTo>
                    <a:pt x="201" y="171"/>
                  </a:lnTo>
                  <a:lnTo>
                    <a:pt x="188" y="188"/>
                  </a:lnTo>
                  <a:lnTo>
                    <a:pt x="180" y="195"/>
                  </a:lnTo>
                  <a:lnTo>
                    <a:pt x="171" y="201"/>
                  </a:lnTo>
                  <a:lnTo>
                    <a:pt x="162" y="207"/>
                  </a:lnTo>
                  <a:lnTo>
                    <a:pt x="152" y="212"/>
                  </a:lnTo>
                  <a:lnTo>
                    <a:pt x="143" y="216"/>
                  </a:lnTo>
                  <a:lnTo>
                    <a:pt x="132" y="219"/>
                  </a:lnTo>
                  <a:lnTo>
                    <a:pt x="120" y="221"/>
                  </a:lnTo>
                  <a:lnTo>
                    <a:pt x="110" y="221"/>
                  </a:lnTo>
                  <a:lnTo>
                    <a:pt x="87" y="219"/>
                  </a:lnTo>
                  <a:lnTo>
                    <a:pt x="68" y="212"/>
                  </a:lnTo>
                  <a:lnTo>
                    <a:pt x="48" y="201"/>
                  </a:lnTo>
                  <a:lnTo>
                    <a:pt x="33" y="188"/>
                  </a:lnTo>
                  <a:lnTo>
                    <a:pt x="20" y="171"/>
                  </a:lnTo>
                  <a:lnTo>
                    <a:pt x="9" y="153"/>
                  </a:lnTo>
                  <a:lnTo>
                    <a:pt x="2" y="132"/>
                  </a:lnTo>
                  <a:lnTo>
                    <a:pt x="0" y="11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547" name="Freeform 21"/>
            <p:cNvSpPr>
              <a:spLocks/>
            </p:cNvSpPr>
            <p:nvPr/>
          </p:nvSpPr>
          <p:spPr bwMode="auto">
            <a:xfrm>
              <a:off x="3969" y="3199"/>
              <a:ext cx="190" cy="221"/>
            </a:xfrm>
            <a:custGeom>
              <a:avLst/>
              <a:gdLst>
                <a:gd name="T0" fmla="*/ 0 w 381"/>
                <a:gd name="T1" fmla="*/ 0 h 442"/>
                <a:gd name="T2" fmla="*/ 19 w 381"/>
                <a:gd name="T3" fmla="*/ 1 h 442"/>
                <a:gd name="T4" fmla="*/ 38 w 381"/>
                <a:gd name="T5" fmla="*/ 4 h 442"/>
                <a:gd name="T6" fmla="*/ 56 w 381"/>
                <a:gd name="T7" fmla="*/ 9 h 442"/>
                <a:gd name="T8" fmla="*/ 74 w 381"/>
                <a:gd name="T9" fmla="*/ 15 h 442"/>
                <a:gd name="T10" fmla="*/ 90 w 381"/>
                <a:gd name="T11" fmla="*/ 24 h 442"/>
                <a:gd name="T12" fmla="*/ 106 w 381"/>
                <a:gd name="T13" fmla="*/ 33 h 442"/>
                <a:gd name="T14" fmla="*/ 120 w 381"/>
                <a:gd name="T15" fmla="*/ 44 h 442"/>
                <a:gd name="T16" fmla="*/ 135 w 381"/>
                <a:gd name="T17" fmla="*/ 56 h 442"/>
                <a:gd name="T18" fmla="*/ 147 w 381"/>
                <a:gd name="T19" fmla="*/ 69 h 442"/>
                <a:gd name="T20" fmla="*/ 158 w 381"/>
                <a:gd name="T21" fmla="*/ 84 h 442"/>
                <a:gd name="T22" fmla="*/ 167 w 381"/>
                <a:gd name="T23" fmla="*/ 100 h 442"/>
                <a:gd name="T24" fmla="*/ 175 w 381"/>
                <a:gd name="T25" fmla="*/ 117 h 442"/>
                <a:gd name="T26" fmla="*/ 182 w 381"/>
                <a:gd name="T27" fmla="*/ 134 h 442"/>
                <a:gd name="T28" fmla="*/ 186 w 381"/>
                <a:gd name="T29" fmla="*/ 152 h 442"/>
                <a:gd name="T30" fmla="*/ 189 w 381"/>
                <a:gd name="T31" fmla="*/ 170 h 442"/>
                <a:gd name="T32" fmla="*/ 190 w 381"/>
                <a:gd name="T33" fmla="*/ 190 h 442"/>
                <a:gd name="T34" fmla="*/ 189 w 381"/>
                <a:gd name="T35" fmla="*/ 196 h 442"/>
                <a:gd name="T36" fmla="*/ 188 w 381"/>
                <a:gd name="T37" fmla="*/ 202 h 442"/>
                <a:gd name="T38" fmla="*/ 185 w 381"/>
                <a:gd name="T39" fmla="*/ 207 h 442"/>
                <a:gd name="T40" fmla="*/ 181 w 381"/>
                <a:gd name="T41" fmla="*/ 212 h 442"/>
                <a:gd name="T42" fmla="*/ 177 w 381"/>
                <a:gd name="T43" fmla="*/ 216 h 442"/>
                <a:gd name="T44" fmla="*/ 171 w 381"/>
                <a:gd name="T45" fmla="*/ 219 h 442"/>
                <a:gd name="T46" fmla="*/ 165 w 381"/>
                <a:gd name="T47" fmla="*/ 221 h 442"/>
                <a:gd name="T48" fmla="*/ 159 w 381"/>
                <a:gd name="T49" fmla="*/ 221 h 442"/>
                <a:gd name="T50" fmla="*/ 153 w 381"/>
                <a:gd name="T51" fmla="*/ 221 h 442"/>
                <a:gd name="T52" fmla="*/ 147 w 381"/>
                <a:gd name="T53" fmla="*/ 219 h 442"/>
                <a:gd name="T54" fmla="*/ 142 w 381"/>
                <a:gd name="T55" fmla="*/ 216 h 442"/>
                <a:gd name="T56" fmla="*/ 137 w 381"/>
                <a:gd name="T57" fmla="*/ 212 h 442"/>
                <a:gd name="T58" fmla="*/ 133 w 381"/>
                <a:gd name="T59" fmla="*/ 207 h 442"/>
                <a:gd name="T60" fmla="*/ 130 w 381"/>
                <a:gd name="T61" fmla="*/ 202 h 442"/>
                <a:gd name="T62" fmla="*/ 129 w 381"/>
                <a:gd name="T63" fmla="*/ 196 h 442"/>
                <a:gd name="T64" fmla="*/ 128 w 381"/>
                <a:gd name="T65" fmla="*/ 190 h 442"/>
                <a:gd name="T66" fmla="*/ 127 w 381"/>
                <a:gd name="T67" fmla="*/ 177 h 442"/>
                <a:gd name="T68" fmla="*/ 126 w 381"/>
                <a:gd name="T69" fmla="*/ 165 h 442"/>
                <a:gd name="T70" fmla="*/ 123 w 381"/>
                <a:gd name="T71" fmla="*/ 153 h 442"/>
                <a:gd name="T72" fmla="*/ 118 w 381"/>
                <a:gd name="T73" fmla="*/ 141 h 442"/>
                <a:gd name="T74" fmla="*/ 113 w 381"/>
                <a:gd name="T75" fmla="*/ 131 h 442"/>
                <a:gd name="T76" fmla="*/ 106 w 381"/>
                <a:gd name="T77" fmla="*/ 120 h 442"/>
                <a:gd name="T78" fmla="*/ 99 w 381"/>
                <a:gd name="T79" fmla="*/ 110 h 442"/>
                <a:gd name="T80" fmla="*/ 90 w 381"/>
                <a:gd name="T81" fmla="*/ 100 h 442"/>
                <a:gd name="T82" fmla="*/ 81 w 381"/>
                <a:gd name="T83" fmla="*/ 92 h 442"/>
                <a:gd name="T84" fmla="*/ 71 w 381"/>
                <a:gd name="T85" fmla="*/ 84 h 442"/>
                <a:gd name="T86" fmla="*/ 61 w 381"/>
                <a:gd name="T87" fmla="*/ 78 h 442"/>
                <a:gd name="T88" fmla="*/ 49 w 381"/>
                <a:gd name="T89" fmla="*/ 72 h 442"/>
                <a:gd name="T90" fmla="*/ 37 w 381"/>
                <a:gd name="T91" fmla="*/ 68 h 442"/>
                <a:gd name="T92" fmla="*/ 25 w 381"/>
                <a:gd name="T93" fmla="*/ 65 h 442"/>
                <a:gd name="T94" fmla="*/ 13 w 381"/>
                <a:gd name="T95" fmla="*/ 63 h 442"/>
                <a:gd name="T96" fmla="*/ 0 w 381"/>
                <a:gd name="T97" fmla="*/ 63 h 442"/>
                <a:gd name="T98" fmla="*/ 0 w 381"/>
                <a:gd name="T99" fmla="*/ 0 h 442"/>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81" h="442">
                  <a:moveTo>
                    <a:pt x="0" y="0"/>
                  </a:moveTo>
                  <a:lnTo>
                    <a:pt x="39" y="2"/>
                  </a:lnTo>
                  <a:lnTo>
                    <a:pt x="77" y="8"/>
                  </a:lnTo>
                  <a:lnTo>
                    <a:pt x="113" y="17"/>
                  </a:lnTo>
                  <a:lnTo>
                    <a:pt x="149" y="30"/>
                  </a:lnTo>
                  <a:lnTo>
                    <a:pt x="181" y="47"/>
                  </a:lnTo>
                  <a:lnTo>
                    <a:pt x="213" y="65"/>
                  </a:lnTo>
                  <a:lnTo>
                    <a:pt x="241" y="87"/>
                  </a:lnTo>
                  <a:lnTo>
                    <a:pt x="270" y="111"/>
                  </a:lnTo>
                  <a:lnTo>
                    <a:pt x="294" y="138"/>
                  </a:lnTo>
                  <a:lnTo>
                    <a:pt x="316" y="168"/>
                  </a:lnTo>
                  <a:lnTo>
                    <a:pt x="334" y="200"/>
                  </a:lnTo>
                  <a:lnTo>
                    <a:pt x="351" y="233"/>
                  </a:lnTo>
                  <a:lnTo>
                    <a:pt x="364" y="267"/>
                  </a:lnTo>
                  <a:lnTo>
                    <a:pt x="373" y="303"/>
                  </a:lnTo>
                  <a:lnTo>
                    <a:pt x="379" y="340"/>
                  </a:lnTo>
                  <a:lnTo>
                    <a:pt x="381" y="379"/>
                  </a:lnTo>
                  <a:lnTo>
                    <a:pt x="379" y="391"/>
                  </a:lnTo>
                  <a:lnTo>
                    <a:pt x="376" y="403"/>
                  </a:lnTo>
                  <a:lnTo>
                    <a:pt x="370" y="414"/>
                  </a:lnTo>
                  <a:lnTo>
                    <a:pt x="363" y="424"/>
                  </a:lnTo>
                  <a:lnTo>
                    <a:pt x="354" y="432"/>
                  </a:lnTo>
                  <a:lnTo>
                    <a:pt x="343" y="438"/>
                  </a:lnTo>
                  <a:lnTo>
                    <a:pt x="331" y="441"/>
                  </a:lnTo>
                  <a:lnTo>
                    <a:pt x="319" y="442"/>
                  </a:lnTo>
                  <a:lnTo>
                    <a:pt x="307" y="441"/>
                  </a:lnTo>
                  <a:lnTo>
                    <a:pt x="295" y="438"/>
                  </a:lnTo>
                  <a:lnTo>
                    <a:pt x="285" y="432"/>
                  </a:lnTo>
                  <a:lnTo>
                    <a:pt x="274" y="424"/>
                  </a:lnTo>
                  <a:lnTo>
                    <a:pt x="267" y="414"/>
                  </a:lnTo>
                  <a:lnTo>
                    <a:pt x="261" y="403"/>
                  </a:lnTo>
                  <a:lnTo>
                    <a:pt x="258" y="391"/>
                  </a:lnTo>
                  <a:lnTo>
                    <a:pt x="256" y="379"/>
                  </a:lnTo>
                  <a:lnTo>
                    <a:pt x="255" y="354"/>
                  </a:lnTo>
                  <a:lnTo>
                    <a:pt x="252" y="330"/>
                  </a:lnTo>
                  <a:lnTo>
                    <a:pt x="246" y="306"/>
                  </a:lnTo>
                  <a:lnTo>
                    <a:pt x="237" y="282"/>
                  </a:lnTo>
                  <a:lnTo>
                    <a:pt x="226" y="261"/>
                  </a:lnTo>
                  <a:lnTo>
                    <a:pt x="213" y="239"/>
                  </a:lnTo>
                  <a:lnTo>
                    <a:pt x="198" y="219"/>
                  </a:lnTo>
                  <a:lnTo>
                    <a:pt x="181" y="200"/>
                  </a:lnTo>
                  <a:lnTo>
                    <a:pt x="163" y="183"/>
                  </a:lnTo>
                  <a:lnTo>
                    <a:pt x="143" y="168"/>
                  </a:lnTo>
                  <a:lnTo>
                    <a:pt x="122" y="155"/>
                  </a:lnTo>
                  <a:lnTo>
                    <a:pt x="99" y="144"/>
                  </a:lnTo>
                  <a:lnTo>
                    <a:pt x="75" y="135"/>
                  </a:lnTo>
                  <a:lnTo>
                    <a:pt x="51" y="129"/>
                  </a:lnTo>
                  <a:lnTo>
                    <a:pt x="26" y="126"/>
                  </a:lnTo>
                  <a:lnTo>
                    <a:pt x="0" y="125"/>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548" name="Freeform 22"/>
            <p:cNvSpPr>
              <a:spLocks/>
            </p:cNvSpPr>
            <p:nvPr/>
          </p:nvSpPr>
          <p:spPr bwMode="auto">
            <a:xfrm>
              <a:off x="4055" y="3365"/>
              <a:ext cx="227" cy="227"/>
            </a:xfrm>
            <a:custGeom>
              <a:avLst/>
              <a:gdLst>
                <a:gd name="T0" fmla="*/ 33 w 453"/>
                <a:gd name="T1" fmla="*/ 194 h 454"/>
                <a:gd name="T2" fmla="*/ 41 w 453"/>
                <a:gd name="T3" fmla="*/ 201 h 454"/>
                <a:gd name="T4" fmla="*/ 50 w 453"/>
                <a:gd name="T5" fmla="*/ 208 h 454"/>
                <a:gd name="T6" fmla="*/ 60 w 453"/>
                <a:gd name="T7" fmla="*/ 214 h 454"/>
                <a:gd name="T8" fmla="*/ 70 w 453"/>
                <a:gd name="T9" fmla="*/ 218 h 454"/>
                <a:gd name="T10" fmla="*/ 80 w 453"/>
                <a:gd name="T11" fmla="*/ 222 h 454"/>
                <a:gd name="T12" fmla="*/ 91 w 453"/>
                <a:gd name="T13" fmla="*/ 225 h 454"/>
                <a:gd name="T14" fmla="*/ 102 w 453"/>
                <a:gd name="T15" fmla="*/ 227 h 454"/>
                <a:gd name="T16" fmla="*/ 113 w 453"/>
                <a:gd name="T17" fmla="*/ 227 h 454"/>
                <a:gd name="T18" fmla="*/ 125 w 453"/>
                <a:gd name="T19" fmla="*/ 227 h 454"/>
                <a:gd name="T20" fmla="*/ 136 w 453"/>
                <a:gd name="T21" fmla="*/ 225 h 454"/>
                <a:gd name="T22" fmla="*/ 146 w 453"/>
                <a:gd name="T23" fmla="*/ 222 h 454"/>
                <a:gd name="T24" fmla="*/ 157 w 453"/>
                <a:gd name="T25" fmla="*/ 218 h 454"/>
                <a:gd name="T26" fmla="*/ 167 w 453"/>
                <a:gd name="T27" fmla="*/ 214 h 454"/>
                <a:gd name="T28" fmla="*/ 176 w 453"/>
                <a:gd name="T29" fmla="*/ 208 h 454"/>
                <a:gd name="T30" fmla="*/ 185 w 453"/>
                <a:gd name="T31" fmla="*/ 201 h 454"/>
                <a:gd name="T32" fmla="*/ 194 w 453"/>
                <a:gd name="T33" fmla="*/ 194 h 454"/>
                <a:gd name="T34" fmla="*/ 201 w 453"/>
                <a:gd name="T35" fmla="*/ 185 h 454"/>
                <a:gd name="T36" fmla="*/ 208 w 453"/>
                <a:gd name="T37" fmla="*/ 177 h 454"/>
                <a:gd name="T38" fmla="*/ 214 w 453"/>
                <a:gd name="T39" fmla="*/ 168 h 454"/>
                <a:gd name="T40" fmla="*/ 218 w 453"/>
                <a:gd name="T41" fmla="*/ 157 h 454"/>
                <a:gd name="T42" fmla="*/ 222 w 453"/>
                <a:gd name="T43" fmla="*/ 147 h 454"/>
                <a:gd name="T44" fmla="*/ 224 w 453"/>
                <a:gd name="T45" fmla="*/ 136 h 454"/>
                <a:gd name="T46" fmla="*/ 226 w 453"/>
                <a:gd name="T47" fmla="*/ 125 h 454"/>
                <a:gd name="T48" fmla="*/ 227 w 453"/>
                <a:gd name="T49" fmla="*/ 114 h 454"/>
                <a:gd name="T50" fmla="*/ 224 w 453"/>
                <a:gd name="T51" fmla="*/ 91 h 454"/>
                <a:gd name="T52" fmla="*/ 218 w 453"/>
                <a:gd name="T53" fmla="*/ 69 h 454"/>
                <a:gd name="T54" fmla="*/ 207 w 453"/>
                <a:gd name="T55" fmla="*/ 51 h 454"/>
                <a:gd name="T56" fmla="*/ 194 w 453"/>
                <a:gd name="T57" fmla="*/ 33 h 454"/>
                <a:gd name="T58" fmla="*/ 176 w 453"/>
                <a:gd name="T59" fmla="*/ 20 h 454"/>
                <a:gd name="T60" fmla="*/ 158 w 453"/>
                <a:gd name="T61" fmla="*/ 9 h 454"/>
                <a:gd name="T62" fmla="*/ 136 w 453"/>
                <a:gd name="T63" fmla="*/ 3 h 454"/>
                <a:gd name="T64" fmla="*/ 113 w 453"/>
                <a:gd name="T65" fmla="*/ 0 h 454"/>
                <a:gd name="T66" fmla="*/ 102 w 453"/>
                <a:gd name="T67" fmla="*/ 1 h 454"/>
                <a:gd name="T68" fmla="*/ 91 w 453"/>
                <a:gd name="T69" fmla="*/ 3 h 454"/>
                <a:gd name="T70" fmla="*/ 80 w 453"/>
                <a:gd name="T71" fmla="*/ 6 h 454"/>
                <a:gd name="T72" fmla="*/ 70 w 453"/>
                <a:gd name="T73" fmla="*/ 9 h 454"/>
                <a:gd name="T74" fmla="*/ 60 w 453"/>
                <a:gd name="T75" fmla="*/ 14 h 454"/>
                <a:gd name="T76" fmla="*/ 50 w 453"/>
                <a:gd name="T77" fmla="*/ 19 h 454"/>
                <a:gd name="T78" fmla="*/ 41 w 453"/>
                <a:gd name="T79" fmla="*/ 26 h 454"/>
                <a:gd name="T80" fmla="*/ 33 w 453"/>
                <a:gd name="T81" fmla="*/ 33 h 454"/>
                <a:gd name="T82" fmla="*/ 26 w 453"/>
                <a:gd name="T83" fmla="*/ 42 h 454"/>
                <a:gd name="T84" fmla="*/ 19 w 453"/>
                <a:gd name="T85" fmla="*/ 51 h 454"/>
                <a:gd name="T86" fmla="*/ 13 w 453"/>
                <a:gd name="T87" fmla="*/ 60 h 454"/>
                <a:gd name="T88" fmla="*/ 8 w 453"/>
                <a:gd name="T89" fmla="*/ 70 h 454"/>
                <a:gd name="T90" fmla="*/ 5 w 453"/>
                <a:gd name="T91" fmla="*/ 81 h 454"/>
                <a:gd name="T92" fmla="*/ 2 w 453"/>
                <a:gd name="T93" fmla="*/ 91 h 454"/>
                <a:gd name="T94" fmla="*/ 1 w 453"/>
                <a:gd name="T95" fmla="*/ 102 h 454"/>
                <a:gd name="T96" fmla="*/ 0 w 453"/>
                <a:gd name="T97" fmla="*/ 114 h 454"/>
                <a:gd name="T98" fmla="*/ 1 w 453"/>
                <a:gd name="T99" fmla="*/ 125 h 454"/>
                <a:gd name="T100" fmla="*/ 2 w 453"/>
                <a:gd name="T101" fmla="*/ 136 h 454"/>
                <a:gd name="T102" fmla="*/ 5 w 453"/>
                <a:gd name="T103" fmla="*/ 147 h 454"/>
                <a:gd name="T104" fmla="*/ 8 w 453"/>
                <a:gd name="T105" fmla="*/ 157 h 454"/>
                <a:gd name="T106" fmla="*/ 13 w 453"/>
                <a:gd name="T107" fmla="*/ 168 h 454"/>
                <a:gd name="T108" fmla="*/ 19 w 453"/>
                <a:gd name="T109" fmla="*/ 177 h 454"/>
                <a:gd name="T110" fmla="*/ 26 w 453"/>
                <a:gd name="T111" fmla="*/ 185 h 454"/>
                <a:gd name="T112" fmla="*/ 33 w 453"/>
                <a:gd name="T113" fmla="*/ 194 h 454"/>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453" h="454">
                  <a:moveTo>
                    <a:pt x="66" y="387"/>
                  </a:moveTo>
                  <a:lnTo>
                    <a:pt x="82" y="402"/>
                  </a:lnTo>
                  <a:lnTo>
                    <a:pt x="100" y="415"/>
                  </a:lnTo>
                  <a:lnTo>
                    <a:pt x="120" y="427"/>
                  </a:lnTo>
                  <a:lnTo>
                    <a:pt x="139" y="436"/>
                  </a:lnTo>
                  <a:lnTo>
                    <a:pt x="160" y="444"/>
                  </a:lnTo>
                  <a:lnTo>
                    <a:pt x="181" y="450"/>
                  </a:lnTo>
                  <a:lnTo>
                    <a:pt x="204" y="453"/>
                  </a:lnTo>
                  <a:lnTo>
                    <a:pt x="226" y="454"/>
                  </a:lnTo>
                  <a:lnTo>
                    <a:pt x="249" y="453"/>
                  </a:lnTo>
                  <a:lnTo>
                    <a:pt x="271" y="450"/>
                  </a:lnTo>
                  <a:lnTo>
                    <a:pt x="292" y="444"/>
                  </a:lnTo>
                  <a:lnTo>
                    <a:pt x="313" y="436"/>
                  </a:lnTo>
                  <a:lnTo>
                    <a:pt x="333" y="427"/>
                  </a:lnTo>
                  <a:lnTo>
                    <a:pt x="352" y="415"/>
                  </a:lnTo>
                  <a:lnTo>
                    <a:pt x="370" y="402"/>
                  </a:lnTo>
                  <a:lnTo>
                    <a:pt x="387" y="387"/>
                  </a:lnTo>
                  <a:lnTo>
                    <a:pt x="402" y="370"/>
                  </a:lnTo>
                  <a:lnTo>
                    <a:pt x="415" y="353"/>
                  </a:lnTo>
                  <a:lnTo>
                    <a:pt x="427" y="335"/>
                  </a:lnTo>
                  <a:lnTo>
                    <a:pt x="436" y="314"/>
                  </a:lnTo>
                  <a:lnTo>
                    <a:pt x="444" y="293"/>
                  </a:lnTo>
                  <a:lnTo>
                    <a:pt x="448" y="272"/>
                  </a:lnTo>
                  <a:lnTo>
                    <a:pt x="451" y="249"/>
                  </a:lnTo>
                  <a:lnTo>
                    <a:pt x="453" y="227"/>
                  </a:lnTo>
                  <a:lnTo>
                    <a:pt x="448" y="182"/>
                  </a:lnTo>
                  <a:lnTo>
                    <a:pt x="435" y="138"/>
                  </a:lnTo>
                  <a:lnTo>
                    <a:pt x="414" y="101"/>
                  </a:lnTo>
                  <a:lnTo>
                    <a:pt x="387" y="66"/>
                  </a:lnTo>
                  <a:lnTo>
                    <a:pt x="352" y="39"/>
                  </a:lnTo>
                  <a:lnTo>
                    <a:pt x="315" y="18"/>
                  </a:lnTo>
                  <a:lnTo>
                    <a:pt x="271" y="5"/>
                  </a:lnTo>
                  <a:lnTo>
                    <a:pt x="226" y="0"/>
                  </a:lnTo>
                  <a:lnTo>
                    <a:pt x="204" y="2"/>
                  </a:lnTo>
                  <a:lnTo>
                    <a:pt x="181" y="5"/>
                  </a:lnTo>
                  <a:lnTo>
                    <a:pt x="160" y="11"/>
                  </a:lnTo>
                  <a:lnTo>
                    <a:pt x="139" y="17"/>
                  </a:lnTo>
                  <a:lnTo>
                    <a:pt x="120" y="27"/>
                  </a:lnTo>
                  <a:lnTo>
                    <a:pt x="100" y="38"/>
                  </a:lnTo>
                  <a:lnTo>
                    <a:pt x="82" y="51"/>
                  </a:lnTo>
                  <a:lnTo>
                    <a:pt x="66" y="66"/>
                  </a:lnTo>
                  <a:lnTo>
                    <a:pt x="51" y="83"/>
                  </a:lnTo>
                  <a:lnTo>
                    <a:pt x="37" y="101"/>
                  </a:lnTo>
                  <a:lnTo>
                    <a:pt x="25" y="120"/>
                  </a:lnTo>
                  <a:lnTo>
                    <a:pt x="16" y="140"/>
                  </a:lnTo>
                  <a:lnTo>
                    <a:pt x="9" y="161"/>
                  </a:lnTo>
                  <a:lnTo>
                    <a:pt x="4" y="182"/>
                  </a:lnTo>
                  <a:lnTo>
                    <a:pt x="1" y="204"/>
                  </a:lnTo>
                  <a:lnTo>
                    <a:pt x="0" y="227"/>
                  </a:lnTo>
                  <a:lnTo>
                    <a:pt x="1" y="249"/>
                  </a:lnTo>
                  <a:lnTo>
                    <a:pt x="4" y="272"/>
                  </a:lnTo>
                  <a:lnTo>
                    <a:pt x="9" y="293"/>
                  </a:lnTo>
                  <a:lnTo>
                    <a:pt x="16" y="314"/>
                  </a:lnTo>
                  <a:lnTo>
                    <a:pt x="25" y="335"/>
                  </a:lnTo>
                  <a:lnTo>
                    <a:pt x="37" y="353"/>
                  </a:lnTo>
                  <a:lnTo>
                    <a:pt x="51" y="370"/>
                  </a:lnTo>
                  <a:lnTo>
                    <a:pt x="66" y="38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549" name="Freeform 23"/>
            <p:cNvSpPr>
              <a:spLocks/>
            </p:cNvSpPr>
            <p:nvPr/>
          </p:nvSpPr>
          <p:spPr bwMode="auto">
            <a:xfrm>
              <a:off x="4114" y="3423"/>
              <a:ext cx="109" cy="110"/>
            </a:xfrm>
            <a:custGeom>
              <a:avLst/>
              <a:gdLst>
                <a:gd name="T0" fmla="*/ 0 w 219"/>
                <a:gd name="T1" fmla="*/ 55 h 221"/>
                <a:gd name="T2" fmla="*/ 0 w 219"/>
                <a:gd name="T3" fmla="*/ 44 h 221"/>
                <a:gd name="T4" fmla="*/ 3 w 219"/>
                <a:gd name="T5" fmla="*/ 34 h 221"/>
                <a:gd name="T6" fmla="*/ 9 w 219"/>
                <a:gd name="T7" fmla="*/ 24 h 221"/>
                <a:gd name="T8" fmla="*/ 15 w 219"/>
                <a:gd name="T9" fmla="*/ 16 h 221"/>
                <a:gd name="T10" fmla="*/ 19 w 219"/>
                <a:gd name="T11" fmla="*/ 12 h 221"/>
                <a:gd name="T12" fmla="*/ 24 w 219"/>
                <a:gd name="T13" fmla="*/ 9 h 221"/>
                <a:gd name="T14" fmla="*/ 28 w 219"/>
                <a:gd name="T15" fmla="*/ 6 h 221"/>
                <a:gd name="T16" fmla="*/ 33 w 219"/>
                <a:gd name="T17" fmla="*/ 4 h 221"/>
                <a:gd name="T18" fmla="*/ 38 w 219"/>
                <a:gd name="T19" fmla="*/ 2 h 221"/>
                <a:gd name="T20" fmla="*/ 43 w 219"/>
                <a:gd name="T21" fmla="*/ 1 h 221"/>
                <a:gd name="T22" fmla="*/ 49 w 219"/>
                <a:gd name="T23" fmla="*/ 0 h 221"/>
                <a:gd name="T24" fmla="*/ 54 w 219"/>
                <a:gd name="T25" fmla="*/ 0 h 221"/>
                <a:gd name="T26" fmla="*/ 60 w 219"/>
                <a:gd name="T27" fmla="*/ 0 h 221"/>
                <a:gd name="T28" fmla="*/ 66 w 219"/>
                <a:gd name="T29" fmla="*/ 1 h 221"/>
                <a:gd name="T30" fmla="*/ 71 w 219"/>
                <a:gd name="T31" fmla="*/ 2 h 221"/>
                <a:gd name="T32" fmla="*/ 75 w 219"/>
                <a:gd name="T33" fmla="*/ 4 h 221"/>
                <a:gd name="T34" fmla="*/ 81 w 219"/>
                <a:gd name="T35" fmla="*/ 6 h 221"/>
                <a:gd name="T36" fmla="*/ 85 w 219"/>
                <a:gd name="T37" fmla="*/ 9 h 221"/>
                <a:gd name="T38" fmla="*/ 90 w 219"/>
                <a:gd name="T39" fmla="*/ 12 h 221"/>
                <a:gd name="T40" fmla="*/ 93 w 219"/>
                <a:gd name="T41" fmla="*/ 16 h 221"/>
                <a:gd name="T42" fmla="*/ 100 w 219"/>
                <a:gd name="T43" fmla="*/ 24 h 221"/>
                <a:gd name="T44" fmla="*/ 105 w 219"/>
                <a:gd name="T45" fmla="*/ 34 h 221"/>
                <a:gd name="T46" fmla="*/ 108 w 219"/>
                <a:gd name="T47" fmla="*/ 44 h 221"/>
                <a:gd name="T48" fmla="*/ 109 w 219"/>
                <a:gd name="T49" fmla="*/ 55 h 221"/>
                <a:gd name="T50" fmla="*/ 108 w 219"/>
                <a:gd name="T51" fmla="*/ 66 h 221"/>
                <a:gd name="T52" fmla="*/ 105 w 219"/>
                <a:gd name="T53" fmla="*/ 76 h 221"/>
                <a:gd name="T54" fmla="*/ 100 w 219"/>
                <a:gd name="T55" fmla="*/ 85 h 221"/>
                <a:gd name="T56" fmla="*/ 93 w 219"/>
                <a:gd name="T57" fmla="*/ 94 h 221"/>
                <a:gd name="T58" fmla="*/ 90 w 219"/>
                <a:gd name="T59" fmla="*/ 97 h 221"/>
                <a:gd name="T60" fmla="*/ 85 w 219"/>
                <a:gd name="T61" fmla="*/ 100 h 221"/>
                <a:gd name="T62" fmla="*/ 81 w 219"/>
                <a:gd name="T63" fmla="*/ 103 h 221"/>
                <a:gd name="T64" fmla="*/ 75 w 219"/>
                <a:gd name="T65" fmla="*/ 106 h 221"/>
                <a:gd name="T66" fmla="*/ 71 w 219"/>
                <a:gd name="T67" fmla="*/ 108 h 221"/>
                <a:gd name="T68" fmla="*/ 66 w 219"/>
                <a:gd name="T69" fmla="*/ 109 h 221"/>
                <a:gd name="T70" fmla="*/ 60 w 219"/>
                <a:gd name="T71" fmla="*/ 110 h 221"/>
                <a:gd name="T72" fmla="*/ 54 w 219"/>
                <a:gd name="T73" fmla="*/ 110 h 221"/>
                <a:gd name="T74" fmla="*/ 43 w 219"/>
                <a:gd name="T75" fmla="*/ 109 h 221"/>
                <a:gd name="T76" fmla="*/ 33 w 219"/>
                <a:gd name="T77" fmla="*/ 106 h 221"/>
                <a:gd name="T78" fmla="*/ 24 w 219"/>
                <a:gd name="T79" fmla="*/ 100 h 221"/>
                <a:gd name="T80" fmla="*/ 15 w 219"/>
                <a:gd name="T81" fmla="*/ 94 h 221"/>
                <a:gd name="T82" fmla="*/ 9 w 219"/>
                <a:gd name="T83" fmla="*/ 85 h 221"/>
                <a:gd name="T84" fmla="*/ 4 w 219"/>
                <a:gd name="T85" fmla="*/ 76 h 221"/>
                <a:gd name="T86" fmla="*/ 0 w 219"/>
                <a:gd name="T87" fmla="*/ 66 h 221"/>
                <a:gd name="T88" fmla="*/ 0 w 219"/>
                <a:gd name="T89" fmla="*/ 55 h 22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19" h="221">
                  <a:moveTo>
                    <a:pt x="0" y="110"/>
                  </a:moveTo>
                  <a:lnTo>
                    <a:pt x="1" y="89"/>
                  </a:lnTo>
                  <a:lnTo>
                    <a:pt x="7" y="68"/>
                  </a:lnTo>
                  <a:lnTo>
                    <a:pt x="18" y="48"/>
                  </a:lnTo>
                  <a:lnTo>
                    <a:pt x="31" y="32"/>
                  </a:lnTo>
                  <a:lnTo>
                    <a:pt x="39" y="24"/>
                  </a:lnTo>
                  <a:lnTo>
                    <a:pt x="48" y="18"/>
                  </a:lnTo>
                  <a:lnTo>
                    <a:pt x="57" y="12"/>
                  </a:lnTo>
                  <a:lnTo>
                    <a:pt x="67" y="8"/>
                  </a:lnTo>
                  <a:lnTo>
                    <a:pt x="76" y="5"/>
                  </a:lnTo>
                  <a:lnTo>
                    <a:pt x="87" y="2"/>
                  </a:lnTo>
                  <a:lnTo>
                    <a:pt x="99" y="0"/>
                  </a:lnTo>
                  <a:lnTo>
                    <a:pt x="109" y="0"/>
                  </a:lnTo>
                  <a:lnTo>
                    <a:pt x="120" y="0"/>
                  </a:lnTo>
                  <a:lnTo>
                    <a:pt x="132" y="2"/>
                  </a:lnTo>
                  <a:lnTo>
                    <a:pt x="142" y="5"/>
                  </a:lnTo>
                  <a:lnTo>
                    <a:pt x="151" y="8"/>
                  </a:lnTo>
                  <a:lnTo>
                    <a:pt x="162" y="12"/>
                  </a:lnTo>
                  <a:lnTo>
                    <a:pt x="171" y="18"/>
                  </a:lnTo>
                  <a:lnTo>
                    <a:pt x="180" y="24"/>
                  </a:lnTo>
                  <a:lnTo>
                    <a:pt x="187" y="32"/>
                  </a:lnTo>
                  <a:lnTo>
                    <a:pt x="201" y="48"/>
                  </a:lnTo>
                  <a:lnTo>
                    <a:pt x="211" y="68"/>
                  </a:lnTo>
                  <a:lnTo>
                    <a:pt x="217" y="89"/>
                  </a:lnTo>
                  <a:lnTo>
                    <a:pt x="219" y="110"/>
                  </a:lnTo>
                  <a:lnTo>
                    <a:pt x="217" y="132"/>
                  </a:lnTo>
                  <a:lnTo>
                    <a:pt x="211" y="152"/>
                  </a:lnTo>
                  <a:lnTo>
                    <a:pt x="201" y="171"/>
                  </a:lnTo>
                  <a:lnTo>
                    <a:pt x="187" y="188"/>
                  </a:lnTo>
                  <a:lnTo>
                    <a:pt x="180" y="195"/>
                  </a:lnTo>
                  <a:lnTo>
                    <a:pt x="171" y="201"/>
                  </a:lnTo>
                  <a:lnTo>
                    <a:pt x="162" y="207"/>
                  </a:lnTo>
                  <a:lnTo>
                    <a:pt x="151" y="212"/>
                  </a:lnTo>
                  <a:lnTo>
                    <a:pt x="142" y="216"/>
                  </a:lnTo>
                  <a:lnTo>
                    <a:pt x="132" y="219"/>
                  </a:lnTo>
                  <a:lnTo>
                    <a:pt x="120" y="221"/>
                  </a:lnTo>
                  <a:lnTo>
                    <a:pt x="109" y="221"/>
                  </a:lnTo>
                  <a:lnTo>
                    <a:pt x="87" y="219"/>
                  </a:lnTo>
                  <a:lnTo>
                    <a:pt x="66" y="212"/>
                  </a:lnTo>
                  <a:lnTo>
                    <a:pt x="48" y="201"/>
                  </a:lnTo>
                  <a:lnTo>
                    <a:pt x="31" y="188"/>
                  </a:lnTo>
                  <a:lnTo>
                    <a:pt x="18" y="171"/>
                  </a:lnTo>
                  <a:lnTo>
                    <a:pt x="9" y="153"/>
                  </a:lnTo>
                  <a:lnTo>
                    <a:pt x="1" y="132"/>
                  </a:lnTo>
                  <a:lnTo>
                    <a:pt x="0" y="11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550" name="Freeform 24"/>
            <p:cNvSpPr>
              <a:spLocks/>
            </p:cNvSpPr>
            <p:nvPr/>
          </p:nvSpPr>
          <p:spPr bwMode="auto">
            <a:xfrm>
              <a:off x="3974" y="3463"/>
              <a:ext cx="30" cy="30"/>
            </a:xfrm>
            <a:custGeom>
              <a:avLst/>
              <a:gdLst>
                <a:gd name="T0" fmla="*/ 15 w 60"/>
                <a:gd name="T1" fmla="*/ 30 h 60"/>
                <a:gd name="T2" fmla="*/ 21 w 60"/>
                <a:gd name="T3" fmla="*/ 29 h 60"/>
                <a:gd name="T4" fmla="*/ 26 w 60"/>
                <a:gd name="T5" fmla="*/ 26 h 60"/>
                <a:gd name="T6" fmla="*/ 29 w 60"/>
                <a:gd name="T7" fmla="*/ 21 h 60"/>
                <a:gd name="T8" fmla="*/ 30 w 60"/>
                <a:gd name="T9" fmla="*/ 15 h 60"/>
                <a:gd name="T10" fmla="*/ 29 w 60"/>
                <a:gd name="T11" fmla="*/ 9 h 60"/>
                <a:gd name="T12" fmla="*/ 26 w 60"/>
                <a:gd name="T13" fmla="*/ 5 h 60"/>
                <a:gd name="T14" fmla="*/ 21 w 60"/>
                <a:gd name="T15" fmla="*/ 2 h 60"/>
                <a:gd name="T16" fmla="*/ 15 w 60"/>
                <a:gd name="T17" fmla="*/ 0 h 60"/>
                <a:gd name="T18" fmla="*/ 9 w 60"/>
                <a:gd name="T19" fmla="*/ 2 h 60"/>
                <a:gd name="T20" fmla="*/ 5 w 60"/>
                <a:gd name="T21" fmla="*/ 5 h 60"/>
                <a:gd name="T22" fmla="*/ 2 w 60"/>
                <a:gd name="T23" fmla="*/ 9 h 60"/>
                <a:gd name="T24" fmla="*/ 0 w 60"/>
                <a:gd name="T25" fmla="*/ 15 h 60"/>
                <a:gd name="T26" fmla="*/ 2 w 60"/>
                <a:gd name="T27" fmla="*/ 21 h 60"/>
                <a:gd name="T28" fmla="*/ 5 w 60"/>
                <a:gd name="T29" fmla="*/ 26 h 60"/>
                <a:gd name="T30" fmla="*/ 9 w 60"/>
                <a:gd name="T31" fmla="*/ 29 h 60"/>
                <a:gd name="T32" fmla="*/ 15 w 60"/>
                <a:gd name="T33" fmla="*/ 30 h 6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60" h="60">
                  <a:moveTo>
                    <a:pt x="30" y="60"/>
                  </a:moveTo>
                  <a:lnTo>
                    <a:pt x="42" y="57"/>
                  </a:lnTo>
                  <a:lnTo>
                    <a:pt x="51" y="51"/>
                  </a:lnTo>
                  <a:lnTo>
                    <a:pt x="57" y="42"/>
                  </a:lnTo>
                  <a:lnTo>
                    <a:pt x="60" y="30"/>
                  </a:lnTo>
                  <a:lnTo>
                    <a:pt x="57" y="18"/>
                  </a:lnTo>
                  <a:lnTo>
                    <a:pt x="51" y="9"/>
                  </a:lnTo>
                  <a:lnTo>
                    <a:pt x="42" y="3"/>
                  </a:lnTo>
                  <a:lnTo>
                    <a:pt x="30" y="0"/>
                  </a:lnTo>
                  <a:lnTo>
                    <a:pt x="18" y="3"/>
                  </a:lnTo>
                  <a:lnTo>
                    <a:pt x="9" y="9"/>
                  </a:lnTo>
                  <a:lnTo>
                    <a:pt x="3" y="18"/>
                  </a:lnTo>
                  <a:lnTo>
                    <a:pt x="0" y="30"/>
                  </a:lnTo>
                  <a:lnTo>
                    <a:pt x="3" y="42"/>
                  </a:lnTo>
                  <a:lnTo>
                    <a:pt x="9" y="51"/>
                  </a:lnTo>
                  <a:lnTo>
                    <a:pt x="18" y="57"/>
                  </a:lnTo>
                  <a:lnTo>
                    <a:pt x="30" y="6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551" name="Freeform 25"/>
            <p:cNvSpPr>
              <a:spLocks/>
            </p:cNvSpPr>
            <p:nvPr/>
          </p:nvSpPr>
          <p:spPr bwMode="auto">
            <a:xfrm>
              <a:off x="4154" y="3463"/>
              <a:ext cx="30" cy="30"/>
            </a:xfrm>
            <a:custGeom>
              <a:avLst/>
              <a:gdLst>
                <a:gd name="T0" fmla="*/ 15 w 60"/>
                <a:gd name="T1" fmla="*/ 30 h 60"/>
                <a:gd name="T2" fmla="*/ 21 w 60"/>
                <a:gd name="T3" fmla="*/ 29 h 60"/>
                <a:gd name="T4" fmla="*/ 26 w 60"/>
                <a:gd name="T5" fmla="*/ 26 h 60"/>
                <a:gd name="T6" fmla="*/ 29 w 60"/>
                <a:gd name="T7" fmla="*/ 21 h 60"/>
                <a:gd name="T8" fmla="*/ 30 w 60"/>
                <a:gd name="T9" fmla="*/ 15 h 60"/>
                <a:gd name="T10" fmla="*/ 29 w 60"/>
                <a:gd name="T11" fmla="*/ 9 h 60"/>
                <a:gd name="T12" fmla="*/ 26 w 60"/>
                <a:gd name="T13" fmla="*/ 5 h 60"/>
                <a:gd name="T14" fmla="*/ 21 w 60"/>
                <a:gd name="T15" fmla="*/ 2 h 60"/>
                <a:gd name="T16" fmla="*/ 15 w 60"/>
                <a:gd name="T17" fmla="*/ 0 h 60"/>
                <a:gd name="T18" fmla="*/ 9 w 60"/>
                <a:gd name="T19" fmla="*/ 2 h 60"/>
                <a:gd name="T20" fmla="*/ 5 w 60"/>
                <a:gd name="T21" fmla="*/ 5 h 60"/>
                <a:gd name="T22" fmla="*/ 2 w 60"/>
                <a:gd name="T23" fmla="*/ 9 h 60"/>
                <a:gd name="T24" fmla="*/ 0 w 60"/>
                <a:gd name="T25" fmla="*/ 15 h 60"/>
                <a:gd name="T26" fmla="*/ 2 w 60"/>
                <a:gd name="T27" fmla="*/ 21 h 60"/>
                <a:gd name="T28" fmla="*/ 5 w 60"/>
                <a:gd name="T29" fmla="*/ 26 h 60"/>
                <a:gd name="T30" fmla="*/ 9 w 60"/>
                <a:gd name="T31" fmla="*/ 29 h 60"/>
                <a:gd name="T32" fmla="*/ 15 w 60"/>
                <a:gd name="T33" fmla="*/ 30 h 6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60" h="60">
                  <a:moveTo>
                    <a:pt x="30" y="60"/>
                  </a:moveTo>
                  <a:lnTo>
                    <a:pt x="42" y="57"/>
                  </a:lnTo>
                  <a:lnTo>
                    <a:pt x="51" y="51"/>
                  </a:lnTo>
                  <a:lnTo>
                    <a:pt x="57" y="42"/>
                  </a:lnTo>
                  <a:lnTo>
                    <a:pt x="60" y="30"/>
                  </a:lnTo>
                  <a:lnTo>
                    <a:pt x="57" y="18"/>
                  </a:lnTo>
                  <a:lnTo>
                    <a:pt x="51" y="9"/>
                  </a:lnTo>
                  <a:lnTo>
                    <a:pt x="42" y="3"/>
                  </a:lnTo>
                  <a:lnTo>
                    <a:pt x="30" y="0"/>
                  </a:lnTo>
                  <a:lnTo>
                    <a:pt x="18" y="3"/>
                  </a:lnTo>
                  <a:lnTo>
                    <a:pt x="9" y="9"/>
                  </a:lnTo>
                  <a:lnTo>
                    <a:pt x="3" y="18"/>
                  </a:lnTo>
                  <a:lnTo>
                    <a:pt x="0" y="30"/>
                  </a:lnTo>
                  <a:lnTo>
                    <a:pt x="3" y="42"/>
                  </a:lnTo>
                  <a:lnTo>
                    <a:pt x="9" y="51"/>
                  </a:lnTo>
                  <a:lnTo>
                    <a:pt x="18" y="57"/>
                  </a:lnTo>
                  <a:lnTo>
                    <a:pt x="30" y="6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552" name="Freeform 26"/>
            <p:cNvSpPr>
              <a:spLocks/>
            </p:cNvSpPr>
            <p:nvPr/>
          </p:nvSpPr>
          <p:spPr bwMode="auto">
            <a:xfrm>
              <a:off x="3554" y="3111"/>
              <a:ext cx="642" cy="777"/>
            </a:xfrm>
            <a:custGeom>
              <a:avLst/>
              <a:gdLst>
                <a:gd name="T0" fmla="*/ 595 w 1283"/>
                <a:gd name="T1" fmla="*/ 478 h 1556"/>
                <a:gd name="T2" fmla="*/ 567 w 1283"/>
                <a:gd name="T3" fmla="*/ 377 h 1556"/>
                <a:gd name="T4" fmla="*/ 502 w 1283"/>
                <a:gd name="T5" fmla="*/ 347 h 1556"/>
                <a:gd name="T6" fmla="*/ 516 w 1283"/>
                <a:gd name="T7" fmla="*/ 438 h 1556"/>
                <a:gd name="T8" fmla="*/ 542 w 1283"/>
                <a:gd name="T9" fmla="*/ 512 h 1556"/>
                <a:gd name="T10" fmla="*/ 458 w 1283"/>
                <a:gd name="T11" fmla="*/ 600 h 1556"/>
                <a:gd name="T12" fmla="*/ 407 w 1283"/>
                <a:gd name="T13" fmla="*/ 560 h 1556"/>
                <a:gd name="T14" fmla="*/ 382 w 1283"/>
                <a:gd name="T15" fmla="*/ 532 h 1556"/>
                <a:gd name="T16" fmla="*/ 348 w 1283"/>
                <a:gd name="T17" fmla="*/ 541 h 1556"/>
                <a:gd name="T18" fmla="*/ 355 w 1283"/>
                <a:gd name="T19" fmla="*/ 595 h 1556"/>
                <a:gd name="T20" fmla="*/ 392 w 1283"/>
                <a:gd name="T21" fmla="*/ 636 h 1556"/>
                <a:gd name="T22" fmla="*/ 440 w 1283"/>
                <a:gd name="T23" fmla="*/ 661 h 1556"/>
                <a:gd name="T24" fmla="*/ 484 w 1283"/>
                <a:gd name="T25" fmla="*/ 715 h 1556"/>
                <a:gd name="T26" fmla="*/ 251 w 1283"/>
                <a:gd name="T27" fmla="*/ 633 h 1556"/>
                <a:gd name="T28" fmla="*/ 289 w 1283"/>
                <a:gd name="T29" fmla="*/ 604 h 1556"/>
                <a:gd name="T30" fmla="*/ 337 w 1283"/>
                <a:gd name="T31" fmla="*/ 523 h 1556"/>
                <a:gd name="T32" fmla="*/ 342 w 1283"/>
                <a:gd name="T33" fmla="*/ 432 h 1556"/>
                <a:gd name="T34" fmla="*/ 349 w 1283"/>
                <a:gd name="T35" fmla="*/ 395 h 1556"/>
                <a:gd name="T36" fmla="*/ 365 w 1283"/>
                <a:gd name="T37" fmla="*/ 374 h 1556"/>
                <a:gd name="T38" fmla="*/ 355 w 1283"/>
                <a:gd name="T39" fmla="*/ 346 h 1556"/>
                <a:gd name="T40" fmla="*/ 322 w 1283"/>
                <a:gd name="T41" fmla="*/ 335 h 1556"/>
                <a:gd name="T42" fmla="*/ 281 w 1283"/>
                <a:gd name="T43" fmla="*/ 324 h 1556"/>
                <a:gd name="T44" fmla="*/ 250 w 1283"/>
                <a:gd name="T45" fmla="*/ 321 h 1556"/>
                <a:gd name="T46" fmla="*/ 232 w 1283"/>
                <a:gd name="T47" fmla="*/ 344 h 1556"/>
                <a:gd name="T48" fmla="*/ 241 w 1283"/>
                <a:gd name="T49" fmla="*/ 372 h 1556"/>
                <a:gd name="T50" fmla="*/ 253 w 1283"/>
                <a:gd name="T51" fmla="*/ 379 h 1556"/>
                <a:gd name="T52" fmla="*/ 259 w 1283"/>
                <a:gd name="T53" fmla="*/ 391 h 1556"/>
                <a:gd name="T54" fmla="*/ 279 w 1283"/>
                <a:gd name="T55" fmla="*/ 436 h 1556"/>
                <a:gd name="T56" fmla="*/ 281 w 1283"/>
                <a:gd name="T57" fmla="*/ 493 h 1556"/>
                <a:gd name="T58" fmla="*/ 254 w 1283"/>
                <a:gd name="T59" fmla="*/ 550 h 1556"/>
                <a:gd name="T60" fmla="*/ 212 w 1283"/>
                <a:gd name="T61" fmla="*/ 584 h 1556"/>
                <a:gd name="T62" fmla="*/ 163 w 1283"/>
                <a:gd name="T63" fmla="*/ 596 h 1556"/>
                <a:gd name="T64" fmla="*/ 157 w 1283"/>
                <a:gd name="T65" fmla="*/ 597 h 1556"/>
                <a:gd name="T66" fmla="*/ 115 w 1283"/>
                <a:gd name="T67" fmla="*/ 589 h 1556"/>
                <a:gd name="T68" fmla="*/ 124 w 1283"/>
                <a:gd name="T69" fmla="*/ 555 h 1556"/>
                <a:gd name="T70" fmla="*/ 170 w 1283"/>
                <a:gd name="T71" fmla="*/ 468 h 1556"/>
                <a:gd name="T72" fmla="*/ 165 w 1283"/>
                <a:gd name="T73" fmla="*/ 403 h 1556"/>
                <a:gd name="T74" fmla="*/ 143 w 1283"/>
                <a:gd name="T75" fmla="*/ 361 h 1556"/>
                <a:gd name="T76" fmla="*/ 131 w 1283"/>
                <a:gd name="T77" fmla="*/ 342 h 1556"/>
                <a:gd name="T78" fmla="*/ 116 w 1283"/>
                <a:gd name="T79" fmla="*/ 293 h 1556"/>
                <a:gd name="T80" fmla="*/ 124 w 1283"/>
                <a:gd name="T81" fmla="*/ 236 h 1556"/>
                <a:gd name="T82" fmla="*/ 156 w 1283"/>
                <a:gd name="T83" fmla="*/ 193 h 1556"/>
                <a:gd name="T84" fmla="*/ 183 w 1283"/>
                <a:gd name="T85" fmla="*/ 174 h 1556"/>
                <a:gd name="T86" fmla="*/ 110 w 1283"/>
                <a:gd name="T87" fmla="*/ 19 h 1556"/>
                <a:gd name="T88" fmla="*/ 126 w 1283"/>
                <a:gd name="T89" fmla="*/ 136 h 1556"/>
                <a:gd name="T90" fmla="*/ 94 w 1283"/>
                <a:gd name="T91" fmla="*/ 166 h 1556"/>
                <a:gd name="T92" fmla="*/ 56 w 1283"/>
                <a:gd name="T93" fmla="*/ 247 h 1556"/>
                <a:gd name="T94" fmla="*/ 58 w 1283"/>
                <a:gd name="T95" fmla="*/ 328 h 1556"/>
                <a:gd name="T96" fmla="*/ 93 w 1283"/>
                <a:gd name="T97" fmla="*/ 398 h 1556"/>
                <a:gd name="T98" fmla="*/ 99 w 1283"/>
                <a:gd name="T99" fmla="*/ 409 h 1556"/>
                <a:gd name="T100" fmla="*/ 103 w 1283"/>
                <a:gd name="T101" fmla="*/ 479 h 1556"/>
                <a:gd name="T102" fmla="*/ 45 w 1283"/>
                <a:gd name="T103" fmla="*/ 529 h 1556"/>
                <a:gd name="T104" fmla="*/ 14 w 1283"/>
                <a:gd name="T105" fmla="*/ 537 h 1556"/>
                <a:gd name="T106" fmla="*/ 0 w 1283"/>
                <a:gd name="T107" fmla="*/ 558 h 1556"/>
                <a:gd name="T108" fmla="*/ 21 w 1283"/>
                <a:gd name="T109" fmla="*/ 599 h 1556"/>
                <a:gd name="T110" fmla="*/ 63 w 1283"/>
                <a:gd name="T111" fmla="*/ 633 h 1556"/>
                <a:gd name="T112" fmla="*/ 114 w 1283"/>
                <a:gd name="T113" fmla="*/ 653 h 1556"/>
                <a:gd name="T114" fmla="*/ 159 w 1283"/>
                <a:gd name="T115" fmla="*/ 659 h 1556"/>
                <a:gd name="T116" fmla="*/ 546 w 1283"/>
                <a:gd name="T117" fmla="*/ 777 h 155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283" h="1556">
                  <a:moveTo>
                    <a:pt x="1261" y="1064"/>
                  </a:moveTo>
                  <a:lnTo>
                    <a:pt x="1241" y="1045"/>
                  </a:lnTo>
                  <a:lnTo>
                    <a:pt x="1223" y="1021"/>
                  </a:lnTo>
                  <a:lnTo>
                    <a:pt x="1205" y="991"/>
                  </a:lnTo>
                  <a:lnTo>
                    <a:pt x="1189" y="958"/>
                  </a:lnTo>
                  <a:lnTo>
                    <a:pt x="1174" y="920"/>
                  </a:lnTo>
                  <a:lnTo>
                    <a:pt x="1160" y="878"/>
                  </a:lnTo>
                  <a:lnTo>
                    <a:pt x="1148" y="834"/>
                  </a:lnTo>
                  <a:lnTo>
                    <a:pt x="1138" y="787"/>
                  </a:lnTo>
                  <a:lnTo>
                    <a:pt x="1133" y="754"/>
                  </a:lnTo>
                  <a:lnTo>
                    <a:pt x="1129" y="721"/>
                  </a:lnTo>
                  <a:lnTo>
                    <a:pt x="1127" y="688"/>
                  </a:lnTo>
                  <a:lnTo>
                    <a:pt x="1126" y="657"/>
                  </a:lnTo>
                  <a:lnTo>
                    <a:pt x="1001" y="657"/>
                  </a:lnTo>
                  <a:lnTo>
                    <a:pt x="1003" y="694"/>
                  </a:lnTo>
                  <a:lnTo>
                    <a:pt x="1004" y="733"/>
                  </a:lnTo>
                  <a:lnTo>
                    <a:pt x="1009" y="771"/>
                  </a:lnTo>
                  <a:lnTo>
                    <a:pt x="1016" y="810"/>
                  </a:lnTo>
                  <a:lnTo>
                    <a:pt x="1024" y="844"/>
                  </a:lnTo>
                  <a:lnTo>
                    <a:pt x="1031" y="878"/>
                  </a:lnTo>
                  <a:lnTo>
                    <a:pt x="1040" y="910"/>
                  </a:lnTo>
                  <a:lnTo>
                    <a:pt x="1049" y="941"/>
                  </a:lnTo>
                  <a:lnTo>
                    <a:pt x="1060" y="971"/>
                  </a:lnTo>
                  <a:lnTo>
                    <a:pt x="1072" y="1000"/>
                  </a:lnTo>
                  <a:lnTo>
                    <a:pt x="1084" y="1025"/>
                  </a:lnTo>
                  <a:lnTo>
                    <a:pt x="1096" y="1051"/>
                  </a:lnTo>
                  <a:lnTo>
                    <a:pt x="967" y="1051"/>
                  </a:lnTo>
                  <a:lnTo>
                    <a:pt x="967" y="1216"/>
                  </a:lnTo>
                  <a:lnTo>
                    <a:pt x="940" y="1211"/>
                  </a:lnTo>
                  <a:lnTo>
                    <a:pt x="915" y="1202"/>
                  </a:lnTo>
                  <a:lnTo>
                    <a:pt x="891" y="1192"/>
                  </a:lnTo>
                  <a:lnTo>
                    <a:pt x="868" y="1178"/>
                  </a:lnTo>
                  <a:lnTo>
                    <a:pt x="847" y="1162"/>
                  </a:lnTo>
                  <a:lnTo>
                    <a:pt x="829" y="1142"/>
                  </a:lnTo>
                  <a:lnTo>
                    <a:pt x="813" y="1121"/>
                  </a:lnTo>
                  <a:lnTo>
                    <a:pt x="799" y="1097"/>
                  </a:lnTo>
                  <a:lnTo>
                    <a:pt x="793" y="1087"/>
                  </a:lnTo>
                  <a:lnTo>
                    <a:pt x="784" y="1078"/>
                  </a:lnTo>
                  <a:lnTo>
                    <a:pt x="774" y="1070"/>
                  </a:lnTo>
                  <a:lnTo>
                    <a:pt x="763" y="1066"/>
                  </a:lnTo>
                  <a:lnTo>
                    <a:pt x="751" y="1063"/>
                  </a:lnTo>
                  <a:lnTo>
                    <a:pt x="739" y="1063"/>
                  </a:lnTo>
                  <a:lnTo>
                    <a:pt x="727" y="1064"/>
                  </a:lnTo>
                  <a:lnTo>
                    <a:pt x="715" y="1069"/>
                  </a:lnTo>
                  <a:lnTo>
                    <a:pt x="696" y="1084"/>
                  </a:lnTo>
                  <a:lnTo>
                    <a:pt x="684" y="1105"/>
                  </a:lnTo>
                  <a:lnTo>
                    <a:pt x="681" y="1129"/>
                  </a:lnTo>
                  <a:lnTo>
                    <a:pt x="687" y="1153"/>
                  </a:lnTo>
                  <a:lnTo>
                    <a:pt x="697" y="1172"/>
                  </a:lnTo>
                  <a:lnTo>
                    <a:pt x="709" y="1192"/>
                  </a:lnTo>
                  <a:lnTo>
                    <a:pt x="723" y="1210"/>
                  </a:lnTo>
                  <a:lnTo>
                    <a:pt x="736" y="1228"/>
                  </a:lnTo>
                  <a:lnTo>
                    <a:pt x="751" y="1243"/>
                  </a:lnTo>
                  <a:lnTo>
                    <a:pt x="768" y="1258"/>
                  </a:lnTo>
                  <a:lnTo>
                    <a:pt x="784" y="1273"/>
                  </a:lnTo>
                  <a:lnTo>
                    <a:pt x="802" y="1285"/>
                  </a:lnTo>
                  <a:lnTo>
                    <a:pt x="820" y="1297"/>
                  </a:lnTo>
                  <a:lnTo>
                    <a:pt x="840" y="1305"/>
                  </a:lnTo>
                  <a:lnTo>
                    <a:pt x="859" y="1314"/>
                  </a:lnTo>
                  <a:lnTo>
                    <a:pt x="880" y="1323"/>
                  </a:lnTo>
                  <a:lnTo>
                    <a:pt x="901" y="1329"/>
                  </a:lnTo>
                  <a:lnTo>
                    <a:pt x="922" y="1334"/>
                  </a:lnTo>
                  <a:lnTo>
                    <a:pt x="945" y="1338"/>
                  </a:lnTo>
                  <a:lnTo>
                    <a:pt x="967" y="1340"/>
                  </a:lnTo>
                  <a:lnTo>
                    <a:pt x="967" y="1431"/>
                  </a:lnTo>
                  <a:lnTo>
                    <a:pt x="452" y="1431"/>
                  </a:lnTo>
                  <a:lnTo>
                    <a:pt x="452" y="1294"/>
                  </a:lnTo>
                  <a:lnTo>
                    <a:pt x="470" y="1286"/>
                  </a:lnTo>
                  <a:lnTo>
                    <a:pt x="486" y="1277"/>
                  </a:lnTo>
                  <a:lnTo>
                    <a:pt x="502" y="1268"/>
                  </a:lnTo>
                  <a:lnTo>
                    <a:pt x="519" y="1258"/>
                  </a:lnTo>
                  <a:lnTo>
                    <a:pt x="534" y="1247"/>
                  </a:lnTo>
                  <a:lnTo>
                    <a:pt x="549" y="1235"/>
                  </a:lnTo>
                  <a:lnTo>
                    <a:pt x="564" y="1223"/>
                  </a:lnTo>
                  <a:lnTo>
                    <a:pt x="577" y="1210"/>
                  </a:lnTo>
                  <a:lnTo>
                    <a:pt x="603" y="1181"/>
                  </a:lnTo>
                  <a:lnTo>
                    <a:pt x="625" y="1150"/>
                  </a:lnTo>
                  <a:lnTo>
                    <a:pt x="645" y="1118"/>
                  </a:lnTo>
                  <a:lnTo>
                    <a:pt x="661" y="1084"/>
                  </a:lnTo>
                  <a:lnTo>
                    <a:pt x="673" y="1048"/>
                  </a:lnTo>
                  <a:lnTo>
                    <a:pt x="682" y="1012"/>
                  </a:lnTo>
                  <a:lnTo>
                    <a:pt x="688" y="974"/>
                  </a:lnTo>
                  <a:lnTo>
                    <a:pt x="690" y="935"/>
                  </a:lnTo>
                  <a:lnTo>
                    <a:pt x="688" y="901"/>
                  </a:lnTo>
                  <a:lnTo>
                    <a:pt x="684" y="866"/>
                  </a:lnTo>
                  <a:lnTo>
                    <a:pt x="676" y="832"/>
                  </a:lnTo>
                  <a:lnTo>
                    <a:pt x="666" y="799"/>
                  </a:lnTo>
                  <a:lnTo>
                    <a:pt x="676" y="799"/>
                  </a:lnTo>
                  <a:lnTo>
                    <a:pt x="688" y="796"/>
                  </a:lnTo>
                  <a:lnTo>
                    <a:pt x="697" y="792"/>
                  </a:lnTo>
                  <a:lnTo>
                    <a:pt x="706" y="786"/>
                  </a:lnTo>
                  <a:lnTo>
                    <a:pt x="715" y="778"/>
                  </a:lnTo>
                  <a:lnTo>
                    <a:pt x="721" y="769"/>
                  </a:lnTo>
                  <a:lnTo>
                    <a:pt x="726" y="759"/>
                  </a:lnTo>
                  <a:lnTo>
                    <a:pt x="729" y="748"/>
                  </a:lnTo>
                  <a:lnTo>
                    <a:pt x="729" y="735"/>
                  </a:lnTo>
                  <a:lnTo>
                    <a:pt x="727" y="723"/>
                  </a:lnTo>
                  <a:lnTo>
                    <a:pt x="723" y="712"/>
                  </a:lnTo>
                  <a:lnTo>
                    <a:pt x="717" y="702"/>
                  </a:lnTo>
                  <a:lnTo>
                    <a:pt x="709" y="693"/>
                  </a:lnTo>
                  <a:lnTo>
                    <a:pt x="700" y="685"/>
                  </a:lnTo>
                  <a:lnTo>
                    <a:pt x="688" y="679"/>
                  </a:lnTo>
                  <a:lnTo>
                    <a:pt x="676" y="676"/>
                  </a:lnTo>
                  <a:lnTo>
                    <a:pt x="660" y="673"/>
                  </a:lnTo>
                  <a:lnTo>
                    <a:pt x="643" y="670"/>
                  </a:lnTo>
                  <a:lnTo>
                    <a:pt x="627" y="666"/>
                  </a:lnTo>
                  <a:lnTo>
                    <a:pt x="610" y="661"/>
                  </a:lnTo>
                  <a:lnTo>
                    <a:pt x="594" y="657"/>
                  </a:lnTo>
                  <a:lnTo>
                    <a:pt x="579" y="652"/>
                  </a:lnTo>
                  <a:lnTo>
                    <a:pt x="562" y="648"/>
                  </a:lnTo>
                  <a:lnTo>
                    <a:pt x="547" y="642"/>
                  </a:lnTo>
                  <a:lnTo>
                    <a:pt x="535" y="639"/>
                  </a:lnTo>
                  <a:lnTo>
                    <a:pt x="523" y="637"/>
                  </a:lnTo>
                  <a:lnTo>
                    <a:pt x="511" y="639"/>
                  </a:lnTo>
                  <a:lnTo>
                    <a:pt x="499" y="642"/>
                  </a:lnTo>
                  <a:lnTo>
                    <a:pt x="489" y="648"/>
                  </a:lnTo>
                  <a:lnTo>
                    <a:pt x="480" y="655"/>
                  </a:lnTo>
                  <a:lnTo>
                    <a:pt x="473" y="666"/>
                  </a:lnTo>
                  <a:lnTo>
                    <a:pt x="467" y="676"/>
                  </a:lnTo>
                  <a:lnTo>
                    <a:pt x="464" y="688"/>
                  </a:lnTo>
                  <a:lnTo>
                    <a:pt x="462" y="702"/>
                  </a:lnTo>
                  <a:lnTo>
                    <a:pt x="464" y="714"/>
                  </a:lnTo>
                  <a:lnTo>
                    <a:pt x="468" y="724"/>
                  </a:lnTo>
                  <a:lnTo>
                    <a:pt x="474" y="735"/>
                  </a:lnTo>
                  <a:lnTo>
                    <a:pt x="482" y="744"/>
                  </a:lnTo>
                  <a:lnTo>
                    <a:pt x="491" y="751"/>
                  </a:lnTo>
                  <a:lnTo>
                    <a:pt x="502" y="757"/>
                  </a:lnTo>
                  <a:lnTo>
                    <a:pt x="504" y="759"/>
                  </a:lnTo>
                  <a:lnTo>
                    <a:pt x="505" y="759"/>
                  </a:lnTo>
                  <a:lnTo>
                    <a:pt x="507" y="759"/>
                  </a:lnTo>
                  <a:lnTo>
                    <a:pt x="508" y="765"/>
                  </a:lnTo>
                  <a:lnTo>
                    <a:pt x="510" y="771"/>
                  </a:lnTo>
                  <a:lnTo>
                    <a:pt x="513" y="777"/>
                  </a:lnTo>
                  <a:lnTo>
                    <a:pt x="517" y="783"/>
                  </a:lnTo>
                  <a:lnTo>
                    <a:pt x="528" y="799"/>
                  </a:lnTo>
                  <a:lnTo>
                    <a:pt x="538" y="817"/>
                  </a:lnTo>
                  <a:lnTo>
                    <a:pt x="546" y="837"/>
                  </a:lnTo>
                  <a:lnTo>
                    <a:pt x="553" y="855"/>
                  </a:lnTo>
                  <a:lnTo>
                    <a:pt x="558" y="874"/>
                  </a:lnTo>
                  <a:lnTo>
                    <a:pt x="562" y="895"/>
                  </a:lnTo>
                  <a:lnTo>
                    <a:pt x="564" y="914"/>
                  </a:lnTo>
                  <a:lnTo>
                    <a:pt x="565" y="935"/>
                  </a:lnTo>
                  <a:lnTo>
                    <a:pt x="564" y="961"/>
                  </a:lnTo>
                  <a:lnTo>
                    <a:pt x="561" y="988"/>
                  </a:lnTo>
                  <a:lnTo>
                    <a:pt x="555" y="1012"/>
                  </a:lnTo>
                  <a:lnTo>
                    <a:pt x="546" y="1036"/>
                  </a:lnTo>
                  <a:lnTo>
                    <a:pt x="535" y="1060"/>
                  </a:lnTo>
                  <a:lnTo>
                    <a:pt x="522" y="1081"/>
                  </a:lnTo>
                  <a:lnTo>
                    <a:pt x="507" y="1102"/>
                  </a:lnTo>
                  <a:lnTo>
                    <a:pt x="489" y="1121"/>
                  </a:lnTo>
                  <a:lnTo>
                    <a:pt x="474" y="1136"/>
                  </a:lnTo>
                  <a:lnTo>
                    <a:pt x="458" y="1148"/>
                  </a:lnTo>
                  <a:lnTo>
                    <a:pt x="441" y="1160"/>
                  </a:lnTo>
                  <a:lnTo>
                    <a:pt x="423" y="1169"/>
                  </a:lnTo>
                  <a:lnTo>
                    <a:pt x="404" y="1178"/>
                  </a:lnTo>
                  <a:lnTo>
                    <a:pt x="384" y="1184"/>
                  </a:lnTo>
                  <a:lnTo>
                    <a:pt x="365" y="1190"/>
                  </a:lnTo>
                  <a:lnTo>
                    <a:pt x="344" y="1193"/>
                  </a:lnTo>
                  <a:lnTo>
                    <a:pt x="326" y="1193"/>
                  </a:lnTo>
                  <a:lnTo>
                    <a:pt x="326" y="1195"/>
                  </a:lnTo>
                  <a:lnTo>
                    <a:pt x="323" y="1195"/>
                  </a:lnTo>
                  <a:lnTo>
                    <a:pt x="320" y="1195"/>
                  </a:lnTo>
                  <a:lnTo>
                    <a:pt x="317" y="1195"/>
                  </a:lnTo>
                  <a:lnTo>
                    <a:pt x="314" y="1195"/>
                  </a:lnTo>
                  <a:lnTo>
                    <a:pt x="296" y="1195"/>
                  </a:lnTo>
                  <a:lnTo>
                    <a:pt x="279" y="1192"/>
                  </a:lnTo>
                  <a:lnTo>
                    <a:pt x="263" y="1189"/>
                  </a:lnTo>
                  <a:lnTo>
                    <a:pt x="246" y="1184"/>
                  </a:lnTo>
                  <a:lnTo>
                    <a:pt x="230" y="1180"/>
                  </a:lnTo>
                  <a:lnTo>
                    <a:pt x="213" y="1174"/>
                  </a:lnTo>
                  <a:lnTo>
                    <a:pt x="198" y="1166"/>
                  </a:lnTo>
                  <a:lnTo>
                    <a:pt x="183" y="1157"/>
                  </a:lnTo>
                  <a:lnTo>
                    <a:pt x="218" y="1136"/>
                  </a:lnTo>
                  <a:lnTo>
                    <a:pt x="248" y="1111"/>
                  </a:lnTo>
                  <a:lnTo>
                    <a:pt x="275" y="1082"/>
                  </a:lnTo>
                  <a:lnTo>
                    <a:pt x="299" y="1049"/>
                  </a:lnTo>
                  <a:lnTo>
                    <a:pt x="317" y="1015"/>
                  </a:lnTo>
                  <a:lnTo>
                    <a:pt x="330" y="976"/>
                  </a:lnTo>
                  <a:lnTo>
                    <a:pt x="339" y="937"/>
                  </a:lnTo>
                  <a:lnTo>
                    <a:pt x="342" y="895"/>
                  </a:lnTo>
                  <a:lnTo>
                    <a:pt x="341" y="872"/>
                  </a:lnTo>
                  <a:lnTo>
                    <a:pt x="339" y="850"/>
                  </a:lnTo>
                  <a:lnTo>
                    <a:pt x="335" y="829"/>
                  </a:lnTo>
                  <a:lnTo>
                    <a:pt x="329" y="807"/>
                  </a:lnTo>
                  <a:lnTo>
                    <a:pt x="320" y="784"/>
                  </a:lnTo>
                  <a:lnTo>
                    <a:pt x="311" y="763"/>
                  </a:lnTo>
                  <a:lnTo>
                    <a:pt x="299" y="742"/>
                  </a:lnTo>
                  <a:lnTo>
                    <a:pt x="287" y="723"/>
                  </a:lnTo>
                  <a:lnTo>
                    <a:pt x="285" y="723"/>
                  </a:lnTo>
                  <a:lnTo>
                    <a:pt x="285" y="721"/>
                  </a:lnTo>
                  <a:lnTo>
                    <a:pt x="284" y="720"/>
                  </a:lnTo>
                  <a:lnTo>
                    <a:pt x="272" y="703"/>
                  </a:lnTo>
                  <a:lnTo>
                    <a:pt x="261" y="685"/>
                  </a:lnTo>
                  <a:lnTo>
                    <a:pt x="252" y="666"/>
                  </a:lnTo>
                  <a:lnTo>
                    <a:pt x="243" y="646"/>
                  </a:lnTo>
                  <a:lnTo>
                    <a:pt x="237" y="627"/>
                  </a:lnTo>
                  <a:lnTo>
                    <a:pt x="233" y="606"/>
                  </a:lnTo>
                  <a:lnTo>
                    <a:pt x="231" y="586"/>
                  </a:lnTo>
                  <a:lnTo>
                    <a:pt x="230" y="565"/>
                  </a:lnTo>
                  <a:lnTo>
                    <a:pt x="231" y="541"/>
                  </a:lnTo>
                  <a:lnTo>
                    <a:pt x="234" y="517"/>
                  </a:lnTo>
                  <a:lnTo>
                    <a:pt x="240" y="495"/>
                  </a:lnTo>
                  <a:lnTo>
                    <a:pt x="248" y="472"/>
                  </a:lnTo>
                  <a:lnTo>
                    <a:pt x="258" y="451"/>
                  </a:lnTo>
                  <a:lnTo>
                    <a:pt x="270" y="432"/>
                  </a:lnTo>
                  <a:lnTo>
                    <a:pt x="285" y="413"/>
                  </a:lnTo>
                  <a:lnTo>
                    <a:pt x="302" y="395"/>
                  </a:lnTo>
                  <a:lnTo>
                    <a:pt x="312" y="386"/>
                  </a:lnTo>
                  <a:lnTo>
                    <a:pt x="321" y="377"/>
                  </a:lnTo>
                  <a:lnTo>
                    <a:pt x="332" y="369"/>
                  </a:lnTo>
                  <a:lnTo>
                    <a:pt x="344" y="362"/>
                  </a:lnTo>
                  <a:lnTo>
                    <a:pt x="354" y="354"/>
                  </a:lnTo>
                  <a:lnTo>
                    <a:pt x="366" y="348"/>
                  </a:lnTo>
                  <a:lnTo>
                    <a:pt x="378" y="342"/>
                  </a:lnTo>
                  <a:lnTo>
                    <a:pt x="390" y="338"/>
                  </a:lnTo>
                  <a:lnTo>
                    <a:pt x="444" y="318"/>
                  </a:lnTo>
                  <a:lnTo>
                    <a:pt x="329" y="0"/>
                  </a:lnTo>
                  <a:lnTo>
                    <a:pt x="219" y="39"/>
                  </a:lnTo>
                  <a:lnTo>
                    <a:pt x="294" y="245"/>
                  </a:lnTo>
                  <a:lnTo>
                    <a:pt x="284" y="251"/>
                  </a:lnTo>
                  <a:lnTo>
                    <a:pt x="273" y="258"/>
                  </a:lnTo>
                  <a:lnTo>
                    <a:pt x="263" y="266"/>
                  </a:lnTo>
                  <a:lnTo>
                    <a:pt x="252" y="273"/>
                  </a:lnTo>
                  <a:lnTo>
                    <a:pt x="242" y="281"/>
                  </a:lnTo>
                  <a:lnTo>
                    <a:pt x="233" y="288"/>
                  </a:lnTo>
                  <a:lnTo>
                    <a:pt x="222" y="297"/>
                  </a:lnTo>
                  <a:lnTo>
                    <a:pt x="213" y="306"/>
                  </a:lnTo>
                  <a:lnTo>
                    <a:pt x="188" y="333"/>
                  </a:lnTo>
                  <a:lnTo>
                    <a:pt x="167" y="363"/>
                  </a:lnTo>
                  <a:lnTo>
                    <a:pt x="147" y="395"/>
                  </a:lnTo>
                  <a:lnTo>
                    <a:pt x="132" y="426"/>
                  </a:lnTo>
                  <a:lnTo>
                    <a:pt x="120" y="460"/>
                  </a:lnTo>
                  <a:lnTo>
                    <a:pt x="111" y="495"/>
                  </a:lnTo>
                  <a:lnTo>
                    <a:pt x="105" y="529"/>
                  </a:lnTo>
                  <a:lnTo>
                    <a:pt x="104" y="565"/>
                  </a:lnTo>
                  <a:lnTo>
                    <a:pt x="105" y="595"/>
                  </a:lnTo>
                  <a:lnTo>
                    <a:pt x="110" y="627"/>
                  </a:lnTo>
                  <a:lnTo>
                    <a:pt x="116" y="657"/>
                  </a:lnTo>
                  <a:lnTo>
                    <a:pt x="125" y="687"/>
                  </a:lnTo>
                  <a:lnTo>
                    <a:pt x="137" y="717"/>
                  </a:lnTo>
                  <a:lnTo>
                    <a:pt x="152" y="745"/>
                  </a:lnTo>
                  <a:lnTo>
                    <a:pt x="168" y="772"/>
                  </a:lnTo>
                  <a:lnTo>
                    <a:pt x="186" y="798"/>
                  </a:lnTo>
                  <a:lnTo>
                    <a:pt x="186" y="796"/>
                  </a:lnTo>
                  <a:lnTo>
                    <a:pt x="185" y="795"/>
                  </a:lnTo>
                  <a:lnTo>
                    <a:pt x="198" y="819"/>
                  </a:lnTo>
                  <a:lnTo>
                    <a:pt x="209" y="844"/>
                  </a:lnTo>
                  <a:lnTo>
                    <a:pt x="216" y="869"/>
                  </a:lnTo>
                  <a:lnTo>
                    <a:pt x="218" y="895"/>
                  </a:lnTo>
                  <a:lnTo>
                    <a:pt x="215" y="928"/>
                  </a:lnTo>
                  <a:lnTo>
                    <a:pt x="206" y="959"/>
                  </a:lnTo>
                  <a:lnTo>
                    <a:pt x="191" y="986"/>
                  </a:lnTo>
                  <a:lnTo>
                    <a:pt x="171" y="1012"/>
                  </a:lnTo>
                  <a:lnTo>
                    <a:pt x="147" y="1033"/>
                  </a:lnTo>
                  <a:lnTo>
                    <a:pt x="120" y="1049"/>
                  </a:lnTo>
                  <a:lnTo>
                    <a:pt x="90" y="1060"/>
                  </a:lnTo>
                  <a:lnTo>
                    <a:pt x="59" y="1066"/>
                  </a:lnTo>
                  <a:lnTo>
                    <a:pt x="50" y="1067"/>
                  </a:lnTo>
                  <a:lnTo>
                    <a:pt x="42" y="1069"/>
                  </a:lnTo>
                  <a:lnTo>
                    <a:pt x="33" y="1073"/>
                  </a:lnTo>
                  <a:lnTo>
                    <a:pt x="27" y="1076"/>
                  </a:lnTo>
                  <a:lnTo>
                    <a:pt x="20" y="1082"/>
                  </a:lnTo>
                  <a:lnTo>
                    <a:pt x="15" y="1088"/>
                  </a:lnTo>
                  <a:lnTo>
                    <a:pt x="11" y="1094"/>
                  </a:lnTo>
                  <a:lnTo>
                    <a:pt x="6" y="1102"/>
                  </a:lnTo>
                  <a:lnTo>
                    <a:pt x="0" y="1118"/>
                  </a:lnTo>
                  <a:lnTo>
                    <a:pt x="0" y="1135"/>
                  </a:lnTo>
                  <a:lnTo>
                    <a:pt x="5" y="1150"/>
                  </a:lnTo>
                  <a:lnTo>
                    <a:pt x="12" y="1165"/>
                  </a:lnTo>
                  <a:lnTo>
                    <a:pt x="26" y="1183"/>
                  </a:lnTo>
                  <a:lnTo>
                    <a:pt x="41" y="1199"/>
                  </a:lnTo>
                  <a:lnTo>
                    <a:pt x="57" y="1216"/>
                  </a:lnTo>
                  <a:lnTo>
                    <a:pt x="72" y="1231"/>
                  </a:lnTo>
                  <a:lnTo>
                    <a:pt x="90" y="1244"/>
                  </a:lnTo>
                  <a:lnTo>
                    <a:pt x="108" y="1258"/>
                  </a:lnTo>
                  <a:lnTo>
                    <a:pt x="126" y="1268"/>
                  </a:lnTo>
                  <a:lnTo>
                    <a:pt x="146" y="1279"/>
                  </a:lnTo>
                  <a:lnTo>
                    <a:pt x="165" y="1288"/>
                  </a:lnTo>
                  <a:lnTo>
                    <a:pt x="185" y="1297"/>
                  </a:lnTo>
                  <a:lnTo>
                    <a:pt x="206" y="1302"/>
                  </a:lnTo>
                  <a:lnTo>
                    <a:pt x="227" y="1308"/>
                  </a:lnTo>
                  <a:lnTo>
                    <a:pt x="248" y="1313"/>
                  </a:lnTo>
                  <a:lnTo>
                    <a:pt x="269" y="1316"/>
                  </a:lnTo>
                  <a:lnTo>
                    <a:pt x="291" y="1319"/>
                  </a:lnTo>
                  <a:lnTo>
                    <a:pt x="314" y="1319"/>
                  </a:lnTo>
                  <a:lnTo>
                    <a:pt x="317" y="1319"/>
                  </a:lnTo>
                  <a:lnTo>
                    <a:pt x="320" y="1319"/>
                  </a:lnTo>
                  <a:lnTo>
                    <a:pt x="323" y="1319"/>
                  </a:lnTo>
                  <a:lnTo>
                    <a:pt x="326" y="1319"/>
                  </a:lnTo>
                  <a:lnTo>
                    <a:pt x="326" y="1556"/>
                  </a:lnTo>
                  <a:lnTo>
                    <a:pt x="1091" y="1556"/>
                  </a:lnTo>
                  <a:lnTo>
                    <a:pt x="1091" y="1175"/>
                  </a:lnTo>
                  <a:lnTo>
                    <a:pt x="1283" y="1175"/>
                  </a:lnTo>
                  <a:lnTo>
                    <a:pt x="1283" y="1084"/>
                  </a:lnTo>
                  <a:lnTo>
                    <a:pt x="1261" y="106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553" name="Freeform 27"/>
            <p:cNvSpPr>
              <a:spLocks/>
            </p:cNvSpPr>
            <p:nvPr/>
          </p:nvSpPr>
          <p:spPr bwMode="auto">
            <a:xfrm>
              <a:off x="4396" y="3093"/>
              <a:ext cx="642" cy="783"/>
            </a:xfrm>
            <a:custGeom>
              <a:avLst/>
              <a:gdLst>
                <a:gd name="T0" fmla="*/ 628 w 1283"/>
                <a:gd name="T1" fmla="*/ 543 h 1565"/>
                <a:gd name="T2" fmla="*/ 597 w 1283"/>
                <a:gd name="T3" fmla="*/ 535 h 1565"/>
                <a:gd name="T4" fmla="*/ 539 w 1283"/>
                <a:gd name="T5" fmla="*/ 484 h 1565"/>
                <a:gd name="T6" fmla="*/ 543 w 1283"/>
                <a:gd name="T7" fmla="*/ 414 h 1565"/>
                <a:gd name="T8" fmla="*/ 549 w 1283"/>
                <a:gd name="T9" fmla="*/ 403 h 1565"/>
                <a:gd name="T10" fmla="*/ 583 w 1283"/>
                <a:gd name="T11" fmla="*/ 333 h 1565"/>
                <a:gd name="T12" fmla="*/ 585 w 1283"/>
                <a:gd name="T13" fmla="*/ 252 h 1565"/>
                <a:gd name="T14" fmla="*/ 548 w 1283"/>
                <a:gd name="T15" fmla="*/ 171 h 1565"/>
                <a:gd name="T16" fmla="*/ 510 w 1283"/>
                <a:gd name="T17" fmla="*/ 137 h 1565"/>
                <a:gd name="T18" fmla="*/ 520 w 1283"/>
                <a:gd name="T19" fmla="*/ 19 h 1565"/>
                <a:gd name="T20" fmla="*/ 446 w 1283"/>
                <a:gd name="T21" fmla="*/ 172 h 1565"/>
                <a:gd name="T22" fmla="*/ 479 w 1283"/>
                <a:gd name="T23" fmla="*/ 191 h 1565"/>
                <a:gd name="T24" fmla="*/ 513 w 1283"/>
                <a:gd name="T25" fmla="*/ 231 h 1565"/>
                <a:gd name="T26" fmla="*/ 527 w 1283"/>
                <a:gd name="T27" fmla="*/ 288 h 1565"/>
                <a:gd name="T28" fmla="*/ 516 w 1283"/>
                <a:gd name="T29" fmla="*/ 337 h 1565"/>
                <a:gd name="T30" fmla="*/ 499 w 1283"/>
                <a:gd name="T31" fmla="*/ 366 h 1565"/>
                <a:gd name="T32" fmla="*/ 482 w 1283"/>
                <a:gd name="T33" fmla="*/ 397 h 1565"/>
                <a:gd name="T34" fmla="*/ 471 w 1283"/>
                <a:gd name="T35" fmla="*/ 452 h 1565"/>
                <a:gd name="T36" fmla="*/ 504 w 1283"/>
                <a:gd name="T37" fmla="*/ 545 h 1565"/>
                <a:gd name="T38" fmla="*/ 535 w 1283"/>
                <a:gd name="T39" fmla="*/ 591 h 1565"/>
                <a:gd name="T40" fmla="*/ 494 w 1283"/>
                <a:gd name="T41" fmla="*/ 602 h 1565"/>
                <a:gd name="T42" fmla="*/ 479 w 1283"/>
                <a:gd name="T43" fmla="*/ 602 h 1565"/>
                <a:gd name="T44" fmla="*/ 440 w 1283"/>
                <a:gd name="T45" fmla="*/ 593 h 1565"/>
                <a:gd name="T46" fmla="*/ 397 w 1283"/>
                <a:gd name="T47" fmla="*/ 565 h 1565"/>
                <a:gd name="T48" fmla="*/ 364 w 1283"/>
                <a:gd name="T49" fmla="*/ 511 h 1565"/>
                <a:gd name="T50" fmla="*/ 361 w 1283"/>
                <a:gd name="T51" fmla="*/ 452 h 1565"/>
                <a:gd name="T52" fmla="*/ 378 w 1283"/>
                <a:gd name="T53" fmla="*/ 404 h 1565"/>
                <a:gd name="T54" fmla="*/ 388 w 1283"/>
                <a:gd name="T55" fmla="*/ 384 h 1565"/>
                <a:gd name="T56" fmla="*/ 396 w 1283"/>
                <a:gd name="T57" fmla="*/ 381 h 1565"/>
                <a:gd name="T58" fmla="*/ 411 w 1283"/>
                <a:gd name="T59" fmla="*/ 355 h 1565"/>
                <a:gd name="T60" fmla="*/ 396 w 1283"/>
                <a:gd name="T61" fmla="*/ 329 h 1565"/>
                <a:gd name="T62" fmla="*/ 368 w 1283"/>
                <a:gd name="T63" fmla="*/ 325 h 1565"/>
                <a:gd name="T64" fmla="*/ 328 w 1283"/>
                <a:gd name="T65" fmla="*/ 338 h 1565"/>
                <a:gd name="T66" fmla="*/ 292 w 1283"/>
                <a:gd name="T67" fmla="*/ 347 h 1565"/>
                <a:gd name="T68" fmla="*/ 277 w 1283"/>
                <a:gd name="T69" fmla="*/ 372 h 1565"/>
                <a:gd name="T70" fmla="*/ 289 w 1283"/>
                <a:gd name="T71" fmla="*/ 397 h 1565"/>
                <a:gd name="T72" fmla="*/ 304 w 1283"/>
                <a:gd name="T73" fmla="*/ 421 h 1565"/>
                <a:gd name="T74" fmla="*/ 301 w 1283"/>
                <a:gd name="T75" fmla="*/ 511 h 1565"/>
                <a:gd name="T76" fmla="*/ 340 w 1283"/>
                <a:gd name="T77" fmla="*/ 595 h 1565"/>
                <a:gd name="T78" fmla="*/ 382 w 1283"/>
                <a:gd name="T79" fmla="*/ 633 h 1565"/>
                <a:gd name="T80" fmla="*/ 416 w 1283"/>
                <a:gd name="T81" fmla="*/ 720 h 1565"/>
                <a:gd name="T82" fmla="*/ 252 w 1283"/>
                <a:gd name="T83" fmla="*/ 683 h 1565"/>
                <a:gd name="T84" fmla="*/ 292 w 1283"/>
                <a:gd name="T85" fmla="*/ 588 h 1565"/>
                <a:gd name="T86" fmla="*/ 106 w 1283"/>
                <a:gd name="T87" fmla="*/ 504 h 1565"/>
                <a:gd name="T88" fmla="*/ 130 w 1283"/>
                <a:gd name="T89" fmla="*/ 427 h 1565"/>
                <a:gd name="T90" fmla="*/ 141 w 1283"/>
                <a:gd name="T91" fmla="*/ 333 h 1565"/>
                <a:gd name="T92" fmla="*/ 72 w 1283"/>
                <a:gd name="T93" fmla="*/ 398 h 1565"/>
                <a:gd name="T94" fmla="*/ 39 w 1283"/>
                <a:gd name="T95" fmla="*/ 500 h 1565"/>
                <a:gd name="T96" fmla="*/ 0 w 1283"/>
                <a:gd name="T97" fmla="*/ 592 h 1565"/>
                <a:gd name="T98" fmla="*/ 181 w 1283"/>
                <a:gd name="T99" fmla="*/ 662 h 1565"/>
                <a:gd name="T100" fmla="*/ 134 w 1283"/>
                <a:gd name="T101" fmla="*/ 676 h 1565"/>
                <a:gd name="T102" fmla="*/ 479 w 1283"/>
                <a:gd name="T103" fmla="*/ 664 h 1565"/>
                <a:gd name="T104" fmla="*/ 496 w 1283"/>
                <a:gd name="T105" fmla="*/ 664 h 1565"/>
                <a:gd name="T106" fmla="*/ 549 w 1283"/>
                <a:gd name="T107" fmla="*/ 653 h 1565"/>
                <a:gd name="T108" fmla="*/ 597 w 1283"/>
                <a:gd name="T109" fmla="*/ 626 h 1565"/>
                <a:gd name="T110" fmla="*/ 636 w 1283"/>
                <a:gd name="T111" fmla="*/ 587 h 156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283" h="1565">
                  <a:moveTo>
                    <a:pt x="1277" y="1111"/>
                  </a:moveTo>
                  <a:lnTo>
                    <a:pt x="1272" y="1104"/>
                  </a:lnTo>
                  <a:lnTo>
                    <a:pt x="1268" y="1096"/>
                  </a:lnTo>
                  <a:lnTo>
                    <a:pt x="1263" y="1092"/>
                  </a:lnTo>
                  <a:lnTo>
                    <a:pt x="1256" y="1086"/>
                  </a:lnTo>
                  <a:lnTo>
                    <a:pt x="1250" y="1081"/>
                  </a:lnTo>
                  <a:lnTo>
                    <a:pt x="1241" y="1078"/>
                  </a:lnTo>
                  <a:lnTo>
                    <a:pt x="1233" y="1077"/>
                  </a:lnTo>
                  <a:lnTo>
                    <a:pt x="1224" y="1075"/>
                  </a:lnTo>
                  <a:lnTo>
                    <a:pt x="1193" y="1069"/>
                  </a:lnTo>
                  <a:lnTo>
                    <a:pt x="1163" y="1057"/>
                  </a:lnTo>
                  <a:lnTo>
                    <a:pt x="1136" y="1041"/>
                  </a:lnTo>
                  <a:lnTo>
                    <a:pt x="1112" y="1020"/>
                  </a:lnTo>
                  <a:lnTo>
                    <a:pt x="1092" y="994"/>
                  </a:lnTo>
                  <a:lnTo>
                    <a:pt x="1077" y="967"/>
                  </a:lnTo>
                  <a:lnTo>
                    <a:pt x="1068" y="936"/>
                  </a:lnTo>
                  <a:lnTo>
                    <a:pt x="1065" y="903"/>
                  </a:lnTo>
                  <a:lnTo>
                    <a:pt x="1067" y="878"/>
                  </a:lnTo>
                  <a:lnTo>
                    <a:pt x="1074" y="852"/>
                  </a:lnTo>
                  <a:lnTo>
                    <a:pt x="1085" y="827"/>
                  </a:lnTo>
                  <a:lnTo>
                    <a:pt x="1098" y="803"/>
                  </a:lnTo>
                  <a:lnTo>
                    <a:pt x="1098" y="804"/>
                  </a:lnTo>
                  <a:lnTo>
                    <a:pt x="1097" y="804"/>
                  </a:lnTo>
                  <a:lnTo>
                    <a:pt x="1097" y="806"/>
                  </a:lnTo>
                  <a:lnTo>
                    <a:pt x="1115" y="780"/>
                  </a:lnTo>
                  <a:lnTo>
                    <a:pt x="1131" y="753"/>
                  </a:lnTo>
                  <a:lnTo>
                    <a:pt x="1145" y="725"/>
                  </a:lnTo>
                  <a:lnTo>
                    <a:pt x="1157" y="696"/>
                  </a:lnTo>
                  <a:lnTo>
                    <a:pt x="1166" y="666"/>
                  </a:lnTo>
                  <a:lnTo>
                    <a:pt x="1172" y="636"/>
                  </a:lnTo>
                  <a:lnTo>
                    <a:pt x="1176" y="605"/>
                  </a:lnTo>
                  <a:lnTo>
                    <a:pt x="1178" y="575"/>
                  </a:lnTo>
                  <a:lnTo>
                    <a:pt x="1176" y="539"/>
                  </a:lnTo>
                  <a:lnTo>
                    <a:pt x="1170" y="503"/>
                  </a:lnTo>
                  <a:lnTo>
                    <a:pt x="1163" y="468"/>
                  </a:lnTo>
                  <a:lnTo>
                    <a:pt x="1151" y="434"/>
                  </a:lnTo>
                  <a:lnTo>
                    <a:pt x="1134" y="403"/>
                  </a:lnTo>
                  <a:lnTo>
                    <a:pt x="1116" y="371"/>
                  </a:lnTo>
                  <a:lnTo>
                    <a:pt x="1095" y="341"/>
                  </a:lnTo>
                  <a:lnTo>
                    <a:pt x="1070" y="314"/>
                  </a:lnTo>
                  <a:lnTo>
                    <a:pt x="1058" y="304"/>
                  </a:lnTo>
                  <a:lnTo>
                    <a:pt x="1046" y="293"/>
                  </a:lnTo>
                  <a:lnTo>
                    <a:pt x="1034" y="283"/>
                  </a:lnTo>
                  <a:lnTo>
                    <a:pt x="1020" y="274"/>
                  </a:lnTo>
                  <a:lnTo>
                    <a:pt x="1008" y="265"/>
                  </a:lnTo>
                  <a:lnTo>
                    <a:pt x="995" y="257"/>
                  </a:lnTo>
                  <a:lnTo>
                    <a:pt x="980" y="250"/>
                  </a:lnTo>
                  <a:lnTo>
                    <a:pt x="966" y="242"/>
                  </a:lnTo>
                  <a:lnTo>
                    <a:pt x="1040" y="38"/>
                  </a:lnTo>
                  <a:lnTo>
                    <a:pt x="932" y="0"/>
                  </a:lnTo>
                  <a:lnTo>
                    <a:pt x="815" y="317"/>
                  </a:lnTo>
                  <a:lnTo>
                    <a:pt x="876" y="340"/>
                  </a:lnTo>
                  <a:lnTo>
                    <a:pt x="891" y="344"/>
                  </a:lnTo>
                  <a:lnTo>
                    <a:pt x="905" y="350"/>
                  </a:lnTo>
                  <a:lnTo>
                    <a:pt x="918" y="358"/>
                  </a:lnTo>
                  <a:lnTo>
                    <a:pt x="932" y="364"/>
                  </a:lnTo>
                  <a:lnTo>
                    <a:pt x="945" y="373"/>
                  </a:lnTo>
                  <a:lnTo>
                    <a:pt x="957" y="382"/>
                  </a:lnTo>
                  <a:lnTo>
                    <a:pt x="969" y="392"/>
                  </a:lnTo>
                  <a:lnTo>
                    <a:pt x="981" y="403"/>
                  </a:lnTo>
                  <a:lnTo>
                    <a:pt x="998" y="421"/>
                  </a:lnTo>
                  <a:lnTo>
                    <a:pt x="1013" y="440"/>
                  </a:lnTo>
                  <a:lnTo>
                    <a:pt x="1025" y="461"/>
                  </a:lnTo>
                  <a:lnTo>
                    <a:pt x="1035" y="482"/>
                  </a:lnTo>
                  <a:lnTo>
                    <a:pt x="1043" y="504"/>
                  </a:lnTo>
                  <a:lnTo>
                    <a:pt x="1049" y="527"/>
                  </a:lnTo>
                  <a:lnTo>
                    <a:pt x="1052" y="551"/>
                  </a:lnTo>
                  <a:lnTo>
                    <a:pt x="1053" y="575"/>
                  </a:lnTo>
                  <a:lnTo>
                    <a:pt x="1052" y="594"/>
                  </a:lnTo>
                  <a:lnTo>
                    <a:pt x="1050" y="615"/>
                  </a:lnTo>
                  <a:lnTo>
                    <a:pt x="1046" y="635"/>
                  </a:lnTo>
                  <a:lnTo>
                    <a:pt x="1040" y="654"/>
                  </a:lnTo>
                  <a:lnTo>
                    <a:pt x="1031" y="674"/>
                  </a:lnTo>
                  <a:lnTo>
                    <a:pt x="1022" y="693"/>
                  </a:lnTo>
                  <a:lnTo>
                    <a:pt x="1010" y="711"/>
                  </a:lnTo>
                  <a:lnTo>
                    <a:pt x="998" y="729"/>
                  </a:lnTo>
                  <a:lnTo>
                    <a:pt x="998" y="731"/>
                  </a:lnTo>
                  <a:lnTo>
                    <a:pt x="996" y="732"/>
                  </a:lnTo>
                  <a:lnTo>
                    <a:pt x="984" y="752"/>
                  </a:lnTo>
                  <a:lnTo>
                    <a:pt x="972" y="773"/>
                  </a:lnTo>
                  <a:lnTo>
                    <a:pt x="963" y="794"/>
                  </a:lnTo>
                  <a:lnTo>
                    <a:pt x="956" y="815"/>
                  </a:lnTo>
                  <a:lnTo>
                    <a:pt x="948" y="837"/>
                  </a:lnTo>
                  <a:lnTo>
                    <a:pt x="944" y="860"/>
                  </a:lnTo>
                  <a:lnTo>
                    <a:pt x="942" y="881"/>
                  </a:lnTo>
                  <a:lnTo>
                    <a:pt x="941" y="903"/>
                  </a:lnTo>
                  <a:lnTo>
                    <a:pt x="944" y="945"/>
                  </a:lnTo>
                  <a:lnTo>
                    <a:pt x="953" y="985"/>
                  </a:lnTo>
                  <a:lnTo>
                    <a:pt x="966" y="1023"/>
                  </a:lnTo>
                  <a:lnTo>
                    <a:pt x="984" y="1059"/>
                  </a:lnTo>
                  <a:lnTo>
                    <a:pt x="1008" y="1090"/>
                  </a:lnTo>
                  <a:lnTo>
                    <a:pt x="1035" y="1119"/>
                  </a:lnTo>
                  <a:lnTo>
                    <a:pt x="1065" y="1144"/>
                  </a:lnTo>
                  <a:lnTo>
                    <a:pt x="1100" y="1165"/>
                  </a:lnTo>
                  <a:lnTo>
                    <a:pt x="1085" y="1174"/>
                  </a:lnTo>
                  <a:lnTo>
                    <a:pt x="1070" y="1182"/>
                  </a:lnTo>
                  <a:lnTo>
                    <a:pt x="1053" y="1188"/>
                  </a:lnTo>
                  <a:lnTo>
                    <a:pt x="1037" y="1192"/>
                  </a:lnTo>
                  <a:lnTo>
                    <a:pt x="1020" y="1197"/>
                  </a:lnTo>
                  <a:lnTo>
                    <a:pt x="1004" y="1200"/>
                  </a:lnTo>
                  <a:lnTo>
                    <a:pt x="987" y="1203"/>
                  </a:lnTo>
                  <a:lnTo>
                    <a:pt x="969" y="1203"/>
                  </a:lnTo>
                  <a:lnTo>
                    <a:pt x="966" y="1203"/>
                  </a:lnTo>
                  <a:lnTo>
                    <a:pt x="963" y="1203"/>
                  </a:lnTo>
                  <a:lnTo>
                    <a:pt x="960" y="1203"/>
                  </a:lnTo>
                  <a:lnTo>
                    <a:pt x="957" y="1203"/>
                  </a:lnTo>
                  <a:lnTo>
                    <a:pt x="957" y="1201"/>
                  </a:lnTo>
                  <a:lnTo>
                    <a:pt x="939" y="1201"/>
                  </a:lnTo>
                  <a:lnTo>
                    <a:pt x="918" y="1198"/>
                  </a:lnTo>
                  <a:lnTo>
                    <a:pt x="899" y="1192"/>
                  </a:lnTo>
                  <a:lnTo>
                    <a:pt x="879" y="1186"/>
                  </a:lnTo>
                  <a:lnTo>
                    <a:pt x="860" y="1177"/>
                  </a:lnTo>
                  <a:lnTo>
                    <a:pt x="842" y="1168"/>
                  </a:lnTo>
                  <a:lnTo>
                    <a:pt x="825" y="1156"/>
                  </a:lnTo>
                  <a:lnTo>
                    <a:pt x="809" y="1144"/>
                  </a:lnTo>
                  <a:lnTo>
                    <a:pt x="794" y="1129"/>
                  </a:lnTo>
                  <a:lnTo>
                    <a:pt x="776" y="1110"/>
                  </a:lnTo>
                  <a:lnTo>
                    <a:pt x="761" y="1090"/>
                  </a:lnTo>
                  <a:lnTo>
                    <a:pt x="748" y="1068"/>
                  </a:lnTo>
                  <a:lnTo>
                    <a:pt x="737" y="1045"/>
                  </a:lnTo>
                  <a:lnTo>
                    <a:pt x="728" y="1021"/>
                  </a:lnTo>
                  <a:lnTo>
                    <a:pt x="722" y="997"/>
                  </a:lnTo>
                  <a:lnTo>
                    <a:pt x="719" y="970"/>
                  </a:lnTo>
                  <a:lnTo>
                    <a:pt x="718" y="945"/>
                  </a:lnTo>
                  <a:lnTo>
                    <a:pt x="719" y="924"/>
                  </a:lnTo>
                  <a:lnTo>
                    <a:pt x="721" y="903"/>
                  </a:lnTo>
                  <a:lnTo>
                    <a:pt x="725" y="884"/>
                  </a:lnTo>
                  <a:lnTo>
                    <a:pt x="730" y="863"/>
                  </a:lnTo>
                  <a:lnTo>
                    <a:pt x="737" y="845"/>
                  </a:lnTo>
                  <a:lnTo>
                    <a:pt x="745" y="825"/>
                  </a:lnTo>
                  <a:lnTo>
                    <a:pt x="755" y="807"/>
                  </a:lnTo>
                  <a:lnTo>
                    <a:pt x="766" y="791"/>
                  </a:lnTo>
                  <a:lnTo>
                    <a:pt x="770" y="785"/>
                  </a:lnTo>
                  <a:lnTo>
                    <a:pt x="773" y="779"/>
                  </a:lnTo>
                  <a:lnTo>
                    <a:pt x="775" y="774"/>
                  </a:lnTo>
                  <a:lnTo>
                    <a:pt x="776" y="768"/>
                  </a:lnTo>
                  <a:lnTo>
                    <a:pt x="778" y="767"/>
                  </a:lnTo>
                  <a:lnTo>
                    <a:pt x="779" y="767"/>
                  </a:lnTo>
                  <a:lnTo>
                    <a:pt x="781" y="767"/>
                  </a:lnTo>
                  <a:lnTo>
                    <a:pt x="792" y="761"/>
                  </a:lnTo>
                  <a:lnTo>
                    <a:pt x="801" y="753"/>
                  </a:lnTo>
                  <a:lnTo>
                    <a:pt x="809" y="743"/>
                  </a:lnTo>
                  <a:lnTo>
                    <a:pt x="815" y="732"/>
                  </a:lnTo>
                  <a:lnTo>
                    <a:pt x="819" y="722"/>
                  </a:lnTo>
                  <a:lnTo>
                    <a:pt x="821" y="710"/>
                  </a:lnTo>
                  <a:lnTo>
                    <a:pt x="819" y="698"/>
                  </a:lnTo>
                  <a:lnTo>
                    <a:pt x="816" y="686"/>
                  </a:lnTo>
                  <a:lnTo>
                    <a:pt x="810" y="674"/>
                  </a:lnTo>
                  <a:lnTo>
                    <a:pt x="803" y="665"/>
                  </a:lnTo>
                  <a:lnTo>
                    <a:pt x="792" y="657"/>
                  </a:lnTo>
                  <a:lnTo>
                    <a:pt x="784" y="651"/>
                  </a:lnTo>
                  <a:lnTo>
                    <a:pt x="772" y="647"/>
                  </a:lnTo>
                  <a:lnTo>
                    <a:pt x="760" y="645"/>
                  </a:lnTo>
                  <a:lnTo>
                    <a:pt x="748" y="647"/>
                  </a:lnTo>
                  <a:lnTo>
                    <a:pt x="736" y="650"/>
                  </a:lnTo>
                  <a:lnTo>
                    <a:pt x="721" y="656"/>
                  </a:lnTo>
                  <a:lnTo>
                    <a:pt x="704" y="662"/>
                  </a:lnTo>
                  <a:lnTo>
                    <a:pt x="689" y="666"/>
                  </a:lnTo>
                  <a:lnTo>
                    <a:pt x="673" y="671"/>
                  </a:lnTo>
                  <a:lnTo>
                    <a:pt x="656" y="675"/>
                  </a:lnTo>
                  <a:lnTo>
                    <a:pt x="640" y="678"/>
                  </a:lnTo>
                  <a:lnTo>
                    <a:pt x="623" y="681"/>
                  </a:lnTo>
                  <a:lnTo>
                    <a:pt x="607" y="684"/>
                  </a:lnTo>
                  <a:lnTo>
                    <a:pt x="595" y="687"/>
                  </a:lnTo>
                  <a:lnTo>
                    <a:pt x="583" y="693"/>
                  </a:lnTo>
                  <a:lnTo>
                    <a:pt x="574" y="701"/>
                  </a:lnTo>
                  <a:lnTo>
                    <a:pt x="565" y="710"/>
                  </a:lnTo>
                  <a:lnTo>
                    <a:pt x="559" y="720"/>
                  </a:lnTo>
                  <a:lnTo>
                    <a:pt x="556" y="731"/>
                  </a:lnTo>
                  <a:lnTo>
                    <a:pt x="553" y="743"/>
                  </a:lnTo>
                  <a:lnTo>
                    <a:pt x="554" y="756"/>
                  </a:lnTo>
                  <a:lnTo>
                    <a:pt x="557" y="768"/>
                  </a:lnTo>
                  <a:lnTo>
                    <a:pt x="562" y="777"/>
                  </a:lnTo>
                  <a:lnTo>
                    <a:pt x="568" y="786"/>
                  </a:lnTo>
                  <a:lnTo>
                    <a:pt x="577" y="794"/>
                  </a:lnTo>
                  <a:lnTo>
                    <a:pt x="586" y="800"/>
                  </a:lnTo>
                  <a:lnTo>
                    <a:pt x="595" y="804"/>
                  </a:lnTo>
                  <a:lnTo>
                    <a:pt x="607" y="807"/>
                  </a:lnTo>
                  <a:lnTo>
                    <a:pt x="617" y="809"/>
                  </a:lnTo>
                  <a:lnTo>
                    <a:pt x="607" y="842"/>
                  </a:lnTo>
                  <a:lnTo>
                    <a:pt x="599" y="875"/>
                  </a:lnTo>
                  <a:lnTo>
                    <a:pt x="595" y="909"/>
                  </a:lnTo>
                  <a:lnTo>
                    <a:pt x="593" y="945"/>
                  </a:lnTo>
                  <a:lnTo>
                    <a:pt x="595" y="984"/>
                  </a:lnTo>
                  <a:lnTo>
                    <a:pt x="601" y="1021"/>
                  </a:lnTo>
                  <a:lnTo>
                    <a:pt x="610" y="1057"/>
                  </a:lnTo>
                  <a:lnTo>
                    <a:pt x="622" y="1093"/>
                  </a:lnTo>
                  <a:lnTo>
                    <a:pt x="638" y="1128"/>
                  </a:lnTo>
                  <a:lnTo>
                    <a:pt x="658" y="1159"/>
                  </a:lnTo>
                  <a:lnTo>
                    <a:pt x="680" y="1189"/>
                  </a:lnTo>
                  <a:lnTo>
                    <a:pt x="706" y="1218"/>
                  </a:lnTo>
                  <a:lnTo>
                    <a:pt x="719" y="1231"/>
                  </a:lnTo>
                  <a:lnTo>
                    <a:pt x="734" y="1243"/>
                  </a:lnTo>
                  <a:lnTo>
                    <a:pt x="749" y="1255"/>
                  </a:lnTo>
                  <a:lnTo>
                    <a:pt x="764" y="1266"/>
                  </a:lnTo>
                  <a:lnTo>
                    <a:pt x="781" y="1276"/>
                  </a:lnTo>
                  <a:lnTo>
                    <a:pt x="797" y="1285"/>
                  </a:lnTo>
                  <a:lnTo>
                    <a:pt x="813" y="1294"/>
                  </a:lnTo>
                  <a:lnTo>
                    <a:pt x="831" y="1302"/>
                  </a:lnTo>
                  <a:lnTo>
                    <a:pt x="831" y="1439"/>
                  </a:lnTo>
                  <a:lnTo>
                    <a:pt x="404" y="1439"/>
                  </a:lnTo>
                  <a:lnTo>
                    <a:pt x="431" y="1424"/>
                  </a:lnTo>
                  <a:lnTo>
                    <a:pt x="457" y="1408"/>
                  </a:lnTo>
                  <a:lnTo>
                    <a:pt x="481" y="1388"/>
                  </a:lnTo>
                  <a:lnTo>
                    <a:pt x="503" y="1366"/>
                  </a:lnTo>
                  <a:lnTo>
                    <a:pt x="523" y="1342"/>
                  </a:lnTo>
                  <a:lnTo>
                    <a:pt x="539" y="1315"/>
                  </a:lnTo>
                  <a:lnTo>
                    <a:pt x="553" y="1285"/>
                  </a:lnTo>
                  <a:lnTo>
                    <a:pt x="563" y="1254"/>
                  </a:lnTo>
                  <a:lnTo>
                    <a:pt x="584" y="1176"/>
                  </a:lnTo>
                  <a:lnTo>
                    <a:pt x="316" y="1176"/>
                  </a:lnTo>
                  <a:lnTo>
                    <a:pt x="316" y="1059"/>
                  </a:lnTo>
                  <a:lnTo>
                    <a:pt x="187" y="1059"/>
                  </a:lnTo>
                  <a:lnTo>
                    <a:pt x="199" y="1033"/>
                  </a:lnTo>
                  <a:lnTo>
                    <a:pt x="211" y="1008"/>
                  </a:lnTo>
                  <a:lnTo>
                    <a:pt x="223" y="979"/>
                  </a:lnTo>
                  <a:lnTo>
                    <a:pt x="234" y="949"/>
                  </a:lnTo>
                  <a:lnTo>
                    <a:pt x="243" y="919"/>
                  </a:lnTo>
                  <a:lnTo>
                    <a:pt x="252" y="888"/>
                  </a:lnTo>
                  <a:lnTo>
                    <a:pt x="259" y="854"/>
                  </a:lnTo>
                  <a:lnTo>
                    <a:pt x="267" y="819"/>
                  </a:lnTo>
                  <a:lnTo>
                    <a:pt x="274" y="780"/>
                  </a:lnTo>
                  <a:lnTo>
                    <a:pt x="279" y="741"/>
                  </a:lnTo>
                  <a:lnTo>
                    <a:pt x="280" y="704"/>
                  </a:lnTo>
                  <a:lnTo>
                    <a:pt x="282" y="666"/>
                  </a:lnTo>
                  <a:lnTo>
                    <a:pt x="157" y="665"/>
                  </a:lnTo>
                  <a:lnTo>
                    <a:pt x="156" y="698"/>
                  </a:lnTo>
                  <a:lnTo>
                    <a:pt x="154" y="729"/>
                  </a:lnTo>
                  <a:lnTo>
                    <a:pt x="150" y="762"/>
                  </a:lnTo>
                  <a:lnTo>
                    <a:pt x="144" y="795"/>
                  </a:lnTo>
                  <a:lnTo>
                    <a:pt x="133" y="843"/>
                  </a:lnTo>
                  <a:lnTo>
                    <a:pt x="123" y="888"/>
                  </a:lnTo>
                  <a:lnTo>
                    <a:pt x="109" y="928"/>
                  </a:lnTo>
                  <a:lnTo>
                    <a:pt x="94" y="966"/>
                  </a:lnTo>
                  <a:lnTo>
                    <a:pt x="78" y="1000"/>
                  </a:lnTo>
                  <a:lnTo>
                    <a:pt x="60" y="1030"/>
                  </a:lnTo>
                  <a:lnTo>
                    <a:pt x="42" y="1054"/>
                  </a:lnTo>
                  <a:lnTo>
                    <a:pt x="22" y="1074"/>
                  </a:lnTo>
                  <a:lnTo>
                    <a:pt x="0" y="1092"/>
                  </a:lnTo>
                  <a:lnTo>
                    <a:pt x="0" y="1183"/>
                  </a:lnTo>
                  <a:lnTo>
                    <a:pt x="192" y="1183"/>
                  </a:lnTo>
                  <a:lnTo>
                    <a:pt x="192" y="1300"/>
                  </a:lnTo>
                  <a:lnTo>
                    <a:pt x="392" y="1300"/>
                  </a:lnTo>
                  <a:lnTo>
                    <a:pt x="377" y="1312"/>
                  </a:lnTo>
                  <a:lnTo>
                    <a:pt x="361" y="1323"/>
                  </a:lnTo>
                  <a:lnTo>
                    <a:pt x="343" y="1332"/>
                  </a:lnTo>
                  <a:lnTo>
                    <a:pt x="325" y="1339"/>
                  </a:lnTo>
                  <a:lnTo>
                    <a:pt x="307" y="1345"/>
                  </a:lnTo>
                  <a:lnTo>
                    <a:pt x="288" y="1349"/>
                  </a:lnTo>
                  <a:lnTo>
                    <a:pt x="268" y="1352"/>
                  </a:lnTo>
                  <a:lnTo>
                    <a:pt x="250" y="1355"/>
                  </a:lnTo>
                  <a:lnTo>
                    <a:pt x="193" y="1360"/>
                  </a:lnTo>
                  <a:lnTo>
                    <a:pt x="192" y="1564"/>
                  </a:lnTo>
                  <a:lnTo>
                    <a:pt x="957" y="1565"/>
                  </a:lnTo>
                  <a:lnTo>
                    <a:pt x="957" y="1327"/>
                  </a:lnTo>
                  <a:lnTo>
                    <a:pt x="960" y="1327"/>
                  </a:lnTo>
                  <a:lnTo>
                    <a:pt x="963" y="1327"/>
                  </a:lnTo>
                  <a:lnTo>
                    <a:pt x="966" y="1327"/>
                  </a:lnTo>
                  <a:lnTo>
                    <a:pt x="969" y="1327"/>
                  </a:lnTo>
                  <a:lnTo>
                    <a:pt x="992" y="1327"/>
                  </a:lnTo>
                  <a:lnTo>
                    <a:pt x="1014" y="1324"/>
                  </a:lnTo>
                  <a:lnTo>
                    <a:pt x="1035" y="1321"/>
                  </a:lnTo>
                  <a:lnTo>
                    <a:pt x="1056" y="1317"/>
                  </a:lnTo>
                  <a:lnTo>
                    <a:pt x="1077" y="1311"/>
                  </a:lnTo>
                  <a:lnTo>
                    <a:pt x="1098" y="1305"/>
                  </a:lnTo>
                  <a:lnTo>
                    <a:pt x="1118" y="1297"/>
                  </a:lnTo>
                  <a:lnTo>
                    <a:pt x="1139" y="1287"/>
                  </a:lnTo>
                  <a:lnTo>
                    <a:pt x="1157" y="1276"/>
                  </a:lnTo>
                  <a:lnTo>
                    <a:pt x="1175" y="1266"/>
                  </a:lnTo>
                  <a:lnTo>
                    <a:pt x="1193" y="1252"/>
                  </a:lnTo>
                  <a:lnTo>
                    <a:pt x="1211" y="1239"/>
                  </a:lnTo>
                  <a:lnTo>
                    <a:pt x="1226" y="1225"/>
                  </a:lnTo>
                  <a:lnTo>
                    <a:pt x="1242" y="1209"/>
                  </a:lnTo>
                  <a:lnTo>
                    <a:pt x="1257" y="1192"/>
                  </a:lnTo>
                  <a:lnTo>
                    <a:pt x="1271" y="1174"/>
                  </a:lnTo>
                  <a:lnTo>
                    <a:pt x="1278" y="1159"/>
                  </a:lnTo>
                  <a:lnTo>
                    <a:pt x="1283" y="1143"/>
                  </a:lnTo>
                  <a:lnTo>
                    <a:pt x="1283" y="1126"/>
                  </a:lnTo>
                  <a:lnTo>
                    <a:pt x="1277" y="11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Tree>
  </p:cSld>
  <p:clrMapOvr>
    <a:masterClrMapping/>
  </p:clrMapOvr>
  <p:transition spd="slow">
    <p:cover dir="ld"/>
  </p:transition>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49157" name="Picture 5" descr="j024097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05400" y="3886200"/>
            <a:ext cx="1897063"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9155" name="Rectangle 3"/>
          <p:cNvSpPr>
            <a:spLocks noGrp="1" noChangeArrowheads="1"/>
          </p:cNvSpPr>
          <p:nvPr>
            <p:ph idx="1"/>
          </p:nvPr>
        </p:nvSpPr>
        <p:spPr>
          <a:xfrm>
            <a:off x="228600" y="544286"/>
            <a:ext cx="7162800" cy="4724400"/>
          </a:xfrm>
        </p:spPr>
        <p:txBody>
          <a:bodyPr>
            <a:normAutofit/>
          </a:bodyPr>
          <a:lstStyle/>
          <a:p>
            <a:pPr marL="365760" indent="-256032" fontAlgn="auto">
              <a:spcAft>
                <a:spcPts val="0"/>
              </a:spcAft>
              <a:buFont typeface="Wingdings" pitchFamily="2" charset="2"/>
              <a:buNone/>
              <a:defRPr/>
            </a:pPr>
            <a:r>
              <a:rPr lang="en-US" altLang="en-US" sz="3200" b="1" dirty="0">
                <a:solidFill>
                  <a:schemeClr val="tx1"/>
                </a:solidFill>
              </a:rPr>
              <a:t>Responding to Improper Practices</a:t>
            </a:r>
          </a:p>
          <a:p>
            <a:pPr marL="393192" lvl="1" indent="0" fontAlgn="auto">
              <a:spcBef>
                <a:spcPts val="324"/>
              </a:spcBef>
              <a:spcAft>
                <a:spcPts val="0"/>
              </a:spcAft>
              <a:buFont typeface="Verdana"/>
              <a:buNone/>
              <a:defRPr/>
            </a:pPr>
            <a:endParaRPr lang="en-US" altLang="en-US" sz="2000" dirty="0">
              <a:solidFill>
                <a:schemeClr val="tx1"/>
              </a:solidFill>
            </a:endParaRPr>
          </a:p>
          <a:p>
            <a:pPr marL="621792" lvl="1" fontAlgn="auto">
              <a:spcBef>
                <a:spcPts val="324"/>
              </a:spcBef>
              <a:spcAft>
                <a:spcPts val="0"/>
              </a:spcAft>
              <a:buFont typeface="Wingdings" panose="05000000000000000000" pitchFamily="2" charset="2"/>
              <a:buChar char="Ø"/>
              <a:defRPr/>
            </a:pPr>
            <a:r>
              <a:rPr lang="en-US" altLang="en-US" sz="3200" dirty="0">
                <a:solidFill>
                  <a:schemeClr val="tx1"/>
                </a:solidFill>
                <a:latin typeface="Aparajita" panose="020B0604020202020204" pitchFamily="34" charset="0"/>
                <a:cs typeface="Aparajita" panose="020B0604020202020204" pitchFamily="34" charset="0"/>
              </a:rPr>
              <a:t>There may be a number of  explanations for an observation.</a:t>
            </a:r>
          </a:p>
          <a:p>
            <a:pPr marL="621792" lvl="1" fontAlgn="auto">
              <a:spcBef>
                <a:spcPts val="324"/>
              </a:spcBef>
              <a:spcAft>
                <a:spcPts val="0"/>
              </a:spcAft>
              <a:buFont typeface="Wingdings" panose="05000000000000000000" pitchFamily="2" charset="2"/>
              <a:buChar char="Ø"/>
              <a:defRPr/>
            </a:pPr>
            <a:r>
              <a:rPr lang="en-US" altLang="en-US" sz="3200" dirty="0">
                <a:solidFill>
                  <a:schemeClr val="tx1"/>
                </a:solidFill>
                <a:latin typeface="Aparajita" panose="020B0604020202020204" pitchFamily="34" charset="0"/>
                <a:cs typeface="Aparajita" panose="020B0604020202020204" pitchFamily="34" charset="0"/>
              </a:rPr>
              <a:t>Gather objective evidence and seek advice.</a:t>
            </a:r>
          </a:p>
          <a:p>
            <a:pPr marL="621792" lvl="1" fontAlgn="auto">
              <a:spcBef>
                <a:spcPts val="324"/>
              </a:spcBef>
              <a:spcAft>
                <a:spcPts val="0"/>
              </a:spcAft>
              <a:buFont typeface="Wingdings" panose="05000000000000000000" pitchFamily="2" charset="2"/>
              <a:buChar char="Ø"/>
              <a:defRPr/>
            </a:pPr>
            <a:r>
              <a:rPr lang="en-US" altLang="en-US" sz="3200" dirty="0">
                <a:solidFill>
                  <a:schemeClr val="tx1"/>
                </a:solidFill>
                <a:latin typeface="Aparajita" panose="020B0604020202020204" pitchFamily="34" charset="0"/>
                <a:cs typeface="Aparajita" panose="020B0604020202020204" pitchFamily="34" charset="0"/>
              </a:rPr>
              <a:t>Encourage open dialog about your </a:t>
            </a:r>
          </a:p>
          <a:p>
            <a:pPr marL="336042" lvl="1" indent="0" fontAlgn="auto">
              <a:spcBef>
                <a:spcPts val="324"/>
              </a:spcBef>
              <a:spcAft>
                <a:spcPts val="0"/>
              </a:spcAft>
              <a:buNone/>
              <a:defRPr/>
            </a:pPr>
            <a:r>
              <a:rPr lang="en-US" altLang="en-US" sz="3200" dirty="0">
                <a:solidFill>
                  <a:schemeClr val="tx1"/>
                </a:solidFill>
                <a:latin typeface="Aparajita" panose="020B0604020202020204" pitchFamily="34" charset="0"/>
                <a:cs typeface="Aparajita" panose="020B0604020202020204" pitchFamily="34" charset="0"/>
              </a:rPr>
              <a:t>    observations.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animEffect transition="in" filter="diamond(in)">
                                      <p:cBhvr>
                                        <p:cTn id="7" dur="1000"/>
                                        <p:tgtEl>
                                          <p:spTgt spid="49155">
                                            <p:txEl>
                                              <p:pRg st="0" end="0"/>
                                            </p:txEl>
                                          </p:spTgt>
                                        </p:tgtEl>
                                      </p:cBhvr>
                                    </p:animEffect>
                                  </p:childTnLst>
                                </p:cTn>
                              </p:par>
                            </p:childTnLst>
                          </p:cTn>
                        </p:par>
                        <p:par>
                          <p:cTn id="8" fill="hold" nodeType="afterGroup">
                            <p:stCondLst>
                              <p:cond delay="1000"/>
                            </p:stCondLst>
                            <p:childTnLst>
                              <p:par>
                                <p:cTn id="9" presetID="7" presetClass="entr" presetSubtype="4" fill="hold" nodeType="afterEffect">
                                  <p:stCondLst>
                                    <p:cond delay="0"/>
                                  </p:stCondLst>
                                  <p:childTnLst>
                                    <p:set>
                                      <p:cBhvr>
                                        <p:cTn id="10" dur="1" fill="hold">
                                          <p:stCondLst>
                                            <p:cond delay="0"/>
                                          </p:stCondLst>
                                        </p:cTn>
                                        <p:tgtEl>
                                          <p:spTgt spid="49157"/>
                                        </p:tgtEl>
                                        <p:attrNameLst>
                                          <p:attrName>style.visibility</p:attrName>
                                        </p:attrNameLst>
                                      </p:cBhvr>
                                      <p:to>
                                        <p:strVal val="visible"/>
                                      </p:to>
                                    </p:set>
                                    <p:anim calcmode="lin" valueType="num">
                                      <p:cBhvr additive="base">
                                        <p:cTn id="11" dur="2000" fill="hold"/>
                                        <p:tgtEl>
                                          <p:spTgt spid="49157"/>
                                        </p:tgtEl>
                                        <p:attrNameLst>
                                          <p:attrName>ppt_x</p:attrName>
                                        </p:attrNameLst>
                                      </p:cBhvr>
                                      <p:tavLst>
                                        <p:tav tm="0">
                                          <p:val>
                                            <p:strVal val="#ppt_x"/>
                                          </p:val>
                                        </p:tav>
                                        <p:tav tm="100000">
                                          <p:val>
                                            <p:strVal val="#ppt_x"/>
                                          </p:val>
                                        </p:tav>
                                      </p:tavLst>
                                    </p:anim>
                                    <p:anim calcmode="lin" valueType="num">
                                      <p:cBhvr additive="base">
                                        <p:cTn id="12" dur="2000" fill="hold"/>
                                        <p:tgtEl>
                                          <p:spTgt spid="49157"/>
                                        </p:tgtEl>
                                        <p:attrNameLst>
                                          <p:attrName>ppt_y</p:attrName>
                                        </p:attrNameLst>
                                      </p:cBhvr>
                                      <p:tavLst>
                                        <p:tav tm="0">
                                          <p:val>
                                            <p:strVal val="1+#ppt_h/2"/>
                                          </p:val>
                                        </p:tav>
                                        <p:tav tm="100000">
                                          <p:val>
                                            <p:strVal val="#ppt_y"/>
                                          </p:val>
                                        </p:tav>
                                      </p:tavLst>
                                    </p:anim>
                                  </p:childTnLst>
                                </p:cTn>
                              </p:par>
                            </p:childTnLst>
                          </p:cTn>
                        </p:par>
                        <p:par>
                          <p:cTn id="13" fill="hold" nodeType="afterGroup">
                            <p:stCondLst>
                              <p:cond delay="3000"/>
                            </p:stCondLst>
                            <p:childTnLst>
                              <p:par>
                                <p:cTn id="14" presetID="4" presetClass="entr" presetSubtype="16" fill="hold" grpId="0" nodeType="afterEffect">
                                  <p:stCondLst>
                                    <p:cond delay="0"/>
                                  </p:stCondLst>
                                  <p:childTnLst>
                                    <p:set>
                                      <p:cBhvr>
                                        <p:cTn id="15" dur="1" fill="hold">
                                          <p:stCondLst>
                                            <p:cond delay="0"/>
                                          </p:stCondLst>
                                        </p:cTn>
                                        <p:tgtEl>
                                          <p:spTgt spid="49155">
                                            <p:txEl>
                                              <p:pRg st="2" end="2"/>
                                            </p:txEl>
                                          </p:spTgt>
                                        </p:tgtEl>
                                        <p:attrNameLst>
                                          <p:attrName>style.visibility</p:attrName>
                                        </p:attrNameLst>
                                      </p:cBhvr>
                                      <p:to>
                                        <p:strVal val="visible"/>
                                      </p:to>
                                    </p:set>
                                    <p:animEffect transition="in" filter="box(in)">
                                      <p:cBhvr>
                                        <p:cTn id="16" dur="1000"/>
                                        <p:tgtEl>
                                          <p:spTgt spid="49155">
                                            <p:txEl>
                                              <p:pRg st="2" end="2"/>
                                            </p:txEl>
                                          </p:spTgt>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49155">
                                            <p:txEl>
                                              <p:pRg st="3" end="3"/>
                                            </p:txEl>
                                          </p:spTgt>
                                        </p:tgtEl>
                                        <p:attrNameLst>
                                          <p:attrName>style.visibility</p:attrName>
                                        </p:attrNameLst>
                                      </p:cBhvr>
                                      <p:to>
                                        <p:strVal val="visible"/>
                                      </p:to>
                                    </p:set>
                                    <p:animEffect transition="in" filter="box(in)">
                                      <p:cBhvr>
                                        <p:cTn id="19" dur="1000"/>
                                        <p:tgtEl>
                                          <p:spTgt spid="49155">
                                            <p:txEl>
                                              <p:pRg st="3" end="3"/>
                                            </p:txEl>
                                          </p:spTgt>
                                        </p:tgtEl>
                                      </p:cBhvr>
                                    </p:animEffect>
                                  </p:childTnLst>
                                </p:cTn>
                              </p:par>
                              <p:par>
                                <p:cTn id="20" presetID="4" presetClass="entr" presetSubtype="16" fill="hold" grpId="0" nodeType="withEffect">
                                  <p:stCondLst>
                                    <p:cond delay="0"/>
                                  </p:stCondLst>
                                  <p:childTnLst>
                                    <p:set>
                                      <p:cBhvr>
                                        <p:cTn id="21" dur="1" fill="hold">
                                          <p:stCondLst>
                                            <p:cond delay="0"/>
                                          </p:stCondLst>
                                        </p:cTn>
                                        <p:tgtEl>
                                          <p:spTgt spid="49155">
                                            <p:txEl>
                                              <p:pRg st="4" end="4"/>
                                            </p:txEl>
                                          </p:spTgt>
                                        </p:tgtEl>
                                        <p:attrNameLst>
                                          <p:attrName>style.visibility</p:attrName>
                                        </p:attrNameLst>
                                      </p:cBhvr>
                                      <p:to>
                                        <p:strVal val="visible"/>
                                      </p:to>
                                    </p:set>
                                    <p:animEffect transition="in" filter="box(in)">
                                      <p:cBhvr>
                                        <p:cTn id="22" dur="1000"/>
                                        <p:tgtEl>
                                          <p:spTgt spid="49155">
                                            <p:txEl>
                                              <p:pRg st="4" end="4"/>
                                            </p:txEl>
                                          </p:spTgt>
                                        </p:tgtEl>
                                      </p:cBhvr>
                                    </p:animEffect>
                                  </p:childTnLst>
                                </p:cTn>
                              </p:par>
                              <p:par>
                                <p:cTn id="23" presetID="4" presetClass="entr" presetSubtype="16" fill="hold" grpId="0" nodeType="withEffect">
                                  <p:stCondLst>
                                    <p:cond delay="0"/>
                                  </p:stCondLst>
                                  <p:childTnLst>
                                    <p:set>
                                      <p:cBhvr>
                                        <p:cTn id="24" dur="1" fill="hold">
                                          <p:stCondLst>
                                            <p:cond delay="0"/>
                                          </p:stCondLst>
                                        </p:cTn>
                                        <p:tgtEl>
                                          <p:spTgt spid="49155">
                                            <p:txEl>
                                              <p:pRg st="5" end="5"/>
                                            </p:txEl>
                                          </p:spTgt>
                                        </p:tgtEl>
                                        <p:attrNameLst>
                                          <p:attrName>style.visibility</p:attrName>
                                        </p:attrNameLst>
                                      </p:cBhvr>
                                      <p:to>
                                        <p:strVal val="visible"/>
                                      </p:to>
                                    </p:set>
                                    <p:animEffect transition="in" filter="box(in)">
                                      <p:cBhvr>
                                        <p:cTn id="25" dur="1000"/>
                                        <p:tgtEl>
                                          <p:spTgt spid="4915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build="p"/>
    </p:bldLst>
  </p:timing>
</p:sld>
</file>

<file path=ppt/slides/slide6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5" name="Rectangle 3"/>
          <p:cNvSpPr>
            <a:spLocks noGrp="1" noChangeArrowheads="1"/>
          </p:cNvSpPr>
          <p:nvPr>
            <p:ph idx="1"/>
          </p:nvPr>
        </p:nvSpPr>
        <p:spPr>
          <a:xfrm>
            <a:off x="838200" y="533400"/>
            <a:ext cx="6705600" cy="4572000"/>
          </a:xfrm>
        </p:spPr>
        <p:txBody>
          <a:bodyPr>
            <a:normAutofit/>
          </a:bodyPr>
          <a:lstStyle/>
          <a:p>
            <a:pPr>
              <a:lnSpc>
                <a:spcPct val="90000"/>
              </a:lnSpc>
              <a:buFont typeface="Wingdings" pitchFamily="2" charset="2"/>
              <a:buNone/>
            </a:pPr>
            <a:endParaRPr lang="en-US" altLang="en-US" sz="1800" b="1" dirty="0">
              <a:solidFill>
                <a:srgbClr val="FFFF00"/>
              </a:solidFill>
            </a:endParaRPr>
          </a:p>
          <a:p>
            <a:pPr>
              <a:lnSpc>
                <a:spcPct val="90000"/>
              </a:lnSpc>
              <a:buFont typeface="Wingdings" pitchFamily="2" charset="2"/>
              <a:buNone/>
            </a:pPr>
            <a:r>
              <a:rPr lang="en-US" altLang="en-US" sz="3400" b="1" dirty="0">
                <a:solidFill>
                  <a:schemeClr val="tx1"/>
                </a:solidFill>
              </a:rPr>
              <a:t>Elements of a Data Integrity Plan</a:t>
            </a:r>
          </a:p>
          <a:p>
            <a:pPr>
              <a:lnSpc>
                <a:spcPct val="90000"/>
              </a:lnSpc>
            </a:pPr>
            <a:endParaRPr lang="en-US" altLang="en-US" sz="1800" dirty="0">
              <a:solidFill>
                <a:schemeClr val="tx1"/>
              </a:solidFill>
            </a:endParaRPr>
          </a:p>
          <a:p>
            <a:pPr>
              <a:lnSpc>
                <a:spcPct val="90000"/>
              </a:lnSpc>
            </a:pPr>
            <a:r>
              <a:rPr lang="en-US" altLang="en-US" sz="2800" dirty="0">
                <a:solidFill>
                  <a:schemeClr val="tx1"/>
                </a:solidFill>
                <a:latin typeface="Aparajita" panose="020B0604020202020204" pitchFamily="34" charset="0"/>
                <a:cs typeface="Aparajita" panose="020B0604020202020204" pitchFamily="34" charset="0"/>
              </a:rPr>
              <a:t>Ethics statement</a:t>
            </a:r>
          </a:p>
          <a:p>
            <a:pPr>
              <a:lnSpc>
                <a:spcPct val="90000"/>
              </a:lnSpc>
            </a:pPr>
            <a:r>
              <a:rPr lang="en-US" altLang="en-US" sz="2800" dirty="0">
                <a:solidFill>
                  <a:schemeClr val="tx1"/>
                </a:solidFill>
                <a:latin typeface="Aparajita" panose="020B0604020202020204" pitchFamily="34" charset="0"/>
                <a:cs typeface="Aparajita" panose="020B0604020202020204" pitchFamily="34" charset="0"/>
              </a:rPr>
              <a:t>Analyst training</a:t>
            </a:r>
          </a:p>
          <a:p>
            <a:pPr>
              <a:lnSpc>
                <a:spcPct val="90000"/>
              </a:lnSpc>
            </a:pPr>
            <a:r>
              <a:rPr lang="en-US" altLang="en-US" sz="2800" dirty="0">
                <a:solidFill>
                  <a:schemeClr val="tx1"/>
                </a:solidFill>
                <a:latin typeface="Aparajita" panose="020B0604020202020204" pitchFamily="34" charset="0"/>
                <a:cs typeface="Aparajita" panose="020B0604020202020204" pitchFamily="34" charset="0"/>
              </a:rPr>
              <a:t>Policies and procedures</a:t>
            </a:r>
          </a:p>
          <a:p>
            <a:pPr>
              <a:lnSpc>
                <a:spcPct val="90000"/>
              </a:lnSpc>
            </a:pPr>
            <a:r>
              <a:rPr lang="en-US" altLang="en-US" sz="2800" dirty="0">
                <a:solidFill>
                  <a:schemeClr val="tx1"/>
                </a:solidFill>
                <a:latin typeface="Aparajita" panose="020B0604020202020204" pitchFamily="34" charset="0"/>
                <a:cs typeface="Aparajita" panose="020B0604020202020204" pitchFamily="34" charset="0"/>
              </a:rPr>
              <a:t>Open communication</a:t>
            </a:r>
          </a:p>
          <a:p>
            <a:pPr>
              <a:lnSpc>
                <a:spcPct val="90000"/>
              </a:lnSpc>
            </a:pPr>
            <a:r>
              <a:rPr lang="en-US" altLang="en-US" sz="2800" dirty="0">
                <a:solidFill>
                  <a:schemeClr val="tx1"/>
                </a:solidFill>
                <a:latin typeface="Aparajita" panose="020B0604020202020204" pitchFamily="34" charset="0"/>
                <a:cs typeface="Aparajita" panose="020B0604020202020204" pitchFamily="34" charset="0"/>
              </a:rPr>
              <a:t>Monitoring</a:t>
            </a:r>
          </a:p>
        </p:txBody>
      </p:sp>
      <p:pic>
        <p:nvPicPr>
          <p:cNvPr id="54278" name="Picture 6" descr="j029349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48200" y="3581400"/>
            <a:ext cx="2362200" cy="193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4275">
                                            <p:txEl>
                                              <p:pRg st="1" end="1"/>
                                            </p:txEl>
                                          </p:spTgt>
                                        </p:tgtEl>
                                        <p:attrNameLst>
                                          <p:attrName>style.visibility</p:attrName>
                                        </p:attrNameLst>
                                      </p:cBhvr>
                                      <p:to>
                                        <p:strVal val="visible"/>
                                      </p:to>
                                    </p:set>
                                    <p:animEffect transition="in" filter="fade">
                                      <p:cBhvr>
                                        <p:cTn id="7" dur="2000"/>
                                        <p:tgtEl>
                                          <p:spTgt spid="54275">
                                            <p:txEl>
                                              <p:pRg st="1" end="1"/>
                                            </p:txEl>
                                          </p:spTgt>
                                        </p:tgtEl>
                                      </p:cBhvr>
                                    </p:animEffect>
                                  </p:childTnLst>
                                </p:cTn>
                              </p:par>
                            </p:childTnLst>
                          </p:cTn>
                        </p:par>
                        <p:par>
                          <p:cTn id="8" fill="hold" nodeType="afterGroup">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54275">
                                            <p:txEl>
                                              <p:pRg st="3" end="3"/>
                                            </p:txEl>
                                          </p:spTgt>
                                        </p:tgtEl>
                                        <p:attrNameLst>
                                          <p:attrName>style.visibility</p:attrName>
                                        </p:attrNameLst>
                                      </p:cBhvr>
                                      <p:to>
                                        <p:strVal val="visible"/>
                                      </p:to>
                                    </p:set>
                                    <p:animEffect transition="in" filter="fade">
                                      <p:cBhvr>
                                        <p:cTn id="11" dur="1000"/>
                                        <p:tgtEl>
                                          <p:spTgt spid="54275">
                                            <p:txEl>
                                              <p:pRg st="3" end="3"/>
                                            </p:txEl>
                                          </p:spTgt>
                                        </p:tgtEl>
                                      </p:cBhvr>
                                    </p:animEffect>
                                  </p:childTnLst>
                                </p:cTn>
                              </p:par>
                            </p:childTnLst>
                          </p:cTn>
                        </p:par>
                        <p:par>
                          <p:cTn id="12" fill="hold" nodeType="afterGroup">
                            <p:stCondLst>
                              <p:cond delay="3000"/>
                            </p:stCondLst>
                            <p:childTnLst>
                              <p:par>
                                <p:cTn id="13" presetID="10" presetClass="entr" presetSubtype="0" fill="hold" grpId="0" nodeType="afterEffect">
                                  <p:stCondLst>
                                    <p:cond delay="0"/>
                                  </p:stCondLst>
                                  <p:childTnLst>
                                    <p:set>
                                      <p:cBhvr>
                                        <p:cTn id="14" dur="1" fill="hold">
                                          <p:stCondLst>
                                            <p:cond delay="0"/>
                                          </p:stCondLst>
                                        </p:cTn>
                                        <p:tgtEl>
                                          <p:spTgt spid="54275">
                                            <p:txEl>
                                              <p:pRg st="4" end="4"/>
                                            </p:txEl>
                                          </p:spTgt>
                                        </p:tgtEl>
                                        <p:attrNameLst>
                                          <p:attrName>style.visibility</p:attrName>
                                        </p:attrNameLst>
                                      </p:cBhvr>
                                      <p:to>
                                        <p:strVal val="visible"/>
                                      </p:to>
                                    </p:set>
                                    <p:animEffect transition="in" filter="fade">
                                      <p:cBhvr>
                                        <p:cTn id="15" dur="1000"/>
                                        <p:tgtEl>
                                          <p:spTgt spid="54275">
                                            <p:txEl>
                                              <p:pRg st="4" end="4"/>
                                            </p:txEl>
                                          </p:spTgt>
                                        </p:tgtEl>
                                      </p:cBhvr>
                                    </p:animEffect>
                                  </p:childTnLst>
                                </p:cTn>
                              </p:par>
                            </p:childTnLst>
                          </p:cTn>
                        </p:par>
                        <p:par>
                          <p:cTn id="16" fill="hold" nodeType="afterGroup">
                            <p:stCondLst>
                              <p:cond delay="4000"/>
                            </p:stCondLst>
                            <p:childTnLst>
                              <p:par>
                                <p:cTn id="17" presetID="10" presetClass="entr" presetSubtype="0" fill="hold" grpId="0" nodeType="afterEffect">
                                  <p:stCondLst>
                                    <p:cond delay="0"/>
                                  </p:stCondLst>
                                  <p:childTnLst>
                                    <p:set>
                                      <p:cBhvr>
                                        <p:cTn id="18" dur="1" fill="hold">
                                          <p:stCondLst>
                                            <p:cond delay="0"/>
                                          </p:stCondLst>
                                        </p:cTn>
                                        <p:tgtEl>
                                          <p:spTgt spid="54275">
                                            <p:txEl>
                                              <p:pRg st="5" end="5"/>
                                            </p:txEl>
                                          </p:spTgt>
                                        </p:tgtEl>
                                        <p:attrNameLst>
                                          <p:attrName>style.visibility</p:attrName>
                                        </p:attrNameLst>
                                      </p:cBhvr>
                                      <p:to>
                                        <p:strVal val="visible"/>
                                      </p:to>
                                    </p:set>
                                    <p:animEffect transition="in" filter="fade">
                                      <p:cBhvr>
                                        <p:cTn id="19" dur="1000"/>
                                        <p:tgtEl>
                                          <p:spTgt spid="54275">
                                            <p:txEl>
                                              <p:pRg st="5" end="5"/>
                                            </p:txEl>
                                          </p:spTgt>
                                        </p:tgtEl>
                                      </p:cBhvr>
                                    </p:animEffect>
                                  </p:childTnLst>
                                </p:cTn>
                              </p:par>
                            </p:childTnLst>
                          </p:cTn>
                        </p:par>
                        <p:par>
                          <p:cTn id="20" fill="hold" nodeType="afterGroup">
                            <p:stCondLst>
                              <p:cond delay="5000"/>
                            </p:stCondLst>
                            <p:childTnLst>
                              <p:par>
                                <p:cTn id="21" presetID="10" presetClass="entr" presetSubtype="0" fill="hold" grpId="0" nodeType="afterEffect">
                                  <p:stCondLst>
                                    <p:cond delay="0"/>
                                  </p:stCondLst>
                                  <p:childTnLst>
                                    <p:set>
                                      <p:cBhvr>
                                        <p:cTn id="22" dur="1" fill="hold">
                                          <p:stCondLst>
                                            <p:cond delay="0"/>
                                          </p:stCondLst>
                                        </p:cTn>
                                        <p:tgtEl>
                                          <p:spTgt spid="54275">
                                            <p:txEl>
                                              <p:pRg st="6" end="6"/>
                                            </p:txEl>
                                          </p:spTgt>
                                        </p:tgtEl>
                                        <p:attrNameLst>
                                          <p:attrName>style.visibility</p:attrName>
                                        </p:attrNameLst>
                                      </p:cBhvr>
                                      <p:to>
                                        <p:strVal val="visible"/>
                                      </p:to>
                                    </p:set>
                                    <p:animEffect transition="in" filter="fade">
                                      <p:cBhvr>
                                        <p:cTn id="23" dur="1000"/>
                                        <p:tgtEl>
                                          <p:spTgt spid="54275">
                                            <p:txEl>
                                              <p:pRg st="6" end="6"/>
                                            </p:txEl>
                                          </p:spTgt>
                                        </p:tgtEl>
                                      </p:cBhvr>
                                    </p:animEffect>
                                  </p:childTnLst>
                                </p:cTn>
                              </p:par>
                            </p:childTnLst>
                          </p:cTn>
                        </p:par>
                        <p:par>
                          <p:cTn id="24" fill="hold" nodeType="afterGroup">
                            <p:stCondLst>
                              <p:cond delay="6000"/>
                            </p:stCondLst>
                            <p:childTnLst>
                              <p:par>
                                <p:cTn id="25" presetID="10" presetClass="entr" presetSubtype="0" fill="hold" grpId="0" nodeType="afterEffect">
                                  <p:stCondLst>
                                    <p:cond delay="0"/>
                                  </p:stCondLst>
                                  <p:childTnLst>
                                    <p:set>
                                      <p:cBhvr>
                                        <p:cTn id="26" dur="1" fill="hold">
                                          <p:stCondLst>
                                            <p:cond delay="0"/>
                                          </p:stCondLst>
                                        </p:cTn>
                                        <p:tgtEl>
                                          <p:spTgt spid="54275">
                                            <p:txEl>
                                              <p:pRg st="7" end="7"/>
                                            </p:txEl>
                                          </p:spTgt>
                                        </p:tgtEl>
                                        <p:attrNameLst>
                                          <p:attrName>style.visibility</p:attrName>
                                        </p:attrNameLst>
                                      </p:cBhvr>
                                      <p:to>
                                        <p:strVal val="visible"/>
                                      </p:to>
                                    </p:set>
                                    <p:animEffect transition="in" filter="fade">
                                      <p:cBhvr>
                                        <p:cTn id="27" dur="1000"/>
                                        <p:tgtEl>
                                          <p:spTgt spid="54275">
                                            <p:txEl>
                                              <p:pRg st="7" end="7"/>
                                            </p:txEl>
                                          </p:spTgt>
                                        </p:tgtEl>
                                      </p:cBhvr>
                                    </p:animEffect>
                                  </p:childTnLst>
                                </p:cTn>
                              </p:par>
                            </p:childTnLst>
                          </p:cTn>
                        </p:par>
                        <p:par>
                          <p:cTn id="28" fill="hold" nodeType="afterGroup">
                            <p:stCondLst>
                              <p:cond delay="7000"/>
                            </p:stCondLst>
                            <p:childTnLst>
                              <p:par>
                                <p:cTn id="29" presetID="5" presetClass="exit" presetSubtype="10" fill="hold" nodeType="afterEffect">
                                  <p:stCondLst>
                                    <p:cond delay="0"/>
                                  </p:stCondLst>
                                  <p:childTnLst>
                                    <p:animEffect transition="out" filter="checkerboard(across)">
                                      <p:cBhvr>
                                        <p:cTn id="30" dur="500"/>
                                        <p:tgtEl>
                                          <p:spTgt spid="54278"/>
                                        </p:tgtEl>
                                      </p:cBhvr>
                                    </p:animEffect>
                                    <p:set>
                                      <p:cBhvr>
                                        <p:cTn id="31" dur="1" fill="hold">
                                          <p:stCondLst>
                                            <p:cond delay="499"/>
                                          </p:stCondLst>
                                        </p:cTn>
                                        <p:tgtEl>
                                          <p:spTgt spid="5427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build="p"/>
    </p:bldLst>
  </p:timing>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5300" name="Picture 4" descr="j029292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91400" y="2133600"/>
            <a:ext cx="1473200" cy="189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299" name="Rectangle 3"/>
          <p:cNvSpPr>
            <a:spLocks noGrp="1" noChangeArrowheads="1"/>
          </p:cNvSpPr>
          <p:nvPr>
            <p:ph idx="1"/>
          </p:nvPr>
        </p:nvSpPr>
        <p:spPr>
          <a:xfrm>
            <a:off x="228600" y="381000"/>
            <a:ext cx="7086600" cy="6172200"/>
          </a:xfrm>
        </p:spPr>
        <p:txBody>
          <a:bodyPr rtlCol="0">
            <a:normAutofit/>
          </a:bodyPr>
          <a:lstStyle/>
          <a:p>
            <a:pPr marL="438912" indent="-320040" fontAlgn="auto">
              <a:lnSpc>
                <a:spcPct val="90000"/>
              </a:lnSpc>
              <a:spcBef>
                <a:spcPts val="0"/>
              </a:spcBef>
              <a:spcAft>
                <a:spcPts val="0"/>
              </a:spcAft>
              <a:buFont typeface="Wingdings" pitchFamily="2" charset="2"/>
              <a:buNone/>
              <a:defRPr/>
            </a:pPr>
            <a:r>
              <a:rPr lang="en-US" sz="3600" b="1" dirty="0">
                <a:solidFill>
                  <a:schemeClr val="tx1"/>
                </a:solidFill>
              </a:rPr>
              <a:t>Ethics Statement</a:t>
            </a:r>
          </a:p>
          <a:p>
            <a:pPr marL="438912" indent="-320040" fontAlgn="auto">
              <a:lnSpc>
                <a:spcPct val="90000"/>
              </a:lnSpc>
              <a:spcBef>
                <a:spcPts val="0"/>
              </a:spcBef>
              <a:spcAft>
                <a:spcPts val="0"/>
              </a:spcAft>
              <a:buFont typeface="Wingdings" pitchFamily="2" charset="2"/>
              <a:buNone/>
              <a:defRPr/>
            </a:pPr>
            <a:endParaRPr lang="en-US" sz="1600" b="1" dirty="0">
              <a:solidFill>
                <a:schemeClr val="tx1"/>
              </a:solidFill>
            </a:endParaRPr>
          </a:p>
          <a:p>
            <a:pPr marL="438912" indent="-320040" fontAlgn="auto">
              <a:lnSpc>
                <a:spcPct val="90000"/>
              </a:lnSpc>
              <a:spcBef>
                <a:spcPts val="0"/>
              </a:spcBef>
              <a:spcAft>
                <a:spcPts val="0"/>
              </a:spcAft>
              <a:buFont typeface="Wingdings 2"/>
              <a:buChar char=""/>
              <a:defRPr/>
            </a:pPr>
            <a:r>
              <a:rPr lang="en-US" sz="2800" dirty="0">
                <a:solidFill>
                  <a:schemeClr val="tx1"/>
                </a:solidFill>
                <a:latin typeface="Aparajita" panose="020B0604020202020204" pitchFamily="34" charset="0"/>
                <a:cs typeface="Aparajita" panose="020B0604020202020204" pitchFamily="34" charset="0"/>
              </a:rPr>
              <a:t>The TCPH/NTRL Ethics and Data Integrity Guidelines serve as the required Ethics Statement for our laboratory.  All staff are required to read and sign before beginning any support or testing responsibilities in Water Bacteriology.</a:t>
            </a:r>
          </a:p>
          <a:p>
            <a:pPr marL="118872" indent="0" fontAlgn="auto">
              <a:lnSpc>
                <a:spcPct val="90000"/>
              </a:lnSpc>
              <a:spcBef>
                <a:spcPts val="0"/>
              </a:spcBef>
              <a:spcAft>
                <a:spcPts val="0"/>
              </a:spcAft>
              <a:buFont typeface="Wingdings 2"/>
              <a:buNone/>
              <a:defRPr/>
            </a:pPr>
            <a:endParaRPr lang="en-US" sz="2800" dirty="0">
              <a:solidFill>
                <a:schemeClr val="tx1"/>
              </a:solidFill>
              <a:latin typeface="Aparajita" panose="020B0604020202020204" pitchFamily="34" charset="0"/>
              <a:cs typeface="Aparajita" panose="020B0604020202020204" pitchFamily="34" charset="0"/>
            </a:endParaRPr>
          </a:p>
          <a:p>
            <a:pPr marL="438912" indent="-320040" fontAlgn="auto">
              <a:lnSpc>
                <a:spcPct val="90000"/>
              </a:lnSpc>
              <a:spcBef>
                <a:spcPts val="0"/>
              </a:spcBef>
              <a:spcAft>
                <a:spcPts val="0"/>
              </a:spcAft>
              <a:buFont typeface="Wingdings 2"/>
              <a:buChar char=""/>
              <a:defRPr/>
            </a:pPr>
            <a:r>
              <a:rPr lang="en-US" sz="2800" dirty="0">
                <a:solidFill>
                  <a:schemeClr val="tx1"/>
                </a:solidFill>
                <a:latin typeface="Aparajita" panose="020B0604020202020204" pitchFamily="34" charset="0"/>
                <a:cs typeface="Aparajita" panose="020B0604020202020204" pitchFamily="34" charset="0"/>
              </a:rPr>
              <a:t>It establishes our Code of Conduct and includes:</a:t>
            </a:r>
          </a:p>
          <a:p>
            <a:pPr marL="731520" lvl="1" indent="-274320" fontAlgn="auto">
              <a:lnSpc>
                <a:spcPct val="90000"/>
              </a:lnSpc>
              <a:spcBef>
                <a:spcPts val="324"/>
              </a:spcBef>
              <a:spcAft>
                <a:spcPts val="0"/>
              </a:spcAft>
              <a:buFont typeface="Wingdings"/>
              <a:buChar char=""/>
              <a:defRPr/>
            </a:pPr>
            <a:r>
              <a:rPr lang="en-US" sz="2800" dirty="0">
                <a:solidFill>
                  <a:schemeClr val="tx1"/>
                </a:solidFill>
                <a:latin typeface="Aparajita" panose="020B0604020202020204" pitchFamily="34" charset="0"/>
                <a:cs typeface="Aparajita" panose="020B0604020202020204" pitchFamily="34" charset="0"/>
              </a:rPr>
              <a:t>A zero tolerance policy; for self and others</a:t>
            </a:r>
          </a:p>
          <a:p>
            <a:pPr marL="731520" lvl="1" indent="-274320" fontAlgn="auto">
              <a:lnSpc>
                <a:spcPct val="90000"/>
              </a:lnSpc>
              <a:spcBef>
                <a:spcPts val="324"/>
              </a:spcBef>
              <a:spcAft>
                <a:spcPts val="0"/>
              </a:spcAft>
              <a:buFont typeface="Wingdings"/>
              <a:buChar char=""/>
              <a:defRPr/>
            </a:pPr>
            <a:r>
              <a:rPr lang="en-US" sz="2800" dirty="0">
                <a:solidFill>
                  <a:schemeClr val="tx1"/>
                </a:solidFill>
                <a:latin typeface="Aparajita" panose="020B0604020202020204" pitchFamily="34" charset="0"/>
                <a:cs typeface="Aparajita" panose="020B0604020202020204" pitchFamily="34" charset="0"/>
              </a:rPr>
              <a:t>Expectation of highest ethical standards</a:t>
            </a:r>
          </a:p>
          <a:p>
            <a:pPr marL="731520" lvl="1" indent="-274320" fontAlgn="auto">
              <a:lnSpc>
                <a:spcPct val="90000"/>
              </a:lnSpc>
              <a:spcBef>
                <a:spcPts val="324"/>
              </a:spcBef>
              <a:spcAft>
                <a:spcPts val="0"/>
              </a:spcAft>
              <a:buFont typeface="Wingdings"/>
              <a:buChar char=""/>
              <a:defRPr/>
            </a:pPr>
            <a:r>
              <a:rPr lang="en-US" sz="2800" dirty="0">
                <a:solidFill>
                  <a:schemeClr val="tx1"/>
                </a:solidFill>
                <a:latin typeface="Aparajita" panose="020B0604020202020204" pitchFamily="34" charset="0"/>
                <a:cs typeface="Aparajita" panose="020B0604020202020204" pitchFamily="34" charset="0"/>
              </a:rPr>
              <a:t>Required reporting of suspected problems</a:t>
            </a:r>
          </a:p>
          <a:p>
            <a:pPr marL="731520" lvl="1" indent="-274320" fontAlgn="auto">
              <a:lnSpc>
                <a:spcPct val="90000"/>
              </a:lnSpc>
              <a:spcBef>
                <a:spcPts val="324"/>
              </a:spcBef>
              <a:spcAft>
                <a:spcPts val="0"/>
              </a:spcAft>
              <a:buFont typeface="Wingdings"/>
              <a:buChar char=""/>
              <a:defRPr/>
            </a:pPr>
            <a:r>
              <a:rPr lang="en-US" sz="2800" dirty="0">
                <a:solidFill>
                  <a:schemeClr val="tx1"/>
                </a:solidFill>
                <a:latin typeface="Aparajita" panose="020B0604020202020204" pitchFamily="34" charset="0"/>
                <a:cs typeface="Aparajita" panose="020B0604020202020204" pitchFamily="34" charset="0"/>
              </a:rPr>
              <a:t>Signature of each employee</a:t>
            </a:r>
          </a:p>
          <a:p>
            <a:pPr marL="731520" lvl="1" indent="-274320" fontAlgn="auto">
              <a:lnSpc>
                <a:spcPct val="90000"/>
              </a:lnSpc>
              <a:spcBef>
                <a:spcPts val="324"/>
              </a:spcBef>
              <a:spcAft>
                <a:spcPts val="0"/>
              </a:spcAft>
              <a:buFont typeface="Wingdings"/>
              <a:buChar char=""/>
              <a:defRPr/>
            </a:pPr>
            <a:endParaRPr lang="en-US" sz="800" dirty="0">
              <a:solidFill>
                <a:schemeClr val="tx1"/>
              </a:solidFill>
            </a:endParaRPr>
          </a:p>
          <a:p>
            <a:pPr marL="438912" indent="-320040" fontAlgn="auto">
              <a:lnSpc>
                <a:spcPct val="90000"/>
              </a:lnSpc>
              <a:spcBef>
                <a:spcPts val="0"/>
              </a:spcBef>
              <a:spcAft>
                <a:spcPts val="0"/>
              </a:spcAft>
              <a:buFont typeface="Wingdings" pitchFamily="2" charset="2"/>
              <a:buNone/>
              <a:defRPr/>
            </a:pPr>
            <a:r>
              <a:rPr lang="en-US" sz="2400" i="1" dirty="0">
                <a:solidFill>
                  <a:schemeClr val="tx1"/>
                </a:solidFill>
                <a:latin typeface="Japanese Gothic" pitchFamily="2" charset="-128"/>
              </a:rPr>
              <a:t>    “A cadet will not lie, cheat, or steal; </a:t>
            </a:r>
          </a:p>
          <a:p>
            <a:pPr marL="438912" indent="-320040" fontAlgn="auto">
              <a:lnSpc>
                <a:spcPct val="90000"/>
              </a:lnSpc>
              <a:spcBef>
                <a:spcPts val="0"/>
              </a:spcBef>
              <a:spcAft>
                <a:spcPts val="0"/>
              </a:spcAft>
              <a:buFont typeface="Wingdings" pitchFamily="2" charset="2"/>
              <a:buNone/>
              <a:defRPr/>
            </a:pPr>
            <a:r>
              <a:rPr lang="en-US" sz="2400" i="1" dirty="0">
                <a:solidFill>
                  <a:schemeClr val="tx1"/>
                </a:solidFill>
                <a:latin typeface="Japanese Gothic" pitchFamily="2" charset="-128"/>
              </a:rPr>
              <a:t>     nor tolerate those who do.”</a:t>
            </a:r>
          </a:p>
          <a:p>
            <a:pPr marL="731520" lvl="1" indent="-274320" fontAlgn="auto">
              <a:lnSpc>
                <a:spcPct val="90000"/>
              </a:lnSpc>
              <a:spcBef>
                <a:spcPts val="324"/>
              </a:spcBef>
              <a:spcAft>
                <a:spcPts val="0"/>
              </a:spcAft>
              <a:buFont typeface="Wingdings" pitchFamily="2" charset="2"/>
              <a:buNone/>
              <a:defRPr/>
            </a:pPr>
            <a:endParaRPr lang="en-US" sz="2400" dirty="0"/>
          </a:p>
          <a:p>
            <a:pPr marL="731520" lvl="1" indent="-274320" fontAlgn="auto">
              <a:lnSpc>
                <a:spcPct val="90000"/>
              </a:lnSpc>
              <a:spcBef>
                <a:spcPts val="324"/>
              </a:spcBef>
              <a:spcAft>
                <a:spcPts val="0"/>
              </a:spcAft>
              <a:buFont typeface="Wingdings" pitchFamily="2" charset="2"/>
              <a:buNone/>
              <a:defRPr/>
            </a:pP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5299">
                                            <p:txEl>
                                              <p:pRg st="0" end="0"/>
                                            </p:txEl>
                                          </p:spTgt>
                                        </p:tgtEl>
                                        <p:attrNameLst>
                                          <p:attrName>style.visibility</p:attrName>
                                        </p:attrNameLst>
                                      </p:cBhvr>
                                      <p:to>
                                        <p:strVal val="visible"/>
                                      </p:to>
                                    </p:set>
                                    <p:animEffect transition="in" filter="fade">
                                      <p:cBhvr>
                                        <p:cTn id="7" dur="1000"/>
                                        <p:tgtEl>
                                          <p:spTgt spid="55299">
                                            <p:txEl>
                                              <p:pRg st="0" end="0"/>
                                            </p:txEl>
                                          </p:spTgt>
                                        </p:tgtEl>
                                      </p:cBhvr>
                                    </p:animEffect>
                                  </p:childTnLst>
                                  <p:subTnLst>
                                    <p:animClr clrSpc="rgb" dir="cw">
                                      <p:cBhvr override="childStyle">
                                        <p:cTn dur="1" fill="hold" display="0" masterRel="nextClick" afterEffect="1"/>
                                        <p:tgtEl>
                                          <p:spTgt spid="55299">
                                            <p:txEl>
                                              <p:pRg st="0" end="0"/>
                                            </p:txEl>
                                          </p:spTgt>
                                        </p:tgtEl>
                                        <p:attrNameLst>
                                          <p:attrName>ppt_c</p:attrName>
                                        </p:attrNameLst>
                                      </p:cBhvr>
                                      <p:to>
                                        <a:schemeClr val="bg2"/>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5299">
                                            <p:txEl>
                                              <p:pRg st="2" end="2"/>
                                            </p:txEl>
                                          </p:spTgt>
                                        </p:tgtEl>
                                        <p:attrNameLst>
                                          <p:attrName>style.visibility</p:attrName>
                                        </p:attrNameLst>
                                      </p:cBhvr>
                                      <p:to>
                                        <p:strVal val="visible"/>
                                      </p:to>
                                    </p:set>
                                    <p:animEffect transition="in" filter="fade">
                                      <p:cBhvr>
                                        <p:cTn id="12" dur="1000"/>
                                        <p:tgtEl>
                                          <p:spTgt spid="55299">
                                            <p:txEl>
                                              <p:pRg st="2" end="2"/>
                                            </p:txEl>
                                          </p:spTgt>
                                        </p:tgtEl>
                                      </p:cBhvr>
                                    </p:animEffect>
                                  </p:childTnLst>
                                  <p:subTnLst>
                                    <p:animClr clrSpc="rgb" dir="cw">
                                      <p:cBhvr override="childStyle">
                                        <p:cTn dur="1" fill="hold" display="0" masterRel="nextClick" afterEffect="1"/>
                                        <p:tgtEl>
                                          <p:spTgt spid="55299">
                                            <p:txEl>
                                              <p:pRg st="2" end="2"/>
                                            </p:txEl>
                                          </p:spTgt>
                                        </p:tgtEl>
                                        <p:attrNameLst>
                                          <p:attrName>ppt_c</p:attrName>
                                        </p:attrNameLst>
                                      </p:cBhvr>
                                      <p:to>
                                        <a:schemeClr val="bg2"/>
                                      </p:to>
                                    </p:animClr>
                                  </p:subTnLst>
                                </p:cTn>
                              </p:par>
                            </p:childTnLst>
                          </p:cTn>
                        </p:par>
                        <p:par>
                          <p:cTn id="13" fill="hold" nodeType="afterGroup">
                            <p:stCondLst>
                              <p:cond delay="1000"/>
                            </p:stCondLst>
                            <p:childTnLst>
                              <p:par>
                                <p:cTn id="14" presetID="7" presetClass="entr" presetSubtype="4" fill="hold" nodeType="afterEffect">
                                  <p:stCondLst>
                                    <p:cond delay="0"/>
                                  </p:stCondLst>
                                  <p:childTnLst>
                                    <p:set>
                                      <p:cBhvr>
                                        <p:cTn id="15" dur="1" fill="hold">
                                          <p:stCondLst>
                                            <p:cond delay="0"/>
                                          </p:stCondLst>
                                        </p:cTn>
                                        <p:tgtEl>
                                          <p:spTgt spid="55300"/>
                                        </p:tgtEl>
                                        <p:attrNameLst>
                                          <p:attrName>style.visibility</p:attrName>
                                        </p:attrNameLst>
                                      </p:cBhvr>
                                      <p:to>
                                        <p:strVal val="visible"/>
                                      </p:to>
                                    </p:set>
                                    <p:anim calcmode="lin" valueType="num">
                                      <p:cBhvr additive="base">
                                        <p:cTn id="16" dur="1000" fill="hold"/>
                                        <p:tgtEl>
                                          <p:spTgt spid="55300"/>
                                        </p:tgtEl>
                                        <p:attrNameLst>
                                          <p:attrName>ppt_x</p:attrName>
                                        </p:attrNameLst>
                                      </p:cBhvr>
                                      <p:tavLst>
                                        <p:tav tm="0">
                                          <p:val>
                                            <p:strVal val="#ppt_x"/>
                                          </p:val>
                                        </p:tav>
                                        <p:tav tm="100000">
                                          <p:val>
                                            <p:strVal val="#ppt_x"/>
                                          </p:val>
                                        </p:tav>
                                      </p:tavLst>
                                    </p:anim>
                                    <p:anim calcmode="lin" valueType="num">
                                      <p:cBhvr additive="base">
                                        <p:cTn id="17" dur="1000" fill="hold"/>
                                        <p:tgtEl>
                                          <p:spTgt spid="55300"/>
                                        </p:tgtEl>
                                        <p:attrNameLst>
                                          <p:attrName>ppt_y</p:attrName>
                                        </p:attrNameLst>
                                      </p:cBhvr>
                                      <p:tavLst>
                                        <p:tav tm="0">
                                          <p:val>
                                            <p:strVal val="1+#ppt_h/2"/>
                                          </p:val>
                                        </p:tav>
                                        <p:tav tm="100000">
                                          <p:val>
                                            <p:strVal val="#ppt_y"/>
                                          </p:val>
                                        </p:tav>
                                      </p:tavLst>
                                    </p:anim>
                                  </p:childTnLst>
                                </p:cTn>
                              </p:par>
                            </p:childTnLst>
                          </p:cTn>
                        </p:par>
                        <p:par>
                          <p:cTn id="18" fill="hold" nodeType="afterGroup">
                            <p:stCondLst>
                              <p:cond delay="2000"/>
                            </p:stCondLst>
                            <p:childTnLst>
                              <p:par>
                                <p:cTn id="19" presetID="10" presetClass="entr" presetSubtype="0" fill="hold" grpId="0" nodeType="afterEffect">
                                  <p:stCondLst>
                                    <p:cond delay="0"/>
                                  </p:stCondLst>
                                  <p:childTnLst>
                                    <p:set>
                                      <p:cBhvr>
                                        <p:cTn id="20" dur="1" fill="hold">
                                          <p:stCondLst>
                                            <p:cond delay="0"/>
                                          </p:stCondLst>
                                        </p:cTn>
                                        <p:tgtEl>
                                          <p:spTgt spid="55299">
                                            <p:txEl>
                                              <p:pRg st="4" end="4"/>
                                            </p:txEl>
                                          </p:spTgt>
                                        </p:tgtEl>
                                        <p:attrNameLst>
                                          <p:attrName>style.visibility</p:attrName>
                                        </p:attrNameLst>
                                      </p:cBhvr>
                                      <p:to>
                                        <p:strVal val="visible"/>
                                      </p:to>
                                    </p:set>
                                    <p:animEffect transition="in" filter="fade">
                                      <p:cBhvr>
                                        <p:cTn id="21" dur="3000"/>
                                        <p:tgtEl>
                                          <p:spTgt spid="55299">
                                            <p:txEl>
                                              <p:pRg st="4" end="4"/>
                                            </p:txEl>
                                          </p:spTgt>
                                        </p:tgtEl>
                                      </p:cBhvr>
                                    </p:animEffect>
                                  </p:childTnLst>
                                  <p:subTnLst>
                                    <p:animClr clrSpc="rgb" dir="cw">
                                      <p:cBhvr override="childStyle">
                                        <p:cTn dur="1" fill="hold" display="0" masterRel="nextClick" afterEffect="1"/>
                                        <p:tgtEl>
                                          <p:spTgt spid="55299">
                                            <p:txEl>
                                              <p:pRg st="4" end="4"/>
                                            </p:txEl>
                                          </p:spTgt>
                                        </p:tgtEl>
                                        <p:attrNameLst>
                                          <p:attrName>ppt_c</p:attrName>
                                        </p:attrNameLst>
                                      </p:cBhvr>
                                      <p:to>
                                        <a:schemeClr val="bg2"/>
                                      </p:to>
                                    </p:animClr>
                                  </p:subTnLst>
                                </p:cTn>
                              </p:par>
                            </p:childTnLst>
                          </p:cTn>
                        </p:par>
                        <p:par>
                          <p:cTn id="22" fill="hold" nodeType="afterGroup">
                            <p:stCondLst>
                              <p:cond delay="5000"/>
                            </p:stCondLst>
                            <p:childTnLst>
                              <p:par>
                                <p:cTn id="23" presetID="10" presetClass="entr" presetSubtype="0" fill="hold" grpId="0" nodeType="afterEffect">
                                  <p:stCondLst>
                                    <p:cond delay="0"/>
                                  </p:stCondLst>
                                  <p:childTnLst>
                                    <p:set>
                                      <p:cBhvr>
                                        <p:cTn id="24" dur="1" fill="hold">
                                          <p:stCondLst>
                                            <p:cond delay="0"/>
                                          </p:stCondLst>
                                        </p:cTn>
                                        <p:tgtEl>
                                          <p:spTgt spid="55299">
                                            <p:txEl>
                                              <p:pRg st="5" end="5"/>
                                            </p:txEl>
                                          </p:spTgt>
                                        </p:tgtEl>
                                        <p:attrNameLst>
                                          <p:attrName>style.visibility</p:attrName>
                                        </p:attrNameLst>
                                      </p:cBhvr>
                                      <p:to>
                                        <p:strVal val="visible"/>
                                      </p:to>
                                    </p:set>
                                    <p:animEffect transition="in" filter="fade">
                                      <p:cBhvr>
                                        <p:cTn id="25" dur="3000"/>
                                        <p:tgtEl>
                                          <p:spTgt spid="55299">
                                            <p:txEl>
                                              <p:pRg st="5" end="5"/>
                                            </p:txEl>
                                          </p:spTgt>
                                        </p:tgtEl>
                                      </p:cBhvr>
                                    </p:animEffect>
                                  </p:childTnLst>
                                  <p:subTnLst>
                                    <p:animClr clrSpc="rgb" dir="cw">
                                      <p:cBhvr override="childStyle">
                                        <p:cTn dur="1" fill="hold" display="0" masterRel="nextClick" afterEffect="1"/>
                                        <p:tgtEl>
                                          <p:spTgt spid="55299">
                                            <p:txEl>
                                              <p:pRg st="5" end="5"/>
                                            </p:txEl>
                                          </p:spTgt>
                                        </p:tgtEl>
                                        <p:attrNameLst>
                                          <p:attrName>ppt_c</p:attrName>
                                        </p:attrNameLst>
                                      </p:cBhvr>
                                      <p:to>
                                        <a:schemeClr val="bg2"/>
                                      </p:to>
                                    </p:animClr>
                                  </p:subTnLst>
                                </p:cTn>
                              </p:par>
                            </p:childTnLst>
                          </p:cTn>
                        </p:par>
                        <p:par>
                          <p:cTn id="26" fill="hold" nodeType="afterGroup">
                            <p:stCondLst>
                              <p:cond delay="8000"/>
                            </p:stCondLst>
                            <p:childTnLst>
                              <p:par>
                                <p:cTn id="27" presetID="10" presetClass="entr" presetSubtype="0" fill="hold" grpId="0" nodeType="afterEffect">
                                  <p:stCondLst>
                                    <p:cond delay="0"/>
                                  </p:stCondLst>
                                  <p:childTnLst>
                                    <p:set>
                                      <p:cBhvr>
                                        <p:cTn id="28" dur="1" fill="hold">
                                          <p:stCondLst>
                                            <p:cond delay="0"/>
                                          </p:stCondLst>
                                        </p:cTn>
                                        <p:tgtEl>
                                          <p:spTgt spid="55299">
                                            <p:txEl>
                                              <p:pRg st="6" end="6"/>
                                            </p:txEl>
                                          </p:spTgt>
                                        </p:tgtEl>
                                        <p:attrNameLst>
                                          <p:attrName>style.visibility</p:attrName>
                                        </p:attrNameLst>
                                      </p:cBhvr>
                                      <p:to>
                                        <p:strVal val="visible"/>
                                      </p:to>
                                    </p:set>
                                    <p:animEffect transition="in" filter="fade">
                                      <p:cBhvr>
                                        <p:cTn id="29" dur="3000"/>
                                        <p:tgtEl>
                                          <p:spTgt spid="55299">
                                            <p:txEl>
                                              <p:pRg st="6" end="6"/>
                                            </p:txEl>
                                          </p:spTgt>
                                        </p:tgtEl>
                                      </p:cBhvr>
                                    </p:animEffect>
                                  </p:childTnLst>
                                  <p:subTnLst>
                                    <p:animClr clrSpc="rgb" dir="cw">
                                      <p:cBhvr override="childStyle">
                                        <p:cTn dur="1" fill="hold" display="0" masterRel="nextClick" afterEffect="1"/>
                                        <p:tgtEl>
                                          <p:spTgt spid="55299">
                                            <p:txEl>
                                              <p:pRg st="6" end="6"/>
                                            </p:txEl>
                                          </p:spTgt>
                                        </p:tgtEl>
                                        <p:attrNameLst>
                                          <p:attrName>ppt_c</p:attrName>
                                        </p:attrNameLst>
                                      </p:cBhvr>
                                      <p:to>
                                        <a:schemeClr val="bg2"/>
                                      </p:to>
                                    </p:animClr>
                                  </p:subTnLst>
                                </p:cTn>
                              </p:par>
                            </p:childTnLst>
                          </p:cTn>
                        </p:par>
                        <p:par>
                          <p:cTn id="30" fill="hold" nodeType="afterGroup">
                            <p:stCondLst>
                              <p:cond delay="11000"/>
                            </p:stCondLst>
                            <p:childTnLst>
                              <p:par>
                                <p:cTn id="31" presetID="10" presetClass="entr" presetSubtype="0" fill="hold" grpId="0" nodeType="afterEffect">
                                  <p:stCondLst>
                                    <p:cond delay="0"/>
                                  </p:stCondLst>
                                  <p:childTnLst>
                                    <p:set>
                                      <p:cBhvr>
                                        <p:cTn id="32" dur="1" fill="hold">
                                          <p:stCondLst>
                                            <p:cond delay="0"/>
                                          </p:stCondLst>
                                        </p:cTn>
                                        <p:tgtEl>
                                          <p:spTgt spid="55299">
                                            <p:txEl>
                                              <p:pRg st="7" end="7"/>
                                            </p:txEl>
                                          </p:spTgt>
                                        </p:tgtEl>
                                        <p:attrNameLst>
                                          <p:attrName>style.visibility</p:attrName>
                                        </p:attrNameLst>
                                      </p:cBhvr>
                                      <p:to>
                                        <p:strVal val="visible"/>
                                      </p:to>
                                    </p:set>
                                    <p:animEffect transition="in" filter="fade">
                                      <p:cBhvr>
                                        <p:cTn id="33" dur="3000"/>
                                        <p:tgtEl>
                                          <p:spTgt spid="55299">
                                            <p:txEl>
                                              <p:pRg st="7" end="7"/>
                                            </p:txEl>
                                          </p:spTgt>
                                        </p:tgtEl>
                                      </p:cBhvr>
                                    </p:animEffect>
                                  </p:childTnLst>
                                  <p:subTnLst>
                                    <p:animClr clrSpc="rgb" dir="cw">
                                      <p:cBhvr override="childStyle">
                                        <p:cTn dur="1" fill="hold" display="0" masterRel="nextClick" afterEffect="1"/>
                                        <p:tgtEl>
                                          <p:spTgt spid="55299">
                                            <p:txEl>
                                              <p:pRg st="7" end="7"/>
                                            </p:txEl>
                                          </p:spTgt>
                                        </p:tgtEl>
                                        <p:attrNameLst>
                                          <p:attrName>ppt_c</p:attrName>
                                        </p:attrNameLst>
                                      </p:cBhvr>
                                      <p:to>
                                        <a:schemeClr val="bg2"/>
                                      </p:to>
                                    </p:animClr>
                                  </p:subTnLst>
                                </p:cTn>
                              </p:par>
                            </p:childTnLst>
                          </p:cTn>
                        </p:par>
                        <p:par>
                          <p:cTn id="34" fill="hold" nodeType="afterGroup">
                            <p:stCondLst>
                              <p:cond delay="14000"/>
                            </p:stCondLst>
                            <p:childTnLst>
                              <p:par>
                                <p:cTn id="35" presetID="10" presetClass="entr" presetSubtype="0" fill="hold" grpId="0" nodeType="afterEffect">
                                  <p:stCondLst>
                                    <p:cond delay="0"/>
                                  </p:stCondLst>
                                  <p:childTnLst>
                                    <p:set>
                                      <p:cBhvr>
                                        <p:cTn id="36" dur="1" fill="hold">
                                          <p:stCondLst>
                                            <p:cond delay="0"/>
                                          </p:stCondLst>
                                        </p:cTn>
                                        <p:tgtEl>
                                          <p:spTgt spid="55299">
                                            <p:txEl>
                                              <p:pRg st="8" end="8"/>
                                            </p:txEl>
                                          </p:spTgt>
                                        </p:tgtEl>
                                        <p:attrNameLst>
                                          <p:attrName>style.visibility</p:attrName>
                                        </p:attrNameLst>
                                      </p:cBhvr>
                                      <p:to>
                                        <p:strVal val="visible"/>
                                      </p:to>
                                    </p:set>
                                    <p:animEffect transition="in" filter="fade">
                                      <p:cBhvr>
                                        <p:cTn id="37" dur="3000"/>
                                        <p:tgtEl>
                                          <p:spTgt spid="55299">
                                            <p:txEl>
                                              <p:pRg st="8" end="8"/>
                                            </p:txEl>
                                          </p:spTgt>
                                        </p:tgtEl>
                                      </p:cBhvr>
                                    </p:animEffect>
                                  </p:childTnLst>
                                  <p:subTnLst>
                                    <p:animClr clrSpc="rgb" dir="cw">
                                      <p:cBhvr override="childStyle">
                                        <p:cTn dur="1" fill="hold" display="0" masterRel="nextClick" afterEffect="1"/>
                                        <p:tgtEl>
                                          <p:spTgt spid="55299">
                                            <p:txEl>
                                              <p:pRg st="8" end="8"/>
                                            </p:txEl>
                                          </p:spTgt>
                                        </p:tgtEl>
                                        <p:attrNameLst>
                                          <p:attrName>ppt_c</p:attrName>
                                        </p:attrNameLst>
                                      </p:cBhvr>
                                      <p:to>
                                        <a:schemeClr val="bg2"/>
                                      </p:to>
                                    </p:animClr>
                                  </p:subTnLst>
                                </p:cTn>
                              </p:par>
                            </p:childTnLst>
                          </p:cTn>
                        </p:par>
                        <p:par>
                          <p:cTn id="38" fill="hold" nodeType="afterGroup">
                            <p:stCondLst>
                              <p:cond delay="17000"/>
                            </p:stCondLst>
                            <p:childTnLst>
                              <p:par>
                                <p:cTn id="39" presetID="10" presetClass="entr" presetSubtype="0" fill="hold" grpId="0" nodeType="afterEffect">
                                  <p:stCondLst>
                                    <p:cond delay="0"/>
                                  </p:stCondLst>
                                  <p:childTnLst>
                                    <p:set>
                                      <p:cBhvr>
                                        <p:cTn id="40" dur="1" fill="hold">
                                          <p:stCondLst>
                                            <p:cond delay="0"/>
                                          </p:stCondLst>
                                        </p:cTn>
                                        <p:tgtEl>
                                          <p:spTgt spid="55299">
                                            <p:txEl>
                                              <p:pRg st="10" end="10"/>
                                            </p:txEl>
                                          </p:spTgt>
                                        </p:tgtEl>
                                        <p:attrNameLst>
                                          <p:attrName>style.visibility</p:attrName>
                                        </p:attrNameLst>
                                      </p:cBhvr>
                                      <p:to>
                                        <p:strVal val="visible"/>
                                      </p:to>
                                    </p:set>
                                    <p:animEffect transition="in" filter="fade">
                                      <p:cBhvr>
                                        <p:cTn id="41" dur="3000"/>
                                        <p:tgtEl>
                                          <p:spTgt spid="55299">
                                            <p:txEl>
                                              <p:pRg st="10" end="10"/>
                                            </p:txEl>
                                          </p:spTgt>
                                        </p:tgtEl>
                                      </p:cBhvr>
                                    </p:animEffect>
                                  </p:childTnLst>
                                  <p:subTnLst>
                                    <p:animClr clrSpc="rgb" dir="cw">
                                      <p:cBhvr override="childStyle">
                                        <p:cTn dur="1" fill="hold" display="0" masterRel="nextClick" afterEffect="1"/>
                                        <p:tgtEl>
                                          <p:spTgt spid="55299">
                                            <p:txEl>
                                              <p:pRg st="10" end="10"/>
                                            </p:txEl>
                                          </p:spTgt>
                                        </p:tgtEl>
                                        <p:attrNameLst>
                                          <p:attrName>ppt_c</p:attrName>
                                        </p:attrNameLst>
                                      </p:cBhvr>
                                      <p:to>
                                        <a:schemeClr val="bg2"/>
                                      </p:to>
                                    </p:animClr>
                                  </p:subTnLst>
                                </p:cTn>
                              </p:par>
                            </p:childTnLst>
                          </p:cTn>
                        </p:par>
                        <p:par>
                          <p:cTn id="42" fill="hold">
                            <p:stCondLst>
                              <p:cond delay="20000"/>
                            </p:stCondLst>
                            <p:childTnLst>
                              <p:par>
                                <p:cTn id="43" presetID="10" presetClass="entr" presetSubtype="0" fill="hold" grpId="0" nodeType="afterEffect">
                                  <p:stCondLst>
                                    <p:cond delay="0"/>
                                  </p:stCondLst>
                                  <p:childTnLst>
                                    <p:set>
                                      <p:cBhvr>
                                        <p:cTn id="44" dur="1" fill="hold">
                                          <p:stCondLst>
                                            <p:cond delay="0"/>
                                          </p:stCondLst>
                                        </p:cTn>
                                        <p:tgtEl>
                                          <p:spTgt spid="55299">
                                            <p:txEl>
                                              <p:pRg st="11" end="11"/>
                                            </p:txEl>
                                          </p:spTgt>
                                        </p:tgtEl>
                                        <p:attrNameLst>
                                          <p:attrName>style.visibility</p:attrName>
                                        </p:attrNameLst>
                                      </p:cBhvr>
                                      <p:to>
                                        <p:strVal val="visible"/>
                                      </p:to>
                                    </p:set>
                                    <p:animEffect transition="in" filter="fade">
                                      <p:cBhvr>
                                        <p:cTn id="45" dur="3000"/>
                                        <p:tgtEl>
                                          <p:spTgt spid="55299">
                                            <p:txEl>
                                              <p:pRg st="11" end="11"/>
                                            </p:txEl>
                                          </p:spTgt>
                                        </p:tgtEl>
                                      </p:cBhvr>
                                    </p:animEffect>
                                  </p:childTnLst>
                                  <p:subTnLst>
                                    <p:animClr clrSpc="rgb" dir="cw">
                                      <p:cBhvr override="childStyle">
                                        <p:cTn dur="1" fill="hold" display="0" masterRel="nextClick" afterEffect="1"/>
                                        <p:tgtEl>
                                          <p:spTgt spid="55299">
                                            <p:txEl>
                                              <p:pRg st="11" end="11"/>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build="p"/>
    </p:bldLst>
  </p:timing>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7349" name="Picture 5" descr="j029211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15000" y="4419600"/>
            <a:ext cx="2649538" cy="226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347" name="Rectangle 3"/>
          <p:cNvSpPr>
            <a:spLocks noGrp="1" noChangeArrowheads="1"/>
          </p:cNvSpPr>
          <p:nvPr>
            <p:ph idx="1"/>
          </p:nvPr>
        </p:nvSpPr>
        <p:spPr>
          <a:xfrm>
            <a:off x="515938" y="609600"/>
            <a:ext cx="5961062" cy="5181600"/>
          </a:xfrm>
        </p:spPr>
        <p:txBody>
          <a:bodyPr>
            <a:normAutofit fontScale="92500"/>
          </a:bodyPr>
          <a:lstStyle/>
          <a:p>
            <a:pPr algn="ctr">
              <a:lnSpc>
                <a:spcPct val="80000"/>
              </a:lnSpc>
              <a:buFont typeface="Wingdings" pitchFamily="2" charset="2"/>
              <a:buNone/>
            </a:pPr>
            <a:r>
              <a:rPr lang="en-US" altLang="en-US" sz="3600" b="1" dirty="0">
                <a:solidFill>
                  <a:schemeClr val="tx1"/>
                </a:solidFill>
              </a:rPr>
              <a:t>New Employee Orientation Includes Documented Training on:</a:t>
            </a:r>
          </a:p>
          <a:p>
            <a:pPr>
              <a:lnSpc>
                <a:spcPct val="80000"/>
              </a:lnSpc>
            </a:pPr>
            <a:endParaRPr lang="en-US" altLang="en-US" sz="2800" b="1" dirty="0">
              <a:solidFill>
                <a:schemeClr val="tx1"/>
              </a:solidFill>
              <a:latin typeface="Aparajita" panose="020B0604020202020204" pitchFamily="34" charset="0"/>
              <a:cs typeface="Aparajita" panose="020B0604020202020204" pitchFamily="34" charset="0"/>
            </a:endParaRPr>
          </a:p>
          <a:p>
            <a:pPr>
              <a:lnSpc>
                <a:spcPct val="80000"/>
              </a:lnSpc>
            </a:pPr>
            <a:r>
              <a:rPr lang="en-US" altLang="en-US" sz="2800" dirty="0">
                <a:solidFill>
                  <a:schemeClr val="tx1"/>
                </a:solidFill>
                <a:latin typeface="Aparajita" panose="020B0604020202020204" pitchFamily="34" charset="0"/>
                <a:cs typeface="Aparajita" panose="020B0604020202020204" pitchFamily="34" charset="0"/>
              </a:rPr>
              <a:t>Importance of environmental data</a:t>
            </a:r>
          </a:p>
          <a:p>
            <a:pPr>
              <a:lnSpc>
                <a:spcPct val="80000"/>
              </a:lnSpc>
            </a:pPr>
            <a:endParaRPr lang="en-US" altLang="en-US" sz="2800" dirty="0">
              <a:solidFill>
                <a:schemeClr val="tx1"/>
              </a:solidFill>
              <a:latin typeface="Aparajita" panose="020B0604020202020204" pitchFamily="34" charset="0"/>
              <a:cs typeface="Aparajita" panose="020B0604020202020204" pitchFamily="34" charset="0"/>
            </a:endParaRPr>
          </a:p>
          <a:p>
            <a:pPr>
              <a:lnSpc>
                <a:spcPct val="80000"/>
              </a:lnSpc>
            </a:pPr>
            <a:r>
              <a:rPr lang="en-US" altLang="en-US" sz="2800" dirty="0">
                <a:solidFill>
                  <a:schemeClr val="tx1"/>
                </a:solidFill>
                <a:latin typeface="Aparajita" panose="020B0604020202020204" pitchFamily="34" charset="0"/>
                <a:cs typeface="Aparajita" panose="020B0604020202020204" pitchFamily="34" charset="0"/>
              </a:rPr>
              <a:t>Importance of proper practice</a:t>
            </a:r>
          </a:p>
          <a:p>
            <a:pPr>
              <a:lnSpc>
                <a:spcPct val="80000"/>
              </a:lnSpc>
            </a:pPr>
            <a:endParaRPr lang="en-US" altLang="en-US" sz="2800" dirty="0">
              <a:solidFill>
                <a:schemeClr val="tx1"/>
              </a:solidFill>
              <a:latin typeface="Aparajita" panose="020B0604020202020204" pitchFamily="34" charset="0"/>
              <a:cs typeface="Aparajita" panose="020B0604020202020204" pitchFamily="34" charset="0"/>
            </a:endParaRPr>
          </a:p>
          <a:p>
            <a:pPr>
              <a:lnSpc>
                <a:spcPct val="80000"/>
              </a:lnSpc>
            </a:pPr>
            <a:r>
              <a:rPr lang="en-US" altLang="en-US" sz="2800" dirty="0">
                <a:solidFill>
                  <a:schemeClr val="tx1"/>
                </a:solidFill>
                <a:latin typeface="Aparajita" panose="020B0604020202020204" pitchFamily="34" charset="0"/>
                <a:cs typeface="Aparajita" panose="020B0604020202020204" pitchFamily="34" charset="0"/>
              </a:rPr>
              <a:t>Acceptable and unacceptable practices</a:t>
            </a:r>
          </a:p>
          <a:p>
            <a:pPr>
              <a:lnSpc>
                <a:spcPct val="80000"/>
              </a:lnSpc>
            </a:pPr>
            <a:endParaRPr lang="en-US" altLang="en-US" sz="2800" dirty="0">
              <a:solidFill>
                <a:schemeClr val="tx1"/>
              </a:solidFill>
              <a:latin typeface="Aparajita" panose="020B0604020202020204" pitchFamily="34" charset="0"/>
              <a:cs typeface="Aparajita" panose="020B0604020202020204" pitchFamily="34" charset="0"/>
            </a:endParaRPr>
          </a:p>
          <a:p>
            <a:pPr>
              <a:lnSpc>
                <a:spcPct val="80000"/>
              </a:lnSpc>
            </a:pPr>
            <a:r>
              <a:rPr lang="en-US" altLang="en-US" sz="2800" dirty="0">
                <a:solidFill>
                  <a:schemeClr val="tx1"/>
                </a:solidFill>
                <a:latin typeface="Aparajita" panose="020B0604020202020204" pitchFamily="34" charset="0"/>
                <a:cs typeface="Aparajita" panose="020B0604020202020204" pitchFamily="34" charset="0"/>
              </a:rPr>
              <a:t>Consequences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ntr" presetSubtype="16" fill="hold" nodeType="after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animEffect transition="in" filter="diamond(in)">
                                      <p:cBhvr>
                                        <p:cTn id="7" dur="2000"/>
                                        <p:tgtEl>
                                          <p:spTgt spid="57347">
                                            <p:txEl>
                                              <p:pRg st="0" end="0"/>
                                            </p:txEl>
                                          </p:spTgt>
                                        </p:tgtEl>
                                      </p:cBhvr>
                                    </p:animEffect>
                                  </p:childTnLst>
                                </p:cTn>
                              </p:par>
                            </p:childTnLst>
                          </p:cTn>
                        </p:par>
                        <p:par>
                          <p:cTn id="8" fill="hold" nodeType="afterGroup">
                            <p:stCondLst>
                              <p:cond delay="2000"/>
                            </p:stCondLst>
                            <p:childTnLst>
                              <p:par>
                                <p:cTn id="9" presetID="5" presetClass="entr" presetSubtype="10" fill="hold" grpId="0" nodeType="afterEffect">
                                  <p:stCondLst>
                                    <p:cond delay="0"/>
                                  </p:stCondLst>
                                  <p:childTnLst>
                                    <p:set>
                                      <p:cBhvr>
                                        <p:cTn id="10" dur="1" fill="hold">
                                          <p:stCondLst>
                                            <p:cond delay="0"/>
                                          </p:stCondLst>
                                        </p:cTn>
                                        <p:tgtEl>
                                          <p:spTgt spid="57347">
                                            <p:txEl>
                                              <p:pRg st="2" end="2"/>
                                            </p:txEl>
                                          </p:spTgt>
                                        </p:tgtEl>
                                        <p:attrNameLst>
                                          <p:attrName>style.visibility</p:attrName>
                                        </p:attrNameLst>
                                      </p:cBhvr>
                                      <p:to>
                                        <p:strVal val="visible"/>
                                      </p:to>
                                    </p:set>
                                    <p:animEffect transition="in" filter="checkerboard(across)">
                                      <p:cBhvr>
                                        <p:cTn id="11" dur="500"/>
                                        <p:tgtEl>
                                          <p:spTgt spid="57347">
                                            <p:txEl>
                                              <p:pRg st="2" end="2"/>
                                            </p:txEl>
                                          </p:spTgt>
                                        </p:tgtEl>
                                      </p:cBhvr>
                                    </p:animEffect>
                                  </p:childTnLst>
                                </p:cTn>
                              </p:par>
                            </p:childTnLst>
                          </p:cTn>
                        </p:par>
                        <p:par>
                          <p:cTn id="12" fill="hold" nodeType="afterGroup">
                            <p:stCondLst>
                              <p:cond delay="2500"/>
                            </p:stCondLst>
                            <p:childTnLst>
                              <p:par>
                                <p:cTn id="13" presetID="7" presetClass="entr" presetSubtype="4" fill="hold" grpId="0" nodeType="afterEffect">
                                  <p:stCondLst>
                                    <p:cond delay="0"/>
                                  </p:stCondLst>
                                  <p:childTnLst>
                                    <p:set>
                                      <p:cBhvr>
                                        <p:cTn id="14" dur="1" fill="hold">
                                          <p:stCondLst>
                                            <p:cond delay="0"/>
                                          </p:stCondLst>
                                        </p:cTn>
                                        <p:tgtEl>
                                          <p:spTgt spid="57347">
                                            <p:txEl>
                                              <p:pRg st="4" end="4"/>
                                            </p:txEl>
                                          </p:spTgt>
                                        </p:tgtEl>
                                        <p:attrNameLst>
                                          <p:attrName>style.visibility</p:attrName>
                                        </p:attrNameLst>
                                      </p:cBhvr>
                                      <p:to>
                                        <p:strVal val="visible"/>
                                      </p:to>
                                    </p:set>
                                    <p:anim calcmode="lin" valueType="num">
                                      <p:cBhvr additive="base">
                                        <p:cTn id="15" dur="500" fill="hold"/>
                                        <p:tgtEl>
                                          <p:spTgt spid="57347">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7347">
                                            <p:txEl>
                                              <p:pRg st="4" end="4"/>
                                            </p:txEl>
                                          </p:spTgt>
                                        </p:tgtEl>
                                        <p:attrNameLst>
                                          <p:attrName>ppt_y</p:attrName>
                                        </p:attrNameLst>
                                      </p:cBhvr>
                                      <p:tavLst>
                                        <p:tav tm="0">
                                          <p:val>
                                            <p:strVal val="1+#ppt_h/2"/>
                                          </p:val>
                                        </p:tav>
                                        <p:tav tm="100000">
                                          <p:val>
                                            <p:strVal val="#ppt_y"/>
                                          </p:val>
                                        </p:tav>
                                      </p:tavLst>
                                    </p:anim>
                                  </p:childTnLst>
                                </p:cTn>
                              </p:par>
                            </p:childTnLst>
                          </p:cTn>
                        </p:par>
                        <p:par>
                          <p:cTn id="17" fill="hold" nodeType="afterGroup">
                            <p:stCondLst>
                              <p:cond delay="3000"/>
                            </p:stCondLst>
                            <p:childTnLst>
                              <p:par>
                                <p:cTn id="18" presetID="8" presetClass="entr" presetSubtype="32" fill="hold" grpId="0" nodeType="afterEffect">
                                  <p:stCondLst>
                                    <p:cond delay="0"/>
                                  </p:stCondLst>
                                  <p:childTnLst>
                                    <p:set>
                                      <p:cBhvr>
                                        <p:cTn id="19" dur="1" fill="hold">
                                          <p:stCondLst>
                                            <p:cond delay="0"/>
                                          </p:stCondLst>
                                        </p:cTn>
                                        <p:tgtEl>
                                          <p:spTgt spid="57347">
                                            <p:txEl>
                                              <p:pRg st="6" end="6"/>
                                            </p:txEl>
                                          </p:spTgt>
                                        </p:tgtEl>
                                        <p:attrNameLst>
                                          <p:attrName>style.visibility</p:attrName>
                                        </p:attrNameLst>
                                      </p:cBhvr>
                                      <p:to>
                                        <p:strVal val="visible"/>
                                      </p:to>
                                    </p:set>
                                    <p:animEffect transition="in" filter="diamond(out)">
                                      <p:cBhvr>
                                        <p:cTn id="20" dur="500"/>
                                        <p:tgtEl>
                                          <p:spTgt spid="57347">
                                            <p:txEl>
                                              <p:pRg st="6" end="6"/>
                                            </p:txEl>
                                          </p:spTgt>
                                        </p:tgtEl>
                                      </p:cBhvr>
                                    </p:animEffect>
                                  </p:childTnLst>
                                </p:cTn>
                              </p:par>
                            </p:childTnLst>
                          </p:cTn>
                        </p:par>
                        <p:par>
                          <p:cTn id="21" fill="hold" nodeType="afterGroup">
                            <p:stCondLst>
                              <p:cond delay="3500"/>
                            </p:stCondLst>
                            <p:childTnLst>
                              <p:par>
                                <p:cTn id="22" presetID="3" presetClass="entr" presetSubtype="10" fill="hold" grpId="0" nodeType="afterEffect">
                                  <p:stCondLst>
                                    <p:cond delay="0"/>
                                  </p:stCondLst>
                                  <p:iterate type="wd">
                                    <p:tmPct val="2000"/>
                                  </p:iterate>
                                  <p:childTnLst>
                                    <p:set>
                                      <p:cBhvr>
                                        <p:cTn id="23" dur="1" fill="hold">
                                          <p:stCondLst>
                                            <p:cond delay="0"/>
                                          </p:stCondLst>
                                        </p:cTn>
                                        <p:tgtEl>
                                          <p:spTgt spid="57347">
                                            <p:txEl>
                                              <p:pRg st="8" end="8"/>
                                            </p:txEl>
                                          </p:spTgt>
                                        </p:tgtEl>
                                        <p:attrNameLst>
                                          <p:attrName>style.visibility</p:attrName>
                                        </p:attrNameLst>
                                      </p:cBhvr>
                                      <p:to>
                                        <p:strVal val="visible"/>
                                      </p:to>
                                    </p:set>
                                    <p:animEffect transition="in" filter="blinds(horizontal)">
                                      <p:cBhvr>
                                        <p:cTn id="24" dur="500"/>
                                        <p:tgtEl>
                                          <p:spTgt spid="57347">
                                            <p:txEl>
                                              <p:pRg st="8" end="8"/>
                                            </p:txEl>
                                          </p:spTgt>
                                        </p:tgtEl>
                                      </p:cBhvr>
                                    </p:animEffect>
                                  </p:childTnLst>
                                </p:cTn>
                              </p:par>
                            </p:childTnLst>
                          </p:cTn>
                        </p:par>
                        <p:par>
                          <p:cTn id="25" fill="hold" nodeType="afterGroup">
                            <p:stCondLst>
                              <p:cond delay="4000"/>
                            </p:stCondLst>
                            <p:childTnLst>
                              <p:par>
                                <p:cTn id="26" presetID="5" presetClass="entr" presetSubtype="10" fill="hold" nodeType="afterEffect">
                                  <p:stCondLst>
                                    <p:cond delay="0"/>
                                  </p:stCondLst>
                                  <p:childTnLst>
                                    <p:set>
                                      <p:cBhvr>
                                        <p:cTn id="27" dur="1" fill="hold">
                                          <p:stCondLst>
                                            <p:cond delay="0"/>
                                          </p:stCondLst>
                                        </p:cTn>
                                        <p:tgtEl>
                                          <p:spTgt spid="57349"/>
                                        </p:tgtEl>
                                        <p:attrNameLst>
                                          <p:attrName>style.visibility</p:attrName>
                                        </p:attrNameLst>
                                      </p:cBhvr>
                                      <p:to>
                                        <p:strVal val="visible"/>
                                      </p:to>
                                    </p:set>
                                    <p:animEffect transition="in" filter="checkerboard(across)">
                                      <p:cBhvr>
                                        <p:cTn id="28" dur="500"/>
                                        <p:tgtEl>
                                          <p:spTgt spid="573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381000" y="381000"/>
            <a:ext cx="7010400" cy="1549400"/>
          </a:xfrm>
        </p:spPr>
        <p:txBody>
          <a:bodyPr>
            <a:normAutofit fontScale="90000"/>
          </a:bodyPr>
          <a:lstStyle/>
          <a:p>
            <a:pPr fontAlgn="auto">
              <a:spcAft>
                <a:spcPts val="0"/>
              </a:spcAft>
              <a:defRPr/>
            </a:pPr>
            <a:r>
              <a:rPr lang="en-US" sz="3600" dirty="0"/>
              <a:t>Data Integrity and Ethics Refresher Training Is Required Annually</a:t>
            </a:r>
          </a:p>
        </p:txBody>
      </p:sp>
      <p:sp>
        <p:nvSpPr>
          <p:cNvPr id="63491" name="Rectangle 3"/>
          <p:cNvSpPr>
            <a:spLocks noGrp="1" noChangeArrowheads="1"/>
          </p:cNvSpPr>
          <p:nvPr>
            <p:ph idx="1"/>
          </p:nvPr>
        </p:nvSpPr>
        <p:spPr>
          <a:xfrm>
            <a:off x="342900" y="2057400"/>
            <a:ext cx="7086600" cy="3429000"/>
          </a:xfrm>
        </p:spPr>
        <p:txBody>
          <a:bodyPr>
            <a:noAutofit/>
          </a:bodyPr>
          <a:lstStyle/>
          <a:p>
            <a:pPr marL="566928" indent="-457200" fontAlgn="auto">
              <a:spcAft>
                <a:spcPts val="0"/>
              </a:spcAft>
              <a:buFont typeface="Wingdings" panose="05000000000000000000" pitchFamily="2" charset="2"/>
              <a:buChar char="q"/>
              <a:defRPr/>
            </a:pPr>
            <a:r>
              <a:rPr lang="en-US" altLang="en-US" sz="3200" dirty="0">
                <a:solidFill>
                  <a:schemeClr val="tx1"/>
                </a:solidFill>
                <a:latin typeface="Aparajita" panose="020B0604020202020204" pitchFamily="34" charset="0"/>
                <a:cs typeface="Aparajita" panose="020B0604020202020204" pitchFamily="34" charset="0"/>
              </a:rPr>
              <a:t>Annual review of policy and procedures</a:t>
            </a:r>
          </a:p>
          <a:p>
            <a:pPr marL="566928" indent="-457200" fontAlgn="auto">
              <a:spcAft>
                <a:spcPts val="0"/>
              </a:spcAft>
              <a:buFont typeface="Wingdings" panose="05000000000000000000" pitchFamily="2" charset="2"/>
              <a:buChar char="q"/>
              <a:defRPr/>
            </a:pPr>
            <a:r>
              <a:rPr lang="en-US" altLang="en-US" sz="3200" dirty="0">
                <a:solidFill>
                  <a:schemeClr val="tx1"/>
                </a:solidFill>
                <a:latin typeface="Aparajita" panose="020B0604020202020204" pitchFamily="34" charset="0"/>
                <a:cs typeface="Aparajita" panose="020B0604020202020204" pitchFamily="34" charset="0"/>
              </a:rPr>
              <a:t>Re-enforce key components of Quality Plan</a:t>
            </a:r>
          </a:p>
          <a:p>
            <a:pPr marL="566928" indent="-457200" fontAlgn="auto">
              <a:spcAft>
                <a:spcPts val="0"/>
              </a:spcAft>
              <a:buFont typeface="Wingdings" panose="05000000000000000000" pitchFamily="2" charset="2"/>
              <a:buChar char="q"/>
              <a:defRPr/>
            </a:pPr>
            <a:r>
              <a:rPr lang="en-US" altLang="en-US" sz="3200" dirty="0">
                <a:solidFill>
                  <a:schemeClr val="tx1"/>
                </a:solidFill>
                <a:latin typeface="Aparajita" panose="020B0604020202020204" pitchFamily="34" charset="0"/>
                <a:cs typeface="Aparajita" panose="020B0604020202020204" pitchFamily="34" charset="0"/>
              </a:rPr>
              <a:t>Updates with any new information or regulations</a:t>
            </a:r>
          </a:p>
          <a:p>
            <a:pPr marL="566928" indent="-457200" fontAlgn="auto">
              <a:spcAft>
                <a:spcPts val="0"/>
              </a:spcAft>
              <a:buFont typeface="Wingdings" panose="05000000000000000000" pitchFamily="2" charset="2"/>
              <a:buChar char="q"/>
              <a:defRPr/>
            </a:pPr>
            <a:r>
              <a:rPr lang="en-US" altLang="en-US" sz="3200" dirty="0">
                <a:solidFill>
                  <a:schemeClr val="tx1"/>
                </a:solidFill>
                <a:latin typeface="Aparajita" panose="020B0604020202020204" pitchFamily="34" charset="0"/>
                <a:cs typeface="Aparajita" panose="020B0604020202020204" pitchFamily="34" charset="0"/>
              </a:rPr>
              <a:t>Review of any internal issues when applicable</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3" name="Rectangle 3"/>
          <p:cNvSpPr>
            <a:spLocks noGrp="1" noChangeArrowheads="1"/>
          </p:cNvSpPr>
          <p:nvPr>
            <p:ph idx="1"/>
          </p:nvPr>
        </p:nvSpPr>
        <p:spPr>
          <a:xfrm>
            <a:off x="457200" y="457200"/>
            <a:ext cx="8229600" cy="5791200"/>
          </a:xfrm>
        </p:spPr>
        <p:txBody>
          <a:bodyPr>
            <a:normAutofit fontScale="92500" lnSpcReduction="10000"/>
          </a:bodyPr>
          <a:lstStyle/>
          <a:p>
            <a:pPr marL="365760" indent="-256032" fontAlgn="auto">
              <a:spcAft>
                <a:spcPts val="0"/>
              </a:spcAft>
              <a:buFont typeface="Wingdings" pitchFamily="2" charset="2"/>
              <a:buNone/>
              <a:defRPr/>
            </a:pPr>
            <a:r>
              <a:rPr lang="en-US" altLang="en-US" sz="3600" b="1" dirty="0">
                <a:solidFill>
                  <a:schemeClr val="tx1"/>
                </a:solidFill>
              </a:rPr>
              <a:t>TCPH/NTRL </a:t>
            </a:r>
          </a:p>
          <a:p>
            <a:pPr marL="365760" indent="-256032" fontAlgn="auto">
              <a:spcAft>
                <a:spcPts val="0"/>
              </a:spcAft>
              <a:buFont typeface="Wingdings" pitchFamily="2" charset="2"/>
              <a:buNone/>
              <a:defRPr/>
            </a:pPr>
            <a:r>
              <a:rPr lang="en-US" altLang="en-US" sz="3600" b="1" dirty="0">
                <a:solidFill>
                  <a:schemeClr val="tx1"/>
                </a:solidFill>
              </a:rPr>
              <a:t>Policies and Procedures</a:t>
            </a:r>
          </a:p>
          <a:p>
            <a:pPr marL="109728" indent="0" fontAlgn="auto">
              <a:spcAft>
                <a:spcPts val="0"/>
              </a:spcAft>
              <a:buFont typeface="Wingdings 3"/>
              <a:buNone/>
              <a:defRPr/>
            </a:pPr>
            <a:endParaRPr lang="en-US" altLang="en-US" sz="900" b="1" dirty="0">
              <a:solidFill>
                <a:schemeClr val="tx1"/>
              </a:solidFill>
              <a:latin typeface="Aparajita" panose="020B0604020202020204" pitchFamily="34" charset="0"/>
              <a:cs typeface="Aparajita" panose="020B0604020202020204" pitchFamily="34" charset="0"/>
            </a:endParaRPr>
          </a:p>
          <a:p>
            <a:pPr marL="109728" indent="0" fontAlgn="auto">
              <a:spcAft>
                <a:spcPts val="0"/>
              </a:spcAft>
              <a:buNone/>
              <a:defRPr/>
            </a:pPr>
            <a:r>
              <a:rPr lang="en-US" altLang="en-US" sz="3000" dirty="0">
                <a:solidFill>
                  <a:schemeClr val="tx1"/>
                </a:solidFill>
                <a:latin typeface="Aparajita" panose="020B0604020202020204" pitchFamily="34" charset="0"/>
                <a:cs typeface="Aparajita" panose="020B0604020202020204" pitchFamily="34" charset="0"/>
              </a:rPr>
              <a:t>TCPH/NTRL Data Integrity and Ethics Policies and Procedures are found in Appendix A of the Quality Manual.  Lab personnel are required to review the QM annually.</a:t>
            </a:r>
          </a:p>
          <a:p>
            <a:pPr marL="109728" indent="0" fontAlgn="auto">
              <a:spcAft>
                <a:spcPts val="0"/>
              </a:spcAft>
              <a:buFont typeface="Wingdings 3"/>
              <a:buNone/>
              <a:defRPr/>
            </a:pPr>
            <a:endParaRPr lang="en-US" altLang="en-US" sz="900" dirty="0">
              <a:solidFill>
                <a:schemeClr val="tx1"/>
              </a:solidFill>
              <a:latin typeface="Aparajita" panose="020B0604020202020204" pitchFamily="34" charset="0"/>
              <a:cs typeface="Aparajita" panose="020B0604020202020204" pitchFamily="34" charset="0"/>
            </a:endParaRPr>
          </a:p>
          <a:p>
            <a:pPr marL="109728" indent="0" fontAlgn="auto">
              <a:spcAft>
                <a:spcPts val="0"/>
              </a:spcAft>
              <a:buNone/>
              <a:defRPr/>
            </a:pPr>
            <a:r>
              <a:rPr lang="en-US" altLang="en-US" sz="3000" dirty="0">
                <a:solidFill>
                  <a:schemeClr val="tx1"/>
                </a:solidFill>
                <a:latin typeface="Aparajita" panose="020B0604020202020204" pitchFamily="34" charset="0"/>
                <a:cs typeface="Aparajita" panose="020B0604020202020204" pitchFamily="34" charset="0"/>
              </a:rPr>
              <a:t>Topics covered include:</a:t>
            </a:r>
          </a:p>
          <a:p>
            <a:pPr marL="621792" lvl="1" fontAlgn="auto">
              <a:spcBef>
                <a:spcPts val="324"/>
              </a:spcBef>
              <a:spcAft>
                <a:spcPts val="0"/>
              </a:spcAft>
              <a:buFont typeface="Verdana"/>
              <a:buChar char="◦"/>
              <a:defRPr/>
            </a:pPr>
            <a:r>
              <a:rPr lang="en-US" altLang="en-US" sz="3000" dirty="0">
                <a:solidFill>
                  <a:schemeClr val="tx1"/>
                </a:solidFill>
                <a:latin typeface="Aparajita" panose="020B0604020202020204" pitchFamily="34" charset="0"/>
                <a:cs typeface="Aparajita" panose="020B0604020202020204" pitchFamily="34" charset="0"/>
              </a:rPr>
              <a:t>Consequences of improper practices</a:t>
            </a:r>
          </a:p>
          <a:p>
            <a:pPr marL="621792" lvl="1" fontAlgn="auto">
              <a:spcBef>
                <a:spcPts val="324"/>
              </a:spcBef>
              <a:spcAft>
                <a:spcPts val="0"/>
              </a:spcAft>
              <a:buFont typeface="Verdana"/>
              <a:buChar char="◦"/>
              <a:defRPr/>
            </a:pPr>
            <a:r>
              <a:rPr lang="en-US" altLang="en-US" sz="3000" dirty="0">
                <a:solidFill>
                  <a:schemeClr val="tx1"/>
                </a:solidFill>
                <a:latin typeface="Aparajita" panose="020B0604020202020204" pitchFamily="34" charset="0"/>
                <a:cs typeface="Aparajita" panose="020B0604020202020204" pitchFamily="34" charset="0"/>
              </a:rPr>
              <a:t>Confidential reporting procedures</a:t>
            </a:r>
          </a:p>
          <a:p>
            <a:pPr marL="621792" lvl="1" fontAlgn="auto">
              <a:spcBef>
                <a:spcPts val="324"/>
              </a:spcBef>
              <a:spcAft>
                <a:spcPts val="0"/>
              </a:spcAft>
              <a:buFont typeface="Verdana"/>
              <a:buChar char="◦"/>
              <a:defRPr/>
            </a:pPr>
            <a:r>
              <a:rPr lang="en-US" altLang="en-US" sz="3000" dirty="0">
                <a:solidFill>
                  <a:schemeClr val="tx1"/>
                </a:solidFill>
                <a:latin typeface="Aparajita" panose="020B0604020202020204" pitchFamily="34" charset="0"/>
                <a:cs typeface="Aparajita" panose="020B0604020202020204" pitchFamily="34" charset="0"/>
              </a:rPr>
              <a:t>Potential data integrity issues, i.e.             </a:t>
            </a:r>
          </a:p>
          <a:p>
            <a:pPr marL="859536" lvl="2" fontAlgn="auto">
              <a:spcAft>
                <a:spcPts val="0"/>
              </a:spcAft>
              <a:buFont typeface="Wingdings 2"/>
              <a:buChar char=""/>
              <a:defRPr/>
            </a:pPr>
            <a:r>
              <a:rPr lang="en-US" altLang="en-US" sz="3000" i="1" dirty="0">
                <a:solidFill>
                  <a:schemeClr val="tx1"/>
                </a:solidFill>
                <a:latin typeface="Aparajita" panose="020B0604020202020204" pitchFamily="34" charset="0"/>
                <a:cs typeface="Aparajita" panose="020B0604020202020204" pitchFamily="34" charset="0"/>
              </a:rPr>
              <a:t>Report narratives/qualified data</a:t>
            </a:r>
          </a:p>
          <a:p>
            <a:pPr marL="859536" lvl="2" fontAlgn="auto">
              <a:spcAft>
                <a:spcPts val="0"/>
              </a:spcAft>
              <a:buFont typeface="Wingdings 2"/>
              <a:buChar char=""/>
              <a:defRPr/>
            </a:pPr>
            <a:r>
              <a:rPr lang="en-US" altLang="en-US" sz="3000" i="1" dirty="0">
                <a:solidFill>
                  <a:schemeClr val="tx1"/>
                </a:solidFill>
                <a:latin typeface="Aparajita" panose="020B0604020202020204" pitchFamily="34" charset="0"/>
                <a:cs typeface="Aparajita" panose="020B0604020202020204" pitchFamily="34" charset="0"/>
              </a:rPr>
              <a:t>QC failures</a:t>
            </a:r>
          </a:p>
          <a:p>
            <a:pPr marL="859536" lvl="2" fontAlgn="auto">
              <a:spcAft>
                <a:spcPts val="0"/>
              </a:spcAft>
              <a:buFont typeface="Wingdings 2"/>
              <a:buChar char=""/>
              <a:defRPr/>
            </a:pPr>
            <a:r>
              <a:rPr lang="en-US" altLang="en-US" sz="3000" i="1" dirty="0">
                <a:solidFill>
                  <a:schemeClr val="tx1"/>
                </a:solidFill>
                <a:latin typeface="Aparajita" panose="020B0604020202020204" pitchFamily="34" charset="0"/>
                <a:cs typeface="Aparajita" panose="020B0604020202020204" pitchFamily="34" charset="0"/>
              </a:rPr>
              <a:t>Instrument/Support Equipment Issues</a:t>
            </a:r>
          </a:p>
        </p:txBody>
      </p:sp>
      <p:pic>
        <p:nvPicPr>
          <p:cNvPr id="71683" name="Picture 3" descr="C:\Users\nturnage\Pictures\quality-manual-ic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829146">
            <a:off x="6362937" y="2917356"/>
            <a:ext cx="1676400" cy="1800225"/>
          </a:xfrm>
          <a:prstGeom prst="rect">
            <a:avLst/>
          </a:prstGeom>
          <a:noFill/>
          <a:effectLst>
            <a:glow rad="127000">
              <a:schemeClr val="accent1">
                <a:lumMod val="75000"/>
              </a:schemeClr>
            </a:glow>
          </a:effectLst>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5" presetClass="entr" presetSubtype="0" fill="hold" nodeType="afterEffect">
                                  <p:stCondLst>
                                    <p:cond delay="0"/>
                                  </p:stCondLst>
                                  <p:iterate type="lt">
                                    <p:tmPct val="10000"/>
                                  </p:iterate>
                                  <p:childTnLst>
                                    <p:set>
                                      <p:cBhvr>
                                        <p:cTn id="6" dur="1" fill="hold">
                                          <p:stCondLst>
                                            <p:cond delay="0"/>
                                          </p:stCondLst>
                                        </p:cTn>
                                        <p:tgtEl>
                                          <p:spTgt spid="56323">
                                            <p:txEl>
                                              <p:pRg st="0" end="0"/>
                                            </p:txEl>
                                          </p:spTgt>
                                        </p:tgtEl>
                                        <p:attrNameLst>
                                          <p:attrName>style.visibility</p:attrName>
                                        </p:attrNameLst>
                                      </p:cBhvr>
                                      <p:to>
                                        <p:strVal val="visible"/>
                                      </p:to>
                                    </p:set>
                                    <p:animEffect transition="in" filter="fade">
                                      <p:cBhvr>
                                        <p:cTn id="7" dur="500"/>
                                        <p:tgtEl>
                                          <p:spTgt spid="56323">
                                            <p:txEl>
                                              <p:pRg st="0" end="0"/>
                                            </p:txEl>
                                          </p:spTgt>
                                        </p:tgtEl>
                                      </p:cBhvr>
                                    </p:animEffect>
                                    <p:anim calcmode="lin" valueType="num">
                                      <p:cBhvr>
                                        <p:cTn id="8" dur="500" fill="hold"/>
                                        <p:tgtEl>
                                          <p:spTgt spid="56323">
                                            <p:txEl>
                                              <p:pRg st="0" end="0"/>
                                            </p:txEl>
                                          </p:spTgt>
                                        </p:tgtEl>
                                        <p:attrNameLst>
                                          <p:attrName>ppt_w</p:attrName>
                                        </p:attrNameLst>
                                      </p:cBhvr>
                                      <p:tavLst>
                                        <p:tav tm="0" fmla="#ppt_w*sin(2.5*pi*$)">
                                          <p:val>
                                            <p:fltVal val="0"/>
                                          </p:val>
                                        </p:tav>
                                        <p:tav tm="100000">
                                          <p:val>
                                            <p:fltVal val="1"/>
                                          </p:val>
                                        </p:tav>
                                      </p:tavLst>
                                    </p:anim>
                                    <p:anim calcmode="lin" valueType="num">
                                      <p:cBhvr>
                                        <p:cTn id="9" dur="500" fill="hold"/>
                                        <p:tgtEl>
                                          <p:spTgt spid="56323">
                                            <p:txEl>
                                              <p:pRg st="0" end="0"/>
                                            </p:txEl>
                                          </p:spTgt>
                                        </p:tgtEl>
                                        <p:attrNameLst>
                                          <p:attrName>ppt_h</p:attrName>
                                        </p:attrNameLst>
                                      </p:cBhvr>
                                      <p:tavLst>
                                        <p:tav tm="0">
                                          <p:val>
                                            <p:strVal val="#ppt_h"/>
                                          </p:val>
                                        </p:tav>
                                        <p:tav tm="100000">
                                          <p:val>
                                            <p:strVal val="#ppt_h"/>
                                          </p:val>
                                        </p:tav>
                                      </p:tavLst>
                                    </p:anim>
                                  </p:childTnLst>
                                </p:cTn>
                              </p:par>
                            </p:childTnLst>
                          </p:cTn>
                        </p:par>
                        <p:par>
                          <p:cTn id="10" fill="hold" nodeType="afterGroup">
                            <p:stCondLst>
                              <p:cond delay="900"/>
                            </p:stCondLst>
                            <p:childTnLst>
                              <p:par>
                                <p:cTn id="11" presetID="45" presetClass="entr" presetSubtype="0" fill="hold" nodeType="afterEffect">
                                  <p:stCondLst>
                                    <p:cond delay="0"/>
                                  </p:stCondLst>
                                  <p:iterate type="lt">
                                    <p:tmPct val="10000"/>
                                  </p:iterate>
                                  <p:childTnLst>
                                    <p:set>
                                      <p:cBhvr>
                                        <p:cTn id="12" dur="1" fill="hold">
                                          <p:stCondLst>
                                            <p:cond delay="0"/>
                                          </p:stCondLst>
                                        </p:cTn>
                                        <p:tgtEl>
                                          <p:spTgt spid="56323">
                                            <p:txEl>
                                              <p:pRg st="1" end="1"/>
                                            </p:txEl>
                                          </p:spTgt>
                                        </p:tgtEl>
                                        <p:attrNameLst>
                                          <p:attrName>style.visibility</p:attrName>
                                        </p:attrNameLst>
                                      </p:cBhvr>
                                      <p:to>
                                        <p:strVal val="visible"/>
                                      </p:to>
                                    </p:set>
                                    <p:animEffect transition="in" filter="fade">
                                      <p:cBhvr>
                                        <p:cTn id="13" dur="500"/>
                                        <p:tgtEl>
                                          <p:spTgt spid="56323">
                                            <p:txEl>
                                              <p:pRg st="1" end="1"/>
                                            </p:txEl>
                                          </p:spTgt>
                                        </p:tgtEl>
                                      </p:cBhvr>
                                    </p:animEffect>
                                    <p:anim calcmode="lin" valueType="num">
                                      <p:cBhvr>
                                        <p:cTn id="14" dur="500" fill="hold"/>
                                        <p:tgtEl>
                                          <p:spTgt spid="56323">
                                            <p:txEl>
                                              <p:pRg st="1" end="1"/>
                                            </p:txEl>
                                          </p:spTgt>
                                        </p:tgtEl>
                                        <p:attrNameLst>
                                          <p:attrName>ppt_w</p:attrName>
                                        </p:attrNameLst>
                                      </p:cBhvr>
                                      <p:tavLst>
                                        <p:tav tm="0" fmla="#ppt_w*sin(2.5*pi*$)">
                                          <p:val>
                                            <p:fltVal val="0"/>
                                          </p:val>
                                        </p:tav>
                                        <p:tav tm="100000">
                                          <p:val>
                                            <p:fltVal val="1"/>
                                          </p:val>
                                        </p:tav>
                                      </p:tavLst>
                                    </p:anim>
                                    <p:anim calcmode="lin" valueType="num">
                                      <p:cBhvr>
                                        <p:cTn id="15" dur="500" fill="hold"/>
                                        <p:tgtEl>
                                          <p:spTgt spid="56323">
                                            <p:txEl>
                                              <p:pRg st="1" end="1"/>
                                            </p:txEl>
                                          </p:spTgt>
                                        </p:tgtEl>
                                        <p:attrNameLst>
                                          <p:attrName>ppt_h</p:attrName>
                                        </p:attrNameLst>
                                      </p:cBhvr>
                                      <p:tavLst>
                                        <p:tav tm="0">
                                          <p:val>
                                            <p:strVal val="#ppt_h"/>
                                          </p:val>
                                        </p:tav>
                                        <p:tav tm="100000">
                                          <p:val>
                                            <p:strVal val="#ppt_h"/>
                                          </p:val>
                                        </p:tav>
                                      </p:tavLst>
                                    </p:anim>
                                  </p:childTnLst>
                                </p:cTn>
                              </p:par>
                            </p:childTnLst>
                          </p:cTn>
                        </p:par>
                        <p:par>
                          <p:cTn id="16" fill="hold" nodeType="afterGroup">
                            <p:stCondLst>
                              <p:cond delay="2400"/>
                            </p:stCondLst>
                            <p:childTnLst>
                              <p:par>
                                <p:cTn id="17" presetID="45" presetClass="entr" presetSubtype="0" fill="hold" nodeType="afterEffect">
                                  <p:stCondLst>
                                    <p:cond delay="0"/>
                                  </p:stCondLst>
                                  <p:iterate type="lt">
                                    <p:tmPct val="10000"/>
                                  </p:iterate>
                                  <p:childTnLst>
                                    <p:set>
                                      <p:cBhvr>
                                        <p:cTn id="18" dur="1" fill="hold">
                                          <p:stCondLst>
                                            <p:cond delay="0"/>
                                          </p:stCondLst>
                                        </p:cTn>
                                        <p:tgtEl>
                                          <p:spTgt spid="56323">
                                            <p:txEl>
                                              <p:pRg st="3" end="3"/>
                                            </p:txEl>
                                          </p:spTgt>
                                        </p:tgtEl>
                                        <p:attrNameLst>
                                          <p:attrName>style.visibility</p:attrName>
                                        </p:attrNameLst>
                                      </p:cBhvr>
                                      <p:to>
                                        <p:strVal val="visible"/>
                                      </p:to>
                                    </p:set>
                                    <p:animEffect transition="in" filter="fade">
                                      <p:cBhvr>
                                        <p:cTn id="19" dur="500"/>
                                        <p:tgtEl>
                                          <p:spTgt spid="56323">
                                            <p:txEl>
                                              <p:pRg st="3" end="3"/>
                                            </p:txEl>
                                          </p:spTgt>
                                        </p:tgtEl>
                                      </p:cBhvr>
                                    </p:animEffect>
                                    <p:anim calcmode="lin" valueType="num">
                                      <p:cBhvr>
                                        <p:cTn id="20" dur="500" fill="hold"/>
                                        <p:tgtEl>
                                          <p:spTgt spid="56323">
                                            <p:txEl>
                                              <p:pRg st="3" end="3"/>
                                            </p:txEl>
                                          </p:spTgt>
                                        </p:tgtEl>
                                        <p:attrNameLst>
                                          <p:attrName>ppt_w</p:attrName>
                                        </p:attrNameLst>
                                      </p:cBhvr>
                                      <p:tavLst>
                                        <p:tav tm="0" fmla="#ppt_w*sin(2.5*pi*$)">
                                          <p:val>
                                            <p:fltVal val="0"/>
                                          </p:val>
                                        </p:tav>
                                        <p:tav tm="100000">
                                          <p:val>
                                            <p:fltVal val="1"/>
                                          </p:val>
                                        </p:tav>
                                      </p:tavLst>
                                    </p:anim>
                                    <p:anim calcmode="lin" valueType="num">
                                      <p:cBhvr>
                                        <p:cTn id="21" dur="500" fill="hold"/>
                                        <p:tgtEl>
                                          <p:spTgt spid="56323">
                                            <p:txEl>
                                              <p:pRg st="3" end="3"/>
                                            </p:txEl>
                                          </p:spTgt>
                                        </p:tgtEl>
                                        <p:attrNameLst>
                                          <p:attrName>ppt_h</p:attrName>
                                        </p:attrNameLst>
                                      </p:cBhvr>
                                      <p:tavLst>
                                        <p:tav tm="0">
                                          <p:val>
                                            <p:strVal val="#ppt_h"/>
                                          </p:val>
                                        </p:tav>
                                        <p:tav tm="100000">
                                          <p:val>
                                            <p:strVal val="#ppt_h"/>
                                          </p:val>
                                        </p:tav>
                                      </p:tavLst>
                                    </p:anim>
                                  </p:childTnLst>
                                </p:cTn>
                              </p:par>
                            </p:childTnLst>
                          </p:cTn>
                        </p:par>
                        <p:par>
                          <p:cTn id="22" fill="hold" nodeType="afterGroup">
                            <p:stCondLst>
                              <p:cond delay="9600"/>
                            </p:stCondLst>
                            <p:childTnLst>
                              <p:par>
                                <p:cTn id="23" presetID="45" presetClass="entr" presetSubtype="0" fill="hold" nodeType="afterEffect">
                                  <p:stCondLst>
                                    <p:cond delay="0"/>
                                  </p:stCondLst>
                                  <p:iterate type="lt">
                                    <p:tmPct val="10000"/>
                                  </p:iterate>
                                  <p:childTnLst>
                                    <p:set>
                                      <p:cBhvr>
                                        <p:cTn id="24" dur="1" fill="hold">
                                          <p:stCondLst>
                                            <p:cond delay="0"/>
                                          </p:stCondLst>
                                        </p:cTn>
                                        <p:tgtEl>
                                          <p:spTgt spid="56323">
                                            <p:txEl>
                                              <p:pRg st="5" end="5"/>
                                            </p:txEl>
                                          </p:spTgt>
                                        </p:tgtEl>
                                        <p:attrNameLst>
                                          <p:attrName>style.visibility</p:attrName>
                                        </p:attrNameLst>
                                      </p:cBhvr>
                                      <p:to>
                                        <p:strVal val="visible"/>
                                      </p:to>
                                    </p:set>
                                    <p:animEffect transition="in" filter="fade">
                                      <p:cBhvr>
                                        <p:cTn id="25" dur="500"/>
                                        <p:tgtEl>
                                          <p:spTgt spid="56323">
                                            <p:txEl>
                                              <p:pRg st="5" end="5"/>
                                            </p:txEl>
                                          </p:spTgt>
                                        </p:tgtEl>
                                      </p:cBhvr>
                                    </p:animEffect>
                                    <p:anim calcmode="lin" valueType="num">
                                      <p:cBhvr>
                                        <p:cTn id="26" dur="500" fill="hold"/>
                                        <p:tgtEl>
                                          <p:spTgt spid="56323">
                                            <p:txEl>
                                              <p:pRg st="5" end="5"/>
                                            </p:txEl>
                                          </p:spTgt>
                                        </p:tgtEl>
                                        <p:attrNameLst>
                                          <p:attrName>ppt_w</p:attrName>
                                        </p:attrNameLst>
                                      </p:cBhvr>
                                      <p:tavLst>
                                        <p:tav tm="0" fmla="#ppt_w*sin(2.5*pi*$)">
                                          <p:val>
                                            <p:fltVal val="0"/>
                                          </p:val>
                                        </p:tav>
                                        <p:tav tm="100000">
                                          <p:val>
                                            <p:fltVal val="1"/>
                                          </p:val>
                                        </p:tav>
                                      </p:tavLst>
                                    </p:anim>
                                    <p:anim calcmode="lin" valueType="num">
                                      <p:cBhvr>
                                        <p:cTn id="27" dur="500" fill="hold"/>
                                        <p:tgtEl>
                                          <p:spTgt spid="56323">
                                            <p:txEl>
                                              <p:pRg st="5" end="5"/>
                                            </p:txEl>
                                          </p:spTgt>
                                        </p:tgtEl>
                                        <p:attrNameLst>
                                          <p:attrName>ppt_h</p:attrName>
                                        </p:attrNameLst>
                                      </p:cBhvr>
                                      <p:tavLst>
                                        <p:tav tm="0">
                                          <p:val>
                                            <p:strVal val="#ppt_h"/>
                                          </p:val>
                                        </p:tav>
                                        <p:tav tm="100000">
                                          <p:val>
                                            <p:strVal val="#ppt_h"/>
                                          </p:val>
                                        </p:tav>
                                      </p:tavLst>
                                    </p:anim>
                                  </p:childTnLst>
                                </p:cTn>
                              </p:par>
                            </p:childTnLst>
                          </p:cTn>
                        </p:par>
                        <p:par>
                          <p:cTn id="28" fill="hold" nodeType="afterGroup">
                            <p:stCondLst>
                              <p:cond delay="11100"/>
                            </p:stCondLst>
                            <p:childTnLst>
                              <p:par>
                                <p:cTn id="29" presetID="10" presetClass="entr" presetSubtype="0" fill="hold" grpId="0" nodeType="afterEffect">
                                  <p:stCondLst>
                                    <p:cond delay="0"/>
                                  </p:stCondLst>
                                  <p:childTnLst>
                                    <p:set>
                                      <p:cBhvr>
                                        <p:cTn id="30" dur="1" fill="hold">
                                          <p:stCondLst>
                                            <p:cond delay="0"/>
                                          </p:stCondLst>
                                        </p:cTn>
                                        <p:tgtEl>
                                          <p:spTgt spid="56323">
                                            <p:txEl>
                                              <p:pRg st="6" end="6"/>
                                            </p:txEl>
                                          </p:spTgt>
                                        </p:tgtEl>
                                        <p:attrNameLst>
                                          <p:attrName>style.visibility</p:attrName>
                                        </p:attrNameLst>
                                      </p:cBhvr>
                                      <p:to>
                                        <p:strVal val="visible"/>
                                      </p:to>
                                    </p:set>
                                    <p:animEffect transition="in" filter="fade">
                                      <p:cBhvr>
                                        <p:cTn id="31" dur="1000"/>
                                        <p:tgtEl>
                                          <p:spTgt spid="56323">
                                            <p:txEl>
                                              <p:pRg st="6" end="6"/>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56323">
                                            <p:txEl>
                                              <p:pRg st="7" end="7"/>
                                            </p:txEl>
                                          </p:spTgt>
                                        </p:tgtEl>
                                        <p:attrNameLst>
                                          <p:attrName>style.visibility</p:attrName>
                                        </p:attrNameLst>
                                      </p:cBhvr>
                                      <p:to>
                                        <p:strVal val="visible"/>
                                      </p:to>
                                    </p:set>
                                    <p:animEffect transition="in" filter="fade">
                                      <p:cBhvr>
                                        <p:cTn id="34" dur="1000"/>
                                        <p:tgtEl>
                                          <p:spTgt spid="56323">
                                            <p:txEl>
                                              <p:pRg st="7" end="7"/>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56323">
                                            <p:txEl>
                                              <p:pRg st="8" end="8"/>
                                            </p:txEl>
                                          </p:spTgt>
                                        </p:tgtEl>
                                        <p:attrNameLst>
                                          <p:attrName>style.visibility</p:attrName>
                                        </p:attrNameLst>
                                      </p:cBhvr>
                                      <p:to>
                                        <p:strVal val="visible"/>
                                      </p:to>
                                    </p:set>
                                    <p:animEffect transition="in" filter="fade">
                                      <p:cBhvr>
                                        <p:cTn id="37" dur="1000"/>
                                        <p:tgtEl>
                                          <p:spTgt spid="56323">
                                            <p:txEl>
                                              <p:pRg st="8" end="8"/>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56323">
                                            <p:txEl>
                                              <p:pRg st="9" end="9"/>
                                            </p:txEl>
                                          </p:spTgt>
                                        </p:tgtEl>
                                        <p:attrNameLst>
                                          <p:attrName>style.visibility</p:attrName>
                                        </p:attrNameLst>
                                      </p:cBhvr>
                                      <p:to>
                                        <p:strVal val="visible"/>
                                      </p:to>
                                    </p:set>
                                    <p:animEffect transition="in" filter="fade">
                                      <p:cBhvr>
                                        <p:cTn id="40" dur="1000"/>
                                        <p:tgtEl>
                                          <p:spTgt spid="56323">
                                            <p:txEl>
                                              <p:pRg st="9" end="9"/>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56323">
                                            <p:txEl>
                                              <p:pRg st="10" end="10"/>
                                            </p:txEl>
                                          </p:spTgt>
                                        </p:tgtEl>
                                        <p:attrNameLst>
                                          <p:attrName>style.visibility</p:attrName>
                                        </p:attrNameLst>
                                      </p:cBhvr>
                                      <p:to>
                                        <p:strVal val="visible"/>
                                      </p:to>
                                    </p:set>
                                    <p:animEffect transition="in" filter="fade">
                                      <p:cBhvr>
                                        <p:cTn id="43" dur="1000"/>
                                        <p:tgtEl>
                                          <p:spTgt spid="56323">
                                            <p:txEl>
                                              <p:pRg st="10" end="10"/>
                                            </p:tx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56323">
                                            <p:txEl>
                                              <p:pRg st="11" end="11"/>
                                            </p:txEl>
                                          </p:spTgt>
                                        </p:tgtEl>
                                        <p:attrNameLst>
                                          <p:attrName>style.visibility</p:attrName>
                                        </p:attrNameLst>
                                      </p:cBhvr>
                                      <p:to>
                                        <p:strVal val="visible"/>
                                      </p:to>
                                    </p:set>
                                    <p:animEffect transition="in" filter="fade">
                                      <p:cBhvr>
                                        <p:cTn id="46" dur="1000"/>
                                        <p:tgtEl>
                                          <p:spTgt spid="5632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build="p"/>
    </p:bldLst>
  </p:timing>
</p:sld>
</file>

<file path=ppt/slides/slide6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5" name="Rectangle 3"/>
          <p:cNvSpPr>
            <a:spLocks noGrp="1" noChangeArrowheads="1"/>
          </p:cNvSpPr>
          <p:nvPr>
            <p:ph idx="1"/>
          </p:nvPr>
        </p:nvSpPr>
        <p:spPr>
          <a:xfrm>
            <a:off x="381000" y="1143000"/>
            <a:ext cx="6477000" cy="5257800"/>
          </a:xfrm>
        </p:spPr>
        <p:txBody>
          <a:bodyPr>
            <a:normAutofit fontScale="92500" lnSpcReduction="20000"/>
          </a:bodyPr>
          <a:lstStyle/>
          <a:p>
            <a:pPr marL="365760" indent="-256032" fontAlgn="auto">
              <a:spcAft>
                <a:spcPts val="0"/>
              </a:spcAft>
              <a:buFont typeface="Wingdings 3"/>
              <a:buChar char=""/>
              <a:defRPr/>
            </a:pPr>
            <a:endParaRPr lang="en-US" altLang="en-US" sz="3600" dirty="0">
              <a:solidFill>
                <a:srgbClr val="FFFFCC"/>
              </a:solidFill>
              <a:latin typeface="Arial Black" pitchFamily="34" charset="0"/>
            </a:endParaRPr>
          </a:p>
          <a:p>
            <a:pPr marL="365760" indent="-256032" fontAlgn="auto">
              <a:spcAft>
                <a:spcPts val="0"/>
              </a:spcAft>
              <a:buFont typeface="Wingdings 3"/>
              <a:buChar char=""/>
              <a:defRPr/>
            </a:pPr>
            <a:r>
              <a:rPr lang="en-US" altLang="en-US" sz="2400" dirty="0">
                <a:solidFill>
                  <a:schemeClr val="tx1"/>
                </a:solidFill>
              </a:rPr>
              <a:t>Discrete</a:t>
            </a:r>
          </a:p>
          <a:p>
            <a:pPr marL="365760" indent="-256032" fontAlgn="auto">
              <a:spcAft>
                <a:spcPts val="0"/>
              </a:spcAft>
              <a:buFont typeface="Wingdings 3"/>
              <a:buChar char=""/>
              <a:defRPr/>
            </a:pPr>
            <a:r>
              <a:rPr lang="en-US" altLang="en-US" sz="2400" dirty="0">
                <a:solidFill>
                  <a:schemeClr val="tx1"/>
                </a:solidFill>
              </a:rPr>
              <a:t>Secure</a:t>
            </a:r>
          </a:p>
          <a:p>
            <a:pPr marL="365760" indent="-256032" fontAlgn="auto">
              <a:spcAft>
                <a:spcPts val="0"/>
              </a:spcAft>
              <a:buFont typeface="Wingdings 3"/>
              <a:buChar char=""/>
              <a:defRPr/>
            </a:pPr>
            <a:r>
              <a:rPr lang="en-US" altLang="en-US" sz="2400" dirty="0">
                <a:solidFill>
                  <a:schemeClr val="tx1"/>
                </a:solidFill>
              </a:rPr>
              <a:t>Can be anonymous</a:t>
            </a:r>
          </a:p>
          <a:p>
            <a:pPr marL="365760" indent="-256032" fontAlgn="auto">
              <a:spcAft>
                <a:spcPts val="0"/>
              </a:spcAft>
              <a:buFont typeface="Wingdings 3"/>
              <a:buChar char=""/>
              <a:defRPr/>
            </a:pPr>
            <a:r>
              <a:rPr lang="en-US" altLang="en-US" sz="2400" dirty="0">
                <a:solidFill>
                  <a:schemeClr val="tx1"/>
                </a:solidFill>
              </a:rPr>
              <a:t>No penalty</a:t>
            </a:r>
          </a:p>
          <a:p>
            <a:pPr marL="365760" indent="-256032" fontAlgn="auto">
              <a:spcAft>
                <a:spcPts val="0"/>
              </a:spcAft>
              <a:buFont typeface="Wingdings 3"/>
              <a:buChar char=""/>
              <a:defRPr/>
            </a:pPr>
            <a:r>
              <a:rPr lang="en-US" altLang="en-US" sz="2400" dirty="0">
                <a:solidFill>
                  <a:schemeClr val="tx1"/>
                </a:solidFill>
              </a:rPr>
              <a:t>Prompt action</a:t>
            </a:r>
          </a:p>
          <a:p>
            <a:pPr marL="365760" indent="-256032" fontAlgn="auto">
              <a:spcAft>
                <a:spcPts val="0"/>
              </a:spcAft>
              <a:buFont typeface="Wingdings 3"/>
              <a:buChar char=""/>
              <a:defRPr/>
            </a:pPr>
            <a:r>
              <a:rPr lang="en-US" altLang="en-US" sz="2400" dirty="0">
                <a:solidFill>
                  <a:schemeClr val="tx1"/>
                </a:solidFill>
              </a:rPr>
              <a:t>Open door policy</a:t>
            </a:r>
          </a:p>
          <a:p>
            <a:pPr marL="365760" indent="-256032" fontAlgn="auto">
              <a:spcAft>
                <a:spcPts val="0"/>
              </a:spcAft>
              <a:buFont typeface="Wingdings 3"/>
              <a:buChar char=""/>
              <a:defRPr/>
            </a:pPr>
            <a:endParaRPr lang="en-US" altLang="en-US" sz="1600" dirty="0">
              <a:solidFill>
                <a:schemeClr val="tx1"/>
              </a:solidFill>
            </a:endParaRPr>
          </a:p>
          <a:p>
            <a:pPr marL="365760" indent="-256032" fontAlgn="auto">
              <a:spcAft>
                <a:spcPts val="0"/>
              </a:spcAft>
              <a:buFont typeface="Wingdings" pitchFamily="2" charset="2"/>
              <a:buNone/>
              <a:defRPr/>
            </a:pPr>
            <a:r>
              <a:rPr lang="en-US" altLang="en-US" i="1" dirty="0">
                <a:solidFill>
                  <a:schemeClr val="tx1"/>
                </a:solidFill>
              </a:rPr>
              <a:t>			</a:t>
            </a:r>
            <a:r>
              <a:rPr lang="en-US" altLang="en-US" sz="2400" i="1" dirty="0">
                <a:solidFill>
                  <a:schemeClr val="tx1"/>
                </a:solidFill>
              </a:rPr>
              <a:t>Examples:</a:t>
            </a:r>
          </a:p>
          <a:p>
            <a:pPr lvl="4" fontAlgn="auto">
              <a:spcAft>
                <a:spcPts val="0"/>
              </a:spcAft>
              <a:buFont typeface="Wingdings 2"/>
              <a:buChar char=""/>
              <a:defRPr/>
            </a:pPr>
            <a:r>
              <a:rPr altLang="en-US" sz="2400" i="1" dirty="0">
                <a:solidFill>
                  <a:schemeClr val="tx1"/>
                </a:solidFill>
              </a:rPr>
              <a:t>Talk with a supervisor, manager, or  the TCPH compliance officer</a:t>
            </a:r>
          </a:p>
          <a:p>
            <a:pPr lvl="4" fontAlgn="auto">
              <a:spcAft>
                <a:spcPts val="0"/>
              </a:spcAft>
              <a:buFont typeface="Wingdings 2"/>
              <a:buChar char=""/>
              <a:defRPr/>
            </a:pPr>
            <a:r>
              <a:rPr altLang="en-US" sz="2400" i="1" dirty="0">
                <a:solidFill>
                  <a:schemeClr val="tx1"/>
                </a:solidFill>
              </a:rPr>
              <a:t>Leave a typed description of issue in a sealed envelope in a supervisor's or manager's inbox.</a:t>
            </a:r>
          </a:p>
          <a:p>
            <a:pPr lvl="4" fontAlgn="auto">
              <a:spcAft>
                <a:spcPts val="0"/>
              </a:spcAft>
              <a:buFont typeface="Wingdings 2"/>
              <a:buChar char=""/>
              <a:defRPr/>
            </a:pPr>
            <a:endParaRPr altLang="en-US" sz="2400" i="1" dirty="0">
              <a:solidFill>
                <a:schemeClr val="tx1"/>
              </a:solidFill>
            </a:endParaRPr>
          </a:p>
        </p:txBody>
      </p:sp>
      <p:sp>
        <p:nvSpPr>
          <p:cNvPr id="59403" name="WordArt 11"/>
          <p:cNvSpPr>
            <a:spLocks noChangeArrowheads="1" noChangeShapeType="1" noTextEdit="1"/>
          </p:cNvSpPr>
          <p:nvPr/>
        </p:nvSpPr>
        <p:spPr bwMode="auto">
          <a:xfrm>
            <a:off x="609600" y="381000"/>
            <a:ext cx="8229600" cy="5715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4000" kern="10" dirty="0">
                <a:effectLst>
                  <a:outerShdw dist="35921" dir="2700000" algn="ctr" rotWithShape="0">
                    <a:srgbClr val="C0C0C0">
                      <a:alpha val="79999"/>
                    </a:srgbClr>
                  </a:outerShdw>
                </a:effectLst>
                <a:latin typeface="+mj-lt"/>
                <a:ea typeface="+mj-lt"/>
                <a:cs typeface="+mj-lt"/>
              </a:rPr>
              <a:t>Confidential Reporting of Ethics or Data Integrity Issues</a:t>
            </a:r>
          </a:p>
        </p:txBody>
      </p:sp>
      <p:pic>
        <p:nvPicPr>
          <p:cNvPr id="81924" name="Picture 6" descr="C:\Users\nturnage\Pictures\privat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744357">
            <a:off x="4770268" y="2285064"/>
            <a:ext cx="2778125" cy="1052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59403"/>
                                        </p:tgtEl>
                                        <p:attrNameLst>
                                          <p:attrName>style.visibility</p:attrName>
                                        </p:attrNameLst>
                                      </p:cBhvr>
                                      <p:to>
                                        <p:strVal val="visible"/>
                                      </p:to>
                                    </p:set>
                                    <p:anim calcmode="lin" valueType="num">
                                      <p:cBhvr additive="base">
                                        <p:cTn id="7" dur="500" fill="hold"/>
                                        <p:tgtEl>
                                          <p:spTgt spid="59403"/>
                                        </p:tgtEl>
                                        <p:attrNameLst>
                                          <p:attrName>ppt_x</p:attrName>
                                        </p:attrNameLst>
                                      </p:cBhvr>
                                      <p:tavLst>
                                        <p:tav tm="0">
                                          <p:val>
                                            <p:strVal val="#ppt_x"/>
                                          </p:val>
                                        </p:tav>
                                        <p:tav tm="100000">
                                          <p:val>
                                            <p:strVal val="#ppt_x"/>
                                          </p:val>
                                        </p:tav>
                                      </p:tavLst>
                                    </p:anim>
                                    <p:anim calcmode="lin" valueType="num">
                                      <p:cBhvr additive="base">
                                        <p:cTn id="8" dur="500" fill="hold"/>
                                        <p:tgtEl>
                                          <p:spTgt spid="59403"/>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5" presetClass="entr" presetSubtype="10" fill="hold" grpId="0" nodeType="afterEffect">
                                  <p:stCondLst>
                                    <p:cond delay="0"/>
                                  </p:stCondLst>
                                  <p:childTnLst>
                                    <p:set>
                                      <p:cBhvr>
                                        <p:cTn id="11" dur="1" fill="hold">
                                          <p:stCondLst>
                                            <p:cond delay="0"/>
                                          </p:stCondLst>
                                        </p:cTn>
                                        <p:tgtEl>
                                          <p:spTgt spid="59395">
                                            <p:txEl>
                                              <p:pRg st="1" end="1"/>
                                            </p:txEl>
                                          </p:spTgt>
                                        </p:tgtEl>
                                        <p:attrNameLst>
                                          <p:attrName>style.visibility</p:attrName>
                                        </p:attrNameLst>
                                      </p:cBhvr>
                                      <p:to>
                                        <p:strVal val="visible"/>
                                      </p:to>
                                    </p:set>
                                    <p:animEffect transition="in" filter="checkerboard(across)">
                                      <p:cBhvr>
                                        <p:cTn id="12" dur="500"/>
                                        <p:tgtEl>
                                          <p:spTgt spid="59395">
                                            <p:txEl>
                                              <p:pRg st="1" end="1"/>
                                            </p:txEl>
                                          </p:spTgt>
                                        </p:tgtEl>
                                      </p:cBhvr>
                                    </p:animEffect>
                                  </p:childTnLst>
                                </p:cTn>
                              </p:par>
                            </p:childTnLst>
                          </p:cTn>
                        </p:par>
                        <p:par>
                          <p:cTn id="13" fill="hold" nodeType="afterGroup">
                            <p:stCondLst>
                              <p:cond delay="1000"/>
                            </p:stCondLst>
                            <p:childTnLst>
                              <p:par>
                                <p:cTn id="14" presetID="5" presetClass="entr" presetSubtype="10" fill="hold" grpId="0" nodeType="afterEffect">
                                  <p:stCondLst>
                                    <p:cond delay="0"/>
                                  </p:stCondLst>
                                  <p:childTnLst>
                                    <p:set>
                                      <p:cBhvr>
                                        <p:cTn id="15" dur="1" fill="hold">
                                          <p:stCondLst>
                                            <p:cond delay="0"/>
                                          </p:stCondLst>
                                        </p:cTn>
                                        <p:tgtEl>
                                          <p:spTgt spid="59395">
                                            <p:txEl>
                                              <p:pRg st="2" end="2"/>
                                            </p:txEl>
                                          </p:spTgt>
                                        </p:tgtEl>
                                        <p:attrNameLst>
                                          <p:attrName>style.visibility</p:attrName>
                                        </p:attrNameLst>
                                      </p:cBhvr>
                                      <p:to>
                                        <p:strVal val="visible"/>
                                      </p:to>
                                    </p:set>
                                    <p:animEffect transition="in" filter="checkerboard(across)">
                                      <p:cBhvr>
                                        <p:cTn id="16" dur="500"/>
                                        <p:tgtEl>
                                          <p:spTgt spid="59395">
                                            <p:txEl>
                                              <p:pRg st="2" end="2"/>
                                            </p:txEl>
                                          </p:spTgt>
                                        </p:tgtEl>
                                      </p:cBhvr>
                                    </p:animEffect>
                                  </p:childTnLst>
                                </p:cTn>
                              </p:par>
                            </p:childTnLst>
                          </p:cTn>
                        </p:par>
                        <p:par>
                          <p:cTn id="17" fill="hold" nodeType="afterGroup">
                            <p:stCondLst>
                              <p:cond delay="1500"/>
                            </p:stCondLst>
                            <p:childTnLst>
                              <p:par>
                                <p:cTn id="18" presetID="5" presetClass="entr" presetSubtype="10" fill="hold" grpId="0" nodeType="afterEffect">
                                  <p:stCondLst>
                                    <p:cond delay="0"/>
                                  </p:stCondLst>
                                  <p:childTnLst>
                                    <p:set>
                                      <p:cBhvr>
                                        <p:cTn id="19" dur="1" fill="hold">
                                          <p:stCondLst>
                                            <p:cond delay="0"/>
                                          </p:stCondLst>
                                        </p:cTn>
                                        <p:tgtEl>
                                          <p:spTgt spid="59395">
                                            <p:txEl>
                                              <p:pRg st="3" end="3"/>
                                            </p:txEl>
                                          </p:spTgt>
                                        </p:tgtEl>
                                        <p:attrNameLst>
                                          <p:attrName>style.visibility</p:attrName>
                                        </p:attrNameLst>
                                      </p:cBhvr>
                                      <p:to>
                                        <p:strVal val="visible"/>
                                      </p:to>
                                    </p:set>
                                    <p:animEffect transition="in" filter="checkerboard(across)">
                                      <p:cBhvr>
                                        <p:cTn id="20" dur="500"/>
                                        <p:tgtEl>
                                          <p:spTgt spid="59395">
                                            <p:txEl>
                                              <p:pRg st="3" end="3"/>
                                            </p:txEl>
                                          </p:spTgt>
                                        </p:tgtEl>
                                      </p:cBhvr>
                                    </p:animEffect>
                                  </p:childTnLst>
                                </p:cTn>
                              </p:par>
                            </p:childTnLst>
                          </p:cTn>
                        </p:par>
                        <p:par>
                          <p:cTn id="21" fill="hold" nodeType="afterGroup">
                            <p:stCondLst>
                              <p:cond delay="2000"/>
                            </p:stCondLst>
                            <p:childTnLst>
                              <p:par>
                                <p:cTn id="22" presetID="5" presetClass="entr" presetSubtype="10" fill="hold" grpId="0" nodeType="afterEffect">
                                  <p:stCondLst>
                                    <p:cond delay="0"/>
                                  </p:stCondLst>
                                  <p:childTnLst>
                                    <p:set>
                                      <p:cBhvr>
                                        <p:cTn id="23" dur="1" fill="hold">
                                          <p:stCondLst>
                                            <p:cond delay="0"/>
                                          </p:stCondLst>
                                        </p:cTn>
                                        <p:tgtEl>
                                          <p:spTgt spid="59395">
                                            <p:txEl>
                                              <p:pRg st="4" end="4"/>
                                            </p:txEl>
                                          </p:spTgt>
                                        </p:tgtEl>
                                        <p:attrNameLst>
                                          <p:attrName>style.visibility</p:attrName>
                                        </p:attrNameLst>
                                      </p:cBhvr>
                                      <p:to>
                                        <p:strVal val="visible"/>
                                      </p:to>
                                    </p:set>
                                    <p:animEffect transition="in" filter="checkerboard(across)">
                                      <p:cBhvr>
                                        <p:cTn id="24" dur="500"/>
                                        <p:tgtEl>
                                          <p:spTgt spid="59395">
                                            <p:txEl>
                                              <p:pRg st="4" end="4"/>
                                            </p:txEl>
                                          </p:spTgt>
                                        </p:tgtEl>
                                      </p:cBhvr>
                                    </p:animEffect>
                                  </p:childTnLst>
                                </p:cTn>
                              </p:par>
                            </p:childTnLst>
                          </p:cTn>
                        </p:par>
                        <p:par>
                          <p:cTn id="25" fill="hold" nodeType="afterGroup">
                            <p:stCondLst>
                              <p:cond delay="2500"/>
                            </p:stCondLst>
                            <p:childTnLst>
                              <p:par>
                                <p:cTn id="26" presetID="5" presetClass="entr" presetSubtype="10" fill="hold" grpId="0" nodeType="afterEffect">
                                  <p:stCondLst>
                                    <p:cond delay="0"/>
                                  </p:stCondLst>
                                  <p:childTnLst>
                                    <p:set>
                                      <p:cBhvr>
                                        <p:cTn id="27" dur="1" fill="hold">
                                          <p:stCondLst>
                                            <p:cond delay="0"/>
                                          </p:stCondLst>
                                        </p:cTn>
                                        <p:tgtEl>
                                          <p:spTgt spid="59395">
                                            <p:txEl>
                                              <p:pRg st="5" end="5"/>
                                            </p:txEl>
                                          </p:spTgt>
                                        </p:tgtEl>
                                        <p:attrNameLst>
                                          <p:attrName>style.visibility</p:attrName>
                                        </p:attrNameLst>
                                      </p:cBhvr>
                                      <p:to>
                                        <p:strVal val="visible"/>
                                      </p:to>
                                    </p:set>
                                    <p:animEffect transition="in" filter="checkerboard(across)">
                                      <p:cBhvr>
                                        <p:cTn id="28" dur="500"/>
                                        <p:tgtEl>
                                          <p:spTgt spid="59395">
                                            <p:txEl>
                                              <p:pRg st="5" end="5"/>
                                            </p:txEl>
                                          </p:spTgt>
                                        </p:tgtEl>
                                      </p:cBhvr>
                                    </p:animEffect>
                                  </p:childTnLst>
                                </p:cTn>
                              </p:par>
                            </p:childTnLst>
                          </p:cTn>
                        </p:par>
                        <p:par>
                          <p:cTn id="29" fill="hold" nodeType="afterGroup">
                            <p:stCondLst>
                              <p:cond delay="3000"/>
                            </p:stCondLst>
                            <p:childTnLst>
                              <p:par>
                                <p:cTn id="30" presetID="5" presetClass="entr" presetSubtype="10" fill="hold" grpId="0" nodeType="afterEffect">
                                  <p:stCondLst>
                                    <p:cond delay="0"/>
                                  </p:stCondLst>
                                  <p:childTnLst>
                                    <p:set>
                                      <p:cBhvr>
                                        <p:cTn id="31" dur="1" fill="hold">
                                          <p:stCondLst>
                                            <p:cond delay="0"/>
                                          </p:stCondLst>
                                        </p:cTn>
                                        <p:tgtEl>
                                          <p:spTgt spid="59395">
                                            <p:txEl>
                                              <p:pRg st="6" end="6"/>
                                            </p:txEl>
                                          </p:spTgt>
                                        </p:tgtEl>
                                        <p:attrNameLst>
                                          <p:attrName>style.visibility</p:attrName>
                                        </p:attrNameLst>
                                      </p:cBhvr>
                                      <p:to>
                                        <p:strVal val="visible"/>
                                      </p:to>
                                    </p:set>
                                    <p:animEffect transition="in" filter="checkerboard(across)">
                                      <p:cBhvr>
                                        <p:cTn id="32" dur="500"/>
                                        <p:tgtEl>
                                          <p:spTgt spid="59395">
                                            <p:txEl>
                                              <p:pRg st="6" end="6"/>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9395">
                                            <p:txEl>
                                              <p:pRg st="8" end="8"/>
                                            </p:txEl>
                                          </p:spTgt>
                                        </p:tgtEl>
                                        <p:attrNameLst>
                                          <p:attrName>style.visibility</p:attrName>
                                        </p:attrNameLst>
                                      </p:cBhvr>
                                      <p:to>
                                        <p:strVal val="visible"/>
                                      </p:to>
                                    </p:set>
                                    <p:anim calcmode="lin" valueType="num">
                                      <p:cBhvr additive="base">
                                        <p:cTn id="37" dur="500" fill="hold"/>
                                        <p:tgtEl>
                                          <p:spTgt spid="59395">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9395">
                                            <p:txEl>
                                              <p:pRg st="8" end="8"/>
                                            </p:txEl>
                                          </p:spTgt>
                                        </p:tgtEl>
                                        <p:attrNameLst>
                                          <p:attrName>ppt_y</p:attrName>
                                        </p:attrNameLst>
                                      </p:cBhvr>
                                      <p:tavLst>
                                        <p:tav tm="0">
                                          <p:val>
                                            <p:strVal val="1+#ppt_h/2"/>
                                          </p:val>
                                        </p:tav>
                                        <p:tav tm="100000">
                                          <p:val>
                                            <p:strVal val="#ppt_y"/>
                                          </p:val>
                                        </p:tav>
                                      </p:tavLst>
                                    </p:anim>
                                  </p:childTnLst>
                                </p:cTn>
                              </p:par>
                            </p:childTnLst>
                          </p:cTn>
                        </p:par>
                        <p:par>
                          <p:cTn id="39" fill="hold" nodeType="afterGroup">
                            <p:stCondLst>
                              <p:cond delay="500"/>
                            </p:stCondLst>
                            <p:childTnLst>
                              <p:par>
                                <p:cTn id="40" presetID="2" presetClass="entr" presetSubtype="4" fill="hold" grpId="0" nodeType="afterEffect">
                                  <p:stCondLst>
                                    <p:cond delay="0"/>
                                  </p:stCondLst>
                                  <p:childTnLst>
                                    <p:set>
                                      <p:cBhvr>
                                        <p:cTn id="41" dur="1" fill="hold">
                                          <p:stCondLst>
                                            <p:cond delay="0"/>
                                          </p:stCondLst>
                                        </p:cTn>
                                        <p:tgtEl>
                                          <p:spTgt spid="59395">
                                            <p:txEl>
                                              <p:pRg st="9" end="9"/>
                                            </p:txEl>
                                          </p:spTgt>
                                        </p:tgtEl>
                                        <p:attrNameLst>
                                          <p:attrName>style.visibility</p:attrName>
                                        </p:attrNameLst>
                                      </p:cBhvr>
                                      <p:to>
                                        <p:strVal val="visible"/>
                                      </p:to>
                                    </p:set>
                                    <p:anim calcmode="lin" valueType="num">
                                      <p:cBhvr additive="base">
                                        <p:cTn id="42" dur="500" fill="hold"/>
                                        <p:tgtEl>
                                          <p:spTgt spid="59395">
                                            <p:txEl>
                                              <p:pRg st="9" end="9"/>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59395">
                                            <p:txEl>
                                              <p:pRg st="9" end="9"/>
                                            </p:txEl>
                                          </p:spTgt>
                                        </p:tgtEl>
                                        <p:attrNameLst>
                                          <p:attrName>ppt_y</p:attrName>
                                        </p:attrNameLst>
                                      </p:cBhvr>
                                      <p:tavLst>
                                        <p:tav tm="0">
                                          <p:val>
                                            <p:strVal val="1+#ppt_h/2"/>
                                          </p:val>
                                        </p:tav>
                                        <p:tav tm="100000">
                                          <p:val>
                                            <p:strVal val="#ppt_y"/>
                                          </p:val>
                                        </p:tav>
                                      </p:tavLst>
                                    </p:anim>
                                  </p:childTnLst>
                                </p:cTn>
                              </p:par>
                            </p:childTnLst>
                          </p:cTn>
                        </p:par>
                        <p:par>
                          <p:cTn id="44" fill="hold" nodeType="afterGroup">
                            <p:stCondLst>
                              <p:cond delay="1000"/>
                            </p:stCondLst>
                            <p:childTnLst>
                              <p:par>
                                <p:cTn id="45" presetID="2" presetClass="entr" presetSubtype="4" fill="hold" grpId="0" nodeType="afterEffect">
                                  <p:stCondLst>
                                    <p:cond delay="0"/>
                                  </p:stCondLst>
                                  <p:childTnLst>
                                    <p:set>
                                      <p:cBhvr>
                                        <p:cTn id="46" dur="1" fill="hold">
                                          <p:stCondLst>
                                            <p:cond delay="0"/>
                                          </p:stCondLst>
                                        </p:cTn>
                                        <p:tgtEl>
                                          <p:spTgt spid="59395">
                                            <p:txEl>
                                              <p:pRg st="10" end="10"/>
                                            </p:txEl>
                                          </p:spTgt>
                                        </p:tgtEl>
                                        <p:attrNameLst>
                                          <p:attrName>style.visibility</p:attrName>
                                        </p:attrNameLst>
                                      </p:cBhvr>
                                      <p:to>
                                        <p:strVal val="visible"/>
                                      </p:to>
                                    </p:set>
                                    <p:anim calcmode="lin" valueType="num">
                                      <p:cBhvr additive="base">
                                        <p:cTn id="47" dur="500" fill="hold"/>
                                        <p:tgtEl>
                                          <p:spTgt spid="59395">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59395">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build="p"/>
      <p:bldP spid="59403"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533400" y="381000"/>
            <a:ext cx="6554867" cy="1524000"/>
          </a:xfrm>
        </p:spPr>
        <p:txBody>
          <a:bodyPr>
            <a:normAutofit/>
          </a:bodyPr>
          <a:lstStyle/>
          <a:p>
            <a:pPr fontAlgn="auto">
              <a:spcAft>
                <a:spcPts val="0"/>
              </a:spcAft>
              <a:defRPr/>
            </a:pPr>
            <a:r>
              <a:rPr lang="en-US" dirty="0"/>
              <a:t>Open Communication</a:t>
            </a:r>
          </a:p>
        </p:txBody>
      </p:sp>
      <p:sp>
        <p:nvSpPr>
          <p:cNvPr id="73731" name="Rectangle 3"/>
          <p:cNvSpPr>
            <a:spLocks noGrp="1" noChangeArrowheads="1"/>
          </p:cNvSpPr>
          <p:nvPr>
            <p:ph idx="1"/>
          </p:nvPr>
        </p:nvSpPr>
        <p:spPr>
          <a:xfrm>
            <a:off x="382666" y="1905000"/>
            <a:ext cx="7846934" cy="4800600"/>
          </a:xfrm>
        </p:spPr>
        <p:txBody>
          <a:bodyPr>
            <a:noAutofit/>
          </a:bodyPr>
          <a:lstStyle/>
          <a:p>
            <a:pPr marL="566928" indent="-457200">
              <a:spcAft>
                <a:spcPts val="0"/>
              </a:spcAft>
              <a:defRPr/>
            </a:pPr>
            <a:r>
              <a:rPr lang="en-US" altLang="en-US" sz="2800" dirty="0">
                <a:solidFill>
                  <a:schemeClr val="tx1"/>
                </a:solidFill>
                <a:latin typeface="Aparajita" panose="020B0604020202020204" pitchFamily="34" charset="0"/>
                <a:cs typeface="Aparajita" panose="020B0604020202020204" pitchFamily="34" charset="0"/>
              </a:rPr>
              <a:t>TCPH Laboratory has an “open door” policy.  There is unrestricted access for staff to management personnel at all levels.</a:t>
            </a:r>
          </a:p>
          <a:p>
            <a:pPr marL="566928" indent="-457200">
              <a:spcAft>
                <a:spcPts val="0"/>
              </a:spcAft>
              <a:defRPr/>
            </a:pPr>
            <a:r>
              <a:rPr lang="en-US" altLang="en-US" sz="2800" dirty="0">
                <a:solidFill>
                  <a:schemeClr val="tx1"/>
                </a:solidFill>
                <a:latin typeface="Aparajita" panose="020B0604020202020204" pitchFamily="34" charset="0"/>
                <a:cs typeface="Aparajita" panose="020B0604020202020204" pitchFamily="34" charset="0"/>
              </a:rPr>
              <a:t>Any issues related to the quality of the testing performed in the lab can be addressed by any staff member through completing a QA Action Report for follow-up by Lab Coordinator, consulting with a member of management openly or in private or submitting the issue anonymously. </a:t>
            </a:r>
          </a:p>
          <a:p>
            <a:pPr marL="365760" indent="-256032" fontAlgn="auto">
              <a:spcAft>
                <a:spcPts val="0"/>
              </a:spcAft>
              <a:buFont typeface="Wingdings" pitchFamily="2" charset="2"/>
              <a:buNone/>
              <a:defRPr/>
            </a:pPr>
            <a:endParaRPr lang="en-US" altLang="en-US" sz="2800" dirty="0">
              <a:latin typeface="Aparajita" panose="020B0604020202020204" pitchFamily="34" charset="0"/>
              <a:cs typeface="Aparajita" panose="020B0604020202020204" pitchFamily="34" charset="0"/>
            </a:endParaRPr>
          </a:p>
          <a:p>
            <a:pPr marL="365760" indent="-256032" fontAlgn="auto">
              <a:spcAft>
                <a:spcPts val="0"/>
              </a:spcAft>
              <a:buFont typeface="Wingdings 3"/>
              <a:buChar char=""/>
              <a:defRPr/>
            </a:pPr>
            <a:endParaRPr lang="en-US" altLang="en-US" sz="2800" dirty="0">
              <a:latin typeface="Aparajita" panose="020B0604020202020204" pitchFamily="34" charset="0"/>
              <a:cs typeface="Aparajita" panose="020B0604020202020204" pitchFamily="34" charset="0"/>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6554867" cy="990601"/>
          </a:xfrm>
        </p:spPr>
        <p:txBody>
          <a:bodyPr/>
          <a:lstStyle/>
          <a:p>
            <a:pPr fontAlgn="auto">
              <a:spcAft>
                <a:spcPts val="0"/>
              </a:spcAft>
              <a:defRPr/>
            </a:pPr>
            <a:r>
              <a:rPr lang="en-US" sz="3600" dirty="0"/>
              <a:t>TCPH/NTRL Responsibilities</a:t>
            </a:r>
          </a:p>
        </p:txBody>
      </p:sp>
      <p:sp>
        <p:nvSpPr>
          <p:cNvPr id="74755" name="Content Placeholder 2"/>
          <p:cNvSpPr>
            <a:spLocks noGrp="1"/>
          </p:cNvSpPr>
          <p:nvPr>
            <p:ph idx="1"/>
          </p:nvPr>
        </p:nvSpPr>
        <p:spPr>
          <a:xfrm>
            <a:off x="533400" y="1371601"/>
            <a:ext cx="7620000" cy="5105399"/>
          </a:xfrm>
        </p:spPr>
        <p:txBody>
          <a:bodyPr>
            <a:normAutofit fontScale="92500" lnSpcReduction="20000"/>
          </a:bodyPr>
          <a:lstStyle/>
          <a:p>
            <a:pPr marL="566928" indent="-457200">
              <a:spcAft>
                <a:spcPts val="0"/>
              </a:spcAft>
              <a:defRPr/>
            </a:pPr>
            <a:r>
              <a:rPr lang="en-US" altLang="en-US" sz="3000" dirty="0">
                <a:solidFill>
                  <a:schemeClr val="tx1"/>
                </a:solidFill>
                <a:latin typeface="Aparajita" panose="020B0604020202020204" pitchFamily="34" charset="0"/>
                <a:cs typeface="Aparajita" panose="020B0604020202020204" pitchFamily="34" charset="0"/>
              </a:rPr>
              <a:t>Continuously monitor data on a periodic but random basis-data audits</a:t>
            </a:r>
          </a:p>
          <a:p>
            <a:pPr marL="566928" indent="-457200">
              <a:spcAft>
                <a:spcPts val="0"/>
              </a:spcAft>
              <a:defRPr/>
            </a:pPr>
            <a:r>
              <a:rPr lang="en-US" altLang="en-US" sz="3000" dirty="0">
                <a:solidFill>
                  <a:schemeClr val="tx1"/>
                </a:solidFill>
                <a:latin typeface="Aparajita" panose="020B0604020202020204" pitchFamily="34" charset="0"/>
                <a:cs typeface="Aparajita" panose="020B0604020202020204" pitchFamily="34" charset="0"/>
              </a:rPr>
              <a:t>Provide clear guidance and policies for ethical behavior-code of conduct statement signed yearly</a:t>
            </a:r>
          </a:p>
          <a:p>
            <a:pPr marL="566928" indent="-457200">
              <a:spcAft>
                <a:spcPts val="0"/>
              </a:spcAft>
              <a:defRPr/>
            </a:pPr>
            <a:r>
              <a:rPr lang="en-US" altLang="en-US" sz="3000" dirty="0">
                <a:solidFill>
                  <a:schemeClr val="tx1"/>
                </a:solidFill>
                <a:latin typeface="Aparajita" panose="020B0604020202020204" pitchFamily="34" charset="0"/>
                <a:cs typeface="Aparajita" panose="020B0604020202020204" pitchFamily="34" charset="0"/>
              </a:rPr>
              <a:t>Provide ongoing training to employees</a:t>
            </a:r>
          </a:p>
          <a:p>
            <a:pPr marL="566928" indent="-457200">
              <a:spcAft>
                <a:spcPts val="0"/>
              </a:spcAft>
              <a:defRPr/>
            </a:pPr>
            <a:r>
              <a:rPr lang="en-US" altLang="en-US" sz="3000" dirty="0">
                <a:solidFill>
                  <a:schemeClr val="tx1"/>
                </a:solidFill>
                <a:latin typeface="Aparajita" panose="020B0604020202020204" pitchFamily="34" charset="0"/>
                <a:cs typeface="Aparajita" panose="020B0604020202020204" pitchFamily="34" charset="0"/>
              </a:rPr>
              <a:t>Perform confidential investigations if a problem is detected</a:t>
            </a:r>
          </a:p>
          <a:p>
            <a:pPr marL="566928" indent="-457200">
              <a:spcAft>
                <a:spcPts val="0"/>
              </a:spcAft>
              <a:defRPr/>
            </a:pPr>
            <a:r>
              <a:rPr lang="en-US" altLang="en-US" sz="3000" dirty="0">
                <a:solidFill>
                  <a:schemeClr val="tx1"/>
                </a:solidFill>
                <a:latin typeface="Aparajita" panose="020B0604020202020204" pitchFamily="34" charset="0"/>
                <a:cs typeface="Aparajita" panose="020B0604020202020204" pitchFamily="34" charset="0"/>
              </a:rPr>
              <a:t>Notify clients and reissue reports if data is negatively impacted</a:t>
            </a:r>
          </a:p>
          <a:p>
            <a:pPr marL="566928" indent="-457200">
              <a:spcAft>
                <a:spcPts val="0"/>
              </a:spcAft>
              <a:defRPr/>
            </a:pPr>
            <a:r>
              <a:rPr lang="en-US" altLang="en-US" sz="3000" dirty="0">
                <a:solidFill>
                  <a:schemeClr val="tx1"/>
                </a:solidFill>
                <a:latin typeface="Aparajita" panose="020B0604020202020204" pitchFamily="34" charset="0"/>
                <a:cs typeface="Aparajita" panose="020B0604020202020204" pitchFamily="34" charset="0"/>
              </a:rPr>
              <a:t>Eliminate undue pressure on analysts-quality ahead of Turnaround Time (TAT)</a:t>
            </a:r>
          </a:p>
          <a:p>
            <a:pPr marL="566928" indent="-457200">
              <a:spcAft>
                <a:spcPts val="0"/>
              </a:spcAft>
              <a:defRPr/>
            </a:pPr>
            <a:r>
              <a:rPr lang="en-US" altLang="en-US" sz="3000" dirty="0">
                <a:solidFill>
                  <a:schemeClr val="tx1"/>
                </a:solidFill>
                <a:latin typeface="Aparajita" panose="020B0604020202020204" pitchFamily="34" charset="0"/>
                <a:cs typeface="Aparajita" panose="020B0604020202020204" pitchFamily="34" charset="0"/>
              </a:rPr>
              <a:t>Provide mechanism for confidential reporting of abuse without recrimination-whistle blower policy</a:t>
            </a:r>
          </a:p>
          <a:p>
            <a:pPr marL="365760" indent="-256032" fontAlgn="auto">
              <a:spcAft>
                <a:spcPts val="0"/>
              </a:spcAft>
              <a:buFont typeface="Wingdings 3"/>
              <a:buChar char=""/>
              <a:defRPr/>
            </a:pPr>
            <a:endParaRPr lang="en-US" alt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7696200" cy="762000"/>
          </a:xfrm>
        </p:spPr>
        <p:txBody>
          <a:bodyPr>
            <a:noAutofit/>
          </a:bodyPr>
          <a:lstStyle/>
          <a:p>
            <a:pPr fontAlgn="auto">
              <a:spcAft>
                <a:spcPts val="0"/>
              </a:spcAft>
              <a:defRPr/>
            </a:pPr>
            <a:r>
              <a:rPr lang="en-US" sz="3000" dirty="0"/>
              <a:t>TCPH/NTRL Employee Responsibilities </a:t>
            </a:r>
          </a:p>
        </p:txBody>
      </p:sp>
      <p:sp>
        <p:nvSpPr>
          <p:cNvPr id="75779" name="Content Placeholder 2"/>
          <p:cNvSpPr>
            <a:spLocks noGrp="1"/>
          </p:cNvSpPr>
          <p:nvPr>
            <p:ph idx="1"/>
          </p:nvPr>
        </p:nvSpPr>
        <p:spPr>
          <a:xfrm>
            <a:off x="152400" y="1676400"/>
            <a:ext cx="7848600" cy="4953000"/>
          </a:xfrm>
        </p:spPr>
        <p:txBody>
          <a:bodyPr>
            <a:normAutofit lnSpcReduction="10000"/>
          </a:bodyPr>
          <a:lstStyle/>
          <a:p>
            <a:pPr marL="566928" indent="-457200" fontAlgn="auto">
              <a:spcAft>
                <a:spcPts val="0"/>
              </a:spcAft>
              <a:buFont typeface="Courier New" panose="02070309020205020404" pitchFamily="49" charset="0"/>
              <a:buChar char="o"/>
              <a:defRPr/>
            </a:pPr>
            <a:r>
              <a:rPr lang="en-US" altLang="en-US" sz="2800" dirty="0">
                <a:solidFill>
                  <a:schemeClr val="tx1"/>
                </a:solidFill>
                <a:latin typeface="Aparajita" panose="020B0604020202020204" pitchFamily="34" charset="0"/>
                <a:cs typeface="Aparajita" panose="020B0604020202020204" pitchFamily="34" charset="0"/>
              </a:rPr>
              <a:t>Uphold the ethics policy and practices as demonstrated in their daily conduct</a:t>
            </a:r>
          </a:p>
          <a:p>
            <a:pPr marL="566928" indent="-457200" fontAlgn="auto">
              <a:spcAft>
                <a:spcPts val="0"/>
              </a:spcAft>
              <a:buFont typeface="Courier New" panose="02070309020205020404" pitchFamily="49" charset="0"/>
              <a:buChar char="o"/>
              <a:defRPr/>
            </a:pPr>
            <a:r>
              <a:rPr lang="en-US" altLang="en-US" sz="2800" dirty="0">
                <a:solidFill>
                  <a:schemeClr val="tx1"/>
                </a:solidFill>
                <a:latin typeface="Aparajita" panose="020B0604020202020204" pitchFamily="34" charset="0"/>
                <a:cs typeface="Aparajita" panose="020B0604020202020204" pitchFamily="34" charset="0"/>
              </a:rPr>
              <a:t>Seek help when the proper course of action is unclear or unknown to them</a:t>
            </a:r>
          </a:p>
          <a:p>
            <a:pPr marL="566928" indent="-457200" fontAlgn="auto">
              <a:spcAft>
                <a:spcPts val="0"/>
              </a:spcAft>
              <a:buFont typeface="Courier New" panose="02070309020205020404" pitchFamily="49" charset="0"/>
              <a:buChar char="o"/>
              <a:defRPr/>
            </a:pPr>
            <a:r>
              <a:rPr lang="en-US" altLang="en-US" sz="2800" dirty="0">
                <a:solidFill>
                  <a:schemeClr val="tx1"/>
                </a:solidFill>
                <a:latin typeface="Aparajita" panose="020B0604020202020204" pitchFamily="34" charset="0"/>
                <a:cs typeface="Aparajita" panose="020B0604020202020204" pitchFamily="34" charset="0"/>
              </a:rPr>
              <a:t>Remain alert and sensitive to situations that could result in actions by any employee that are improper, illegal, unethical, or otherwise in violation of the ethics policy and practices</a:t>
            </a:r>
          </a:p>
          <a:p>
            <a:pPr marL="566928" indent="-457200" fontAlgn="auto">
              <a:spcAft>
                <a:spcPts val="0"/>
              </a:spcAft>
              <a:buFont typeface="Courier New" panose="02070309020205020404" pitchFamily="49" charset="0"/>
              <a:buChar char="o"/>
              <a:defRPr/>
            </a:pPr>
            <a:r>
              <a:rPr lang="en-US" altLang="en-US" sz="2800" dirty="0">
                <a:solidFill>
                  <a:schemeClr val="tx1"/>
                </a:solidFill>
                <a:latin typeface="Aparajita" panose="020B0604020202020204" pitchFamily="34" charset="0"/>
                <a:cs typeface="Aparajita" panose="020B0604020202020204" pitchFamily="34" charset="0"/>
              </a:rPr>
              <a:t>Counsel fellow employees when it appears that they are in danger of violating the ethics policy and practices</a:t>
            </a:r>
          </a:p>
          <a:p>
            <a:pPr marL="566928" indent="-457200" fontAlgn="auto">
              <a:spcAft>
                <a:spcPts val="0"/>
              </a:spcAft>
              <a:buFont typeface="Courier New" panose="02070309020205020404" pitchFamily="49" charset="0"/>
              <a:buChar char="o"/>
              <a:defRPr/>
            </a:pPr>
            <a:r>
              <a:rPr lang="en-US" altLang="en-US" sz="2800" dirty="0">
                <a:solidFill>
                  <a:schemeClr val="tx1"/>
                </a:solidFill>
                <a:latin typeface="Aparajita" panose="020B0604020202020204" pitchFamily="34" charset="0"/>
                <a:cs typeface="Aparajita" panose="020B0604020202020204" pitchFamily="34" charset="0"/>
              </a:rPr>
              <a:t>Report violations of the ethics policy and practices to </a:t>
            </a:r>
          </a:p>
          <a:p>
            <a:pPr marL="109728" indent="0" fontAlgn="auto">
              <a:spcAft>
                <a:spcPts val="0"/>
              </a:spcAft>
              <a:buNone/>
              <a:defRPr/>
            </a:pPr>
            <a:r>
              <a:rPr lang="en-US" altLang="en-US" sz="2800" dirty="0">
                <a:solidFill>
                  <a:schemeClr val="tx1"/>
                </a:solidFill>
                <a:latin typeface="Aparajita" panose="020B0604020202020204" pitchFamily="34" charset="0"/>
                <a:cs typeface="Aparajita" panose="020B0604020202020204" pitchFamily="34" charset="0"/>
              </a:rPr>
              <a:t>	  their supervisor or manager.</a:t>
            </a:r>
          </a:p>
          <a:p>
            <a:pPr marL="566928" indent="-457200" fontAlgn="auto">
              <a:spcAft>
                <a:spcPts val="0"/>
              </a:spcAft>
              <a:buFont typeface="Courier New" panose="02070309020205020404" pitchFamily="49" charset="0"/>
              <a:buChar char="o"/>
              <a:defRPr/>
            </a:pPr>
            <a:endParaRPr lang="en-US" alt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3"/>
          <p:cNvSpPr>
            <a:spLocks noGrp="1" noChangeArrowheads="1"/>
          </p:cNvSpPr>
          <p:nvPr>
            <p:ph idx="1"/>
          </p:nvPr>
        </p:nvSpPr>
        <p:spPr>
          <a:xfrm>
            <a:off x="228600" y="381000"/>
            <a:ext cx="7086600" cy="5867400"/>
          </a:xfrm>
        </p:spPr>
        <p:txBody>
          <a:bodyPr>
            <a:normAutofit/>
          </a:bodyPr>
          <a:lstStyle/>
          <a:p>
            <a:pPr marL="365760" indent="-256032" algn="ctr" fontAlgn="auto">
              <a:lnSpc>
                <a:spcPct val="90000"/>
              </a:lnSpc>
              <a:spcAft>
                <a:spcPts val="0"/>
              </a:spcAft>
              <a:buFont typeface="Wingdings" pitchFamily="2" charset="2"/>
              <a:buNone/>
              <a:defRPr/>
            </a:pPr>
            <a:r>
              <a:rPr lang="en-US" altLang="en-US" sz="3200" b="1" dirty="0">
                <a:solidFill>
                  <a:schemeClr val="tx1"/>
                </a:solidFill>
              </a:rPr>
              <a:t>2016 TNI Standard</a:t>
            </a:r>
          </a:p>
          <a:p>
            <a:pPr marL="365760" indent="-256032" algn="ctr" fontAlgn="auto">
              <a:lnSpc>
                <a:spcPct val="90000"/>
              </a:lnSpc>
              <a:spcAft>
                <a:spcPts val="0"/>
              </a:spcAft>
              <a:buFont typeface="Wingdings" pitchFamily="2" charset="2"/>
              <a:buNone/>
              <a:defRPr/>
            </a:pPr>
            <a:r>
              <a:rPr lang="en-US" altLang="en-US" sz="3200" b="1" dirty="0">
                <a:solidFill>
                  <a:schemeClr val="tx1"/>
                </a:solidFill>
              </a:rPr>
              <a:t> Vol 1 Mod 2: 4.14  Internal Audits</a:t>
            </a:r>
          </a:p>
          <a:p>
            <a:pPr marL="365760" indent="-256032" algn="ctr" fontAlgn="auto">
              <a:lnSpc>
                <a:spcPct val="90000"/>
              </a:lnSpc>
              <a:spcAft>
                <a:spcPts val="0"/>
              </a:spcAft>
              <a:buFont typeface="Wingdings" pitchFamily="2" charset="2"/>
              <a:buNone/>
              <a:defRPr/>
            </a:pPr>
            <a:endParaRPr lang="en-US" altLang="en-US" sz="900" dirty="0">
              <a:solidFill>
                <a:schemeClr val="tx1"/>
              </a:solidFill>
            </a:endParaRPr>
          </a:p>
          <a:p>
            <a:pPr marL="109728" indent="0" fontAlgn="auto">
              <a:lnSpc>
                <a:spcPct val="90000"/>
              </a:lnSpc>
              <a:spcAft>
                <a:spcPts val="0"/>
              </a:spcAft>
              <a:buNone/>
              <a:defRPr/>
            </a:pPr>
            <a:r>
              <a:rPr lang="en-US" altLang="en-US" sz="2400" dirty="0">
                <a:solidFill>
                  <a:schemeClr val="tx1"/>
                </a:solidFill>
                <a:latin typeface="Aparajita" panose="020B0604020202020204" pitchFamily="34" charset="0"/>
                <a:cs typeface="Aparajita" panose="020B0604020202020204" pitchFamily="34" charset="0"/>
              </a:rPr>
              <a:t>The laboratory shall periodically, and in accordance with a predetermined schedule and procedure, conduct internal audits of its activities to verify that its operations continue to comply with the requirements of the management system and thin International Standard…  </a:t>
            </a:r>
          </a:p>
          <a:p>
            <a:pPr marL="109728" indent="0" fontAlgn="auto">
              <a:lnSpc>
                <a:spcPct val="90000"/>
              </a:lnSpc>
              <a:spcAft>
                <a:spcPts val="0"/>
              </a:spcAft>
              <a:buNone/>
              <a:defRPr/>
            </a:pPr>
            <a:r>
              <a:rPr lang="en-US" altLang="en-US" sz="2400" dirty="0">
                <a:solidFill>
                  <a:schemeClr val="tx1"/>
                </a:solidFill>
                <a:latin typeface="Aparajita" panose="020B0604020202020204" pitchFamily="34" charset="0"/>
                <a:cs typeface="Aparajita" panose="020B0604020202020204" pitchFamily="34" charset="0"/>
              </a:rPr>
              <a:t>…the laboratory shall take timely corrective action and shall notify customers in writing if investigations show that the laboratory results may have been affected.</a:t>
            </a:r>
          </a:p>
          <a:p>
            <a:pPr marL="109728" indent="0" fontAlgn="auto">
              <a:lnSpc>
                <a:spcPct val="90000"/>
              </a:lnSpc>
              <a:spcAft>
                <a:spcPts val="0"/>
              </a:spcAft>
              <a:buNone/>
              <a:defRPr/>
            </a:pPr>
            <a:r>
              <a:rPr lang="en-US" altLang="en-US" sz="2400" dirty="0">
                <a:solidFill>
                  <a:schemeClr val="tx1"/>
                </a:solidFill>
                <a:latin typeface="Aparajita" panose="020B0604020202020204" pitchFamily="34" charset="0"/>
                <a:cs typeface="Aparajita" panose="020B0604020202020204" pitchFamily="34" charset="0"/>
              </a:rPr>
              <a:t>…audit findings and corrective actions that arise from them shall be recorded.</a:t>
            </a:r>
          </a:p>
          <a:p>
            <a:pPr marL="109728" indent="0" fontAlgn="auto">
              <a:lnSpc>
                <a:spcPct val="90000"/>
              </a:lnSpc>
              <a:spcAft>
                <a:spcPts val="0"/>
              </a:spcAft>
              <a:buNone/>
              <a:defRPr/>
            </a:pPr>
            <a:r>
              <a:rPr lang="en-US" altLang="en-US" sz="2400" dirty="0">
                <a:solidFill>
                  <a:schemeClr val="tx1"/>
                </a:solidFill>
                <a:latin typeface="Aparajita" panose="020B0604020202020204" pitchFamily="34" charset="0"/>
                <a:cs typeface="Aparajita" panose="020B0604020202020204" pitchFamily="34" charset="0"/>
              </a:rPr>
              <a:t>…Follow-up audit activities shall verify and record the implementation and effectiveness of the corrective action taken.</a:t>
            </a:r>
          </a:p>
        </p:txBody>
      </p:sp>
    </p:spTree>
  </p:cSld>
  <p:clrMapOvr>
    <a:masterClrMapping/>
  </p:clrMapOvr>
  <p:transition spd="slow">
    <p:dissolve/>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pPr fontAlgn="auto">
              <a:spcAft>
                <a:spcPts val="0"/>
              </a:spcAft>
              <a:defRPr/>
            </a:pPr>
            <a:r>
              <a:rPr lang="en-US" sz="3600" dirty="0"/>
              <a:t>An Ounce of PREVENTION:</a:t>
            </a:r>
          </a:p>
        </p:txBody>
      </p:sp>
      <p:sp>
        <p:nvSpPr>
          <p:cNvPr id="76803" name="Content Placeholder 2"/>
          <p:cNvSpPr>
            <a:spLocks noGrp="1"/>
          </p:cNvSpPr>
          <p:nvPr>
            <p:ph idx="1"/>
          </p:nvPr>
        </p:nvSpPr>
        <p:spPr>
          <a:xfrm>
            <a:off x="457200" y="1143000"/>
            <a:ext cx="7391400" cy="5181600"/>
          </a:xfrm>
        </p:spPr>
        <p:txBody>
          <a:bodyPr>
            <a:noAutofit/>
          </a:bodyPr>
          <a:lstStyle/>
          <a:p>
            <a:pPr marL="566928" indent="-457200" fontAlgn="auto">
              <a:spcAft>
                <a:spcPts val="0"/>
              </a:spcAft>
              <a:buFont typeface="Courier New" panose="02070309020205020404" pitchFamily="49" charset="0"/>
              <a:buChar char="o"/>
              <a:defRPr/>
            </a:pPr>
            <a:r>
              <a:rPr lang="en-US" altLang="en-US" sz="2800" dirty="0">
                <a:solidFill>
                  <a:schemeClr val="tx1"/>
                </a:solidFill>
                <a:latin typeface="Aparajita" panose="020B0604020202020204" pitchFamily="34" charset="0"/>
                <a:cs typeface="Aparajita" panose="020B0604020202020204" pitchFamily="34" charset="0"/>
              </a:rPr>
              <a:t>If you miss a holding time or make a mistake, be honest about it.  Covering it up can take it from an honest mistake to fraud.</a:t>
            </a:r>
          </a:p>
          <a:p>
            <a:pPr marL="566928" indent="-457200" fontAlgn="auto">
              <a:spcAft>
                <a:spcPts val="0"/>
              </a:spcAft>
              <a:buFont typeface="Courier New" panose="02070309020205020404" pitchFamily="49" charset="0"/>
              <a:buChar char="o"/>
              <a:defRPr/>
            </a:pPr>
            <a:r>
              <a:rPr lang="en-US" altLang="en-US" sz="2800" dirty="0">
                <a:solidFill>
                  <a:schemeClr val="tx1"/>
                </a:solidFill>
                <a:latin typeface="Aparajita" panose="020B0604020202020204" pitchFamily="34" charset="0"/>
                <a:cs typeface="Aparajita" panose="020B0604020202020204" pitchFamily="34" charset="0"/>
              </a:rPr>
              <a:t>Don’t be clever, be smart; in the long run, it takes less effort to just follow the policy than to find clever ways to circumvent it.</a:t>
            </a:r>
          </a:p>
          <a:p>
            <a:pPr marL="566928" indent="-457200" fontAlgn="auto">
              <a:spcAft>
                <a:spcPts val="0"/>
              </a:spcAft>
              <a:buFont typeface="Courier New" panose="02070309020205020404" pitchFamily="49" charset="0"/>
              <a:buChar char="o"/>
              <a:defRPr/>
            </a:pPr>
            <a:r>
              <a:rPr lang="en-US" altLang="en-US" sz="2800" dirty="0">
                <a:solidFill>
                  <a:schemeClr val="tx1"/>
                </a:solidFill>
                <a:latin typeface="Aparajita" panose="020B0604020202020204" pitchFamily="34" charset="0"/>
                <a:cs typeface="Aparajita" panose="020B0604020202020204" pitchFamily="34" charset="0"/>
              </a:rPr>
              <a:t>QC is used to determine sample, equipment, or method issues, not how good you are at your job.</a:t>
            </a:r>
          </a:p>
          <a:p>
            <a:pPr marL="566928" indent="-457200" fontAlgn="auto">
              <a:spcAft>
                <a:spcPts val="0"/>
              </a:spcAft>
              <a:buFont typeface="Courier New" panose="02070309020205020404" pitchFamily="49" charset="0"/>
              <a:buChar char="o"/>
              <a:defRPr/>
            </a:pPr>
            <a:r>
              <a:rPr lang="en-US" altLang="en-US" sz="2800" dirty="0">
                <a:solidFill>
                  <a:schemeClr val="tx1"/>
                </a:solidFill>
                <a:latin typeface="Aparajita" panose="020B0604020202020204" pitchFamily="34" charset="0"/>
                <a:cs typeface="Aparajita" panose="020B0604020202020204" pitchFamily="34" charset="0"/>
              </a:rPr>
              <a:t>Follow the method/SOP as written (or request revisions of the SOP if the change is allowed by TNI/TCEQ regulations).</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685800"/>
          </a:xfrm>
        </p:spPr>
        <p:txBody>
          <a:bodyPr>
            <a:normAutofit fontScale="90000"/>
          </a:bodyPr>
          <a:lstStyle/>
          <a:p>
            <a:pPr fontAlgn="auto">
              <a:spcAft>
                <a:spcPts val="0"/>
              </a:spcAft>
              <a:defRPr/>
            </a:pPr>
            <a:r>
              <a:rPr lang="en-US" sz="3600" dirty="0"/>
              <a:t>An Ounce of PREVENTION:</a:t>
            </a:r>
          </a:p>
        </p:txBody>
      </p:sp>
      <p:sp>
        <p:nvSpPr>
          <p:cNvPr id="87042" name="Content Placeholder 2"/>
          <p:cNvSpPr>
            <a:spLocks noGrp="1"/>
          </p:cNvSpPr>
          <p:nvPr>
            <p:ph idx="1"/>
          </p:nvPr>
        </p:nvSpPr>
        <p:spPr>
          <a:xfrm>
            <a:off x="609598" y="1371600"/>
            <a:ext cx="7696202" cy="5105400"/>
          </a:xfrm>
        </p:spPr>
        <p:txBody>
          <a:bodyPr>
            <a:normAutofit/>
          </a:bodyPr>
          <a:lstStyle/>
          <a:p>
            <a:r>
              <a:rPr lang="en-US" altLang="en-US" sz="2800" dirty="0">
                <a:solidFill>
                  <a:schemeClr val="tx1"/>
                </a:solidFill>
                <a:latin typeface="Aparajita" panose="020B0604020202020204" pitchFamily="34" charset="0"/>
                <a:cs typeface="Aparajita" panose="020B0604020202020204" pitchFamily="34" charset="0"/>
              </a:rPr>
              <a:t>DOCUMENT, DOCUMENT, DOCUMENT!!- An “outsider” should be able to re-create the entire analytical process, including data review decisions and data correction narratives.</a:t>
            </a:r>
          </a:p>
          <a:p>
            <a:endParaRPr lang="en-US" altLang="en-US" sz="800" dirty="0">
              <a:solidFill>
                <a:schemeClr val="tx1"/>
              </a:solidFill>
              <a:latin typeface="Aparajita" panose="020B0604020202020204" pitchFamily="34" charset="0"/>
              <a:cs typeface="Aparajita" panose="020B0604020202020204" pitchFamily="34" charset="0"/>
            </a:endParaRPr>
          </a:p>
          <a:p>
            <a:r>
              <a:rPr lang="en-US" altLang="en-US" sz="2800" dirty="0">
                <a:solidFill>
                  <a:schemeClr val="tx1"/>
                </a:solidFill>
                <a:latin typeface="Aparajita" panose="020B0604020202020204" pitchFamily="34" charset="0"/>
                <a:cs typeface="Aparajita" panose="020B0604020202020204" pitchFamily="34" charset="0"/>
              </a:rPr>
              <a:t>Talk with your Supervisor, QA Coordinator, or Lab Manager if you have doubts or questions.</a:t>
            </a:r>
          </a:p>
          <a:p>
            <a:endParaRPr lang="en-US" altLang="en-US" sz="800" dirty="0">
              <a:solidFill>
                <a:schemeClr val="tx1"/>
              </a:solidFill>
              <a:latin typeface="Aparajita" panose="020B0604020202020204" pitchFamily="34" charset="0"/>
              <a:cs typeface="Aparajita" panose="020B0604020202020204" pitchFamily="34" charset="0"/>
            </a:endParaRPr>
          </a:p>
          <a:p>
            <a:r>
              <a:rPr lang="en-US" altLang="en-US" sz="2800" dirty="0">
                <a:solidFill>
                  <a:schemeClr val="tx1"/>
                </a:solidFill>
                <a:latin typeface="Aparajita" panose="020B0604020202020204" pitchFamily="34" charset="0"/>
                <a:cs typeface="Aparajita" panose="020B0604020202020204" pitchFamily="34" charset="0"/>
              </a:rPr>
              <a:t>Whatever the problem, it is not worth losing your job or going to jail!</a:t>
            </a:r>
          </a:p>
          <a:p>
            <a:endParaRPr lang="en-US" altLang="en-US" dirty="0"/>
          </a:p>
          <a:p>
            <a:endParaRPr lang="en-US" alt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6347713" cy="838200"/>
          </a:xfrm>
        </p:spPr>
        <p:txBody>
          <a:bodyPr>
            <a:normAutofit/>
          </a:bodyPr>
          <a:lstStyle/>
          <a:p>
            <a:pPr fontAlgn="auto">
              <a:spcAft>
                <a:spcPts val="0"/>
              </a:spcAft>
              <a:defRPr/>
            </a:pPr>
            <a:r>
              <a:rPr lang="en-US" sz="3600" dirty="0"/>
              <a:t>To Be Clear…..</a:t>
            </a:r>
          </a:p>
        </p:txBody>
      </p:sp>
      <p:sp>
        <p:nvSpPr>
          <p:cNvPr id="3" name="Content Placeholder 2"/>
          <p:cNvSpPr>
            <a:spLocks noGrp="1"/>
          </p:cNvSpPr>
          <p:nvPr>
            <p:ph idx="1"/>
          </p:nvPr>
        </p:nvSpPr>
        <p:spPr>
          <a:xfrm>
            <a:off x="304800" y="1066800"/>
            <a:ext cx="7010400" cy="5029200"/>
          </a:xfrm>
        </p:spPr>
        <p:txBody>
          <a:bodyPr>
            <a:noAutofit/>
          </a:bodyPr>
          <a:lstStyle/>
          <a:p>
            <a:pPr marL="365760" indent="-256032" fontAlgn="auto">
              <a:spcAft>
                <a:spcPts val="0"/>
              </a:spcAft>
              <a:buFont typeface="Wingdings" panose="05000000000000000000" pitchFamily="2" charset="2"/>
              <a:buChar char="Ø"/>
              <a:defRPr/>
            </a:pPr>
            <a:r>
              <a:rPr lang="en-US" sz="2800" dirty="0">
                <a:solidFill>
                  <a:schemeClr val="tx1"/>
                </a:solidFill>
                <a:latin typeface="Aparajita" panose="020B0604020202020204" pitchFamily="34" charset="0"/>
                <a:cs typeface="Aparajita" panose="020B0604020202020204" pitchFamily="34" charset="0"/>
              </a:rPr>
              <a:t>It is </a:t>
            </a:r>
            <a:r>
              <a:rPr lang="en-US" sz="2800" u="sng" dirty="0">
                <a:solidFill>
                  <a:srgbClr val="00CC00"/>
                </a:solidFill>
                <a:latin typeface="Aparajita" panose="020B0604020202020204" pitchFamily="34" charset="0"/>
                <a:cs typeface="Aparajita" panose="020B0604020202020204" pitchFamily="34" charset="0"/>
              </a:rPr>
              <a:t>OK</a:t>
            </a:r>
            <a:r>
              <a:rPr lang="en-US" sz="2800" dirty="0">
                <a:solidFill>
                  <a:schemeClr val="tx1"/>
                </a:solidFill>
                <a:latin typeface="Aparajita" panose="020B0604020202020204" pitchFamily="34" charset="0"/>
                <a:cs typeface="Aparajita" panose="020B0604020202020204" pitchFamily="34" charset="0"/>
              </a:rPr>
              <a:t> to make a mistake</a:t>
            </a:r>
          </a:p>
          <a:p>
            <a:pPr marL="119062" indent="0" fontAlgn="auto">
              <a:spcAft>
                <a:spcPts val="0"/>
              </a:spcAft>
              <a:buFont typeface="Wingdings 2" pitchFamily="18" charset="2"/>
              <a:buNone/>
              <a:defRPr/>
            </a:pPr>
            <a:r>
              <a:rPr lang="en-US" sz="2800" dirty="0">
                <a:solidFill>
                  <a:schemeClr val="tx1"/>
                </a:solidFill>
                <a:latin typeface="Aparajita" panose="020B0604020202020204" pitchFamily="34" charset="0"/>
                <a:cs typeface="Aparajita" panose="020B0604020202020204" pitchFamily="34" charset="0"/>
              </a:rPr>
              <a:t>     ---It is </a:t>
            </a:r>
            <a:r>
              <a:rPr lang="en-US" sz="2800" dirty="0">
                <a:solidFill>
                  <a:srgbClr val="FF0000"/>
                </a:solidFill>
                <a:latin typeface="Aparajita" panose="020B0604020202020204" pitchFamily="34" charset="0"/>
                <a:cs typeface="Aparajita" panose="020B0604020202020204" pitchFamily="34" charset="0"/>
              </a:rPr>
              <a:t>NOT OK </a:t>
            </a:r>
            <a:r>
              <a:rPr lang="en-US" sz="2800" dirty="0">
                <a:solidFill>
                  <a:schemeClr val="tx1"/>
                </a:solidFill>
                <a:latin typeface="Aparajita" panose="020B0604020202020204" pitchFamily="34" charset="0"/>
                <a:cs typeface="Aparajita" panose="020B0604020202020204" pitchFamily="34" charset="0"/>
              </a:rPr>
              <a:t>to hide that mistake</a:t>
            </a:r>
          </a:p>
          <a:p>
            <a:pPr marL="438150" lvl="1" indent="-319088" fontAlgn="auto">
              <a:spcBef>
                <a:spcPct val="0"/>
              </a:spcBef>
              <a:spcAft>
                <a:spcPts val="0"/>
              </a:spcAft>
              <a:buSzPct val="80000"/>
              <a:buFont typeface="Wingdings" pitchFamily="2" charset="2"/>
              <a:buChar char="Ø"/>
              <a:defRPr/>
            </a:pPr>
            <a:r>
              <a:rPr lang="en-US" sz="2800" dirty="0">
                <a:solidFill>
                  <a:schemeClr val="tx1"/>
                </a:solidFill>
                <a:latin typeface="Aparajita" panose="020B0604020202020204" pitchFamily="34" charset="0"/>
                <a:cs typeface="Aparajita" panose="020B0604020202020204" pitchFamily="34" charset="0"/>
              </a:rPr>
              <a:t>It is </a:t>
            </a:r>
            <a:r>
              <a:rPr lang="en-US" sz="2800" u="sng" dirty="0">
                <a:solidFill>
                  <a:srgbClr val="00CC00"/>
                </a:solidFill>
                <a:latin typeface="Aparajita" panose="020B0604020202020204" pitchFamily="34" charset="0"/>
                <a:cs typeface="Aparajita" panose="020B0604020202020204" pitchFamily="34" charset="0"/>
              </a:rPr>
              <a:t>OK</a:t>
            </a:r>
            <a:r>
              <a:rPr lang="en-US" sz="2800" dirty="0">
                <a:solidFill>
                  <a:schemeClr val="tx1"/>
                </a:solidFill>
                <a:latin typeface="Aparajita" panose="020B0604020202020204" pitchFamily="34" charset="0"/>
                <a:cs typeface="Aparajita" panose="020B0604020202020204" pitchFamily="34" charset="0"/>
              </a:rPr>
              <a:t> to have QC out of limits</a:t>
            </a:r>
          </a:p>
          <a:p>
            <a:pPr marL="119062" lvl="1" indent="0" fontAlgn="auto">
              <a:spcBef>
                <a:spcPct val="0"/>
              </a:spcBef>
              <a:spcAft>
                <a:spcPts val="0"/>
              </a:spcAft>
              <a:buSzPct val="80000"/>
              <a:buFont typeface="Wingdings" pitchFamily="2" charset="2"/>
              <a:buNone/>
              <a:defRPr/>
            </a:pPr>
            <a:r>
              <a:rPr lang="en-US" sz="2800" dirty="0">
                <a:solidFill>
                  <a:schemeClr val="tx1"/>
                </a:solidFill>
                <a:latin typeface="Aparajita" panose="020B0604020202020204" pitchFamily="34" charset="0"/>
                <a:cs typeface="Aparajita" panose="020B0604020202020204" pitchFamily="34" charset="0"/>
              </a:rPr>
              <a:t>      ---It is </a:t>
            </a:r>
            <a:r>
              <a:rPr lang="en-US" sz="2800" dirty="0">
                <a:solidFill>
                  <a:srgbClr val="FF0000"/>
                </a:solidFill>
                <a:latin typeface="Aparajita" panose="020B0604020202020204" pitchFamily="34" charset="0"/>
                <a:cs typeface="Aparajita" panose="020B0604020202020204" pitchFamily="34" charset="0"/>
              </a:rPr>
              <a:t>NOT OK </a:t>
            </a:r>
            <a:r>
              <a:rPr lang="en-US" sz="2800" dirty="0">
                <a:solidFill>
                  <a:schemeClr val="tx1"/>
                </a:solidFill>
                <a:latin typeface="Aparajita" panose="020B0604020202020204" pitchFamily="34" charset="0"/>
                <a:cs typeface="Aparajita" panose="020B0604020202020204" pitchFamily="34" charset="0"/>
              </a:rPr>
              <a:t>to hide QC that is out of    </a:t>
            </a:r>
          </a:p>
          <a:p>
            <a:pPr marL="119062" lvl="1" indent="0" fontAlgn="auto">
              <a:spcBef>
                <a:spcPct val="0"/>
              </a:spcBef>
              <a:spcAft>
                <a:spcPts val="0"/>
              </a:spcAft>
              <a:buSzPct val="80000"/>
              <a:buFont typeface="Wingdings" pitchFamily="2" charset="2"/>
              <a:buNone/>
              <a:defRPr/>
            </a:pPr>
            <a:r>
              <a:rPr lang="en-US" sz="2800" dirty="0">
                <a:solidFill>
                  <a:schemeClr val="tx1"/>
                </a:solidFill>
                <a:latin typeface="Aparajita" panose="020B0604020202020204" pitchFamily="34" charset="0"/>
                <a:cs typeface="Aparajita" panose="020B0604020202020204" pitchFamily="34" charset="0"/>
              </a:rPr>
              <a:t>          limits or make it appear to be within</a:t>
            </a:r>
          </a:p>
          <a:p>
            <a:pPr marL="119062" lvl="1" indent="0" fontAlgn="auto">
              <a:spcBef>
                <a:spcPct val="0"/>
              </a:spcBef>
              <a:spcAft>
                <a:spcPts val="0"/>
              </a:spcAft>
              <a:buSzPct val="80000"/>
              <a:buFont typeface="Wingdings" pitchFamily="2" charset="2"/>
              <a:buNone/>
              <a:defRPr/>
            </a:pPr>
            <a:r>
              <a:rPr lang="en-US" sz="2800" dirty="0">
                <a:solidFill>
                  <a:schemeClr val="tx1"/>
                </a:solidFill>
                <a:latin typeface="Aparajita" panose="020B0604020202020204" pitchFamily="34" charset="0"/>
                <a:cs typeface="Aparajita" panose="020B0604020202020204" pitchFamily="34" charset="0"/>
              </a:rPr>
              <a:t>          limits when it is not.</a:t>
            </a:r>
          </a:p>
          <a:p>
            <a:pPr marL="365760" indent="-256032" fontAlgn="auto">
              <a:spcBef>
                <a:spcPts val="0"/>
              </a:spcBef>
              <a:spcAft>
                <a:spcPts val="0"/>
              </a:spcAft>
              <a:buFont typeface="Wingdings" panose="05000000000000000000" pitchFamily="2" charset="2"/>
              <a:buChar char="Ø"/>
              <a:defRPr/>
            </a:pPr>
            <a:r>
              <a:rPr lang="en-US" sz="2800" dirty="0">
                <a:solidFill>
                  <a:schemeClr val="tx1"/>
                </a:solidFill>
                <a:latin typeface="Aparajita" panose="020B0604020202020204" pitchFamily="34" charset="0"/>
                <a:cs typeface="Aparajita" panose="020B0604020202020204" pitchFamily="34" charset="0"/>
              </a:rPr>
              <a:t> There are potentially </a:t>
            </a:r>
            <a:r>
              <a:rPr lang="en-US" sz="2800" u="sng" dirty="0">
                <a:solidFill>
                  <a:srgbClr val="FF0000"/>
                </a:solidFill>
                <a:latin typeface="Aparajita" panose="020B0604020202020204" pitchFamily="34" charset="0"/>
                <a:cs typeface="Aparajita" panose="020B0604020202020204" pitchFamily="34" charset="0"/>
              </a:rPr>
              <a:t>severe</a:t>
            </a:r>
            <a:r>
              <a:rPr lang="en-US" sz="2800" dirty="0">
                <a:solidFill>
                  <a:schemeClr val="tx1"/>
                </a:solidFill>
                <a:latin typeface="Aparajita" panose="020B0604020202020204" pitchFamily="34" charset="0"/>
                <a:cs typeface="Aparajita" panose="020B0604020202020204" pitchFamily="34" charset="0"/>
              </a:rPr>
              <a:t> consequences for</a:t>
            </a:r>
          </a:p>
          <a:p>
            <a:pPr marL="109728" indent="0" fontAlgn="auto">
              <a:spcBef>
                <a:spcPts val="0"/>
              </a:spcBef>
              <a:spcAft>
                <a:spcPts val="0"/>
              </a:spcAft>
              <a:buNone/>
              <a:defRPr/>
            </a:pPr>
            <a:r>
              <a:rPr lang="en-US" sz="2800" dirty="0">
                <a:solidFill>
                  <a:schemeClr val="tx1"/>
                </a:solidFill>
                <a:latin typeface="Aparajita" panose="020B0604020202020204" pitchFamily="34" charset="0"/>
                <a:cs typeface="Aparajita" panose="020B0604020202020204" pitchFamily="34" charset="0"/>
              </a:rPr>
              <a:t>     scientific misconduct  that can affect you and your lab.</a:t>
            </a:r>
          </a:p>
          <a:p>
            <a:pPr marL="365760" indent="-256032" fontAlgn="auto">
              <a:spcAft>
                <a:spcPts val="0"/>
              </a:spcAft>
              <a:buFont typeface="Wingdings" panose="05000000000000000000" pitchFamily="2" charset="2"/>
              <a:buChar char="Ø"/>
              <a:defRPr/>
            </a:pPr>
            <a:r>
              <a:rPr lang="en-US" sz="2800" dirty="0">
                <a:solidFill>
                  <a:schemeClr val="tx1"/>
                </a:solidFill>
                <a:latin typeface="Aparajita" panose="020B0604020202020204" pitchFamily="34" charset="0"/>
                <a:cs typeface="Aparajita" panose="020B0604020202020204" pitchFamily="34" charset="0"/>
              </a:rPr>
              <a:t> </a:t>
            </a:r>
            <a:r>
              <a:rPr lang="en-US" sz="2800" u="sng" dirty="0">
                <a:solidFill>
                  <a:srgbClr val="00CC00"/>
                </a:solidFill>
                <a:latin typeface="Aparajita" panose="020B0604020202020204" pitchFamily="34" charset="0"/>
                <a:cs typeface="Aparajita" panose="020B0604020202020204" pitchFamily="34" charset="0"/>
              </a:rPr>
              <a:t>Good</a:t>
            </a:r>
            <a:r>
              <a:rPr lang="en-US" sz="2800" dirty="0">
                <a:solidFill>
                  <a:srgbClr val="00CC00"/>
                </a:solidFill>
                <a:latin typeface="Aparajita" panose="020B0604020202020204" pitchFamily="34" charset="0"/>
                <a:cs typeface="Aparajita" panose="020B0604020202020204" pitchFamily="34" charset="0"/>
              </a:rPr>
              <a:t> </a:t>
            </a:r>
            <a:r>
              <a:rPr lang="en-US" sz="2800" u="sng" dirty="0">
                <a:solidFill>
                  <a:srgbClr val="00CC00"/>
                </a:solidFill>
                <a:latin typeface="Aparajita" panose="020B0604020202020204" pitchFamily="34" charset="0"/>
                <a:cs typeface="Aparajita" panose="020B0604020202020204" pitchFamily="34" charset="0"/>
              </a:rPr>
              <a:t>communication</a:t>
            </a:r>
            <a:r>
              <a:rPr lang="en-US" sz="2800" dirty="0">
                <a:solidFill>
                  <a:srgbClr val="00CC00"/>
                </a:solidFill>
                <a:latin typeface="Aparajita" panose="020B0604020202020204" pitchFamily="34" charset="0"/>
                <a:cs typeface="Aparajita" panose="020B0604020202020204" pitchFamily="34" charset="0"/>
              </a:rPr>
              <a:t> </a:t>
            </a:r>
            <a:r>
              <a:rPr lang="en-US" sz="2800" dirty="0">
                <a:solidFill>
                  <a:schemeClr val="tx1"/>
                </a:solidFill>
                <a:latin typeface="Aparajita" panose="020B0604020202020204" pitchFamily="34" charset="0"/>
                <a:cs typeface="Aparajita" panose="020B0604020202020204" pitchFamily="34" charset="0"/>
              </a:rPr>
              <a:t>can be key to prevention of these problems</a:t>
            </a:r>
            <a:endParaRPr lang="en-US" sz="2800" u="sng" dirty="0">
              <a:solidFill>
                <a:schemeClr val="tx1"/>
              </a:solidFill>
              <a:latin typeface="Aparajita" panose="020B0604020202020204" pitchFamily="34" charset="0"/>
              <a:cs typeface="Aparajita" panose="020B0604020202020204" pitchFamily="34" charset="0"/>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1" name="Rectangle 3"/>
          <p:cNvSpPr>
            <a:spLocks noGrp="1" noChangeArrowheads="1"/>
          </p:cNvSpPr>
          <p:nvPr>
            <p:ph idx="1"/>
          </p:nvPr>
        </p:nvSpPr>
        <p:spPr>
          <a:xfrm>
            <a:off x="914400" y="228601"/>
            <a:ext cx="7239000" cy="4953000"/>
          </a:xfrm>
        </p:spPr>
        <p:txBody>
          <a:bodyPr/>
          <a:lstStyle/>
          <a:p>
            <a:pPr>
              <a:buFont typeface="Wingdings" pitchFamily="2" charset="2"/>
              <a:buNone/>
            </a:pPr>
            <a:r>
              <a:rPr lang="en-US" altLang="en-US" b="1" dirty="0">
                <a:solidFill>
                  <a:srgbClr val="CC66FF"/>
                </a:solidFill>
              </a:rPr>
              <a:t>	</a:t>
            </a:r>
          </a:p>
          <a:p>
            <a:pPr>
              <a:buFont typeface="Wingdings" pitchFamily="2" charset="2"/>
              <a:buNone/>
            </a:pPr>
            <a:r>
              <a:rPr lang="en-US" altLang="en-US" sz="3600" b="1" dirty="0">
                <a:solidFill>
                  <a:schemeClr val="tx1"/>
                </a:solidFill>
              </a:rPr>
              <a:t>Finally…….</a:t>
            </a:r>
          </a:p>
          <a:p>
            <a:pPr>
              <a:buFont typeface="Wingdings" pitchFamily="2" charset="2"/>
              <a:buNone/>
            </a:pPr>
            <a:endParaRPr lang="en-US" altLang="en-US" b="1" dirty="0">
              <a:solidFill>
                <a:schemeClr val="tx1"/>
              </a:solidFill>
            </a:endParaRPr>
          </a:p>
          <a:p>
            <a:pPr>
              <a:buFont typeface="Wingdings" pitchFamily="2" charset="2"/>
              <a:buNone/>
            </a:pPr>
            <a:r>
              <a:rPr lang="en-US" altLang="en-US" dirty="0">
                <a:solidFill>
                  <a:schemeClr val="tx1"/>
                </a:solidFill>
              </a:rPr>
              <a:t>	</a:t>
            </a:r>
            <a:r>
              <a:rPr lang="en-US" altLang="en-US" sz="2800" dirty="0">
                <a:solidFill>
                  <a:schemeClr val="tx1"/>
                </a:solidFill>
                <a:latin typeface="Aparajita" panose="020B0604020202020204" pitchFamily="34" charset="0"/>
                <a:cs typeface="Aparajita" panose="020B0604020202020204" pitchFamily="34" charset="0"/>
              </a:rPr>
              <a:t>The bottom line on data integrity and ethics is that you as an individual and as an employee of TCPH/NTRL must take ownership of all aspects of data quality and ethical behavior to ensure that all reporting is accurate, complete, and valid.   </a:t>
            </a:r>
          </a:p>
          <a:p>
            <a:pPr>
              <a:buFont typeface="Wingdings" pitchFamily="2" charset="2"/>
              <a:buNone/>
            </a:pPr>
            <a:endParaRPr lang="en-US" altLang="en-US" sz="2800" b="1" dirty="0">
              <a:solidFill>
                <a:srgbClr val="CC66FF"/>
              </a:solidFill>
              <a:latin typeface="Aparajita" panose="020B0604020202020204" pitchFamily="34" charset="0"/>
              <a:cs typeface="Aparajita" panose="020B0604020202020204" pitchFamily="34" charset="0"/>
            </a:endParaRPr>
          </a:p>
          <a:p>
            <a:pPr>
              <a:buFont typeface="Wingdings" pitchFamily="2" charset="2"/>
              <a:buNone/>
            </a:pPr>
            <a:endParaRPr lang="en-US" altLang="en-US" sz="2000" b="1" dirty="0">
              <a:solidFill>
                <a:srgbClr val="00FF00"/>
              </a:solidFill>
            </a:endParaRPr>
          </a:p>
          <a:p>
            <a:pPr algn="ctr">
              <a:buFont typeface="Wingdings" pitchFamily="2" charset="2"/>
              <a:buNone/>
            </a:pPr>
            <a:endParaRPr lang="en-US" altLang="en-US" sz="2800" b="1" i="1" dirty="0">
              <a:solidFill>
                <a:srgbClr val="CC99FF"/>
              </a:solidFill>
            </a:endParaRPr>
          </a:p>
        </p:txBody>
      </p:sp>
      <p:pic>
        <p:nvPicPr>
          <p:cNvPr id="89091" name="Picture 4" descr="C:\Users\nturnage\Pictures\respect-honesty-ethics-integrity-street-sign-phot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4200" y="4038600"/>
            <a:ext cx="2819400" cy="2112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63491">
                                            <p:txEl>
                                              <p:pRg st="0" end="0"/>
                                            </p:txEl>
                                          </p:spTgt>
                                        </p:tgtEl>
                                        <p:attrNameLst>
                                          <p:attrName>style.visibility</p:attrName>
                                        </p:attrNameLst>
                                      </p:cBhvr>
                                      <p:to>
                                        <p:strVal val="visible"/>
                                      </p:to>
                                    </p:set>
                                    <p:anim calcmode="lin" valueType="num">
                                      <p:cBhvr additive="base">
                                        <p:cTn id="7" dur="1000" fill="hold"/>
                                        <p:tgtEl>
                                          <p:spTgt spid="63491">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6349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3491">
                                            <p:txEl>
                                              <p:pRg st="1" end="1"/>
                                            </p:txEl>
                                          </p:spTgt>
                                        </p:tgtEl>
                                        <p:attrNameLst>
                                          <p:attrName>style.visibility</p:attrName>
                                        </p:attrNameLst>
                                      </p:cBhvr>
                                      <p:to>
                                        <p:strVal val="visible"/>
                                      </p:to>
                                    </p:set>
                                    <p:anim calcmode="lin" valueType="num">
                                      <p:cBhvr additive="base">
                                        <p:cTn id="13" dur="1000" fill="hold"/>
                                        <p:tgtEl>
                                          <p:spTgt spid="63491">
                                            <p:txEl>
                                              <p:pRg st="1" end="1"/>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63491">
                                            <p:txEl>
                                              <p:pRg st="1" end="1"/>
                                            </p:txEl>
                                          </p:spTgt>
                                        </p:tgtEl>
                                        <p:attrNameLst>
                                          <p:attrName>ppt_y</p:attrName>
                                        </p:attrNameLst>
                                      </p:cBhvr>
                                      <p:tavLst>
                                        <p:tav tm="0">
                                          <p:val>
                                            <p:strVal val="1+#ppt_h/2"/>
                                          </p:val>
                                        </p:tav>
                                        <p:tav tm="100000">
                                          <p:val>
                                            <p:strVal val="#ppt_y"/>
                                          </p:val>
                                        </p:tav>
                                      </p:tavLst>
                                    </p:anim>
                                  </p:childTnLst>
                                </p:cTn>
                              </p:par>
                            </p:childTnLst>
                          </p:cTn>
                        </p:par>
                        <p:par>
                          <p:cTn id="15" fill="hold" nodeType="afterGroup">
                            <p:stCondLst>
                              <p:cond delay="1000"/>
                            </p:stCondLst>
                            <p:childTnLst>
                              <p:par>
                                <p:cTn id="16" presetID="2" presetClass="entr" presetSubtype="4" fill="hold" grpId="0" nodeType="afterEffect">
                                  <p:stCondLst>
                                    <p:cond delay="0"/>
                                  </p:stCondLst>
                                  <p:childTnLst>
                                    <p:set>
                                      <p:cBhvr>
                                        <p:cTn id="17" dur="1" fill="hold">
                                          <p:stCondLst>
                                            <p:cond delay="0"/>
                                          </p:stCondLst>
                                        </p:cTn>
                                        <p:tgtEl>
                                          <p:spTgt spid="63491">
                                            <p:txEl>
                                              <p:pRg st="3" end="3"/>
                                            </p:txEl>
                                          </p:spTgt>
                                        </p:tgtEl>
                                        <p:attrNameLst>
                                          <p:attrName>style.visibility</p:attrName>
                                        </p:attrNameLst>
                                      </p:cBhvr>
                                      <p:to>
                                        <p:strVal val="visible"/>
                                      </p:to>
                                    </p:set>
                                    <p:anim calcmode="lin" valueType="num">
                                      <p:cBhvr additive="base">
                                        <p:cTn id="18" dur="1000" fill="hold"/>
                                        <p:tgtEl>
                                          <p:spTgt spid="63491">
                                            <p:txEl>
                                              <p:pRg st="3" end="3"/>
                                            </p:txEl>
                                          </p:spTgt>
                                        </p:tgtEl>
                                        <p:attrNameLst>
                                          <p:attrName>ppt_x</p:attrName>
                                        </p:attrNameLst>
                                      </p:cBhvr>
                                      <p:tavLst>
                                        <p:tav tm="0">
                                          <p:val>
                                            <p:strVal val="#ppt_x"/>
                                          </p:val>
                                        </p:tav>
                                        <p:tav tm="100000">
                                          <p:val>
                                            <p:strVal val="#ppt_x"/>
                                          </p:val>
                                        </p:tav>
                                      </p:tavLst>
                                    </p:anim>
                                    <p:anim calcmode="lin" valueType="num">
                                      <p:cBhvr additive="base">
                                        <p:cTn id="19" dur="1000" fill="hold"/>
                                        <p:tgtEl>
                                          <p:spTgt spid="63491">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1" grpId="0" build="p"/>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6554867" cy="1524000"/>
          </a:xfrm>
        </p:spPr>
        <p:txBody>
          <a:bodyPr/>
          <a:lstStyle/>
          <a:p>
            <a:pPr fontAlgn="auto">
              <a:spcAft>
                <a:spcPts val="0"/>
              </a:spcAft>
              <a:defRPr/>
            </a:pPr>
            <a:r>
              <a:rPr lang="en-US" sz="3600" dirty="0"/>
              <a:t>Acknowledgements</a:t>
            </a:r>
          </a:p>
        </p:txBody>
      </p:sp>
      <p:sp>
        <p:nvSpPr>
          <p:cNvPr id="3" name="Content Placeholder 2"/>
          <p:cNvSpPr>
            <a:spLocks noGrp="1"/>
          </p:cNvSpPr>
          <p:nvPr>
            <p:ph idx="1"/>
          </p:nvPr>
        </p:nvSpPr>
        <p:spPr>
          <a:xfrm>
            <a:off x="457200" y="1905000"/>
            <a:ext cx="6629400" cy="3886200"/>
          </a:xfrm>
        </p:spPr>
        <p:txBody>
          <a:bodyPr>
            <a:normAutofit lnSpcReduction="10000"/>
          </a:bodyPr>
          <a:lstStyle/>
          <a:p>
            <a:pPr marL="365760" indent="-256032" fontAlgn="auto">
              <a:spcAft>
                <a:spcPts val="0"/>
              </a:spcAft>
              <a:buFont typeface="Wingdings 3"/>
              <a:buChar char=""/>
              <a:defRPr/>
            </a:pPr>
            <a:endParaRPr lang="en-US" dirty="0"/>
          </a:p>
          <a:p>
            <a:pPr marL="566928" indent="-457200" fontAlgn="auto">
              <a:spcAft>
                <a:spcPts val="0"/>
              </a:spcAft>
              <a:buFont typeface="Wingdings" panose="05000000000000000000" pitchFamily="2" charset="2"/>
              <a:buChar char="q"/>
              <a:defRPr/>
            </a:pPr>
            <a:r>
              <a:rPr lang="en-US" sz="2800" dirty="0">
                <a:solidFill>
                  <a:schemeClr val="tx1"/>
                </a:solidFill>
                <a:latin typeface="Aparajita" panose="020B0604020202020204" pitchFamily="34" charset="0"/>
                <a:cs typeface="Aparajita" panose="020B0604020202020204" pitchFamily="34" charset="0"/>
              </a:rPr>
              <a:t>Oregon Technical Advisory Committee (OTAC)</a:t>
            </a:r>
          </a:p>
          <a:p>
            <a:pPr marL="576262" indent="-457200" fontAlgn="auto">
              <a:spcAft>
                <a:spcPts val="0"/>
              </a:spcAft>
              <a:buFont typeface="Wingdings" panose="05000000000000000000" pitchFamily="2" charset="2"/>
              <a:buChar char="q"/>
              <a:defRPr/>
            </a:pPr>
            <a:endParaRPr lang="en-US" sz="2800" dirty="0">
              <a:solidFill>
                <a:schemeClr val="tx1"/>
              </a:solidFill>
              <a:latin typeface="Aparajita" panose="020B0604020202020204" pitchFamily="34" charset="0"/>
              <a:cs typeface="Aparajita" panose="020B0604020202020204" pitchFamily="34" charset="0"/>
            </a:endParaRPr>
          </a:p>
          <a:p>
            <a:pPr marL="566928" indent="-457200" fontAlgn="auto">
              <a:spcAft>
                <a:spcPts val="0"/>
              </a:spcAft>
              <a:buFont typeface="Wingdings" panose="05000000000000000000" pitchFamily="2" charset="2"/>
              <a:buChar char="q"/>
              <a:defRPr/>
            </a:pPr>
            <a:r>
              <a:rPr lang="en-US" sz="2800" dirty="0">
                <a:solidFill>
                  <a:schemeClr val="tx1"/>
                </a:solidFill>
                <a:latin typeface="Aparajita" panose="020B0604020202020204" pitchFamily="34" charset="0"/>
                <a:cs typeface="Aparajita" panose="020B0604020202020204" pitchFamily="34" charset="0"/>
              </a:rPr>
              <a:t>Association of Public Health Laboratories</a:t>
            </a:r>
          </a:p>
          <a:p>
            <a:pPr marL="576262" indent="-457200" fontAlgn="auto">
              <a:spcAft>
                <a:spcPts val="0"/>
              </a:spcAft>
              <a:buFont typeface="Wingdings" panose="05000000000000000000" pitchFamily="2" charset="2"/>
              <a:buChar char="q"/>
              <a:defRPr/>
            </a:pPr>
            <a:endParaRPr lang="en-US" sz="2800" dirty="0">
              <a:solidFill>
                <a:schemeClr val="tx1"/>
              </a:solidFill>
              <a:latin typeface="Aparajita" panose="020B0604020202020204" pitchFamily="34" charset="0"/>
              <a:cs typeface="Aparajita" panose="020B0604020202020204" pitchFamily="34" charset="0"/>
            </a:endParaRPr>
          </a:p>
          <a:p>
            <a:pPr marL="566928" indent="-457200" fontAlgn="auto">
              <a:spcAft>
                <a:spcPts val="0"/>
              </a:spcAft>
              <a:buFont typeface="Wingdings" panose="05000000000000000000" pitchFamily="2" charset="2"/>
              <a:buChar char="q"/>
              <a:defRPr/>
            </a:pPr>
            <a:r>
              <a:rPr lang="en-US" sz="2800" dirty="0">
                <a:solidFill>
                  <a:schemeClr val="tx1"/>
                </a:solidFill>
                <a:latin typeface="Aparajita" panose="020B0604020202020204" pitchFamily="34" charset="0"/>
                <a:cs typeface="Aparajita" panose="020B0604020202020204" pitchFamily="34" charset="0"/>
              </a:rPr>
              <a:t>Minnesota Department of Health</a:t>
            </a:r>
          </a:p>
          <a:p>
            <a:pPr marL="566928" indent="-457200" fontAlgn="auto">
              <a:spcAft>
                <a:spcPts val="0"/>
              </a:spcAft>
              <a:buFont typeface="Wingdings" panose="05000000000000000000" pitchFamily="2" charset="2"/>
              <a:buChar char="q"/>
              <a:defRPr/>
            </a:pPr>
            <a:endParaRPr lang="en-US" sz="2800" dirty="0">
              <a:solidFill>
                <a:schemeClr val="tx1"/>
              </a:solidFill>
              <a:latin typeface="Aparajita" panose="020B0604020202020204" pitchFamily="34" charset="0"/>
              <a:cs typeface="Aparajita" panose="020B0604020202020204" pitchFamily="34" charset="0"/>
            </a:endParaRPr>
          </a:p>
          <a:p>
            <a:pPr marL="566928" indent="-457200" fontAlgn="auto">
              <a:spcAft>
                <a:spcPts val="0"/>
              </a:spcAft>
              <a:buFont typeface="Wingdings" panose="05000000000000000000" pitchFamily="2" charset="2"/>
              <a:buChar char="q"/>
              <a:defRPr/>
            </a:pPr>
            <a:r>
              <a:rPr lang="en-US" sz="2800" dirty="0">
                <a:solidFill>
                  <a:schemeClr val="tx1"/>
                </a:solidFill>
                <a:latin typeface="Aparajita" panose="020B0604020202020204" pitchFamily="34" charset="0"/>
                <a:cs typeface="Aparajita" panose="020B0604020202020204" pitchFamily="34" charset="0"/>
              </a:rPr>
              <a:t>US EPA Office of Inspector General</a:t>
            </a:r>
          </a:p>
          <a:p>
            <a:pPr marL="566928" indent="-457200" fontAlgn="auto">
              <a:spcAft>
                <a:spcPts val="0"/>
              </a:spcAft>
              <a:buFont typeface="Wingdings" panose="05000000000000000000" pitchFamily="2" charset="2"/>
              <a:buChar char="q"/>
              <a:defRPr/>
            </a:pPr>
            <a:endParaRPr lang="en-US" sz="2800" dirty="0">
              <a:latin typeface="Aparajita" panose="020B0604020202020204" pitchFamily="34" charset="0"/>
              <a:cs typeface="Aparajita"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5" name="Rectangle 3"/>
          <p:cNvSpPr>
            <a:spLocks noGrp="1" noChangeArrowheads="1"/>
          </p:cNvSpPr>
          <p:nvPr>
            <p:ph idx="1"/>
          </p:nvPr>
        </p:nvSpPr>
        <p:spPr>
          <a:xfrm>
            <a:off x="381000" y="381000"/>
            <a:ext cx="7924800" cy="6019800"/>
          </a:xfrm>
        </p:spPr>
        <p:txBody>
          <a:bodyPr>
            <a:normAutofit lnSpcReduction="10000"/>
          </a:bodyPr>
          <a:lstStyle/>
          <a:p>
            <a:pPr algn="ctr">
              <a:lnSpc>
                <a:spcPct val="90000"/>
              </a:lnSpc>
              <a:buFont typeface="Wingdings" pitchFamily="2" charset="2"/>
              <a:buNone/>
            </a:pPr>
            <a:r>
              <a:rPr lang="en-US" altLang="en-US" sz="3200" b="1" dirty="0">
                <a:solidFill>
                  <a:schemeClr val="tx1"/>
                </a:solidFill>
              </a:rPr>
              <a:t>2016 TNI Standard </a:t>
            </a:r>
          </a:p>
          <a:p>
            <a:pPr algn="ctr">
              <a:lnSpc>
                <a:spcPct val="90000"/>
              </a:lnSpc>
              <a:buFont typeface="Wingdings" pitchFamily="2" charset="2"/>
              <a:buNone/>
            </a:pPr>
            <a:r>
              <a:rPr lang="en-US" altLang="en-US" sz="3200" b="1" dirty="0">
                <a:solidFill>
                  <a:schemeClr val="tx1"/>
                </a:solidFill>
              </a:rPr>
              <a:t>Vol 1 Mod 2: 5.2.7 Data Integrity Training</a:t>
            </a:r>
          </a:p>
          <a:p>
            <a:pPr algn="ctr">
              <a:lnSpc>
                <a:spcPct val="90000"/>
              </a:lnSpc>
              <a:buFont typeface="Wingdings" pitchFamily="2" charset="2"/>
              <a:buNone/>
            </a:pPr>
            <a:endParaRPr lang="en-US" altLang="en-US" sz="800" dirty="0">
              <a:solidFill>
                <a:schemeClr val="tx1"/>
              </a:solidFill>
            </a:endParaRPr>
          </a:p>
          <a:p>
            <a:pPr marL="0" indent="0">
              <a:lnSpc>
                <a:spcPct val="90000"/>
              </a:lnSpc>
              <a:spcBef>
                <a:spcPts val="0"/>
              </a:spcBef>
              <a:spcAft>
                <a:spcPts val="0"/>
              </a:spcAft>
              <a:buNone/>
            </a:pPr>
            <a:r>
              <a:rPr lang="en-US" altLang="en-US" sz="2800" dirty="0">
                <a:solidFill>
                  <a:schemeClr val="tx1"/>
                </a:solidFill>
                <a:latin typeface="Aparajita" panose="020B0604020202020204" pitchFamily="34" charset="0"/>
                <a:cs typeface="Aparajita" panose="020B0604020202020204" pitchFamily="34" charset="0"/>
              </a:rPr>
              <a:t>Data integrity training shall be provided as a formal part of new employee orientation and shall also be provided on an annual basis for all current employees.  Employees are required to understand that any infractions of the laboratory data integrity procedures will result in a detailed investigation that could lead to very serious consequences including immediate termination, debarment or civil/criminal prosecution. The initial data integrity training and the annual refresher training shall have a signature attendance sheet or other form of documentation that demonstrates all staff have participated and understand their obligations related to data integrity.</a:t>
            </a:r>
          </a:p>
          <a:p>
            <a:pPr marL="0" indent="0">
              <a:lnSpc>
                <a:spcPct val="90000"/>
              </a:lnSpc>
              <a:spcBef>
                <a:spcPts val="0"/>
              </a:spcBef>
              <a:spcAft>
                <a:spcPts val="0"/>
              </a:spcAft>
              <a:buNone/>
            </a:pPr>
            <a:endParaRPr lang="en-US" altLang="en-US" sz="2800" dirty="0">
              <a:solidFill>
                <a:schemeClr val="tx1"/>
              </a:solidFill>
              <a:latin typeface="Aparajita" panose="020B0604020202020204" pitchFamily="34" charset="0"/>
              <a:cs typeface="Aparajita" panose="020B0604020202020204" pitchFamily="34" charset="0"/>
            </a:endParaRPr>
          </a:p>
        </p:txBody>
      </p:sp>
    </p:spTree>
  </p:cSld>
  <p:clrMapOvr>
    <a:masterClrMapping/>
  </p:clrMapOvr>
  <p:transition spd="slow">
    <p:cover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fade">
                                      <p:cBhvr>
                                        <p:cTn id="7" dur="2000"/>
                                        <p:tgtEl>
                                          <p:spTgt spid="13315">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13315">
                                            <p:txEl>
                                              <p:pRg st="1" end="1"/>
                                            </p:txEl>
                                          </p:spTgt>
                                        </p:tgtEl>
                                        <p:attrNameLst>
                                          <p:attrName>style.visibility</p:attrName>
                                        </p:attrNameLst>
                                      </p:cBhvr>
                                      <p:to>
                                        <p:strVal val="visible"/>
                                      </p:to>
                                    </p:set>
                                    <p:animEffect transition="in" filter="fade">
                                      <p:cBhvr>
                                        <p:cTn id="11" dur="2000"/>
                                        <p:tgtEl>
                                          <p:spTgt spid="1331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533400" y="533400"/>
            <a:ext cx="7924800" cy="5791200"/>
          </a:xfrm>
        </p:spPr>
        <p:txBody>
          <a:bodyPr>
            <a:normAutofit/>
          </a:bodyPr>
          <a:lstStyle/>
          <a:p>
            <a:pPr marL="365760" indent="-256032" algn="ctr" fontAlgn="auto">
              <a:lnSpc>
                <a:spcPct val="80000"/>
              </a:lnSpc>
              <a:spcAft>
                <a:spcPts val="0"/>
              </a:spcAft>
              <a:buFont typeface="Wingdings" pitchFamily="2" charset="2"/>
              <a:buNone/>
              <a:defRPr/>
            </a:pPr>
            <a:r>
              <a:rPr lang="en-US" altLang="en-US" sz="3200" b="1" dirty="0">
                <a:solidFill>
                  <a:schemeClr val="tx1"/>
                </a:solidFill>
              </a:rPr>
              <a:t>2016 TNI Standard </a:t>
            </a:r>
          </a:p>
          <a:p>
            <a:pPr marL="365760" indent="-256032" algn="ctr" fontAlgn="auto">
              <a:lnSpc>
                <a:spcPct val="80000"/>
              </a:lnSpc>
              <a:spcAft>
                <a:spcPts val="0"/>
              </a:spcAft>
              <a:buFont typeface="Wingdings" pitchFamily="2" charset="2"/>
              <a:buNone/>
              <a:defRPr/>
            </a:pPr>
            <a:r>
              <a:rPr lang="en-US" altLang="en-US" sz="3200" b="1" dirty="0">
                <a:solidFill>
                  <a:schemeClr val="tx1"/>
                </a:solidFill>
              </a:rPr>
              <a:t>Vol 1 Mod 2: 5.2.7 Data Integrity Training</a:t>
            </a:r>
          </a:p>
          <a:p>
            <a:pPr marL="365760" indent="-256032" algn="ctr" fontAlgn="auto">
              <a:lnSpc>
                <a:spcPct val="80000"/>
              </a:lnSpc>
              <a:spcAft>
                <a:spcPts val="0"/>
              </a:spcAft>
              <a:buFont typeface="Wingdings" pitchFamily="2" charset="2"/>
              <a:buNone/>
              <a:defRPr/>
            </a:pPr>
            <a:endParaRPr lang="en-US" altLang="en-US" sz="3200" b="1" dirty="0">
              <a:solidFill>
                <a:schemeClr val="tx1"/>
              </a:solidFill>
            </a:endParaRPr>
          </a:p>
          <a:p>
            <a:pPr marL="0" indent="0">
              <a:lnSpc>
                <a:spcPct val="90000"/>
              </a:lnSpc>
              <a:spcBef>
                <a:spcPts val="0"/>
              </a:spcBef>
              <a:spcAft>
                <a:spcPts val="0"/>
              </a:spcAft>
              <a:buNone/>
            </a:pPr>
            <a:r>
              <a:rPr lang="en-US" altLang="en-US" sz="2800" dirty="0">
                <a:solidFill>
                  <a:schemeClr val="tx1"/>
                </a:solidFill>
                <a:latin typeface="Aparajita" panose="020B0604020202020204" pitchFamily="34" charset="0"/>
                <a:cs typeface="Aparajita" panose="020B0604020202020204" pitchFamily="34" charset="0"/>
              </a:rPr>
              <a:t>Data integrity training requires emphasis on the importance of proper written narration on the part of the analyst with respect to those cases where analytical data may be useful, but are in one sense or another partially deficient.  The topics covered in such training shall be documented in writing and provided to all trainees.   </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fade">
                                      <p:cBhvr>
                                        <p:cTn id="7" dur="2000"/>
                                        <p:tgtEl>
                                          <p:spTgt spid="14339">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14339">
                                            <p:txEl>
                                              <p:pRg st="1" end="1"/>
                                            </p:txEl>
                                          </p:spTgt>
                                        </p:tgtEl>
                                        <p:attrNameLst>
                                          <p:attrName>style.visibility</p:attrName>
                                        </p:attrNameLst>
                                      </p:cBhvr>
                                      <p:to>
                                        <p:strVal val="visible"/>
                                      </p:to>
                                    </p:set>
                                    <p:animEffect transition="in" filter="fade">
                                      <p:cBhvr>
                                        <p:cTn id="11" dur="2000"/>
                                        <p:tgtEl>
                                          <p:spTgt spid="14339">
                                            <p:txEl>
                                              <p:pRg st="1" end="1"/>
                                            </p:txEl>
                                          </p:spTgt>
                                        </p:tgtEl>
                                      </p:cBhvr>
                                    </p:animEffect>
                                  </p:childTnLst>
                                </p:cTn>
                              </p:par>
                            </p:childTnLst>
                          </p:cTn>
                        </p:par>
                        <p:par>
                          <p:cTn id="12" fill="hold" nodeType="afterGroup">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14339">
                                            <p:txEl>
                                              <p:pRg st="3" end="3"/>
                                            </p:txEl>
                                          </p:spTgt>
                                        </p:tgtEl>
                                        <p:attrNameLst>
                                          <p:attrName>style.visibility</p:attrName>
                                        </p:attrNameLst>
                                      </p:cBhvr>
                                      <p:to>
                                        <p:strVal val="visible"/>
                                      </p:to>
                                    </p:set>
                                    <p:animEffect transition="in" filter="fade">
                                      <p:cBhvr>
                                        <p:cTn id="15" dur="2000"/>
                                        <p:tgtEl>
                                          <p:spTgt spid="1433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theme/theme1.xml><?xml version="1.0" encoding="utf-8"?>
<a:theme xmlns:a="http://schemas.openxmlformats.org/drawingml/2006/main" name="Slice">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3584</TotalTime>
  <Words>4202</Words>
  <Application>Microsoft Office PowerPoint</Application>
  <PresentationFormat>On-screen Show (4:3)</PresentationFormat>
  <Paragraphs>590</Paragraphs>
  <Slides>74</Slides>
  <Notes>3</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74</vt:i4>
      </vt:variant>
    </vt:vector>
  </HeadingPairs>
  <TitlesOfParts>
    <vt:vector size="88" baseType="lpstr">
      <vt:lpstr>Aparajita</vt:lpstr>
      <vt:lpstr>Arial</vt:lpstr>
      <vt:lpstr>Arial Black</vt:lpstr>
      <vt:lpstr>Calibri</vt:lpstr>
      <vt:lpstr>Century Gothic</vt:lpstr>
      <vt:lpstr>Courier New</vt:lpstr>
      <vt:lpstr>FrankRuehl</vt:lpstr>
      <vt:lpstr>Imprint MT Shadow</vt:lpstr>
      <vt:lpstr>Japanese Gothic</vt:lpstr>
      <vt:lpstr>Verdana</vt:lpstr>
      <vt:lpstr>Wingdings</vt:lpstr>
      <vt:lpstr>Wingdings 2</vt:lpstr>
      <vt:lpstr>Wingdings 3</vt:lpstr>
      <vt:lpstr>Slice</vt:lpstr>
      <vt:lpstr>  Tarrant County Public Health North Texas Regional Laboratory  2020  TNI Ethics and  Data Integrity Requirements and Training</vt:lpstr>
      <vt:lpstr>Training Objectives </vt:lpstr>
      <vt:lpstr>     2016 TNI Standard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What does TCPH/NTRL say about Data Integrity and Ethics in our  Quality Policy Statement?</vt:lpstr>
      <vt:lpstr>PowerPoint Presentation</vt:lpstr>
      <vt:lpstr>Important Terms To Know   and Understand: </vt:lpstr>
      <vt:lpstr>Ethics Defined</vt:lpstr>
      <vt:lpstr>Why Act Ethically</vt:lpstr>
      <vt:lpstr>PowerPoint Presentation</vt:lpstr>
      <vt:lpstr> Why is a Data Integrity  Policy/Procedure needed? </vt:lpstr>
      <vt:lpstr> Causes/Factors Related to Data Integrity Issues  Production pressure Conflicts of interest Lack of awareness Lack of communication Misinterpretation of method requirements Personality and attitude Financial stability </vt:lpstr>
      <vt:lpstr>PowerPoint Presentation</vt:lpstr>
      <vt:lpstr>PowerPoint Presentation</vt:lpstr>
      <vt:lpstr>PowerPoint Presentation</vt:lpstr>
      <vt:lpstr>PowerPoint Presentation</vt:lpstr>
      <vt:lpstr>PowerPoint Presentation</vt:lpstr>
      <vt:lpstr>What makes an  Improper Practice Fraud?</vt:lpstr>
      <vt:lpstr>Why Talk about  Improper Practices and Fraud?</vt:lpstr>
      <vt:lpstr>Possible Regulations/Statutes Used for Fraud Prosecution </vt:lpstr>
      <vt:lpstr>PowerPoint Presentation</vt:lpstr>
      <vt:lpstr>What are the Penalties for Conviction of Fraud? </vt:lpstr>
      <vt:lpstr>Examples Prosecuted Cases of Unethical/Inappropriate Actions</vt:lpstr>
      <vt:lpstr>Examples Prosecuted Cases of Unethical/Inappropriate Actions</vt:lpstr>
      <vt:lpstr>OIG – Areas of Concern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Quality Systems, Data Integrity, and Internal/External Audits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Data Integrity and Ethics Refresher Training Is Required Annually</vt:lpstr>
      <vt:lpstr>PowerPoint Presentation</vt:lpstr>
      <vt:lpstr>PowerPoint Presentation</vt:lpstr>
      <vt:lpstr>Open Communication</vt:lpstr>
      <vt:lpstr>TCPH/NTRL Responsibilities</vt:lpstr>
      <vt:lpstr>TCPH/NTRL Employee Responsibilities </vt:lpstr>
      <vt:lpstr>An Ounce of PREVENTION:</vt:lpstr>
      <vt:lpstr>An Ounce of PREVENTION:</vt:lpstr>
      <vt:lpstr>To Be Clear…..</vt:lpstr>
      <vt:lpstr>PowerPoint Presentation</vt:lpstr>
      <vt:lpstr>Acknowledgements</vt:lpstr>
    </vt:vector>
  </TitlesOfParts>
  <Company>Tarrant County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Integrity From NELAC</dc:title>
  <dc:creator>PHUser</dc:creator>
  <cp:lastModifiedBy>Nancy Turnage</cp:lastModifiedBy>
  <cp:revision>441</cp:revision>
  <cp:lastPrinted>2018-10-03T00:23:51Z</cp:lastPrinted>
  <dcterms:created xsi:type="dcterms:W3CDTF">2008-08-28T14:48:48Z</dcterms:created>
  <dcterms:modified xsi:type="dcterms:W3CDTF">2020-12-23T19:50:55Z</dcterms:modified>
</cp:coreProperties>
</file>