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7" r:id="rId2"/>
    <p:sldId id="294" r:id="rId3"/>
    <p:sldId id="258" r:id="rId4"/>
    <p:sldId id="259" r:id="rId5"/>
    <p:sldId id="262" r:id="rId6"/>
    <p:sldId id="263" r:id="rId7"/>
    <p:sldId id="264" r:id="rId8"/>
    <p:sldId id="265" r:id="rId9"/>
    <p:sldId id="266" r:id="rId10"/>
    <p:sldId id="267" r:id="rId11"/>
    <p:sldId id="268" r:id="rId12"/>
    <p:sldId id="269" r:id="rId13"/>
    <p:sldId id="299" r:id="rId14"/>
    <p:sldId id="334" r:id="rId15"/>
    <p:sldId id="321" r:id="rId16"/>
    <p:sldId id="280" r:id="rId17"/>
    <p:sldId id="281" r:id="rId18"/>
    <p:sldId id="282" r:id="rId19"/>
    <p:sldId id="322" r:id="rId20"/>
    <p:sldId id="323" r:id="rId21"/>
    <p:sldId id="324" r:id="rId22"/>
    <p:sldId id="335" r:id="rId23"/>
    <p:sldId id="285" r:id="rId24"/>
    <p:sldId id="286" r:id="rId25"/>
    <p:sldId id="287" r:id="rId26"/>
    <p:sldId id="288" r:id="rId27"/>
    <p:sldId id="325" r:id="rId28"/>
    <p:sldId id="326" r:id="rId29"/>
    <p:sldId id="332" r:id="rId30"/>
    <p:sldId id="320" r:id="rId31"/>
    <p:sldId id="33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14" autoAdjust="0"/>
  </p:normalViewPr>
  <p:slideViewPr>
    <p:cSldViewPr>
      <p:cViewPr varScale="1">
        <p:scale>
          <a:sx n="116" d="100"/>
          <a:sy n="116" d="100"/>
        </p:scale>
        <p:origin x="-1494" y="-108"/>
      </p:cViewPr>
      <p:guideLst>
        <p:guide orient="horz" pos="2160"/>
        <p:guide pos="2880"/>
      </p:guideLst>
    </p:cSldViewPr>
  </p:slideViewPr>
  <p:notesTextViewPr>
    <p:cViewPr>
      <p:scale>
        <a:sx n="1" d="1"/>
        <a:sy n="1" d="1"/>
      </p:scale>
      <p:origin x="0" y="0"/>
    </p:cViewPr>
  </p:notesTextViewPr>
  <p:sorterViewPr>
    <p:cViewPr>
      <p:scale>
        <a:sx n="140" d="100"/>
        <a:sy n="140" d="100"/>
      </p:scale>
      <p:origin x="0" y="68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ED06D-233A-4596-AF72-713E822B2DC7}" type="datetimeFigureOut">
              <a:rPr lang="en-US" smtClean="0"/>
              <a:t>6/15/2014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CEBB2-2404-45DA-BE2F-D0CB5136F52F}" type="slidenum">
              <a:rPr lang="en-US" smtClean="0"/>
              <a:t>‹#›</a:t>
            </a:fld>
            <a:endParaRPr lang="en-US"/>
          </a:p>
        </p:txBody>
      </p:sp>
    </p:spTree>
    <p:extLst>
      <p:ext uri="{BB962C8B-B14F-4D97-AF65-F5344CB8AC3E}">
        <p14:creationId xmlns:p14="http://schemas.microsoft.com/office/powerpoint/2010/main" val="253199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61356-421D-4A5E-BA3A-862D0F30DD90}" type="slidenum">
              <a:rPr lang="en-US" altLang="en-US"/>
              <a:pPr/>
              <a:t>2</a:t>
            </a:fld>
            <a:endParaRPr lang="en-US" altLang="en-US"/>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B6929A0C-0F0E-4E68-9F79-2AEF804F7441}" type="slidenum">
              <a:rPr lang="en-US" altLang="en-US" smtClean="0"/>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7643F4E3-4953-45B6-901A-54D5D5EC255F}" type="slidenum">
              <a:rPr lang="en-US" altLang="en-US" smtClean="0"/>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A049A1D8-0203-488B-8A7B-3890817FA85C}" type="slidenum">
              <a:rPr lang="en-US" altLang="en-US" smtClean="0"/>
              <a:pPr/>
              <a:t>16</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F37D1DE2-65FD-4728-9A6E-6ACDDBA53D41}" type="slidenum">
              <a:rPr lang="en-US" altLang="en-US" smtClean="0"/>
              <a:pPr/>
              <a:t>17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689B5638-4CAC-4E08-B49B-8E7EEC0AC58C}" type="slidenum">
              <a:rPr lang="en-US" altLang="en-US" smtClean="0"/>
              <a:pPr/>
              <a:t>18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B27F6B25-219A-48C8-9202-2C86E7961D73}" type="slidenum">
              <a:rPr lang="en-US" altLang="en-US" smtClean="0"/>
              <a:pPr/>
              <a:t>23</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BCEC6A25-BB95-4F54-9E0B-34823BBB1472}" type="slidenum">
              <a:rPr lang="en-US" altLang="en-US" smtClean="0"/>
              <a:pPr/>
              <a:t>24</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7C88C3A4-0AF4-4AF0-BF1C-FDDC7D7AECC9}" type="slidenum">
              <a:rPr lang="en-US" altLang="en-US" smtClean="0"/>
              <a:pPr/>
              <a:t>25</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1928AE77-AF68-4551-9A50-E21C1925A63D}" type="slidenum">
              <a:rPr lang="en-US" altLang="en-US" smtClean="0"/>
              <a:pPr/>
              <a:t>26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6DC12-35BE-4568-9141-21F96759E73B}" type="slidenum">
              <a:rPr lang="en-US" altLang="en-US"/>
              <a:pPr/>
              <a:t>3</a:t>
            </a:fld>
            <a:endParaRPr lang="en-US" alt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pPr>
              <a:buFontTx/>
              <a:buNone/>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7F25E-DB03-4CE9-918F-082B43D031B7}" type="slidenum">
              <a:rPr lang="en-US" altLang="en-US"/>
              <a:pPr/>
              <a:t>4</a:t>
            </a:fld>
            <a:endParaRPr lang="en-US" alt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42915-2116-4711-A834-4ACDB3B7DFDC}" type="slidenum">
              <a:rPr lang="en-US" altLang="en-US"/>
              <a:pPr/>
              <a:t>5</a:t>
            </a:fld>
            <a:endParaRPr lang="en-US" alt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F665A-5295-4650-B8ED-02D2C64D2068}" type="slidenum">
              <a:rPr lang="en-US" altLang="en-US"/>
              <a:pPr/>
              <a:t>6</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59B3-51B2-44C1-B451-AA9493FDF527}" type="slidenum">
              <a:rPr lang="en-US" altLang="en-US"/>
              <a:pPr/>
              <a:t>7</a:t>
            </a:fld>
            <a:endParaRPr lang="en-US" alt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pPr>
              <a:lnSpc>
                <a:spcPct val="90000"/>
              </a:lnSpc>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97299-1EF0-4D07-9634-B7A1DFDD30E5}" type="slidenum">
              <a:rPr lang="en-US" altLang="en-US"/>
              <a:pPr/>
              <a:t>8</a:t>
            </a:fld>
            <a:endParaRPr lang="en-US" alt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45F39-7CE0-4C6A-A22F-20D16976FE0C}" type="slidenum">
              <a:rPr lang="en-US" altLang="en-US"/>
              <a:pPr/>
              <a:t>9</a:t>
            </a:fld>
            <a:endParaRPr lang="en-US" alt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7378" indent="-283607">
              <a:defRPr>
                <a:solidFill>
                  <a:schemeClr val="tx1"/>
                </a:solidFill>
                <a:latin typeface="Verdana" pitchFamily="34" charset="0"/>
              </a:defRPr>
            </a:lvl2pPr>
            <a:lvl3pPr marL="1134428" indent="-226886">
              <a:defRPr>
                <a:solidFill>
                  <a:schemeClr val="tx1"/>
                </a:solidFill>
                <a:latin typeface="Verdana" pitchFamily="34" charset="0"/>
              </a:defRPr>
            </a:lvl3pPr>
            <a:lvl4pPr marL="1588199" indent="-226886">
              <a:defRPr>
                <a:solidFill>
                  <a:schemeClr val="tx1"/>
                </a:solidFill>
                <a:latin typeface="Verdana" pitchFamily="34" charset="0"/>
              </a:defRPr>
            </a:lvl4pPr>
            <a:lvl5pPr marL="2041970" indent="-226886">
              <a:defRPr>
                <a:solidFill>
                  <a:schemeClr val="tx1"/>
                </a:solidFill>
                <a:latin typeface="Verdana" pitchFamily="34" charset="0"/>
              </a:defRPr>
            </a:lvl5pPr>
            <a:lvl6pPr marL="2495741" indent="-226886" eaLnBrk="0" fontAlgn="base" hangingPunct="0">
              <a:spcBef>
                <a:spcPct val="0"/>
              </a:spcBef>
              <a:spcAft>
                <a:spcPct val="0"/>
              </a:spcAft>
              <a:defRPr>
                <a:solidFill>
                  <a:schemeClr val="tx1"/>
                </a:solidFill>
                <a:latin typeface="Verdana" pitchFamily="34" charset="0"/>
              </a:defRPr>
            </a:lvl6pPr>
            <a:lvl7pPr marL="2949512" indent="-226886" eaLnBrk="0" fontAlgn="base" hangingPunct="0">
              <a:spcBef>
                <a:spcPct val="0"/>
              </a:spcBef>
              <a:spcAft>
                <a:spcPct val="0"/>
              </a:spcAft>
              <a:defRPr>
                <a:solidFill>
                  <a:schemeClr val="tx1"/>
                </a:solidFill>
                <a:latin typeface="Verdana" pitchFamily="34" charset="0"/>
              </a:defRPr>
            </a:lvl7pPr>
            <a:lvl8pPr marL="3403283" indent="-226886" eaLnBrk="0" fontAlgn="base" hangingPunct="0">
              <a:spcBef>
                <a:spcPct val="0"/>
              </a:spcBef>
              <a:spcAft>
                <a:spcPct val="0"/>
              </a:spcAft>
              <a:defRPr>
                <a:solidFill>
                  <a:schemeClr val="tx1"/>
                </a:solidFill>
                <a:latin typeface="Verdana" pitchFamily="34" charset="0"/>
              </a:defRPr>
            </a:lvl8pPr>
            <a:lvl9pPr marL="3857054" indent="-226886" eaLnBrk="0" fontAlgn="base" hangingPunct="0">
              <a:spcBef>
                <a:spcPct val="0"/>
              </a:spcBef>
              <a:spcAft>
                <a:spcPct val="0"/>
              </a:spcAft>
              <a:defRPr>
                <a:solidFill>
                  <a:schemeClr val="tx1"/>
                </a:solidFill>
                <a:latin typeface="Verdana" pitchFamily="34" charset="0"/>
              </a:defRPr>
            </a:lvl9pPr>
          </a:lstStyle>
          <a:p>
            <a:fld id="{B3E4AE34-6E24-4342-B3F1-215AC1EFAC29}" type="slidenum">
              <a:rPr lang="en-US" altLang="en-US" smtClean="0"/>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51A63C-5485-4918-BFF3-31091B7BE4EA}" type="datetime1">
              <a:rPr lang="en-US" smtClean="0"/>
              <a:t>6/15/2014</a:t>
            </a:fld>
            <a:endParaRPr lang="en-US"/>
          </a:p>
        </p:txBody>
      </p:sp>
      <p:sp>
        <p:nvSpPr>
          <p:cNvPr id="5" name="Footer Placeholder 4"/>
          <p:cNvSpPr>
            <a:spLocks noGrp="1"/>
          </p:cNvSpPr>
          <p:nvPr>
            <p:ph type="ftr" sz="quarter" idx="11"/>
          </p:nvPr>
        </p:nvSpPr>
        <p:spPr/>
        <p:txBody>
          <a:bodyPr/>
          <a:lstStyle/>
          <a:p>
            <a:r>
              <a:rPr lang="en-US" smtClean="0"/>
              <a:t>FRHS Lab 2014</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38847-5F03-4429-B776-EAD138FC3A35}" type="datetime1">
              <a:rPr lang="en-US" smtClean="0"/>
              <a:t>6/15/2014</a:t>
            </a:fld>
            <a:endParaRPr lang="en-US"/>
          </a:p>
        </p:txBody>
      </p:sp>
      <p:sp>
        <p:nvSpPr>
          <p:cNvPr id="5" name="Footer Placeholder 4"/>
          <p:cNvSpPr>
            <a:spLocks noGrp="1"/>
          </p:cNvSpPr>
          <p:nvPr>
            <p:ph type="ftr" sz="quarter" idx="11"/>
          </p:nvPr>
        </p:nvSpPr>
        <p:spPr/>
        <p:txBody>
          <a:bodyPr/>
          <a:lstStyle/>
          <a:p>
            <a:r>
              <a:rPr lang="en-US" smtClean="0"/>
              <a:t>FRHS Lab 2014</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ECC9D1-CFB3-4EBB-A07F-F86716D0FF36}" type="datetime1">
              <a:rPr lang="en-US" smtClean="0"/>
              <a:t>6/15/2014</a:t>
            </a:fld>
            <a:endParaRPr lang="en-US"/>
          </a:p>
        </p:txBody>
      </p:sp>
      <p:sp>
        <p:nvSpPr>
          <p:cNvPr id="5" name="Footer Placeholder 4"/>
          <p:cNvSpPr>
            <a:spLocks noGrp="1"/>
          </p:cNvSpPr>
          <p:nvPr>
            <p:ph type="ftr" sz="quarter" idx="11"/>
          </p:nvPr>
        </p:nvSpPr>
        <p:spPr/>
        <p:txBody>
          <a:bodyPr/>
          <a:lstStyle/>
          <a:p>
            <a:r>
              <a:rPr lang="en-US" smtClean="0"/>
              <a:t>FRHS Lab 2014</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F2E27-6B53-462D-9295-B118001324D9}" type="datetime1">
              <a:rPr lang="en-US" smtClean="0"/>
              <a:t>6/15/2014</a:t>
            </a:fld>
            <a:endParaRPr lang="en-US"/>
          </a:p>
        </p:txBody>
      </p:sp>
      <p:sp>
        <p:nvSpPr>
          <p:cNvPr id="5" name="Footer Placeholder 4"/>
          <p:cNvSpPr>
            <a:spLocks noGrp="1"/>
          </p:cNvSpPr>
          <p:nvPr>
            <p:ph type="ftr" sz="quarter" idx="11"/>
          </p:nvPr>
        </p:nvSpPr>
        <p:spPr/>
        <p:txBody>
          <a:bodyPr/>
          <a:lstStyle/>
          <a:p>
            <a:r>
              <a:rPr lang="en-US" smtClean="0"/>
              <a:t>FRHS Lab 2014</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37AE1-9C42-44C7-9BC4-204FADC822EF}" type="datetime1">
              <a:rPr lang="en-US" smtClean="0"/>
              <a:t>6/15/2014</a:t>
            </a:fld>
            <a:endParaRPr lang="en-US"/>
          </a:p>
        </p:txBody>
      </p:sp>
      <p:sp>
        <p:nvSpPr>
          <p:cNvPr id="5" name="Footer Placeholder 4"/>
          <p:cNvSpPr>
            <a:spLocks noGrp="1"/>
          </p:cNvSpPr>
          <p:nvPr>
            <p:ph type="ftr" sz="quarter" idx="11"/>
          </p:nvPr>
        </p:nvSpPr>
        <p:spPr/>
        <p:txBody>
          <a:bodyPr/>
          <a:lstStyle/>
          <a:p>
            <a:r>
              <a:rPr lang="en-US" smtClean="0"/>
              <a:t>FRHS Lab 2014</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BC6E917-7725-4D03-99A6-027C59012CDA}" type="datetime1">
              <a:rPr lang="en-US" smtClean="0"/>
              <a:t>6/15/2014</a:t>
            </a:fld>
            <a:endParaRPr lang="en-US"/>
          </a:p>
        </p:txBody>
      </p:sp>
      <p:sp>
        <p:nvSpPr>
          <p:cNvPr id="6" name="Footer Placeholder 5"/>
          <p:cNvSpPr>
            <a:spLocks noGrp="1"/>
          </p:cNvSpPr>
          <p:nvPr>
            <p:ph type="ftr" sz="quarter" idx="11"/>
          </p:nvPr>
        </p:nvSpPr>
        <p:spPr/>
        <p:txBody>
          <a:bodyPr/>
          <a:lstStyle/>
          <a:p>
            <a:r>
              <a:rPr lang="en-US" smtClean="0"/>
              <a:t>FRHS Lab 2014</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D9A83D-261B-4ABF-A588-60D6E7A769C8}" type="datetime1">
              <a:rPr lang="en-US" smtClean="0"/>
              <a:t>6/15/2014</a:t>
            </a:fld>
            <a:endParaRPr lang="en-US"/>
          </a:p>
        </p:txBody>
      </p:sp>
      <p:sp>
        <p:nvSpPr>
          <p:cNvPr id="8" name="Footer Placeholder 7"/>
          <p:cNvSpPr>
            <a:spLocks noGrp="1"/>
          </p:cNvSpPr>
          <p:nvPr>
            <p:ph type="ftr" sz="quarter" idx="11"/>
          </p:nvPr>
        </p:nvSpPr>
        <p:spPr/>
        <p:txBody>
          <a:bodyPr/>
          <a:lstStyle/>
          <a:p>
            <a:r>
              <a:rPr lang="en-US" smtClean="0"/>
              <a:t>FRHS Lab 2014</a:t>
            </a:r>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C5575-A6EF-4177-8529-71CAD73927F4}" type="datetime1">
              <a:rPr lang="en-US" smtClean="0"/>
              <a:t>6/15/2014</a:t>
            </a:fld>
            <a:endParaRPr lang="en-US"/>
          </a:p>
        </p:txBody>
      </p:sp>
      <p:sp>
        <p:nvSpPr>
          <p:cNvPr id="4" name="Footer Placeholder 3"/>
          <p:cNvSpPr>
            <a:spLocks noGrp="1"/>
          </p:cNvSpPr>
          <p:nvPr>
            <p:ph type="ftr" sz="quarter" idx="11"/>
          </p:nvPr>
        </p:nvSpPr>
        <p:spPr/>
        <p:txBody>
          <a:bodyPr/>
          <a:lstStyle/>
          <a:p>
            <a:r>
              <a:rPr lang="en-US" smtClean="0"/>
              <a:t>FRHS Lab 2014</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3BD37D-42EE-4F3F-9FE1-9B80DD861E92}" type="datetime1">
              <a:rPr lang="en-US" smtClean="0"/>
              <a:t>6/15/2014</a:t>
            </a:fld>
            <a:endParaRPr lang="en-US"/>
          </a:p>
        </p:txBody>
      </p:sp>
      <p:sp>
        <p:nvSpPr>
          <p:cNvPr id="3" name="Footer Placeholder 2"/>
          <p:cNvSpPr>
            <a:spLocks noGrp="1"/>
          </p:cNvSpPr>
          <p:nvPr>
            <p:ph type="ftr" sz="quarter" idx="11"/>
          </p:nvPr>
        </p:nvSpPr>
        <p:spPr/>
        <p:txBody>
          <a:bodyPr/>
          <a:lstStyle/>
          <a:p>
            <a:r>
              <a:rPr lang="en-US" smtClean="0"/>
              <a:t>FRHS Lab 2014</a:t>
            </a: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EF67FA-1F77-4BE9-BEF2-779DCEC1469B}" type="datetime1">
              <a:rPr lang="en-US" smtClean="0"/>
              <a:t>6/15/2014</a:t>
            </a:fld>
            <a:endParaRPr lang="en-US"/>
          </a:p>
        </p:txBody>
      </p:sp>
      <p:sp>
        <p:nvSpPr>
          <p:cNvPr id="6" name="Footer Placeholder 5"/>
          <p:cNvSpPr>
            <a:spLocks noGrp="1"/>
          </p:cNvSpPr>
          <p:nvPr>
            <p:ph type="ftr" sz="quarter" idx="11"/>
          </p:nvPr>
        </p:nvSpPr>
        <p:spPr/>
        <p:txBody>
          <a:bodyPr/>
          <a:lstStyle/>
          <a:p>
            <a:r>
              <a:rPr lang="en-US" smtClean="0"/>
              <a:t>FRHS Lab 2014</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93FE5-571A-4F12-841F-70745ACB3C8B}" type="datetime1">
              <a:rPr lang="en-US" smtClean="0"/>
              <a:t>6/15/2014</a:t>
            </a:fld>
            <a:endParaRPr lang="en-US"/>
          </a:p>
        </p:txBody>
      </p:sp>
      <p:sp>
        <p:nvSpPr>
          <p:cNvPr id="6" name="Footer Placeholder 5"/>
          <p:cNvSpPr>
            <a:spLocks noGrp="1"/>
          </p:cNvSpPr>
          <p:nvPr>
            <p:ph type="ftr" sz="quarter" idx="11"/>
          </p:nvPr>
        </p:nvSpPr>
        <p:spPr/>
        <p:txBody>
          <a:bodyPr/>
          <a:lstStyle/>
          <a:p>
            <a:r>
              <a:rPr lang="en-US" smtClean="0"/>
              <a:t>FRHS Lab 2014</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465BD74-B00B-449D-9B44-E2AEA11ECCA1}" type="datetime1">
              <a:rPr lang="en-US" smtClean="0"/>
              <a:t>6/15/2014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FRHS Lab 2014</a:t>
            </a:r>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a:latin typeface="Times New Roman" pitchFamily="18" charset="0"/>
              </a:rPr>
              <a:t>Proficiency Testing</a:t>
            </a:r>
            <a:r>
              <a:rPr lang="en-US" altLang="en-US" dirty="0">
                <a:latin typeface="Times New Roman" pitchFamily="18" charset="0"/>
              </a:rPr>
              <a:t> </a:t>
            </a:r>
            <a:br>
              <a:rPr lang="en-US" altLang="en-US" dirty="0">
                <a:latin typeface="Times New Roman" pitchFamily="18" charset="0"/>
              </a:rPr>
            </a:br>
            <a:endParaRPr lang="en-US" dirty="0"/>
          </a:p>
        </p:txBody>
      </p:sp>
      <p:sp>
        <p:nvSpPr>
          <p:cNvPr id="4" name="Footer Placeholder 3"/>
          <p:cNvSpPr>
            <a:spLocks noGrp="1"/>
          </p:cNvSpPr>
          <p:nvPr>
            <p:ph type="ftr" sz="quarter" idx="11"/>
          </p:nvPr>
        </p:nvSpPr>
        <p:spPr/>
        <p:txBody>
          <a:bodyPr/>
          <a:lstStyle/>
          <a:p>
            <a:r>
              <a:rPr lang="en-US" smtClean="0"/>
              <a:t>FRHS Lab 2014</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2103143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872067" y="2675466"/>
            <a:ext cx="7408333" cy="3877733"/>
          </a:xfrm>
        </p:spPr>
        <p:txBody>
          <a:bodyPr>
            <a:noAutofit/>
          </a:bodyPr>
          <a:lstStyle/>
          <a:p>
            <a:pPr eaLnBrk="1" hangingPunct="1">
              <a:lnSpc>
                <a:spcPct val="90000"/>
              </a:lnSpc>
            </a:pPr>
            <a:r>
              <a:rPr lang="en-US" altLang="en-US" sz="2000" dirty="0" smtClean="0">
                <a:solidFill>
                  <a:schemeClr val="tx1"/>
                </a:solidFill>
              </a:rPr>
              <a:t>Samples are tested on all shifts by technicians who routinely test patient samples</a:t>
            </a:r>
          </a:p>
          <a:p>
            <a:pPr eaLnBrk="1" hangingPunct="1">
              <a:lnSpc>
                <a:spcPct val="90000"/>
              </a:lnSpc>
            </a:pPr>
            <a:endParaRPr lang="en-US" altLang="en-US" sz="2000" dirty="0" smtClean="0">
              <a:solidFill>
                <a:schemeClr val="tx1"/>
              </a:solidFill>
            </a:endParaRPr>
          </a:p>
          <a:p>
            <a:pPr eaLnBrk="1" hangingPunct="1">
              <a:lnSpc>
                <a:spcPct val="90000"/>
              </a:lnSpc>
            </a:pPr>
            <a:r>
              <a:rPr lang="en-US" altLang="en-US" sz="2000" dirty="0" smtClean="0">
                <a:solidFill>
                  <a:schemeClr val="tx1"/>
                </a:solidFill>
              </a:rPr>
              <a:t>All surveys performed are treated as real patient samples. This includes using the same test methods for quality control, patient testing, workload accounting, verification and reporting of results.</a:t>
            </a:r>
          </a:p>
          <a:p>
            <a:pPr lvl="1" eaLnBrk="1" hangingPunct="1">
              <a:lnSpc>
                <a:spcPct val="90000"/>
              </a:lnSpc>
            </a:pPr>
            <a:r>
              <a:rPr lang="en-US" altLang="en-US" sz="2000" dirty="0" smtClean="0">
                <a:solidFill>
                  <a:schemeClr val="tx1"/>
                </a:solidFill>
              </a:rPr>
              <a:t>NOTE: This only applies to </a:t>
            </a:r>
            <a:r>
              <a:rPr lang="en-US" altLang="en-US" sz="2000" dirty="0" err="1" smtClean="0">
                <a:solidFill>
                  <a:schemeClr val="tx1"/>
                </a:solidFill>
              </a:rPr>
              <a:t>analytes</a:t>
            </a:r>
            <a:r>
              <a:rPr lang="en-US" altLang="en-US" sz="2000" dirty="0" smtClean="0">
                <a:solidFill>
                  <a:schemeClr val="tx1"/>
                </a:solidFill>
              </a:rPr>
              <a:t> that are tested in-house.</a:t>
            </a:r>
          </a:p>
          <a:p>
            <a:pPr lvl="1" eaLnBrk="1" hangingPunct="1">
              <a:lnSpc>
                <a:spcPct val="90000"/>
              </a:lnSpc>
            </a:pPr>
            <a:endParaRPr lang="en-US" altLang="en-US" sz="2000" dirty="0" smtClean="0">
              <a:solidFill>
                <a:schemeClr val="tx1"/>
              </a:solidFill>
            </a:endParaRPr>
          </a:p>
          <a:p>
            <a:pPr eaLnBrk="1" hangingPunct="1">
              <a:lnSpc>
                <a:spcPct val="90000"/>
              </a:lnSpc>
            </a:pPr>
            <a:r>
              <a:rPr lang="en-US" altLang="en-US" sz="2000" dirty="0" smtClean="0">
                <a:solidFill>
                  <a:schemeClr val="tx1"/>
                </a:solidFill>
              </a:rPr>
              <a:t>Personnel who routinely analyze patient samples will integrate all PT within the routine workload</a:t>
            </a:r>
          </a:p>
        </p:txBody>
      </p:sp>
      <p:sp>
        <p:nvSpPr>
          <p:cNvPr id="31746" name="Rectangle 2"/>
          <p:cNvSpPr>
            <a:spLocks noGrp="1" noChangeArrowheads="1"/>
          </p:cNvSpPr>
          <p:nvPr>
            <p:ph type="title"/>
          </p:nvPr>
        </p:nvSpPr>
        <p:spPr/>
        <p:txBody>
          <a:bodyPr/>
          <a:lstStyle/>
          <a:p>
            <a:pPr algn="ctr" eaLnBrk="1" hangingPunct="1"/>
            <a:r>
              <a:rPr lang="en-US" altLang="en-US" b="1" smtClean="0"/>
              <a:t>PROFICIENCY TESTING DO’s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10</a:t>
            </a:fld>
            <a:endParaRPr lang="en-US"/>
          </a:p>
        </p:txBody>
      </p:sp>
    </p:spTree>
    <p:extLst>
      <p:ext uri="{BB962C8B-B14F-4D97-AF65-F5344CB8AC3E}">
        <p14:creationId xmlns:p14="http://schemas.microsoft.com/office/powerpoint/2010/main" val="200057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066800" y="2438401"/>
            <a:ext cx="7313612" cy="3733800"/>
          </a:xfrm>
        </p:spPr>
        <p:txBody>
          <a:bodyPr>
            <a:normAutofit/>
          </a:bodyPr>
          <a:lstStyle/>
          <a:p>
            <a:pPr eaLnBrk="1" hangingPunct="1"/>
            <a:r>
              <a:rPr lang="en-US" altLang="en-US" dirty="0" smtClean="0">
                <a:solidFill>
                  <a:schemeClr val="tx1"/>
                </a:solidFill>
              </a:rPr>
              <a:t>Test samples differently than patient specimens</a:t>
            </a:r>
          </a:p>
          <a:p>
            <a:pPr eaLnBrk="1" hangingPunct="1"/>
            <a:r>
              <a:rPr lang="en-US" altLang="en-US" dirty="0" smtClean="0">
                <a:solidFill>
                  <a:schemeClr val="tx1"/>
                </a:solidFill>
              </a:rPr>
              <a:t>Have the same people always do testing</a:t>
            </a:r>
          </a:p>
          <a:p>
            <a:pPr eaLnBrk="1" hangingPunct="1"/>
            <a:r>
              <a:rPr lang="en-US" altLang="en-US" dirty="0" smtClean="0">
                <a:solidFill>
                  <a:schemeClr val="tx1"/>
                </a:solidFill>
              </a:rPr>
              <a:t>Refer samples to another laboratory</a:t>
            </a:r>
          </a:p>
          <a:p>
            <a:pPr eaLnBrk="1" hangingPunct="1"/>
            <a:r>
              <a:rPr lang="en-US" altLang="en-US" dirty="0" smtClean="0">
                <a:solidFill>
                  <a:schemeClr val="tx1"/>
                </a:solidFill>
              </a:rPr>
              <a:t>Discuss results before reporting</a:t>
            </a:r>
          </a:p>
          <a:p>
            <a:pPr eaLnBrk="1" hangingPunct="1"/>
            <a:r>
              <a:rPr lang="en-US" altLang="en-US" dirty="0" smtClean="0">
                <a:solidFill>
                  <a:schemeClr val="tx1"/>
                </a:solidFill>
              </a:rPr>
              <a:t>Use PT sample for other purposes before submission date deadline</a:t>
            </a:r>
          </a:p>
        </p:txBody>
      </p:sp>
      <p:sp>
        <p:nvSpPr>
          <p:cNvPr id="14338" name="Rectangle 2"/>
          <p:cNvSpPr>
            <a:spLocks noGrp="1" noChangeArrowheads="1"/>
          </p:cNvSpPr>
          <p:nvPr>
            <p:ph type="title"/>
          </p:nvPr>
        </p:nvSpPr>
        <p:spPr>
          <a:xfrm>
            <a:off x="1370013" y="301625"/>
            <a:ext cx="7313612" cy="765175"/>
          </a:xfrm>
        </p:spPr>
        <p:txBody>
          <a:bodyPr>
            <a:normAutofit fontScale="90000"/>
          </a:bodyPr>
          <a:lstStyle/>
          <a:p>
            <a:pPr eaLnBrk="1" hangingPunct="1"/>
            <a:r>
              <a:rPr lang="en-US" altLang="en-US" b="1" smtClean="0"/>
              <a:t>Proficiency Testing DON’Ts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11</a:t>
            </a:fld>
            <a:endParaRPr lang="en-US"/>
          </a:p>
        </p:txBody>
      </p:sp>
    </p:spTree>
    <p:extLst>
      <p:ext uri="{BB962C8B-B14F-4D97-AF65-F5344CB8AC3E}">
        <p14:creationId xmlns:p14="http://schemas.microsoft.com/office/powerpoint/2010/main" val="3834760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altLang="en-US" dirty="0">
                <a:solidFill>
                  <a:schemeClr val="tx1"/>
                </a:solidFill>
              </a:rPr>
              <a:t>Required for all </a:t>
            </a:r>
            <a:r>
              <a:rPr lang="en-US" altLang="en-US" dirty="0" err="1">
                <a:solidFill>
                  <a:schemeClr val="tx1"/>
                </a:solidFill>
              </a:rPr>
              <a:t>analytes</a:t>
            </a:r>
            <a:r>
              <a:rPr lang="en-US" altLang="en-US" dirty="0">
                <a:solidFill>
                  <a:schemeClr val="tx1"/>
                </a:solidFill>
              </a:rPr>
              <a:t> listed in the PT Enrollment Guide</a:t>
            </a:r>
          </a:p>
          <a:p>
            <a:pPr>
              <a:buNone/>
            </a:pPr>
            <a:r>
              <a:rPr lang="en-US" altLang="en-US" dirty="0">
                <a:solidFill>
                  <a:schemeClr val="tx1"/>
                </a:solidFill>
              </a:rPr>
              <a:t>	- Updated annually</a:t>
            </a:r>
          </a:p>
          <a:p>
            <a:pPr>
              <a:lnSpc>
                <a:spcPct val="90000"/>
              </a:lnSpc>
            </a:pPr>
            <a:r>
              <a:rPr lang="en-US" altLang="en-US" dirty="0">
                <a:solidFill>
                  <a:schemeClr val="tx1"/>
                </a:solidFill>
              </a:rPr>
              <a:t>In addition to enrolling and testing samples, you must:</a:t>
            </a:r>
          </a:p>
          <a:p>
            <a:pPr>
              <a:lnSpc>
                <a:spcPct val="90000"/>
              </a:lnSpc>
              <a:buNone/>
            </a:pPr>
            <a:r>
              <a:rPr lang="en-US" altLang="en-US" dirty="0">
                <a:solidFill>
                  <a:schemeClr val="tx1"/>
                </a:solidFill>
              </a:rPr>
              <a:t>	-Ensure results are sent either electronically or via fax</a:t>
            </a:r>
          </a:p>
          <a:p>
            <a:pPr>
              <a:lnSpc>
                <a:spcPct val="90000"/>
              </a:lnSpc>
              <a:buNone/>
            </a:pPr>
            <a:r>
              <a:rPr lang="en-US" altLang="en-US" dirty="0">
                <a:solidFill>
                  <a:schemeClr val="tx1"/>
                </a:solidFill>
              </a:rPr>
              <a:t>	-Ensure they are sent by the deadline</a:t>
            </a:r>
          </a:p>
          <a:p>
            <a:pPr>
              <a:lnSpc>
                <a:spcPct val="90000"/>
              </a:lnSpc>
              <a:buNone/>
            </a:pPr>
            <a:r>
              <a:rPr lang="en-US" altLang="en-US" dirty="0">
                <a:solidFill>
                  <a:schemeClr val="tx1"/>
                </a:solidFill>
              </a:rPr>
              <a:t>	-Ensure all faxed pages are </a:t>
            </a:r>
            <a:r>
              <a:rPr lang="en-US" altLang="en-US" dirty="0" smtClean="0">
                <a:solidFill>
                  <a:schemeClr val="tx1"/>
                </a:solidFill>
              </a:rPr>
              <a:t>received</a:t>
            </a:r>
          </a:p>
          <a:p>
            <a:pPr>
              <a:lnSpc>
                <a:spcPct val="90000"/>
              </a:lnSpc>
              <a:buNone/>
            </a:pPr>
            <a:endParaRPr lang="en-US" altLang="en-US" dirty="0">
              <a:solidFill>
                <a:schemeClr val="tx1"/>
              </a:solidFill>
            </a:endParaRPr>
          </a:p>
          <a:p>
            <a:pPr>
              <a:lnSpc>
                <a:spcPct val="90000"/>
              </a:lnSpc>
              <a:buNone/>
            </a:pPr>
            <a:r>
              <a:rPr lang="en-US" altLang="en-US" dirty="0">
                <a:solidFill>
                  <a:schemeClr val="tx1"/>
                </a:solidFill>
              </a:rPr>
              <a:t>NOTE: Non-participation (failure to receive results</a:t>
            </a:r>
            <a:r>
              <a:rPr lang="en-US" altLang="en-US" dirty="0" smtClean="0">
                <a:solidFill>
                  <a:schemeClr val="tx1"/>
                </a:solidFill>
              </a:rPr>
              <a:t>) = </a:t>
            </a:r>
            <a:r>
              <a:rPr lang="en-US" altLang="en-US" dirty="0">
                <a:solidFill>
                  <a:schemeClr val="tx1"/>
                </a:solidFill>
              </a:rPr>
              <a:t>UNSATISFACTORY</a:t>
            </a:r>
          </a:p>
          <a:p>
            <a:endParaRPr lang="en-US" dirty="0"/>
          </a:p>
        </p:txBody>
      </p:sp>
      <p:sp>
        <p:nvSpPr>
          <p:cNvPr id="15362" name="Rectangle 2"/>
          <p:cNvSpPr>
            <a:spLocks noGrp="1" noChangeArrowheads="1"/>
          </p:cNvSpPr>
          <p:nvPr>
            <p:ph type="title"/>
          </p:nvPr>
        </p:nvSpPr>
        <p:spPr/>
        <p:txBody>
          <a:bodyPr>
            <a:normAutofit fontScale="90000"/>
          </a:bodyPr>
          <a:lstStyle/>
          <a:p>
            <a:r>
              <a:rPr lang="en-US" altLang="en-US" b="1" dirty="0" smtClean="0"/>
              <a:t>ENROLLMENT &amp; </a:t>
            </a:r>
            <a:r>
              <a:rPr lang="en-US" altLang="en-US" b="1" dirty="0"/>
              <a:t>PARTICIPATION</a:t>
            </a:r>
            <a:endParaRPr lang="en-US" altLang="en-US" b="1" dirty="0" smtClean="0"/>
          </a:p>
        </p:txBody>
      </p:sp>
      <p:sp>
        <p:nvSpPr>
          <p:cNvPr id="3" name="Footer Placeholder 2"/>
          <p:cNvSpPr>
            <a:spLocks noGrp="1"/>
          </p:cNvSpPr>
          <p:nvPr>
            <p:ph type="ftr" sz="quarter" idx="11"/>
          </p:nvPr>
        </p:nvSpPr>
        <p:spPr/>
        <p:txBody>
          <a:bodyPr/>
          <a:lstStyle/>
          <a:p>
            <a:r>
              <a:rPr lang="en-US" smtClean="0"/>
              <a:t>FRHS Lab 2014</a:t>
            </a: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12</a:t>
            </a:fld>
            <a:endParaRPr lang="en-US"/>
          </a:p>
        </p:txBody>
      </p:sp>
    </p:spTree>
    <p:extLst>
      <p:ext uri="{BB962C8B-B14F-4D97-AF65-F5344CB8AC3E}">
        <p14:creationId xmlns:p14="http://schemas.microsoft.com/office/powerpoint/2010/main" val="295003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5" name="Rectangle 3"/>
          <p:cNvSpPr>
            <a:spLocks noGrp="1" noChangeArrowheads="1"/>
          </p:cNvSpPr>
          <p:nvPr>
            <p:ph idx="1"/>
          </p:nvPr>
        </p:nvSpPr>
        <p:spPr>
          <a:xfrm>
            <a:off x="838200" y="2971800"/>
            <a:ext cx="7543800" cy="1981200"/>
          </a:xfrm>
        </p:spPr>
        <p:txBody>
          <a:bodyPr/>
          <a:lstStyle/>
          <a:p>
            <a:pPr>
              <a:buFontTx/>
              <a:buNone/>
            </a:pPr>
            <a:r>
              <a:rPr lang="en-US" altLang="en-US" dirty="0">
                <a:solidFill>
                  <a:schemeClr val="tx1"/>
                </a:solidFill>
              </a:rPr>
              <a:t>To identify any deviation in proficiency testing from external requirements or facility's expectations that requires investigation and follow-up</a:t>
            </a:r>
          </a:p>
          <a:p>
            <a:pPr>
              <a:buFontTx/>
              <a:buNone/>
            </a:pPr>
            <a:endParaRPr lang="en-US" altLang="en-US" dirty="0"/>
          </a:p>
        </p:txBody>
      </p:sp>
      <p:sp>
        <p:nvSpPr>
          <p:cNvPr id="637954" name="Rectangle 2"/>
          <p:cNvSpPr>
            <a:spLocks noGrp="1" noChangeArrowheads="1"/>
          </p:cNvSpPr>
          <p:nvPr>
            <p:ph type="title"/>
          </p:nvPr>
        </p:nvSpPr>
        <p:spPr/>
        <p:txBody>
          <a:bodyPr/>
          <a:lstStyle/>
          <a:p>
            <a:r>
              <a:rPr lang="en-US" altLang="en-US"/>
              <a:t>Evaluation of PT Results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13</a:t>
            </a:fld>
            <a:endParaRPr lang="en-US"/>
          </a:p>
        </p:txBody>
      </p:sp>
    </p:spTree>
    <p:extLst>
      <p:ext uri="{BB962C8B-B14F-4D97-AF65-F5344CB8AC3E}">
        <p14:creationId xmlns:p14="http://schemas.microsoft.com/office/powerpoint/2010/main" val="290361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762000" y="2514600"/>
            <a:ext cx="7772400" cy="3581400"/>
          </a:xfrm>
        </p:spPr>
        <p:txBody>
          <a:bodyPr>
            <a:normAutofit fontScale="92500" lnSpcReduction="20000"/>
          </a:bodyPr>
          <a:lstStyle/>
          <a:p>
            <a:pPr>
              <a:lnSpc>
                <a:spcPct val="90000"/>
              </a:lnSpc>
            </a:pPr>
            <a:r>
              <a:rPr lang="en-US" altLang="en-US" dirty="0">
                <a:solidFill>
                  <a:schemeClr val="tx1"/>
                </a:solidFill>
              </a:rPr>
              <a:t>80% for regulated </a:t>
            </a:r>
            <a:r>
              <a:rPr lang="en-US" altLang="en-US" dirty="0" err="1">
                <a:solidFill>
                  <a:schemeClr val="tx1"/>
                </a:solidFill>
              </a:rPr>
              <a:t>analytes</a:t>
            </a:r>
            <a:r>
              <a:rPr lang="en-US" altLang="en-US" dirty="0">
                <a:solidFill>
                  <a:schemeClr val="tx1"/>
                </a:solidFill>
              </a:rPr>
              <a:t> and other </a:t>
            </a:r>
            <a:r>
              <a:rPr lang="en-US" altLang="en-US" dirty="0" err="1">
                <a:solidFill>
                  <a:schemeClr val="tx1"/>
                </a:solidFill>
              </a:rPr>
              <a:t>analytes</a:t>
            </a:r>
            <a:r>
              <a:rPr lang="en-US" altLang="en-US" dirty="0">
                <a:solidFill>
                  <a:schemeClr val="tx1"/>
                </a:solidFill>
              </a:rPr>
              <a:t> that have at least 5 challenges per PT </a:t>
            </a:r>
            <a:r>
              <a:rPr lang="en-US" altLang="en-US" dirty="0" smtClean="0">
                <a:solidFill>
                  <a:schemeClr val="tx1"/>
                </a:solidFill>
              </a:rPr>
              <a:t>event</a:t>
            </a:r>
          </a:p>
          <a:p>
            <a:pPr>
              <a:lnSpc>
                <a:spcPct val="90000"/>
              </a:lnSpc>
            </a:pPr>
            <a:endParaRPr lang="en-US" altLang="en-US" dirty="0">
              <a:solidFill>
                <a:schemeClr val="tx1"/>
              </a:solidFill>
            </a:endParaRPr>
          </a:p>
          <a:p>
            <a:pPr eaLnBrk="1" hangingPunct="1">
              <a:lnSpc>
                <a:spcPct val="80000"/>
              </a:lnSpc>
            </a:pPr>
            <a:r>
              <a:rPr lang="en-US" altLang="en-US" dirty="0" smtClean="0">
                <a:solidFill>
                  <a:schemeClr val="tx1"/>
                </a:solidFill>
              </a:rPr>
              <a:t>100</a:t>
            </a:r>
            <a:r>
              <a:rPr lang="en-US" altLang="en-US" dirty="0" smtClean="0">
                <a:solidFill>
                  <a:schemeClr val="tx1"/>
                </a:solidFill>
              </a:rPr>
              <a:t>% for ABO/Rh &amp; Compatibility </a:t>
            </a:r>
            <a:r>
              <a:rPr lang="en-US" altLang="en-US" dirty="0" smtClean="0">
                <a:solidFill>
                  <a:schemeClr val="tx1"/>
                </a:solidFill>
              </a:rPr>
              <a:t>testing</a:t>
            </a:r>
          </a:p>
          <a:p>
            <a:pPr eaLnBrk="1" hangingPunct="1">
              <a:lnSpc>
                <a:spcPct val="80000"/>
              </a:lnSpc>
            </a:pPr>
            <a:endParaRPr lang="en-US" altLang="en-US" dirty="0" smtClean="0">
              <a:solidFill>
                <a:schemeClr val="tx1"/>
              </a:solidFill>
            </a:endParaRPr>
          </a:p>
          <a:p>
            <a:pPr eaLnBrk="1" hangingPunct="1">
              <a:lnSpc>
                <a:spcPct val="80000"/>
              </a:lnSpc>
            </a:pPr>
            <a:r>
              <a:rPr lang="en-US" altLang="en-US" dirty="0" smtClean="0">
                <a:solidFill>
                  <a:schemeClr val="tx1"/>
                </a:solidFill>
              </a:rPr>
              <a:t>Passing grades on PT surveys with 5 challenges will require 4 correct, 4 challenges will require 3 correct, 3 or fewer challenges will require all to be correct</a:t>
            </a:r>
            <a:r>
              <a:rPr lang="en-US" altLang="en-US" dirty="0" smtClean="0">
                <a:solidFill>
                  <a:schemeClr val="tx1"/>
                </a:solidFill>
              </a:rPr>
              <a:t>.</a:t>
            </a:r>
          </a:p>
          <a:p>
            <a:pPr eaLnBrk="1" hangingPunct="1">
              <a:lnSpc>
                <a:spcPct val="80000"/>
              </a:lnSpc>
            </a:pPr>
            <a:endParaRPr lang="en-US" altLang="en-US" dirty="0" smtClean="0">
              <a:solidFill>
                <a:schemeClr val="tx1"/>
              </a:solidFill>
            </a:endParaRPr>
          </a:p>
          <a:p>
            <a:pPr eaLnBrk="1" hangingPunct="1">
              <a:lnSpc>
                <a:spcPct val="80000"/>
              </a:lnSpc>
            </a:pPr>
            <a:r>
              <a:rPr lang="en-US" altLang="en-US" dirty="0" smtClean="0">
                <a:solidFill>
                  <a:schemeClr val="tx1"/>
                </a:solidFill>
              </a:rPr>
              <a:t>Challenge </a:t>
            </a:r>
            <a:r>
              <a:rPr lang="en-US" altLang="en-US" dirty="0" smtClean="0">
                <a:solidFill>
                  <a:schemeClr val="tx1"/>
                </a:solidFill>
              </a:rPr>
              <a:t>Failures</a:t>
            </a:r>
          </a:p>
          <a:p>
            <a:pPr eaLnBrk="1" hangingPunct="1">
              <a:lnSpc>
                <a:spcPct val="80000"/>
              </a:lnSpc>
            </a:pPr>
            <a:endParaRPr lang="en-US" altLang="en-US" dirty="0" smtClean="0">
              <a:solidFill>
                <a:schemeClr val="tx1"/>
              </a:solidFill>
            </a:endParaRPr>
          </a:p>
          <a:p>
            <a:pPr eaLnBrk="1" hangingPunct="1">
              <a:lnSpc>
                <a:spcPct val="80000"/>
              </a:lnSpc>
            </a:pPr>
            <a:r>
              <a:rPr lang="en-US" altLang="en-US" dirty="0" err="1" smtClean="0">
                <a:solidFill>
                  <a:schemeClr val="tx1"/>
                </a:solidFill>
              </a:rPr>
              <a:t>Analyte</a:t>
            </a:r>
            <a:r>
              <a:rPr lang="en-US" altLang="en-US" dirty="0" smtClean="0">
                <a:solidFill>
                  <a:schemeClr val="tx1"/>
                </a:solidFill>
              </a:rPr>
              <a:t> Failures</a:t>
            </a:r>
          </a:p>
          <a:p>
            <a:pPr eaLnBrk="1" hangingPunct="1">
              <a:lnSpc>
                <a:spcPct val="80000"/>
              </a:lnSpc>
              <a:buFontTx/>
              <a:buNone/>
            </a:pPr>
            <a:r>
              <a:rPr lang="en-US" altLang="en-US" dirty="0" smtClean="0">
                <a:solidFill>
                  <a:schemeClr val="tx1"/>
                </a:solidFill>
              </a:rPr>
              <a:t> </a:t>
            </a:r>
          </a:p>
        </p:txBody>
      </p:sp>
      <p:sp>
        <p:nvSpPr>
          <p:cNvPr id="22530" name="Rectangle 2"/>
          <p:cNvSpPr>
            <a:spLocks noGrp="1" noChangeArrowheads="1"/>
          </p:cNvSpPr>
          <p:nvPr>
            <p:ph type="title"/>
          </p:nvPr>
        </p:nvSpPr>
        <p:spPr>
          <a:xfrm>
            <a:off x="685800" y="304800"/>
            <a:ext cx="7772400" cy="1143000"/>
          </a:xfrm>
        </p:spPr>
        <p:txBody>
          <a:bodyPr/>
          <a:lstStyle/>
          <a:p>
            <a:pPr eaLnBrk="1" hangingPunct="1"/>
            <a:r>
              <a:rPr lang="en-US" altLang="en-US" b="1" smtClean="0"/>
              <a:t>PT Grading Policy</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14</a:t>
            </a:fld>
            <a:endParaRPr lang="en-US"/>
          </a:p>
        </p:txBody>
      </p:sp>
    </p:spTree>
    <p:extLst>
      <p:ext uri="{BB962C8B-B14F-4D97-AF65-F5344CB8AC3E}">
        <p14:creationId xmlns:p14="http://schemas.microsoft.com/office/powerpoint/2010/main" val="2577514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00" name="Rectangle 2052"/>
          <p:cNvSpPr>
            <a:spLocks noGrp="1" noChangeArrowheads="1"/>
          </p:cNvSpPr>
          <p:nvPr>
            <p:ph type="title"/>
          </p:nvPr>
        </p:nvSpPr>
        <p:spPr>
          <a:xfrm>
            <a:off x="914400" y="280988"/>
            <a:ext cx="7848600" cy="1143000"/>
          </a:xfrm>
        </p:spPr>
        <p:txBody>
          <a:bodyPr>
            <a:normAutofit fontScale="90000"/>
          </a:bodyPr>
          <a:lstStyle/>
          <a:p>
            <a:r>
              <a:rPr lang="en-US" altLang="en-US"/>
              <a:t>Reported Causes of PT Failures</a:t>
            </a:r>
          </a:p>
        </p:txBody>
      </p:sp>
      <p:graphicFrame>
        <p:nvGraphicFramePr>
          <p:cNvPr id="720899" name="Object 2051"/>
          <p:cNvGraphicFramePr>
            <a:graphicFrameLocks noChangeAspect="1"/>
          </p:cNvGraphicFramePr>
          <p:nvPr/>
        </p:nvGraphicFramePr>
        <p:xfrm>
          <a:off x="889000" y="1295400"/>
          <a:ext cx="8715375" cy="5494338"/>
        </p:xfrm>
        <a:graphic>
          <a:graphicData uri="http://schemas.openxmlformats.org/presentationml/2006/ole">
            <mc:AlternateContent xmlns:mc="http://schemas.openxmlformats.org/markup-compatibility/2006">
              <mc:Choice xmlns:v="urn:schemas-microsoft-com:vml" Requires="v">
                <p:oleObj spid="_x0000_s2056" name="Chart" r:id="rId3" imgW="5533943" imgH="3486240" progId="MSGraph.Chart.8">
                  <p:embed followColorScheme="full"/>
                </p:oleObj>
              </mc:Choice>
              <mc:Fallback>
                <p:oleObj name="Chart" r:id="rId3" imgW="5533943" imgH="3486240" progId="MSGraph.Chart.8">
                  <p:embed followColorScheme="full"/>
                  <p:pic>
                    <p:nvPicPr>
                      <p:cNvPr id="0" name=""/>
                      <p:cNvPicPr>
                        <a:picLocks noChangeAspect="1" noChangeArrowheads="1"/>
                      </p:cNvPicPr>
                      <p:nvPr/>
                    </p:nvPicPr>
                    <p:blipFill>
                      <a:blip r:embed="rId4"/>
                      <a:srcRect/>
                      <a:stretch>
                        <a:fillRect/>
                      </a:stretch>
                    </p:blipFill>
                    <p:spPr bwMode="auto">
                      <a:xfrm>
                        <a:off x="889000" y="1295400"/>
                        <a:ext cx="8715375" cy="5494338"/>
                      </a:xfrm>
                      <a:prstGeom prst="rect">
                        <a:avLst/>
                      </a:prstGeom>
                      <a:noFill/>
                      <a:ln>
                        <a:noFill/>
                      </a:ln>
                      <a:effectLst/>
                      <a:extLst/>
                    </p:spPr>
                  </p:pic>
                </p:oleObj>
              </mc:Fallback>
            </mc:AlternateContent>
          </a:graphicData>
        </a:graphic>
      </p:graphicFrame>
      <p:sp>
        <p:nvSpPr>
          <p:cNvPr id="720898" name="Text Box 2050"/>
          <p:cNvSpPr txBox="1">
            <a:spLocks noChangeArrowheads="1"/>
          </p:cNvSpPr>
          <p:nvPr/>
        </p:nvSpPr>
        <p:spPr bwMode="auto">
          <a:xfrm>
            <a:off x="7558088" y="3908425"/>
            <a:ext cx="156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66"/>
                </a:solidFill>
                <a:latin typeface="Arial" charset="0"/>
              </a:rPr>
              <a:t>CLERICAL</a:t>
            </a:r>
          </a:p>
        </p:txBody>
      </p:sp>
      <p:sp>
        <p:nvSpPr>
          <p:cNvPr id="720901" name="Line 2053"/>
          <p:cNvSpPr>
            <a:spLocks noChangeShapeType="1"/>
          </p:cNvSpPr>
          <p:nvPr/>
        </p:nvSpPr>
        <p:spPr bwMode="auto">
          <a:xfrm rot="17961052" flipH="1">
            <a:off x="5057776" y="2217737"/>
            <a:ext cx="106362" cy="195263"/>
          </a:xfrm>
          <a:prstGeom prst="line">
            <a:avLst/>
          </a:prstGeom>
          <a:noFill/>
          <a:ln w="254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02" name="Text Box 2054"/>
          <p:cNvSpPr txBox="1">
            <a:spLocks noChangeArrowheads="1"/>
          </p:cNvSpPr>
          <p:nvPr/>
        </p:nvSpPr>
        <p:spPr bwMode="auto">
          <a:xfrm>
            <a:off x="2184400" y="1784350"/>
            <a:ext cx="262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66"/>
                </a:solidFill>
                <a:latin typeface="Arial" charset="0"/>
              </a:rPr>
              <a:t>NO</a:t>
            </a:r>
            <a:r>
              <a:rPr lang="en-US" altLang="en-US" sz="2000" b="1">
                <a:latin typeface="Arial" charset="0"/>
              </a:rPr>
              <a:t> </a:t>
            </a:r>
            <a:r>
              <a:rPr lang="en-US" altLang="en-US" sz="2000" b="1">
                <a:solidFill>
                  <a:srgbClr val="000066"/>
                </a:solidFill>
                <a:latin typeface="Arial" charset="0"/>
              </a:rPr>
              <a:t>EXPLANATION</a:t>
            </a:r>
          </a:p>
        </p:txBody>
      </p:sp>
      <p:sp>
        <p:nvSpPr>
          <p:cNvPr id="720903" name="Text Box 2055"/>
          <p:cNvSpPr txBox="1">
            <a:spLocks noChangeArrowheads="1"/>
          </p:cNvSpPr>
          <p:nvPr/>
        </p:nvSpPr>
        <p:spPr bwMode="auto">
          <a:xfrm>
            <a:off x="1689100" y="24765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2000" b="1">
                <a:solidFill>
                  <a:srgbClr val="000066"/>
                </a:solidFill>
                <a:latin typeface="Arial" charset="0"/>
              </a:rPr>
              <a:t>PT MATERIALS</a:t>
            </a:r>
          </a:p>
        </p:txBody>
      </p:sp>
      <p:sp>
        <p:nvSpPr>
          <p:cNvPr id="720904" name="Text Box 2056"/>
          <p:cNvSpPr txBox="1">
            <a:spLocks noChangeArrowheads="1"/>
          </p:cNvSpPr>
          <p:nvPr/>
        </p:nvSpPr>
        <p:spPr bwMode="auto">
          <a:xfrm>
            <a:off x="1417638" y="3517900"/>
            <a:ext cx="2671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66"/>
                </a:solidFill>
                <a:latin typeface="Arial" charset="0"/>
              </a:rPr>
              <a:t>METHODOLOGICAL</a:t>
            </a:r>
          </a:p>
        </p:txBody>
      </p:sp>
      <p:sp>
        <p:nvSpPr>
          <p:cNvPr id="720905" name="Text Box 2057"/>
          <p:cNvSpPr txBox="1">
            <a:spLocks noChangeArrowheads="1"/>
          </p:cNvSpPr>
          <p:nvPr/>
        </p:nvSpPr>
        <p:spPr bwMode="auto">
          <a:xfrm>
            <a:off x="2606675" y="5584825"/>
            <a:ext cx="193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66"/>
                </a:solidFill>
                <a:latin typeface="Arial" charset="0"/>
              </a:rPr>
              <a:t>TECHNICAL</a:t>
            </a:r>
          </a:p>
        </p:txBody>
      </p:sp>
      <p:sp>
        <p:nvSpPr>
          <p:cNvPr id="720907" name="Line 2059"/>
          <p:cNvSpPr>
            <a:spLocks noChangeShapeType="1"/>
          </p:cNvSpPr>
          <p:nvPr/>
        </p:nvSpPr>
        <p:spPr bwMode="auto">
          <a:xfrm>
            <a:off x="4095750" y="2562225"/>
            <a:ext cx="130175" cy="195263"/>
          </a:xfrm>
          <a:prstGeom prst="line">
            <a:avLst/>
          </a:prstGeom>
          <a:noFill/>
          <a:ln w="254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08" name="Text Box 2060"/>
          <p:cNvSpPr txBox="1">
            <a:spLocks noChangeArrowheads="1"/>
          </p:cNvSpPr>
          <p:nvPr/>
        </p:nvSpPr>
        <p:spPr bwMode="auto">
          <a:xfrm>
            <a:off x="5311775" y="1943100"/>
            <a:ext cx="1292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66"/>
                </a:solidFill>
                <a:latin typeface="Arial" charset="0"/>
              </a:rPr>
              <a:t>OTHER</a:t>
            </a:r>
          </a:p>
        </p:txBody>
      </p:sp>
      <p:sp>
        <p:nvSpPr>
          <p:cNvPr id="720909" name="Line 2061"/>
          <p:cNvSpPr>
            <a:spLocks noChangeShapeType="1"/>
          </p:cNvSpPr>
          <p:nvPr/>
        </p:nvSpPr>
        <p:spPr bwMode="auto">
          <a:xfrm>
            <a:off x="4603750" y="2281238"/>
            <a:ext cx="195263" cy="195262"/>
          </a:xfrm>
          <a:prstGeom prst="line">
            <a:avLst/>
          </a:prstGeom>
          <a:noFill/>
          <a:ln w="254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06" name="Line 2058"/>
          <p:cNvSpPr>
            <a:spLocks noChangeShapeType="1"/>
          </p:cNvSpPr>
          <p:nvPr/>
        </p:nvSpPr>
        <p:spPr bwMode="auto">
          <a:xfrm rot="19993270" flipV="1">
            <a:off x="3694113" y="5138738"/>
            <a:ext cx="280987" cy="114300"/>
          </a:xfrm>
          <a:prstGeom prst="line">
            <a:avLst/>
          </a:prstGeom>
          <a:noFill/>
          <a:ln w="254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15</a:t>
            </a:fld>
            <a:endParaRPr lang="en-US"/>
          </a:p>
        </p:txBody>
      </p:sp>
    </p:spTree>
    <p:extLst>
      <p:ext uri="{BB962C8B-B14F-4D97-AF65-F5344CB8AC3E}">
        <p14:creationId xmlns:p14="http://schemas.microsoft.com/office/powerpoint/2010/main" val="97350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eaLnBrk="1" hangingPunct="1"/>
            <a:r>
              <a:rPr lang="en-US" altLang="en-US" dirty="0" smtClean="0">
                <a:solidFill>
                  <a:schemeClr val="tx1"/>
                </a:solidFill>
              </a:rPr>
              <a:t>Post Analytic Phase</a:t>
            </a:r>
          </a:p>
          <a:p>
            <a:pPr eaLnBrk="1" hangingPunct="1"/>
            <a:r>
              <a:rPr lang="en-US" altLang="en-US" dirty="0" smtClean="0">
                <a:solidFill>
                  <a:schemeClr val="tx1"/>
                </a:solidFill>
              </a:rPr>
              <a:t>Same importance as testing errors</a:t>
            </a:r>
          </a:p>
          <a:p>
            <a:pPr eaLnBrk="1" hangingPunct="1"/>
            <a:r>
              <a:rPr lang="en-US" altLang="en-US" dirty="0" smtClean="0">
                <a:solidFill>
                  <a:schemeClr val="tx1"/>
                </a:solidFill>
              </a:rPr>
              <a:t>Examples: </a:t>
            </a:r>
          </a:p>
          <a:p>
            <a:pPr lvl="1" eaLnBrk="1" hangingPunct="1"/>
            <a:r>
              <a:rPr lang="en-US" altLang="en-US" dirty="0" smtClean="0">
                <a:solidFill>
                  <a:schemeClr val="tx1"/>
                </a:solidFill>
              </a:rPr>
              <a:t>Transcription</a:t>
            </a:r>
          </a:p>
          <a:p>
            <a:pPr lvl="1" eaLnBrk="1" hangingPunct="1"/>
            <a:r>
              <a:rPr lang="en-US" altLang="en-US" dirty="0" smtClean="0">
                <a:solidFill>
                  <a:schemeClr val="tx1"/>
                </a:solidFill>
              </a:rPr>
              <a:t>Method/Reagent/Instrument codes</a:t>
            </a:r>
          </a:p>
          <a:p>
            <a:pPr lvl="1" eaLnBrk="1" hangingPunct="1"/>
            <a:r>
              <a:rPr lang="en-US" altLang="en-US" dirty="0" smtClean="0">
                <a:solidFill>
                  <a:schemeClr val="tx1"/>
                </a:solidFill>
              </a:rPr>
              <a:t>Missing Information (TNP, &lt;/&gt;, </a:t>
            </a:r>
            <a:r>
              <a:rPr lang="en-US" altLang="en-US" dirty="0" err="1" smtClean="0">
                <a:solidFill>
                  <a:schemeClr val="tx1"/>
                </a:solidFill>
              </a:rPr>
              <a:t>etc</a:t>
            </a:r>
            <a:r>
              <a:rPr lang="en-US" altLang="en-US" dirty="0" smtClean="0">
                <a:solidFill>
                  <a:schemeClr val="tx1"/>
                </a:solidFill>
              </a:rPr>
              <a:t>)</a:t>
            </a:r>
          </a:p>
          <a:p>
            <a:pPr lvl="1" eaLnBrk="1" hangingPunct="1">
              <a:buFont typeface="Wingdings" pitchFamily="2" charset="2"/>
              <a:buNone/>
            </a:pPr>
            <a:endParaRPr lang="en-US" altLang="en-US" dirty="0" smtClean="0">
              <a:solidFill>
                <a:schemeClr val="tx1"/>
              </a:solidFill>
            </a:endParaRPr>
          </a:p>
        </p:txBody>
      </p:sp>
      <p:sp>
        <p:nvSpPr>
          <p:cNvPr id="20482" name="Rectangle 2"/>
          <p:cNvSpPr>
            <a:spLocks noGrp="1" noChangeArrowheads="1"/>
          </p:cNvSpPr>
          <p:nvPr>
            <p:ph type="title"/>
          </p:nvPr>
        </p:nvSpPr>
        <p:spPr>
          <a:xfrm>
            <a:off x="1370013" y="152400"/>
            <a:ext cx="7313612" cy="1371600"/>
          </a:xfrm>
        </p:spPr>
        <p:txBody>
          <a:bodyPr/>
          <a:lstStyle/>
          <a:p>
            <a:pPr eaLnBrk="1" hangingPunct="1"/>
            <a:r>
              <a:rPr lang="en-US" altLang="en-US" b="1" smtClean="0"/>
              <a:t>CLERICAL ERRORS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16</a:t>
            </a:fld>
            <a:endParaRPr lang="en-US"/>
          </a:p>
        </p:txBody>
      </p:sp>
    </p:spTree>
    <p:extLst>
      <p:ext uri="{BB962C8B-B14F-4D97-AF65-F5344CB8AC3E}">
        <p14:creationId xmlns:p14="http://schemas.microsoft.com/office/powerpoint/2010/main" val="162827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rmAutofit lnSpcReduction="10000"/>
          </a:bodyPr>
          <a:lstStyle/>
          <a:p>
            <a:pPr eaLnBrk="1" hangingPunct="1"/>
            <a:r>
              <a:rPr lang="en-US" altLang="en-US" sz="2500" dirty="0" smtClean="0">
                <a:solidFill>
                  <a:schemeClr val="tx1"/>
                </a:solidFill>
              </a:rPr>
              <a:t>Directly attributable to human actions:</a:t>
            </a:r>
          </a:p>
          <a:p>
            <a:pPr eaLnBrk="1" hangingPunct="1">
              <a:buFont typeface="Wingdings" pitchFamily="2" charset="2"/>
              <a:buNone/>
            </a:pPr>
            <a:endParaRPr lang="en-US" altLang="en-US" sz="2500" dirty="0" smtClean="0">
              <a:solidFill>
                <a:schemeClr val="tx1"/>
              </a:solidFill>
            </a:endParaRPr>
          </a:p>
          <a:p>
            <a:pPr eaLnBrk="1" hangingPunct="1">
              <a:buFont typeface="Wingdings" pitchFamily="2" charset="2"/>
              <a:buNone/>
            </a:pPr>
            <a:endParaRPr lang="en-US" altLang="en-US" sz="1000" dirty="0" smtClean="0">
              <a:solidFill>
                <a:schemeClr val="tx1"/>
              </a:solidFill>
            </a:endParaRPr>
          </a:p>
          <a:p>
            <a:pPr lvl="1" eaLnBrk="1" hangingPunct="1"/>
            <a:r>
              <a:rPr lang="en-US" altLang="en-US" sz="2400" dirty="0" smtClean="0">
                <a:solidFill>
                  <a:schemeClr val="tx1"/>
                </a:solidFill>
              </a:rPr>
              <a:t>Reconstitution</a:t>
            </a:r>
          </a:p>
          <a:p>
            <a:pPr lvl="1" eaLnBrk="1" hangingPunct="1"/>
            <a:r>
              <a:rPr lang="en-US" altLang="en-US" sz="2400" dirty="0" smtClean="0">
                <a:solidFill>
                  <a:schemeClr val="tx1"/>
                </a:solidFill>
              </a:rPr>
              <a:t>Specimen Mix-up</a:t>
            </a:r>
          </a:p>
          <a:p>
            <a:pPr lvl="1" eaLnBrk="1" hangingPunct="1"/>
            <a:r>
              <a:rPr lang="en-US" altLang="en-US" sz="2400" dirty="0" smtClean="0">
                <a:solidFill>
                  <a:schemeClr val="tx1"/>
                </a:solidFill>
              </a:rPr>
              <a:t>Improper Specimen Handling</a:t>
            </a:r>
          </a:p>
          <a:p>
            <a:pPr lvl="1" eaLnBrk="1" hangingPunct="1"/>
            <a:r>
              <a:rPr lang="en-US" altLang="en-US" sz="2400" dirty="0" smtClean="0">
                <a:solidFill>
                  <a:schemeClr val="tx1"/>
                </a:solidFill>
              </a:rPr>
              <a:t>Incorrect Instrument Handling</a:t>
            </a:r>
          </a:p>
          <a:p>
            <a:pPr lvl="1" eaLnBrk="1" hangingPunct="1"/>
            <a:r>
              <a:rPr lang="en-US" altLang="en-US" sz="2400" dirty="0" smtClean="0">
                <a:solidFill>
                  <a:schemeClr val="tx1"/>
                </a:solidFill>
              </a:rPr>
              <a:t>Failure to follow testing kit instructions</a:t>
            </a:r>
          </a:p>
          <a:p>
            <a:pPr lvl="1" eaLnBrk="1" hangingPunct="1"/>
            <a:r>
              <a:rPr lang="en-US" altLang="en-US" sz="2400" dirty="0" smtClean="0">
                <a:solidFill>
                  <a:schemeClr val="tx1"/>
                </a:solidFill>
              </a:rPr>
              <a:t>Morphologic Misinterpretations</a:t>
            </a:r>
          </a:p>
        </p:txBody>
      </p:sp>
      <p:sp>
        <p:nvSpPr>
          <p:cNvPr id="21506" name="Rectangle 2"/>
          <p:cNvSpPr>
            <a:spLocks noGrp="1" noChangeArrowheads="1"/>
          </p:cNvSpPr>
          <p:nvPr>
            <p:ph type="title"/>
          </p:nvPr>
        </p:nvSpPr>
        <p:spPr/>
        <p:txBody>
          <a:bodyPr/>
          <a:lstStyle/>
          <a:p>
            <a:pPr algn="ctr" eaLnBrk="1" hangingPunct="1"/>
            <a:r>
              <a:rPr lang="en-US" altLang="en-US" b="1" smtClean="0"/>
              <a:t>TECHNICAL ISSUES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17</a:t>
            </a:fld>
            <a:endParaRPr lang="en-US"/>
          </a:p>
        </p:txBody>
      </p:sp>
    </p:spTree>
    <p:extLst>
      <p:ext uri="{BB962C8B-B14F-4D97-AF65-F5344CB8AC3E}">
        <p14:creationId xmlns:p14="http://schemas.microsoft.com/office/powerpoint/2010/main" val="51264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lvl="1" eaLnBrk="1" hangingPunct="1"/>
            <a:r>
              <a:rPr lang="en-US" altLang="en-US" sz="2400" dirty="0" smtClean="0">
                <a:solidFill>
                  <a:schemeClr val="tx1"/>
                </a:solidFill>
              </a:rPr>
              <a:t>Mechanical difficulties</a:t>
            </a:r>
          </a:p>
          <a:p>
            <a:pPr lvl="1" eaLnBrk="1" hangingPunct="1"/>
            <a:r>
              <a:rPr lang="en-US" altLang="en-US" sz="2400" dirty="0" smtClean="0">
                <a:solidFill>
                  <a:schemeClr val="tx1"/>
                </a:solidFill>
              </a:rPr>
              <a:t>Instrument Software Problems</a:t>
            </a:r>
          </a:p>
          <a:p>
            <a:pPr lvl="1" eaLnBrk="1" hangingPunct="1"/>
            <a:r>
              <a:rPr lang="en-US" altLang="en-US" sz="2400" dirty="0" smtClean="0">
                <a:solidFill>
                  <a:schemeClr val="tx1"/>
                </a:solidFill>
              </a:rPr>
              <a:t>Frequency of CALIBRATION</a:t>
            </a:r>
          </a:p>
          <a:p>
            <a:pPr lvl="1" eaLnBrk="1" hangingPunct="1"/>
            <a:r>
              <a:rPr lang="en-US" altLang="en-US" sz="2400" dirty="0" smtClean="0">
                <a:solidFill>
                  <a:schemeClr val="tx1"/>
                </a:solidFill>
              </a:rPr>
              <a:t>Inadequate Reagent Performance</a:t>
            </a:r>
          </a:p>
          <a:p>
            <a:pPr lvl="1" eaLnBrk="1" hangingPunct="1"/>
            <a:r>
              <a:rPr lang="en-US" altLang="en-US" sz="2400" dirty="0" smtClean="0">
                <a:solidFill>
                  <a:schemeClr val="tx1"/>
                </a:solidFill>
              </a:rPr>
              <a:t>Inadequate Maintenance </a:t>
            </a:r>
          </a:p>
          <a:p>
            <a:pPr lvl="1" eaLnBrk="1" hangingPunct="1"/>
            <a:r>
              <a:rPr lang="en-US" altLang="en-US" sz="2400" dirty="0" smtClean="0">
                <a:solidFill>
                  <a:schemeClr val="tx1"/>
                </a:solidFill>
              </a:rPr>
              <a:t>Other instrument malfunctions</a:t>
            </a:r>
          </a:p>
        </p:txBody>
      </p:sp>
      <p:sp>
        <p:nvSpPr>
          <p:cNvPr id="22530" name="Rectangle 2"/>
          <p:cNvSpPr>
            <a:spLocks noGrp="1" noChangeArrowheads="1"/>
          </p:cNvSpPr>
          <p:nvPr>
            <p:ph type="title"/>
          </p:nvPr>
        </p:nvSpPr>
        <p:spPr/>
        <p:txBody>
          <a:bodyPr/>
          <a:lstStyle/>
          <a:p>
            <a:pPr algn="ctr" eaLnBrk="1" hangingPunct="1"/>
            <a:r>
              <a:rPr lang="en-US" altLang="en-US" b="1" smtClean="0"/>
              <a:t>Methodologic Issues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18</a:t>
            </a:fld>
            <a:endParaRPr lang="en-US"/>
          </a:p>
        </p:txBody>
      </p:sp>
    </p:spTree>
    <p:extLst>
      <p:ext uri="{BB962C8B-B14F-4D97-AF65-F5344CB8AC3E}">
        <p14:creationId xmlns:p14="http://schemas.microsoft.com/office/powerpoint/2010/main" val="2231774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9" name="Rectangle 3"/>
          <p:cNvSpPr>
            <a:spLocks noGrp="1" noChangeArrowheads="1"/>
          </p:cNvSpPr>
          <p:nvPr>
            <p:ph idx="1"/>
          </p:nvPr>
        </p:nvSpPr>
        <p:spPr/>
        <p:txBody>
          <a:bodyPr/>
          <a:lstStyle/>
          <a:p>
            <a:r>
              <a:rPr lang="en-US" altLang="en-US" dirty="0" err="1">
                <a:solidFill>
                  <a:schemeClr val="tx1"/>
                </a:solidFill>
              </a:rPr>
              <a:t>Hemolyzed</a:t>
            </a:r>
            <a:r>
              <a:rPr lang="en-US" altLang="en-US" dirty="0">
                <a:solidFill>
                  <a:schemeClr val="tx1"/>
                </a:solidFill>
              </a:rPr>
              <a:t>, contaminated</a:t>
            </a:r>
          </a:p>
          <a:p>
            <a:r>
              <a:rPr lang="en-US" altLang="en-US" dirty="0">
                <a:solidFill>
                  <a:schemeClr val="tx1"/>
                </a:solidFill>
              </a:rPr>
              <a:t>Unstable PT materials</a:t>
            </a:r>
          </a:p>
          <a:p>
            <a:r>
              <a:rPr lang="en-US" altLang="en-US" dirty="0">
                <a:solidFill>
                  <a:schemeClr val="tx1"/>
                </a:solidFill>
              </a:rPr>
              <a:t>Perceived bias</a:t>
            </a:r>
          </a:p>
          <a:p>
            <a:r>
              <a:rPr lang="en-US" altLang="en-US" dirty="0">
                <a:solidFill>
                  <a:schemeClr val="tx1"/>
                </a:solidFill>
              </a:rPr>
              <a:t>Matrix effect incompatible with method</a:t>
            </a:r>
          </a:p>
          <a:p>
            <a:r>
              <a:rPr lang="en-US" altLang="en-US" dirty="0">
                <a:solidFill>
                  <a:schemeClr val="tx1"/>
                </a:solidFill>
              </a:rPr>
              <a:t>Late shipment</a:t>
            </a:r>
          </a:p>
        </p:txBody>
      </p:sp>
      <p:sp>
        <p:nvSpPr>
          <p:cNvPr id="695298" name="Rectangle 2"/>
          <p:cNvSpPr>
            <a:spLocks noGrp="1" noChangeArrowheads="1"/>
          </p:cNvSpPr>
          <p:nvPr>
            <p:ph type="title"/>
          </p:nvPr>
        </p:nvSpPr>
        <p:spPr/>
        <p:txBody>
          <a:bodyPr/>
          <a:lstStyle/>
          <a:p>
            <a:r>
              <a:rPr lang="en-US" altLang="en-US"/>
              <a:t>Issues with PT Testing Materials </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19</a:t>
            </a:fld>
            <a:endParaRPr lang="en-US"/>
          </a:p>
        </p:txBody>
      </p:sp>
    </p:spTree>
    <p:extLst>
      <p:ext uri="{BB962C8B-B14F-4D97-AF65-F5344CB8AC3E}">
        <p14:creationId xmlns:p14="http://schemas.microsoft.com/office/powerpoint/2010/main" val="3941280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5" name="Rectangle 3"/>
          <p:cNvSpPr>
            <a:spLocks noGrp="1" noChangeArrowheads="1"/>
          </p:cNvSpPr>
          <p:nvPr>
            <p:ph idx="1"/>
          </p:nvPr>
        </p:nvSpPr>
        <p:spPr>
          <a:xfrm>
            <a:off x="990600" y="2590800"/>
            <a:ext cx="7086600" cy="4038600"/>
          </a:xfrm>
        </p:spPr>
        <p:txBody>
          <a:bodyPr/>
          <a:lstStyle/>
          <a:p>
            <a:pPr>
              <a:lnSpc>
                <a:spcPct val="90000"/>
              </a:lnSpc>
              <a:buFontTx/>
              <a:buNone/>
            </a:pPr>
            <a:r>
              <a:rPr lang="en-US" altLang="en-US" dirty="0">
                <a:solidFill>
                  <a:schemeClr val="tx1"/>
                </a:solidFill>
              </a:rPr>
              <a:t>After participating in today’s session, you will be able to:</a:t>
            </a:r>
          </a:p>
          <a:p>
            <a:pPr>
              <a:lnSpc>
                <a:spcPct val="90000"/>
              </a:lnSpc>
            </a:pPr>
            <a:r>
              <a:rPr lang="en-US" altLang="en-US" dirty="0">
                <a:solidFill>
                  <a:schemeClr val="tx1"/>
                </a:solidFill>
              </a:rPr>
              <a:t>Discuss the regulatory aspects and impact of proficiency testing (PT)</a:t>
            </a:r>
          </a:p>
          <a:p>
            <a:pPr>
              <a:lnSpc>
                <a:spcPct val="90000"/>
              </a:lnSpc>
            </a:pPr>
            <a:r>
              <a:rPr lang="en-US" altLang="en-US" dirty="0">
                <a:solidFill>
                  <a:schemeClr val="tx1"/>
                </a:solidFill>
              </a:rPr>
              <a:t>Identify approaches to effectively manage and fully utilize PT in your laboratory</a:t>
            </a:r>
          </a:p>
          <a:p>
            <a:pPr>
              <a:lnSpc>
                <a:spcPct val="90000"/>
              </a:lnSpc>
            </a:pPr>
            <a:r>
              <a:rPr lang="en-US" altLang="en-US" dirty="0">
                <a:solidFill>
                  <a:schemeClr val="tx1"/>
                </a:solidFill>
              </a:rPr>
              <a:t>List investigative techniques used to determine causes of poor PT performance and describe effective corrective actions</a:t>
            </a:r>
          </a:p>
          <a:p>
            <a:pPr marL="0" indent="0">
              <a:lnSpc>
                <a:spcPct val="90000"/>
              </a:lnSpc>
              <a:buNone/>
            </a:pPr>
            <a:endParaRPr lang="en-US" altLang="en-US"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800" dirty="0"/>
          </a:p>
        </p:txBody>
      </p:sp>
      <p:sp>
        <p:nvSpPr>
          <p:cNvPr id="632834" name="Rectangle 2"/>
          <p:cNvSpPr>
            <a:spLocks noGrp="1" noChangeArrowheads="1"/>
          </p:cNvSpPr>
          <p:nvPr>
            <p:ph type="title"/>
          </p:nvPr>
        </p:nvSpPr>
        <p:spPr>
          <a:xfrm>
            <a:off x="1219200" y="228600"/>
            <a:ext cx="7620000" cy="990600"/>
          </a:xfrm>
        </p:spPr>
        <p:txBody>
          <a:bodyPr/>
          <a:lstStyle/>
          <a:p>
            <a:r>
              <a:rPr lang="en-US" altLang="en-US"/>
              <a:t>Objectives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a:t>
            </a:fld>
            <a:endParaRPr lang="en-US"/>
          </a:p>
        </p:txBody>
      </p:sp>
    </p:spTree>
    <p:extLst>
      <p:ext uri="{BB962C8B-B14F-4D97-AF65-F5344CB8AC3E}">
        <p14:creationId xmlns:p14="http://schemas.microsoft.com/office/powerpoint/2010/main" val="2731621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idx="1"/>
          </p:nvPr>
        </p:nvSpPr>
        <p:spPr>
          <a:xfrm>
            <a:off x="685800" y="2514600"/>
            <a:ext cx="7543800" cy="4038600"/>
          </a:xfrm>
        </p:spPr>
        <p:txBody>
          <a:bodyPr>
            <a:normAutofit/>
          </a:bodyPr>
          <a:lstStyle/>
          <a:p>
            <a:pPr>
              <a:lnSpc>
                <a:spcPct val="90000"/>
              </a:lnSpc>
            </a:pPr>
            <a:r>
              <a:rPr lang="en-US" altLang="en-US" dirty="0">
                <a:solidFill>
                  <a:schemeClr val="tx1"/>
                </a:solidFill>
              </a:rPr>
              <a:t>Review the all-participant report received from your PT Provider </a:t>
            </a:r>
          </a:p>
          <a:p>
            <a:pPr>
              <a:lnSpc>
                <a:spcPct val="90000"/>
              </a:lnSpc>
            </a:pPr>
            <a:r>
              <a:rPr lang="en-US" altLang="en-US" dirty="0">
                <a:solidFill>
                  <a:schemeClr val="tx1"/>
                </a:solidFill>
              </a:rPr>
              <a:t>Review reporting records</a:t>
            </a:r>
          </a:p>
          <a:p>
            <a:pPr>
              <a:lnSpc>
                <a:spcPct val="90000"/>
              </a:lnSpc>
            </a:pPr>
            <a:r>
              <a:rPr lang="en-US" altLang="en-US" dirty="0">
                <a:solidFill>
                  <a:schemeClr val="tx1"/>
                </a:solidFill>
              </a:rPr>
              <a:t>Review sample preparation/handling, testing</a:t>
            </a:r>
          </a:p>
          <a:p>
            <a:pPr>
              <a:lnSpc>
                <a:spcPct val="90000"/>
              </a:lnSpc>
            </a:pPr>
            <a:r>
              <a:rPr lang="en-US" altLang="en-US" dirty="0">
                <a:solidFill>
                  <a:schemeClr val="tx1"/>
                </a:solidFill>
              </a:rPr>
              <a:t>Verify that the PT material was processed in the correct instrument mode</a:t>
            </a:r>
          </a:p>
          <a:p>
            <a:pPr>
              <a:lnSpc>
                <a:spcPct val="90000"/>
              </a:lnSpc>
            </a:pPr>
            <a:r>
              <a:rPr lang="en-US" altLang="en-US" dirty="0">
                <a:solidFill>
                  <a:schemeClr val="tx1"/>
                </a:solidFill>
              </a:rPr>
              <a:t>Review results from previous survey</a:t>
            </a:r>
          </a:p>
          <a:p>
            <a:pPr>
              <a:lnSpc>
                <a:spcPct val="90000"/>
              </a:lnSpc>
            </a:pPr>
            <a:endParaRPr lang="en-US" altLang="en-US" dirty="0">
              <a:solidFill>
                <a:schemeClr val="tx1"/>
              </a:solidFill>
            </a:endParaRPr>
          </a:p>
        </p:txBody>
      </p:sp>
      <p:sp>
        <p:nvSpPr>
          <p:cNvPr id="658434" name="Rectangle 2"/>
          <p:cNvSpPr>
            <a:spLocks noGrp="1" noChangeArrowheads="1"/>
          </p:cNvSpPr>
          <p:nvPr>
            <p:ph type="title"/>
          </p:nvPr>
        </p:nvSpPr>
        <p:spPr/>
        <p:txBody>
          <a:bodyPr/>
          <a:lstStyle/>
          <a:p>
            <a:r>
              <a:rPr lang="en-US" altLang="en-US"/>
              <a:t>Investigation</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20</a:t>
            </a:fld>
            <a:endParaRPr lang="en-US"/>
          </a:p>
        </p:txBody>
      </p:sp>
    </p:spTree>
    <p:extLst>
      <p:ext uri="{BB962C8B-B14F-4D97-AF65-F5344CB8AC3E}">
        <p14:creationId xmlns:p14="http://schemas.microsoft.com/office/powerpoint/2010/main" val="777662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9" name="Rectangle 3"/>
          <p:cNvSpPr>
            <a:spLocks noGrp="1" noChangeArrowheads="1"/>
          </p:cNvSpPr>
          <p:nvPr>
            <p:ph idx="1"/>
          </p:nvPr>
        </p:nvSpPr>
        <p:spPr>
          <a:xfrm>
            <a:off x="1066800" y="2667000"/>
            <a:ext cx="7391400" cy="3810000"/>
          </a:xfrm>
        </p:spPr>
        <p:txBody>
          <a:bodyPr/>
          <a:lstStyle/>
          <a:p>
            <a:pPr>
              <a:lnSpc>
                <a:spcPct val="90000"/>
              </a:lnSpc>
            </a:pPr>
            <a:r>
              <a:rPr lang="en-US" altLang="en-US" dirty="0">
                <a:solidFill>
                  <a:schemeClr val="tx1"/>
                </a:solidFill>
              </a:rPr>
              <a:t>Review QC performance, instrument calibration, and reagent performance prior to, during, and after the original analysis of the PT challenge</a:t>
            </a:r>
          </a:p>
          <a:p>
            <a:pPr>
              <a:lnSpc>
                <a:spcPct val="90000"/>
              </a:lnSpc>
            </a:pPr>
            <a:r>
              <a:rPr lang="en-US" altLang="en-US" dirty="0">
                <a:solidFill>
                  <a:schemeClr val="tx1"/>
                </a:solidFill>
              </a:rPr>
              <a:t>Contact the instrument/reagent manufacturer for assistance</a:t>
            </a:r>
          </a:p>
          <a:p>
            <a:pPr>
              <a:lnSpc>
                <a:spcPct val="90000"/>
              </a:lnSpc>
            </a:pPr>
            <a:r>
              <a:rPr lang="en-US" altLang="en-US" dirty="0">
                <a:solidFill>
                  <a:schemeClr val="tx1"/>
                </a:solidFill>
              </a:rPr>
              <a:t>Retest the PT specimen(s), if possible or purchase additional specimens with different reagent lot </a:t>
            </a:r>
          </a:p>
          <a:p>
            <a:pPr>
              <a:lnSpc>
                <a:spcPct val="90000"/>
              </a:lnSpc>
              <a:buFontTx/>
              <a:buNone/>
            </a:pPr>
            <a:endParaRPr lang="en-US" altLang="en-US" sz="2800" dirty="0">
              <a:solidFill>
                <a:schemeClr val="tx1"/>
              </a:solidFill>
            </a:endParaRPr>
          </a:p>
          <a:p>
            <a:pPr>
              <a:lnSpc>
                <a:spcPct val="90000"/>
              </a:lnSpc>
            </a:pPr>
            <a:endParaRPr lang="en-US" altLang="en-US" sz="2400" dirty="0"/>
          </a:p>
        </p:txBody>
      </p:sp>
      <p:sp>
        <p:nvSpPr>
          <p:cNvPr id="659458" name="Rectangle 2"/>
          <p:cNvSpPr>
            <a:spLocks noGrp="1" noChangeArrowheads="1"/>
          </p:cNvSpPr>
          <p:nvPr>
            <p:ph type="title"/>
          </p:nvPr>
        </p:nvSpPr>
        <p:spPr/>
        <p:txBody>
          <a:bodyPr/>
          <a:lstStyle/>
          <a:p>
            <a:r>
              <a:rPr lang="en-US" altLang="en-US"/>
              <a:t>Investigation 2</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21</a:t>
            </a:fld>
            <a:endParaRPr lang="en-US"/>
          </a:p>
        </p:txBody>
      </p:sp>
    </p:spTree>
    <p:extLst>
      <p:ext uri="{BB962C8B-B14F-4D97-AF65-F5344CB8AC3E}">
        <p14:creationId xmlns:p14="http://schemas.microsoft.com/office/powerpoint/2010/main" val="4268691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rmAutofit fontScale="85000" lnSpcReduction="10000"/>
          </a:bodyPr>
          <a:lstStyle/>
          <a:p>
            <a:pPr>
              <a:lnSpc>
                <a:spcPct val="90000"/>
              </a:lnSpc>
              <a:buFontTx/>
              <a:buNone/>
            </a:pPr>
            <a:endParaRPr lang="en-US" altLang="en-US" sz="2400" dirty="0" smtClean="0"/>
          </a:p>
          <a:p>
            <a:pPr>
              <a:lnSpc>
                <a:spcPct val="90000"/>
              </a:lnSpc>
            </a:pPr>
            <a:r>
              <a:rPr lang="en-US" altLang="en-US" sz="2400" b="1" dirty="0" smtClean="0">
                <a:solidFill>
                  <a:schemeClr val="tx1"/>
                </a:solidFill>
              </a:rPr>
              <a:t>Unsatisfactory PT performance </a:t>
            </a:r>
            <a:endParaRPr lang="en-US" altLang="en-US" sz="2400" dirty="0" smtClean="0">
              <a:solidFill>
                <a:schemeClr val="tx1"/>
              </a:solidFill>
            </a:endParaRPr>
          </a:p>
          <a:p>
            <a:pPr lvl="1">
              <a:lnSpc>
                <a:spcPct val="90000"/>
              </a:lnSpc>
              <a:buFont typeface="Wingdings" pitchFamily="2" charset="2"/>
              <a:buChar char="Ø"/>
            </a:pPr>
            <a:r>
              <a:rPr lang="en-US" altLang="en-US" sz="2000" dirty="0" smtClean="0">
                <a:solidFill>
                  <a:schemeClr val="tx1"/>
                </a:solidFill>
              </a:rPr>
              <a:t>Failure to attain the minimum satisfactory score for an </a:t>
            </a:r>
            <a:r>
              <a:rPr lang="en-US" altLang="en-US" sz="2000" dirty="0" err="1" smtClean="0">
                <a:solidFill>
                  <a:schemeClr val="tx1"/>
                </a:solidFill>
              </a:rPr>
              <a:t>analyte</a:t>
            </a:r>
            <a:r>
              <a:rPr lang="en-US" altLang="en-US" sz="2000" dirty="0" smtClean="0">
                <a:solidFill>
                  <a:schemeClr val="tx1"/>
                </a:solidFill>
              </a:rPr>
              <a:t>, test, subspecialty, or specialty for a testing event. </a:t>
            </a:r>
            <a:endParaRPr lang="en-US" altLang="en-US" sz="2400" b="1" dirty="0" smtClean="0">
              <a:solidFill>
                <a:schemeClr val="tx1"/>
              </a:solidFill>
            </a:endParaRPr>
          </a:p>
          <a:p>
            <a:pPr>
              <a:lnSpc>
                <a:spcPct val="90000"/>
              </a:lnSpc>
              <a:buClr>
                <a:schemeClr val="tx1"/>
              </a:buClr>
              <a:buFont typeface="Wingdings" pitchFamily="2" charset="2"/>
              <a:buBlip>
                <a:blip r:embed="rId3"/>
              </a:buBlip>
            </a:pPr>
            <a:r>
              <a:rPr lang="en-US" altLang="en-US" sz="2400" b="1" dirty="0" smtClean="0">
                <a:solidFill>
                  <a:schemeClr val="tx1"/>
                </a:solidFill>
              </a:rPr>
              <a:t>Unsuccessful PT performance (2 of 3 testing events)</a:t>
            </a:r>
          </a:p>
          <a:p>
            <a:pPr lvl="1">
              <a:lnSpc>
                <a:spcPct val="90000"/>
              </a:lnSpc>
              <a:buFont typeface="Wingdings" pitchFamily="2" charset="2"/>
              <a:buChar char="Ø"/>
            </a:pPr>
            <a:r>
              <a:rPr lang="en-US" altLang="en-US" sz="2000" dirty="0" smtClean="0">
                <a:solidFill>
                  <a:schemeClr val="tx1"/>
                </a:solidFill>
              </a:rPr>
              <a:t>Failure to attain the minimum satisfactory score for an </a:t>
            </a:r>
            <a:r>
              <a:rPr lang="en-US" altLang="en-US" sz="2000" dirty="0" err="1" smtClean="0">
                <a:solidFill>
                  <a:schemeClr val="tx1"/>
                </a:solidFill>
              </a:rPr>
              <a:t>analyte</a:t>
            </a:r>
            <a:r>
              <a:rPr lang="en-US" altLang="en-US" sz="2000" dirty="0" smtClean="0">
                <a:solidFill>
                  <a:schemeClr val="tx1"/>
                </a:solidFill>
              </a:rPr>
              <a:t>, test, subspecialty, or specialty for two consecutive or two of three consecutive testing events. </a:t>
            </a:r>
          </a:p>
          <a:p>
            <a:pPr>
              <a:lnSpc>
                <a:spcPct val="90000"/>
              </a:lnSpc>
              <a:buClr>
                <a:schemeClr val="tx1"/>
              </a:buClr>
              <a:buFont typeface="Wingdings" pitchFamily="2" charset="2"/>
              <a:buBlip>
                <a:blip r:embed="rId3"/>
              </a:buBlip>
            </a:pPr>
            <a:r>
              <a:rPr lang="en-US" altLang="en-US" sz="2400" b="1" dirty="0" smtClean="0">
                <a:solidFill>
                  <a:schemeClr val="tx1"/>
                </a:solidFill>
              </a:rPr>
              <a:t>Critical PT performance (3 of 4 testing events)</a:t>
            </a:r>
          </a:p>
          <a:p>
            <a:pPr lvl="1">
              <a:lnSpc>
                <a:spcPct val="90000"/>
              </a:lnSpc>
              <a:buFont typeface="Wingdings" pitchFamily="2" charset="2"/>
              <a:buChar char="Ø"/>
            </a:pPr>
            <a:r>
              <a:rPr lang="en-US" altLang="en-US" sz="2000" dirty="0" smtClean="0">
                <a:solidFill>
                  <a:schemeClr val="tx1"/>
                </a:solidFill>
              </a:rPr>
              <a:t>Failure to attain the minimum satisfactory score for an </a:t>
            </a:r>
            <a:r>
              <a:rPr lang="en-US" altLang="en-US" sz="2000" dirty="0" err="1" smtClean="0">
                <a:solidFill>
                  <a:schemeClr val="tx1"/>
                </a:solidFill>
              </a:rPr>
              <a:t>analyte</a:t>
            </a:r>
            <a:r>
              <a:rPr lang="en-US" altLang="en-US" sz="2000" dirty="0" smtClean="0">
                <a:solidFill>
                  <a:schemeClr val="tx1"/>
                </a:solidFill>
              </a:rPr>
              <a:t>, test, subspecialty, or specialty for three consecutive or three of four consecutive testing events. A laboratory must immediately cease testing for that </a:t>
            </a:r>
            <a:r>
              <a:rPr lang="en-US" altLang="en-US" sz="2000" dirty="0" err="1" smtClean="0">
                <a:solidFill>
                  <a:schemeClr val="tx1"/>
                </a:solidFill>
              </a:rPr>
              <a:t>analyte</a:t>
            </a:r>
            <a:r>
              <a:rPr lang="en-US" altLang="en-US" sz="2000" dirty="0" smtClean="0">
                <a:solidFill>
                  <a:schemeClr val="tx1"/>
                </a:solidFill>
              </a:rPr>
              <a:t> or the discipline. </a:t>
            </a:r>
          </a:p>
        </p:txBody>
      </p:sp>
      <p:sp>
        <p:nvSpPr>
          <p:cNvPr id="23554" name="Rectangle 2"/>
          <p:cNvSpPr>
            <a:spLocks noGrp="1" noChangeArrowheads="1"/>
          </p:cNvSpPr>
          <p:nvPr>
            <p:ph type="title"/>
          </p:nvPr>
        </p:nvSpPr>
        <p:spPr/>
        <p:txBody>
          <a:bodyPr>
            <a:normAutofit fontScale="90000"/>
          </a:bodyPr>
          <a:lstStyle/>
          <a:p>
            <a:r>
              <a:rPr lang="en-US" altLang="en-US" sz="4000" smtClean="0"/>
              <a:t>Proficiency Testing Exception Summary (PTES) </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22</a:t>
            </a:fld>
            <a:endParaRPr lang="en-US"/>
          </a:p>
        </p:txBody>
      </p:sp>
    </p:spTree>
    <p:extLst>
      <p:ext uri="{BB962C8B-B14F-4D97-AF65-F5344CB8AC3E}">
        <p14:creationId xmlns:p14="http://schemas.microsoft.com/office/powerpoint/2010/main" val="2464628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eaLnBrk="1" hangingPunct="1">
              <a:lnSpc>
                <a:spcPct val="90000"/>
              </a:lnSpc>
            </a:pPr>
            <a:r>
              <a:rPr lang="en-US" altLang="en-US" dirty="0" smtClean="0">
                <a:solidFill>
                  <a:schemeClr val="tx1"/>
                </a:solidFill>
              </a:rPr>
              <a:t>Laboratories that have unsatisfactory performance for 1 or more </a:t>
            </a:r>
            <a:r>
              <a:rPr lang="en-US" altLang="en-US" dirty="0" err="1" smtClean="0">
                <a:solidFill>
                  <a:schemeClr val="tx1"/>
                </a:solidFill>
              </a:rPr>
              <a:t>analytes</a:t>
            </a:r>
            <a:r>
              <a:rPr lang="en-US" altLang="en-US" dirty="0" smtClean="0">
                <a:solidFill>
                  <a:schemeClr val="tx1"/>
                </a:solidFill>
              </a:rPr>
              <a:t> on an event will receive PTES Exception Summary (PTES) report.</a:t>
            </a:r>
          </a:p>
          <a:p>
            <a:pPr lvl="1" eaLnBrk="1" hangingPunct="1">
              <a:lnSpc>
                <a:spcPct val="90000"/>
              </a:lnSpc>
            </a:pPr>
            <a:r>
              <a:rPr lang="en-US" altLang="en-US" dirty="0" smtClean="0">
                <a:solidFill>
                  <a:schemeClr val="tx1"/>
                </a:solidFill>
              </a:rPr>
              <a:t>Investigate the problem</a:t>
            </a:r>
          </a:p>
          <a:p>
            <a:pPr lvl="1" eaLnBrk="1" hangingPunct="1">
              <a:lnSpc>
                <a:spcPct val="90000"/>
              </a:lnSpc>
            </a:pPr>
            <a:r>
              <a:rPr lang="en-US" altLang="en-US" dirty="0" smtClean="0">
                <a:solidFill>
                  <a:schemeClr val="tx1"/>
                </a:solidFill>
              </a:rPr>
              <a:t>Determine cause</a:t>
            </a:r>
          </a:p>
          <a:p>
            <a:pPr lvl="1" eaLnBrk="1" hangingPunct="1">
              <a:lnSpc>
                <a:spcPct val="90000"/>
              </a:lnSpc>
            </a:pPr>
            <a:r>
              <a:rPr lang="en-US" altLang="en-US" dirty="0" smtClean="0">
                <a:solidFill>
                  <a:schemeClr val="tx1"/>
                </a:solidFill>
              </a:rPr>
              <a:t>Implement Corrective Action</a:t>
            </a:r>
          </a:p>
          <a:p>
            <a:pPr lvl="1" eaLnBrk="1" hangingPunct="1">
              <a:lnSpc>
                <a:spcPct val="90000"/>
              </a:lnSpc>
            </a:pPr>
            <a:r>
              <a:rPr lang="en-US" altLang="en-US" dirty="0" smtClean="0">
                <a:solidFill>
                  <a:schemeClr val="tx1"/>
                </a:solidFill>
              </a:rPr>
              <a:t>RESPONSE TO LAP is not required</a:t>
            </a:r>
          </a:p>
        </p:txBody>
      </p:sp>
      <p:sp>
        <p:nvSpPr>
          <p:cNvPr id="28674" name="Rectangle 2"/>
          <p:cNvSpPr>
            <a:spLocks noGrp="1" noChangeArrowheads="1"/>
          </p:cNvSpPr>
          <p:nvPr>
            <p:ph type="title"/>
          </p:nvPr>
        </p:nvSpPr>
        <p:spPr>
          <a:xfrm>
            <a:off x="990600" y="304800"/>
            <a:ext cx="7924800" cy="1143000"/>
          </a:xfrm>
        </p:spPr>
        <p:txBody>
          <a:bodyPr/>
          <a:lstStyle/>
          <a:p>
            <a:pPr eaLnBrk="1" hangingPunct="1"/>
            <a:r>
              <a:rPr lang="en-US" altLang="en-US" sz="3200" b="1" smtClean="0"/>
              <a:t>UNSATISFACTORY PT PERFORMANCE</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23</a:t>
            </a:fld>
            <a:endParaRPr lang="en-US"/>
          </a:p>
        </p:txBody>
      </p:sp>
    </p:spTree>
    <p:extLst>
      <p:ext uri="{BB962C8B-B14F-4D97-AF65-F5344CB8AC3E}">
        <p14:creationId xmlns:p14="http://schemas.microsoft.com/office/powerpoint/2010/main" val="2431251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eaLnBrk="1" hangingPunct="1"/>
            <a:r>
              <a:rPr lang="en-US" altLang="en-US" dirty="0" smtClean="0">
                <a:solidFill>
                  <a:schemeClr val="tx1"/>
                </a:solidFill>
              </a:rPr>
              <a:t>Is unsatisfactory performance on 2 of 3 PT events</a:t>
            </a:r>
          </a:p>
          <a:p>
            <a:pPr eaLnBrk="1" hangingPunct="1"/>
            <a:r>
              <a:rPr lang="en-US" altLang="en-US" dirty="0" smtClean="0">
                <a:solidFill>
                  <a:schemeClr val="tx1"/>
                </a:solidFill>
              </a:rPr>
              <a:t>Laboratory will receive a PT Exception Summary (PTES) report</a:t>
            </a:r>
          </a:p>
          <a:p>
            <a:pPr eaLnBrk="1" hangingPunct="1"/>
            <a:r>
              <a:rPr lang="en-US" altLang="en-US" dirty="0" smtClean="0">
                <a:solidFill>
                  <a:schemeClr val="tx1"/>
                </a:solidFill>
              </a:rPr>
              <a:t>Laboratory must suspend testing or implement plan of corrective action</a:t>
            </a:r>
          </a:p>
          <a:p>
            <a:pPr eaLnBrk="1" hangingPunct="1"/>
            <a:r>
              <a:rPr lang="en-US" altLang="en-US" dirty="0" smtClean="0">
                <a:solidFill>
                  <a:schemeClr val="tx1"/>
                </a:solidFill>
              </a:rPr>
              <a:t>LAP must approve laboratory’s action</a:t>
            </a:r>
          </a:p>
        </p:txBody>
      </p:sp>
      <p:sp>
        <p:nvSpPr>
          <p:cNvPr id="29698" name="Rectangle 2"/>
          <p:cNvSpPr>
            <a:spLocks noGrp="1" noChangeArrowheads="1"/>
          </p:cNvSpPr>
          <p:nvPr>
            <p:ph type="title"/>
          </p:nvPr>
        </p:nvSpPr>
        <p:spPr>
          <a:xfrm>
            <a:off x="762000" y="301625"/>
            <a:ext cx="7921625" cy="1143000"/>
          </a:xfrm>
        </p:spPr>
        <p:txBody>
          <a:bodyPr/>
          <a:lstStyle/>
          <a:p>
            <a:pPr algn="ctr" eaLnBrk="1" hangingPunct="1"/>
            <a:r>
              <a:rPr lang="en-US" altLang="en-US" sz="3200" b="1" smtClean="0"/>
              <a:t>UNSUCCESSFUL PT PERFORMANCE</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24</a:t>
            </a:fld>
            <a:endParaRPr lang="en-US"/>
          </a:p>
        </p:txBody>
      </p:sp>
    </p:spTree>
    <p:extLst>
      <p:ext uri="{BB962C8B-B14F-4D97-AF65-F5344CB8AC3E}">
        <p14:creationId xmlns:p14="http://schemas.microsoft.com/office/powerpoint/2010/main" val="4074715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5400000">
            <a:off x="2286000" y="762000"/>
            <a:ext cx="4648200" cy="6781800"/>
          </a:xfrm>
          <a:noFill/>
        </p:spPr>
      </p:pic>
      <p:sp>
        <p:nvSpPr>
          <p:cNvPr id="7170" name="Rectangle 2"/>
          <p:cNvSpPr>
            <a:spLocks noGrp="1" noChangeArrowheads="1"/>
          </p:cNvSpPr>
          <p:nvPr>
            <p:ph type="title"/>
          </p:nvPr>
        </p:nvSpPr>
        <p:spPr/>
        <p:txBody>
          <a:bodyPr/>
          <a:lstStyle/>
          <a:p>
            <a:pPr algn="ctr" eaLnBrk="1" hangingPunct="1"/>
            <a:r>
              <a:rPr lang="en-US" altLang="en-US" sz="3200" smtClean="0"/>
              <a:t/>
            </a:r>
            <a:br>
              <a:rPr lang="en-US" altLang="en-US" sz="3200" smtClean="0"/>
            </a:br>
            <a:r>
              <a:rPr lang="en-US" altLang="en-US" sz="3200" b="1" smtClean="0"/>
              <a:t>PT Monitoring by Accreditation Program</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25</a:t>
            </a:fld>
            <a:endParaRPr lang="en-US"/>
          </a:p>
        </p:txBody>
      </p:sp>
    </p:spTree>
    <p:extLst>
      <p:ext uri="{BB962C8B-B14F-4D97-AF65-F5344CB8AC3E}">
        <p14:creationId xmlns:p14="http://schemas.microsoft.com/office/powerpoint/2010/main" val="207332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0"/>
                                  </p:stCondLst>
                                  <p:childTnLst>
                                    <p:set>
                                      <p:cBhvr>
                                        <p:cTn id="6" dur="1" fill="hold">
                                          <p:stCondLst>
                                            <p:cond delay="0"/>
                                          </p:stCondLst>
                                        </p:cTn>
                                        <p:tgtEl>
                                          <p:spTgt spid="7172"/>
                                        </p:tgtEl>
                                        <p:attrNameLst>
                                          <p:attrName>style.visibility</p:attrName>
                                        </p:attrNameLst>
                                      </p:cBhvr>
                                      <p:to>
                                        <p:strVal val="visible"/>
                                      </p:to>
                                    </p:set>
                                    <p:anim calcmode="lin" valueType="num">
                                      <p:cBhvr>
                                        <p:cTn id="7" dur="2000" fill="hold"/>
                                        <p:tgtEl>
                                          <p:spTgt spid="7172"/>
                                        </p:tgtEl>
                                        <p:attrNameLst>
                                          <p:attrName>ppt_w</p:attrName>
                                        </p:attrNameLst>
                                      </p:cBhvr>
                                      <p:tavLst>
                                        <p:tav tm="0">
                                          <p:val>
                                            <p:fltVal val="0"/>
                                          </p:val>
                                        </p:tav>
                                        <p:tav tm="100000">
                                          <p:val>
                                            <p:strVal val="#ppt_w"/>
                                          </p:val>
                                        </p:tav>
                                      </p:tavLst>
                                    </p:anim>
                                    <p:anim calcmode="lin" valueType="num">
                                      <p:cBhvr>
                                        <p:cTn id="8" dur="2000" fill="hold"/>
                                        <p:tgtEl>
                                          <p:spTgt spid="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rmAutofit lnSpcReduction="10000"/>
          </a:bodyPr>
          <a:lstStyle/>
          <a:p>
            <a:pPr eaLnBrk="1" hangingPunct="1">
              <a:lnSpc>
                <a:spcPct val="80000"/>
              </a:lnSpc>
            </a:pPr>
            <a:r>
              <a:rPr lang="en-US" altLang="en-US" sz="2400" dirty="0" smtClean="0">
                <a:solidFill>
                  <a:schemeClr val="tx1"/>
                </a:solidFill>
              </a:rPr>
              <a:t>Design a process to verify clerical entries prior to result submission</a:t>
            </a:r>
          </a:p>
          <a:p>
            <a:pPr eaLnBrk="1" hangingPunct="1">
              <a:lnSpc>
                <a:spcPct val="80000"/>
              </a:lnSpc>
            </a:pPr>
            <a:r>
              <a:rPr lang="en-US" altLang="en-US" sz="2400" dirty="0" smtClean="0">
                <a:solidFill>
                  <a:schemeClr val="tx1"/>
                </a:solidFill>
              </a:rPr>
              <a:t>Retrain testing personnel as to the proper procedures for sample preparation, testing and reporting</a:t>
            </a:r>
          </a:p>
          <a:p>
            <a:pPr eaLnBrk="1" hangingPunct="1">
              <a:lnSpc>
                <a:spcPct val="80000"/>
              </a:lnSpc>
            </a:pPr>
            <a:r>
              <a:rPr lang="en-US" altLang="en-US" sz="2400" dirty="0" smtClean="0">
                <a:solidFill>
                  <a:schemeClr val="tx1"/>
                </a:solidFill>
              </a:rPr>
              <a:t>Modify/Narrow QC acceptance range to detect problems sooner</a:t>
            </a:r>
          </a:p>
          <a:p>
            <a:pPr eaLnBrk="1" hangingPunct="1">
              <a:lnSpc>
                <a:spcPct val="80000"/>
              </a:lnSpc>
            </a:pPr>
            <a:r>
              <a:rPr lang="en-US" altLang="en-US" sz="2400" dirty="0" smtClean="0">
                <a:solidFill>
                  <a:schemeClr val="tx1"/>
                </a:solidFill>
              </a:rPr>
              <a:t>Evaluate/increase frequency of calibration</a:t>
            </a:r>
          </a:p>
          <a:p>
            <a:pPr eaLnBrk="1" hangingPunct="1">
              <a:lnSpc>
                <a:spcPct val="80000"/>
              </a:lnSpc>
            </a:pPr>
            <a:r>
              <a:rPr lang="en-US" altLang="en-US" sz="2400" dirty="0" smtClean="0">
                <a:solidFill>
                  <a:schemeClr val="tx1"/>
                </a:solidFill>
              </a:rPr>
              <a:t>Perform Instrument Function Verification (Precision, Linearity, Correlation)</a:t>
            </a:r>
          </a:p>
          <a:p>
            <a:pPr eaLnBrk="1" hangingPunct="1">
              <a:lnSpc>
                <a:spcPct val="80000"/>
              </a:lnSpc>
            </a:pPr>
            <a:r>
              <a:rPr lang="en-US" altLang="en-US" sz="2400" dirty="0" smtClean="0">
                <a:solidFill>
                  <a:schemeClr val="tx1"/>
                </a:solidFill>
              </a:rPr>
              <a:t>Revise Procedure to reflect corrective actions</a:t>
            </a:r>
          </a:p>
        </p:txBody>
      </p:sp>
      <p:sp>
        <p:nvSpPr>
          <p:cNvPr id="23554" name="Rectangle 2"/>
          <p:cNvSpPr>
            <a:spLocks noGrp="1" noChangeArrowheads="1"/>
          </p:cNvSpPr>
          <p:nvPr>
            <p:ph type="title"/>
          </p:nvPr>
        </p:nvSpPr>
        <p:spPr/>
        <p:txBody>
          <a:bodyPr/>
          <a:lstStyle/>
          <a:p>
            <a:pPr eaLnBrk="1" hangingPunct="1"/>
            <a:r>
              <a:rPr lang="en-US" altLang="en-US" sz="3200" smtClean="0"/>
              <a:t/>
            </a:r>
            <a:br>
              <a:rPr lang="en-US" altLang="en-US" sz="3200" smtClean="0"/>
            </a:br>
            <a:r>
              <a:rPr lang="en-US" altLang="en-US" sz="3200" b="1" smtClean="0"/>
              <a:t>CORRECTIVE ACTIONS</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26</a:t>
            </a:fld>
            <a:endParaRPr lang="en-US"/>
          </a:p>
        </p:txBody>
      </p:sp>
    </p:spTree>
    <p:extLst>
      <p:ext uri="{BB962C8B-B14F-4D97-AF65-F5344CB8AC3E}">
        <p14:creationId xmlns:p14="http://schemas.microsoft.com/office/powerpoint/2010/main" val="3795616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1" name="Rectangle 3"/>
          <p:cNvSpPr>
            <a:spLocks noGrp="1" noChangeArrowheads="1"/>
          </p:cNvSpPr>
          <p:nvPr>
            <p:ph idx="1"/>
          </p:nvPr>
        </p:nvSpPr>
        <p:spPr>
          <a:xfrm>
            <a:off x="990600" y="2438400"/>
            <a:ext cx="7543800" cy="4038600"/>
          </a:xfrm>
        </p:spPr>
        <p:txBody>
          <a:bodyPr/>
          <a:lstStyle/>
          <a:p>
            <a:r>
              <a:rPr lang="en-US" altLang="en-US" sz="2800" dirty="0">
                <a:solidFill>
                  <a:schemeClr val="tx1"/>
                </a:solidFill>
              </a:rPr>
              <a:t>Include:</a:t>
            </a:r>
          </a:p>
          <a:p>
            <a:pPr lvl="1"/>
            <a:r>
              <a:rPr lang="en-US" altLang="en-US" sz="2800" dirty="0">
                <a:solidFill>
                  <a:schemeClr val="tx1"/>
                </a:solidFill>
              </a:rPr>
              <a:t>Explanation of investigation</a:t>
            </a:r>
          </a:p>
          <a:p>
            <a:pPr lvl="1"/>
            <a:r>
              <a:rPr lang="en-US" altLang="en-US" sz="2800" dirty="0">
                <a:solidFill>
                  <a:schemeClr val="tx1"/>
                </a:solidFill>
              </a:rPr>
              <a:t>Documentation of external validation</a:t>
            </a:r>
          </a:p>
          <a:p>
            <a:pPr lvl="1"/>
            <a:r>
              <a:rPr lang="en-US" altLang="en-US" sz="2800" dirty="0">
                <a:solidFill>
                  <a:schemeClr val="tx1"/>
                </a:solidFill>
              </a:rPr>
              <a:t>Determination of whether there has been impact on patient care</a:t>
            </a:r>
          </a:p>
          <a:p>
            <a:pPr lvl="1"/>
            <a:r>
              <a:rPr lang="en-US" altLang="en-US" sz="2800" dirty="0">
                <a:solidFill>
                  <a:schemeClr val="tx1"/>
                </a:solidFill>
              </a:rPr>
              <a:t>Implementation of new processes/procedures to prevent recurrence</a:t>
            </a:r>
          </a:p>
          <a:p>
            <a:pPr lvl="1"/>
            <a:endParaRPr lang="en-US" altLang="en-US" dirty="0"/>
          </a:p>
          <a:p>
            <a:pPr lvl="1"/>
            <a:endParaRPr lang="en-US" altLang="en-US" sz="3200" dirty="0"/>
          </a:p>
          <a:p>
            <a:endParaRPr lang="en-US" altLang="en-US" dirty="0"/>
          </a:p>
        </p:txBody>
      </p:sp>
      <p:sp>
        <p:nvSpPr>
          <p:cNvPr id="667650" name="Rectangle 2"/>
          <p:cNvSpPr>
            <a:spLocks noGrp="1" noChangeArrowheads="1"/>
          </p:cNvSpPr>
          <p:nvPr>
            <p:ph type="title"/>
          </p:nvPr>
        </p:nvSpPr>
        <p:spPr/>
        <p:txBody>
          <a:bodyPr/>
          <a:lstStyle/>
          <a:p>
            <a:r>
              <a:rPr lang="en-US" altLang="en-US"/>
              <a:t>Closing the Loop</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27</a:t>
            </a:fld>
            <a:endParaRPr lang="en-US"/>
          </a:p>
        </p:txBody>
      </p:sp>
    </p:spTree>
    <p:extLst>
      <p:ext uri="{BB962C8B-B14F-4D97-AF65-F5344CB8AC3E}">
        <p14:creationId xmlns:p14="http://schemas.microsoft.com/office/powerpoint/2010/main" val="250398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3" name="Rectangle 1027"/>
          <p:cNvSpPr>
            <a:spLocks noGrp="1" noChangeArrowheads="1"/>
          </p:cNvSpPr>
          <p:nvPr>
            <p:ph idx="1"/>
          </p:nvPr>
        </p:nvSpPr>
        <p:spPr/>
        <p:txBody>
          <a:bodyPr/>
          <a:lstStyle/>
          <a:p>
            <a:r>
              <a:rPr lang="en-US" altLang="en-US" dirty="0">
                <a:solidFill>
                  <a:schemeClr val="tx1"/>
                </a:solidFill>
              </a:rPr>
              <a:t>May result in sanctions</a:t>
            </a:r>
          </a:p>
          <a:p>
            <a:pPr lvl="1"/>
            <a:r>
              <a:rPr lang="en-US" altLang="en-US" sz="2400" dirty="0">
                <a:solidFill>
                  <a:schemeClr val="tx1"/>
                </a:solidFill>
              </a:rPr>
              <a:t>Additional documentation</a:t>
            </a:r>
          </a:p>
          <a:p>
            <a:pPr lvl="1"/>
            <a:r>
              <a:rPr lang="en-US" altLang="en-US" sz="2400" dirty="0">
                <a:solidFill>
                  <a:schemeClr val="tx1"/>
                </a:solidFill>
              </a:rPr>
              <a:t>Suspension of testing</a:t>
            </a:r>
          </a:p>
          <a:p>
            <a:pPr lvl="1"/>
            <a:r>
              <a:rPr lang="en-US" altLang="en-US" sz="2400" dirty="0">
                <a:solidFill>
                  <a:schemeClr val="tx1"/>
                </a:solidFill>
              </a:rPr>
              <a:t>Cessation of testing</a:t>
            </a:r>
          </a:p>
          <a:p>
            <a:pPr>
              <a:buFontTx/>
              <a:buNone/>
            </a:pPr>
            <a:endParaRPr lang="en-US" altLang="en-US" dirty="0"/>
          </a:p>
        </p:txBody>
      </p:sp>
      <p:sp>
        <p:nvSpPr>
          <p:cNvPr id="696322" name="Rectangle 1026"/>
          <p:cNvSpPr>
            <a:spLocks noGrp="1" noChangeArrowheads="1"/>
          </p:cNvSpPr>
          <p:nvPr>
            <p:ph type="title"/>
          </p:nvPr>
        </p:nvSpPr>
        <p:spPr/>
        <p:txBody>
          <a:bodyPr/>
          <a:lstStyle/>
          <a:p>
            <a:r>
              <a:rPr lang="en-US" altLang="en-US"/>
              <a:t>Not Closing the Loop</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28</a:t>
            </a:fld>
            <a:endParaRPr lang="en-US"/>
          </a:p>
        </p:txBody>
      </p:sp>
    </p:spTree>
    <p:extLst>
      <p:ext uri="{BB962C8B-B14F-4D97-AF65-F5344CB8AC3E}">
        <p14:creationId xmlns:p14="http://schemas.microsoft.com/office/powerpoint/2010/main" val="64980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52600" y="1429747"/>
            <a:ext cx="5105400" cy="537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FRHS Lab Policy</a:t>
            </a:r>
            <a:endParaRPr lang="en-US" dirty="0"/>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29</a:t>
            </a:fld>
            <a:endParaRPr lang="en-US"/>
          </a:p>
        </p:txBody>
      </p:sp>
    </p:spTree>
    <p:extLst>
      <p:ext uri="{BB962C8B-B14F-4D97-AF65-F5344CB8AC3E}">
        <p14:creationId xmlns:p14="http://schemas.microsoft.com/office/powerpoint/2010/main" val="291278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4"/>
          <p:cNvSpPr>
            <a:spLocks noGrp="1" noChangeArrowheads="1"/>
          </p:cNvSpPr>
          <p:nvPr>
            <p:ph type="title"/>
          </p:nvPr>
        </p:nvSpPr>
        <p:spPr>
          <a:xfrm>
            <a:off x="228600" y="609600"/>
            <a:ext cx="8763000" cy="1219200"/>
          </a:xfrm>
        </p:spPr>
        <p:txBody>
          <a:bodyPr>
            <a:normAutofit fontScale="90000"/>
          </a:bodyPr>
          <a:lstStyle/>
          <a:p>
            <a:r>
              <a:rPr lang="en-US" altLang="en-US" b="1"/>
              <a:t>What is Proficiency Testing?</a:t>
            </a:r>
            <a:r>
              <a:rPr lang="en-US" altLang="en-US" sz="3200"/>
              <a:t/>
            </a:r>
            <a:br>
              <a:rPr lang="en-US" altLang="en-US" sz="3200"/>
            </a:br>
            <a:endParaRPr lang="en-US" altLang="en-US" sz="3200"/>
          </a:p>
        </p:txBody>
      </p:sp>
      <p:sp>
        <p:nvSpPr>
          <p:cNvPr id="289797" name="Rectangle 5"/>
          <p:cNvSpPr>
            <a:spLocks noChangeArrowheads="1"/>
          </p:cNvSpPr>
          <p:nvPr/>
        </p:nvSpPr>
        <p:spPr bwMode="auto">
          <a:xfrm>
            <a:off x="304800" y="2286000"/>
            <a:ext cx="84582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buFont typeface="Wingdings" pitchFamily="2" charset="2"/>
              <a:buNone/>
            </a:pPr>
            <a:r>
              <a:rPr lang="en-US" altLang="en-US" b="1" dirty="0" smtClean="0">
                <a:latin typeface="+mj-lt"/>
              </a:rPr>
              <a:t>Purpose</a:t>
            </a:r>
            <a:endParaRPr lang="en-US" altLang="en-US" dirty="0" smtClean="0">
              <a:latin typeface="+mj-lt"/>
            </a:endParaRPr>
          </a:p>
          <a:p>
            <a:pPr>
              <a:lnSpc>
                <a:spcPct val="90000"/>
              </a:lnSpc>
              <a:buFont typeface="Wingdings" pitchFamily="2" charset="2"/>
              <a:buChar char="§"/>
            </a:pPr>
            <a:r>
              <a:rPr lang="en-US" altLang="en-US" dirty="0" smtClean="0">
                <a:latin typeface="+mn-lt"/>
              </a:rPr>
              <a:t>The proficiency testing (PT) process is intended to demonstrate the laboratory’s ability to provide accurate and reliable results in its patient testing system</a:t>
            </a:r>
          </a:p>
          <a:p>
            <a:pPr>
              <a:lnSpc>
                <a:spcPct val="90000"/>
              </a:lnSpc>
              <a:buFont typeface="Wingdings" pitchFamily="2" charset="2"/>
              <a:buNone/>
            </a:pPr>
            <a:endParaRPr lang="en-US" altLang="en-US" b="1" dirty="0">
              <a:latin typeface="+mj-lt"/>
            </a:endParaRPr>
          </a:p>
          <a:p>
            <a:pPr>
              <a:lnSpc>
                <a:spcPct val="90000"/>
              </a:lnSpc>
              <a:buFont typeface="Wingdings" pitchFamily="2" charset="2"/>
              <a:buNone/>
            </a:pPr>
            <a:r>
              <a:rPr lang="en-US" altLang="en-US" b="1" dirty="0">
                <a:latin typeface="+mj-lt"/>
              </a:rPr>
              <a:t>How</a:t>
            </a:r>
            <a:endParaRPr lang="en-US" altLang="en-US" dirty="0">
              <a:latin typeface="+mj-lt"/>
            </a:endParaRPr>
          </a:p>
          <a:p>
            <a:pPr>
              <a:lnSpc>
                <a:spcPct val="90000"/>
              </a:lnSpc>
              <a:buFont typeface="Wingdings" pitchFamily="2" charset="2"/>
              <a:buChar char="§"/>
            </a:pPr>
            <a:r>
              <a:rPr lang="en-US" altLang="en-US" dirty="0">
                <a:latin typeface="+mn-lt"/>
              </a:rPr>
              <a:t>By testing of “unknown” samples from an approved PT provider.</a:t>
            </a:r>
          </a:p>
          <a:p>
            <a:pPr>
              <a:lnSpc>
                <a:spcPct val="90000"/>
              </a:lnSpc>
              <a:buFont typeface="Wingdings" pitchFamily="2" charset="2"/>
              <a:buNone/>
            </a:pPr>
            <a:endParaRPr lang="en-US" altLang="en-US" dirty="0">
              <a:latin typeface="+mj-lt"/>
            </a:endParaRPr>
          </a:p>
          <a:p>
            <a:pPr>
              <a:lnSpc>
                <a:spcPct val="90000"/>
              </a:lnSpc>
              <a:buFont typeface="Wingdings" pitchFamily="2" charset="2"/>
              <a:buNone/>
            </a:pPr>
            <a:r>
              <a:rPr lang="en-US" altLang="en-US" b="1" dirty="0">
                <a:latin typeface="+mj-lt"/>
              </a:rPr>
              <a:t>Scope</a:t>
            </a:r>
            <a:endParaRPr lang="en-US" altLang="en-US" dirty="0">
              <a:latin typeface="+mj-lt"/>
            </a:endParaRPr>
          </a:p>
          <a:p>
            <a:pPr>
              <a:lnSpc>
                <a:spcPct val="90000"/>
              </a:lnSpc>
              <a:buFont typeface="Wingdings" pitchFamily="2" charset="2"/>
              <a:buChar char="§"/>
            </a:pPr>
            <a:r>
              <a:rPr lang="en-US" altLang="en-US" dirty="0">
                <a:latin typeface="+mn-lt"/>
              </a:rPr>
              <a:t>The process incorporates elements in the pre-analytical, analytical, and post-analytical areas</a:t>
            </a:r>
            <a:r>
              <a:rPr lang="en-US" altLang="en-US" dirty="0">
                <a:latin typeface="+mj-lt"/>
              </a:rPr>
              <a:t>. </a:t>
            </a:r>
          </a:p>
          <a:p>
            <a:pPr>
              <a:lnSpc>
                <a:spcPct val="90000"/>
              </a:lnSpc>
              <a:buFont typeface="Wingdings" pitchFamily="2" charset="2"/>
              <a:buNone/>
            </a:pPr>
            <a:endParaRPr lang="en-US" altLang="en-US" dirty="0"/>
          </a:p>
        </p:txBody>
      </p:sp>
      <p:sp>
        <p:nvSpPr>
          <p:cNvPr id="3" name="Footer Placeholder 2"/>
          <p:cNvSpPr>
            <a:spLocks noGrp="1"/>
          </p:cNvSpPr>
          <p:nvPr>
            <p:ph type="ftr" sz="quarter" idx="11"/>
          </p:nvPr>
        </p:nvSpPr>
        <p:spPr/>
        <p:txBody>
          <a:bodyPr/>
          <a:lstStyle/>
          <a:p>
            <a:r>
              <a:rPr lang="en-US" smtClean="0"/>
              <a:t>FRHS Lab 2014</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a:t>
            </a:fld>
            <a:endParaRPr lang="en-US"/>
          </a:p>
        </p:txBody>
      </p:sp>
    </p:spTree>
    <p:extLst>
      <p:ext uri="{BB962C8B-B14F-4D97-AF65-F5344CB8AC3E}">
        <p14:creationId xmlns:p14="http://schemas.microsoft.com/office/powerpoint/2010/main" val="3805184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62200" y="1534047"/>
            <a:ext cx="4038600" cy="522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p:cNvSpPr>
            <a:spLocks noGrp="1"/>
          </p:cNvSpPr>
          <p:nvPr>
            <p:ph type="title"/>
          </p:nvPr>
        </p:nvSpPr>
        <p:spPr/>
        <p:txBody>
          <a:bodyPr/>
          <a:lstStyle/>
          <a:p>
            <a:r>
              <a:rPr lang="en-US" dirty="0" smtClean="0"/>
              <a:t>FRHS Lab Policy</a:t>
            </a:r>
            <a:endParaRPr lang="en-US" dirty="0"/>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30</a:t>
            </a:fld>
            <a:endParaRPr lang="en-US"/>
          </a:p>
        </p:txBody>
      </p:sp>
    </p:spTree>
    <p:extLst>
      <p:ext uri="{BB962C8B-B14F-4D97-AF65-F5344CB8AC3E}">
        <p14:creationId xmlns:p14="http://schemas.microsoft.com/office/powerpoint/2010/main" val="3087620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3047999"/>
            <a:ext cx="5486400" cy="1371601"/>
          </a:xfrm>
        </p:spPr>
        <p:txBody>
          <a:bodyPr>
            <a:normAutofit/>
          </a:bodyPr>
          <a:lstStyle/>
          <a:p>
            <a:r>
              <a:rPr lang="en-US" sz="3600" dirty="0" smtClean="0"/>
              <a:t>Take Quiz.</a:t>
            </a:r>
            <a:endParaRPr lang="en-US" sz="3600" dirty="0"/>
          </a:p>
        </p:txBody>
      </p:sp>
      <p:sp>
        <p:nvSpPr>
          <p:cNvPr id="3" name="Footer Placeholder 2"/>
          <p:cNvSpPr>
            <a:spLocks noGrp="1"/>
          </p:cNvSpPr>
          <p:nvPr>
            <p:ph type="ftr" sz="quarter" idx="11"/>
          </p:nvPr>
        </p:nvSpPr>
        <p:spPr/>
        <p:txBody>
          <a:bodyPr/>
          <a:lstStyle/>
          <a:p>
            <a:r>
              <a:rPr lang="en-US" smtClean="0"/>
              <a:t>FRHS Lab 2014</a:t>
            </a: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31</a:t>
            </a:fld>
            <a:endParaRPr lang="en-US"/>
          </a:p>
        </p:txBody>
      </p:sp>
      <p:sp>
        <p:nvSpPr>
          <p:cNvPr id="5" name="Title 4"/>
          <p:cNvSpPr>
            <a:spLocks noGrp="1"/>
          </p:cNvSpPr>
          <p:nvPr>
            <p:ph type="title"/>
          </p:nvPr>
        </p:nvSpPr>
        <p:spPr/>
        <p:txBody>
          <a:bodyPr>
            <a:normAutofit fontScale="90000"/>
          </a:bodyPr>
          <a:lstStyle/>
          <a:p>
            <a:r>
              <a:rPr lang="en-US" dirty="0"/>
              <a:t>Proficiency Testing </a:t>
            </a:r>
            <a:br>
              <a:rPr lang="en-US" dirty="0"/>
            </a:br>
            <a:endParaRPr lang="en-US" dirty="0"/>
          </a:p>
        </p:txBody>
      </p:sp>
    </p:spTree>
    <p:extLst>
      <p:ext uri="{BB962C8B-B14F-4D97-AF65-F5344CB8AC3E}">
        <p14:creationId xmlns:p14="http://schemas.microsoft.com/office/powerpoint/2010/main" val="1272583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idx="1"/>
          </p:nvPr>
        </p:nvSpPr>
        <p:spPr>
          <a:xfrm>
            <a:off x="304800" y="2590800"/>
            <a:ext cx="8305800" cy="3657600"/>
          </a:xfrm>
        </p:spPr>
        <p:txBody>
          <a:bodyPr>
            <a:normAutofit/>
          </a:bodyPr>
          <a:lstStyle/>
          <a:p>
            <a:pPr>
              <a:lnSpc>
                <a:spcPct val="90000"/>
              </a:lnSpc>
            </a:pPr>
            <a:r>
              <a:rPr lang="en-US" altLang="en-US" sz="2000" dirty="0">
                <a:solidFill>
                  <a:schemeClr val="tx1"/>
                </a:solidFill>
              </a:rPr>
              <a:t>Proficiency Testing (PT) is an important  tool used to verify the accuracy and reliability of a laboratory’s testing.  </a:t>
            </a:r>
          </a:p>
          <a:p>
            <a:pPr lvl="1">
              <a:lnSpc>
                <a:spcPct val="90000"/>
              </a:lnSpc>
            </a:pPr>
            <a:r>
              <a:rPr lang="en-US" altLang="en-US" sz="2000" dirty="0">
                <a:solidFill>
                  <a:schemeClr val="tx1"/>
                </a:solidFill>
              </a:rPr>
              <a:t>Routine review of PT reports can be used to identify areas of testing that are not performing as expected as well as subtle shifts and trends that, over time, could affect patient results. </a:t>
            </a:r>
          </a:p>
          <a:p>
            <a:pPr lvl="1">
              <a:lnSpc>
                <a:spcPct val="90000"/>
              </a:lnSpc>
            </a:pPr>
            <a:r>
              <a:rPr lang="en-US" altLang="en-US" sz="2000" dirty="0">
                <a:solidFill>
                  <a:schemeClr val="tx1"/>
                </a:solidFill>
              </a:rPr>
              <a:t>Identifying the root cause of a PT failure, and the laboratory’s subsequent corrective action, provides an opportunity for continuous improvement. </a:t>
            </a:r>
          </a:p>
          <a:p>
            <a:pPr>
              <a:lnSpc>
                <a:spcPct val="90000"/>
              </a:lnSpc>
            </a:pPr>
            <a:r>
              <a:rPr lang="en-US" altLang="en-US" sz="2000" dirty="0">
                <a:solidFill>
                  <a:schemeClr val="tx1"/>
                </a:solidFill>
              </a:rPr>
              <a:t>PT samples may be used for competency assessment AFTER formal evaluation by the PT provider.</a:t>
            </a:r>
          </a:p>
        </p:txBody>
      </p:sp>
      <p:sp>
        <p:nvSpPr>
          <p:cNvPr id="291842" name="Rectangle 2"/>
          <p:cNvSpPr>
            <a:spLocks noGrp="1" noChangeArrowheads="1"/>
          </p:cNvSpPr>
          <p:nvPr>
            <p:ph type="title"/>
          </p:nvPr>
        </p:nvSpPr>
        <p:spPr>
          <a:xfrm>
            <a:off x="228600" y="457200"/>
            <a:ext cx="8229600" cy="1371600"/>
          </a:xfrm>
        </p:spPr>
        <p:txBody>
          <a:bodyPr>
            <a:normAutofit fontScale="90000"/>
          </a:bodyPr>
          <a:lstStyle/>
          <a:p>
            <a:r>
              <a:rPr lang="en-US" altLang="en-US" b="1"/>
              <a:t>Why is Proficiency Testing Important?</a:t>
            </a:r>
            <a:r>
              <a:rPr lang="en-US" altLang="en-US" sz="3200"/>
              <a:t/>
            </a:r>
            <a:br>
              <a:rPr lang="en-US" altLang="en-US" sz="3200"/>
            </a:br>
            <a:endParaRPr lang="en-US" altLang="en-US" sz="3200"/>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4</a:t>
            </a:fld>
            <a:endParaRPr lang="en-US"/>
          </a:p>
        </p:txBody>
      </p:sp>
    </p:spTree>
    <p:extLst>
      <p:ext uri="{BB962C8B-B14F-4D97-AF65-F5344CB8AC3E}">
        <p14:creationId xmlns:p14="http://schemas.microsoft.com/office/powerpoint/2010/main" val="173644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a:xfrm>
            <a:off x="304800" y="2590800"/>
            <a:ext cx="8305800" cy="4038600"/>
          </a:xfrm>
        </p:spPr>
        <p:txBody>
          <a:bodyPr>
            <a:normAutofit lnSpcReduction="10000"/>
          </a:bodyPr>
          <a:lstStyle/>
          <a:p>
            <a:pPr>
              <a:lnSpc>
                <a:spcPct val="90000"/>
              </a:lnSpc>
              <a:buFont typeface="Wingdings" pitchFamily="2" charset="2"/>
              <a:buNone/>
            </a:pPr>
            <a:r>
              <a:rPr lang="en-US" altLang="en-US" sz="2400" dirty="0">
                <a:solidFill>
                  <a:schemeClr val="tx1"/>
                </a:solidFill>
              </a:rPr>
              <a:t>The clinical laboratory industry is highly regulated. </a:t>
            </a:r>
          </a:p>
          <a:p>
            <a:pPr>
              <a:lnSpc>
                <a:spcPct val="90000"/>
              </a:lnSpc>
            </a:pPr>
            <a:r>
              <a:rPr lang="en-US" altLang="en-US" sz="2000" dirty="0">
                <a:solidFill>
                  <a:schemeClr val="tx1"/>
                </a:solidFill>
              </a:rPr>
              <a:t>The Clinical Laboratory Improvement Amendments of 1988 (CLIA) is the law which regulates clinical laboratory testing.  </a:t>
            </a:r>
          </a:p>
          <a:p>
            <a:pPr>
              <a:lnSpc>
                <a:spcPct val="90000"/>
              </a:lnSpc>
            </a:pPr>
            <a:r>
              <a:rPr lang="en-US" altLang="en-US" sz="2000" dirty="0">
                <a:solidFill>
                  <a:schemeClr val="tx1"/>
                </a:solidFill>
              </a:rPr>
              <a:t>The CLIA regulations are enforced by the Centers for Medicare and Medicaid Services (CMS). The College of American Pathologists (CAP) is one of the agencies that acts on behalf of CMS to ensure compliance with the CLIA requirements.</a:t>
            </a:r>
          </a:p>
          <a:p>
            <a:pPr lvl="1">
              <a:lnSpc>
                <a:spcPct val="90000"/>
              </a:lnSpc>
            </a:pPr>
            <a:r>
              <a:rPr lang="en-US" altLang="en-US" sz="2000" dirty="0">
                <a:solidFill>
                  <a:schemeClr val="tx1"/>
                </a:solidFill>
              </a:rPr>
              <a:t>Regulations and requirements for Proficiency Testing (PT) are stipulated by CLIA and enforced by CMS and CAP (or other deemed agency)</a:t>
            </a:r>
          </a:p>
          <a:p>
            <a:pPr lvl="1">
              <a:lnSpc>
                <a:spcPct val="90000"/>
              </a:lnSpc>
            </a:pPr>
            <a:r>
              <a:rPr lang="en-US" altLang="en-US" sz="2000" dirty="0">
                <a:solidFill>
                  <a:schemeClr val="tx1"/>
                </a:solidFill>
              </a:rPr>
              <a:t>The risk of non-compliance with the PT requirements is very high and may result in payment of civil money penalties, revocation of license or non-payment for Medicare or Medicaid services rendered</a:t>
            </a:r>
            <a:r>
              <a:rPr lang="en-US" altLang="en-US" dirty="0">
                <a:solidFill>
                  <a:schemeClr val="tx1"/>
                </a:solidFill>
              </a:rPr>
              <a:t>.</a:t>
            </a:r>
          </a:p>
        </p:txBody>
      </p:sp>
      <p:sp>
        <p:nvSpPr>
          <p:cNvPr id="220164" name="Rectangle 4"/>
          <p:cNvSpPr>
            <a:spLocks noGrp="1" noChangeArrowheads="1"/>
          </p:cNvSpPr>
          <p:nvPr>
            <p:ph type="title"/>
          </p:nvPr>
        </p:nvSpPr>
        <p:spPr>
          <a:xfrm>
            <a:off x="228600" y="609600"/>
            <a:ext cx="8229600" cy="846138"/>
          </a:xfrm>
          <a:noFill/>
          <a:ln/>
        </p:spPr>
        <p:txBody>
          <a:bodyPr anchor="ctr"/>
          <a:lstStyle/>
          <a:p>
            <a:r>
              <a:rPr lang="en-US" altLang="en-US" b="1"/>
              <a:t>Background</a:t>
            </a:r>
          </a:p>
        </p:txBody>
      </p:sp>
      <p:sp>
        <p:nvSpPr>
          <p:cNvPr id="220163" name="Text Box 3"/>
          <p:cNvSpPr txBox="1">
            <a:spLocks noChangeArrowheads="1"/>
          </p:cNvSpPr>
          <p:nvPr/>
        </p:nvSpPr>
        <p:spPr bwMode="auto">
          <a:xfrm>
            <a:off x="85344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Arial" charset="0"/>
              </a:rPr>
              <a:t>2</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5</a:t>
            </a:fld>
            <a:endParaRPr lang="en-US"/>
          </a:p>
        </p:txBody>
      </p:sp>
    </p:spTree>
    <p:extLst>
      <p:ext uri="{BB962C8B-B14F-4D97-AF65-F5344CB8AC3E}">
        <p14:creationId xmlns:p14="http://schemas.microsoft.com/office/powerpoint/2010/main" val="43551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a:xfrm>
            <a:off x="304800" y="2667000"/>
            <a:ext cx="8305800" cy="3352800"/>
          </a:xfrm>
        </p:spPr>
        <p:txBody>
          <a:bodyPr/>
          <a:lstStyle/>
          <a:p>
            <a:r>
              <a:rPr lang="en-US" altLang="en-US" sz="2400" b="1" dirty="0">
                <a:solidFill>
                  <a:schemeClr val="tx1"/>
                </a:solidFill>
              </a:rPr>
              <a:t>Public Health Law 100-578</a:t>
            </a:r>
          </a:p>
          <a:p>
            <a:pPr lvl="1"/>
            <a:r>
              <a:rPr lang="en-US" altLang="en-US" dirty="0">
                <a:solidFill>
                  <a:schemeClr val="tx1"/>
                </a:solidFill>
              </a:rPr>
              <a:t>Laboratories performing testing under CLIA must comply with all CLIA requirements including those for PT </a:t>
            </a:r>
          </a:p>
          <a:p>
            <a:pPr lvl="1"/>
            <a:r>
              <a:rPr lang="en-US" altLang="en-US" dirty="0">
                <a:solidFill>
                  <a:schemeClr val="tx1"/>
                </a:solidFill>
              </a:rPr>
              <a:t>CLIA requirements are found in Section 353 of the Public Health Service Act and 42 Code of Federal Regulations, Part 493</a:t>
            </a:r>
          </a:p>
          <a:p>
            <a:pPr lvl="1"/>
            <a:endParaRPr lang="en-US" altLang="en-US" dirty="0"/>
          </a:p>
          <a:p>
            <a:pPr lvl="1"/>
            <a:endParaRPr lang="en-US" altLang="en-US" dirty="0"/>
          </a:p>
          <a:p>
            <a:pPr>
              <a:buFont typeface="Wingdings" pitchFamily="2" charset="2"/>
              <a:buNone/>
            </a:pPr>
            <a:endParaRPr lang="en-US" altLang="en-US" sz="2400" dirty="0"/>
          </a:p>
        </p:txBody>
      </p:sp>
      <p:sp>
        <p:nvSpPr>
          <p:cNvPr id="222212" name="Rectangle 4"/>
          <p:cNvSpPr>
            <a:spLocks noGrp="1" noChangeArrowheads="1"/>
          </p:cNvSpPr>
          <p:nvPr>
            <p:ph type="title"/>
          </p:nvPr>
        </p:nvSpPr>
        <p:spPr>
          <a:xfrm>
            <a:off x="228600" y="381000"/>
            <a:ext cx="8686800" cy="846138"/>
          </a:xfrm>
          <a:noFill/>
          <a:ln/>
        </p:spPr>
        <p:txBody>
          <a:bodyPr anchor="ctr">
            <a:normAutofit fontScale="90000"/>
          </a:bodyPr>
          <a:lstStyle/>
          <a:p>
            <a:r>
              <a:rPr lang="en-US" altLang="en-US" sz="3200" b="1"/>
              <a:t>CLIA - “The Law”</a:t>
            </a:r>
            <a:r>
              <a:rPr lang="en-US" altLang="en-US" sz="2800" b="1"/>
              <a:t> </a:t>
            </a:r>
            <a:br>
              <a:rPr lang="en-US" altLang="en-US" sz="2800" b="1"/>
            </a:br>
            <a:r>
              <a:rPr lang="en-US" altLang="en-US" sz="2800" b="1"/>
              <a:t>Clinical Laboratory Improvement Amendments of 1988 </a:t>
            </a:r>
          </a:p>
        </p:txBody>
      </p:sp>
      <p:sp>
        <p:nvSpPr>
          <p:cNvPr id="222210" name="Text Box 2"/>
          <p:cNvSpPr txBox="1">
            <a:spLocks noChangeArrowheads="1"/>
          </p:cNvSpPr>
          <p:nvPr/>
        </p:nvSpPr>
        <p:spPr bwMode="auto">
          <a:xfrm>
            <a:off x="85344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Arial" charset="0"/>
              </a:rPr>
              <a:t>3</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6</a:t>
            </a:fld>
            <a:endParaRPr lang="en-US"/>
          </a:p>
        </p:txBody>
      </p:sp>
    </p:spTree>
    <p:extLst>
      <p:ext uri="{BB962C8B-B14F-4D97-AF65-F5344CB8AC3E}">
        <p14:creationId xmlns:p14="http://schemas.microsoft.com/office/powerpoint/2010/main" val="203445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Grp="1" noChangeArrowheads="1"/>
          </p:cNvSpPr>
          <p:nvPr>
            <p:ph idx="1"/>
          </p:nvPr>
        </p:nvSpPr>
        <p:spPr>
          <a:xfrm>
            <a:off x="381000" y="2590800"/>
            <a:ext cx="8305800" cy="3733800"/>
          </a:xfrm>
        </p:spPr>
        <p:txBody>
          <a:bodyPr/>
          <a:lstStyle/>
          <a:p>
            <a:pPr>
              <a:lnSpc>
                <a:spcPct val="80000"/>
              </a:lnSpc>
              <a:buFont typeface="Wingdings" pitchFamily="2" charset="2"/>
              <a:buNone/>
            </a:pPr>
            <a:r>
              <a:rPr lang="en-US" altLang="en-US" sz="2400" b="1" dirty="0">
                <a:solidFill>
                  <a:schemeClr val="tx1"/>
                </a:solidFill>
              </a:rPr>
              <a:t>493.801 Enrollment And Testing Of Samples</a:t>
            </a:r>
            <a:r>
              <a:rPr lang="en-US" altLang="en-US" sz="2400" dirty="0">
                <a:solidFill>
                  <a:schemeClr val="tx1"/>
                </a:solidFill>
              </a:rPr>
              <a:t>	</a:t>
            </a:r>
          </a:p>
          <a:p>
            <a:pPr>
              <a:lnSpc>
                <a:spcPct val="80000"/>
              </a:lnSpc>
            </a:pPr>
            <a:r>
              <a:rPr lang="en-US" altLang="en-US" sz="2400" dirty="0">
                <a:solidFill>
                  <a:schemeClr val="tx1"/>
                </a:solidFill>
              </a:rPr>
              <a:t>The laboratory must participate in a CMS-approved proficiency program for all CLIA specialties and sub-specialties included in the laboratory’s testing menu.</a:t>
            </a:r>
          </a:p>
          <a:p>
            <a:pPr>
              <a:lnSpc>
                <a:spcPct val="80000"/>
              </a:lnSpc>
            </a:pPr>
            <a:r>
              <a:rPr lang="en-US" altLang="en-US" sz="2400" dirty="0">
                <a:solidFill>
                  <a:schemeClr val="tx1"/>
                </a:solidFill>
              </a:rPr>
              <a:t>If a proficiency test program is not available, the </a:t>
            </a:r>
            <a:r>
              <a:rPr lang="en-US" altLang="en-US" sz="2400" dirty="0" err="1">
                <a:solidFill>
                  <a:schemeClr val="tx1"/>
                </a:solidFill>
              </a:rPr>
              <a:t>analyte</a:t>
            </a:r>
            <a:r>
              <a:rPr lang="en-US" altLang="en-US" sz="2400" dirty="0">
                <a:solidFill>
                  <a:schemeClr val="tx1"/>
                </a:solidFill>
              </a:rPr>
              <a:t> must be challenged by an Alternative Performance Assessment at least twice per year. </a:t>
            </a:r>
          </a:p>
          <a:p>
            <a:pPr marL="0" indent="0">
              <a:lnSpc>
                <a:spcPct val="80000"/>
              </a:lnSpc>
              <a:buNone/>
            </a:pPr>
            <a:endParaRPr lang="en-US" altLang="en-US" sz="2400" dirty="0"/>
          </a:p>
        </p:txBody>
      </p:sp>
      <p:sp>
        <p:nvSpPr>
          <p:cNvPr id="225283" name="Rectangle 3"/>
          <p:cNvSpPr>
            <a:spLocks noGrp="1" noChangeArrowheads="1"/>
          </p:cNvSpPr>
          <p:nvPr>
            <p:ph type="title"/>
          </p:nvPr>
        </p:nvSpPr>
        <p:spPr>
          <a:xfrm>
            <a:off x="228600" y="381000"/>
            <a:ext cx="8686800" cy="998538"/>
          </a:xfrm>
        </p:spPr>
        <p:txBody>
          <a:bodyPr>
            <a:normAutofit fontScale="90000"/>
          </a:bodyPr>
          <a:lstStyle/>
          <a:p>
            <a:r>
              <a:rPr lang="en-US" altLang="en-US" sz="3200" b="1"/>
              <a:t>CLIA - “The Regulation”</a:t>
            </a:r>
            <a:r>
              <a:rPr lang="en-US" altLang="en-US" sz="2800" b="1"/>
              <a:t> </a:t>
            </a:r>
            <a:br>
              <a:rPr lang="en-US" altLang="en-US" sz="2800" b="1"/>
            </a:br>
            <a:r>
              <a:rPr lang="en-US" altLang="en-US" sz="2800" b="1"/>
              <a:t>Clinical Laboratory Improvement Amendments of 1988</a:t>
            </a:r>
          </a:p>
        </p:txBody>
      </p:sp>
      <p:sp>
        <p:nvSpPr>
          <p:cNvPr id="225282" name="Text Box 2"/>
          <p:cNvSpPr txBox="1">
            <a:spLocks noChangeArrowheads="1"/>
          </p:cNvSpPr>
          <p:nvPr/>
        </p:nvSpPr>
        <p:spPr bwMode="auto">
          <a:xfrm>
            <a:off x="85344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Arial" charset="0"/>
              </a:rPr>
              <a:t>5</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7</a:t>
            </a:fld>
            <a:endParaRPr lang="en-US"/>
          </a:p>
        </p:txBody>
      </p:sp>
    </p:spTree>
    <p:extLst>
      <p:ext uri="{BB962C8B-B14F-4D97-AF65-F5344CB8AC3E}">
        <p14:creationId xmlns:p14="http://schemas.microsoft.com/office/powerpoint/2010/main" val="65613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idx="1"/>
          </p:nvPr>
        </p:nvSpPr>
        <p:spPr>
          <a:xfrm>
            <a:off x="304800" y="2438400"/>
            <a:ext cx="8305800" cy="3733800"/>
          </a:xfrm>
        </p:spPr>
        <p:txBody>
          <a:bodyPr>
            <a:normAutofit fontScale="92500"/>
          </a:bodyPr>
          <a:lstStyle/>
          <a:p>
            <a:pPr>
              <a:buFont typeface="Wingdings" pitchFamily="2" charset="2"/>
              <a:buNone/>
            </a:pPr>
            <a:r>
              <a:rPr lang="en-US" altLang="en-US" sz="2400" b="1" dirty="0">
                <a:solidFill>
                  <a:schemeClr val="tx1"/>
                </a:solidFill>
              </a:rPr>
              <a:t>493.801(b)(4) Testing of Proficiency Testing Samples</a:t>
            </a:r>
          </a:p>
          <a:p>
            <a:r>
              <a:rPr lang="en-US" altLang="en-US" sz="2400" dirty="0">
                <a:solidFill>
                  <a:schemeClr val="tx1"/>
                </a:solidFill>
              </a:rPr>
              <a:t>The laboratory must not send Proficiency Testing samples or portions of samples to another laboratory for any analysis for which it is </a:t>
            </a:r>
            <a:r>
              <a:rPr lang="en-US" altLang="en-US" sz="2400" u="sng" dirty="0">
                <a:solidFill>
                  <a:schemeClr val="tx1"/>
                </a:solidFill>
              </a:rPr>
              <a:t>certified</a:t>
            </a:r>
            <a:r>
              <a:rPr lang="en-US" altLang="en-US" sz="2400" dirty="0">
                <a:solidFill>
                  <a:schemeClr val="tx1"/>
                </a:solidFill>
              </a:rPr>
              <a:t> to perform in its own laboratory.  Any laboratory that the Centers for Medicare and Medicaid Services (CMS) determines </a:t>
            </a:r>
            <a:r>
              <a:rPr lang="en-US" altLang="en-US" sz="2400" u="sng" dirty="0">
                <a:solidFill>
                  <a:schemeClr val="tx1"/>
                </a:solidFill>
              </a:rPr>
              <a:t>intentionally</a:t>
            </a:r>
            <a:r>
              <a:rPr lang="en-US" altLang="en-US" sz="2400" dirty="0">
                <a:solidFill>
                  <a:schemeClr val="tx1"/>
                </a:solidFill>
              </a:rPr>
              <a:t> referred its proficiency testing samples to another laboratory for analysis </a:t>
            </a:r>
            <a:r>
              <a:rPr lang="en-US" altLang="en-US" sz="2400" u="sng" dirty="0">
                <a:solidFill>
                  <a:schemeClr val="tx1"/>
                </a:solidFill>
              </a:rPr>
              <a:t>will</a:t>
            </a:r>
            <a:r>
              <a:rPr lang="en-US" altLang="en-US" sz="2400" dirty="0">
                <a:solidFill>
                  <a:schemeClr val="tx1"/>
                </a:solidFill>
              </a:rPr>
              <a:t> have its certificate revoked for at least one year.  Any laboratory that receives proficiency testing from another laboratory must notify CMS of the receipt of those samples.</a:t>
            </a:r>
          </a:p>
          <a:p>
            <a:endParaRPr lang="en-US" altLang="en-US" dirty="0"/>
          </a:p>
        </p:txBody>
      </p:sp>
      <p:sp>
        <p:nvSpPr>
          <p:cNvPr id="347138" name="Rectangle 2"/>
          <p:cNvSpPr>
            <a:spLocks noGrp="1" noChangeArrowheads="1"/>
          </p:cNvSpPr>
          <p:nvPr>
            <p:ph type="title"/>
          </p:nvPr>
        </p:nvSpPr>
        <p:spPr>
          <a:xfrm>
            <a:off x="228600" y="457200"/>
            <a:ext cx="8915400" cy="846138"/>
          </a:xfrm>
        </p:spPr>
        <p:txBody>
          <a:bodyPr>
            <a:normAutofit fontScale="90000"/>
          </a:bodyPr>
          <a:lstStyle/>
          <a:p>
            <a:r>
              <a:rPr lang="en-US" altLang="en-US" sz="3200" b="1"/>
              <a:t>CLIA - “The Regulation” </a:t>
            </a:r>
            <a:br>
              <a:rPr lang="en-US" altLang="en-US" sz="3200" b="1"/>
            </a:br>
            <a:r>
              <a:rPr lang="en-US" altLang="en-US" sz="2800" b="1"/>
              <a:t>Clinical Laboratory Improvement Amendments of 1988</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8</a:t>
            </a:fld>
            <a:endParaRPr lang="en-US"/>
          </a:p>
        </p:txBody>
      </p:sp>
    </p:spTree>
    <p:extLst>
      <p:ext uri="{BB962C8B-B14F-4D97-AF65-F5344CB8AC3E}">
        <p14:creationId xmlns:p14="http://schemas.microsoft.com/office/powerpoint/2010/main" val="81978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idx="1"/>
          </p:nvPr>
        </p:nvSpPr>
        <p:spPr>
          <a:xfrm>
            <a:off x="609600" y="2362200"/>
            <a:ext cx="8305800" cy="4343400"/>
          </a:xfrm>
        </p:spPr>
        <p:txBody>
          <a:bodyPr>
            <a:normAutofit lnSpcReduction="10000"/>
          </a:bodyPr>
          <a:lstStyle/>
          <a:p>
            <a:pPr>
              <a:lnSpc>
                <a:spcPct val="90000"/>
              </a:lnSpc>
            </a:pPr>
            <a:r>
              <a:rPr lang="en-US" altLang="en-US" sz="2400" dirty="0">
                <a:solidFill>
                  <a:schemeClr val="tx1"/>
                </a:solidFill>
              </a:rPr>
              <a:t>Laboratory may lose it’s CLIA license for one year (either in the specialty or sub-specialty or for the entire laboratory).</a:t>
            </a:r>
          </a:p>
          <a:p>
            <a:pPr>
              <a:lnSpc>
                <a:spcPct val="90000"/>
              </a:lnSpc>
            </a:pPr>
            <a:r>
              <a:rPr lang="en-US" altLang="en-US" sz="2400" dirty="0">
                <a:solidFill>
                  <a:schemeClr val="tx1"/>
                </a:solidFill>
              </a:rPr>
              <a:t>Laboratory Director may have sanctions imposed (e.g., not serve as director of </a:t>
            </a:r>
            <a:r>
              <a:rPr lang="en-US" altLang="en-US" sz="2400" u="sng" dirty="0">
                <a:solidFill>
                  <a:schemeClr val="tx1"/>
                </a:solidFill>
              </a:rPr>
              <a:t>any</a:t>
            </a:r>
            <a:r>
              <a:rPr lang="en-US" altLang="en-US" sz="2400" dirty="0">
                <a:solidFill>
                  <a:schemeClr val="tx1"/>
                </a:solidFill>
              </a:rPr>
              <a:t> laboratory for two years).</a:t>
            </a:r>
          </a:p>
          <a:p>
            <a:pPr>
              <a:lnSpc>
                <a:spcPct val="90000"/>
              </a:lnSpc>
            </a:pPr>
            <a:r>
              <a:rPr lang="en-US" altLang="en-US" sz="2400" dirty="0">
                <a:solidFill>
                  <a:schemeClr val="tx1"/>
                </a:solidFill>
              </a:rPr>
              <a:t>Owner may not own or operate a laboratory for two years.</a:t>
            </a:r>
          </a:p>
          <a:p>
            <a:pPr>
              <a:lnSpc>
                <a:spcPct val="90000"/>
              </a:lnSpc>
            </a:pPr>
            <a:r>
              <a:rPr lang="en-US" altLang="en-US" sz="2400" dirty="0">
                <a:solidFill>
                  <a:schemeClr val="tx1"/>
                </a:solidFill>
              </a:rPr>
              <a:t>Fines may be imposed</a:t>
            </a:r>
          </a:p>
          <a:p>
            <a:pPr>
              <a:lnSpc>
                <a:spcPct val="90000"/>
              </a:lnSpc>
            </a:pPr>
            <a:r>
              <a:rPr lang="en-US" altLang="en-US" sz="2400" dirty="0">
                <a:solidFill>
                  <a:schemeClr val="tx1"/>
                </a:solidFill>
              </a:rPr>
              <a:t>Laboratory may lose ability to bill for Medicare or Medicaid services</a:t>
            </a:r>
          </a:p>
          <a:p>
            <a:pPr>
              <a:lnSpc>
                <a:spcPct val="90000"/>
              </a:lnSpc>
            </a:pPr>
            <a:r>
              <a:rPr lang="en-US" altLang="en-US" sz="2400" dirty="0">
                <a:solidFill>
                  <a:schemeClr val="tx1"/>
                </a:solidFill>
              </a:rPr>
              <a:t>Employees face termination</a:t>
            </a:r>
          </a:p>
          <a:p>
            <a:pPr>
              <a:lnSpc>
                <a:spcPct val="90000"/>
              </a:lnSpc>
            </a:pPr>
            <a:r>
              <a:rPr lang="en-US" altLang="en-US" sz="2400" dirty="0">
                <a:solidFill>
                  <a:schemeClr val="tx1"/>
                </a:solidFill>
              </a:rPr>
              <a:t>Bad publicity – Tarnished public image!</a:t>
            </a:r>
          </a:p>
          <a:p>
            <a:pPr>
              <a:lnSpc>
                <a:spcPct val="90000"/>
              </a:lnSpc>
            </a:pPr>
            <a:r>
              <a:rPr lang="en-US" altLang="en-US" sz="2400" dirty="0">
                <a:solidFill>
                  <a:schemeClr val="tx1"/>
                </a:solidFill>
              </a:rPr>
              <a:t>PATIENT CARE WILL SUFFER!</a:t>
            </a:r>
          </a:p>
          <a:p>
            <a:pPr>
              <a:lnSpc>
                <a:spcPct val="90000"/>
              </a:lnSpc>
            </a:pPr>
            <a:endParaRPr lang="en-US" altLang="en-US" sz="2400" dirty="0"/>
          </a:p>
        </p:txBody>
      </p:sp>
      <p:sp>
        <p:nvSpPr>
          <p:cNvPr id="284674" name="Rectangle 2"/>
          <p:cNvSpPr>
            <a:spLocks noGrp="1" noChangeArrowheads="1"/>
          </p:cNvSpPr>
          <p:nvPr>
            <p:ph type="title"/>
          </p:nvPr>
        </p:nvSpPr>
        <p:spPr>
          <a:xfrm>
            <a:off x="228600" y="381000"/>
            <a:ext cx="8686800" cy="990600"/>
          </a:xfrm>
        </p:spPr>
        <p:txBody>
          <a:bodyPr/>
          <a:lstStyle/>
          <a:p>
            <a:r>
              <a:rPr lang="en-US" altLang="en-US" sz="3200" b="1"/>
              <a:t>Consequences for Non-Compliance</a:t>
            </a:r>
          </a:p>
        </p:txBody>
      </p:sp>
      <p:sp>
        <p:nvSpPr>
          <p:cNvPr id="2" name="Footer Placeholder 1"/>
          <p:cNvSpPr>
            <a:spLocks noGrp="1"/>
          </p:cNvSpPr>
          <p:nvPr>
            <p:ph type="ftr" sz="quarter" idx="11"/>
          </p:nvPr>
        </p:nvSpPr>
        <p:spPr/>
        <p:txBody>
          <a:bodyPr/>
          <a:lstStyle/>
          <a:p>
            <a:r>
              <a:rPr lang="en-US" smtClean="0"/>
              <a:t>FRHS Lab 2014</a:t>
            </a:r>
            <a:endParaRPr lang="en-US"/>
          </a:p>
        </p:txBody>
      </p:sp>
      <p:sp>
        <p:nvSpPr>
          <p:cNvPr id="3" name="Slide Number Placeholder 2"/>
          <p:cNvSpPr>
            <a:spLocks noGrp="1"/>
          </p:cNvSpPr>
          <p:nvPr>
            <p:ph type="sldNum" sz="quarter" idx="12"/>
          </p:nvPr>
        </p:nvSpPr>
        <p:spPr/>
        <p:txBody>
          <a:bodyPr/>
          <a:lstStyle/>
          <a:p>
            <a:fld id="{687D7A59-36E2-48B9-B146-C1E59501F63F}" type="slidenum">
              <a:rPr lang="en-US" smtClean="0"/>
              <a:pPr/>
              <a:t>9</a:t>
            </a:fld>
            <a:endParaRPr lang="en-US"/>
          </a:p>
        </p:txBody>
      </p:sp>
    </p:spTree>
    <p:extLst>
      <p:ext uri="{BB962C8B-B14F-4D97-AF65-F5344CB8AC3E}">
        <p14:creationId xmlns:p14="http://schemas.microsoft.com/office/powerpoint/2010/main" val="1195431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1436</Words>
  <Application>Microsoft Office PowerPoint</Application>
  <PresentationFormat>On-screen Show (4:3)</PresentationFormat>
  <Paragraphs>258</Paragraphs>
  <Slides>31</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Waveform</vt:lpstr>
      <vt:lpstr>Chart</vt:lpstr>
      <vt:lpstr>Proficiency Testing  </vt:lpstr>
      <vt:lpstr>Objectives</vt:lpstr>
      <vt:lpstr>What is Proficiency Testing? </vt:lpstr>
      <vt:lpstr>Why is Proficiency Testing Important? </vt:lpstr>
      <vt:lpstr>Background</vt:lpstr>
      <vt:lpstr>CLIA - “The Law”  Clinical Laboratory Improvement Amendments of 1988 </vt:lpstr>
      <vt:lpstr>CLIA - “The Regulation”  Clinical Laboratory Improvement Amendments of 1988</vt:lpstr>
      <vt:lpstr>CLIA - “The Regulation”  Clinical Laboratory Improvement Amendments of 1988</vt:lpstr>
      <vt:lpstr>Consequences for Non-Compliance</vt:lpstr>
      <vt:lpstr>PROFICIENCY TESTING DO’s</vt:lpstr>
      <vt:lpstr>Proficiency Testing DON’Ts</vt:lpstr>
      <vt:lpstr>ENROLLMENT &amp; PARTICIPATION</vt:lpstr>
      <vt:lpstr>Evaluation of PT Results</vt:lpstr>
      <vt:lpstr>PT Grading Policy</vt:lpstr>
      <vt:lpstr>Reported Causes of PT Failures</vt:lpstr>
      <vt:lpstr>CLERICAL ERRORS</vt:lpstr>
      <vt:lpstr>TECHNICAL ISSUES</vt:lpstr>
      <vt:lpstr>Methodologic Issues</vt:lpstr>
      <vt:lpstr>Issues with PT Testing Materials </vt:lpstr>
      <vt:lpstr>Investigation</vt:lpstr>
      <vt:lpstr>Investigation 2</vt:lpstr>
      <vt:lpstr>Proficiency Testing Exception Summary (PTES) </vt:lpstr>
      <vt:lpstr>UNSATISFACTORY PT PERFORMANCE</vt:lpstr>
      <vt:lpstr>UNSUCCESSFUL PT PERFORMANCE</vt:lpstr>
      <vt:lpstr> PT Monitoring by Accreditation Program</vt:lpstr>
      <vt:lpstr> CORRECTIVE ACTIONS</vt:lpstr>
      <vt:lpstr>Closing the Loop</vt:lpstr>
      <vt:lpstr>Not Closing the Loop</vt:lpstr>
      <vt:lpstr>FRHS Lab Policy</vt:lpstr>
      <vt:lpstr>FRHS Lab Policy</vt:lpstr>
      <vt:lpstr>Proficiency Testing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dc:creator>
  <cp:lastModifiedBy>Paul H</cp:lastModifiedBy>
  <cp:revision>13</cp:revision>
  <dcterms:created xsi:type="dcterms:W3CDTF">2014-06-13T22:40:43Z</dcterms:created>
  <dcterms:modified xsi:type="dcterms:W3CDTF">2014-06-15T21:22:04Z</dcterms:modified>
</cp:coreProperties>
</file>