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3"/>
  </p:notesMasterIdLst>
  <p:handoutMasterIdLst>
    <p:handoutMasterId r:id="rId24"/>
  </p:handoutMasterIdLst>
  <p:sldIdLst>
    <p:sldId id="256" r:id="rId2"/>
    <p:sldId id="258" r:id="rId3"/>
    <p:sldId id="286" r:id="rId4"/>
    <p:sldId id="281" r:id="rId5"/>
    <p:sldId id="260" r:id="rId6"/>
    <p:sldId id="261" r:id="rId7"/>
    <p:sldId id="262" r:id="rId8"/>
    <p:sldId id="265" r:id="rId9"/>
    <p:sldId id="267" r:id="rId10"/>
    <p:sldId id="269" r:id="rId11"/>
    <p:sldId id="282" r:id="rId12"/>
    <p:sldId id="270" r:id="rId13"/>
    <p:sldId id="272" r:id="rId14"/>
    <p:sldId id="273" r:id="rId15"/>
    <p:sldId id="274" r:id="rId16"/>
    <p:sldId id="275" r:id="rId17"/>
    <p:sldId id="283" r:id="rId18"/>
    <p:sldId id="276" r:id="rId19"/>
    <p:sldId id="287" r:id="rId20"/>
    <p:sldId id="288" r:id="rId21"/>
    <p:sldId id="279" r:id="rId22"/>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4145" autoAdjust="0"/>
  </p:normalViewPr>
  <p:slideViewPr>
    <p:cSldViewPr>
      <p:cViewPr varScale="1">
        <p:scale>
          <a:sx n="39" d="100"/>
          <a:sy n="39" d="100"/>
        </p:scale>
        <p:origin x="-768" y="-9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1806" y="-84"/>
      </p:cViewPr>
      <p:guideLst>
        <p:guide orient="horz" pos="289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2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0293"/>
          </a:xfrm>
          <a:prstGeom prst="rect">
            <a:avLst/>
          </a:prstGeom>
        </p:spPr>
        <p:txBody>
          <a:bodyPr vert="horz" lIns="91440" tIns="45720" rIns="91440" bIns="45720" rtlCol="0"/>
          <a:lstStyle>
            <a:lvl1pPr algn="r">
              <a:defRPr sz="1200"/>
            </a:lvl1pPr>
          </a:lstStyle>
          <a:p>
            <a:fld id="{5DD75812-DA1D-45C0-A340-08377B8F37AC}" type="datetimeFigureOut">
              <a:rPr lang="en-US" smtClean="0"/>
              <a:pPr/>
              <a:t>8/21/2013</a:t>
            </a:fld>
            <a:endParaRPr lang="en-US"/>
          </a:p>
        </p:txBody>
      </p:sp>
      <p:sp>
        <p:nvSpPr>
          <p:cNvPr id="4" name="Footer Placeholder 3"/>
          <p:cNvSpPr>
            <a:spLocks noGrp="1"/>
          </p:cNvSpPr>
          <p:nvPr>
            <p:ph type="ftr" sz="quarter" idx="2"/>
          </p:nvPr>
        </p:nvSpPr>
        <p:spPr>
          <a:xfrm>
            <a:off x="0" y="8737700"/>
            <a:ext cx="2971800" cy="4602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37700"/>
            <a:ext cx="2971800" cy="460293"/>
          </a:xfrm>
          <a:prstGeom prst="rect">
            <a:avLst/>
          </a:prstGeom>
        </p:spPr>
        <p:txBody>
          <a:bodyPr vert="horz" lIns="91440" tIns="45720" rIns="91440" bIns="45720" rtlCol="0" anchor="b"/>
          <a:lstStyle>
            <a:lvl1pPr algn="r">
              <a:defRPr sz="1200"/>
            </a:lvl1pPr>
          </a:lstStyle>
          <a:p>
            <a:fld id="{908B06A2-B8CA-4DAF-BDF3-9EA37560340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602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602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30300" y="688975"/>
            <a:ext cx="4600575" cy="345122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70421"/>
            <a:ext cx="5486400" cy="41394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737700"/>
            <a:ext cx="2971800" cy="4602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84613" y="8737700"/>
            <a:ext cx="2971800" cy="4602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A3FFEDB-D01A-4FD5-9777-E2E9BDFEB2A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3FBA226-E8B5-478D-A36A-E712A4012655}" type="slidenum">
              <a:rPr lang="en-US" smtClean="0"/>
              <a:pPr/>
              <a:t>1</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b="1" dirty="0" smtClean="0"/>
              <a:t>[Note to presenter: Feel free to discard slides or information to tailor this slide set to your particular organization’s needs.]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790F70AF-236B-4582-A137-3B9978E132BA}" type="slidenum">
              <a:rPr lang="en-US" smtClean="0"/>
              <a:pPr/>
              <a:t>10</a:t>
            </a:fld>
            <a:endParaRPr lang="en-US" smtClean="0"/>
          </a:p>
        </p:txBody>
      </p:sp>
      <p:sp>
        <p:nvSpPr>
          <p:cNvPr id="35843" name="Rectangle 6"/>
          <p:cNvSpPr>
            <a:spLocks noGrp="1" noRot="1" noChangeAspect="1" noChangeArrowheads="1" noTextEdit="1"/>
          </p:cNvSpPr>
          <p:nvPr>
            <p:ph type="sldImg"/>
          </p:nvPr>
        </p:nvSpPr>
        <p:spPr>
          <a:ln/>
        </p:spPr>
      </p:sp>
      <p:sp>
        <p:nvSpPr>
          <p:cNvPr id="35844" name="Rectangle 7"/>
          <p:cNvSpPr>
            <a:spLocks noGrp="1" noChangeArrowheads="1"/>
          </p:cNvSpPr>
          <p:nvPr>
            <p:ph type="body" idx="1"/>
          </p:nvPr>
        </p:nvSpPr>
        <p:spPr>
          <a:noFill/>
          <a:ln/>
        </p:spPr>
        <p:txBody>
          <a:bodyPr/>
          <a:lstStyle/>
          <a:p>
            <a:r>
              <a:rPr lang="en-US" smtClean="0">
                <a:cs typeface="Arial" charset="0"/>
              </a:rPr>
              <a:t>●  </a:t>
            </a:r>
            <a:r>
              <a:rPr lang="en-US" smtClean="0"/>
              <a:t>Do not hand pass exposed sharps from one person to another.</a:t>
            </a:r>
          </a:p>
          <a:p>
            <a:r>
              <a:rPr lang="en-US" smtClean="0">
                <a:cs typeface="Arial" charset="0"/>
              </a:rPr>
              <a:t>●  </a:t>
            </a:r>
            <a:r>
              <a:rPr lang="en-US" smtClean="0"/>
              <a:t>Use a predetermined neutral zone or tray for placing and retrieving used sharps.</a:t>
            </a:r>
          </a:p>
          <a:p>
            <a:r>
              <a:rPr lang="en-US" smtClean="0">
                <a:cs typeface="Arial" charset="0"/>
              </a:rPr>
              <a:t>●  </a:t>
            </a:r>
            <a:r>
              <a:rPr lang="en-US" smtClean="0"/>
              <a:t>Verbally announce when sharps are being placed in a neutral zone.</a:t>
            </a:r>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6F366A2-BF3F-4415-BCC9-98373562853E}" type="slidenum">
              <a:rPr lang="en-US" smtClean="0"/>
              <a:pPr/>
              <a:t>11</a:t>
            </a:fld>
            <a:endParaRPr lang="en-US" smtClean="0"/>
          </a:p>
        </p:txBody>
      </p:sp>
      <p:sp>
        <p:nvSpPr>
          <p:cNvPr id="36867" name="Rectangle 6"/>
          <p:cNvSpPr>
            <a:spLocks noGrp="1" noRot="1" noChangeAspect="1" noChangeArrowheads="1" noTextEdit="1"/>
          </p:cNvSpPr>
          <p:nvPr>
            <p:ph type="sldImg"/>
          </p:nvPr>
        </p:nvSpPr>
        <p:spPr>
          <a:ln/>
        </p:spPr>
      </p:sp>
      <p:sp>
        <p:nvSpPr>
          <p:cNvPr id="36868" name="Rectangle 7"/>
          <p:cNvSpPr>
            <a:spLocks noGrp="1" noChangeArrowheads="1"/>
          </p:cNvSpPr>
          <p:nvPr>
            <p:ph type="body" idx="1"/>
          </p:nvPr>
        </p:nvSpPr>
        <p:spPr>
          <a:noFill/>
          <a:ln/>
        </p:spPr>
        <p:txBody>
          <a:bodyPr/>
          <a:lstStyle/>
          <a:p>
            <a:r>
              <a:rPr lang="en-US" smtClean="0">
                <a:cs typeface="Arial" charset="0"/>
              </a:rPr>
              <a:t>●  </a:t>
            </a:r>
            <a:r>
              <a:rPr lang="en-US" smtClean="0"/>
              <a:t>If using an engineered sharps injury prevention device, activate the safety feature as the procedure is being completed.  Observe for audible or visual cues that the feature is locked in place.</a:t>
            </a:r>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1DE0708-B8AF-4936-82D5-A6FBFC1738E1}" type="slidenum">
              <a:rPr lang="en-US" smtClean="0"/>
              <a:pPr/>
              <a:t>12</a:t>
            </a:fld>
            <a:endParaRPr lang="en-US" smtClean="0"/>
          </a:p>
        </p:txBody>
      </p:sp>
      <p:sp>
        <p:nvSpPr>
          <p:cNvPr id="37891" name="Rectangle 6"/>
          <p:cNvSpPr>
            <a:spLocks noGrp="1" noRot="1" noChangeAspect="1" noChangeArrowheads="1" noTextEdit="1"/>
          </p:cNvSpPr>
          <p:nvPr>
            <p:ph type="sldImg"/>
          </p:nvPr>
        </p:nvSpPr>
        <p:spPr>
          <a:ln/>
        </p:spPr>
      </p:sp>
      <p:sp>
        <p:nvSpPr>
          <p:cNvPr id="37892" name="Rectangle 7"/>
          <p:cNvSpPr>
            <a:spLocks noGrp="1" noChangeArrowheads="1"/>
          </p:cNvSpPr>
          <p:nvPr>
            <p:ph type="body" idx="1"/>
          </p:nvPr>
        </p:nvSpPr>
        <p:spPr>
          <a:noFill/>
          <a:ln/>
        </p:spPr>
        <p:txBody>
          <a:bodyPr/>
          <a:lstStyle/>
          <a:p>
            <a:r>
              <a:rPr lang="en-US" smtClean="0"/>
              <a:t>During cleanup following a procedure, you should:</a:t>
            </a:r>
          </a:p>
          <a:p>
            <a:endParaRPr lang="en-US" smtClean="0"/>
          </a:p>
          <a:p>
            <a:r>
              <a:rPr lang="en-US" smtClean="0">
                <a:cs typeface="Arial" charset="0"/>
              </a:rPr>
              <a:t>● </a:t>
            </a:r>
            <a:r>
              <a:rPr lang="en-US" smtClean="0"/>
              <a:t> Be accountable for sharps you use.  You should dispose of any sharp object that you personally use.</a:t>
            </a:r>
          </a:p>
          <a:p>
            <a:r>
              <a:rPr lang="en-US" smtClean="0">
                <a:cs typeface="Arial" charset="0"/>
              </a:rPr>
              <a:t>● </a:t>
            </a:r>
            <a:r>
              <a:rPr lang="en-US" smtClean="0"/>
              <a:t> Visually inspect procedure trays or other surfaces (including patient beds) containing waste materials for exposed sharps used during a procedure before handling them.</a:t>
            </a:r>
          </a:p>
          <a:p>
            <a:r>
              <a:rPr lang="en-US" smtClean="0">
                <a:cs typeface="Arial" charset="0"/>
              </a:rPr>
              <a:t>● </a:t>
            </a:r>
            <a:r>
              <a:rPr lang="en-US" smtClean="0"/>
              <a:t> Look for sharps that may have been left inadvertently after the procedure.</a:t>
            </a:r>
          </a:p>
          <a:p>
            <a:endParaRPr lang="en-US" smtClean="0"/>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5DE47EA-24E1-464A-8001-9F0F011B6DB9}" type="slidenum">
              <a:rPr lang="en-US" smtClean="0"/>
              <a:pPr/>
              <a:t>13</a:t>
            </a:fld>
            <a:endParaRPr lang="en-US" smtClean="0"/>
          </a:p>
        </p:txBody>
      </p:sp>
      <p:sp>
        <p:nvSpPr>
          <p:cNvPr id="38915" name="Rectangle 6"/>
          <p:cNvSpPr>
            <a:spLocks noGrp="1" noRot="1" noChangeAspect="1" noChangeArrowheads="1" noTextEdit="1"/>
          </p:cNvSpPr>
          <p:nvPr>
            <p:ph type="sldImg"/>
          </p:nvPr>
        </p:nvSpPr>
        <p:spPr>
          <a:ln/>
        </p:spPr>
      </p:sp>
      <p:sp>
        <p:nvSpPr>
          <p:cNvPr id="38916" name="Rectangle 7"/>
          <p:cNvSpPr>
            <a:spLocks noGrp="1" noChangeArrowheads="1"/>
          </p:cNvSpPr>
          <p:nvPr>
            <p:ph type="body" idx="1"/>
          </p:nvPr>
        </p:nvSpPr>
        <p:spPr>
          <a:noFill/>
          <a:ln/>
        </p:spPr>
        <p:txBody>
          <a:bodyPr/>
          <a:lstStyle/>
          <a:p>
            <a:r>
              <a:rPr lang="en-US" smtClean="0"/>
              <a:t>During cleanup following a procedure:</a:t>
            </a:r>
          </a:p>
          <a:p>
            <a:endParaRPr lang="en-US" smtClean="0"/>
          </a:p>
          <a:p>
            <a:r>
              <a:rPr lang="en-US" smtClean="0">
                <a:cs typeface="Arial" charset="0"/>
              </a:rPr>
              <a:t>● </a:t>
            </a:r>
            <a:r>
              <a:rPr lang="en-US" smtClean="0"/>
              <a:t> Transport reusable sharps in a closed container.</a:t>
            </a:r>
          </a:p>
          <a:p>
            <a:r>
              <a:rPr lang="en-US" smtClean="0">
                <a:cs typeface="Arial" charset="0"/>
              </a:rPr>
              <a:t>● </a:t>
            </a:r>
            <a:r>
              <a:rPr lang="en-US" smtClean="0"/>
              <a:t> Secure the container to prevent the spillage of contents.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F500C0A-7A0D-455F-B9DE-219C4E577B9B}" type="slidenum">
              <a:rPr lang="en-US" smtClean="0"/>
              <a:pPr/>
              <a:t>14</a:t>
            </a:fld>
            <a:endParaRPr lang="en-US" smtClean="0"/>
          </a:p>
        </p:txBody>
      </p:sp>
      <p:sp>
        <p:nvSpPr>
          <p:cNvPr id="39939" name="Rectangle 6"/>
          <p:cNvSpPr>
            <a:spLocks noGrp="1" noRot="1" noChangeAspect="1" noChangeArrowheads="1" noTextEdit="1"/>
          </p:cNvSpPr>
          <p:nvPr>
            <p:ph type="sldImg"/>
          </p:nvPr>
        </p:nvSpPr>
        <p:spPr>
          <a:ln/>
        </p:spPr>
      </p:sp>
      <p:sp>
        <p:nvSpPr>
          <p:cNvPr id="39940" name="Rectangle 7"/>
          <p:cNvSpPr>
            <a:spLocks noGrp="1" noChangeArrowheads="1"/>
          </p:cNvSpPr>
          <p:nvPr>
            <p:ph type="body" idx="1"/>
          </p:nvPr>
        </p:nvSpPr>
        <p:spPr>
          <a:noFill/>
          <a:ln/>
        </p:spPr>
        <p:txBody>
          <a:bodyPr/>
          <a:lstStyle/>
          <a:p>
            <a:r>
              <a:rPr lang="en-US" smtClean="0"/>
              <a:t>While disposing of sharps:</a:t>
            </a:r>
          </a:p>
          <a:p>
            <a:endParaRPr lang="en-US" smtClean="0"/>
          </a:p>
          <a:p>
            <a:r>
              <a:rPr lang="en-US" smtClean="0">
                <a:cs typeface="Arial" charset="0"/>
              </a:rPr>
              <a:t>●</a:t>
            </a:r>
            <a:r>
              <a:rPr lang="en-US" smtClean="0"/>
              <a:t>  Visually inspect the sharps container for hazards caused by overfilling.  You should also make sure the sharps container being used is large enough to accommodate the entire device.</a:t>
            </a:r>
          </a:p>
          <a:p>
            <a:r>
              <a:rPr lang="en-US" smtClean="0">
                <a:cs typeface="Arial" charset="0"/>
              </a:rPr>
              <a:t>● </a:t>
            </a:r>
            <a:r>
              <a:rPr lang="en-US" smtClean="0"/>
              <a:t> Keep your hands behind the tip of any sharps.</a:t>
            </a:r>
          </a:p>
          <a:p>
            <a:r>
              <a:rPr lang="en-US" smtClean="0">
                <a:cs typeface="Arial" charset="0"/>
              </a:rPr>
              <a:t>● </a:t>
            </a:r>
            <a:r>
              <a:rPr lang="en-US" smtClean="0"/>
              <a:t> Avoid bringing the hands close to the opening of a sharps container.  Never place hands or fingers into a container to facilitate disposal of a device. </a:t>
            </a:r>
          </a:p>
          <a:p>
            <a:endParaRPr lang="en-US" smtClean="0"/>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B525BF2-542B-49D9-A8AA-474790759F86}" type="slidenum">
              <a:rPr lang="en-US" smtClean="0"/>
              <a:pPr/>
              <a:t>15</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0" y="4370421"/>
            <a:ext cx="5029200" cy="4139490"/>
          </a:xfrm>
          <a:noFill/>
          <a:ln/>
        </p:spPr>
        <p:txBody>
          <a:bodyPr/>
          <a:lstStyle/>
          <a:p>
            <a:pPr eaLnBrk="1" hangingPunct="1"/>
            <a:r>
              <a:rPr lang="en-US" smtClean="0"/>
              <a:t>If you are disposing of sharps with attached tubing, such as a winged-steel or butterfly needle, be aware that the tubing can recoil and lead to injury.  Be sure to maintain control of the tubing as well as the needle when disposing of the device.</a:t>
            </a:r>
          </a:p>
          <a:p>
            <a:pPr eaLnBrk="1" hangingPunct="1"/>
            <a:r>
              <a:rPr lang="en-US" smtClean="0"/>
              <a:t> </a:t>
            </a:r>
          </a:p>
          <a:p>
            <a:pPr eaLnBrk="1" hangingPunct="1"/>
            <a:endParaRPr lang="en-US" smtClean="0"/>
          </a:p>
          <a:p>
            <a:pPr eaLnBrk="1" hangingPunct="1"/>
            <a:r>
              <a:rPr lang="en-US" smtClean="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F11F4ABF-282F-4A21-B631-176EED889650}" type="slidenum">
              <a:rPr lang="en-US" smtClean="0"/>
              <a:pPr/>
              <a:t>16</a:t>
            </a:fld>
            <a:endParaRPr lang="en-US" smtClean="0"/>
          </a:p>
        </p:txBody>
      </p:sp>
      <p:sp>
        <p:nvSpPr>
          <p:cNvPr id="41987" name="Rectangle 6"/>
          <p:cNvSpPr>
            <a:spLocks noGrp="1" noRot="1" noChangeAspect="1" noChangeArrowheads="1" noTextEdit="1"/>
          </p:cNvSpPr>
          <p:nvPr>
            <p:ph type="sldImg"/>
          </p:nvPr>
        </p:nvSpPr>
        <p:spPr>
          <a:ln/>
        </p:spPr>
      </p:sp>
      <p:sp>
        <p:nvSpPr>
          <p:cNvPr id="41988" name="Rectangle 7"/>
          <p:cNvSpPr>
            <a:spLocks noGrp="1" noChangeArrowheads="1"/>
          </p:cNvSpPr>
          <p:nvPr>
            <p:ph type="body" idx="1"/>
          </p:nvPr>
        </p:nvSpPr>
        <p:spPr>
          <a:noFill/>
          <a:ln/>
        </p:spPr>
        <p:txBody>
          <a:bodyPr/>
          <a:lstStyle/>
          <a:p>
            <a:r>
              <a:rPr lang="en-US" smtClean="0"/>
              <a:t>After disposing of sharps, you should:</a:t>
            </a:r>
          </a:p>
          <a:p>
            <a:endParaRPr lang="en-US" smtClean="0"/>
          </a:p>
          <a:p>
            <a:r>
              <a:rPr lang="en-US" smtClean="0"/>
              <a:t>●  Visually inspect the outside of waste container for evidence of protruding sharps. If found, notify safety personnel so they can appropriately dispose of the sharps container.</a:t>
            </a:r>
          </a:p>
          <a:p>
            <a:r>
              <a:rPr lang="en-US" smtClean="0"/>
              <a:t>●  Replace sharps containers before they become overfilled.  If a sharps container is overfilled, place a new container and use forceps or tongs to remove protruding devices and place them in the new container.  </a:t>
            </a:r>
          </a:p>
          <a:p>
            <a:r>
              <a:rPr lang="en-US" smtClean="0"/>
              <a:t>●  Keep filled sharps containers awaiting final disposal in a secure area.</a:t>
            </a:r>
          </a:p>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A4844EC-67AD-4F01-9EA5-20B847487E19}" type="slidenum">
              <a:rPr lang="en-US" smtClean="0"/>
              <a:pPr/>
              <a:t>17</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t>If you encounter improperly disposed sharps in the work environment, handle them carefully.  Keep your hands behind sharps at all times.  Use a mechanical device to pick up sharps if they cannot be handled safely.</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9E4D486-6994-4810-9F5F-BFCF3D8C8158}" type="slidenum">
              <a:rPr lang="en-US" smtClean="0"/>
              <a:pPr/>
              <a:t>18</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400" y="4370421"/>
            <a:ext cx="5029200" cy="4139490"/>
          </a:xfrm>
          <a:noFill/>
          <a:ln/>
        </p:spPr>
        <p:txBody>
          <a:bodyPr/>
          <a:lstStyle/>
          <a:p>
            <a:pPr eaLnBrk="1" hangingPunct="1"/>
            <a:r>
              <a:rPr lang="en-US" smtClean="0"/>
              <a:t>Remember, when using or working around sharps devices:</a:t>
            </a:r>
          </a:p>
          <a:p>
            <a:pPr eaLnBrk="1" hangingPunct="1">
              <a:buFontTx/>
              <a:buChar char="-"/>
            </a:pPr>
            <a:r>
              <a:rPr lang="en-US" smtClean="0"/>
              <a:t> Be prepared.</a:t>
            </a:r>
          </a:p>
          <a:p>
            <a:pPr eaLnBrk="1" hangingPunct="1">
              <a:buFontTx/>
              <a:buChar char="-"/>
            </a:pPr>
            <a:r>
              <a:rPr lang="en-US" smtClean="0"/>
              <a:t> Be aware of the devices, where they are, and who is using them.</a:t>
            </a:r>
          </a:p>
          <a:p>
            <a:pPr eaLnBrk="1" hangingPunct="1">
              <a:buFontTx/>
              <a:buChar char="-"/>
            </a:pPr>
            <a:r>
              <a:rPr lang="en-US" smtClean="0"/>
              <a:t> Dispose of devices in appropriate containers.</a:t>
            </a:r>
          </a:p>
          <a:p>
            <a:pPr eaLnBrk="1" hangingPunct="1"/>
            <a:r>
              <a:rPr lang="en-US" smtClean="0"/>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853A73B-D9D8-4BA4-AD6E-8D34DC712462}" type="slidenum">
              <a:rPr lang="en-US" smtClean="0"/>
              <a:pPr/>
              <a:t>19</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t>Preventing sharps injuries requires involvement of staff at all levels.  This next section will focus on the role that you can play in this prevention effort.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1798581-E3BB-41B0-A176-36B035E283F2}" type="slidenum">
              <a:rPr lang="en-US" smtClean="0"/>
              <a:pPr/>
              <a:t>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14400" y="4370421"/>
            <a:ext cx="5029200" cy="4139490"/>
          </a:xfrm>
          <a:noFill/>
          <a:ln/>
        </p:spPr>
        <p:txBody>
          <a:bodyPr/>
          <a:lstStyle/>
          <a:p>
            <a:pPr eaLnBrk="1" hangingPunct="1"/>
            <a:r>
              <a:rPr lang="en-US" sz="1100" smtClean="0"/>
              <a:t>In Part II of this slide set series, we discussed a primary method of reducing sharps injuries.  Obviously, the risk for sustaining a sharps injury is eliminated when needles or other sharp objects are substituted with alternative needleless systems.  We also discussed many types of safer sharps devices and various methods for isolating sharp objects through engineering controls.</a:t>
            </a:r>
          </a:p>
          <a:p>
            <a:pPr eaLnBrk="1" hangingPunct="1"/>
            <a:endParaRPr lang="en-US" sz="1100" smtClean="0"/>
          </a:p>
          <a:p>
            <a:pPr eaLnBrk="1" hangingPunct="1"/>
            <a:r>
              <a:rPr lang="en-US" sz="1100" smtClean="0"/>
              <a:t>Even when these strategies are used, safe work practices must be employed.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5A2A2E03-1F6C-479E-A069-C4A6A5249A99}" type="slidenum">
              <a:rPr lang="en-US" smtClean="0"/>
              <a:pPr/>
              <a:t>20</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t>You are part of the sharps injury prevention process when you:</a:t>
            </a:r>
          </a:p>
          <a:p>
            <a:pPr eaLnBrk="1" hangingPunct="1">
              <a:buFontTx/>
              <a:buChar char="•"/>
            </a:pPr>
            <a:r>
              <a:rPr lang="en-US" smtClean="0"/>
              <a:t> Adhere to safe practices and assist and support coworkers in safer practices.</a:t>
            </a:r>
          </a:p>
          <a:p>
            <a:pPr eaLnBrk="1" hangingPunct="1">
              <a:buFontTx/>
              <a:buChar char="•"/>
            </a:pPr>
            <a:r>
              <a:rPr lang="en-US" smtClean="0"/>
              <a:t> Report injuries exposures to blood or body fluids, sharps injury hazards, and near misses.</a:t>
            </a:r>
          </a:p>
          <a:p>
            <a:pPr eaLnBrk="1" hangingPunct="1">
              <a:buFontTx/>
              <a:buChar char="•"/>
            </a:pPr>
            <a:r>
              <a:rPr lang="en-US" smtClean="0"/>
              <a:t> Participate in training for devices and properly use sharps safety features.  If additional training for staff is needed, request that the vendor be asked to come back to provide training.</a:t>
            </a:r>
          </a:p>
          <a:p>
            <a:pPr eaLnBrk="1" hangingPunct="1">
              <a:buFontTx/>
              <a:buChar char="•"/>
            </a:pPr>
            <a:r>
              <a:rPr lang="en-US" smtClean="0"/>
              <a:t> Participate in surveys and device evaluations  If you have not been involved in the selection process or involved in piloting devices, ask about how that process works.  Find out how you can provide written feedback on the use of new devices.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534E610D-8D21-4D64-9EFE-0CF65A370DBC}" type="slidenum">
              <a:rPr lang="en-US" smtClean="0"/>
              <a:pPr/>
              <a:t>21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smtClean="0"/>
              <a:t>In this, and previous discussions, we have covered information about the distribution of injuries across departments and occupations, as well as devices and procedures associated with sharps injuries.  We have also discussed engineering and work practice controls that can be used to reduce the frequency of sharps injuries.  As noted, it takes a team effort; your role is very important, and your feedback about the use of various work practice and engineering controls is essential to designing a program that will work in this facility.</a:t>
            </a:r>
          </a:p>
          <a:p>
            <a:pPr eaLnBrk="1" hangingPunct="1"/>
            <a:endParaRPr lang="en-US" smtClean="0"/>
          </a:p>
          <a:p>
            <a:pPr eaLnBrk="1" hangingPunct="1"/>
            <a:r>
              <a:rPr lang="en-US" smtClean="0"/>
              <a:t>Thank you for your time and your continued diligence in helping to prevent sharps injuries.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1CF3045-C682-41BD-AC97-5432501775AF}" type="slidenum">
              <a:rPr lang="en-US" smtClean="0"/>
              <a:pPr/>
              <a:t>3</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14400" y="4370421"/>
            <a:ext cx="5029200" cy="4139490"/>
          </a:xfrm>
          <a:noFill/>
          <a:ln/>
        </p:spPr>
        <p:txBody>
          <a:bodyPr/>
          <a:lstStyle/>
          <a:p>
            <a:pPr eaLnBrk="1" hangingPunct="1"/>
            <a:r>
              <a:rPr lang="en-US" smtClean="0"/>
              <a:t>Here, data from CDC’s National Surveillance System for Healthcare Workers (or NaSH) show that most, but not all injuries, could have been averted.  This holds true even if unnecessary needle use was eliminated, or if a safer needle device was used.  Smaller, but significant percentages of sharps injuries occurred because safety features were not activated, or improperly activated; safe work practices were not followed, or sharps not disposed properly.  </a:t>
            </a:r>
          </a:p>
          <a:p>
            <a:pPr eaLnBrk="1" hangingPunct="1"/>
            <a:endParaRPr lang="en-US" smtClean="0"/>
          </a:p>
          <a:p>
            <a:pPr eaLnBrk="1" hangingPunct="1"/>
            <a:r>
              <a:rPr lang="en-US" smtClean="0"/>
              <a:t>Many of the injuries classified as “nonpreventable” occurred when the patient moved during procedures requiring a needle.  Preparing and alerting the patient before the procedure may prevent some of these injuries.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FF4B58C-47C8-4E08-9EA0-4A4CC72ACD40}" type="slidenum">
              <a:rPr lang="en-US" smtClean="0"/>
              <a:pPr/>
              <a:t>4</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Many injuries related to work practices occur while sharps are being passed between different individuals, or transferred to a different location.  Additionally, even though the practice of recapping contaminated needles has been discouraged for more than 20 years, approximately 5% of sharps injuries continue to occur due to recapping.  Still other injuries related to work practices occur during collisions between workers and during decontamination or processing of used equipment.</a:t>
            </a:r>
          </a:p>
          <a:p>
            <a:pPr eaLnBrk="1" hangingPunct="1"/>
            <a:endParaRPr lang="en-US" dirty="0" smtClean="0"/>
          </a:p>
          <a:p>
            <a:pPr eaLnBrk="1" hangingPunct="1"/>
            <a:r>
              <a:rPr lang="en-US" dirty="0" smtClean="0"/>
              <a:t>Personnel also continue to be injured by the improper disposal of used sharps.  These injuries occur when sharps are left in unusual locations such as laundry or linens or are stuck in mattresses, left in pockets, or left on tables, trays, or other surfaces.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C05CCEC-4CFF-44BB-BB26-BB08B01CF511}" type="slidenum">
              <a:rPr lang="en-US" smtClean="0"/>
              <a:pPr/>
              <a:t>5</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400" y="4370421"/>
            <a:ext cx="5029200" cy="4139490"/>
          </a:xfrm>
          <a:noFill/>
          <a:ln/>
        </p:spPr>
        <p:txBody>
          <a:bodyPr/>
          <a:lstStyle/>
          <a:p>
            <a:pPr eaLnBrk="1" hangingPunct="1"/>
            <a:r>
              <a:rPr lang="en-US" smtClean="0"/>
              <a:t>This slide summarizes the steps along the sharps safety continuum that will be reviewed in detail.</a:t>
            </a:r>
          </a:p>
          <a:p>
            <a:pPr eaLnBrk="1" hangingPunct="1"/>
            <a:endParaRPr lang="en-US" b="1" smtClean="0"/>
          </a:p>
          <a:p>
            <a:pPr eaLnBrk="1" hangingPunct="1"/>
            <a:r>
              <a:rPr lang="en-US" smtClean="0"/>
              <a:t>Work practices to prevent sharps injuries are typically present as a list of specific practices to avoid (for example, recapping used needles) or to use (such as, sharps disposal containers). </a:t>
            </a:r>
          </a:p>
          <a:p>
            <a:pPr eaLnBrk="1" hangingPunct="1"/>
            <a:endParaRPr lang="en-US" smtClean="0"/>
          </a:p>
          <a:p>
            <a:pPr eaLnBrk="1" hangingPunct="1"/>
            <a:r>
              <a:rPr lang="en-US" smtClean="0"/>
              <a:t>Data show that the risk of a sharps injury begins at the moment sharps are first exposed and ends once sharps are permanently removed from exposure in the work environment. Therefore, to promote safe work practices, healthcare personnel need to have an awareness of the risk of injury throughout the time sharps are exposed.  They should also use a combination of strategies to protect themselves and their coworkers through the handling of the device. We will now review recommended practices that reflect this concept.</a:t>
            </a:r>
          </a:p>
          <a:p>
            <a:pPr eaLnBrk="1" hangingPunct="1"/>
            <a:r>
              <a:rPr lang="en-US"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0BE236A-55E9-479E-8C96-8301AA783472}" type="slidenum">
              <a:rPr lang="en-US" smtClean="0"/>
              <a:pPr/>
              <a:t>6</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370421"/>
            <a:ext cx="5029200" cy="4139490"/>
          </a:xfrm>
          <a:noFill/>
          <a:ln/>
        </p:spPr>
        <p:txBody>
          <a:bodyPr/>
          <a:lstStyle/>
          <a:p>
            <a:pPr eaLnBrk="1" hangingPunct="1"/>
            <a:r>
              <a:rPr lang="en-US" smtClean="0"/>
              <a:t>The recommended work practices that help ensure safety can be simplified into three quick points:</a:t>
            </a:r>
          </a:p>
          <a:p>
            <a:pPr eaLnBrk="1" hangingPunct="1">
              <a:buFontTx/>
              <a:buChar char="•"/>
            </a:pPr>
            <a:r>
              <a:rPr lang="en-US" smtClean="0"/>
              <a:t> Be prepared.</a:t>
            </a:r>
          </a:p>
          <a:p>
            <a:pPr eaLnBrk="1" hangingPunct="1">
              <a:buFontTx/>
              <a:buChar char="•"/>
            </a:pPr>
            <a:r>
              <a:rPr lang="en-US" smtClean="0"/>
              <a:t> Be aware.</a:t>
            </a:r>
          </a:p>
          <a:p>
            <a:pPr eaLnBrk="1" hangingPunct="1">
              <a:buFontTx/>
              <a:buChar char="•"/>
            </a:pPr>
            <a:r>
              <a:rPr lang="en-US" smtClean="0"/>
              <a:t> Dispose with care.</a:t>
            </a:r>
          </a:p>
          <a:p>
            <a:pPr eaLnBrk="1" hangingPunct="1"/>
            <a:r>
              <a:rPr lang="en-US" smtClean="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74EAA8F-3DE0-4ADB-8C96-ACF2D65FB1C9}" type="slidenum">
              <a:rPr lang="en-US" smtClean="0"/>
              <a:pPr/>
              <a:t>7</a:t>
            </a:fld>
            <a:endParaRPr lang="en-US" smtClean="0"/>
          </a:p>
        </p:txBody>
      </p:sp>
      <p:sp>
        <p:nvSpPr>
          <p:cNvPr id="32771" name="Rectangle 6"/>
          <p:cNvSpPr>
            <a:spLocks noGrp="1" noRot="1" noChangeAspect="1" noChangeArrowheads="1" noTextEdit="1"/>
          </p:cNvSpPr>
          <p:nvPr>
            <p:ph type="sldImg"/>
          </p:nvPr>
        </p:nvSpPr>
        <p:spPr>
          <a:ln/>
        </p:spPr>
      </p:sp>
      <p:sp>
        <p:nvSpPr>
          <p:cNvPr id="32772" name="Rectangle 7"/>
          <p:cNvSpPr>
            <a:spLocks noGrp="1" noChangeArrowheads="1"/>
          </p:cNvSpPr>
          <p:nvPr>
            <p:ph type="body" idx="1"/>
          </p:nvPr>
        </p:nvSpPr>
        <p:spPr>
          <a:noFill/>
          <a:ln/>
        </p:spPr>
        <p:txBody>
          <a:bodyPr/>
          <a:lstStyle/>
          <a:p>
            <a:r>
              <a:rPr lang="en-US" smtClean="0"/>
              <a:t>Before beginning a procedure that involves the use of a needle or other sharps device you should:</a:t>
            </a:r>
          </a:p>
          <a:p>
            <a:endParaRPr lang="en-US" smtClean="0"/>
          </a:p>
          <a:p>
            <a:r>
              <a:rPr lang="en-US" smtClean="0">
                <a:cs typeface="Arial" charset="0"/>
              </a:rPr>
              <a:t>●</a:t>
            </a:r>
            <a:r>
              <a:rPr lang="en-US" smtClean="0"/>
              <a:t>  Ensure that equipment necessary for performing a procedure is available within arm’s reach, and organize the equipment so that the procedure can be done safely.</a:t>
            </a:r>
          </a:p>
          <a:p>
            <a:r>
              <a:rPr lang="en-US" smtClean="0">
                <a:cs typeface="Arial" charset="0"/>
              </a:rPr>
              <a:t>●</a:t>
            </a:r>
            <a:r>
              <a:rPr lang="en-US" smtClean="0"/>
              <a:t>  Assess the work environment before starting and make sure that you have adequate lighting and work space for the procedure.  In cases where low light is needed for the procedure, take steps such as verbal cuing and the use of neutral zones to minimize the risk of injury from passing sharps.</a:t>
            </a:r>
          </a:p>
          <a:p>
            <a:r>
              <a:rPr lang="en-US" smtClean="0">
                <a:cs typeface="Arial" charset="0"/>
              </a:rPr>
              <a:t>● </a:t>
            </a:r>
            <a:r>
              <a:rPr lang="en-US" smtClean="0"/>
              <a:t> Ensure that the sharp object being used is always pointed away from the user.</a:t>
            </a:r>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734EC93-52D6-42CA-90C7-B2BCB73232D3}" type="slidenum">
              <a:rPr lang="en-US" smtClean="0"/>
              <a:pPr/>
              <a:t>8</a:t>
            </a:fld>
            <a:endParaRPr lang="en-US" smtClean="0"/>
          </a:p>
        </p:txBody>
      </p:sp>
      <p:sp>
        <p:nvSpPr>
          <p:cNvPr id="33795" name="Rectangle 6"/>
          <p:cNvSpPr>
            <a:spLocks noGrp="1" noRot="1" noChangeAspect="1" noChangeArrowheads="1" noTextEdit="1"/>
          </p:cNvSpPr>
          <p:nvPr>
            <p:ph type="sldImg"/>
          </p:nvPr>
        </p:nvSpPr>
        <p:spPr>
          <a:ln/>
        </p:spPr>
      </p:sp>
      <p:sp>
        <p:nvSpPr>
          <p:cNvPr id="33796" name="Rectangle 7"/>
          <p:cNvSpPr>
            <a:spLocks noGrp="1" noChangeArrowheads="1"/>
          </p:cNvSpPr>
          <p:nvPr>
            <p:ph type="body" idx="1"/>
          </p:nvPr>
        </p:nvSpPr>
        <p:spPr>
          <a:noFill/>
          <a:ln/>
        </p:spPr>
        <p:txBody>
          <a:bodyPr/>
          <a:lstStyle/>
          <a:p>
            <a:r>
              <a:rPr lang="en-US" smtClean="0">
                <a:cs typeface="Arial" charset="0"/>
              </a:rPr>
              <a:t>●</a:t>
            </a:r>
            <a:r>
              <a:rPr lang="en-US" smtClean="0"/>
              <a:t>  Identify the location of the sharps disposal container.  If moveable, place it as near the point of use as appropriate for immediate sharps disposal.  If sharps are reusable, determine in advance to where sharps will be placed for safe handling after use.</a:t>
            </a:r>
          </a:p>
          <a:p>
            <a:r>
              <a:rPr lang="en-US" smtClean="0">
                <a:cs typeface="Arial" charset="0"/>
              </a:rPr>
              <a:t>● </a:t>
            </a:r>
            <a:r>
              <a:rPr lang="en-US" smtClean="0"/>
              <a:t> Assess the potential for a patient to be uncooperative, combative, or confused. </a:t>
            </a:r>
          </a:p>
          <a:p>
            <a:r>
              <a:rPr lang="en-US" smtClean="0">
                <a:cs typeface="Arial" charset="0"/>
              </a:rPr>
              <a:t>● </a:t>
            </a:r>
            <a:r>
              <a:rPr lang="en-US" smtClean="0"/>
              <a:t> Obtain assistance from other staff or a family member to assist in calming or restraining a patient as necessary.</a:t>
            </a:r>
          </a:p>
          <a:p>
            <a:r>
              <a:rPr lang="en-US" smtClean="0">
                <a:cs typeface="Arial" charset="0"/>
              </a:rPr>
              <a:t>● </a:t>
            </a:r>
            <a:r>
              <a:rPr lang="en-US" smtClean="0"/>
              <a:t> Inform a patient of what the procedure involves.  Explain the importance of avoiding any sudden movement that might dislodge sharps for successful completion of the procedure as well as prevention of injury to healthcare personnel.</a:t>
            </a:r>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B4F4EFA-9551-472C-9A1D-0EE95DDFA549}" type="slidenum">
              <a:rPr lang="en-US" smtClean="0"/>
              <a:pPr/>
              <a:t>9</a:t>
            </a:fld>
            <a:endParaRPr lang="en-US" smtClean="0"/>
          </a:p>
        </p:txBody>
      </p:sp>
      <p:sp>
        <p:nvSpPr>
          <p:cNvPr id="34819" name="Rectangle 6"/>
          <p:cNvSpPr>
            <a:spLocks noGrp="1" noRot="1" noChangeAspect="1" noChangeArrowheads="1" noTextEdit="1"/>
          </p:cNvSpPr>
          <p:nvPr>
            <p:ph type="sldImg"/>
          </p:nvPr>
        </p:nvSpPr>
        <p:spPr>
          <a:ln/>
        </p:spPr>
      </p:sp>
      <p:sp>
        <p:nvSpPr>
          <p:cNvPr id="34820" name="Rectangle 7"/>
          <p:cNvSpPr>
            <a:spLocks noGrp="1" noChangeArrowheads="1"/>
          </p:cNvSpPr>
          <p:nvPr>
            <p:ph type="body" idx="1"/>
          </p:nvPr>
        </p:nvSpPr>
        <p:spPr>
          <a:noFill/>
          <a:ln/>
        </p:spPr>
        <p:txBody>
          <a:bodyPr/>
          <a:lstStyle/>
          <a:p>
            <a:r>
              <a:rPr lang="en-US" smtClean="0"/>
              <a:t>During a procedure that involves the use of needles and other sharps devices you should:</a:t>
            </a:r>
          </a:p>
          <a:p>
            <a:endParaRPr lang="en-US" smtClean="0"/>
          </a:p>
          <a:p>
            <a:r>
              <a:rPr lang="en-US" smtClean="0">
                <a:cs typeface="Arial" charset="0"/>
              </a:rPr>
              <a:t>● </a:t>
            </a:r>
            <a:r>
              <a:rPr lang="en-US" smtClean="0"/>
              <a:t> Maintain visual contact with the procedure site and location of sharps.</a:t>
            </a:r>
          </a:p>
          <a:p>
            <a:r>
              <a:rPr lang="en-US" smtClean="0">
                <a:cs typeface="Arial" charset="0"/>
              </a:rPr>
              <a:t>● </a:t>
            </a:r>
            <a:r>
              <a:rPr lang="en-US" smtClean="0"/>
              <a:t> Be aware of other staff in the immediate environment.</a:t>
            </a:r>
          </a:p>
          <a:p>
            <a:r>
              <a:rPr lang="en-US" smtClean="0">
                <a:cs typeface="Arial" charset="0"/>
              </a:rPr>
              <a:t>● </a:t>
            </a:r>
            <a:r>
              <a:rPr lang="en-US" smtClean="0"/>
              <a:t> Take steps to control the location of sharps to avoid injury to yourself and other staff.</a:t>
            </a:r>
          </a:p>
          <a:p>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9661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9661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9C0355-C992-4F44-8C0C-0C68130CDD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A633C5-4F83-4B6D-B653-51EEB698E36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97F6C2-8687-4F11-AD50-A2128ABE2D2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9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BC972C-4276-4316-870B-253E030DF23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0D9A6F-099B-44C7-9F93-94468B0D2F0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46F140-679C-4771-B625-95B8491141F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BAAA8D-B570-42DF-8B21-3E3AE55885E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1460117-CB9E-4B4B-9E2D-D929495CC61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7EAD8DA-0C12-4497-9E08-83B4BEEFD1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448E34-546D-49BC-890A-E2B6609DA79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3BCDC0-0F16-413E-9ED2-55E485443A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03E6A2-4285-4DEE-8B5B-FB583319FF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5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95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95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BA930CF-D264-42CB-AC43-D33FE3DE46F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defRPr>
      </a:lvl2pPr>
      <a:lvl3pPr algn="ctr" rtl="0" eaLnBrk="0" fontAlgn="base" hangingPunct="0">
        <a:spcBef>
          <a:spcPct val="0"/>
        </a:spcBef>
        <a:spcAft>
          <a:spcPct val="0"/>
        </a:spcAft>
        <a:defRPr sz="4000" b="1">
          <a:solidFill>
            <a:schemeClr val="tx2"/>
          </a:solidFill>
          <a:latin typeface="Arial" charset="0"/>
        </a:defRPr>
      </a:lvl3pPr>
      <a:lvl4pPr algn="ctr" rtl="0" eaLnBrk="0" fontAlgn="base" hangingPunct="0">
        <a:spcBef>
          <a:spcPct val="0"/>
        </a:spcBef>
        <a:spcAft>
          <a:spcPct val="0"/>
        </a:spcAft>
        <a:defRPr sz="4000" b="1">
          <a:solidFill>
            <a:schemeClr val="tx2"/>
          </a:solidFill>
          <a:latin typeface="Arial" charset="0"/>
        </a:defRPr>
      </a:lvl4pPr>
      <a:lvl5pPr algn="ctr" rtl="0" eaLnBrk="0" fontAlgn="base" hangingPunct="0">
        <a:spcBef>
          <a:spcPct val="0"/>
        </a:spcBef>
        <a:spcAft>
          <a:spcPct val="0"/>
        </a:spcAft>
        <a:defRPr sz="4000" b="1">
          <a:solidFill>
            <a:schemeClr val="tx2"/>
          </a:solidFill>
          <a:latin typeface="Arial" charset="0"/>
        </a:defRPr>
      </a:lvl5pPr>
      <a:lvl6pPr marL="457200" algn="ctr" rtl="0" fontAlgn="base">
        <a:spcBef>
          <a:spcPct val="0"/>
        </a:spcBef>
        <a:spcAft>
          <a:spcPct val="0"/>
        </a:spcAft>
        <a:defRPr sz="4000" b="1">
          <a:solidFill>
            <a:schemeClr val="tx2"/>
          </a:solidFill>
          <a:latin typeface="Arial" charset="0"/>
        </a:defRPr>
      </a:lvl6pPr>
      <a:lvl7pPr marL="914400" algn="ctr" rtl="0" fontAlgn="base">
        <a:spcBef>
          <a:spcPct val="0"/>
        </a:spcBef>
        <a:spcAft>
          <a:spcPct val="0"/>
        </a:spcAft>
        <a:defRPr sz="4000" b="1">
          <a:solidFill>
            <a:schemeClr val="tx2"/>
          </a:solidFill>
          <a:latin typeface="Arial" charset="0"/>
        </a:defRPr>
      </a:lvl7pPr>
      <a:lvl8pPr marL="1371600" algn="ctr" rtl="0" fontAlgn="base">
        <a:spcBef>
          <a:spcPct val="0"/>
        </a:spcBef>
        <a:spcAft>
          <a:spcPct val="0"/>
        </a:spcAft>
        <a:defRPr sz="4000" b="1">
          <a:solidFill>
            <a:schemeClr val="tx2"/>
          </a:solidFill>
          <a:latin typeface="Arial" charset="0"/>
        </a:defRPr>
      </a:lvl8pPr>
      <a:lvl9pPr marL="1828800" algn="ctr"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a:solidFill>
            <a:schemeClr val="tx1"/>
          </a:solidFill>
          <a:latin typeface="+mn-lt"/>
        </a:defRPr>
      </a:lvl5pPr>
      <a:lvl6pPr marL="2514600" indent="-228600" algn="l" rtl="0" fontAlgn="base">
        <a:spcBef>
          <a:spcPct val="20000"/>
        </a:spcBef>
        <a:spcAft>
          <a:spcPct val="0"/>
        </a:spcAft>
        <a:buClr>
          <a:schemeClr val="accent2"/>
        </a:buClr>
        <a:buChar char="»"/>
        <a:defRPr sz="2000">
          <a:solidFill>
            <a:schemeClr val="tx1"/>
          </a:solidFill>
          <a:latin typeface="+mn-lt"/>
        </a:defRPr>
      </a:lvl6pPr>
      <a:lvl7pPr marL="2971800" indent="-228600" algn="l" rtl="0" fontAlgn="base">
        <a:spcBef>
          <a:spcPct val="20000"/>
        </a:spcBef>
        <a:spcAft>
          <a:spcPct val="0"/>
        </a:spcAft>
        <a:buClr>
          <a:schemeClr val="accent2"/>
        </a:buClr>
        <a:buChar char="»"/>
        <a:defRPr sz="2000">
          <a:solidFill>
            <a:schemeClr val="tx1"/>
          </a:solidFill>
          <a:latin typeface="+mn-lt"/>
        </a:defRPr>
      </a:lvl7pPr>
      <a:lvl8pPr marL="3429000" indent="-228600" algn="l" rtl="0" fontAlgn="base">
        <a:spcBef>
          <a:spcPct val="20000"/>
        </a:spcBef>
        <a:spcAft>
          <a:spcPct val="0"/>
        </a:spcAft>
        <a:buClr>
          <a:schemeClr val="accent2"/>
        </a:buClr>
        <a:buChar char="»"/>
        <a:defRPr sz="2000">
          <a:solidFill>
            <a:schemeClr val="tx1"/>
          </a:solidFill>
          <a:latin typeface="+mn-lt"/>
        </a:defRPr>
      </a:lvl8pPr>
      <a:lvl9pPr marL="3886200" indent="-228600" algn="l" rtl="0" fontAlgn="base">
        <a:spcBef>
          <a:spcPct val="20000"/>
        </a:spcBef>
        <a:spcAft>
          <a:spcPct val="0"/>
        </a:spcAft>
        <a:buClr>
          <a:schemeClr val="accent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over bg.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subTitle" idx="1"/>
          </p:nvPr>
        </p:nvSpPr>
        <p:spPr>
          <a:xfrm>
            <a:off x="5394325" y="2895600"/>
            <a:ext cx="3429000" cy="914400"/>
          </a:xfrm>
        </p:spPr>
        <p:txBody>
          <a:bodyPr/>
          <a:lstStyle/>
          <a:p>
            <a:pPr eaLnBrk="1" hangingPunct="1"/>
            <a:r>
              <a:rPr lang="en-US" sz="1800" b="1" smtClean="0">
                <a:latin typeface="Verdana" pitchFamily="34" charset="0"/>
              </a:rPr>
              <a:t>Part III:</a:t>
            </a:r>
          </a:p>
          <a:p>
            <a:pPr eaLnBrk="1" hangingPunct="1"/>
            <a:r>
              <a:rPr lang="en-US" sz="1800" b="1" smtClean="0">
                <a:latin typeface="Verdana" pitchFamily="34" charset="0"/>
              </a:rPr>
              <a:t>Safe Work Practices</a:t>
            </a:r>
          </a:p>
        </p:txBody>
      </p:sp>
      <p:sp>
        <p:nvSpPr>
          <p:cNvPr id="3076" name="Rectangle 4"/>
          <p:cNvSpPr>
            <a:spLocks noGrp="1" noChangeArrowheads="1"/>
          </p:cNvSpPr>
          <p:nvPr>
            <p:ph type="ctrTitle"/>
          </p:nvPr>
        </p:nvSpPr>
        <p:spPr>
          <a:xfrm>
            <a:off x="3581400" y="381000"/>
            <a:ext cx="5105400" cy="2209800"/>
          </a:xfrm>
          <a:noFill/>
        </p:spPr>
        <p:txBody>
          <a:bodyPr/>
          <a:lstStyle/>
          <a:p>
            <a:pPr algn="r" eaLnBrk="1" hangingPunct="1">
              <a:lnSpc>
                <a:spcPct val="110000"/>
              </a:lnSpc>
              <a:spcAft>
                <a:spcPts val="600"/>
              </a:spcAft>
            </a:pPr>
            <a:r>
              <a:rPr lang="en-US" sz="2700" smtClean="0">
                <a:latin typeface="Verdana" pitchFamily="34" charset="0"/>
              </a:rPr>
              <a:t>Preventing Needlesticks and Other Sharps Injuries…</a:t>
            </a:r>
            <a:br>
              <a:rPr lang="en-US" sz="2700" smtClean="0">
                <a:latin typeface="Verdana" pitchFamily="34" charset="0"/>
              </a:rPr>
            </a:br>
            <a:r>
              <a:rPr lang="en-US" sz="1100" smtClean="0">
                <a:latin typeface="Verdana" pitchFamily="34" charset="0"/>
              </a:rPr>
              <a:t/>
            </a:r>
            <a:br>
              <a:rPr lang="en-US" sz="1100" smtClean="0">
                <a:latin typeface="Verdana" pitchFamily="34" charset="0"/>
              </a:rPr>
            </a:br>
            <a:r>
              <a:rPr lang="en-US" sz="1800" b="0" i="1" smtClean="0">
                <a:latin typeface="Verdana" pitchFamily="34" charset="0"/>
              </a:rPr>
              <a:t>Everything You Need to Know</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752600"/>
            <a:ext cx="8229600" cy="1143000"/>
          </a:xfrm>
        </p:spPr>
        <p:txBody>
          <a:bodyPr/>
          <a:lstStyle/>
          <a:p>
            <a:pPr eaLnBrk="1" hangingPunct="1"/>
            <a:r>
              <a:rPr lang="en-US" sz="2800" smtClean="0">
                <a:solidFill>
                  <a:schemeClr val="tx1"/>
                </a:solidFill>
              </a:rPr>
              <a:t>During a Procedure (cont’d)</a:t>
            </a:r>
          </a:p>
        </p:txBody>
      </p:sp>
      <p:sp>
        <p:nvSpPr>
          <p:cNvPr id="11267" name="Rectangle 3"/>
          <p:cNvSpPr>
            <a:spLocks noGrp="1" noChangeArrowheads="1"/>
          </p:cNvSpPr>
          <p:nvPr>
            <p:ph type="body" idx="1"/>
          </p:nvPr>
        </p:nvSpPr>
        <p:spPr>
          <a:xfrm>
            <a:off x="533400" y="2819400"/>
            <a:ext cx="8229600" cy="2840038"/>
          </a:xfrm>
        </p:spPr>
        <p:txBody>
          <a:bodyPr/>
          <a:lstStyle/>
          <a:p>
            <a:pPr marL="609600" indent="-609600" eaLnBrk="1" hangingPunct="1">
              <a:spcAft>
                <a:spcPts val="1200"/>
              </a:spcAft>
            </a:pPr>
            <a:r>
              <a:rPr lang="en-US" sz="2800" smtClean="0"/>
              <a:t>Do not handpass exposed sharps from one person to another</a:t>
            </a:r>
          </a:p>
          <a:p>
            <a:pPr marL="609600" indent="-609600" eaLnBrk="1" hangingPunct="1">
              <a:spcAft>
                <a:spcPts val="1200"/>
              </a:spcAft>
            </a:pPr>
            <a:r>
              <a:rPr lang="en-US" sz="2800" smtClean="0"/>
              <a:t>Use predetermined neutral zone for placing/retrieving sharps</a:t>
            </a:r>
          </a:p>
          <a:p>
            <a:pPr marL="609600" indent="-609600" eaLnBrk="1" hangingPunct="1">
              <a:spcAft>
                <a:spcPts val="1200"/>
              </a:spcAft>
            </a:pPr>
            <a:r>
              <a:rPr lang="en-US" sz="2800" smtClean="0"/>
              <a:t>Alert others when sharps are being passed</a:t>
            </a:r>
          </a:p>
        </p:txBody>
      </p:sp>
      <p:sp>
        <p:nvSpPr>
          <p:cNvPr id="4" name="Rectangle 2"/>
          <p:cNvSpPr txBox="1">
            <a:spLocks noChangeArrowheads="1"/>
          </p:cNvSpPr>
          <p:nvPr/>
        </p:nvSpPr>
        <p:spPr bwMode="auto">
          <a:xfrm>
            <a:off x="457200" y="441325"/>
            <a:ext cx="8229600" cy="1143000"/>
          </a:xfrm>
          <a:prstGeom prst="rect">
            <a:avLst/>
          </a:prstGeom>
          <a:noFill/>
          <a:ln w="9525">
            <a:noFill/>
            <a:miter lim="800000"/>
            <a:headEnd/>
            <a:tailEnd/>
          </a:ln>
        </p:spPr>
        <p:txBody>
          <a:bodyPr anchor="ctr"/>
          <a:lstStyle/>
          <a:p>
            <a:pPr algn="ctr">
              <a:defRPr/>
            </a:pPr>
            <a:r>
              <a:rPr lang="en-US" sz="3000" b="1" kern="0" dirty="0">
                <a:solidFill>
                  <a:schemeClr val="bg1"/>
                </a:solidFill>
                <a:latin typeface="Verdana" pitchFamily="34" charset="0"/>
                <a:ea typeface="+mj-ea"/>
                <a:cs typeface="+mj-cs"/>
              </a:rPr>
              <a:t>Be Aware</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752600"/>
            <a:ext cx="8229600" cy="1143000"/>
          </a:xfrm>
        </p:spPr>
        <p:txBody>
          <a:bodyPr/>
          <a:lstStyle/>
          <a:p>
            <a:pPr eaLnBrk="1" hangingPunct="1"/>
            <a:r>
              <a:rPr lang="en-US" sz="2800" smtClean="0">
                <a:solidFill>
                  <a:schemeClr val="tx1"/>
                </a:solidFill>
              </a:rPr>
              <a:t>During a Procedure (cont’d)</a:t>
            </a:r>
          </a:p>
        </p:txBody>
      </p:sp>
      <p:sp>
        <p:nvSpPr>
          <p:cNvPr id="12291" name="Rectangle 3"/>
          <p:cNvSpPr>
            <a:spLocks noGrp="1" noChangeArrowheads="1"/>
          </p:cNvSpPr>
          <p:nvPr>
            <p:ph type="body" idx="1"/>
          </p:nvPr>
        </p:nvSpPr>
        <p:spPr>
          <a:xfrm>
            <a:off x="457200" y="2971800"/>
            <a:ext cx="8229600" cy="3154363"/>
          </a:xfrm>
        </p:spPr>
        <p:txBody>
          <a:bodyPr/>
          <a:lstStyle/>
          <a:p>
            <a:pPr marL="609600" indent="-609600" eaLnBrk="1" hangingPunct="1">
              <a:spcAft>
                <a:spcPts val="1200"/>
              </a:spcAft>
            </a:pPr>
            <a:r>
              <a:rPr lang="en-US" sz="2800" smtClean="0"/>
              <a:t>Activate safety feature of devices with engineered sharps injury prevention features as soon as procedure is completed</a:t>
            </a:r>
          </a:p>
          <a:p>
            <a:pPr marL="609600" indent="-609600" eaLnBrk="1" hangingPunct="1">
              <a:spcAft>
                <a:spcPts val="1200"/>
              </a:spcAft>
            </a:pPr>
            <a:r>
              <a:rPr lang="en-US" sz="2800" smtClean="0"/>
              <a:t>Observe audible or visual cues that confirm the feature is locked in place</a:t>
            </a:r>
          </a:p>
        </p:txBody>
      </p:sp>
      <p:sp>
        <p:nvSpPr>
          <p:cNvPr id="4" name="Rectangle 2"/>
          <p:cNvSpPr txBox="1">
            <a:spLocks noChangeArrowheads="1"/>
          </p:cNvSpPr>
          <p:nvPr/>
        </p:nvSpPr>
        <p:spPr bwMode="auto">
          <a:xfrm>
            <a:off x="457200" y="441325"/>
            <a:ext cx="8229600" cy="1143000"/>
          </a:xfrm>
          <a:prstGeom prst="rect">
            <a:avLst/>
          </a:prstGeom>
          <a:noFill/>
          <a:ln w="9525">
            <a:noFill/>
            <a:miter lim="800000"/>
            <a:headEnd/>
            <a:tailEnd/>
          </a:ln>
        </p:spPr>
        <p:txBody>
          <a:bodyPr anchor="ctr"/>
          <a:lstStyle/>
          <a:p>
            <a:pPr algn="ctr">
              <a:defRPr/>
            </a:pPr>
            <a:r>
              <a:rPr lang="en-US" sz="3000" b="1" kern="0" dirty="0">
                <a:solidFill>
                  <a:schemeClr val="bg1"/>
                </a:solidFill>
                <a:latin typeface="Verdana" pitchFamily="34" charset="0"/>
                <a:ea typeface="+mj-ea"/>
                <a:cs typeface="+mj-cs"/>
              </a:rPr>
              <a:t>Be Aware</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2386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3315" name="Rectangle 3"/>
          <p:cNvSpPr>
            <a:spLocks noGrp="1" noChangeArrowheads="1"/>
          </p:cNvSpPr>
          <p:nvPr>
            <p:ph type="body" idx="1"/>
          </p:nvPr>
        </p:nvSpPr>
        <p:spPr>
          <a:xfrm>
            <a:off x="457200" y="2657475"/>
            <a:ext cx="8229600" cy="2743200"/>
          </a:xfrm>
        </p:spPr>
        <p:txBody>
          <a:bodyPr/>
          <a:lstStyle/>
          <a:p>
            <a:pPr marL="609600" indent="-609600" eaLnBrk="1" hangingPunct="1">
              <a:lnSpc>
                <a:spcPct val="90000"/>
              </a:lnSpc>
              <a:spcAft>
                <a:spcPts val="1200"/>
              </a:spcAft>
            </a:pPr>
            <a:r>
              <a:rPr lang="en-US" sz="2800" smtClean="0"/>
              <a:t>Be accountable for sharps you use</a:t>
            </a:r>
          </a:p>
          <a:p>
            <a:pPr marL="609600" indent="-609600" eaLnBrk="1" hangingPunct="1">
              <a:lnSpc>
                <a:spcPct val="90000"/>
              </a:lnSpc>
              <a:spcAft>
                <a:spcPts val="1200"/>
              </a:spcAft>
            </a:pPr>
            <a:r>
              <a:rPr lang="en-US" sz="2800" smtClean="0"/>
              <a:t>Check procedure trays, waste materials, and bedding for exposed sharps before handling</a:t>
            </a:r>
          </a:p>
          <a:p>
            <a:pPr marL="609600" indent="-609600" eaLnBrk="1" hangingPunct="1">
              <a:lnSpc>
                <a:spcPct val="90000"/>
              </a:lnSpc>
              <a:spcAft>
                <a:spcPts val="1200"/>
              </a:spcAft>
            </a:pPr>
            <a:r>
              <a:rPr lang="en-US" sz="2800" smtClean="0"/>
              <a:t>Look for sharps/equipment left behind inadvertently</a:t>
            </a:r>
          </a:p>
          <a:p>
            <a:pPr marL="609600" indent="-609600" eaLnBrk="1" hangingPunct="1">
              <a:lnSpc>
                <a:spcPct val="90000"/>
              </a:lnSpc>
              <a:spcAft>
                <a:spcPts val="1200"/>
              </a:spcAft>
              <a:buFontTx/>
              <a:buAutoNum type="arabicPeriod"/>
            </a:pPr>
            <a:endParaRPr lang="en-US" sz="2800" smtClean="0"/>
          </a:p>
        </p:txBody>
      </p:sp>
      <p:sp>
        <p:nvSpPr>
          <p:cNvPr id="13316" name="Rectangle 3"/>
          <p:cNvSpPr>
            <a:spLocks noChangeArrowheads="1"/>
          </p:cNvSpPr>
          <p:nvPr/>
        </p:nvSpPr>
        <p:spPr bwMode="auto">
          <a:xfrm>
            <a:off x="3243263" y="1905000"/>
            <a:ext cx="2860675" cy="523875"/>
          </a:xfrm>
          <a:prstGeom prst="rect">
            <a:avLst/>
          </a:prstGeom>
          <a:noFill/>
          <a:ln w="9525">
            <a:noFill/>
            <a:miter lim="800000"/>
            <a:headEnd/>
            <a:tailEnd/>
          </a:ln>
        </p:spPr>
        <p:txBody>
          <a:bodyPr wrap="none">
            <a:spAutoFit/>
          </a:bodyPr>
          <a:lstStyle/>
          <a:p>
            <a:r>
              <a:rPr lang="en-US" sz="2800" b="1"/>
              <a:t>During Cleanup</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41325"/>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4339" name="Rectangle 3"/>
          <p:cNvSpPr>
            <a:spLocks noGrp="1" noChangeArrowheads="1"/>
          </p:cNvSpPr>
          <p:nvPr>
            <p:ph type="body" idx="1"/>
          </p:nvPr>
        </p:nvSpPr>
        <p:spPr>
          <a:xfrm>
            <a:off x="457200" y="3048000"/>
            <a:ext cx="8229600" cy="3154363"/>
          </a:xfrm>
        </p:spPr>
        <p:txBody>
          <a:bodyPr/>
          <a:lstStyle/>
          <a:p>
            <a:pPr marL="609600" indent="-609600" eaLnBrk="1" hangingPunct="1">
              <a:spcAft>
                <a:spcPts val="1200"/>
              </a:spcAft>
            </a:pPr>
            <a:r>
              <a:rPr lang="en-US" sz="2800" smtClean="0"/>
              <a:t>Transport reusable sharps in a closed container</a:t>
            </a:r>
          </a:p>
          <a:p>
            <a:pPr marL="609600" indent="-609600" eaLnBrk="1" hangingPunct="1">
              <a:spcAft>
                <a:spcPts val="1200"/>
              </a:spcAft>
            </a:pPr>
            <a:r>
              <a:rPr lang="en-US" sz="2800" smtClean="0"/>
              <a:t>Secure the container to prevent spillage</a:t>
            </a:r>
          </a:p>
        </p:txBody>
      </p:sp>
      <p:sp>
        <p:nvSpPr>
          <p:cNvPr id="14340" name="Rectangle 3"/>
          <p:cNvSpPr>
            <a:spLocks noChangeArrowheads="1"/>
          </p:cNvSpPr>
          <p:nvPr/>
        </p:nvSpPr>
        <p:spPr bwMode="auto">
          <a:xfrm>
            <a:off x="2590800" y="2133600"/>
            <a:ext cx="4278313" cy="523875"/>
          </a:xfrm>
          <a:prstGeom prst="rect">
            <a:avLst/>
          </a:prstGeom>
          <a:noFill/>
          <a:ln w="9525">
            <a:noFill/>
            <a:miter lim="800000"/>
            <a:headEnd/>
            <a:tailEnd/>
          </a:ln>
        </p:spPr>
        <p:txBody>
          <a:bodyPr wrap="none">
            <a:spAutoFit/>
          </a:bodyPr>
          <a:lstStyle/>
          <a:p>
            <a:r>
              <a:rPr lang="en-US" sz="2800" b="1"/>
              <a:t>During Cleanup (cont’d)</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3021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5363" name="Rectangle 3"/>
          <p:cNvSpPr>
            <a:spLocks noGrp="1" noChangeArrowheads="1"/>
          </p:cNvSpPr>
          <p:nvPr>
            <p:ph type="body" idx="1"/>
          </p:nvPr>
        </p:nvSpPr>
        <p:spPr>
          <a:xfrm>
            <a:off x="533400" y="2819400"/>
            <a:ext cx="8229600" cy="3154363"/>
          </a:xfrm>
        </p:spPr>
        <p:txBody>
          <a:bodyPr/>
          <a:lstStyle/>
          <a:p>
            <a:pPr marL="609600" indent="-609600" eaLnBrk="1" hangingPunct="1">
              <a:spcAft>
                <a:spcPts val="1200"/>
              </a:spcAft>
            </a:pPr>
            <a:r>
              <a:rPr lang="en-US" sz="2800" smtClean="0"/>
              <a:t>Inspect container</a:t>
            </a:r>
          </a:p>
          <a:p>
            <a:pPr marL="609600" indent="-609600" eaLnBrk="1" hangingPunct="1">
              <a:spcAft>
                <a:spcPts val="1200"/>
              </a:spcAft>
            </a:pPr>
            <a:r>
              <a:rPr lang="en-US" sz="2800" smtClean="0"/>
              <a:t>Keep hands behind sharps </a:t>
            </a:r>
          </a:p>
          <a:p>
            <a:pPr marL="609600" indent="-609600" eaLnBrk="1" hangingPunct="1">
              <a:spcAft>
                <a:spcPts val="1200"/>
              </a:spcAft>
            </a:pPr>
            <a:r>
              <a:rPr lang="en-US" sz="2800" smtClean="0"/>
              <a:t>Never put hands or fingers into sharps container</a:t>
            </a:r>
          </a:p>
        </p:txBody>
      </p:sp>
      <p:sp>
        <p:nvSpPr>
          <p:cNvPr id="4" name="Rectangle 3"/>
          <p:cNvSpPr/>
          <p:nvPr/>
        </p:nvSpPr>
        <p:spPr>
          <a:xfrm>
            <a:off x="2438400" y="1981200"/>
            <a:ext cx="4735513" cy="523875"/>
          </a:xfrm>
          <a:prstGeom prst="rect">
            <a:avLst/>
          </a:prstGeom>
        </p:spPr>
        <p:txBody>
          <a:bodyPr wrap="none">
            <a:spAutoFit/>
          </a:bodyPr>
          <a:lstStyle/>
          <a:p>
            <a:pPr>
              <a:defRPr/>
            </a:pPr>
            <a:r>
              <a:rPr lang="en-US" sz="2800" b="1" dirty="0">
                <a:latin typeface="+mj-lt"/>
              </a:rPr>
              <a:t>While Disposing of Sharps</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2895600"/>
            <a:ext cx="8229600" cy="3132138"/>
          </a:xfrm>
        </p:spPr>
        <p:txBody>
          <a:bodyPr/>
          <a:lstStyle/>
          <a:p>
            <a:pPr eaLnBrk="1" hangingPunct="1">
              <a:spcAft>
                <a:spcPts val="1200"/>
              </a:spcAft>
            </a:pPr>
            <a:r>
              <a:rPr lang="en-US" sz="2800" smtClean="0"/>
              <a:t>If you are disposing sharps with attached tubing</a:t>
            </a:r>
          </a:p>
          <a:p>
            <a:pPr lvl="1" eaLnBrk="1" hangingPunct="1">
              <a:spcAft>
                <a:spcPts val="1200"/>
              </a:spcAft>
            </a:pPr>
            <a:r>
              <a:rPr lang="en-US" sz="2200" smtClean="0"/>
              <a:t>Be aware that tubing attached to sharps can recoil and lead to injury </a:t>
            </a:r>
          </a:p>
          <a:p>
            <a:pPr lvl="1" eaLnBrk="1" hangingPunct="1">
              <a:spcAft>
                <a:spcPts val="1200"/>
              </a:spcAft>
            </a:pPr>
            <a:r>
              <a:rPr lang="en-US" sz="2200" smtClean="0"/>
              <a:t>Maintain control of both tubing and the device during disposal</a:t>
            </a:r>
          </a:p>
        </p:txBody>
      </p:sp>
      <p:sp>
        <p:nvSpPr>
          <p:cNvPr id="16387" name="Rectangle 4"/>
          <p:cNvSpPr>
            <a:spLocks noGrp="1" noChangeArrowheads="1"/>
          </p:cNvSpPr>
          <p:nvPr>
            <p:ph type="title"/>
          </p:nvPr>
        </p:nvSpPr>
        <p:spPr>
          <a:xfrm>
            <a:off x="457200" y="42386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6388" name="Rectangle 3"/>
          <p:cNvSpPr>
            <a:spLocks noChangeArrowheads="1"/>
          </p:cNvSpPr>
          <p:nvPr/>
        </p:nvSpPr>
        <p:spPr bwMode="auto">
          <a:xfrm>
            <a:off x="1600200" y="1914525"/>
            <a:ext cx="6113463" cy="523875"/>
          </a:xfrm>
          <a:prstGeom prst="rect">
            <a:avLst/>
          </a:prstGeom>
          <a:noFill/>
          <a:ln w="9525">
            <a:noFill/>
            <a:miter lim="800000"/>
            <a:headEnd/>
            <a:tailEnd/>
          </a:ln>
        </p:spPr>
        <p:txBody>
          <a:bodyPr wrap="none">
            <a:spAutoFit/>
          </a:bodyPr>
          <a:lstStyle/>
          <a:p>
            <a:r>
              <a:rPr lang="en-US" sz="2800" b="1"/>
              <a:t>While disposing of Sharps (cont’d)</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2386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7411" name="Rectangle 3"/>
          <p:cNvSpPr>
            <a:spLocks noGrp="1" noChangeArrowheads="1"/>
          </p:cNvSpPr>
          <p:nvPr>
            <p:ph type="body" idx="1"/>
          </p:nvPr>
        </p:nvSpPr>
        <p:spPr>
          <a:xfrm>
            <a:off x="609600" y="2895600"/>
            <a:ext cx="8229600" cy="3117850"/>
          </a:xfrm>
        </p:spPr>
        <p:txBody>
          <a:bodyPr/>
          <a:lstStyle/>
          <a:p>
            <a:pPr marL="609600" indent="-609600" eaLnBrk="1" hangingPunct="1">
              <a:spcAft>
                <a:spcPts val="1200"/>
              </a:spcAft>
            </a:pPr>
            <a:r>
              <a:rPr lang="en-US" sz="2400" smtClean="0"/>
              <a:t>Visually inspect sharps container for overfilling</a:t>
            </a:r>
          </a:p>
          <a:p>
            <a:pPr marL="609600" indent="-609600" eaLnBrk="1" hangingPunct="1">
              <a:spcAft>
                <a:spcPts val="1200"/>
              </a:spcAft>
            </a:pPr>
            <a:r>
              <a:rPr lang="en-US" sz="2400" smtClean="0"/>
              <a:t>Replace containers before they become overfilled</a:t>
            </a:r>
          </a:p>
          <a:p>
            <a:pPr marL="609600" indent="-609600" eaLnBrk="1" hangingPunct="1">
              <a:spcAft>
                <a:spcPts val="1200"/>
              </a:spcAft>
            </a:pPr>
            <a:r>
              <a:rPr lang="en-US" sz="2400" smtClean="0"/>
              <a:t>Keep filled containers for disposal in a secure area</a:t>
            </a:r>
          </a:p>
          <a:p>
            <a:pPr marL="609600" indent="-609600" eaLnBrk="1" hangingPunct="1">
              <a:spcAft>
                <a:spcPts val="1200"/>
              </a:spcAft>
              <a:buFontTx/>
              <a:buNone/>
            </a:pPr>
            <a:endParaRPr lang="en-US" sz="2400" smtClean="0"/>
          </a:p>
        </p:txBody>
      </p:sp>
      <p:sp>
        <p:nvSpPr>
          <p:cNvPr id="4" name="Rectangle 3"/>
          <p:cNvSpPr/>
          <p:nvPr/>
        </p:nvSpPr>
        <p:spPr>
          <a:xfrm>
            <a:off x="2209800" y="2057400"/>
            <a:ext cx="4618038" cy="523875"/>
          </a:xfrm>
          <a:prstGeom prst="rect">
            <a:avLst/>
          </a:prstGeom>
        </p:spPr>
        <p:txBody>
          <a:bodyPr wrap="none">
            <a:spAutoFit/>
          </a:bodyPr>
          <a:lstStyle/>
          <a:p>
            <a:pPr>
              <a:defRPr/>
            </a:pPr>
            <a:r>
              <a:rPr lang="en-US" sz="2800" b="1" dirty="0">
                <a:latin typeface="+mj-lt"/>
              </a:rPr>
              <a:t>After Disposing of Sharps</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3124200"/>
            <a:ext cx="8229600" cy="3001963"/>
          </a:xfrm>
        </p:spPr>
        <p:txBody>
          <a:bodyPr/>
          <a:lstStyle/>
          <a:p>
            <a:pPr eaLnBrk="1" hangingPunct="1"/>
            <a:r>
              <a:rPr lang="en-US" sz="2800" smtClean="0"/>
              <a:t>Handle carefully</a:t>
            </a:r>
          </a:p>
          <a:p>
            <a:pPr lvl="1" eaLnBrk="1" hangingPunct="1"/>
            <a:r>
              <a:rPr lang="en-US" sz="2200" smtClean="0"/>
              <a:t>Keep hands behind sharps at all times</a:t>
            </a:r>
          </a:p>
          <a:p>
            <a:pPr lvl="1" eaLnBrk="1" hangingPunct="1"/>
            <a:r>
              <a:rPr lang="en-US" sz="2200" smtClean="0"/>
              <a:t>Use mechanical device if you cannot safely pick up sharps by hand</a:t>
            </a:r>
          </a:p>
        </p:txBody>
      </p:sp>
      <p:sp>
        <p:nvSpPr>
          <p:cNvPr id="18435" name="Rectangle 4"/>
          <p:cNvSpPr>
            <a:spLocks noGrp="1" noChangeArrowheads="1"/>
          </p:cNvSpPr>
          <p:nvPr>
            <p:ph type="title"/>
          </p:nvPr>
        </p:nvSpPr>
        <p:spPr>
          <a:xfrm>
            <a:off x="457200" y="411163"/>
            <a:ext cx="8229600" cy="1173162"/>
          </a:xfrm>
          <a:noFill/>
        </p:spPr>
        <p:txBody>
          <a:bodyPr/>
          <a:lstStyle/>
          <a:p>
            <a:pPr eaLnBrk="1" hangingPunct="1"/>
            <a:r>
              <a:rPr lang="en-US" sz="3000" smtClean="0">
                <a:solidFill>
                  <a:schemeClr val="bg1"/>
                </a:solidFill>
                <a:latin typeface="Verdana" pitchFamily="34" charset="0"/>
              </a:rPr>
              <a:t>Clean Up and Dispose With Care</a:t>
            </a:r>
          </a:p>
        </p:txBody>
      </p:sp>
      <p:sp>
        <p:nvSpPr>
          <p:cNvPr id="18436" name="Rectangle 3"/>
          <p:cNvSpPr>
            <a:spLocks noChangeArrowheads="1"/>
          </p:cNvSpPr>
          <p:nvPr/>
        </p:nvSpPr>
        <p:spPr bwMode="auto">
          <a:xfrm>
            <a:off x="685800" y="1905000"/>
            <a:ext cx="7848600" cy="954088"/>
          </a:xfrm>
          <a:prstGeom prst="rect">
            <a:avLst/>
          </a:prstGeom>
          <a:noFill/>
          <a:ln w="9525">
            <a:noFill/>
            <a:miter lim="800000"/>
            <a:headEnd/>
            <a:tailEnd/>
          </a:ln>
        </p:spPr>
        <p:txBody>
          <a:bodyPr>
            <a:spAutoFit/>
          </a:bodyPr>
          <a:lstStyle/>
          <a:p>
            <a:pPr algn="ctr"/>
            <a:r>
              <a:rPr lang="en-US" sz="2800" b="1"/>
              <a:t>If You Find Improperly Disposed Sharps in Work Environment</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07988"/>
            <a:ext cx="8229600" cy="1143000"/>
          </a:xfrm>
        </p:spPr>
        <p:txBody>
          <a:bodyPr/>
          <a:lstStyle/>
          <a:p>
            <a:pPr eaLnBrk="1" hangingPunct="1"/>
            <a:r>
              <a:rPr lang="en-US" sz="3000" smtClean="0">
                <a:solidFill>
                  <a:schemeClr val="bg1"/>
                </a:solidFill>
                <a:latin typeface="Verdana" pitchFamily="34" charset="0"/>
              </a:rPr>
              <a:t>Sharps Safety Practices</a:t>
            </a:r>
          </a:p>
        </p:txBody>
      </p:sp>
      <p:sp>
        <p:nvSpPr>
          <p:cNvPr id="19459" name="Rectangle 3"/>
          <p:cNvSpPr>
            <a:spLocks noGrp="1" noChangeArrowheads="1"/>
          </p:cNvSpPr>
          <p:nvPr>
            <p:ph type="body" idx="1"/>
          </p:nvPr>
        </p:nvSpPr>
        <p:spPr>
          <a:xfrm>
            <a:off x="2438400" y="2286000"/>
            <a:ext cx="6248400" cy="3840163"/>
          </a:xfrm>
        </p:spPr>
        <p:txBody>
          <a:bodyPr/>
          <a:lstStyle/>
          <a:p>
            <a:pPr eaLnBrk="1" hangingPunct="1">
              <a:spcAft>
                <a:spcPts val="1200"/>
              </a:spcAft>
            </a:pPr>
            <a:r>
              <a:rPr lang="en-US" sz="3000" smtClean="0"/>
              <a:t>Be prepared</a:t>
            </a:r>
          </a:p>
          <a:p>
            <a:pPr eaLnBrk="1" hangingPunct="1">
              <a:spcAft>
                <a:spcPts val="1200"/>
              </a:spcAft>
            </a:pPr>
            <a:r>
              <a:rPr lang="en-US" sz="3000" smtClean="0"/>
              <a:t>Be aware</a:t>
            </a:r>
          </a:p>
          <a:p>
            <a:pPr eaLnBrk="1" hangingPunct="1">
              <a:spcAft>
                <a:spcPts val="1200"/>
              </a:spcAft>
            </a:pPr>
            <a:r>
              <a:rPr lang="en-US" sz="3000" smtClean="0"/>
              <a:t>Dispose with care</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30213"/>
            <a:ext cx="8229600" cy="1143000"/>
          </a:xfrm>
        </p:spPr>
        <p:txBody>
          <a:bodyPr/>
          <a:lstStyle/>
          <a:p>
            <a:pPr eaLnBrk="1" hangingPunct="1"/>
            <a:r>
              <a:rPr lang="en-US" sz="3000" smtClean="0">
                <a:solidFill>
                  <a:schemeClr val="bg1"/>
                </a:solidFill>
                <a:latin typeface="Verdana" pitchFamily="34" charset="0"/>
              </a:rPr>
              <a:t>Conclusion</a:t>
            </a:r>
          </a:p>
        </p:txBody>
      </p:sp>
      <p:sp>
        <p:nvSpPr>
          <p:cNvPr id="22531" name="Rectangle 3"/>
          <p:cNvSpPr>
            <a:spLocks noGrp="1" noChangeArrowheads="1"/>
          </p:cNvSpPr>
          <p:nvPr>
            <p:ph type="body" idx="1"/>
          </p:nvPr>
        </p:nvSpPr>
        <p:spPr>
          <a:xfrm>
            <a:off x="457200" y="2590800"/>
            <a:ext cx="8229600" cy="1600200"/>
          </a:xfrm>
        </p:spPr>
        <p:txBody>
          <a:bodyPr/>
          <a:lstStyle/>
          <a:p>
            <a:pPr algn="ctr" eaLnBrk="1" hangingPunct="1">
              <a:buFontTx/>
              <a:buNone/>
            </a:pPr>
            <a:r>
              <a:rPr lang="en-US" sz="4000" b="1" smtClean="0"/>
              <a:t>Preventing Sharps Injuries</a:t>
            </a:r>
          </a:p>
          <a:p>
            <a:pPr algn="ctr" eaLnBrk="1" hangingPunct="1">
              <a:buFontTx/>
              <a:buNone/>
            </a:pPr>
            <a:r>
              <a:rPr lang="en-US" sz="4000" smtClean="0">
                <a:solidFill>
                  <a:srgbClr val="0066CC"/>
                </a:solidFill>
              </a:rPr>
              <a:t>Your Role</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350838"/>
            <a:ext cx="9144000" cy="1295400"/>
          </a:xfrm>
        </p:spPr>
        <p:txBody>
          <a:bodyPr/>
          <a:lstStyle/>
          <a:p>
            <a:pPr eaLnBrk="1" hangingPunct="1"/>
            <a:r>
              <a:rPr lang="en-US" sz="2300" smtClean="0">
                <a:solidFill>
                  <a:schemeClr val="bg1"/>
                </a:solidFill>
                <a:latin typeface="Verdana" pitchFamily="34" charset="0"/>
              </a:rPr>
              <a:t>What Strategies Exist to Eliminate Sharps Injuries? </a:t>
            </a:r>
          </a:p>
        </p:txBody>
      </p:sp>
      <p:sp>
        <p:nvSpPr>
          <p:cNvPr id="4099" name="Rectangle 3"/>
          <p:cNvSpPr>
            <a:spLocks noGrp="1" noChangeArrowheads="1"/>
          </p:cNvSpPr>
          <p:nvPr>
            <p:ph type="body" idx="1"/>
          </p:nvPr>
        </p:nvSpPr>
        <p:spPr>
          <a:xfrm>
            <a:off x="457200" y="2057400"/>
            <a:ext cx="8229600" cy="3505200"/>
          </a:xfrm>
        </p:spPr>
        <p:txBody>
          <a:bodyPr/>
          <a:lstStyle/>
          <a:p>
            <a:pPr eaLnBrk="1" hangingPunct="1">
              <a:spcAft>
                <a:spcPts val="1200"/>
              </a:spcAft>
            </a:pPr>
            <a:r>
              <a:rPr lang="en-US" sz="2800" smtClean="0"/>
              <a:t>Eliminate or reduce the use of needles </a:t>
            </a:r>
            <a:br>
              <a:rPr lang="en-US" sz="2800" smtClean="0"/>
            </a:br>
            <a:r>
              <a:rPr lang="en-US" sz="2800" smtClean="0"/>
              <a:t>and other sharps</a:t>
            </a:r>
            <a:endParaRPr lang="en-US" sz="2400" smtClean="0"/>
          </a:p>
          <a:p>
            <a:pPr eaLnBrk="1" hangingPunct="1">
              <a:spcAft>
                <a:spcPts val="1200"/>
              </a:spcAft>
            </a:pPr>
            <a:r>
              <a:rPr lang="en-US" sz="2800" smtClean="0"/>
              <a:t>Use devices with safety features </a:t>
            </a:r>
            <a:br>
              <a:rPr lang="en-US" sz="2800" smtClean="0"/>
            </a:br>
            <a:r>
              <a:rPr lang="en-US" sz="2800" smtClean="0"/>
              <a:t>to isolate sharps</a:t>
            </a:r>
            <a:r>
              <a:rPr lang="en-US" sz="2400" smtClean="0"/>
              <a:t> </a:t>
            </a:r>
          </a:p>
          <a:p>
            <a:pPr eaLnBrk="1" hangingPunct="1">
              <a:spcAft>
                <a:spcPts val="1200"/>
              </a:spcAft>
            </a:pPr>
            <a:r>
              <a:rPr lang="en-US" sz="2800" smtClean="0"/>
              <a:t>Use safer practices to minimize </a:t>
            </a:r>
            <a:br>
              <a:rPr lang="en-US" sz="2800" smtClean="0"/>
            </a:br>
            <a:r>
              <a:rPr lang="en-US" sz="2800" smtClean="0"/>
              <a:t>risk for remaining hazards</a:t>
            </a:r>
            <a:endParaRPr lang="en-US" sz="240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30213"/>
            <a:ext cx="8229600" cy="1143000"/>
          </a:xfrm>
        </p:spPr>
        <p:txBody>
          <a:bodyPr/>
          <a:lstStyle/>
          <a:p>
            <a:pPr eaLnBrk="1" hangingPunct="1">
              <a:defRPr/>
            </a:pPr>
            <a:r>
              <a:rPr lang="en-US" sz="2400" i="1" dirty="0" smtClean="0">
                <a:solidFill>
                  <a:schemeClr val="accent2">
                    <a:lumMod val="20000"/>
                    <a:lumOff val="80000"/>
                  </a:schemeClr>
                </a:solidFill>
                <a:latin typeface="Verdana" pitchFamily="34" charset="0"/>
              </a:rPr>
              <a:t>You</a:t>
            </a:r>
            <a:r>
              <a:rPr lang="en-US" sz="2400" dirty="0" smtClean="0">
                <a:latin typeface="Verdana" pitchFamily="34" charset="0"/>
              </a:rPr>
              <a:t> </a:t>
            </a:r>
            <a:r>
              <a:rPr lang="en-US" sz="2400" dirty="0" smtClean="0">
                <a:solidFill>
                  <a:schemeClr val="bg1"/>
                </a:solidFill>
                <a:latin typeface="Verdana" pitchFamily="34" charset="0"/>
              </a:rPr>
              <a:t>are Part of the Prevention</a:t>
            </a:r>
            <a:br>
              <a:rPr lang="en-US" sz="2400" dirty="0" smtClean="0">
                <a:solidFill>
                  <a:schemeClr val="bg1"/>
                </a:solidFill>
                <a:latin typeface="Verdana" pitchFamily="34" charset="0"/>
              </a:rPr>
            </a:br>
            <a:r>
              <a:rPr lang="en-US" sz="2400" dirty="0" smtClean="0">
                <a:solidFill>
                  <a:schemeClr val="bg1"/>
                </a:solidFill>
                <a:latin typeface="Verdana" pitchFamily="34" charset="0"/>
              </a:rPr>
              <a:t> Process when You</a:t>
            </a:r>
          </a:p>
        </p:txBody>
      </p:sp>
      <p:sp>
        <p:nvSpPr>
          <p:cNvPr id="23555" name="Rectangle 3"/>
          <p:cNvSpPr>
            <a:spLocks noGrp="1" noChangeArrowheads="1"/>
          </p:cNvSpPr>
          <p:nvPr>
            <p:ph type="body" idx="1"/>
          </p:nvPr>
        </p:nvSpPr>
        <p:spPr>
          <a:xfrm>
            <a:off x="609600" y="2057400"/>
            <a:ext cx="8077200" cy="3886200"/>
          </a:xfrm>
        </p:spPr>
        <p:txBody>
          <a:bodyPr/>
          <a:lstStyle/>
          <a:p>
            <a:pPr eaLnBrk="1" hangingPunct="1">
              <a:lnSpc>
                <a:spcPct val="80000"/>
              </a:lnSpc>
              <a:spcAft>
                <a:spcPts val="1800"/>
              </a:spcAft>
            </a:pPr>
            <a:r>
              <a:rPr lang="en-US" sz="2400" smtClean="0"/>
              <a:t>Adhere to safe practices and assist and support coworkers in safer practices</a:t>
            </a:r>
          </a:p>
          <a:p>
            <a:pPr eaLnBrk="1" hangingPunct="1">
              <a:lnSpc>
                <a:spcPct val="80000"/>
              </a:lnSpc>
              <a:spcAft>
                <a:spcPts val="1800"/>
              </a:spcAft>
            </a:pPr>
            <a:r>
              <a:rPr lang="en-US" sz="2400" smtClean="0"/>
              <a:t>Report injuries or blood/body fluid exposures, sharps injury hazards, and near misses</a:t>
            </a:r>
          </a:p>
          <a:p>
            <a:pPr eaLnBrk="1" hangingPunct="1">
              <a:lnSpc>
                <a:spcPct val="80000"/>
              </a:lnSpc>
              <a:spcAft>
                <a:spcPts val="1800"/>
              </a:spcAft>
            </a:pPr>
            <a:r>
              <a:rPr lang="en-US" sz="2400" smtClean="0"/>
              <a:t>Participate in training for devices and properly use sharps safety features</a:t>
            </a:r>
          </a:p>
          <a:p>
            <a:pPr eaLnBrk="1" hangingPunct="1">
              <a:lnSpc>
                <a:spcPct val="80000"/>
              </a:lnSpc>
              <a:spcAft>
                <a:spcPts val="1800"/>
              </a:spcAft>
            </a:pPr>
            <a:r>
              <a:rPr lang="en-US" sz="2400" smtClean="0"/>
              <a:t>Participate in surveys (e.g., safety culture) and device evaluations</a:t>
            </a:r>
          </a:p>
          <a:p>
            <a:pPr eaLnBrk="1" hangingPunct="1">
              <a:lnSpc>
                <a:spcPct val="80000"/>
              </a:lnSpc>
              <a:spcAft>
                <a:spcPts val="1800"/>
              </a:spcAft>
            </a:pPr>
            <a:endParaRPr lang="en-US" sz="2400" smtClean="0"/>
          </a:p>
          <a:p>
            <a:pPr eaLnBrk="1" hangingPunct="1">
              <a:lnSpc>
                <a:spcPct val="80000"/>
              </a:lnSpc>
              <a:spcAft>
                <a:spcPts val="1800"/>
              </a:spcAft>
              <a:buFontTx/>
              <a:buNone/>
            </a:pPr>
            <a:endParaRPr lang="en-US" sz="2400" smtClean="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457200" y="735013"/>
            <a:ext cx="8229600" cy="4525962"/>
          </a:xfrm>
        </p:spPr>
        <p:txBody>
          <a:bodyPr/>
          <a:lstStyle/>
          <a:p>
            <a:pPr algn="ctr" eaLnBrk="1" hangingPunct="1">
              <a:buFontTx/>
              <a:buNone/>
            </a:pPr>
            <a:r>
              <a:rPr lang="en-US" sz="3000" b="1" smtClean="0">
                <a:solidFill>
                  <a:schemeClr val="bg1"/>
                </a:solidFill>
                <a:latin typeface="Verdana" pitchFamily="34" charset="0"/>
              </a:rPr>
              <a:t>Always Handle Sharps With Care </a:t>
            </a:r>
            <a:r>
              <a:rPr lang="en-US" sz="4000" b="1" smtClean="0"/>
              <a:t/>
            </a:r>
            <a:br>
              <a:rPr lang="en-US" sz="4000" b="1" smtClean="0"/>
            </a:br>
            <a:endParaRPr lang="en-US" sz="4000" b="1" smtClean="0"/>
          </a:p>
          <a:p>
            <a:pPr algn="ctr" eaLnBrk="1" hangingPunct="1">
              <a:buFontTx/>
              <a:buNone/>
            </a:pPr>
            <a:endParaRPr lang="en-US" sz="4000" b="1" smtClean="0"/>
          </a:p>
          <a:p>
            <a:pPr algn="ctr" eaLnBrk="1" hangingPunct="1">
              <a:buFontTx/>
              <a:buNone/>
            </a:pPr>
            <a:r>
              <a:rPr lang="en-US" sz="4400" b="1" smtClean="0"/>
              <a:t>Have a Safe Day! </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304800" y="427038"/>
            <a:ext cx="8534400" cy="1143000"/>
          </a:xfrm>
        </p:spPr>
        <p:txBody>
          <a:bodyPr/>
          <a:lstStyle/>
          <a:p>
            <a:pPr eaLnBrk="1" hangingPunct="1"/>
            <a:r>
              <a:rPr lang="en-US" sz="2000" smtClean="0">
                <a:solidFill>
                  <a:schemeClr val="bg1"/>
                </a:solidFill>
                <a:latin typeface="Verdana" pitchFamily="34" charset="0"/>
              </a:rPr>
              <a:t>Preventability of Needlesticks in NaSH Hospitals, June 1995—December 2003 (n=10,661)</a:t>
            </a:r>
          </a:p>
        </p:txBody>
      </p:sp>
      <p:grpSp>
        <p:nvGrpSpPr>
          <p:cNvPr id="1033" name="Group 9"/>
          <p:cNvGrpSpPr>
            <a:grpSpLocks/>
          </p:cNvGrpSpPr>
          <p:nvPr/>
        </p:nvGrpSpPr>
        <p:grpSpPr bwMode="auto">
          <a:xfrm>
            <a:off x="1066800" y="2057400"/>
            <a:ext cx="7232650" cy="3694113"/>
            <a:chOff x="672" y="1296"/>
            <a:chExt cx="4556" cy="2327"/>
          </a:xfrm>
        </p:grpSpPr>
        <p:graphicFrame>
          <p:nvGraphicFramePr>
            <p:cNvPr id="1026" name="Object 3"/>
            <p:cNvGraphicFramePr>
              <a:graphicFrameLocks noChangeAspect="1"/>
            </p:cNvGraphicFramePr>
            <p:nvPr/>
          </p:nvGraphicFramePr>
          <p:xfrm>
            <a:off x="672" y="1296"/>
            <a:ext cx="4200" cy="2327"/>
          </p:xfrm>
          <a:graphic>
            <a:graphicData uri="http://schemas.openxmlformats.org/presentationml/2006/ole">
              <p:oleObj spid="_x0000_s1026" name="Chart" r:id="rId4" imgW="11791831" imgH="6534099" progId="MSGraph.Chart.8">
                <p:embed followColorScheme="full"/>
              </p:oleObj>
            </a:graphicData>
          </a:graphic>
        </p:graphicFrame>
        <p:sp>
          <p:nvSpPr>
            <p:cNvPr id="1029" name="AutoShape 4"/>
            <p:cNvSpPr>
              <a:spLocks noChangeArrowheads="1"/>
            </p:cNvSpPr>
            <p:nvPr/>
          </p:nvSpPr>
          <p:spPr bwMode="auto">
            <a:xfrm>
              <a:off x="4944" y="2832"/>
              <a:ext cx="284" cy="121"/>
            </a:xfrm>
            <a:prstGeom prst="leftArrow">
              <a:avLst>
                <a:gd name="adj1" fmla="val 50000"/>
                <a:gd name="adj2" fmla="val 58678"/>
              </a:avLst>
            </a:prstGeom>
            <a:solidFill>
              <a:srgbClr val="FFFF99"/>
            </a:solidFill>
            <a:ln w="9525">
              <a:solidFill>
                <a:schemeClr val="tx1"/>
              </a:solidFill>
              <a:miter lim="800000"/>
              <a:headEnd/>
              <a:tailEnd/>
            </a:ln>
          </p:spPr>
          <p:txBody>
            <a:bodyPr wrap="none" anchor="ctr"/>
            <a:lstStyle/>
            <a:p>
              <a:endParaRPr lang="en-US"/>
            </a:p>
          </p:txBody>
        </p:sp>
        <p:sp>
          <p:nvSpPr>
            <p:cNvPr id="1030" name="AutoShape 5"/>
            <p:cNvSpPr>
              <a:spLocks noChangeArrowheads="1"/>
            </p:cNvSpPr>
            <p:nvPr/>
          </p:nvSpPr>
          <p:spPr bwMode="auto">
            <a:xfrm>
              <a:off x="4944" y="3149"/>
              <a:ext cx="284" cy="122"/>
            </a:xfrm>
            <a:prstGeom prst="leftArrow">
              <a:avLst>
                <a:gd name="adj1" fmla="val 50000"/>
                <a:gd name="adj2" fmla="val 58197"/>
              </a:avLst>
            </a:prstGeom>
            <a:solidFill>
              <a:srgbClr val="FFFF99"/>
            </a:solidFill>
            <a:ln w="9525">
              <a:solidFill>
                <a:schemeClr val="tx1"/>
              </a:solidFill>
              <a:miter lim="800000"/>
              <a:headEnd/>
              <a:tailEnd/>
            </a:ln>
          </p:spPr>
          <p:txBody>
            <a:bodyPr wrap="none" anchor="ctr"/>
            <a:lstStyle/>
            <a:p>
              <a:endParaRPr lang="en-US"/>
            </a:p>
          </p:txBody>
        </p:sp>
        <p:sp>
          <p:nvSpPr>
            <p:cNvPr id="1031" name="AutoShape 6"/>
            <p:cNvSpPr>
              <a:spLocks noChangeArrowheads="1"/>
            </p:cNvSpPr>
            <p:nvPr/>
          </p:nvSpPr>
          <p:spPr bwMode="auto">
            <a:xfrm>
              <a:off x="4944" y="2400"/>
              <a:ext cx="284" cy="122"/>
            </a:xfrm>
            <a:prstGeom prst="leftArrow">
              <a:avLst>
                <a:gd name="adj1" fmla="val 50000"/>
                <a:gd name="adj2" fmla="val 58197"/>
              </a:avLst>
            </a:prstGeom>
            <a:solidFill>
              <a:srgbClr val="FFFF99"/>
            </a:solidFill>
            <a:ln w="9525">
              <a:solidFill>
                <a:schemeClr val="tx1"/>
              </a:solidFill>
              <a:miter lim="800000"/>
              <a:headEnd/>
              <a:tailEnd/>
            </a:ln>
          </p:spPr>
          <p:txBody>
            <a:bodyPr wrap="none" anchor="ctr"/>
            <a:lstStyle/>
            <a:p>
              <a:endParaRPr lang="en-US"/>
            </a:p>
          </p:txBody>
        </p:sp>
      </p:gr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27038"/>
            <a:ext cx="8229600" cy="1143000"/>
          </a:xfrm>
        </p:spPr>
        <p:txBody>
          <a:bodyPr/>
          <a:lstStyle/>
          <a:p>
            <a:pPr eaLnBrk="1" hangingPunct="1"/>
            <a:r>
              <a:rPr lang="en-US" sz="3000" smtClean="0">
                <a:solidFill>
                  <a:schemeClr val="bg1"/>
                </a:solidFill>
                <a:latin typeface="Verdana" pitchFamily="34" charset="0"/>
              </a:rPr>
              <a:t>Injuries Related to Work Practices</a:t>
            </a:r>
          </a:p>
        </p:txBody>
      </p:sp>
      <p:sp>
        <p:nvSpPr>
          <p:cNvPr id="5123" name="Rectangle 3"/>
          <p:cNvSpPr>
            <a:spLocks noGrp="1" noChangeArrowheads="1"/>
          </p:cNvSpPr>
          <p:nvPr>
            <p:ph type="body" idx="1"/>
          </p:nvPr>
        </p:nvSpPr>
        <p:spPr>
          <a:xfrm>
            <a:off x="762000" y="2057400"/>
            <a:ext cx="8229600" cy="3733800"/>
          </a:xfrm>
        </p:spPr>
        <p:txBody>
          <a:bodyPr/>
          <a:lstStyle/>
          <a:p>
            <a:pPr eaLnBrk="1" hangingPunct="1">
              <a:lnSpc>
                <a:spcPct val="80000"/>
              </a:lnSpc>
            </a:pPr>
            <a:r>
              <a:rPr lang="en-US" sz="2200" smtClean="0"/>
              <a:t>Injuries occur because of the following:</a:t>
            </a:r>
          </a:p>
          <a:p>
            <a:pPr lvl="1" eaLnBrk="1" hangingPunct="1">
              <a:lnSpc>
                <a:spcPct val="80000"/>
              </a:lnSpc>
              <a:spcAft>
                <a:spcPts val="300"/>
              </a:spcAft>
            </a:pPr>
            <a:r>
              <a:rPr lang="en-US" sz="2000" smtClean="0"/>
              <a:t>Passing or transferring equipment</a:t>
            </a:r>
          </a:p>
          <a:p>
            <a:pPr lvl="1" eaLnBrk="1" hangingPunct="1">
              <a:lnSpc>
                <a:spcPct val="80000"/>
              </a:lnSpc>
              <a:spcAft>
                <a:spcPts val="300"/>
              </a:spcAft>
            </a:pPr>
            <a:r>
              <a:rPr lang="en-US" sz="2000" smtClean="0"/>
              <a:t>Recapping contaminated needles</a:t>
            </a:r>
          </a:p>
          <a:p>
            <a:pPr lvl="1" eaLnBrk="1" hangingPunct="1">
              <a:lnSpc>
                <a:spcPct val="80000"/>
              </a:lnSpc>
              <a:spcAft>
                <a:spcPts val="300"/>
              </a:spcAft>
            </a:pPr>
            <a:r>
              <a:rPr lang="en-US" sz="2000" smtClean="0"/>
              <a:t>Colliding with coworkers</a:t>
            </a:r>
          </a:p>
          <a:p>
            <a:pPr lvl="1" eaLnBrk="1" hangingPunct="1">
              <a:lnSpc>
                <a:spcPct val="80000"/>
              </a:lnSpc>
              <a:spcAft>
                <a:spcPts val="300"/>
              </a:spcAft>
            </a:pPr>
            <a:r>
              <a:rPr lang="en-US" sz="2000" smtClean="0"/>
              <a:t>Decontaminating/processing used equipment</a:t>
            </a:r>
          </a:p>
          <a:p>
            <a:pPr lvl="1" eaLnBrk="1" hangingPunct="1">
              <a:lnSpc>
                <a:spcPct val="80000"/>
              </a:lnSpc>
              <a:buFontTx/>
              <a:buNone/>
            </a:pPr>
            <a:endParaRPr lang="en-US" sz="2000" smtClean="0"/>
          </a:p>
          <a:p>
            <a:pPr eaLnBrk="1" hangingPunct="1">
              <a:lnSpc>
                <a:spcPct val="80000"/>
              </a:lnSpc>
            </a:pPr>
            <a:r>
              <a:rPr lang="en-US" sz="2200" smtClean="0"/>
              <a:t>Injuries occur from sharps left in unusual places:</a:t>
            </a:r>
          </a:p>
          <a:p>
            <a:pPr lvl="1" eaLnBrk="1" hangingPunct="1">
              <a:lnSpc>
                <a:spcPct val="80000"/>
              </a:lnSpc>
              <a:spcAft>
                <a:spcPts val="300"/>
              </a:spcAft>
            </a:pPr>
            <a:r>
              <a:rPr lang="en-US" sz="2000" smtClean="0"/>
              <a:t>Laundry</a:t>
            </a:r>
          </a:p>
          <a:p>
            <a:pPr lvl="1" eaLnBrk="1" hangingPunct="1">
              <a:lnSpc>
                <a:spcPct val="80000"/>
              </a:lnSpc>
              <a:spcAft>
                <a:spcPts val="300"/>
              </a:spcAft>
            </a:pPr>
            <a:r>
              <a:rPr lang="en-US" sz="2000" smtClean="0"/>
              <a:t>Mattresses</a:t>
            </a:r>
          </a:p>
          <a:p>
            <a:pPr lvl="1" eaLnBrk="1" hangingPunct="1">
              <a:lnSpc>
                <a:spcPct val="80000"/>
              </a:lnSpc>
              <a:spcAft>
                <a:spcPts val="300"/>
              </a:spcAft>
            </a:pPr>
            <a:r>
              <a:rPr lang="en-US" sz="2000" smtClean="0"/>
              <a:t>Tables, trays, or other surfaces</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27038"/>
            <a:ext cx="8229600" cy="1143000"/>
          </a:xfrm>
        </p:spPr>
        <p:txBody>
          <a:bodyPr/>
          <a:lstStyle/>
          <a:p>
            <a:pPr eaLnBrk="1" hangingPunct="1"/>
            <a:r>
              <a:rPr lang="en-US" sz="3000" smtClean="0">
                <a:solidFill>
                  <a:schemeClr val="bg1"/>
                </a:solidFill>
                <a:latin typeface="Verdana" pitchFamily="34" charset="0"/>
              </a:rPr>
              <a:t>The Sharps Safety Continuum</a:t>
            </a:r>
          </a:p>
        </p:txBody>
      </p:sp>
      <p:sp>
        <p:nvSpPr>
          <p:cNvPr id="6147" name="Rectangle 3"/>
          <p:cNvSpPr>
            <a:spLocks noGrp="1" noChangeArrowheads="1"/>
          </p:cNvSpPr>
          <p:nvPr>
            <p:ph type="body" idx="1"/>
          </p:nvPr>
        </p:nvSpPr>
        <p:spPr>
          <a:xfrm>
            <a:off x="609600" y="2133600"/>
            <a:ext cx="8229600" cy="3505200"/>
          </a:xfrm>
        </p:spPr>
        <p:txBody>
          <a:bodyPr/>
          <a:lstStyle/>
          <a:p>
            <a:pPr eaLnBrk="1" hangingPunct="1">
              <a:lnSpc>
                <a:spcPct val="90000"/>
              </a:lnSpc>
              <a:spcAft>
                <a:spcPts val="1200"/>
              </a:spcAft>
            </a:pPr>
            <a:r>
              <a:rPr lang="en-US" sz="2800" smtClean="0"/>
              <a:t>Prepare to use the device </a:t>
            </a:r>
            <a:r>
              <a:rPr lang="en-US" sz="2800" b="1" i="1" smtClean="0"/>
              <a:t>the moment the sharps are first exposed</a:t>
            </a:r>
          </a:p>
          <a:p>
            <a:pPr eaLnBrk="1" hangingPunct="1">
              <a:lnSpc>
                <a:spcPct val="90000"/>
              </a:lnSpc>
              <a:spcAft>
                <a:spcPts val="1200"/>
              </a:spcAft>
            </a:pPr>
            <a:r>
              <a:rPr lang="en-US" sz="2800" smtClean="0"/>
              <a:t>Take precautions </a:t>
            </a:r>
            <a:r>
              <a:rPr lang="en-US" sz="2800" b="1" i="1" smtClean="0"/>
              <a:t>while using sharps</a:t>
            </a:r>
          </a:p>
          <a:p>
            <a:pPr eaLnBrk="1" hangingPunct="1">
              <a:lnSpc>
                <a:spcPct val="90000"/>
              </a:lnSpc>
              <a:spcAft>
                <a:spcPts val="1200"/>
              </a:spcAft>
            </a:pPr>
            <a:r>
              <a:rPr lang="en-US" sz="2800" smtClean="0"/>
              <a:t>Take precautions </a:t>
            </a:r>
            <a:r>
              <a:rPr lang="en-US" sz="2800" b="1" i="1" smtClean="0"/>
              <a:t>during cleanup</a:t>
            </a:r>
          </a:p>
          <a:p>
            <a:pPr eaLnBrk="1" hangingPunct="1">
              <a:lnSpc>
                <a:spcPct val="90000"/>
              </a:lnSpc>
              <a:spcAft>
                <a:spcPts val="1200"/>
              </a:spcAft>
            </a:pPr>
            <a:r>
              <a:rPr lang="en-US" sz="2800" smtClean="0"/>
              <a:t>Take precautions </a:t>
            </a:r>
            <a:r>
              <a:rPr lang="en-US" sz="2800" b="1" i="1" smtClean="0"/>
              <a:t>during disposal</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27038"/>
            <a:ext cx="8229600" cy="1143000"/>
          </a:xfrm>
        </p:spPr>
        <p:txBody>
          <a:bodyPr/>
          <a:lstStyle/>
          <a:p>
            <a:pPr eaLnBrk="1" hangingPunct="1"/>
            <a:r>
              <a:rPr lang="en-US" sz="3000" smtClean="0">
                <a:solidFill>
                  <a:schemeClr val="bg1"/>
                </a:solidFill>
                <a:latin typeface="Verdana" pitchFamily="34" charset="0"/>
              </a:rPr>
              <a:t>Sharps Safety Practices</a:t>
            </a:r>
          </a:p>
        </p:txBody>
      </p:sp>
      <p:sp>
        <p:nvSpPr>
          <p:cNvPr id="7171" name="Rectangle 3"/>
          <p:cNvSpPr>
            <a:spLocks noGrp="1" noChangeArrowheads="1"/>
          </p:cNvSpPr>
          <p:nvPr>
            <p:ph type="body" idx="1"/>
          </p:nvPr>
        </p:nvSpPr>
        <p:spPr>
          <a:xfrm>
            <a:off x="2667000" y="2514600"/>
            <a:ext cx="4648200" cy="2057400"/>
          </a:xfrm>
        </p:spPr>
        <p:txBody>
          <a:bodyPr/>
          <a:lstStyle/>
          <a:p>
            <a:pPr eaLnBrk="1" hangingPunct="1"/>
            <a:r>
              <a:rPr lang="en-US" sz="3000" smtClean="0"/>
              <a:t>Be prepared</a:t>
            </a:r>
          </a:p>
          <a:p>
            <a:pPr eaLnBrk="1" hangingPunct="1"/>
            <a:r>
              <a:rPr lang="en-US" sz="3000" smtClean="0"/>
              <a:t>Be aware</a:t>
            </a:r>
          </a:p>
          <a:p>
            <a:pPr eaLnBrk="1" hangingPunct="1"/>
            <a:r>
              <a:rPr lang="en-US" sz="3000" smtClean="0"/>
              <a:t>Dispose with care</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533400" y="3048000"/>
            <a:ext cx="8229600" cy="2239963"/>
          </a:xfrm>
        </p:spPr>
        <p:txBody>
          <a:bodyPr/>
          <a:lstStyle/>
          <a:p>
            <a:pPr marL="609600" indent="-609600" eaLnBrk="1" hangingPunct="1">
              <a:spcAft>
                <a:spcPts val="1200"/>
              </a:spcAft>
            </a:pPr>
            <a:r>
              <a:rPr lang="en-US" sz="2800" smtClean="0"/>
              <a:t>Organize equipment at the point of use</a:t>
            </a:r>
          </a:p>
          <a:p>
            <a:pPr marL="609600" indent="-609600" eaLnBrk="1" hangingPunct="1">
              <a:spcAft>
                <a:spcPts val="1200"/>
              </a:spcAft>
            </a:pPr>
            <a:r>
              <a:rPr lang="en-US" sz="2800" smtClean="0"/>
              <a:t>Make sure work space has adequate lighting</a:t>
            </a:r>
          </a:p>
          <a:p>
            <a:pPr marL="609600" indent="-609600" eaLnBrk="1" hangingPunct="1">
              <a:spcAft>
                <a:spcPts val="1200"/>
              </a:spcAft>
            </a:pPr>
            <a:r>
              <a:rPr lang="en-US" sz="2800" smtClean="0"/>
              <a:t>Keep sharps pointed away from the user</a:t>
            </a:r>
          </a:p>
          <a:p>
            <a:pPr marL="609600" indent="-609600" eaLnBrk="1" hangingPunct="1">
              <a:spcAft>
                <a:spcPts val="1200"/>
              </a:spcAft>
            </a:pPr>
            <a:endParaRPr lang="en-US" sz="2800" smtClean="0"/>
          </a:p>
        </p:txBody>
      </p:sp>
      <p:sp>
        <p:nvSpPr>
          <p:cNvPr id="8195" name="Rectangle 3"/>
          <p:cNvSpPr>
            <a:spLocks noChangeArrowheads="1"/>
          </p:cNvSpPr>
          <p:nvPr/>
        </p:nvSpPr>
        <p:spPr bwMode="auto">
          <a:xfrm>
            <a:off x="1905000" y="2027238"/>
            <a:ext cx="5357813" cy="523875"/>
          </a:xfrm>
          <a:prstGeom prst="rect">
            <a:avLst/>
          </a:prstGeom>
          <a:noFill/>
          <a:ln w="9525">
            <a:noFill/>
            <a:miter lim="800000"/>
            <a:headEnd/>
            <a:tailEnd/>
          </a:ln>
        </p:spPr>
        <p:txBody>
          <a:bodyPr wrap="none">
            <a:spAutoFit/>
          </a:bodyPr>
          <a:lstStyle/>
          <a:p>
            <a:pPr algn="ctr"/>
            <a:r>
              <a:rPr lang="en-US" sz="2800" b="1"/>
              <a:t>Before Beginning a Procedure</a:t>
            </a:r>
          </a:p>
        </p:txBody>
      </p:sp>
      <p:sp>
        <p:nvSpPr>
          <p:cNvPr id="8196" name="Rectangle 5"/>
          <p:cNvSpPr>
            <a:spLocks noChangeArrowheads="1"/>
          </p:cNvSpPr>
          <p:nvPr/>
        </p:nvSpPr>
        <p:spPr bwMode="auto">
          <a:xfrm>
            <a:off x="3111500" y="757238"/>
            <a:ext cx="2832100" cy="554037"/>
          </a:xfrm>
          <a:prstGeom prst="rect">
            <a:avLst/>
          </a:prstGeom>
          <a:noFill/>
          <a:ln w="9525">
            <a:noFill/>
            <a:miter lim="800000"/>
            <a:headEnd/>
            <a:tailEnd/>
          </a:ln>
        </p:spPr>
        <p:txBody>
          <a:bodyPr wrap="none">
            <a:spAutoFit/>
          </a:bodyPr>
          <a:lstStyle/>
          <a:p>
            <a:r>
              <a:rPr lang="en-US" sz="3000" b="1">
                <a:solidFill>
                  <a:schemeClr val="bg1"/>
                </a:solidFill>
                <a:latin typeface="Verdana" pitchFamily="34" charset="0"/>
              </a:rPr>
              <a:t>Be Prepared</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2667000"/>
            <a:ext cx="8229600" cy="3048000"/>
          </a:xfrm>
        </p:spPr>
        <p:txBody>
          <a:bodyPr/>
          <a:lstStyle/>
          <a:p>
            <a:pPr marL="609600" indent="-609600" eaLnBrk="1" hangingPunct="1">
              <a:spcAft>
                <a:spcPts val="600"/>
              </a:spcAft>
            </a:pPr>
            <a:r>
              <a:rPr lang="en-US" sz="2800" smtClean="0"/>
              <a:t>Locate a sharps disposal container, or have one nearby</a:t>
            </a:r>
          </a:p>
          <a:p>
            <a:pPr marL="609600" indent="-609600" eaLnBrk="1" hangingPunct="1">
              <a:spcAft>
                <a:spcPts val="600"/>
              </a:spcAft>
            </a:pPr>
            <a:r>
              <a:rPr lang="en-US" sz="2800" smtClean="0"/>
              <a:t>Assess the patient’s ability to cooperate </a:t>
            </a:r>
          </a:p>
          <a:p>
            <a:pPr marL="609600" indent="-609600" eaLnBrk="1" hangingPunct="1">
              <a:spcAft>
                <a:spcPts val="600"/>
              </a:spcAft>
            </a:pPr>
            <a:r>
              <a:rPr lang="en-US" sz="2800" smtClean="0"/>
              <a:t>Get help if necessary</a:t>
            </a:r>
          </a:p>
          <a:p>
            <a:pPr marL="609600" indent="-609600" eaLnBrk="1" hangingPunct="1">
              <a:spcAft>
                <a:spcPts val="600"/>
              </a:spcAft>
            </a:pPr>
            <a:r>
              <a:rPr lang="en-US" sz="2800" smtClean="0"/>
              <a:t>Ask the patient to avoid sudden movement</a:t>
            </a:r>
          </a:p>
          <a:p>
            <a:pPr marL="609600" indent="-609600" eaLnBrk="1" hangingPunct="1">
              <a:spcAft>
                <a:spcPts val="600"/>
              </a:spcAft>
              <a:buFontTx/>
              <a:buAutoNum type="arabicPeriod" startAt="4"/>
            </a:pPr>
            <a:endParaRPr lang="en-US" sz="2800" smtClean="0"/>
          </a:p>
        </p:txBody>
      </p:sp>
      <p:sp>
        <p:nvSpPr>
          <p:cNvPr id="9219" name="Rectangle 4"/>
          <p:cNvSpPr>
            <a:spLocks noGrp="1" noChangeArrowheads="1"/>
          </p:cNvSpPr>
          <p:nvPr>
            <p:ph type="title"/>
          </p:nvPr>
        </p:nvSpPr>
        <p:spPr>
          <a:xfrm>
            <a:off x="457200" y="1524000"/>
            <a:ext cx="8229600" cy="1143000"/>
          </a:xfrm>
        </p:spPr>
        <p:txBody>
          <a:bodyPr/>
          <a:lstStyle/>
          <a:p>
            <a:pPr eaLnBrk="1" hangingPunct="1"/>
            <a:r>
              <a:rPr lang="en-US" sz="2800" smtClean="0">
                <a:solidFill>
                  <a:schemeClr val="tx1"/>
                </a:solidFill>
              </a:rPr>
              <a:t>Before Beginning a Procedure (cont’d)</a:t>
            </a:r>
          </a:p>
        </p:txBody>
      </p:sp>
      <p:sp>
        <p:nvSpPr>
          <p:cNvPr id="9220" name="Rectangle 3"/>
          <p:cNvSpPr>
            <a:spLocks noChangeArrowheads="1"/>
          </p:cNvSpPr>
          <p:nvPr/>
        </p:nvSpPr>
        <p:spPr bwMode="auto">
          <a:xfrm>
            <a:off x="3111500" y="757238"/>
            <a:ext cx="2832100" cy="554037"/>
          </a:xfrm>
          <a:prstGeom prst="rect">
            <a:avLst/>
          </a:prstGeom>
          <a:noFill/>
          <a:ln w="9525">
            <a:noFill/>
            <a:miter lim="800000"/>
            <a:headEnd/>
            <a:tailEnd/>
          </a:ln>
        </p:spPr>
        <p:txBody>
          <a:bodyPr wrap="none">
            <a:spAutoFit/>
          </a:bodyPr>
          <a:lstStyle/>
          <a:p>
            <a:r>
              <a:rPr lang="en-US" sz="3000" b="1">
                <a:solidFill>
                  <a:schemeClr val="bg1"/>
                </a:solidFill>
                <a:latin typeface="Verdana" pitchFamily="34" charset="0"/>
              </a:rPr>
              <a:t>Be Prepared</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41325"/>
            <a:ext cx="8229600" cy="1143000"/>
          </a:xfrm>
        </p:spPr>
        <p:txBody>
          <a:bodyPr/>
          <a:lstStyle/>
          <a:p>
            <a:pPr eaLnBrk="1" hangingPunct="1"/>
            <a:r>
              <a:rPr lang="en-US" sz="3000" smtClean="0">
                <a:solidFill>
                  <a:schemeClr val="bg1"/>
                </a:solidFill>
                <a:latin typeface="Verdana" pitchFamily="34" charset="0"/>
              </a:rPr>
              <a:t>Be Aware</a:t>
            </a:r>
          </a:p>
        </p:txBody>
      </p:sp>
      <p:sp>
        <p:nvSpPr>
          <p:cNvPr id="10243" name="Rectangle 3"/>
          <p:cNvSpPr>
            <a:spLocks noGrp="1" noChangeArrowheads="1"/>
          </p:cNvSpPr>
          <p:nvPr>
            <p:ph type="body" idx="1"/>
          </p:nvPr>
        </p:nvSpPr>
        <p:spPr>
          <a:xfrm>
            <a:off x="457200" y="2895600"/>
            <a:ext cx="8229600" cy="2657475"/>
          </a:xfrm>
        </p:spPr>
        <p:txBody>
          <a:bodyPr/>
          <a:lstStyle/>
          <a:p>
            <a:pPr marL="609600" indent="-609600" eaLnBrk="1" hangingPunct="1">
              <a:spcAft>
                <a:spcPts val="1200"/>
              </a:spcAft>
            </a:pPr>
            <a:r>
              <a:rPr lang="en-US" sz="2800" smtClean="0"/>
              <a:t>Maintain visual contact with sharps during use</a:t>
            </a:r>
          </a:p>
          <a:p>
            <a:pPr marL="609600" indent="-609600" eaLnBrk="1" hangingPunct="1">
              <a:spcAft>
                <a:spcPts val="1200"/>
              </a:spcAft>
            </a:pPr>
            <a:r>
              <a:rPr lang="en-US" sz="2800" smtClean="0"/>
              <a:t>Be aware of staff nearby </a:t>
            </a:r>
          </a:p>
          <a:p>
            <a:pPr marL="609600" indent="-609600" eaLnBrk="1" hangingPunct="1">
              <a:spcAft>
                <a:spcPts val="1200"/>
              </a:spcAft>
            </a:pPr>
            <a:r>
              <a:rPr lang="en-US" sz="2800" smtClean="0"/>
              <a:t>Control the location of sharps to avoid injury to yourself and others</a:t>
            </a:r>
          </a:p>
        </p:txBody>
      </p:sp>
      <p:sp>
        <p:nvSpPr>
          <p:cNvPr id="10244" name="Rectangle 3"/>
          <p:cNvSpPr>
            <a:spLocks noChangeArrowheads="1"/>
          </p:cNvSpPr>
          <p:nvPr/>
        </p:nvSpPr>
        <p:spPr bwMode="auto">
          <a:xfrm>
            <a:off x="2743200" y="2057400"/>
            <a:ext cx="3519488" cy="523875"/>
          </a:xfrm>
          <a:prstGeom prst="rect">
            <a:avLst/>
          </a:prstGeom>
          <a:noFill/>
          <a:ln w="9525">
            <a:noFill/>
            <a:miter lim="800000"/>
            <a:headEnd/>
            <a:tailEnd/>
          </a:ln>
        </p:spPr>
        <p:txBody>
          <a:bodyPr wrap="none">
            <a:spAutoFit/>
          </a:bodyPr>
          <a:lstStyle/>
          <a:p>
            <a:r>
              <a:rPr lang="en-US" sz="2800" b="1"/>
              <a:t>During a Procedure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CDC5">
  <a:themeElements>
    <a:clrScheme name="CDC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DC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DC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DC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DC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DC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DC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DC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DC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DC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DC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DC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DC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DC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sharps_template_2007</Template>
  <TotalTime>1496</TotalTime>
  <Words>2117</Words>
  <Application>Microsoft Office PowerPoint</Application>
  <PresentationFormat>On-screen Show (4:3)</PresentationFormat>
  <Paragraphs>195</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CDC5</vt:lpstr>
      <vt:lpstr>Chart</vt:lpstr>
      <vt:lpstr>Preventing Needlesticks and Other Sharps Injuries…  Everything You Need to Know</vt:lpstr>
      <vt:lpstr>What Strategies Exist to Eliminate Sharps Injuries? </vt:lpstr>
      <vt:lpstr>Preventability of Needlesticks in NaSH Hospitals, June 1995—December 2003 (n=10,661)</vt:lpstr>
      <vt:lpstr>Injuries Related to Work Practices</vt:lpstr>
      <vt:lpstr>The Sharps Safety Continuum</vt:lpstr>
      <vt:lpstr>Sharps Safety Practices</vt:lpstr>
      <vt:lpstr>Slide 7</vt:lpstr>
      <vt:lpstr>Before Beginning a Procedure (cont’d)</vt:lpstr>
      <vt:lpstr>Be Aware</vt:lpstr>
      <vt:lpstr>During a Procedure (cont’d)</vt:lpstr>
      <vt:lpstr>During a Procedure (cont’d)</vt:lpstr>
      <vt:lpstr>Clean Up and Dispose with Care</vt:lpstr>
      <vt:lpstr>Clean Up and Dispose With Care</vt:lpstr>
      <vt:lpstr>Clean Up and Dispose With Care</vt:lpstr>
      <vt:lpstr>Clean Up and Dispose With Care</vt:lpstr>
      <vt:lpstr>Clean Up and Dispose With Care</vt:lpstr>
      <vt:lpstr>Clean Up and Dispose With Care</vt:lpstr>
      <vt:lpstr>Sharps Safety Practices</vt:lpstr>
      <vt:lpstr>Conclusion</vt:lpstr>
      <vt:lpstr>You are Part of the Prevention  Process when You</vt:lpstr>
      <vt:lpstr>Slide 21</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Grytdal</dc:creator>
  <cp:lastModifiedBy>Lindsey Whittington</cp:lastModifiedBy>
  <cp:revision>93</cp:revision>
  <dcterms:created xsi:type="dcterms:W3CDTF">2005-02-17T21:07:48Z</dcterms:created>
  <dcterms:modified xsi:type="dcterms:W3CDTF">2013-08-21T20:36:31Z</dcterms:modified>
</cp:coreProperties>
</file>