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22"/>
  </p:notesMasterIdLst>
  <p:sldIdLst>
    <p:sldId id="283" r:id="rId2"/>
    <p:sldId id="325" r:id="rId3"/>
    <p:sldId id="331" r:id="rId4"/>
    <p:sldId id="332" r:id="rId5"/>
    <p:sldId id="290" r:id="rId6"/>
    <p:sldId id="329" r:id="rId7"/>
    <p:sldId id="291" r:id="rId8"/>
    <p:sldId id="336" r:id="rId9"/>
    <p:sldId id="275" r:id="rId10"/>
    <p:sldId id="272" r:id="rId11"/>
    <p:sldId id="262" r:id="rId12"/>
    <p:sldId id="263" r:id="rId13"/>
    <p:sldId id="266" r:id="rId14"/>
    <p:sldId id="261" r:id="rId15"/>
    <p:sldId id="333" r:id="rId16"/>
    <p:sldId id="334" r:id="rId17"/>
    <p:sldId id="335" r:id="rId18"/>
    <p:sldId id="339" r:id="rId19"/>
    <p:sldId id="276" r:id="rId20"/>
    <p:sldId id="273" r:id="rId21"/>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32" autoAdjust="0"/>
    <p:restoredTop sz="94709" autoAdjust="0"/>
  </p:normalViewPr>
  <p:slideViewPr>
    <p:cSldViewPr>
      <p:cViewPr>
        <p:scale>
          <a:sx n="66" d="100"/>
          <a:sy n="66" d="100"/>
        </p:scale>
        <p:origin x="-1884"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dirty="0"/>
          </a:p>
        </p:txBody>
      </p:sp>
      <p:sp>
        <p:nvSpPr>
          <p:cNvPr id="6758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dirty="0"/>
          </a:p>
        </p:txBody>
      </p:sp>
      <p:sp>
        <p:nvSpPr>
          <p:cNvPr id="686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dirty="0"/>
          </a:p>
        </p:txBody>
      </p:sp>
      <p:sp>
        <p:nvSpPr>
          <p:cNvPr id="6759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C93BFB88-5EE1-4366-AE09-6051DB731946}" type="slidenum">
              <a:rPr lang="en-US"/>
              <a:pPr>
                <a:defRPr/>
              </a:pPr>
              <a:t>‹#›</a:t>
            </a:fld>
            <a:endParaRPr lang="en-US" dirty="0"/>
          </a:p>
        </p:txBody>
      </p:sp>
    </p:spTree>
    <p:extLst>
      <p:ext uri="{BB962C8B-B14F-4D97-AF65-F5344CB8AC3E}">
        <p14:creationId xmlns:p14="http://schemas.microsoft.com/office/powerpoint/2010/main" val="2041283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dirty="0"/>
          </a:p>
        </p:txBody>
      </p:sp>
      <p:sp>
        <p:nvSpPr>
          <p:cNvPr id="6" name="Footer Placeholder 1"/>
          <p:cNvSpPr>
            <a:spLocks noGrp="1"/>
          </p:cNvSpPr>
          <p:nvPr>
            <p:ph type="ftr" sz="quarter" idx="11"/>
          </p:nvPr>
        </p:nvSpPr>
        <p:spPr/>
        <p:txBody>
          <a:bodyPr/>
          <a:lstStyle>
            <a:lvl1pPr>
              <a:defRPr/>
            </a:lvl1pPr>
          </a:lstStyle>
          <a:p>
            <a:pPr>
              <a:defRPr/>
            </a:pPr>
            <a:endParaRPr lang="en-US" dirty="0"/>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F56CD2CA-15C0-436B-879C-FA8B56645E1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F2A5D900-2A10-48ED-A4E3-CB00D1F50DF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745231-4DD5-447A-AF59-61EDD1371E1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0"/>
          <p:cNvSpPr>
            <a:spLocks noGrp="1"/>
          </p:cNvSpPr>
          <p:nvPr>
            <p:ph type="dt" sz="half" idx="10"/>
          </p:nvPr>
        </p:nvSpPr>
        <p:spPr/>
        <p:txBody>
          <a:bodyPr/>
          <a:lstStyle>
            <a:lvl1pPr>
              <a:defRPr/>
            </a:lvl1pPr>
          </a:lstStyle>
          <a:p>
            <a:pPr>
              <a:defRPr/>
            </a:pPr>
            <a:endParaRPr lang="en-US" dirty="0"/>
          </a:p>
        </p:txBody>
      </p:sp>
      <p:sp>
        <p:nvSpPr>
          <p:cNvPr id="7" name="Footer Placeholder 27"/>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CADD8DBE-9941-49B5-8837-67BE7AA8548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0"/>
          <p:cNvSpPr>
            <a:spLocks noGrp="1"/>
          </p:cNvSpPr>
          <p:nvPr>
            <p:ph type="dt" sz="half" idx="10"/>
          </p:nvPr>
        </p:nvSpPr>
        <p:spPr/>
        <p:txBody>
          <a:bodyPr/>
          <a:lstStyle>
            <a:lvl1pPr>
              <a:defRPr/>
            </a:lvl1pPr>
          </a:lstStyle>
          <a:p>
            <a:pPr>
              <a:defRPr/>
            </a:pPr>
            <a:endParaRPr lang="en-US" dirty="0"/>
          </a:p>
        </p:txBody>
      </p:sp>
      <p:sp>
        <p:nvSpPr>
          <p:cNvPr id="7" name="Footer Placeholder 27"/>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70A620DE-3142-4A1B-B86B-F5CAC9BEBF9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A44D63ED-6B78-4F3D-8BE0-120ABFD9AA1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dirty="0"/>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EEC0ACED-35E3-4133-A7C3-74E6A18B87B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dirty="0"/>
          </a:p>
        </p:txBody>
      </p:sp>
      <p:sp>
        <p:nvSpPr>
          <p:cNvPr id="7" name="Footer Placeholder 10"/>
          <p:cNvSpPr>
            <a:spLocks noGrp="1"/>
          </p:cNvSpPr>
          <p:nvPr>
            <p:ph type="ftr" sz="quarter" idx="11"/>
          </p:nvPr>
        </p:nvSpPr>
        <p:spPr/>
        <p:txBody>
          <a:bodyPr/>
          <a:lstStyle>
            <a:lvl1pPr>
              <a:defRPr/>
            </a:lvl1pPr>
          </a:lstStyle>
          <a:p>
            <a:pPr>
              <a:defRPr/>
            </a:pPr>
            <a:endParaRPr lang="en-US" dirty="0"/>
          </a:p>
        </p:txBody>
      </p:sp>
      <p:sp>
        <p:nvSpPr>
          <p:cNvPr id="9" name="Slide Number Placeholder 15"/>
          <p:cNvSpPr>
            <a:spLocks noGrp="1"/>
          </p:cNvSpPr>
          <p:nvPr>
            <p:ph type="sldNum" sz="quarter" idx="12"/>
          </p:nvPr>
        </p:nvSpPr>
        <p:spPr/>
        <p:txBody>
          <a:bodyPr/>
          <a:lstStyle>
            <a:lvl1pPr>
              <a:defRPr/>
            </a:lvl1pPr>
          </a:lstStyle>
          <a:p>
            <a:pPr>
              <a:defRPr/>
            </a:pPr>
            <a:fld id="{691B2AE0-511B-4553-975D-29075E691AD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5134F050-0AF4-4773-8E1B-2A6E7F9826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99C6A86C-ED26-45B1-BF9F-3B458C0F95B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7B82067A-B91D-4DD6-B6CE-71DE8F131D0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dirty="0"/>
          </a:p>
        </p:txBody>
      </p:sp>
      <p:sp>
        <p:nvSpPr>
          <p:cNvPr id="3" name="Footer Placeholder 23"/>
          <p:cNvSpPr>
            <a:spLocks noGrp="1"/>
          </p:cNvSpPr>
          <p:nvPr>
            <p:ph type="ftr" sz="quarter" idx="11"/>
          </p:nvPr>
        </p:nvSpPr>
        <p:spPr/>
        <p:txBody>
          <a:bodyPr/>
          <a:lstStyle>
            <a:lvl1pPr>
              <a:defRPr/>
            </a:lvl1pPr>
          </a:lstStyle>
          <a:p>
            <a:pPr>
              <a:defRPr/>
            </a:pP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A2B0A7A9-CC85-438B-AC6C-EE32FB7A6F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dirty="0"/>
          </a:p>
        </p:txBody>
      </p:sp>
      <p:sp>
        <p:nvSpPr>
          <p:cNvPr id="7" name="Footer Placeholder 28"/>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387FE438-F13B-40BC-916D-EC883EF64D8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30"/>
          <p:cNvSpPr>
            <a:spLocks noGrp="1"/>
          </p:cNvSpPr>
          <p:nvPr>
            <p:ph type="sldNum" sz="quarter" idx="12"/>
          </p:nvPr>
        </p:nvSpPr>
        <p:spPr/>
        <p:txBody>
          <a:bodyPr/>
          <a:lstStyle>
            <a:lvl1pPr>
              <a:defRPr/>
            </a:lvl1pPr>
          </a:lstStyle>
          <a:p>
            <a:pPr>
              <a:defRPr/>
            </a:pPr>
            <a:fld id="{6A6FB575-9397-4B44-A6AA-BE4BE09B85E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ACA89EFD-3778-4D89-9DA4-75C9F9FAD9F5}"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49" r:id="rId4"/>
    <p:sldLayoutId id="2147484158" r:id="rId5"/>
    <p:sldLayoutId id="2147484150" r:id="rId6"/>
    <p:sldLayoutId id="2147484159" r:id="rId7"/>
    <p:sldLayoutId id="2147484160" r:id="rId8"/>
    <p:sldLayoutId id="2147484161" r:id="rId9"/>
    <p:sldLayoutId id="2147484151" r:id="rId10"/>
    <p:sldLayoutId id="2147484162" r:id="rId11"/>
    <p:sldLayoutId id="2147484152" r:id="rId12"/>
    <p:sldLayoutId id="2147484153" r:id="rId13"/>
    <p:sldLayoutId id="2147484154" r:id="rId14"/>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www.webmd.com/allergies/slideshow-eye-allergies" TargetMode="External"/><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hyperlink" Target="http://www.tsbrass.com/videos/video.cfm?id=10" TargetMode="Externa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hyperlink" Target="http://static.seton.net.au/media/catalog/product/cache/1/thumbnail/5e06319eda06f020e43594a9c230972d/A6212_2.jpg" TargetMode="External"/><Relationship Id="rId4" Type="http://schemas.openxmlformats.org/officeDocument/2006/relationships/image" Target="../media/image4.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irst-aid-product.com/training/safety-showers-eye-wash-lab-training.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vaww1.va.gov/vhapublications/ViewPublication.asp?pub_ID=2023"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81000" y="762000"/>
            <a:ext cx="8156575" cy="914400"/>
          </a:xfrm>
        </p:spPr>
        <p:txBody>
          <a:bodyPr/>
          <a:lstStyle/>
          <a:p>
            <a:pPr algn="ctr" fontAlgn="auto">
              <a:spcAft>
                <a:spcPts val="0"/>
              </a:spcAft>
              <a:defRPr/>
            </a:pPr>
            <a:r>
              <a:rPr lang="en-US" sz="3800" b="1" dirty="0" smtClean="0">
                <a:effectLst>
                  <a:outerShdw blurRad="38100" dist="38100" dir="2700000" algn="tl">
                    <a:srgbClr val="000000">
                      <a:alpha val="43137"/>
                    </a:srgbClr>
                  </a:outerShdw>
                  <a:reflection blurRad="12700" stA="48000" endA="300" endPos="55000" dir="5400000" sy="-90000" algn="bl" rotWithShape="0"/>
                </a:effectLst>
              </a:rPr>
              <a:t>Emergency Eyewash Training </a:t>
            </a:r>
          </a:p>
        </p:txBody>
      </p:sp>
      <p:sp>
        <p:nvSpPr>
          <p:cNvPr id="29699" name="Rectangle 3"/>
          <p:cNvSpPr>
            <a:spLocks noGrp="1" noChangeArrowheads="1"/>
          </p:cNvSpPr>
          <p:nvPr>
            <p:ph type="subTitle" idx="1"/>
          </p:nvPr>
        </p:nvSpPr>
        <p:spPr>
          <a:xfrm>
            <a:off x="838200" y="1676400"/>
            <a:ext cx="7239000" cy="762000"/>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gn="ctr" fontAlgn="auto">
              <a:spcAft>
                <a:spcPts val="0"/>
              </a:spcAft>
              <a:buFont typeface="Wingdings 2"/>
              <a:buNone/>
              <a:defRPr/>
            </a:pPr>
            <a:r>
              <a:rPr lang="en-US" dirty="0" smtClean="0">
                <a:effectLst>
                  <a:outerShdw blurRad="38100" dist="38100" dir="2700000" algn="tl">
                    <a:srgbClr val="000000">
                      <a:alpha val="43137"/>
                    </a:srgbClr>
                  </a:outerShdw>
                </a:effectLst>
              </a:rPr>
              <a:t>Use, Maintenance, Operation, and Inspection of Emergency Eyewash Stations</a:t>
            </a:r>
          </a:p>
        </p:txBody>
      </p:sp>
      <p:pic>
        <p:nvPicPr>
          <p:cNvPr id="10244" name="Picture 10" descr="LSS_SafetyShowersEyeWash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86200" y="3048000"/>
            <a:ext cx="1371600" cy="1371600"/>
          </a:xfrm>
          <a:prstGeom prst="rect">
            <a:avLst/>
          </a:prstGeom>
          <a:noFill/>
          <a:ln w="9525">
            <a:noFill/>
            <a:miter lim="800000"/>
            <a:headEnd/>
            <a:tailEnd/>
          </a:ln>
        </p:spPr>
      </p:pic>
      <p:sp>
        <p:nvSpPr>
          <p:cNvPr id="6" name="TextBox 5"/>
          <p:cNvSpPr txBox="1"/>
          <p:nvPr/>
        </p:nvSpPr>
        <p:spPr>
          <a:xfrm>
            <a:off x="3634252" y="5715000"/>
            <a:ext cx="1587486"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i="1" spc="-150" dirty="0" smtClean="0">
                <a:solidFill>
                  <a:schemeClr val="accent1">
                    <a:lumMod val="50000"/>
                  </a:schemeClr>
                </a:solidFill>
                <a:effectLst>
                  <a:outerShdw blurRad="38100" dist="38100" dir="2700000" algn="tl">
                    <a:srgbClr val="000000">
                      <a:alpha val="43137"/>
                    </a:srgbClr>
                  </a:outerShdw>
                </a:effectLst>
                <a:latin typeface="+mn-lt"/>
              </a:rPr>
              <a:t>Durham VAMC </a:t>
            </a:r>
          </a:p>
          <a:p>
            <a:pPr algn="ctr"/>
            <a:r>
              <a:rPr lang="en-US" i="1" spc="-150" dirty="0" smtClean="0">
                <a:solidFill>
                  <a:schemeClr val="accent1">
                    <a:lumMod val="50000"/>
                  </a:schemeClr>
                </a:solidFill>
                <a:effectLst>
                  <a:outerShdw blurRad="38100" dist="38100" dir="2700000" algn="tl">
                    <a:srgbClr val="000000">
                      <a:alpha val="43137"/>
                    </a:srgbClr>
                  </a:outerShdw>
                </a:effectLst>
                <a:latin typeface="+mn-lt"/>
              </a:rPr>
              <a:t>Safety Program</a:t>
            </a:r>
            <a:endParaRPr lang="en-US" i="1" spc="-150" dirty="0">
              <a:solidFill>
                <a:schemeClr val="accent1">
                  <a:lumMod val="50000"/>
                </a:schemeClr>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0200" y="228600"/>
            <a:ext cx="6610350" cy="9144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Plumbed Eye Wash</a:t>
            </a:r>
          </a:p>
        </p:txBody>
      </p:sp>
      <p:pic>
        <p:nvPicPr>
          <p:cNvPr id="16387" name="Picture 20" descr="12"/>
          <p:cNvPicPr>
            <a:picLocks noGrp="1" noChangeAspect="1" noChangeArrowheads="1"/>
          </p:cNvPicPr>
          <p:nvPr>
            <p:ph sz="half" idx="1"/>
          </p:nvPr>
        </p:nvPicPr>
        <p:blipFill>
          <a:blip r:embed="rId2" cstate="print"/>
          <a:srcRect/>
          <a:stretch>
            <a:fillRect/>
          </a:stretch>
        </p:blipFill>
        <p:spPr>
          <a:xfrm>
            <a:off x="4800600" y="2438400"/>
            <a:ext cx="2743200" cy="3128963"/>
          </a:xfrm>
          <a:noFill/>
        </p:spPr>
      </p:pic>
      <p:pic>
        <p:nvPicPr>
          <p:cNvPr id="16388" name="Picture 18" descr="11"/>
          <p:cNvPicPr>
            <a:picLocks noGrp="1" noChangeAspect="1" noChangeArrowheads="1"/>
          </p:cNvPicPr>
          <p:nvPr>
            <p:ph sz="half" idx="2"/>
          </p:nvPr>
        </p:nvPicPr>
        <p:blipFill>
          <a:blip r:embed="rId3" cstate="print"/>
          <a:srcRect/>
          <a:stretch>
            <a:fillRect/>
          </a:stretch>
        </p:blipFill>
        <p:spPr>
          <a:xfrm>
            <a:off x="1295400" y="3429000"/>
            <a:ext cx="3886200" cy="2709863"/>
          </a:xfrm>
          <a:noFill/>
        </p:spPr>
      </p:pic>
      <p:sp>
        <p:nvSpPr>
          <p:cNvPr id="16389" name="Rectangle 12"/>
          <p:cNvSpPr>
            <a:spLocks noChangeArrowheads="1"/>
          </p:cNvSpPr>
          <p:nvPr/>
        </p:nvSpPr>
        <p:spPr bwMode="auto">
          <a:xfrm>
            <a:off x="609600" y="1600200"/>
            <a:ext cx="7315200" cy="708025"/>
          </a:xfrm>
          <a:prstGeom prst="rect">
            <a:avLst/>
          </a:prstGeom>
          <a:noFill/>
          <a:ln w="9525">
            <a:noFill/>
            <a:miter lim="800000"/>
            <a:headEnd/>
            <a:tailEnd/>
          </a:ln>
        </p:spPr>
        <p:txBody>
          <a:bodyPr>
            <a:spAutoFit/>
          </a:bodyPr>
          <a:lstStyle/>
          <a:p>
            <a:pPr eaLnBrk="1" hangingPunct="1">
              <a:spcBef>
                <a:spcPct val="20000"/>
              </a:spcBef>
            </a:pPr>
            <a:r>
              <a:rPr lang="en-US" dirty="0">
                <a:effectLst>
                  <a:outerShdw blurRad="38100" dist="38100" dir="2700000" algn="tl">
                    <a:srgbClr val="000000">
                      <a:alpha val="43137"/>
                    </a:srgbClr>
                  </a:outerShdw>
                </a:effectLst>
              </a:rPr>
              <a:t>This unit is built into the wall. To activate, the handle is pulled down and valve is activated. </a:t>
            </a:r>
            <a:endParaRPr lang="en-US" dirty="0">
              <a:solidFill>
                <a:schemeClr val="accent1"/>
              </a:solidFill>
              <a:effectLst>
                <a:outerShdw blurRad="38100" dist="38100" dir="2700000" algn="tl">
                  <a:srgbClr val="000000">
                    <a:alpha val="43137"/>
                  </a:srgbClr>
                </a:outerShdw>
              </a:effectLst>
            </a:endParaRPr>
          </a:p>
        </p:txBody>
      </p:sp>
      <p:pic>
        <p:nvPicPr>
          <p:cNvPr id="16390" name="Picture 10" descr="LSS_SafetyShowersEyeWashe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5263" y="228600"/>
            <a:ext cx="8186737" cy="914400"/>
          </a:xfrm>
        </p:spPr>
        <p:txBody>
          <a:bodyPr>
            <a:normAutofit/>
          </a:bodyPr>
          <a:lstStyle/>
          <a:p>
            <a:pPr algn="ctr" fontAlgn="auto">
              <a:spcAft>
                <a:spcPts val="0"/>
              </a:spcAft>
              <a:defRPr/>
            </a:pPr>
            <a:r>
              <a:rPr lang="en-US" sz="3800" b="1" dirty="0" smtClean="0">
                <a:effectLst>
                  <a:outerShdw blurRad="38100" dist="38100" dir="2700000" algn="tl">
                    <a:srgbClr val="000000">
                      <a:alpha val="43137"/>
                    </a:srgbClr>
                  </a:outerShdw>
                  <a:reflection blurRad="12700" stA="48000" endA="300" endPos="55000" dir="5400000" sy="-90000" algn="bl" rotWithShape="0"/>
                </a:effectLst>
              </a:rPr>
              <a:t>Combination unit</a:t>
            </a:r>
          </a:p>
        </p:txBody>
      </p:sp>
      <p:sp>
        <p:nvSpPr>
          <p:cNvPr id="23555" name="Rectangle 3"/>
          <p:cNvSpPr>
            <a:spLocks noGrp="1" noChangeArrowheads="1"/>
          </p:cNvSpPr>
          <p:nvPr>
            <p:ph type="body" sz="half" idx="1"/>
          </p:nvPr>
        </p:nvSpPr>
        <p:spPr>
          <a:xfrm>
            <a:off x="609600" y="1447800"/>
            <a:ext cx="3884613" cy="4419600"/>
          </a:xfrm>
        </p:spPr>
        <p:txBody>
          <a:bodyPr>
            <a:normAutofit lnSpcReduction="10000"/>
          </a:bodyPr>
          <a:lstStyle/>
          <a:p>
            <a:pPr fontAlgn="auto">
              <a:spcAft>
                <a:spcPts val="0"/>
              </a:spcAft>
              <a:buFont typeface="Wingdings 2"/>
              <a:buChar char=""/>
              <a:defRPr/>
            </a:pPr>
            <a:endParaRPr lang="en-US" b="1" u="sng" dirty="0" smtClean="0"/>
          </a:p>
          <a:p>
            <a:pPr fontAlgn="auto">
              <a:spcAft>
                <a:spcPts val="0"/>
              </a:spcAft>
              <a:buFont typeface="Wingdings 2"/>
              <a:buChar char=""/>
              <a:defRPr/>
            </a:pPr>
            <a:r>
              <a:rPr lang="en-US" dirty="0" smtClean="0">
                <a:effectLst>
                  <a:outerShdw blurRad="38100" dist="38100" dir="2700000" algn="tl">
                    <a:srgbClr val="000000">
                      <a:alpha val="43137"/>
                    </a:srgbClr>
                  </a:outerShdw>
                </a:effectLst>
              </a:rPr>
              <a:t>Interconnected assembly of emergency equipment (eye wash and safety shower) supplied by a single source of flushing fluid.</a:t>
            </a:r>
          </a:p>
        </p:txBody>
      </p:sp>
      <p:pic>
        <p:nvPicPr>
          <p:cNvPr id="20484" name="Picture 7" descr="9"/>
          <p:cNvPicPr>
            <a:picLocks noGrp="1" noChangeAspect="1" noChangeArrowheads="1"/>
          </p:cNvPicPr>
          <p:nvPr>
            <p:ph sz="half" idx="2"/>
          </p:nvPr>
        </p:nvPicPr>
        <p:blipFill>
          <a:blip r:embed="rId2" cstate="print"/>
          <a:srcRect/>
          <a:stretch>
            <a:fillRect/>
          </a:stretch>
        </p:blipFill>
        <p:spPr>
          <a:xfrm>
            <a:off x="5072063" y="1657350"/>
            <a:ext cx="3038475" cy="43053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28600"/>
            <a:ext cx="7086600" cy="914400"/>
          </a:xfrm>
        </p:spPr>
        <p:txBody>
          <a:bodyPr/>
          <a:lstStyle/>
          <a:p>
            <a:pPr algn="ctr" fontAlgn="auto">
              <a:spcAft>
                <a:spcPts val="0"/>
              </a:spcAft>
              <a:defRPr/>
            </a:pPr>
            <a:r>
              <a:rPr lang="en-US" sz="3800" b="1" dirty="0" smtClean="0">
                <a:effectLst>
                  <a:outerShdw blurRad="38100" dist="38100" dir="2700000" algn="tl">
                    <a:srgbClr val="000000">
                      <a:alpha val="43137"/>
                    </a:srgbClr>
                  </a:outerShdw>
                  <a:reflection blurRad="12700" stA="48000" endA="300" endPos="55000" dir="5400000" sy="-90000" algn="bl" rotWithShape="0"/>
                </a:effectLst>
              </a:rPr>
              <a:t>Drench Hose</a:t>
            </a:r>
          </a:p>
        </p:txBody>
      </p:sp>
      <p:sp>
        <p:nvSpPr>
          <p:cNvPr id="24579" name="Rectangle 3"/>
          <p:cNvSpPr>
            <a:spLocks noGrp="1" noChangeArrowheads="1"/>
          </p:cNvSpPr>
          <p:nvPr>
            <p:ph type="body" sz="half" idx="1"/>
          </p:nvPr>
        </p:nvSpPr>
        <p:spPr>
          <a:xfrm>
            <a:off x="304800" y="1600200"/>
            <a:ext cx="4419600" cy="4419600"/>
          </a:xfrm>
        </p:spPr>
        <p:txBody>
          <a:bodyPr>
            <a:normAutofit fontScale="85000" lnSpcReduction="20000"/>
          </a:bodyPr>
          <a:lstStyle/>
          <a:p>
            <a:pPr fontAlgn="auto">
              <a:lnSpc>
                <a:spcPct val="80000"/>
              </a:lnSpc>
              <a:spcAft>
                <a:spcPts val="0"/>
              </a:spcAft>
              <a:buFont typeface="Wingdings 2"/>
              <a:buChar char=""/>
              <a:defRPr/>
            </a:pPr>
            <a:r>
              <a:rPr lang="en-US" sz="3100" dirty="0" smtClean="0">
                <a:effectLst>
                  <a:outerShdw blurRad="38100" dist="38100" dir="2700000" algn="tl">
                    <a:srgbClr val="000000">
                      <a:alpha val="43137"/>
                    </a:srgbClr>
                  </a:outerShdw>
                </a:effectLst>
              </a:rPr>
              <a:t>This unit is a typical drench hose design but has been modified with dual nozzles and other features to meet eyewash standards.</a:t>
            </a:r>
          </a:p>
          <a:p>
            <a:pPr fontAlgn="auto">
              <a:lnSpc>
                <a:spcPct val="80000"/>
              </a:lnSpc>
              <a:spcAft>
                <a:spcPts val="0"/>
              </a:spcAft>
              <a:buFont typeface="Wingdings 2"/>
              <a:buChar char=""/>
              <a:defRPr/>
            </a:pPr>
            <a:endParaRPr lang="en-US" dirty="0" smtClean="0"/>
          </a:p>
          <a:p>
            <a:pPr fontAlgn="auto">
              <a:lnSpc>
                <a:spcPct val="80000"/>
              </a:lnSpc>
              <a:spcAft>
                <a:spcPts val="0"/>
              </a:spcAft>
              <a:buFont typeface="Wingdings 2"/>
              <a:buChar char=""/>
              <a:defRPr/>
            </a:pPr>
            <a:r>
              <a:rPr lang="en-US" sz="3100" dirty="0" smtClean="0">
                <a:effectLst>
                  <a:outerShdw blurRad="38100" dist="38100" dir="2700000" algn="tl">
                    <a:srgbClr val="000000">
                      <a:alpha val="43137"/>
                    </a:srgbClr>
                  </a:outerShdw>
                </a:effectLst>
              </a:rPr>
              <a:t>Typical drench hoses are: </a:t>
            </a:r>
          </a:p>
          <a:p>
            <a:pPr fontAlgn="auto">
              <a:lnSpc>
                <a:spcPct val="80000"/>
              </a:lnSpc>
              <a:spcAft>
                <a:spcPts val="0"/>
              </a:spcAft>
              <a:buFont typeface="Wingdings" pitchFamily="2" charset="2"/>
              <a:buNone/>
              <a:defRPr/>
            </a:pPr>
            <a:endParaRPr lang="en-US" sz="1900" b="1" dirty="0" smtClean="0"/>
          </a:p>
          <a:p>
            <a:pPr lvl="1" fontAlgn="auto">
              <a:lnSpc>
                <a:spcPct val="80000"/>
              </a:lnSpc>
              <a:spcAft>
                <a:spcPts val="0"/>
              </a:spcAft>
              <a:buFont typeface="Wingdings" pitchFamily="2" charset="2"/>
              <a:buChar char="v"/>
              <a:defRPr/>
            </a:pPr>
            <a:r>
              <a:rPr lang="en-US" sz="2100" b="1" dirty="0" smtClean="0"/>
              <a:t>Hand Held and single spray nozzle</a:t>
            </a:r>
          </a:p>
          <a:p>
            <a:pPr lvl="1" fontAlgn="auto">
              <a:lnSpc>
                <a:spcPct val="80000"/>
              </a:lnSpc>
              <a:spcAft>
                <a:spcPts val="0"/>
              </a:spcAft>
              <a:buFont typeface="Wingdings" pitchFamily="2" charset="2"/>
              <a:buChar char="v"/>
              <a:defRPr/>
            </a:pPr>
            <a:endParaRPr lang="en-US" sz="2100" b="1" dirty="0" smtClean="0"/>
          </a:p>
          <a:p>
            <a:pPr lvl="1" fontAlgn="auto">
              <a:lnSpc>
                <a:spcPct val="80000"/>
              </a:lnSpc>
              <a:spcAft>
                <a:spcPts val="0"/>
              </a:spcAft>
              <a:buFont typeface="Wingdings" pitchFamily="2" charset="2"/>
              <a:buChar char="v"/>
              <a:defRPr/>
            </a:pPr>
            <a:r>
              <a:rPr lang="en-US" sz="2100" b="1" dirty="0" smtClean="0"/>
              <a:t>Designed to be a secondary safety device-treatment. </a:t>
            </a:r>
          </a:p>
          <a:p>
            <a:pPr lvl="1" fontAlgn="auto">
              <a:lnSpc>
                <a:spcPct val="80000"/>
              </a:lnSpc>
              <a:spcAft>
                <a:spcPts val="0"/>
              </a:spcAft>
              <a:buFont typeface="Wingdings" pitchFamily="2" charset="2"/>
              <a:buChar char="v"/>
              <a:defRPr/>
            </a:pPr>
            <a:endParaRPr lang="en-US" sz="2100" b="1" dirty="0" smtClean="0">
              <a:solidFill>
                <a:srgbClr val="FF0000"/>
              </a:solidFill>
            </a:endParaRPr>
          </a:p>
          <a:p>
            <a:pPr lvl="1" fontAlgn="auto">
              <a:lnSpc>
                <a:spcPct val="80000"/>
              </a:lnSpc>
              <a:spcAft>
                <a:spcPts val="0"/>
              </a:spcAft>
              <a:buFont typeface="Wingdings" pitchFamily="2" charset="2"/>
              <a:buChar char="v"/>
              <a:defRPr/>
            </a:pPr>
            <a:r>
              <a:rPr lang="en-US" sz="2100" b="1" dirty="0" smtClean="0">
                <a:solidFill>
                  <a:srgbClr val="FF0000"/>
                </a:solidFill>
              </a:rPr>
              <a:t>Does not replace </a:t>
            </a:r>
            <a:r>
              <a:rPr lang="en-US" sz="2100" b="1" dirty="0" smtClean="0"/>
              <a:t>the need for an eye wash.</a:t>
            </a:r>
          </a:p>
          <a:p>
            <a:pPr lvl="1" fontAlgn="auto">
              <a:lnSpc>
                <a:spcPct val="80000"/>
              </a:lnSpc>
              <a:spcAft>
                <a:spcPts val="0"/>
              </a:spcAft>
              <a:buFont typeface="Wingdings" pitchFamily="2" charset="2"/>
              <a:buNone/>
              <a:defRPr/>
            </a:pPr>
            <a:endParaRPr lang="en-US" sz="2100" b="1" dirty="0" smtClean="0"/>
          </a:p>
          <a:p>
            <a:pPr lvl="1" fontAlgn="auto">
              <a:lnSpc>
                <a:spcPct val="80000"/>
              </a:lnSpc>
              <a:spcAft>
                <a:spcPts val="0"/>
              </a:spcAft>
              <a:buFont typeface="Wingdings" pitchFamily="2" charset="2"/>
              <a:buChar char="v"/>
              <a:defRPr/>
            </a:pPr>
            <a:r>
              <a:rPr lang="en-US" sz="2100" b="1" dirty="0" smtClean="0"/>
              <a:t>Must deliver a minimum of 3 gallons per minute for a </a:t>
            </a:r>
            <a:r>
              <a:rPr lang="en-US" sz="2100" b="1" u="sng" dirty="0" smtClean="0"/>
              <a:t>minimum</a:t>
            </a:r>
            <a:r>
              <a:rPr lang="en-US" sz="2100" b="1" dirty="0" smtClean="0"/>
              <a:t> of 15 minutes.</a:t>
            </a:r>
          </a:p>
        </p:txBody>
      </p:sp>
      <p:pic>
        <p:nvPicPr>
          <p:cNvPr id="22532" name="Picture 7" descr="10"/>
          <p:cNvPicPr>
            <a:picLocks noGrp="1" noChangeAspect="1" noChangeArrowheads="1"/>
          </p:cNvPicPr>
          <p:nvPr>
            <p:ph sz="half" idx="2"/>
          </p:nvPr>
        </p:nvPicPr>
        <p:blipFill>
          <a:blip r:embed="rId2" cstate="print"/>
          <a:srcRect/>
          <a:stretch>
            <a:fillRect/>
          </a:stretch>
        </p:blipFill>
        <p:spPr>
          <a:xfrm>
            <a:off x="4876800" y="1828800"/>
            <a:ext cx="3886200" cy="38862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3"/>
          <p:cNvPicPr>
            <a:picLocks noGrp="1" noChangeAspect="1" noChangeArrowheads="1"/>
          </p:cNvPicPr>
          <p:nvPr>
            <p:ph sz="half" idx="2"/>
          </p:nvPr>
        </p:nvPicPr>
        <p:blipFill>
          <a:blip r:embed="rId2" cstate="print"/>
          <a:srcRect l="22642" r="26415"/>
          <a:stretch>
            <a:fillRect/>
          </a:stretch>
        </p:blipFill>
        <p:spPr>
          <a:xfrm>
            <a:off x="6781800" y="1143000"/>
            <a:ext cx="2057400" cy="2395538"/>
          </a:xfrm>
          <a:noFill/>
        </p:spPr>
      </p:pic>
      <p:sp>
        <p:nvSpPr>
          <p:cNvPr id="20482" name="Rectangle 2"/>
          <p:cNvSpPr>
            <a:spLocks noGrp="1" noChangeArrowheads="1"/>
          </p:cNvSpPr>
          <p:nvPr>
            <p:ph type="title"/>
          </p:nvPr>
        </p:nvSpPr>
        <p:spPr>
          <a:xfrm>
            <a:off x="1371600" y="228600"/>
            <a:ext cx="7772400" cy="914400"/>
          </a:xfrm>
        </p:spPr>
        <p:txBody>
          <a:bodyPr>
            <a:normAutofit/>
          </a:bodyPr>
          <a:lstStyle/>
          <a:p>
            <a:pP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Alternative Emergency </a:t>
            </a:r>
            <a:r>
              <a:rPr lang="en-US" b="1" dirty="0" err="1" smtClean="0">
                <a:effectLst>
                  <a:outerShdw blurRad="38100" dist="38100" dir="2700000" algn="tl">
                    <a:srgbClr val="000000">
                      <a:alpha val="43137"/>
                    </a:srgbClr>
                  </a:outerShdw>
                  <a:reflection blurRad="12700" stA="48000" endA="300" endPos="55000" dir="5400000" sy="-90000" algn="bl" rotWithShape="0"/>
                </a:effectLst>
              </a:rPr>
              <a:t>EyeWash</a:t>
            </a:r>
            <a:endParaRPr lang="en-US" b="1" dirty="0" smtClean="0">
              <a:effectLst>
                <a:outerShdw blurRad="38100" dist="38100" dir="2700000" algn="tl">
                  <a:srgbClr val="000000">
                    <a:alpha val="43137"/>
                  </a:srgbClr>
                </a:outerShdw>
                <a:reflection blurRad="12700" stA="48000" endA="300" endPos="55000" dir="5400000" sy="-90000" algn="bl" rotWithShape="0"/>
              </a:effectLst>
            </a:endParaRPr>
          </a:p>
        </p:txBody>
      </p:sp>
      <p:pic>
        <p:nvPicPr>
          <p:cNvPr id="17413" name="Picture 10" descr="LSS_SafetyShowersEyeWash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pic>
        <p:nvPicPr>
          <p:cNvPr id="6" name="Picture 5" descr="Sperian-Eyesaline-Single-Bottle-LSS-_i_LB9789.jpg"/>
          <p:cNvPicPr>
            <a:picLocks noChangeAspect="1"/>
          </p:cNvPicPr>
          <p:nvPr/>
        </p:nvPicPr>
        <p:blipFill>
          <a:blip r:embed="rId4" cstate="print"/>
          <a:srcRect l="2952" t="2630" r="2583"/>
          <a:stretch>
            <a:fillRect/>
          </a:stretch>
        </p:blipFill>
        <p:spPr bwMode="auto">
          <a:xfrm>
            <a:off x="6400800" y="3581400"/>
            <a:ext cx="2438400" cy="2820988"/>
          </a:xfrm>
          <a:prstGeom prst="rect">
            <a:avLst/>
          </a:prstGeom>
          <a:noFill/>
          <a:ln w="9525">
            <a:noFill/>
            <a:miter lim="800000"/>
            <a:headEnd/>
            <a:tailEnd/>
          </a:ln>
        </p:spPr>
      </p:pic>
      <p:sp>
        <p:nvSpPr>
          <p:cNvPr id="7" name="TextBox 6"/>
          <p:cNvSpPr txBox="1"/>
          <p:nvPr/>
        </p:nvSpPr>
        <p:spPr>
          <a:xfrm>
            <a:off x="304800" y="3886200"/>
            <a:ext cx="5638800" cy="2215991"/>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SzPct val="70000"/>
              <a:buFont typeface="Wingdings 2" pitchFamily="18" charset="2"/>
              <a:buChar char="Ò"/>
            </a:pPr>
            <a:r>
              <a:rPr lang="en-US" sz="1400" dirty="0" smtClean="0">
                <a:latin typeface="+mj-lt"/>
              </a:rPr>
              <a:t>    </a:t>
            </a:r>
            <a:r>
              <a:rPr lang="en-US" sz="1400" b="1" dirty="0" smtClean="0">
                <a:latin typeface="+mj-lt"/>
              </a:rPr>
              <a:t>Eyewash bottle stations are not authorized for use in areas                         where plumbed eyewash installations are feasible.</a:t>
            </a:r>
          </a:p>
          <a:p>
            <a:pPr>
              <a:buClr>
                <a:schemeClr val="accent1"/>
              </a:buClr>
              <a:buSzPct val="70000"/>
              <a:buFont typeface="Wingdings 2" pitchFamily="18" charset="2"/>
              <a:buChar char="Ò"/>
            </a:pPr>
            <a:endParaRPr lang="en-US" sz="1400" b="1" dirty="0" smtClean="0">
              <a:latin typeface="+mj-lt"/>
            </a:endParaRPr>
          </a:p>
          <a:p>
            <a:pPr>
              <a:buClr>
                <a:schemeClr val="accent1"/>
              </a:buClr>
              <a:buSzPct val="70000"/>
              <a:buFont typeface="Wingdings 2" pitchFamily="18" charset="2"/>
              <a:buChar char="Ò"/>
            </a:pPr>
            <a:r>
              <a:rPr lang="en-US" sz="1400" b="1" dirty="0" smtClean="0">
                <a:latin typeface="+mj-lt"/>
              </a:rPr>
              <a:t>    The main purpose of these units is to supply immediate flushing. </a:t>
            </a:r>
          </a:p>
          <a:p>
            <a:pPr>
              <a:buClr>
                <a:schemeClr val="accent1"/>
              </a:buClr>
              <a:buSzPct val="70000"/>
              <a:buFont typeface="Wingdings 2" pitchFamily="18" charset="2"/>
              <a:buChar char="Ò"/>
            </a:pPr>
            <a:endParaRPr lang="en-US" sz="1400" b="1" dirty="0" smtClean="0">
              <a:latin typeface="+mj-lt"/>
            </a:endParaRPr>
          </a:p>
          <a:p>
            <a:pPr>
              <a:buClr>
                <a:schemeClr val="accent1"/>
              </a:buClr>
              <a:buSzPct val="70000"/>
              <a:buFont typeface="Wingdings 2" pitchFamily="18" charset="2"/>
              <a:buChar char="Ò"/>
            </a:pPr>
            <a:r>
              <a:rPr lang="en-US" sz="1400" b="1" dirty="0" smtClean="0">
                <a:latin typeface="+mj-lt"/>
              </a:rPr>
              <a:t>   The injured person needs to proceed to a plumbed or self-contained eyewash to flush their eyes for the required 15-minute period. </a:t>
            </a:r>
          </a:p>
          <a:p>
            <a:pPr>
              <a:buClr>
                <a:srgbClr val="FFC000"/>
              </a:buClr>
              <a:buSzPct val="70000"/>
              <a:buFontTx/>
              <a:buChar char="x"/>
            </a:pPr>
            <a:endParaRPr lang="en-US" dirty="0" smtClean="0">
              <a:latin typeface="+mj-lt"/>
            </a:endParaRPr>
          </a:p>
          <a:p>
            <a:pPr>
              <a:buSzPct val="70000"/>
              <a:buFontTx/>
              <a:buChar char="x"/>
            </a:pPr>
            <a:endParaRPr lang="en-US" dirty="0"/>
          </a:p>
        </p:txBody>
      </p:sp>
      <p:cxnSp>
        <p:nvCxnSpPr>
          <p:cNvPr id="10" name="Straight Arrow Connector 9"/>
          <p:cNvCxnSpPr/>
          <p:nvPr/>
        </p:nvCxnSpPr>
        <p:spPr>
          <a:xfrm>
            <a:off x="5791200" y="4800600"/>
            <a:ext cx="762000" cy="38100"/>
          </a:xfrm>
          <a:prstGeom prst="straightConnector1">
            <a:avLst/>
          </a:prstGeom>
          <a:ln w="76200" cmpd="sng">
            <a:solidFill>
              <a:srgbClr val="00B050"/>
            </a:solidFill>
            <a:headEnd type="oval"/>
            <a:tailEnd type="triangle"/>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228600" y="1447801"/>
            <a:ext cx="6019800"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fontAlgn="auto">
              <a:lnSpc>
                <a:spcPct val="90000"/>
              </a:lnSpc>
              <a:spcAft>
                <a:spcPts val="0"/>
              </a:spcAft>
              <a:buClr>
                <a:schemeClr val="accent1"/>
              </a:buClr>
              <a:buSzPct val="70000"/>
              <a:buFont typeface="Wingdings 2" pitchFamily="18" charset="2"/>
              <a:buChar char="Ò"/>
              <a:defRPr/>
            </a:pPr>
            <a:r>
              <a:rPr lang="en-US" sz="1400" b="1" dirty="0" smtClean="0">
                <a:effectLst>
                  <a:outerShdw blurRad="38100" dist="38100" dir="2700000" algn="tl">
                    <a:srgbClr val="000000">
                      <a:alpha val="43137"/>
                    </a:srgbClr>
                  </a:outerShdw>
                </a:effectLst>
                <a:latin typeface="+mj-lt"/>
              </a:rPr>
              <a:t>   This </a:t>
            </a:r>
            <a:r>
              <a:rPr lang="en-US" sz="1400" b="1" dirty="0">
                <a:effectLst>
                  <a:outerShdw blurRad="38100" dist="38100" dir="2700000" algn="tl">
                    <a:srgbClr val="000000">
                      <a:alpha val="43137"/>
                    </a:srgbClr>
                  </a:outerShdw>
                </a:effectLst>
                <a:latin typeface="+mj-lt"/>
              </a:rPr>
              <a:t>self contained unit is to be used </a:t>
            </a:r>
            <a:r>
              <a:rPr lang="en-US" sz="1400" b="1" dirty="0" smtClean="0">
                <a:effectLst>
                  <a:outerShdw blurRad="38100" dist="38100" dir="2700000" algn="tl">
                    <a:srgbClr val="000000">
                      <a:alpha val="43137"/>
                    </a:srgbClr>
                  </a:outerShdw>
                </a:effectLst>
                <a:latin typeface="+mj-lt"/>
              </a:rPr>
              <a:t>temporarily </a:t>
            </a:r>
            <a:r>
              <a:rPr lang="en-US" sz="1400" b="1" dirty="0">
                <a:effectLst>
                  <a:outerShdw blurRad="38100" dist="38100" dir="2700000" algn="tl">
                    <a:srgbClr val="000000">
                      <a:alpha val="43137"/>
                    </a:srgbClr>
                  </a:outerShdw>
                </a:effectLst>
                <a:latin typeface="+mj-lt"/>
              </a:rPr>
              <a:t>until a </a:t>
            </a:r>
            <a:r>
              <a:rPr lang="en-US" sz="1400" b="1" dirty="0" smtClean="0">
                <a:effectLst>
                  <a:outerShdw blurRad="38100" dist="38100" dir="2700000" algn="tl">
                    <a:srgbClr val="000000">
                      <a:alpha val="43137"/>
                    </a:srgbClr>
                  </a:outerShdw>
                </a:effectLst>
                <a:latin typeface="+mj-lt"/>
              </a:rPr>
              <a:t>plumed </a:t>
            </a:r>
            <a:r>
              <a:rPr lang="en-US" sz="1400" b="1" dirty="0">
                <a:effectLst>
                  <a:outerShdw blurRad="38100" dist="38100" dir="2700000" algn="tl">
                    <a:srgbClr val="000000">
                      <a:alpha val="43137"/>
                    </a:srgbClr>
                  </a:outerShdw>
                </a:effectLst>
                <a:latin typeface="+mj-lt"/>
              </a:rPr>
              <a:t>unit can be installed.</a:t>
            </a:r>
          </a:p>
          <a:p>
            <a:pPr fontAlgn="auto">
              <a:lnSpc>
                <a:spcPct val="90000"/>
              </a:lnSpc>
              <a:spcAft>
                <a:spcPts val="0"/>
              </a:spcAft>
              <a:buClr>
                <a:schemeClr val="accent1"/>
              </a:buClr>
              <a:buSzPct val="70000"/>
              <a:buFont typeface="Wingdings 2" pitchFamily="18" charset="2"/>
              <a:buChar char="Ò"/>
              <a:defRPr/>
            </a:pPr>
            <a:endParaRPr lang="en-US" sz="1400" b="1" dirty="0">
              <a:effectLst>
                <a:outerShdw blurRad="38100" dist="38100" dir="2700000" algn="tl">
                  <a:srgbClr val="000000">
                    <a:alpha val="43137"/>
                  </a:srgbClr>
                </a:outerShdw>
              </a:effectLst>
              <a:latin typeface="+mj-lt"/>
            </a:endParaRPr>
          </a:p>
          <a:p>
            <a:pPr fontAlgn="auto">
              <a:lnSpc>
                <a:spcPct val="90000"/>
              </a:lnSpc>
              <a:spcAft>
                <a:spcPts val="0"/>
              </a:spcAft>
              <a:buClr>
                <a:schemeClr val="accent1"/>
              </a:buClr>
              <a:buSzPct val="70000"/>
              <a:buFont typeface="Wingdings 2" pitchFamily="18" charset="2"/>
              <a:buChar char="Ò"/>
              <a:defRPr/>
            </a:pPr>
            <a:r>
              <a:rPr lang="en-US" sz="1400" b="1" dirty="0" smtClean="0">
                <a:effectLst>
                  <a:outerShdw blurRad="38100" dist="38100" dir="2700000" algn="tl">
                    <a:srgbClr val="000000">
                      <a:alpha val="43137"/>
                    </a:srgbClr>
                  </a:outerShdw>
                </a:effectLst>
                <a:latin typeface="+mj-lt"/>
              </a:rPr>
              <a:t>    This </a:t>
            </a:r>
            <a:r>
              <a:rPr lang="en-US" sz="1400" b="1" dirty="0">
                <a:effectLst>
                  <a:outerShdw blurRad="38100" dist="38100" dir="2700000" algn="tl">
                    <a:srgbClr val="000000">
                      <a:alpha val="43137"/>
                    </a:srgbClr>
                  </a:outerShdw>
                </a:effectLst>
                <a:latin typeface="+mj-lt"/>
              </a:rPr>
              <a:t>unit must hold enough water to dispense a minimum of 0.4 gallons per minute (gpm) for a </a:t>
            </a:r>
            <a:r>
              <a:rPr lang="en-US" sz="1400" b="1" u="sng" dirty="0">
                <a:effectLst>
                  <a:outerShdw blurRad="38100" dist="38100" dir="2700000" algn="tl">
                    <a:srgbClr val="000000">
                      <a:alpha val="43137"/>
                    </a:srgbClr>
                  </a:outerShdw>
                </a:effectLst>
                <a:latin typeface="+mj-lt"/>
              </a:rPr>
              <a:t>minimum</a:t>
            </a:r>
            <a:r>
              <a:rPr lang="en-US" sz="1400" b="1" dirty="0">
                <a:effectLst>
                  <a:outerShdw blurRad="38100" dist="38100" dir="2700000" algn="tl">
                    <a:srgbClr val="000000">
                      <a:alpha val="43137"/>
                    </a:srgbClr>
                  </a:outerShdw>
                </a:effectLst>
                <a:latin typeface="+mj-lt"/>
              </a:rPr>
              <a:t> of 15 minutes.</a:t>
            </a:r>
          </a:p>
          <a:p>
            <a:pPr fontAlgn="auto">
              <a:lnSpc>
                <a:spcPct val="90000"/>
              </a:lnSpc>
              <a:spcAft>
                <a:spcPts val="0"/>
              </a:spcAft>
              <a:buClr>
                <a:schemeClr val="accent1"/>
              </a:buClr>
              <a:buSzPct val="70000"/>
              <a:buFont typeface="Wingdings 2" pitchFamily="18" charset="2"/>
              <a:buChar char="Ò"/>
              <a:defRPr/>
            </a:pPr>
            <a:endParaRPr lang="en-US" sz="1400" b="1" dirty="0">
              <a:effectLst>
                <a:outerShdw blurRad="38100" dist="38100" dir="2700000" algn="tl">
                  <a:srgbClr val="000000">
                    <a:alpha val="43137"/>
                  </a:srgbClr>
                </a:outerShdw>
              </a:effectLst>
              <a:latin typeface="+mj-lt"/>
            </a:endParaRPr>
          </a:p>
          <a:p>
            <a:pPr fontAlgn="auto">
              <a:lnSpc>
                <a:spcPct val="90000"/>
              </a:lnSpc>
              <a:spcAft>
                <a:spcPts val="0"/>
              </a:spcAft>
              <a:buClr>
                <a:schemeClr val="accent1"/>
              </a:buClr>
              <a:buSzPct val="70000"/>
              <a:buFont typeface="Wingdings 2" pitchFamily="18" charset="2"/>
              <a:buChar char="Ò"/>
              <a:defRPr/>
            </a:pPr>
            <a:r>
              <a:rPr lang="en-US" sz="1400" b="1" dirty="0" smtClean="0">
                <a:effectLst>
                  <a:outerShdw blurRad="38100" dist="38100" dir="2700000" algn="tl">
                    <a:srgbClr val="000000">
                      <a:alpha val="43137"/>
                    </a:srgbClr>
                  </a:outerShdw>
                </a:effectLst>
                <a:latin typeface="+mj-lt"/>
              </a:rPr>
              <a:t>    Typically </a:t>
            </a:r>
            <a:r>
              <a:rPr lang="en-US" sz="1400" b="1" dirty="0">
                <a:effectLst>
                  <a:outerShdw blurRad="38100" dist="38100" dir="2700000" algn="tl">
                    <a:srgbClr val="000000">
                      <a:alpha val="43137"/>
                    </a:srgbClr>
                  </a:outerShdw>
                </a:effectLst>
                <a:latin typeface="+mj-lt"/>
              </a:rPr>
              <a:t>contain additives to protect against bacteria, fungus, and algae available. </a:t>
            </a:r>
          </a:p>
          <a:p>
            <a:pPr fontAlgn="auto">
              <a:lnSpc>
                <a:spcPct val="90000"/>
              </a:lnSpc>
              <a:spcAft>
                <a:spcPts val="0"/>
              </a:spcAft>
              <a:buClr>
                <a:schemeClr val="accent1"/>
              </a:buClr>
              <a:buSzPct val="70000"/>
              <a:buFont typeface="Wingdings 2" pitchFamily="18" charset="2"/>
              <a:buChar char="Ò"/>
              <a:defRPr/>
            </a:pPr>
            <a:endParaRPr lang="en-US" sz="1400" b="1" dirty="0">
              <a:effectLst>
                <a:outerShdw blurRad="38100" dist="38100" dir="2700000" algn="tl">
                  <a:srgbClr val="000000">
                    <a:alpha val="43137"/>
                  </a:srgbClr>
                </a:outerShdw>
              </a:effectLst>
              <a:latin typeface="+mj-lt"/>
            </a:endParaRPr>
          </a:p>
          <a:p>
            <a:pPr fontAlgn="auto">
              <a:lnSpc>
                <a:spcPct val="90000"/>
              </a:lnSpc>
              <a:spcAft>
                <a:spcPts val="0"/>
              </a:spcAft>
              <a:buClr>
                <a:schemeClr val="accent1"/>
              </a:buClr>
              <a:buSzPct val="70000"/>
              <a:buFont typeface="Wingdings 2" pitchFamily="18" charset="2"/>
              <a:buChar char="Ò"/>
              <a:defRPr/>
            </a:pPr>
            <a:r>
              <a:rPr lang="en-US" sz="1400" b="1" dirty="0" smtClean="0">
                <a:effectLst>
                  <a:outerShdw blurRad="38100" dist="38100" dir="2700000" algn="tl">
                    <a:srgbClr val="000000">
                      <a:alpha val="43137"/>
                    </a:srgbClr>
                  </a:outerShdw>
                </a:effectLst>
                <a:latin typeface="+mj-lt"/>
              </a:rPr>
              <a:t>    Manufacturer’s </a:t>
            </a:r>
            <a:r>
              <a:rPr lang="en-US" sz="1400" b="1" dirty="0">
                <a:effectLst>
                  <a:outerShdw blurRad="38100" dist="38100" dir="2700000" algn="tl">
                    <a:srgbClr val="000000">
                      <a:alpha val="43137"/>
                    </a:srgbClr>
                  </a:outerShdw>
                </a:effectLst>
                <a:latin typeface="+mj-lt"/>
              </a:rPr>
              <a:t>fluid change-out schedules shall be rigidly followed</a:t>
            </a:r>
            <a:r>
              <a:rPr lang="en-US" sz="1400" b="1" dirty="0" smtClean="0">
                <a:effectLst>
                  <a:outerShdw blurRad="38100" dist="38100" dir="2700000" algn="tl">
                    <a:srgbClr val="000000">
                      <a:alpha val="43137"/>
                    </a:srgbClr>
                  </a:outerShdw>
                </a:effectLst>
                <a:latin typeface="+mj-lt"/>
              </a:rPr>
              <a:t>.</a:t>
            </a:r>
            <a:endParaRPr lang="en-US" dirty="0"/>
          </a:p>
        </p:txBody>
      </p:sp>
      <p:cxnSp>
        <p:nvCxnSpPr>
          <p:cNvPr id="9" name="Straight Arrow Connector 8"/>
          <p:cNvCxnSpPr/>
          <p:nvPr/>
        </p:nvCxnSpPr>
        <p:spPr>
          <a:xfrm flipV="1">
            <a:off x="6172200" y="2286000"/>
            <a:ext cx="1219200" cy="76200"/>
          </a:xfrm>
          <a:prstGeom prst="straightConnector1">
            <a:avLst/>
          </a:prstGeom>
          <a:ln w="76200">
            <a:solidFill>
              <a:srgbClr val="00B050"/>
            </a:solidFill>
            <a:headEnd type="oval"/>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 y="228600"/>
            <a:ext cx="9144000" cy="914400"/>
          </a:xfrm>
        </p:spPr>
        <p:txBody>
          <a:bodyPr>
            <a:normAutofit fontScale="90000"/>
          </a:bodyPr>
          <a:lstStyle/>
          <a:p>
            <a:pPr algn="ctr" fontAlgn="auto">
              <a:spcAft>
                <a:spcPts val="0"/>
              </a:spcAft>
              <a:defRPr/>
            </a:pPr>
            <a:r>
              <a:rPr lang="en-US" sz="3800" b="1" dirty="0" smtClean="0">
                <a:effectLst>
                  <a:outerShdw blurRad="38100" dist="38100" dir="2700000" algn="tl">
                    <a:srgbClr val="000000">
                      <a:alpha val="43137"/>
                    </a:srgbClr>
                  </a:outerShdw>
                  <a:reflection blurRad="12700" stA="48000" endA="300" endPos="55000" dir="5400000" sy="-90000" algn="bl" rotWithShape="0"/>
                </a:effectLst>
              </a:rPr>
              <a:t>Equipment in Durham VA research labs </a:t>
            </a:r>
          </a:p>
        </p:txBody>
      </p:sp>
      <p:pic>
        <p:nvPicPr>
          <p:cNvPr id="11" name="Picture 10" descr="WOODSCOMBO.jpg"/>
          <p:cNvPicPr>
            <a:picLocks noChangeAspect="1"/>
          </p:cNvPicPr>
          <p:nvPr/>
        </p:nvPicPr>
        <p:blipFill>
          <a:blip r:embed="rId2" cstate="print"/>
          <a:srcRect l="34780" r="19035" b="26746"/>
          <a:stretch>
            <a:fillRect/>
          </a:stretch>
        </p:blipFill>
        <p:spPr>
          <a:xfrm>
            <a:off x="1219200" y="1447800"/>
            <a:ext cx="1447800" cy="4572000"/>
          </a:xfrm>
          <a:prstGeom prst="rect">
            <a:avLst/>
          </a:prstGeom>
        </p:spPr>
      </p:pic>
      <p:pic>
        <p:nvPicPr>
          <p:cNvPr id="13" name="Picture 12" descr="LEECOMBO.jpg"/>
          <p:cNvPicPr>
            <a:picLocks noChangeAspect="1"/>
          </p:cNvPicPr>
          <p:nvPr/>
        </p:nvPicPr>
        <p:blipFill>
          <a:blip r:embed="rId3" cstate="print"/>
          <a:srcRect l="31808" r="13251"/>
          <a:stretch>
            <a:fillRect/>
          </a:stretch>
        </p:blipFill>
        <p:spPr>
          <a:xfrm>
            <a:off x="4953000" y="1371600"/>
            <a:ext cx="1828800" cy="499301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686800" cy="8382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Eyewash Use Procedure</a:t>
            </a:r>
            <a:endParaRPr lang="en-US"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3795" name="Rectangle 3"/>
          <p:cNvSpPr>
            <a:spLocks noGrp="1" noChangeArrowheads="1"/>
          </p:cNvSpPr>
          <p:nvPr>
            <p:ph idx="1"/>
          </p:nvPr>
        </p:nvSpPr>
        <p:spPr>
          <a:xfrm>
            <a:off x="457200" y="1295400"/>
            <a:ext cx="5257800" cy="4835525"/>
          </a:xfrm>
        </p:spPr>
        <p:txBody>
          <a:bodyPr>
            <a:normAutofit fontScale="70000" lnSpcReduction="20000"/>
          </a:bodyPr>
          <a:lstStyle/>
          <a:p>
            <a:pPr fontAlgn="auto">
              <a:lnSpc>
                <a:spcPct val="90000"/>
              </a:lnSpc>
              <a:spcAft>
                <a:spcPts val="0"/>
              </a:spcAft>
              <a:buFont typeface="Wingdings 2"/>
              <a:buChar char=""/>
              <a:defRPr/>
            </a:pPr>
            <a:r>
              <a:rPr lang="en-US" dirty="0" smtClean="0">
                <a:effectLst>
                  <a:outerShdw blurRad="38100" dist="38100" dir="2700000" algn="tl">
                    <a:srgbClr val="000000">
                      <a:alpha val="43137"/>
                    </a:srgbClr>
                  </a:outerShdw>
                </a:effectLst>
              </a:rPr>
              <a:t>Hold eyelids open using the thumb and index finger to help ensure that effective rinsing has occurred behind the eyelid. </a:t>
            </a:r>
            <a:endParaRPr lang="en-US" dirty="0" smtClean="0">
              <a:solidFill>
                <a:schemeClr val="accent1"/>
              </a:solidFill>
              <a:effectLst>
                <a:outerShdw blurRad="38100" dist="38100" dir="2700000" algn="tl">
                  <a:srgbClr val="000000">
                    <a:alpha val="43137"/>
                  </a:srgbClr>
                </a:outerShdw>
              </a:effectLst>
            </a:endParaRPr>
          </a:p>
          <a:p>
            <a:pPr fontAlgn="auto">
              <a:lnSpc>
                <a:spcPct val="90000"/>
              </a:lnSpc>
              <a:spcAft>
                <a:spcPts val="0"/>
              </a:spcAft>
              <a:buFont typeface="Wingdings" pitchFamily="2" charset="2"/>
              <a:buNone/>
              <a:defRPr/>
            </a:pPr>
            <a:r>
              <a:rPr lang="en-US" dirty="0" smtClean="0">
                <a:effectLst>
                  <a:outerShdw blurRad="38100" dist="38100" dir="2700000" algn="tl">
                    <a:srgbClr val="000000">
                      <a:alpha val="43137"/>
                    </a:srgbClr>
                  </a:outerShdw>
                </a:effectLst>
              </a:rPr>
              <a:t>	</a:t>
            </a:r>
          </a:p>
          <a:p>
            <a:pPr fontAlgn="auto">
              <a:lnSpc>
                <a:spcPct val="90000"/>
              </a:lnSpc>
              <a:spcAft>
                <a:spcPts val="0"/>
              </a:spcAft>
              <a:buFont typeface="Wingdings 2"/>
              <a:buChar char=""/>
              <a:defRPr/>
            </a:pPr>
            <a:r>
              <a:rPr lang="en-US" dirty="0" smtClean="0">
                <a:effectLst>
                  <a:outerShdw blurRad="38100" dist="38100" dir="2700000" algn="tl">
                    <a:srgbClr val="000000">
                      <a:alpha val="43137"/>
                    </a:srgbClr>
                  </a:outerShdw>
                </a:effectLst>
              </a:rPr>
              <a:t>It is normal to close eyes tightly when splashed, but this will prevent water or eye solution from rinsing and washing the chemical out. Eyelids must be held open.</a:t>
            </a:r>
          </a:p>
          <a:p>
            <a:pPr fontAlgn="auto">
              <a:lnSpc>
                <a:spcPct val="90000"/>
              </a:lnSpc>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fontAlgn="auto">
              <a:lnSpc>
                <a:spcPct val="90000"/>
              </a:lnSpc>
              <a:spcAft>
                <a:spcPts val="0"/>
              </a:spcAft>
              <a:buFont typeface="Wingdings 2"/>
              <a:buChar char=""/>
              <a:defRPr/>
            </a:pPr>
            <a:r>
              <a:rPr lang="en-US" dirty="0" smtClean="0">
                <a:effectLst>
                  <a:outerShdw blurRad="38100" dist="38100" dir="2700000" algn="tl">
                    <a:srgbClr val="000000">
                      <a:alpha val="43137"/>
                    </a:srgbClr>
                  </a:outerShdw>
                </a:effectLst>
              </a:rPr>
              <a:t>Practice of this procedure is encouraged to help familiarize potential users with the feel of rinsing.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It will also make it easier for the user to react both promptly and properly to an emergency situation.</a:t>
            </a:r>
          </a:p>
          <a:p>
            <a:pPr fontAlgn="auto">
              <a:spcAft>
                <a:spcPts val="0"/>
              </a:spcAft>
              <a:buFont typeface="Wingdings 2"/>
              <a:buChar char=""/>
              <a:defRPr/>
            </a:pPr>
            <a:endParaRPr lang="en-US" sz="1000" dirty="0" smtClean="0"/>
          </a:p>
        </p:txBody>
      </p:sp>
      <p:pic>
        <p:nvPicPr>
          <p:cNvPr id="31749" name="Picture 5" descr="safeshower-eye.jpg"/>
          <p:cNvPicPr>
            <a:picLocks noChangeAspect="1"/>
          </p:cNvPicPr>
          <p:nvPr/>
        </p:nvPicPr>
        <p:blipFill>
          <a:blip r:embed="rId2" cstate="print"/>
          <a:srcRect l="15598" r="1952"/>
          <a:stretch>
            <a:fillRect/>
          </a:stretch>
        </p:blipFill>
        <p:spPr bwMode="auto">
          <a:xfrm>
            <a:off x="5943600" y="1905000"/>
            <a:ext cx="3151094"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686800" cy="8382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Eyewash Use Procedure</a:t>
            </a:r>
          </a:p>
        </p:txBody>
      </p:sp>
      <p:sp>
        <p:nvSpPr>
          <p:cNvPr id="34819" name="Rectangle 3"/>
          <p:cNvSpPr>
            <a:spLocks noGrp="1" noChangeArrowheads="1"/>
          </p:cNvSpPr>
          <p:nvPr>
            <p:ph idx="1"/>
          </p:nvPr>
        </p:nvSpPr>
        <p:spPr>
          <a:xfrm>
            <a:off x="457200" y="1447800"/>
            <a:ext cx="4876800" cy="4683125"/>
          </a:xfrm>
        </p:spPr>
        <p:txBody>
          <a:bodyPr>
            <a:normAutofit fontScale="77500" lnSpcReduction="20000"/>
          </a:bodyPr>
          <a:lstStyle/>
          <a:p>
            <a:pPr fontAlgn="auto">
              <a:spcAft>
                <a:spcPts val="0"/>
              </a:spcAft>
              <a:buFont typeface="Wingdings 2"/>
              <a:buChar char=""/>
              <a:defRPr/>
            </a:pPr>
            <a:r>
              <a:rPr lang="en-US" dirty="0" smtClean="0">
                <a:effectLst>
                  <a:outerShdw blurRad="38100" dist="38100" dir="2700000" algn="tl">
                    <a:srgbClr val="000000">
                      <a:alpha val="43137"/>
                    </a:srgbClr>
                  </a:outerShdw>
                </a:effectLst>
              </a:rPr>
              <a:t>Always wash from the outside edges of the eyes to the inside; this will help to avoid washing the chemicals back into the eyes or into an unaffected eye.</a:t>
            </a:r>
          </a:p>
          <a:p>
            <a:pPr fontAlgn="auto">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rPr>
              <a:t>Water or eye solution should </a:t>
            </a:r>
            <a:r>
              <a:rPr lang="en-US" b="1" dirty="0" smtClean="0">
                <a:effectLst>
                  <a:outerShdw blurRad="38100" dist="38100" dir="2700000" algn="tl">
                    <a:srgbClr val="000000">
                      <a:alpha val="43137"/>
                    </a:srgbClr>
                  </a:outerShdw>
                </a:effectLst>
              </a:rPr>
              <a:t>NOT</a:t>
            </a:r>
            <a:r>
              <a:rPr lang="en-US" dirty="0" smtClean="0">
                <a:effectLst>
                  <a:outerShdw blurRad="38100" dist="38100" dir="2700000" algn="tl">
                    <a:srgbClr val="000000">
                      <a:alpha val="43137"/>
                    </a:srgbClr>
                  </a:outerShdw>
                </a:effectLst>
              </a:rPr>
              <a:t> be directly aimed onto the eyeball, but aimed at the base of the nose. </a:t>
            </a:r>
          </a:p>
          <a:p>
            <a:pPr fontAlgn="auto">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rPr>
              <a:t>Velocity of the stream of water must be such that injury to the eye is avoided.</a:t>
            </a:r>
          </a:p>
        </p:txBody>
      </p:sp>
      <p:sp>
        <p:nvSpPr>
          <p:cNvPr id="34820"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2773" name="Picture 5" descr="EE180%20CAP%20SHOT%20-%20RGB%20250px%2072dpi.jpg"/>
          <p:cNvPicPr>
            <a:picLocks noChangeAspect="1"/>
          </p:cNvPicPr>
          <p:nvPr/>
        </p:nvPicPr>
        <p:blipFill>
          <a:blip r:embed="rId2" cstate="print"/>
          <a:srcRect/>
          <a:stretch>
            <a:fillRect/>
          </a:stretch>
        </p:blipFill>
        <p:spPr bwMode="auto">
          <a:xfrm>
            <a:off x="5257800" y="2362200"/>
            <a:ext cx="36195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304800"/>
            <a:ext cx="8686800" cy="8382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Eyewash Use Procedure</a:t>
            </a:r>
          </a:p>
        </p:txBody>
      </p:sp>
      <p:sp>
        <p:nvSpPr>
          <p:cNvPr id="35843" name="Rectangle 3"/>
          <p:cNvSpPr>
            <a:spLocks noGrp="1" noChangeArrowheads="1"/>
          </p:cNvSpPr>
          <p:nvPr>
            <p:ph idx="1"/>
          </p:nvPr>
        </p:nvSpPr>
        <p:spPr>
          <a:xfrm>
            <a:off x="457200" y="1260475"/>
            <a:ext cx="6019800" cy="4835525"/>
          </a:xfrm>
        </p:spPr>
        <p:txBody>
          <a:bodyPr>
            <a:normAutofit fontScale="70000" lnSpcReduction="20000"/>
          </a:bodyPr>
          <a:lstStyle/>
          <a:p>
            <a:pPr fontAlgn="auto">
              <a:spcAft>
                <a:spcPts val="0"/>
              </a:spcAft>
              <a:buFont typeface="Wingdings 2"/>
              <a:buChar char=""/>
              <a:defRPr/>
            </a:pPr>
            <a:r>
              <a:rPr lang="en-US" dirty="0" smtClean="0">
                <a:effectLst>
                  <a:outerShdw blurRad="38100" dist="38100" dir="2700000" algn="tl">
                    <a:srgbClr val="000000">
                      <a:alpha val="43137"/>
                    </a:srgbClr>
                  </a:outerShdw>
                </a:effectLst>
              </a:rPr>
              <a:t>Flush eyes and eyelids with water or eye solution for a </a:t>
            </a:r>
            <a:r>
              <a:rPr lang="en-US" b="1" u="sng" dirty="0" smtClean="0">
                <a:effectLst>
                  <a:outerShdw blurRad="38100" dist="38100" dir="2700000" algn="tl">
                    <a:srgbClr val="000000">
                      <a:alpha val="43137"/>
                    </a:srgbClr>
                  </a:outerShdw>
                </a:effectLst>
              </a:rPr>
              <a:t>minimum</a:t>
            </a:r>
            <a:r>
              <a:rPr lang="en-US" dirty="0" smtClean="0">
                <a:effectLst>
                  <a:outerShdw blurRad="38100" dist="38100" dir="2700000" algn="tl">
                    <a:srgbClr val="000000">
                      <a:alpha val="43137"/>
                    </a:srgbClr>
                  </a:outerShdw>
                </a:effectLst>
              </a:rPr>
              <a:t> of 15 minutes. “Roll” eyes around to ensure full rinsing. </a:t>
            </a:r>
          </a:p>
          <a:p>
            <a:pPr fontAlgn="auto">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rPr>
              <a:t>Contact lenses must be removed as soon as possible to ensure that chemicals are not trapped behind the lenses and then the eyes can be completely rinsed of any harmful chemicals.</a:t>
            </a:r>
          </a:p>
          <a:p>
            <a:pPr fontAlgn="auto">
              <a:spcAft>
                <a:spcPts val="0"/>
              </a:spcAft>
              <a:buFont typeface="Wingdings" pitchFamily="2" charset="2"/>
              <a:buNone/>
              <a:defRPr/>
            </a:pPr>
            <a:r>
              <a:rPr lang="en-US" dirty="0" smtClean="0">
                <a:effectLst>
                  <a:outerShdw blurRad="38100" dist="38100" dir="2700000" algn="tl">
                    <a:srgbClr val="000000">
                      <a:alpha val="43137"/>
                    </a:srgbClr>
                  </a:outerShdw>
                </a:effectLst>
              </a:rPr>
              <a:t>  </a:t>
            </a:r>
          </a:p>
          <a:p>
            <a:pPr fontAlgn="auto">
              <a:spcAft>
                <a:spcPts val="0"/>
              </a:spcAft>
              <a:buFont typeface="Wingdings 2"/>
              <a:buChar char=""/>
              <a:defRPr/>
            </a:pPr>
            <a:r>
              <a:rPr lang="en-US" dirty="0" smtClean="0">
                <a:effectLst>
                  <a:outerShdw blurRad="38100" dist="38100" dir="2700000" algn="tl">
                    <a:srgbClr val="000000">
                      <a:alpha val="43137"/>
                    </a:srgbClr>
                  </a:outerShdw>
                </a:effectLst>
              </a:rPr>
              <a:t>Medical attention should be sought </a:t>
            </a:r>
            <a:r>
              <a:rPr lang="en-US" b="1" u="sng" dirty="0" smtClean="0">
                <a:effectLst>
                  <a:outerShdw blurRad="38100" dist="38100" dir="2700000" algn="tl">
                    <a:srgbClr val="000000">
                      <a:alpha val="43137"/>
                    </a:srgbClr>
                  </a:outerShdw>
                </a:effectLst>
              </a:rPr>
              <a:t>immediately!</a:t>
            </a:r>
            <a:r>
              <a:rPr lang="en-US" dirty="0" smtClean="0">
                <a:effectLst>
                  <a:outerShdw blurRad="38100" dist="38100" dir="2700000" algn="tl">
                    <a:srgbClr val="000000">
                      <a:alpha val="43137"/>
                    </a:srgbClr>
                  </a:outerShdw>
                </a:effectLst>
              </a:rPr>
              <a:t>  Ideally another person should make contact with responders or dial “0”. The sooner medical attention can be given, the chances of not sustaining permanent damage or blindness is greatly improved. </a:t>
            </a:r>
          </a:p>
          <a:p>
            <a:pPr fontAlgn="auto">
              <a:spcAft>
                <a:spcPts val="0"/>
              </a:spcAft>
              <a:buFont typeface="Wingdings 2"/>
              <a:buChar char=""/>
              <a:defRPr/>
            </a:pPr>
            <a:endParaRPr lang="en-US" dirty="0" smtClean="0"/>
          </a:p>
        </p:txBody>
      </p:sp>
      <p:sp>
        <p:nvSpPr>
          <p:cNvPr id="35844"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3797" name="Picture 5" descr="eye.jpg"/>
          <p:cNvPicPr>
            <a:picLocks noChangeAspect="1"/>
          </p:cNvPicPr>
          <p:nvPr/>
        </p:nvPicPr>
        <p:blipFill>
          <a:blip r:embed="rId2" cstate="print"/>
          <a:srcRect/>
          <a:stretch>
            <a:fillRect/>
          </a:stretch>
        </p:blipFill>
        <p:spPr bwMode="auto">
          <a:xfrm>
            <a:off x="6324600" y="2438400"/>
            <a:ext cx="2590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0" y="228600"/>
            <a:ext cx="6915150" cy="914400"/>
          </a:xfrm>
        </p:spPr>
        <p:txBody>
          <a:bodyPr>
            <a:normAutofit/>
          </a:bodyPr>
          <a:lstStyle/>
          <a:p>
            <a:pPr algn="ctr" fontAlgn="auto">
              <a:spcAft>
                <a:spcPts val="0"/>
              </a:spcAft>
              <a:defRPr/>
            </a:pPr>
            <a:r>
              <a:rPr lang="en-US" sz="3800" b="1" dirty="0" smtClean="0">
                <a:effectLst>
                  <a:outerShdw blurRad="38100" dist="38100" dir="2700000" algn="tl">
                    <a:srgbClr val="000000">
                      <a:alpha val="43137"/>
                    </a:srgbClr>
                  </a:outerShdw>
                  <a:reflection blurRad="12700" stA="48000" endA="300" endPos="55000" dir="5400000" sy="-90000" algn="bl" rotWithShape="0"/>
                </a:effectLst>
              </a:rPr>
              <a:t>Maintenance Of Eye Wash </a:t>
            </a:r>
          </a:p>
        </p:txBody>
      </p:sp>
      <p:sp>
        <p:nvSpPr>
          <p:cNvPr id="25603" name="Rectangle 3"/>
          <p:cNvSpPr>
            <a:spLocks noGrp="1" noChangeArrowheads="1"/>
          </p:cNvSpPr>
          <p:nvPr>
            <p:ph idx="1"/>
          </p:nvPr>
        </p:nvSpPr>
        <p:spPr>
          <a:xfrm>
            <a:off x="228600" y="1371600"/>
            <a:ext cx="8686800" cy="5257800"/>
          </a:xfrm>
        </p:spPr>
        <p:txBody>
          <a:bodyPr/>
          <a:lstStyle/>
          <a:p>
            <a:pPr fontAlgn="auto">
              <a:spcAft>
                <a:spcPts val="0"/>
              </a:spcAft>
              <a:buFont typeface="Wingdings 2"/>
              <a:buChar char=""/>
              <a:defRPr/>
            </a:pPr>
            <a:r>
              <a:rPr lang="en-US" sz="2400" b="1" dirty="0" smtClean="0">
                <a:effectLst>
                  <a:outerShdw blurRad="38100" dist="38100" dir="2700000" algn="tl">
                    <a:srgbClr val="000000">
                      <a:alpha val="43137"/>
                    </a:srgbClr>
                  </a:outerShdw>
                </a:effectLst>
              </a:rPr>
              <a:t>Eyewash Stations are required to be activated and visually inspected </a:t>
            </a:r>
            <a:r>
              <a:rPr lang="en-US" sz="2400" b="1" u="sng" dirty="0" smtClean="0">
                <a:effectLst>
                  <a:outerShdw blurRad="38100" dist="38100" dir="2700000" algn="tl">
                    <a:srgbClr val="000000">
                      <a:alpha val="43137"/>
                    </a:srgbClr>
                  </a:outerShdw>
                </a:effectLst>
              </a:rPr>
              <a:t>weekly</a:t>
            </a:r>
            <a:r>
              <a:rPr lang="en-US" sz="2400" b="1" dirty="0" smtClean="0">
                <a:effectLst>
                  <a:outerShdw blurRad="38100" dist="38100" dir="2700000" algn="tl">
                    <a:srgbClr val="000000">
                      <a:alpha val="43137"/>
                    </a:srgbClr>
                  </a:outerShdw>
                </a:effectLst>
              </a:rPr>
              <a:t> by lab staff to validate</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eyewash station is free of obstruction</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eyewash station is easily activated.</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flow of water is clear after flushing.</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nozzles are free from dirt and other contamination</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nozzles are equipped with protective covers</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covers are removed by eyewash activation</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water is flowing  an equal height from both eyepieces</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eyewash is identified by a highly visible sign</a:t>
            </a:r>
          </a:p>
          <a:p>
            <a:pPr marL="914400" lvl="4" fontAlgn="auto">
              <a:lnSpc>
                <a:spcPct val="150000"/>
              </a:lnSpc>
              <a:spcAft>
                <a:spcPts val="0"/>
              </a:spcAft>
              <a:buFont typeface="Wingdings 2"/>
              <a:buChar char=""/>
              <a:defRPr/>
            </a:pPr>
            <a:r>
              <a:rPr lang="en-US" sz="2000" b="1" dirty="0" smtClean="0">
                <a:effectLst>
                  <a:outerShdw blurRad="38100" dist="38100" dir="2700000" algn="tl">
                    <a:srgbClr val="000000">
                      <a:alpha val="43137"/>
                    </a:srgbClr>
                  </a:outerShdw>
                </a:effectLst>
              </a:rPr>
              <a:t>The inspection tag is signed and dated.</a:t>
            </a:r>
          </a:p>
          <a:p>
            <a:pPr fontAlgn="auto">
              <a:spcAft>
                <a:spcPts val="0"/>
              </a:spcAft>
              <a:buFont typeface="Wingdings 2"/>
              <a:buChar char=""/>
              <a:defRPr/>
            </a:pPr>
            <a:endParaRPr lang="en-US" sz="1000" b="1" dirty="0" smtClean="0">
              <a:effectLst>
                <a:outerShdw blurRad="38100" dist="38100" dir="2700000" algn="tl">
                  <a:srgbClr val="000000">
                    <a:alpha val="43137"/>
                  </a:srgbClr>
                </a:outerShdw>
              </a:effectLst>
            </a:endParaRPr>
          </a:p>
          <a:p>
            <a:pPr fontAlgn="auto">
              <a:spcAft>
                <a:spcPts val="0"/>
              </a:spcAft>
              <a:buFont typeface="Wingdings 2"/>
              <a:buChar char=""/>
              <a:defRPr/>
            </a:pPr>
            <a:endParaRPr lang="en-US" sz="1000" b="1" dirty="0" smtClean="0">
              <a:effectLst>
                <a:outerShdw blurRad="38100" dist="38100" dir="2700000" algn="tl">
                  <a:srgbClr val="000000">
                    <a:alpha val="43137"/>
                  </a:srgbClr>
                </a:outerShdw>
              </a:effectLst>
            </a:endParaRPr>
          </a:p>
          <a:p>
            <a:pPr fontAlgn="auto">
              <a:spcAft>
                <a:spcPts val="0"/>
              </a:spcAft>
              <a:buFont typeface="Wingdings" pitchFamily="2" charset="2"/>
              <a:buNone/>
              <a:defRPr/>
            </a:pPr>
            <a:endParaRPr lang="en-US" sz="1600" dirty="0" smtClean="0"/>
          </a:p>
          <a:p>
            <a:endParaRPr lang="en-US" dirty="0" smtClean="0">
              <a:solidFill>
                <a:schemeClr val="accent1"/>
              </a:solidFill>
            </a:endParaRPr>
          </a:p>
          <a:p>
            <a:endParaRPr lang="en-US" dirty="0" smtClean="0"/>
          </a:p>
        </p:txBody>
      </p:sp>
      <p:pic>
        <p:nvPicPr>
          <p:cNvPr id="25604" name="Picture 10" descr="LSS_SafetyShowersEyeWash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pic>
        <p:nvPicPr>
          <p:cNvPr id="7" name="Picture 5" descr="438.jpg"/>
          <p:cNvPicPr>
            <a:picLocks noChangeAspect="1"/>
          </p:cNvPicPr>
          <p:nvPr/>
        </p:nvPicPr>
        <p:blipFill>
          <a:blip r:embed="rId3" cstate="print">
            <a:clrChange>
              <a:clrFrom>
                <a:srgbClr val="FFFFFF"/>
              </a:clrFrom>
              <a:clrTo>
                <a:srgbClr val="FFFFFF">
                  <a:alpha val="0"/>
                </a:srgbClr>
              </a:clrTo>
            </a:clrChange>
          </a:blip>
          <a:srcRect l="10702" r="9030"/>
          <a:stretch>
            <a:fillRect/>
          </a:stretch>
        </p:blipFill>
        <p:spPr bwMode="auto">
          <a:xfrm>
            <a:off x="6553200" y="1905000"/>
            <a:ext cx="22860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a:xfrm>
            <a:off x="1295400" y="228600"/>
            <a:ext cx="6915150" cy="914400"/>
          </a:xfrm>
        </p:spPr>
        <p:txBody>
          <a:bodyPr/>
          <a:lstStyle/>
          <a:p>
            <a:pP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Examples of Violations</a:t>
            </a:r>
          </a:p>
        </p:txBody>
      </p:sp>
      <p:pic>
        <p:nvPicPr>
          <p:cNvPr id="41987" name="Picture 27" descr="1"/>
          <p:cNvPicPr>
            <a:picLocks noGrp="1" noChangeAspect="1" noChangeArrowheads="1"/>
          </p:cNvPicPr>
          <p:nvPr>
            <p:ph sz="half" idx="1"/>
          </p:nvPr>
        </p:nvPicPr>
        <p:blipFill>
          <a:blip r:embed="rId2" cstate="print"/>
          <a:srcRect/>
          <a:stretch>
            <a:fillRect/>
          </a:stretch>
        </p:blipFill>
        <p:spPr>
          <a:xfrm>
            <a:off x="881063" y="1624013"/>
            <a:ext cx="3343275" cy="4371975"/>
          </a:xfrm>
          <a:noFill/>
        </p:spPr>
      </p:pic>
      <p:pic>
        <p:nvPicPr>
          <p:cNvPr id="41988" name="Picture 20" descr="2"/>
          <p:cNvPicPr>
            <a:picLocks noGrp="1" noChangeAspect="1" noChangeArrowheads="1"/>
          </p:cNvPicPr>
          <p:nvPr>
            <p:ph sz="quarter" idx="2"/>
          </p:nvPr>
        </p:nvPicPr>
        <p:blipFill>
          <a:blip r:embed="rId3" cstate="print"/>
          <a:srcRect/>
          <a:stretch>
            <a:fillRect/>
          </a:stretch>
        </p:blipFill>
        <p:spPr>
          <a:xfrm>
            <a:off x="4876800" y="1600200"/>
            <a:ext cx="3152775" cy="44196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447800" y="228600"/>
            <a:ext cx="6762750" cy="914400"/>
          </a:xfrm>
        </p:spPr>
        <p:txBody>
          <a:bodyPr wrap="square" numCol="1" compatLnSpc="1">
            <a:prstTxWarp prst="textNoShape">
              <a:avLst/>
            </a:prstTxWarp>
          </a:bodyPr>
          <a:lstStyle/>
          <a:p>
            <a:pPr fontAlgn="auto">
              <a:spcAft>
                <a:spcPts val="0"/>
              </a:spcAft>
              <a:defRPr/>
            </a:pPr>
            <a:r>
              <a:rPr lang="en-US"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Accidents do happen</a:t>
            </a:r>
          </a:p>
        </p:txBody>
      </p:sp>
      <p:sp>
        <p:nvSpPr>
          <p:cNvPr id="18435" name="Rectangle 3"/>
          <p:cNvSpPr>
            <a:spLocks noGrp="1" noChangeArrowheads="1"/>
          </p:cNvSpPr>
          <p:nvPr>
            <p:ph type="body" sz="half" idx="1"/>
          </p:nvPr>
        </p:nvSpPr>
        <p:spPr>
          <a:xfrm>
            <a:off x="228600" y="1676400"/>
            <a:ext cx="5105400" cy="4419600"/>
          </a:xfrm>
        </p:spPr>
        <p:txBody>
          <a:bodyPr>
            <a:normAutofit fontScale="77500" lnSpcReduction="20000"/>
          </a:bodyPr>
          <a:lstStyle/>
          <a:p>
            <a:pPr fontAlgn="auto">
              <a:spcAft>
                <a:spcPts val="0"/>
              </a:spcAft>
              <a:buFont typeface="Wingdings 2"/>
              <a:buChar char=""/>
              <a:defRPr/>
            </a:pPr>
            <a:r>
              <a:rPr lang="en-US" b="1" dirty="0" smtClean="0">
                <a:effectLst>
                  <a:outerShdw blurRad="38100" dist="38100" dir="2700000" algn="tl">
                    <a:srgbClr val="000000">
                      <a:alpha val="43137"/>
                    </a:srgbClr>
                  </a:outerShdw>
                </a:effectLst>
              </a:rPr>
              <a:t>So </a:t>
            </a:r>
            <a:r>
              <a:rPr lang="en-US" b="1" dirty="0" smtClean="0">
                <a:solidFill>
                  <a:schemeClr val="tx1"/>
                </a:solidFill>
                <a:effectLst>
                  <a:outerShdw blurRad="38100" dist="38100" dir="2700000" algn="tl">
                    <a:srgbClr val="000000">
                      <a:alpha val="43137"/>
                    </a:srgbClr>
                  </a:outerShdw>
                </a:effectLst>
              </a:rPr>
              <a:t>lab staff must be Proactive</a:t>
            </a:r>
          </a:p>
          <a:p>
            <a:pPr fontAlgn="auto">
              <a:spcAft>
                <a:spcPts val="0"/>
              </a:spcAft>
              <a:buFont typeface="Wingdings 2"/>
              <a:buChar char=""/>
              <a:defRPr/>
            </a:pPr>
            <a:endParaRPr lang="en-US" b="1" dirty="0" smtClean="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endParaRPr lang="en-US" b="1" dirty="0" smtClean="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r>
              <a:rPr lang="en-US" b="1" dirty="0" smtClean="0">
                <a:solidFill>
                  <a:schemeClr val="tx1"/>
                </a:solidFill>
                <a:effectLst>
                  <a:outerShdw blurRad="38100" dist="38100" dir="2700000" algn="tl">
                    <a:srgbClr val="000000">
                      <a:alpha val="43137"/>
                    </a:srgbClr>
                  </a:outerShdw>
                </a:effectLst>
              </a:rPr>
              <a:t>Not Reactive</a:t>
            </a:r>
          </a:p>
          <a:p>
            <a:pPr fontAlgn="auto">
              <a:spcAft>
                <a:spcPts val="0"/>
              </a:spcAft>
              <a:buFont typeface="Wingdings 2"/>
              <a:buChar char=""/>
              <a:defRPr/>
            </a:pPr>
            <a:endParaRPr lang="en-US" b="1" dirty="0" smtClean="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endParaRPr lang="en-US" b="1" dirty="0" smtClean="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endParaRPr lang="en-US" b="1" dirty="0" smtClean="0">
              <a:solidFill>
                <a:schemeClr val="tx1"/>
              </a:solidFill>
              <a:effectLst>
                <a:outerShdw blurRad="38100" dist="38100" dir="2700000" algn="tl">
                  <a:srgbClr val="000000">
                    <a:alpha val="43137"/>
                  </a:srgbClr>
                </a:outerShdw>
              </a:effectLst>
            </a:endParaRPr>
          </a:p>
          <a:p>
            <a:pPr fontAlgn="auto">
              <a:spcAft>
                <a:spcPts val="0"/>
              </a:spcAft>
              <a:buFont typeface="Wingdings 2"/>
              <a:buChar char=""/>
              <a:defRPr/>
            </a:pPr>
            <a:r>
              <a:rPr lang="en-US" b="1" dirty="0" smtClean="0">
                <a:solidFill>
                  <a:schemeClr val="tx1"/>
                </a:solidFill>
                <a:effectLst>
                  <a:outerShdw blurRad="38100" dist="38100" dir="2700000" algn="tl">
                    <a:srgbClr val="000000">
                      <a:alpha val="43137"/>
                    </a:srgbClr>
                  </a:outerShdw>
                </a:effectLst>
              </a:rPr>
              <a:t>By knowing how to properly maintain emergency equipment!</a:t>
            </a:r>
          </a:p>
          <a:p>
            <a:pPr fontAlgn="auto">
              <a:spcAft>
                <a:spcPts val="0"/>
              </a:spcAft>
              <a:buFont typeface="Wingdings 2"/>
              <a:buNone/>
              <a:defRPr/>
            </a:pPr>
            <a:endParaRPr lang="en-US" b="1"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sz="1800" b="1" dirty="0" smtClean="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hlinkClick r:id="rId2"/>
              </a:rPr>
              <a:t>http://www.tsbrass.com/videos/video.cfm?id=10</a:t>
            </a:r>
            <a:endParaRPr lang="en-US" sz="1600" b="1" dirty="0" smtClean="0">
              <a:effectLst>
                <a:outerShdw blurRad="38100" dist="38100" dir="2700000" algn="tl">
                  <a:srgbClr val="000000">
                    <a:alpha val="43137"/>
                  </a:srgbClr>
                </a:outerShdw>
              </a:effectLst>
            </a:endParaRPr>
          </a:p>
          <a:p>
            <a:pPr fontAlgn="auto">
              <a:spcAft>
                <a:spcPts val="0"/>
              </a:spcAft>
              <a:buFont typeface="Wingdings 2"/>
              <a:buChar char=""/>
              <a:defRPr/>
            </a:pPr>
            <a:endParaRPr lang="en-US" sz="1600" b="1" dirty="0" smtClean="0">
              <a:effectLst>
                <a:outerShdw blurRad="38100" dist="38100" dir="2700000" algn="tl">
                  <a:srgbClr val="000000">
                    <a:alpha val="43137"/>
                  </a:srgbClr>
                </a:outerShdw>
              </a:effectLst>
            </a:endParaRPr>
          </a:p>
          <a:p>
            <a:pPr fontAlgn="auto">
              <a:spcAft>
                <a:spcPts val="0"/>
              </a:spcAft>
              <a:buFont typeface="Wingdings 2"/>
              <a:buChar char=""/>
              <a:defRPr/>
            </a:pPr>
            <a:endParaRPr lang="en-US" sz="1800" dirty="0" smtClean="0"/>
          </a:p>
          <a:p>
            <a:pPr fontAlgn="auto">
              <a:spcAft>
                <a:spcPts val="0"/>
              </a:spcAft>
              <a:buFont typeface="Wingdings 2"/>
              <a:buChar char=""/>
              <a:defRPr/>
            </a:pPr>
            <a:endParaRPr lang="en-US" sz="1800" dirty="0" smtClean="0"/>
          </a:p>
          <a:p>
            <a:pPr fontAlgn="auto">
              <a:spcAft>
                <a:spcPts val="0"/>
              </a:spcAft>
              <a:buFont typeface="Wingdings 2"/>
              <a:buChar char=""/>
              <a:defRPr/>
            </a:pPr>
            <a:endParaRPr lang="en-US" sz="1800" dirty="0" smtClean="0"/>
          </a:p>
        </p:txBody>
      </p:sp>
      <p:pic>
        <p:nvPicPr>
          <p:cNvPr id="14340" name="Picture 10" descr="LSS_SafetyShowersEyeWash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sp>
        <p:nvSpPr>
          <p:cNvPr id="14341" name="Content Placeholder 5"/>
          <p:cNvSpPr>
            <a:spLocks noGrp="1"/>
          </p:cNvSpPr>
          <p:nvPr>
            <p:ph sz="half" idx="2"/>
          </p:nvPr>
        </p:nvSpPr>
        <p:spPr/>
        <p:txBody>
          <a:bodyPr/>
          <a:lstStyle/>
          <a:p>
            <a:endParaRPr lang="en-US" dirty="0" smtClean="0"/>
          </a:p>
          <a:p>
            <a:endParaRPr lang="en-US" dirty="0" smtClean="0"/>
          </a:p>
        </p:txBody>
      </p:sp>
      <p:pic>
        <p:nvPicPr>
          <p:cNvPr id="14342" name="Picture 13" descr="http://www.chemistryland.com/CHM107Lab/SafetyTutorial1/eyewash4.jpg"/>
          <p:cNvPicPr>
            <a:picLocks noChangeAspect="1" noChangeArrowheads="1"/>
          </p:cNvPicPr>
          <p:nvPr/>
        </p:nvPicPr>
        <p:blipFill>
          <a:blip r:embed="rId4" cstate="print"/>
          <a:srcRect/>
          <a:stretch>
            <a:fillRect/>
          </a:stretch>
        </p:blipFill>
        <p:spPr bwMode="auto">
          <a:xfrm>
            <a:off x="5638800" y="4648200"/>
            <a:ext cx="1647825" cy="1752600"/>
          </a:xfrm>
          <a:prstGeom prst="rect">
            <a:avLst/>
          </a:prstGeom>
          <a:noFill/>
          <a:ln w="9525">
            <a:noFill/>
            <a:miter lim="800000"/>
            <a:headEnd/>
            <a:tailEnd/>
          </a:ln>
        </p:spPr>
      </p:pic>
      <p:pic>
        <p:nvPicPr>
          <p:cNvPr id="14343" name="Picture 15" descr="See full size image">
            <a:hlinkClick r:id="rId5"/>
          </p:cNvPr>
          <p:cNvPicPr>
            <a:picLocks noChangeAspect="1" noChangeArrowheads="1"/>
          </p:cNvPicPr>
          <p:nvPr/>
        </p:nvPicPr>
        <p:blipFill>
          <a:blip r:embed="rId6" cstate="print"/>
          <a:srcRect/>
          <a:stretch>
            <a:fillRect/>
          </a:stretch>
        </p:blipFill>
        <p:spPr bwMode="auto">
          <a:xfrm>
            <a:off x="7239000" y="4648200"/>
            <a:ext cx="1600200" cy="1778000"/>
          </a:xfrm>
          <a:prstGeom prst="rect">
            <a:avLst/>
          </a:prstGeom>
          <a:noFill/>
          <a:ln w="9525">
            <a:noFill/>
            <a:miter lim="800000"/>
            <a:headEnd/>
            <a:tailEnd/>
          </a:ln>
        </p:spPr>
      </p:pic>
      <p:pic>
        <p:nvPicPr>
          <p:cNvPr id="14344" name="Picture 17" descr="How to Test an Emergency Eyewashthumbnail"/>
          <p:cNvPicPr>
            <a:picLocks noChangeAspect="1" noChangeArrowheads="1"/>
          </p:cNvPicPr>
          <p:nvPr/>
        </p:nvPicPr>
        <p:blipFill>
          <a:blip r:embed="rId7" cstate="print"/>
          <a:srcRect/>
          <a:stretch>
            <a:fillRect/>
          </a:stretch>
        </p:blipFill>
        <p:spPr bwMode="auto">
          <a:xfrm>
            <a:off x="5867400" y="1600200"/>
            <a:ext cx="1447800" cy="1416050"/>
          </a:xfrm>
          <a:prstGeom prst="rect">
            <a:avLst/>
          </a:prstGeom>
          <a:noFill/>
          <a:ln w="9525">
            <a:noFill/>
            <a:miter lim="800000"/>
            <a:headEnd/>
            <a:tailEnd/>
          </a:ln>
        </p:spPr>
      </p:pic>
      <p:pic>
        <p:nvPicPr>
          <p:cNvPr id="14345" name="Picture 19" descr="Eye Allergies">
            <a:hlinkClick r:id="rId8"/>
          </p:cNvPr>
          <p:cNvPicPr>
            <a:picLocks noChangeAspect="1" noChangeArrowheads="1"/>
          </p:cNvPicPr>
          <p:nvPr/>
        </p:nvPicPr>
        <p:blipFill>
          <a:blip r:embed="rId9" cstate="print"/>
          <a:srcRect/>
          <a:stretch>
            <a:fillRect/>
          </a:stretch>
        </p:blipFill>
        <p:spPr bwMode="auto">
          <a:xfrm>
            <a:off x="5867400" y="3124200"/>
            <a:ext cx="1371600" cy="133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228600"/>
            <a:ext cx="6686550" cy="914400"/>
          </a:xfrm>
        </p:spPr>
        <p:txBody>
          <a:bodyPr/>
          <a:lstStyle/>
          <a:p>
            <a:pP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Prevention of Accidents</a:t>
            </a:r>
          </a:p>
        </p:txBody>
      </p:sp>
      <p:sp>
        <p:nvSpPr>
          <p:cNvPr id="25603" name="Rectangle 3"/>
          <p:cNvSpPr>
            <a:spLocks noGrp="1" noChangeArrowheads="1"/>
          </p:cNvSpPr>
          <p:nvPr>
            <p:ph idx="1"/>
          </p:nvPr>
        </p:nvSpPr>
        <p:spPr>
          <a:xfrm>
            <a:off x="457200" y="1752600"/>
            <a:ext cx="7924800" cy="4419600"/>
          </a:xfrm>
        </p:spPr>
        <p:txBody>
          <a:bodyPr>
            <a:normAutofit fontScale="70000" lnSpcReduction="20000"/>
          </a:bodyPr>
          <a:lstStyle/>
          <a:p>
            <a:pPr fontAlgn="auto">
              <a:spcAft>
                <a:spcPts val="0"/>
              </a:spcAft>
              <a:buFont typeface="Wingdings 2"/>
              <a:buChar char=""/>
              <a:defRPr/>
            </a:pPr>
            <a:r>
              <a:rPr lang="en-US" dirty="0" smtClean="0">
                <a:effectLst>
                  <a:outerShdw blurRad="38100" dist="38100" dir="2700000" algn="tl">
                    <a:srgbClr val="000000">
                      <a:alpha val="43137"/>
                    </a:srgbClr>
                  </a:outerShdw>
                </a:effectLst>
              </a:rPr>
              <a:t>Know the chemicals that you are working with.  Read </a:t>
            </a:r>
            <a:r>
              <a:rPr lang="en-US" dirty="0" smtClean="0">
                <a:effectLst>
                  <a:outerShdw blurRad="38100" dist="38100" dir="2700000" algn="tl">
                    <a:srgbClr val="000000">
                      <a:alpha val="43137"/>
                    </a:srgbClr>
                  </a:outerShdw>
                </a:effectLst>
              </a:rPr>
              <a:t>the </a:t>
            </a:r>
            <a:r>
              <a:rPr lang="en-US" dirty="0" smtClean="0">
                <a:effectLst>
                  <a:outerShdw blurRad="38100" dist="38100" dir="2700000" algn="tl">
                    <a:srgbClr val="000000">
                      <a:alpha val="43137"/>
                    </a:srgbClr>
                  </a:outerShdw>
                </a:effectLst>
              </a:rPr>
              <a:t>Safety Data Sheets </a:t>
            </a:r>
            <a:r>
              <a:rPr lang="en-US" dirty="0" smtClean="0">
                <a:effectLst>
                  <a:outerShdw blurRad="38100" dist="38100" dir="2700000" algn="tl">
                    <a:srgbClr val="000000">
                      <a:alpha val="43137"/>
                    </a:srgbClr>
                  </a:outerShdw>
                </a:effectLst>
              </a:rPr>
              <a:t>(SDS</a:t>
            </a:r>
            <a:r>
              <a:rPr lang="en-US" dirty="0" smtClean="0">
                <a:effectLst>
                  <a:outerShdw blurRad="38100" dist="38100" dir="2700000" algn="tl">
                    <a:srgbClr val="000000">
                      <a:alpha val="43137"/>
                    </a:srgbClr>
                  </a:outerShdw>
                </a:effectLst>
              </a:rPr>
              <a:t>) and ask questions.</a:t>
            </a:r>
          </a:p>
          <a:p>
            <a:pPr fontAlgn="auto">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rPr>
              <a:t>Know the location of the eye wash and safety shower.</a:t>
            </a:r>
          </a:p>
          <a:p>
            <a:pPr fontAlgn="auto">
              <a:spcAft>
                <a:spcPts val="0"/>
              </a:spcAft>
              <a:buFont typeface="Wingdings" pitchFamily="2" charset="2"/>
              <a:buNone/>
              <a:defRPr/>
            </a:pPr>
            <a:r>
              <a:rPr lang="en-US" dirty="0" smtClean="0">
                <a:effectLst>
                  <a:outerShdw blurRad="38100" dist="38100" dir="2700000" algn="tl">
                    <a:srgbClr val="000000">
                      <a:alpha val="43137"/>
                    </a:srgbClr>
                  </a:outerShdw>
                </a:effectLst>
              </a:rPr>
              <a:t>  </a:t>
            </a:r>
          </a:p>
          <a:p>
            <a:pPr fontAlgn="auto">
              <a:spcAft>
                <a:spcPts val="0"/>
              </a:spcAft>
              <a:buFont typeface="Wingdings 2"/>
              <a:buChar char=""/>
              <a:defRPr/>
            </a:pPr>
            <a:r>
              <a:rPr lang="en-US" dirty="0" smtClean="0">
                <a:effectLst>
                  <a:outerShdw blurRad="38100" dist="38100" dir="2700000" algn="tl">
                    <a:srgbClr val="000000">
                      <a:alpha val="43137"/>
                    </a:srgbClr>
                  </a:outerShdw>
                </a:effectLst>
              </a:rPr>
              <a:t>Know how to operate the safety equipment, you may need to use it yourself or assist others.</a:t>
            </a:r>
          </a:p>
          <a:p>
            <a:pPr fontAlgn="auto">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rPr>
              <a:t>Always wear required personal protective equipment (PPE).</a:t>
            </a:r>
          </a:p>
          <a:p>
            <a:pPr fontAlgn="auto">
              <a:spcAft>
                <a:spcPts val="0"/>
              </a:spcAft>
              <a:buFont typeface="Wingdings 2"/>
              <a:buChar char=""/>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hlinkClick r:id="rId2"/>
              </a:rPr>
              <a:t>http://www.first-aid-product.com/training/safety-showers-eye-wash-lab-training.php</a:t>
            </a: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endParaRPr lang="en-US" dirty="0" smtClean="0">
              <a:effectLst>
                <a:outerShdw blurRad="38100" dist="38100" dir="2700000" algn="tl">
                  <a:srgbClr val="000000">
                    <a:alpha val="43137"/>
                  </a:srgbClr>
                </a:outerShdw>
              </a:effectLst>
            </a:endParaRPr>
          </a:p>
        </p:txBody>
      </p:sp>
      <p:pic>
        <p:nvPicPr>
          <p:cNvPr id="26628" name="Picture 10" descr="LSS_SafetyShowersEyeWash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686800" cy="8382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Introduction</a:t>
            </a:r>
          </a:p>
        </p:txBody>
      </p:sp>
      <p:sp>
        <p:nvSpPr>
          <p:cNvPr id="30723" name="Rectangle 3"/>
          <p:cNvSpPr>
            <a:spLocks noGrp="1" noChangeArrowheads="1"/>
          </p:cNvSpPr>
          <p:nvPr>
            <p:ph idx="1"/>
          </p:nvPr>
        </p:nvSpPr>
        <p:spPr>
          <a:xfrm>
            <a:off x="457200" y="1600200"/>
            <a:ext cx="7010400" cy="4911725"/>
          </a:xfrm>
        </p:spPr>
        <p:txBody>
          <a:bodyPr>
            <a:normAutofit fontScale="85000" lnSpcReduction="20000"/>
          </a:bodyPr>
          <a:lstStyle/>
          <a:p>
            <a:pPr fontAlgn="auto">
              <a:spcAft>
                <a:spcPts val="0"/>
              </a:spcAft>
              <a:buFont typeface="Wingdings 2"/>
              <a:buChar char=""/>
              <a:defRPr/>
            </a:pPr>
            <a:r>
              <a:rPr lang="en-US" dirty="0" smtClean="0">
                <a:effectLst>
                  <a:outerShdw blurRad="38100" dist="38100" dir="2700000" algn="tl">
                    <a:srgbClr val="000000">
                      <a:alpha val="43137"/>
                    </a:srgbClr>
                  </a:outerShdw>
                </a:effectLst>
              </a:rPr>
              <a:t>All employees must be familiar with the location and use of eye wash even if their job does not involve working directly with toxic or corrosive chemicals.  </a:t>
            </a:r>
          </a:p>
          <a:p>
            <a:pPr fontAlgn="auto">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rPr>
              <a:t>Why? You may be called upon to aid a fellow employee who has had an exposure.</a:t>
            </a:r>
          </a:p>
          <a:p>
            <a:pPr fontAlgn="auto">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rPr>
              <a:t>The distance from the location of the employee and safety device should not exceed 10 seconds walking distance. The path to the eyewash must be unobstructed.</a:t>
            </a:r>
          </a:p>
          <a:p>
            <a:pPr fontAlgn="auto">
              <a:spcAft>
                <a:spcPts val="0"/>
              </a:spcAft>
              <a:buFont typeface="Wingdings" pitchFamily="2" charset="2"/>
              <a:buNone/>
              <a:defRPr/>
            </a:pPr>
            <a:r>
              <a:rPr lang="en-US" sz="2400" dirty="0" smtClean="0">
                <a:effectLst>
                  <a:outerShdw blurRad="38100" dist="38100" dir="2700000" algn="tl">
                    <a:srgbClr val="000000">
                      <a:alpha val="43137"/>
                    </a:srgbClr>
                  </a:outerShdw>
                </a:effectLst>
              </a:rPr>
              <a:t> </a:t>
            </a:r>
          </a:p>
        </p:txBody>
      </p:sp>
      <p:sp>
        <p:nvSpPr>
          <p:cNvPr id="30724"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29701" name="Picture 6" descr="G1950P_thm.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467600" y="2209800"/>
            <a:ext cx="14097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04800"/>
            <a:ext cx="8686800" cy="8382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Introduction</a:t>
            </a:r>
          </a:p>
        </p:txBody>
      </p:sp>
      <p:sp>
        <p:nvSpPr>
          <p:cNvPr id="31747" name="Rectangle 3"/>
          <p:cNvSpPr>
            <a:spLocks noGrp="1" noChangeArrowheads="1"/>
          </p:cNvSpPr>
          <p:nvPr>
            <p:ph idx="1"/>
          </p:nvPr>
        </p:nvSpPr>
        <p:spPr>
          <a:xfrm>
            <a:off x="381000" y="1676400"/>
            <a:ext cx="7010400" cy="4911725"/>
          </a:xfrm>
        </p:spPr>
        <p:txBody>
          <a:bodyPr>
            <a:normAutofit fontScale="92500" lnSpcReduction="20000"/>
          </a:bodyPr>
          <a:lstStyle/>
          <a:p>
            <a:pPr fontAlgn="auto">
              <a:lnSpc>
                <a:spcPct val="90000"/>
              </a:lnSpc>
              <a:spcAft>
                <a:spcPts val="0"/>
              </a:spcAft>
              <a:buFont typeface="Wingdings 2"/>
              <a:buChar char=""/>
              <a:defRPr/>
            </a:pPr>
            <a:r>
              <a:rPr lang="en-US" dirty="0" smtClean="0"/>
              <a:t>The path to the eye wash cannot involve opening a door unless:</a:t>
            </a:r>
          </a:p>
          <a:p>
            <a:pPr lvl="1" fontAlgn="auto">
              <a:lnSpc>
                <a:spcPct val="90000"/>
              </a:lnSpc>
              <a:spcAft>
                <a:spcPts val="0"/>
              </a:spcAft>
              <a:buFont typeface="Wingdings" pitchFamily="2" charset="2"/>
              <a:buChar char="v"/>
              <a:defRPr/>
            </a:pPr>
            <a:endParaRPr lang="en-US" sz="1200" dirty="0" smtClean="0"/>
          </a:p>
          <a:p>
            <a:pPr lvl="1" fontAlgn="auto">
              <a:lnSpc>
                <a:spcPct val="90000"/>
              </a:lnSpc>
              <a:spcAft>
                <a:spcPts val="0"/>
              </a:spcAft>
              <a:buFont typeface="Wingdings" pitchFamily="2" charset="2"/>
              <a:buChar char="v"/>
              <a:defRPr/>
            </a:pPr>
            <a:r>
              <a:rPr lang="en-US" sz="2000" dirty="0" smtClean="0"/>
              <a:t>There is always another employee present that can open              the door.</a:t>
            </a:r>
          </a:p>
          <a:p>
            <a:pPr lvl="1" fontAlgn="auto">
              <a:lnSpc>
                <a:spcPct val="90000"/>
              </a:lnSpc>
              <a:spcAft>
                <a:spcPts val="0"/>
              </a:spcAft>
              <a:buFont typeface="Wingdings" pitchFamily="2" charset="2"/>
              <a:buChar char="v"/>
              <a:defRPr/>
            </a:pPr>
            <a:endParaRPr lang="en-US" sz="900" dirty="0" smtClean="0"/>
          </a:p>
          <a:p>
            <a:pPr lvl="1" fontAlgn="auto">
              <a:lnSpc>
                <a:spcPct val="90000"/>
              </a:lnSpc>
              <a:spcAft>
                <a:spcPts val="0"/>
              </a:spcAft>
              <a:buFont typeface="Wingdings" pitchFamily="2" charset="2"/>
              <a:buChar char="v"/>
              <a:defRPr/>
            </a:pPr>
            <a:r>
              <a:rPr lang="en-US" sz="2000" dirty="0" smtClean="0"/>
              <a:t>The exposed employee can exit the room without having to manually manipulate a door knob (i.e. push bar).</a:t>
            </a:r>
          </a:p>
          <a:p>
            <a:pPr lvl="1" fontAlgn="auto">
              <a:lnSpc>
                <a:spcPct val="90000"/>
              </a:lnSpc>
              <a:spcAft>
                <a:spcPts val="0"/>
              </a:spcAft>
              <a:buFont typeface="Wingdings" pitchFamily="2" charset="2"/>
              <a:buChar char="v"/>
              <a:defRPr/>
            </a:pPr>
            <a:endParaRPr lang="en-US" sz="2000" dirty="0" smtClean="0"/>
          </a:p>
          <a:p>
            <a:pPr fontAlgn="auto">
              <a:lnSpc>
                <a:spcPct val="90000"/>
              </a:lnSpc>
              <a:spcAft>
                <a:spcPts val="0"/>
              </a:spcAft>
              <a:buFont typeface="Wingdings 2"/>
              <a:buChar char=""/>
              <a:defRPr/>
            </a:pPr>
            <a:r>
              <a:rPr lang="en-US" dirty="0" smtClean="0"/>
              <a:t>The location of all eyewashes must be clearly marked with a highly visible sign. The area around the eyewash must be well lit.</a:t>
            </a:r>
          </a:p>
          <a:p>
            <a:pPr lvl="1" fontAlgn="auto">
              <a:lnSpc>
                <a:spcPct val="90000"/>
              </a:lnSpc>
              <a:spcAft>
                <a:spcPts val="0"/>
              </a:spcAft>
              <a:buFont typeface="Wingdings" pitchFamily="2" charset="2"/>
              <a:buNone/>
              <a:defRPr/>
            </a:pPr>
            <a:endParaRPr lang="en-US" sz="2000" dirty="0" smtClean="0"/>
          </a:p>
          <a:p>
            <a:pPr fontAlgn="auto">
              <a:lnSpc>
                <a:spcPct val="90000"/>
              </a:lnSpc>
              <a:spcAft>
                <a:spcPts val="0"/>
              </a:spcAft>
              <a:buFont typeface="Wingdings 2"/>
              <a:buChar char=""/>
              <a:defRPr/>
            </a:pPr>
            <a:r>
              <a:rPr lang="en-US" dirty="0" smtClean="0"/>
              <a:t>The temperature of the water delivered should be between 60</a:t>
            </a:r>
            <a:r>
              <a:rPr lang="en-US" baseline="30000" dirty="0" smtClean="0"/>
              <a:t>o</a:t>
            </a:r>
            <a:r>
              <a:rPr lang="en-US" dirty="0" smtClean="0"/>
              <a:t> and 95</a:t>
            </a:r>
            <a:r>
              <a:rPr lang="en-US" baseline="30000" dirty="0" smtClean="0"/>
              <a:t>o </a:t>
            </a:r>
            <a:r>
              <a:rPr lang="en-US" dirty="0" smtClean="0"/>
              <a:t>F.</a:t>
            </a:r>
          </a:p>
          <a:p>
            <a:pPr fontAlgn="auto">
              <a:spcAft>
                <a:spcPts val="0"/>
              </a:spcAft>
              <a:buFont typeface="Wingdings" pitchFamily="2" charset="2"/>
              <a:buNone/>
              <a:defRPr/>
            </a:pPr>
            <a:r>
              <a:rPr lang="en-US" sz="2400" dirty="0" smtClean="0"/>
              <a:t> </a:t>
            </a:r>
          </a:p>
        </p:txBody>
      </p:sp>
      <p:sp>
        <p:nvSpPr>
          <p:cNvPr id="31748"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0725" name="Picture 5" descr="438.jpg"/>
          <p:cNvPicPr>
            <a:picLocks noChangeAspect="1"/>
          </p:cNvPicPr>
          <p:nvPr/>
        </p:nvPicPr>
        <p:blipFill>
          <a:blip r:embed="rId2" cstate="print">
            <a:clrChange>
              <a:clrFrom>
                <a:srgbClr val="FFFFFF"/>
              </a:clrFrom>
              <a:clrTo>
                <a:srgbClr val="FFFFFF">
                  <a:alpha val="0"/>
                </a:srgbClr>
              </a:clrTo>
            </a:clrChange>
          </a:blip>
          <a:srcRect l="10702" r="9030"/>
          <a:stretch>
            <a:fillRect/>
          </a:stretch>
        </p:blipFill>
        <p:spPr bwMode="auto">
          <a:xfrm>
            <a:off x="6858000" y="4276725"/>
            <a:ext cx="22860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686800" cy="8382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Regulations</a:t>
            </a:r>
            <a:endParaRPr lang="en-US" dirty="0" smtClean="0">
              <a:effectLst>
                <a:outerShdw blurRad="38100" dist="38100" dir="2700000" algn="tl">
                  <a:srgbClr val="000000">
                    <a:alpha val="43137"/>
                  </a:srgbClr>
                </a:outerShdw>
                <a:reflection blurRad="12700" stA="48000" endA="300" endPos="55000" dir="5400000" sy="-90000" algn="bl" rotWithShape="0"/>
              </a:effectLst>
            </a:endParaRPr>
          </a:p>
        </p:txBody>
      </p:sp>
      <p:sp>
        <p:nvSpPr>
          <p:cNvPr id="36867" name="Rectangle 3"/>
          <p:cNvSpPr>
            <a:spLocks noGrp="1" noChangeArrowheads="1"/>
          </p:cNvSpPr>
          <p:nvPr>
            <p:ph idx="1"/>
          </p:nvPr>
        </p:nvSpPr>
        <p:spPr>
          <a:xfrm>
            <a:off x="533400" y="1524000"/>
            <a:ext cx="5105400" cy="4835525"/>
          </a:xfrm>
          <a:solidFill>
            <a:schemeClr val="bg2">
              <a:lumMod val="90000"/>
            </a:schemeClr>
          </a:solidFill>
        </p:spPr>
        <p:style>
          <a:lnRef idx="2">
            <a:schemeClr val="dk1"/>
          </a:lnRef>
          <a:fillRef idx="1">
            <a:schemeClr val="lt1"/>
          </a:fillRef>
          <a:effectRef idx="0">
            <a:schemeClr val="dk1"/>
          </a:effectRef>
          <a:fontRef idx="minor">
            <a:schemeClr val="dk1"/>
          </a:fontRef>
        </p:style>
        <p:txBody>
          <a:bodyPr>
            <a:normAutofit fontScale="62500" lnSpcReduction="20000"/>
          </a:bodyPr>
          <a:lstStyle/>
          <a:p>
            <a:pPr fontAlgn="auto">
              <a:spcAft>
                <a:spcPts val="0"/>
              </a:spcAft>
              <a:buFont typeface="Wingdings 2"/>
              <a:buChar char=""/>
              <a:defRPr/>
            </a:pPr>
            <a:r>
              <a:rPr lang="en-US" dirty="0" smtClean="0">
                <a:effectLst>
                  <a:outerShdw blurRad="38100" dist="38100" dir="2700000" algn="tl">
                    <a:srgbClr val="000000">
                      <a:alpha val="43137"/>
                    </a:srgbClr>
                  </a:outerShdw>
                </a:effectLst>
              </a:rPr>
              <a:t>OSHA requires that suitable means for flushing and quick drenching of the eyes and body be available in any area where toxic and/or corrosive materials are in use.</a:t>
            </a:r>
          </a:p>
          <a:p>
            <a:pPr fontAlgn="auto">
              <a:spcAft>
                <a:spcPts val="0"/>
              </a:spcAft>
              <a:buFont typeface="Wingdings 2"/>
              <a:buChar char=""/>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dirty="0" smtClean="0">
                <a:effectLst>
                  <a:outerShdw blurRad="38100" dist="38100" dir="2700000" algn="tl">
                    <a:srgbClr val="000000">
                      <a:alpha val="43137"/>
                    </a:srgbClr>
                  </a:outerShdw>
                </a:effectLst>
              </a:rPr>
              <a:t>The ANSI</a:t>
            </a:r>
            <a:r>
              <a:rPr lang="en-US" b="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American National Standard Institute</a:t>
            </a:r>
            <a:r>
              <a:rPr lang="en-US" b="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requires that control valves be located so that they can easily be turned on and remain on until manually shut off.</a:t>
            </a:r>
          </a:p>
          <a:p>
            <a:pPr fontAlgn="auto">
              <a:spcAft>
                <a:spcPts val="0"/>
              </a:spcAft>
              <a:buFont typeface="Wingdings 2"/>
              <a:buChar char=""/>
              <a:defRPr/>
            </a:pPr>
            <a:endParaRPr lang="en-US" dirty="0" smtClean="0">
              <a:effectLst>
                <a:outerShdw blurRad="38100" dist="38100" dir="2700000" algn="tl">
                  <a:srgbClr val="000000">
                    <a:alpha val="43137"/>
                  </a:srgbClr>
                </a:outerShdw>
              </a:effectLst>
            </a:endParaRPr>
          </a:p>
          <a:p>
            <a:pPr fontAlgn="auto">
              <a:spcAft>
                <a:spcPts val="0"/>
              </a:spcAft>
              <a:buFont typeface="Wingdings 2"/>
              <a:buChar char=""/>
              <a:defRPr/>
            </a:pPr>
            <a:r>
              <a:rPr lang="en-US" b="1" dirty="0" smtClean="0">
                <a:effectLst>
                  <a:outerShdw blurRad="38100" dist="38100" dir="2700000" algn="tl">
                    <a:srgbClr val="000000">
                      <a:alpha val="43137"/>
                    </a:srgbClr>
                  </a:outerShdw>
                </a:effectLst>
                <a:hlinkClick r:id="rId2"/>
              </a:rPr>
              <a:t>VHA Directive 2009-026 </a:t>
            </a:r>
            <a:r>
              <a:rPr lang="en-US" dirty="0" smtClean="0">
                <a:effectLst>
                  <a:outerShdw blurRad="38100" dist="38100" dir="2700000" algn="tl">
                    <a:srgbClr val="000000">
                      <a:alpha val="43137"/>
                    </a:srgbClr>
                  </a:outerShdw>
                </a:effectLst>
              </a:rPr>
              <a:t>requires emergency eyewash and shower stations where there is a reasonable probability of injury to the eyes or skin resulting from an exposure to hazardous chemicals/materials.</a:t>
            </a:r>
          </a:p>
          <a:p>
            <a:pPr fontAlgn="auto">
              <a:spcAft>
                <a:spcPts val="0"/>
              </a:spcAft>
              <a:buFont typeface="Wingdings 2"/>
              <a:buChar char=""/>
              <a:defRPr/>
            </a:pPr>
            <a:endParaRPr lang="en-US" dirty="0" smtClean="0"/>
          </a:p>
          <a:p>
            <a:pPr fontAlgn="auto">
              <a:spcAft>
                <a:spcPts val="0"/>
              </a:spcAft>
              <a:buFont typeface="Wingdings 2"/>
              <a:buChar char=""/>
              <a:defRPr/>
            </a:pPr>
            <a:endParaRPr lang="en-US" dirty="0" smtClean="0"/>
          </a:p>
        </p:txBody>
      </p:sp>
      <p:sp>
        <p:nvSpPr>
          <p:cNvPr id="36868"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4821" name="Picture 5" descr="osha-logo.jpg"/>
          <p:cNvPicPr>
            <a:picLocks noChangeAspect="1"/>
          </p:cNvPicPr>
          <p:nvPr/>
        </p:nvPicPr>
        <p:blipFill>
          <a:blip r:embed="rId3" cstate="print"/>
          <a:srcRect/>
          <a:stretch>
            <a:fillRect/>
          </a:stretch>
        </p:blipFill>
        <p:spPr bwMode="auto">
          <a:xfrm>
            <a:off x="5943600" y="1219200"/>
            <a:ext cx="2520950" cy="1254125"/>
          </a:xfrm>
          <a:prstGeom prst="rect">
            <a:avLst/>
          </a:prstGeom>
          <a:noFill/>
          <a:ln w="9525">
            <a:noFill/>
            <a:miter lim="800000"/>
            <a:headEnd/>
            <a:tailEnd/>
          </a:ln>
        </p:spPr>
      </p:pic>
      <p:pic>
        <p:nvPicPr>
          <p:cNvPr id="34822" name="Picture 7" descr="ANSI_logo.gif"/>
          <p:cNvPicPr>
            <a:picLocks noChangeAspect="1"/>
          </p:cNvPicPr>
          <p:nvPr/>
        </p:nvPicPr>
        <p:blipFill>
          <a:blip r:embed="rId4" cstate="print"/>
          <a:srcRect/>
          <a:stretch>
            <a:fillRect/>
          </a:stretch>
        </p:blipFill>
        <p:spPr bwMode="auto">
          <a:xfrm>
            <a:off x="5867400" y="3048000"/>
            <a:ext cx="2909887" cy="1339850"/>
          </a:xfrm>
          <a:prstGeom prst="rect">
            <a:avLst/>
          </a:prstGeom>
          <a:noFill/>
          <a:ln w="9525">
            <a:noFill/>
            <a:miter lim="800000"/>
            <a:headEnd/>
            <a:tailEnd/>
          </a:ln>
        </p:spPr>
      </p:pic>
      <p:pic>
        <p:nvPicPr>
          <p:cNvPr id="21506" name="Picture 2" descr="http://vaww.mam.lrn.va.gov/mn/images/DVA_EES_logos.jpg"/>
          <p:cNvPicPr>
            <a:picLocks noChangeAspect="1" noChangeArrowheads="1"/>
          </p:cNvPicPr>
          <p:nvPr/>
        </p:nvPicPr>
        <p:blipFill>
          <a:blip r:embed="rId5" cstate="print"/>
          <a:srcRect/>
          <a:stretch>
            <a:fillRect/>
          </a:stretch>
        </p:blipFill>
        <p:spPr bwMode="auto">
          <a:xfrm>
            <a:off x="6019800" y="5181600"/>
            <a:ext cx="2971800" cy="68749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5263" y="228600"/>
            <a:ext cx="8339137" cy="914400"/>
          </a:xfrm>
        </p:spPr>
        <p:txBody>
          <a:bodyPr>
            <a:normAutofit/>
          </a:bodyPr>
          <a:lstStyle/>
          <a:p>
            <a:pPr algn="ctr" fontAlgn="auto">
              <a:spcAft>
                <a:spcPts val="0"/>
              </a:spcAft>
              <a:defRPr/>
            </a:pPr>
            <a:r>
              <a:rPr lang="en-US" sz="3800" b="1" dirty="0" smtClean="0">
                <a:effectLst>
                  <a:outerShdw blurRad="38100" dist="38100" dir="2700000" algn="tl">
                    <a:srgbClr val="000000">
                      <a:alpha val="43137"/>
                    </a:srgbClr>
                  </a:outerShdw>
                  <a:reflection blurRad="12700" stA="48000" endA="300" endPos="55000" dir="5400000" sy="-90000" algn="bl" rotWithShape="0"/>
                </a:effectLst>
              </a:rPr>
              <a:t>Emergency eyewash station</a:t>
            </a:r>
          </a:p>
        </p:txBody>
      </p:sp>
      <p:sp>
        <p:nvSpPr>
          <p:cNvPr id="21507" name="Rectangle 3"/>
          <p:cNvSpPr>
            <a:spLocks noGrp="1" noChangeArrowheads="1"/>
          </p:cNvSpPr>
          <p:nvPr>
            <p:ph type="body" sz="half" idx="1"/>
          </p:nvPr>
        </p:nvSpPr>
        <p:spPr>
          <a:xfrm>
            <a:off x="609600" y="1600200"/>
            <a:ext cx="3884613" cy="4419600"/>
          </a:xfrm>
        </p:spPr>
        <p:txBody>
          <a:bodyPr>
            <a:normAutofit fontScale="77500" lnSpcReduction="20000"/>
          </a:bodyPr>
          <a:lstStyle/>
          <a:p>
            <a:pPr fontAlgn="auto">
              <a:lnSpc>
                <a:spcPct val="90000"/>
              </a:lnSpc>
              <a:spcAft>
                <a:spcPts val="0"/>
              </a:spcAft>
              <a:buFont typeface="Wingdings 2"/>
              <a:buChar char=""/>
              <a:defRPr/>
            </a:pPr>
            <a:endParaRPr lang="en-US" sz="2100" dirty="0" smtClean="0"/>
          </a:p>
          <a:p>
            <a:r>
              <a:rPr lang="en-US" sz="3100" dirty="0" smtClean="0">
                <a:solidFill>
                  <a:srgbClr val="000000"/>
                </a:solidFill>
                <a:effectLst>
                  <a:outerShdw blurRad="38100" dist="38100" dir="2700000" algn="tl">
                    <a:srgbClr val="000000">
                      <a:alpha val="43137"/>
                    </a:srgbClr>
                  </a:outerShdw>
                </a:effectLst>
              </a:rPr>
              <a:t>A device used to irrigate and flush both the face and the eyes.</a:t>
            </a:r>
          </a:p>
          <a:p>
            <a:endParaRPr lang="en-US" sz="3100" dirty="0" smtClean="0">
              <a:effectLst>
                <a:outerShdw blurRad="38100" dist="38100" dir="2700000" algn="tl">
                  <a:srgbClr val="000000">
                    <a:alpha val="43137"/>
                  </a:srgbClr>
                </a:outerShdw>
              </a:effectLst>
            </a:endParaRPr>
          </a:p>
          <a:p>
            <a:r>
              <a:rPr lang="en-US" sz="3100" b="1" dirty="0" smtClean="0">
                <a:effectLst>
                  <a:outerShdw blurRad="38100" dist="38100" dir="2700000" algn="tl">
                    <a:srgbClr val="000000">
                      <a:alpha val="43137"/>
                    </a:srgbClr>
                  </a:outerShdw>
                </a:effectLst>
              </a:rPr>
              <a:t>Must be between 33 to 45 inches from the floor. </a:t>
            </a:r>
          </a:p>
          <a:p>
            <a:endParaRPr lang="en-US" sz="3100" b="1" dirty="0" smtClean="0">
              <a:effectLst>
                <a:outerShdw blurRad="38100" dist="38100" dir="2700000" algn="tl">
                  <a:srgbClr val="000000">
                    <a:alpha val="43137"/>
                  </a:srgbClr>
                </a:outerShdw>
              </a:effectLst>
            </a:endParaRPr>
          </a:p>
          <a:p>
            <a:r>
              <a:rPr lang="en-US" sz="3100" b="1" dirty="0" smtClean="0">
                <a:effectLst>
                  <a:outerShdw blurRad="38100" dist="38100" dir="2700000" algn="tl">
                    <a:srgbClr val="000000">
                      <a:alpha val="43137"/>
                    </a:srgbClr>
                  </a:outerShdw>
                </a:effectLst>
              </a:rPr>
              <a:t>Minimum distance of 6  inches from the wall or other obstructions.  </a:t>
            </a:r>
          </a:p>
          <a:p>
            <a:endParaRPr lang="en-US" sz="2100" dirty="0" smtClean="0">
              <a:solidFill>
                <a:srgbClr val="000000"/>
              </a:solidFill>
              <a:effectLst>
                <a:outerShdw blurRad="38100" dist="38100" dir="2700000" algn="tl">
                  <a:srgbClr val="000000">
                    <a:alpha val="43137"/>
                  </a:srgbClr>
                </a:outerShdw>
              </a:effectLst>
            </a:endParaRPr>
          </a:p>
          <a:p>
            <a:pPr fontAlgn="auto">
              <a:lnSpc>
                <a:spcPct val="90000"/>
              </a:lnSpc>
              <a:spcAft>
                <a:spcPts val="0"/>
              </a:spcAft>
              <a:buFont typeface="Wingdings" pitchFamily="2" charset="2"/>
              <a:buNone/>
              <a:defRPr/>
            </a:pPr>
            <a:r>
              <a:rPr lang="en-US" dirty="0" smtClean="0">
                <a:effectLst>
                  <a:outerShdw blurRad="38100" dist="38100" dir="2700000" algn="tl">
                    <a:srgbClr val="000000">
                      <a:alpha val="43137"/>
                    </a:srgbClr>
                  </a:outerShdw>
                </a:effectLst>
              </a:rPr>
              <a:t>     </a:t>
            </a:r>
            <a:endParaRPr lang="en-US" sz="2100" b="1" u="sng" dirty="0" smtClean="0">
              <a:effectLst>
                <a:outerShdw blurRad="38100" dist="38100" dir="2700000" algn="tl">
                  <a:srgbClr val="000000">
                    <a:alpha val="43137"/>
                  </a:srgbClr>
                </a:outerShdw>
              </a:effectLst>
            </a:endParaRPr>
          </a:p>
        </p:txBody>
      </p:sp>
      <p:pic>
        <p:nvPicPr>
          <p:cNvPr id="8" name="Picture 16" descr="5"/>
          <p:cNvPicPr>
            <a:picLocks noGrp="1" noChangeAspect="1" noChangeArrowheads="1"/>
          </p:cNvPicPr>
          <p:nvPr>
            <p:ph sz="quarter" idx="2"/>
          </p:nvPr>
        </p:nvPicPr>
        <p:blipFill>
          <a:blip r:embed="rId2" cstate="print"/>
          <a:srcRect/>
          <a:stretch>
            <a:fillRect/>
          </a:stretch>
        </p:blipFill>
        <p:spPr bwMode="auto">
          <a:xfrm>
            <a:off x="4508695" y="1600200"/>
            <a:ext cx="4259874"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228600"/>
            <a:ext cx="8686800" cy="8382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Eyewash Station Requirements</a:t>
            </a:r>
          </a:p>
        </p:txBody>
      </p:sp>
      <p:sp>
        <p:nvSpPr>
          <p:cNvPr id="37892" name="Rectangle 3"/>
          <p:cNvSpPr>
            <a:spLocks noGrp="1" noChangeArrowheads="1"/>
          </p:cNvSpPr>
          <p:nvPr>
            <p:ph idx="1"/>
          </p:nvPr>
        </p:nvSpPr>
        <p:spPr>
          <a:xfrm>
            <a:off x="457200" y="1600200"/>
            <a:ext cx="4876800" cy="4835525"/>
          </a:xfrm>
        </p:spPr>
        <p:txBody>
          <a:bodyPr>
            <a:normAutofit lnSpcReduction="10000"/>
          </a:bodyPr>
          <a:lstStyle/>
          <a:p>
            <a:pPr fontAlgn="auto">
              <a:spcAft>
                <a:spcPts val="0"/>
              </a:spcAft>
              <a:buFont typeface="Wingdings 2"/>
              <a:buChar char=""/>
              <a:defRPr/>
            </a:pPr>
            <a:r>
              <a:rPr lang="en-US" dirty="0" smtClean="0">
                <a:effectLst>
                  <a:outerShdw blurRad="38100" dist="38100" dir="2700000" algn="tl">
                    <a:srgbClr val="000000">
                      <a:alpha val="43137"/>
                    </a:srgbClr>
                  </a:outerShdw>
                </a:effectLst>
              </a:rPr>
              <a:t>The control valve must also:</a:t>
            </a:r>
          </a:p>
          <a:p>
            <a:pPr lvl="1" fontAlgn="auto">
              <a:spcAft>
                <a:spcPts val="0"/>
              </a:spcAft>
              <a:buFont typeface="Wingdings" pitchFamily="2" charset="2"/>
              <a:buChar char="v"/>
              <a:defRPr/>
            </a:pPr>
            <a:r>
              <a:rPr lang="en-US" sz="2000" dirty="0" smtClean="0">
                <a:effectLst>
                  <a:outerShdw blurRad="38100" dist="38100" dir="2700000" algn="tl">
                    <a:srgbClr val="000000">
                      <a:alpha val="43137"/>
                    </a:srgbClr>
                  </a:outerShdw>
                </a:effectLst>
              </a:rPr>
              <a:t>Be designed to ensure flow of water without requiring the user’s hand.</a:t>
            </a:r>
          </a:p>
          <a:p>
            <a:pPr lvl="1" fontAlgn="auto">
              <a:spcAft>
                <a:spcPts val="0"/>
              </a:spcAft>
              <a:buFont typeface="Wingdings" pitchFamily="2" charset="2"/>
              <a:buNone/>
              <a:defRPr/>
            </a:pPr>
            <a:endParaRPr lang="en-US" sz="2000" dirty="0" smtClean="0">
              <a:effectLst>
                <a:outerShdw blurRad="38100" dist="38100" dir="2700000" algn="tl">
                  <a:srgbClr val="000000">
                    <a:alpha val="43137"/>
                  </a:srgbClr>
                </a:outerShdw>
              </a:effectLst>
            </a:endParaRPr>
          </a:p>
          <a:p>
            <a:pPr lvl="1" fontAlgn="auto">
              <a:spcAft>
                <a:spcPts val="0"/>
              </a:spcAft>
              <a:buFont typeface="Wingdings" pitchFamily="2" charset="2"/>
              <a:buChar char="v"/>
              <a:defRPr/>
            </a:pPr>
            <a:r>
              <a:rPr lang="en-US" sz="2000" dirty="0" smtClean="0">
                <a:effectLst>
                  <a:outerShdw blurRad="38100" dist="38100" dir="2700000" algn="tl">
                    <a:srgbClr val="000000">
                      <a:alpha val="43137"/>
                    </a:srgbClr>
                  </a:outerShdw>
                </a:effectLst>
              </a:rPr>
              <a:t>Go from “off” to “on” within 1 second.</a:t>
            </a:r>
          </a:p>
          <a:p>
            <a:pPr lvl="1" fontAlgn="auto">
              <a:spcAft>
                <a:spcPts val="0"/>
              </a:spcAft>
              <a:buFont typeface="Wingdings" pitchFamily="2" charset="2"/>
              <a:buNone/>
              <a:defRPr/>
            </a:pPr>
            <a:endParaRPr lang="en-US" sz="2000" dirty="0" smtClean="0">
              <a:effectLst>
                <a:outerShdw blurRad="38100" dist="38100" dir="2700000" algn="tl">
                  <a:srgbClr val="000000">
                    <a:alpha val="43137"/>
                  </a:srgbClr>
                </a:outerShdw>
              </a:effectLst>
            </a:endParaRPr>
          </a:p>
          <a:p>
            <a:pPr lvl="1" fontAlgn="auto">
              <a:spcAft>
                <a:spcPts val="0"/>
              </a:spcAft>
              <a:buFont typeface="Wingdings" pitchFamily="2" charset="2"/>
              <a:buChar char="v"/>
              <a:defRPr/>
            </a:pPr>
            <a:r>
              <a:rPr lang="en-US" sz="2000" dirty="0" smtClean="0">
                <a:effectLst>
                  <a:outerShdw blurRad="38100" dist="38100" dir="2700000" algn="tl">
                    <a:srgbClr val="000000">
                      <a:alpha val="43137"/>
                    </a:srgbClr>
                  </a:outerShdw>
                </a:effectLst>
              </a:rPr>
              <a:t>Remain in the “on” position until manually shut off.</a:t>
            </a:r>
          </a:p>
          <a:p>
            <a:pPr lvl="1" fontAlgn="auto">
              <a:spcAft>
                <a:spcPts val="0"/>
              </a:spcAft>
              <a:buFont typeface="Wingdings" pitchFamily="2" charset="2"/>
              <a:buNone/>
              <a:defRPr/>
            </a:pPr>
            <a:endParaRPr lang="en-US" sz="2000" dirty="0" smtClean="0">
              <a:effectLst>
                <a:outerShdw blurRad="38100" dist="38100" dir="2700000" algn="tl">
                  <a:srgbClr val="000000">
                    <a:alpha val="43137"/>
                  </a:srgbClr>
                </a:outerShdw>
              </a:effectLst>
            </a:endParaRPr>
          </a:p>
          <a:p>
            <a:pPr lvl="1" fontAlgn="auto">
              <a:spcAft>
                <a:spcPts val="0"/>
              </a:spcAft>
              <a:buFont typeface="Wingdings" pitchFamily="2" charset="2"/>
              <a:buChar char="v"/>
              <a:defRPr/>
            </a:pPr>
            <a:r>
              <a:rPr lang="en-US" sz="2000" dirty="0" smtClean="0">
                <a:effectLst>
                  <a:outerShdw blurRad="38100" dist="38100" dir="2700000" algn="tl">
                    <a:srgbClr val="000000">
                      <a:alpha val="43137"/>
                    </a:srgbClr>
                  </a:outerShdw>
                </a:effectLst>
              </a:rPr>
              <a:t>Resistant to corrosion that may inhibit the operation of the valve.</a:t>
            </a:r>
          </a:p>
          <a:p>
            <a:pPr fontAlgn="auto">
              <a:spcAft>
                <a:spcPts val="0"/>
              </a:spcAft>
              <a:buFont typeface="Wingdings 2"/>
              <a:buChar char=""/>
              <a:defRPr/>
            </a:pPr>
            <a:endParaRPr lang="en-US" sz="2400" dirty="0" smtClean="0">
              <a:effectLst>
                <a:outerShdw blurRad="38100" dist="38100" dir="2700000" algn="tl">
                  <a:srgbClr val="000000">
                    <a:alpha val="43137"/>
                  </a:srgbClr>
                </a:outerShdw>
              </a:effectLst>
            </a:endParaRPr>
          </a:p>
        </p:txBody>
      </p:sp>
      <p:sp>
        <p:nvSpPr>
          <p:cNvPr id="37893"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grpSp>
        <p:nvGrpSpPr>
          <p:cNvPr id="10" name="Group 9"/>
          <p:cNvGrpSpPr/>
          <p:nvPr/>
        </p:nvGrpSpPr>
        <p:grpSpPr>
          <a:xfrm>
            <a:off x="5181600" y="2286000"/>
            <a:ext cx="3733800" cy="3355975"/>
            <a:chOff x="4495800" y="1676400"/>
            <a:chExt cx="3733800" cy="3355975"/>
          </a:xfrm>
        </p:grpSpPr>
        <p:pic>
          <p:nvPicPr>
            <p:cNvPr id="35842" name="Picture 5" descr="7360B.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495800" y="1981200"/>
              <a:ext cx="3597275" cy="2451100"/>
            </a:xfrm>
            <a:prstGeom prst="rect">
              <a:avLst/>
            </a:prstGeom>
            <a:noFill/>
            <a:ln w="9525">
              <a:noFill/>
              <a:miter lim="800000"/>
              <a:headEnd/>
              <a:tailEnd/>
            </a:ln>
          </p:spPr>
        </p:pic>
        <p:cxnSp>
          <p:nvCxnSpPr>
            <p:cNvPr id="8" name="Straight Arrow Connector 7"/>
            <p:cNvCxnSpPr/>
            <p:nvPr/>
          </p:nvCxnSpPr>
          <p:spPr>
            <a:xfrm rot="5400000" flipH="1" flipV="1">
              <a:off x="6591300" y="4152900"/>
              <a:ext cx="7620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847" name="TextBox 10"/>
            <p:cNvSpPr txBox="1">
              <a:spLocks noChangeArrowheads="1"/>
            </p:cNvSpPr>
            <p:nvPr/>
          </p:nvSpPr>
          <p:spPr bwMode="auto">
            <a:xfrm>
              <a:off x="6172200" y="4724400"/>
              <a:ext cx="1371600" cy="307975"/>
            </a:xfrm>
            <a:prstGeom prst="rect">
              <a:avLst/>
            </a:prstGeom>
            <a:noFill/>
            <a:ln w="9525">
              <a:noFill/>
              <a:miter lim="800000"/>
              <a:headEnd/>
              <a:tailEnd/>
            </a:ln>
          </p:spPr>
          <p:txBody>
            <a:bodyPr>
              <a:spAutoFit/>
            </a:bodyPr>
            <a:lstStyle/>
            <a:p>
              <a:pPr algn="ctr"/>
              <a:r>
                <a:rPr lang="en-US" sz="1400" b="1" dirty="0"/>
                <a:t>Control Valve</a:t>
              </a:r>
            </a:p>
          </p:txBody>
        </p:sp>
        <p:cxnSp>
          <p:nvCxnSpPr>
            <p:cNvPr id="12" name="Straight Arrow Connector 11"/>
            <p:cNvCxnSpPr/>
            <p:nvPr/>
          </p:nvCxnSpPr>
          <p:spPr>
            <a:xfrm rot="16200000" flipH="1">
              <a:off x="7239000" y="2514600"/>
              <a:ext cx="6858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849" name="TextBox 15"/>
            <p:cNvSpPr txBox="1">
              <a:spLocks noChangeArrowheads="1"/>
            </p:cNvSpPr>
            <p:nvPr/>
          </p:nvSpPr>
          <p:spPr bwMode="auto">
            <a:xfrm>
              <a:off x="6858000" y="1676400"/>
              <a:ext cx="1371600" cy="523875"/>
            </a:xfrm>
            <a:prstGeom prst="rect">
              <a:avLst/>
            </a:prstGeom>
            <a:noFill/>
            <a:ln w="9525">
              <a:noFill/>
              <a:miter lim="800000"/>
              <a:headEnd/>
              <a:tailEnd/>
            </a:ln>
          </p:spPr>
          <p:txBody>
            <a:bodyPr>
              <a:spAutoFit/>
            </a:bodyPr>
            <a:lstStyle/>
            <a:p>
              <a:pPr algn="ctr"/>
              <a:r>
                <a:rPr lang="en-US" sz="1400" b="1" dirty="0"/>
                <a:t>Control Valve Actuator</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228600"/>
            <a:ext cx="8686800" cy="838200"/>
          </a:xfrm>
        </p:spPr>
        <p:txBody>
          <a:bodyPr/>
          <a:lstStyle/>
          <a:p>
            <a:pPr algn="ctr" fontAlgn="auto">
              <a:spcAft>
                <a:spcPts val="0"/>
              </a:spcAft>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Emergency Eyewash Station</a:t>
            </a:r>
          </a:p>
        </p:txBody>
      </p:sp>
      <p:sp>
        <p:nvSpPr>
          <p:cNvPr id="38915" name="Rectangle 3"/>
          <p:cNvSpPr>
            <a:spLocks noGrp="1" noChangeArrowheads="1"/>
          </p:cNvSpPr>
          <p:nvPr>
            <p:ph idx="1"/>
          </p:nvPr>
        </p:nvSpPr>
        <p:spPr>
          <a:xfrm>
            <a:off x="457200" y="1295400"/>
            <a:ext cx="5562600" cy="4835525"/>
          </a:xfrm>
        </p:spPr>
        <p:txBody>
          <a:bodyPr>
            <a:normAutofit fontScale="77500" lnSpcReduction="20000"/>
          </a:bodyPr>
          <a:lstStyle/>
          <a:p>
            <a:pPr fontAlgn="auto">
              <a:lnSpc>
                <a:spcPct val="90000"/>
              </a:lnSpc>
              <a:spcAft>
                <a:spcPts val="0"/>
              </a:spcAft>
              <a:buFont typeface="Wingdings 2"/>
              <a:buChar char=""/>
              <a:defRPr/>
            </a:pPr>
            <a:r>
              <a:rPr lang="en-US" dirty="0" smtClean="0"/>
              <a:t>Velocity of the stream of water must be such that injury to the eye is avoided.</a:t>
            </a:r>
          </a:p>
          <a:p>
            <a:pPr fontAlgn="auto">
              <a:lnSpc>
                <a:spcPct val="90000"/>
              </a:lnSpc>
              <a:spcAft>
                <a:spcPts val="0"/>
              </a:spcAft>
              <a:buFont typeface="Wingdings" pitchFamily="2" charset="2"/>
              <a:buNone/>
              <a:defRPr/>
            </a:pPr>
            <a:endParaRPr lang="en-US" dirty="0" smtClean="0"/>
          </a:p>
          <a:p>
            <a:pPr fontAlgn="auto">
              <a:lnSpc>
                <a:spcPct val="90000"/>
              </a:lnSpc>
              <a:spcAft>
                <a:spcPts val="0"/>
              </a:spcAft>
              <a:buFont typeface="Wingdings 2"/>
              <a:buChar char=""/>
              <a:defRPr/>
            </a:pPr>
            <a:r>
              <a:rPr lang="en-US" dirty="0" smtClean="0"/>
              <a:t>Controlled flow must be provided to both eyes simultaneously.</a:t>
            </a:r>
          </a:p>
          <a:p>
            <a:pPr fontAlgn="auto">
              <a:lnSpc>
                <a:spcPct val="90000"/>
              </a:lnSpc>
              <a:spcAft>
                <a:spcPts val="0"/>
              </a:spcAft>
              <a:buFont typeface="Wingdings" pitchFamily="2" charset="2"/>
              <a:buNone/>
              <a:defRPr/>
            </a:pPr>
            <a:endParaRPr lang="en-US" dirty="0" smtClean="0"/>
          </a:p>
          <a:p>
            <a:pPr fontAlgn="auto">
              <a:lnSpc>
                <a:spcPct val="90000"/>
              </a:lnSpc>
              <a:spcAft>
                <a:spcPts val="0"/>
              </a:spcAft>
              <a:buFont typeface="Wingdings 2"/>
              <a:buChar char=""/>
              <a:defRPr/>
            </a:pPr>
            <a:r>
              <a:rPr lang="en-US" dirty="0" smtClean="0"/>
              <a:t>The nozzles must be covered to prevent contamination and covers must automatically open when the unit is activated.</a:t>
            </a:r>
          </a:p>
          <a:p>
            <a:pPr fontAlgn="auto">
              <a:lnSpc>
                <a:spcPct val="90000"/>
              </a:lnSpc>
              <a:spcAft>
                <a:spcPts val="0"/>
              </a:spcAft>
              <a:buFont typeface="Wingdings" pitchFamily="2" charset="2"/>
              <a:buNone/>
              <a:defRPr/>
            </a:pPr>
            <a:endParaRPr lang="en-US" dirty="0" smtClean="0"/>
          </a:p>
          <a:p>
            <a:pPr fontAlgn="auto">
              <a:lnSpc>
                <a:spcPct val="90000"/>
              </a:lnSpc>
              <a:spcAft>
                <a:spcPts val="0"/>
              </a:spcAft>
              <a:buFont typeface="Wingdings 2"/>
              <a:buChar char=""/>
              <a:defRPr/>
            </a:pPr>
            <a:r>
              <a:rPr lang="en-US" dirty="0" smtClean="0"/>
              <a:t>User must have enough room to hold both eyes open while in the stream of water. </a:t>
            </a:r>
          </a:p>
        </p:txBody>
      </p:sp>
      <p:sp>
        <p:nvSpPr>
          <p:cNvPr id="38916" name="Date Placeholder 3"/>
          <p:cNvSpPr>
            <a:spLocks noGrp="1"/>
          </p:cNvSpPr>
          <p:nvPr>
            <p:ph type="dt" sz="quarter" idx="10"/>
          </p:nvPr>
        </p:nvSpPr>
        <p:spPr/>
        <p:txBody>
          <a:bodyPr>
            <a:normAutofit fontScale="85000" lnSpcReduction="10000"/>
          </a:bodyPr>
          <a:lstStyle/>
          <a:p>
            <a:pPr>
              <a:defRPr/>
            </a:pPr>
            <a:r>
              <a:rPr lang="en-US" dirty="0"/>
              <a:t>VAMC - Occupational Safety &amp; Health</a:t>
            </a:r>
            <a:endParaRPr lang="en-US" altLang="en-US" dirty="0"/>
          </a:p>
        </p:txBody>
      </p:sp>
      <p:pic>
        <p:nvPicPr>
          <p:cNvPr id="36869" name="Picture 5" descr="KE-20-SM.jpg"/>
          <p:cNvPicPr>
            <a:picLocks noChangeAspect="1"/>
          </p:cNvPicPr>
          <p:nvPr/>
        </p:nvPicPr>
        <p:blipFill>
          <a:blip r:embed="rId2" cstate="print"/>
          <a:srcRect/>
          <a:stretch>
            <a:fillRect/>
          </a:stretch>
        </p:blipFill>
        <p:spPr bwMode="auto">
          <a:xfrm>
            <a:off x="6096000" y="1828800"/>
            <a:ext cx="2455863"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447800" y="228600"/>
            <a:ext cx="6762750" cy="914400"/>
          </a:xfrm>
        </p:spPr>
        <p:txBody>
          <a:bodyPr wrap="square" numCol="1" compatLnSpc="1">
            <a:prstTxWarp prst="textNoShape">
              <a:avLst/>
            </a:prstTxWarp>
          </a:bodyPr>
          <a:lstStyle/>
          <a:p>
            <a:pPr algn="ctr" fontAlgn="auto">
              <a:spcAft>
                <a:spcPts val="0"/>
              </a:spcAft>
              <a:defRPr/>
            </a:pPr>
            <a:r>
              <a:rPr lang="en-US"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Plumbed eye wash</a:t>
            </a:r>
          </a:p>
        </p:txBody>
      </p:sp>
      <p:sp>
        <p:nvSpPr>
          <p:cNvPr id="18435" name="Rectangle 3"/>
          <p:cNvSpPr>
            <a:spLocks noGrp="1" noChangeArrowheads="1"/>
          </p:cNvSpPr>
          <p:nvPr>
            <p:ph type="body" sz="half" idx="1"/>
          </p:nvPr>
        </p:nvSpPr>
        <p:spPr>
          <a:xfrm>
            <a:off x="609600" y="1676400"/>
            <a:ext cx="3886200" cy="4419600"/>
          </a:xfrm>
        </p:spPr>
        <p:txBody>
          <a:bodyPr>
            <a:normAutofit fontScale="85000" lnSpcReduction="10000"/>
          </a:bodyPr>
          <a:lstStyle/>
          <a:p>
            <a:pPr fontAlgn="auto">
              <a:spcAft>
                <a:spcPts val="0"/>
              </a:spcAft>
              <a:buFont typeface="Wingdings 2"/>
              <a:buChar char=""/>
              <a:defRPr/>
            </a:pPr>
            <a:r>
              <a:rPr lang="en-US" b="1" dirty="0" smtClean="0"/>
              <a:t>Counter mounted eyewash unit.</a:t>
            </a:r>
          </a:p>
          <a:p>
            <a:pPr fontAlgn="auto">
              <a:spcAft>
                <a:spcPts val="0"/>
              </a:spcAft>
              <a:buFont typeface="Wingdings 2"/>
              <a:buChar char=""/>
              <a:defRPr/>
            </a:pPr>
            <a:endParaRPr lang="en-US" b="1" dirty="0" smtClean="0"/>
          </a:p>
          <a:p>
            <a:pPr fontAlgn="auto">
              <a:spcAft>
                <a:spcPts val="0"/>
              </a:spcAft>
              <a:buFont typeface="Wingdings 2"/>
              <a:buChar char=""/>
              <a:defRPr/>
            </a:pPr>
            <a:r>
              <a:rPr lang="en-US" b="1" dirty="0" smtClean="0"/>
              <a:t>Must be between 33 to 45 inches from the floor. </a:t>
            </a:r>
          </a:p>
          <a:p>
            <a:pPr fontAlgn="auto">
              <a:spcAft>
                <a:spcPts val="0"/>
              </a:spcAft>
              <a:buFont typeface="Wingdings 2"/>
              <a:buChar char=""/>
              <a:defRPr/>
            </a:pPr>
            <a:endParaRPr lang="en-US" b="1" dirty="0" smtClean="0"/>
          </a:p>
          <a:p>
            <a:pPr fontAlgn="auto">
              <a:spcAft>
                <a:spcPts val="0"/>
              </a:spcAft>
              <a:buFont typeface="Wingdings 2"/>
              <a:buChar char=""/>
              <a:defRPr/>
            </a:pPr>
            <a:r>
              <a:rPr lang="en-US" b="1" dirty="0" smtClean="0"/>
              <a:t>Minimum distance of 6 inches from the wall or other obstructions. </a:t>
            </a:r>
            <a:r>
              <a:rPr lang="en-US" sz="1800" b="1" dirty="0" smtClean="0"/>
              <a:t> </a:t>
            </a:r>
          </a:p>
        </p:txBody>
      </p:sp>
      <p:pic>
        <p:nvPicPr>
          <p:cNvPr id="15364" name="Picture 7" descr="6"/>
          <p:cNvPicPr>
            <a:picLocks noGrp="1" noChangeAspect="1" noChangeArrowheads="1"/>
          </p:cNvPicPr>
          <p:nvPr>
            <p:ph sz="half" idx="2"/>
          </p:nvPr>
        </p:nvPicPr>
        <p:blipFill>
          <a:blip r:embed="rId2" cstate="print"/>
          <a:srcRect/>
          <a:stretch>
            <a:fillRect/>
          </a:stretch>
        </p:blipFill>
        <p:spPr>
          <a:xfrm>
            <a:off x="4953000" y="2133600"/>
            <a:ext cx="3886200" cy="3246438"/>
          </a:xfrm>
          <a:noFill/>
        </p:spPr>
      </p:pic>
      <p:pic>
        <p:nvPicPr>
          <p:cNvPr id="15365" name="Picture 10" descr="LSS_SafetyShowersEyeWash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4667</TotalTime>
  <Words>1152</Words>
  <Application>Microsoft Office PowerPoint</Application>
  <PresentationFormat>On-screen Show (4:3)</PresentationFormat>
  <Paragraphs>156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Emergency Eyewash Training </vt:lpstr>
      <vt:lpstr>Accidents do happen</vt:lpstr>
      <vt:lpstr>Introduction</vt:lpstr>
      <vt:lpstr>Introduction</vt:lpstr>
      <vt:lpstr>Regulations</vt:lpstr>
      <vt:lpstr>Emergency eyewash station</vt:lpstr>
      <vt:lpstr>Eyewash Station Requirements</vt:lpstr>
      <vt:lpstr>Emergency Eyewash Station</vt:lpstr>
      <vt:lpstr>Plumbed eye wash</vt:lpstr>
      <vt:lpstr>Plumbed Eye Wash</vt:lpstr>
      <vt:lpstr>Combination unit</vt:lpstr>
      <vt:lpstr>Drench Hose</vt:lpstr>
      <vt:lpstr>Alternative Emergency EyeWash</vt:lpstr>
      <vt:lpstr>Equipment in Durham VA research labs </vt:lpstr>
      <vt:lpstr>Eyewash Use Procedure</vt:lpstr>
      <vt:lpstr>Eyewash Use Procedure</vt:lpstr>
      <vt:lpstr>Eyewash Use Procedure</vt:lpstr>
      <vt:lpstr>Maintenance Of Eye Wash </vt:lpstr>
      <vt:lpstr>Examples of Violations</vt:lpstr>
      <vt:lpstr>Prevention of Accidents</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Eye/Face Wash Training</dc:title>
  <dc:creator>OHSStaff</dc:creator>
  <cp:lastModifiedBy>Blaise, Cheryl  DURVAMC</cp:lastModifiedBy>
  <cp:revision>145</cp:revision>
  <dcterms:created xsi:type="dcterms:W3CDTF">2004-10-01T16:48:32Z</dcterms:created>
  <dcterms:modified xsi:type="dcterms:W3CDTF">2016-09-16T14:17:55Z</dcterms:modified>
</cp:coreProperties>
</file>