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4"/>
  </p:notesMasterIdLst>
  <p:sldIdLst>
    <p:sldId id="257" r:id="rId2"/>
    <p:sldId id="258" r:id="rId3"/>
    <p:sldId id="259" r:id="rId4"/>
    <p:sldId id="260" r:id="rId5"/>
    <p:sldId id="263" r:id="rId6"/>
    <p:sldId id="264" r:id="rId7"/>
    <p:sldId id="265" r:id="rId8"/>
    <p:sldId id="272" r:id="rId9"/>
    <p:sldId id="296" r:id="rId10"/>
    <p:sldId id="266" r:id="rId11"/>
    <p:sldId id="267" r:id="rId12"/>
    <p:sldId id="268" r:id="rId13"/>
    <p:sldId id="269" r:id="rId14"/>
    <p:sldId id="292" r:id="rId15"/>
    <p:sldId id="270" r:id="rId16"/>
    <p:sldId id="273" r:id="rId17"/>
    <p:sldId id="274" r:id="rId18"/>
    <p:sldId id="275" r:id="rId19"/>
    <p:sldId id="294" r:id="rId20"/>
    <p:sldId id="29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7010400" cy="9296400"/>
  <p:custShowLst>
    <p:custShow name="Dental Clinic" id="0">
      <p:sldLst>
        <p:sld r:id="rId2"/>
        <p:sld r:id="rId3"/>
        <p:sld r:id="rId4"/>
        <p:sld r:id="rId5"/>
        <p:sld r:id="rId6"/>
        <p:sld r:id="rId7"/>
        <p:sld r:id="rId8"/>
        <p:sld r:id="rId9"/>
        <p:sld r:id="rId11"/>
        <p:sld r:id="rId12"/>
        <p:sld r:id="rId13"/>
        <p:sld r:id="rId14"/>
        <p:sld r:id="rId17"/>
        <p:sld r:id="rId18"/>
        <p:sld r:id="rId19"/>
        <p:sld r:id="rId22"/>
        <p:sld r:id="rId23"/>
        <p:sld r:id="rId24"/>
        <p:sld r:id="rId25"/>
        <p:sld r:id="rId26"/>
      </p:sldLst>
    </p:custShow>
  </p:custShowLst>
  <p:defaultTextStyle>
    <a:defPPr>
      <a:defRPr lang="en-US"/>
    </a:defPPr>
    <a:lvl1pPr algn="ctr" rtl="0" fontAlgn="base">
      <a:spcBef>
        <a:spcPct val="0"/>
      </a:spcBef>
      <a:spcAft>
        <a:spcPct val="0"/>
      </a:spcAft>
      <a:defRPr sz="2800" kern="1200">
        <a:solidFill>
          <a:schemeClr val="tx1"/>
        </a:solidFill>
        <a:latin typeface="Times New Roman" pitchFamily="18" charset="0"/>
        <a:ea typeface="+mn-ea"/>
        <a:cs typeface="+mn-cs"/>
      </a:defRPr>
    </a:lvl1pPr>
    <a:lvl2pPr marL="457200" algn="ctr" rtl="0" fontAlgn="base">
      <a:spcBef>
        <a:spcPct val="0"/>
      </a:spcBef>
      <a:spcAft>
        <a:spcPct val="0"/>
      </a:spcAft>
      <a:defRPr sz="2800" kern="1200">
        <a:solidFill>
          <a:schemeClr val="tx1"/>
        </a:solidFill>
        <a:latin typeface="Times New Roman" pitchFamily="18" charset="0"/>
        <a:ea typeface="+mn-ea"/>
        <a:cs typeface="+mn-cs"/>
      </a:defRPr>
    </a:lvl2pPr>
    <a:lvl3pPr marL="914400" algn="ctr" rtl="0" fontAlgn="base">
      <a:spcBef>
        <a:spcPct val="0"/>
      </a:spcBef>
      <a:spcAft>
        <a:spcPct val="0"/>
      </a:spcAft>
      <a:defRPr sz="2800" kern="1200">
        <a:solidFill>
          <a:schemeClr val="tx1"/>
        </a:solidFill>
        <a:latin typeface="Times New Roman" pitchFamily="18" charset="0"/>
        <a:ea typeface="+mn-ea"/>
        <a:cs typeface="+mn-cs"/>
      </a:defRPr>
    </a:lvl3pPr>
    <a:lvl4pPr marL="1371600" algn="ctr" rtl="0" fontAlgn="base">
      <a:spcBef>
        <a:spcPct val="0"/>
      </a:spcBef>
      <a:spcAft>
        <a:spcPct val="0"/>
      </a:spcAft>
      <a:defRPr sz="2800" kern="1200">
        <a:solidFill>
          <a:schemeClr val="tx1"/>
        </a:solidFill>
        <a:latin typeface="Times New Roman" pitchFamily="18" charset="0"/>
        <a:ea typeface="+mn-ea"/>
        <a:cs typeface="+mn-cs"/>
      </a:defRPr>
    </a:lvl4pPr>
    <a:lvl5pPr marL="1828800" algn="ctr"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3" autoAdjust="0"/>
    <p:restoredTop sz="82164" autoAdjust="0"/>
  </p:normalViewPr>
  <p:slideViewPr>
    <p:cSldViewPr>
      <p:cViewPr varScale="1">
        <p:scale>
          <a:sx n="100" d="100"/>
          <a:sy n="100" d="100"/>
        </p:scale>
        <p:origin x="1536"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100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a:lvl1pPr>
          </a:lstStyle>
          <a:p>
            <a:pPr>
              <a:defRPr/>
            </a:pPr>
            <a:endParaRPr lang="en-US"/>
          </a:p>
        </p:txBody>
      </p:sp>
      <p:sp>
        <p:nvSpPr>
          <p:cNvPr id="409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a:p>
        </p:txBody>
      </p:sp>
      <p:sp>
        <p:nvSpPr>
          <p:cNvPr id="11366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a:lvl1pPr>
          </a:lstStyle>
          <a:p>
            <a:pPr>
              <a:defRPr/>
            </a:pPr>
            <a:endParaRPr lang="en-US"/>
          </a:p>
        </p:txBody>
      </p:sp>
      <p:sp>
        <p:nvSpPr>
          <p:cNvPr id="410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04100995-5729-4893-94D3-FD731EB0354F}" type="slidenum">
              <a:rPr lang="en-US"/>
              <a:pPr>
                <a:defRPr/>
              </a:pPr>
              <a:t>‹#›</a:t>
            </a:fld>
            <a:endParaRPr lang="en-US"/>
          </a:p>
        </p:txBody>
      </p:sp>
    </p:spTree>
    <p:extLst>
      <p:ext uri="{BB962C8B-B14F-4D97-AF65-F5344CB8AC3E}">
        <p14:creationId xmlns:p14="http://schemas.microsoft.com/office/powerpoint/2010/main" val="3871139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pa.gov/epaoswer/other/medical/disposal.ht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5A20961C-3A62-433F-AED8-279A337F2BB7}" type="slidenum">
              <a:rPr lang="en-US" smtClean="0"/>
              <a:pPr/>
              <a:t>1</a:t>
            </a:fld>
            <a:endParaRPr lang="en-US" smtClean="0"/>
          </a:p>
        </p:txBody>
      </p:sp>
      <p:sp>
        <p:nvSpPr>
          <p:cNvPr id="114691" name="Rectangle 2"/>
          <p:cNvSpPr>
            <a:spLocks noGrp="1" noRot="1" noChangeAspect="1" noChangeArrowheads="1" noTextEdit="1"/>
          </p:cNvSpPr>
          <p:nvPr>
            <p:ph type="sldImg"/>
          </p:nvPr>
        </p:nvSpPr>
        <p:spPr>
          <a:xfrm>
            <a:off x="65088" y="696913"/>
            <a:ext cx="6646862" cy="4984750"/>
          </a:xfrm>
          <a:ln/>
        </p:spPr>
      </p:sp>
      <p:sp>
        <p:nvSpPr>
          <p:cNvPr id="114692" name="Rectangle 3"/>
          <p:cNvSpPr>
            <a:spLocks noGrp="1" noChangeArrowheads="1"/>
          </p:cNvSpPr>
          <p:nvPr>
            <p:ph type="body" idx="1"/>
          </p:nvPr>
        </p:nvSpPr>
        <p:spPr>
          <a:xfrm>
            <a:off x="935038" y="7127875"/>
            <a:ext cx="5140325" cy="1471613"/>
          </a:xfrm>
          <a:noFill/>
          <a:ln/>
        </p:spPr>
        <p:txBody>
          <a:bodyPr/>
          <a:lstStyle/>
          <a:p>
            <a:pPr eaLnBrk="1" hangingPunct="1"/>
            <a:endParaRPr lang="en-US" sz="1600" dirty="0" smtClean="0"/>
          </a:p>
        </p:txBody>
      </p:sp>
    </p:spTree>
    <p:extLst>
      <p:ext uri="{BB962C8B-B14F-4D97-AF65-F5344CB8AC3E}">
        <p14:creationId xmlns:p14="http://schemas.microsoft.com/office/powerpoint/2010/main" val="381654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953FBC39-8E87-4F7C-88A7-00303DFFEA5A}" type="slidenum">
              <a:rPr lang="en-US" smtClean="0"/>
              <a:pPr/>
              <a:t>30</a:t>
            </a:fld>
            <a:endParaRPr lang="en-US" smtClean="0"/>
          </a:p>
        </p:txBody>
      </p:sp>
      <p:sp>
        <p:nvSpPr>
          <p:cNvPr id="60419" name="Rectangle 2"/>
          <p:cNvSpPr>
            <a:spLocks noGrp="1" noRot="1" noChangeAspect="1" noChangeArrowheads="1" noTextEdit="1"/>
          </p:cNvSpPr>
          <p:nvPr>
            <p:ph type="sldImg"/>
          </p:nvPr>
        </p:nvSpPr>
        <p:spPr>
          <a:xfrm>
            <a:off x="1190625" y="703263"/>
            <a:ext cx="4630738" cy="3473450"/>
          </a:xfrm>
          <a:ln w="12700" cap="flat">
            <a:solidFill>
              <a:schemeClr val="tx1"/>
            </a:solidFill>
          </a:ln>
        </p:spPr>
      </p:sp>
      <p:sp>
        <p:nvSpPr>
          <p:cNvPr id="60420" name="Rectangle 3"/>
          <p:cNvSpPr>
            <a:spLocks noGrp="1" noChangeArrowheads="1"/>
          </p:cNvSpPr>
          <p:nvPr>
            <p:ph type="body" idx="1"/>
          </p:nvPr>
        </p:nvSpPr>
        <p:spPr>
          <a:xfrm>
            <a:off x="934828" y="4417870"/>
            <a:ext cx="5140746" cy="4182741"/>
          </a:xfrm>
          <a:noFill/>
          <a:ln/>
        </p:spPr>
        <p:txBody>
          <a:bodyPr lIns="93507" tIns="46755" rIns="93507" bIns="46755"/>
          <a:lstStyle/>
          <a:p>
            <a:pPr eaLnBrk="1" hangingPunct="1"/>
            <a:endParaRPr lang="en-US" smtClean="0"/>
          </a:p>
        </p:txBody>
      </p:sp>
    </p:spTree>
    <p:extLst>
      <p:ext uri="{BB962C8B-B14F-4D97-AF65-F5344CB8AC3E}">
        <p14:creationId xmlns:p14="http://schemas.microsoft.com/office/powerpoint/2010/main" val="2628352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3115352-AFCD-4453-B198-7C6A4A269166}" type="slidenum">
              <a:rPr lang="en-US" smtClean="0"/>
              <a:pPr/>
              <a:t>8</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r>
              <a:rPr lang="en-US" smtClean="0"/>
              <a:t>MWTA includes:</a:t>
            </a:r>
          </a:p>
          <a:p>
            <a:pPr eaLnBrk="1" hangingPunct="1"/>
            <a:r>
              <a:rPr lang="en-US" smtClean="0"/>
              <a:t>- blood-soaked bandages </a:t>
            </a:r>
          </a:p>
          <a:p>
            <a:pPr eaLnBrk="1" hangingPunct="1"/>
            <a:r>
              <a:rPr lang="en-US" smtClean="0"/>
              <a:t>- culture dishes and other glassware </a:t>
            </a:r>
          </a:p>
          <a:p>
            <a:pPr eaLnBrk="1" hangingPunct="1"/>
            <a:r>
              <a:rPr lang="en-US" smtClean="0"/>
              <a:t>- discarded surgical gloves </a:t>
            </a:r>
          </a:p>
          <a:p>
            <a:pPr eaLnBrk="1" hangingPunct="1"/>
            <a:r>
              <a:rPr lang="en-US" smtClean="0"/>
              <a:t>- discarded surgical instruments </a:t>
            </a:r>
          </a:p>
          <a:p>
            <a:pPr eaLnBrk="1" hangingPunct="1"/>
            <a:r>
              <a:rPr lang="en-US" smtClean="0"/>
              <a:t>- discarded needles used to give shots or draw blood (e.g., </a:t>
            </a:r>
            <a:r>
              <a:rPr lang="en-US" smtClean="0">
                <a:hlinkClick r:id="rId3"/>
              </a:rPr>
              <a:t>medical sharps</a:t>
            </a:r>
            <a:r>
              <a:rPr lang="en-US" smtClean="0"/>
              <a:t>) </a:t>
            </a:r>
          </a:p>
          <a:p>
            <a:pPr eaLnBrk="1" hangingPunct="1"/>
            <a:r>
              <a:rPr lang="en-US" smtClean="0"/>
              <a:t>- cultures, stocks, swabs used to inoculate cultures </a:t>
            </a:r>
          </a:p>
          <a:p>
            <a:pPr eaLnBrk="1" hangingPunct="1"/>
            <a:r>
              <a:rPr lang="en-US" smtClean="0"/>
              <a:t>- removed body organs (e.g., tonsils, appendices, limbs) </a:t>
            </a:r>
          </a:p>
          <a:p>
            <a:pPr eaLnBrk="1" hangingPunct="1"/>
            <a:r>
              <a:rPr lang="en-US" smtClean="0"/>
              <a:t>- discarded lancets </a:t>
            </a:r>
          </a:p>
        </p:txBody>
      </p:sp>
    </p:spTree>
    <p:extLst>
      <p:ext uri="{BB962C8B-B14F-4D97-AF65-F5344CB8AC3E}">
        <p14:creationId xmlns:p14="http://schemas.microsoft.com/office/powerpoint/2010/main" val="2402509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Category 1 - Cultures and Stocks. Separate microbiologic waste (cultures and stocks of etiologic agents) from general waste for disinfection/sterilization. Liquid Class 1 RMW (e.g., liquid culture media) may be either steam sterilized and disposed of in the sanitary sewer system or kept in its original glass container and placed in the sharps container for treatment and disposal without using the sanitary sewer system.</a:t>
            </a:r>
          </a:p>
          <a:p>
            <a:r>
              <a:rPr lang="en-US" sz="1200" b="0" i="0" u="none" strike="noStrike" kern="1200" baseline="0" dirty="0" smtClean="0">
                <a:solidFill>
                  <a:schemeClr val="tx1"/>
                </a:solidFill>
                <a:latin typeface="Times New Roman" pitchFamily="18" charset="0"/>
                <a:ea typeface="+mn-ea"/>
                <a:cs typeface="+mn-cs"/>
              </a:rPr>
              <a:t>Category 1 - Vaccines. Deposit full, partially full, or empty vials of vaccine in sharps containers. </a:t>
            </a:r>
            <a:r>
              <a:rPr lang="en-US" sz="1200" b="0" i="0" u="none" strike="noStrike" kern="1200" baseline="0" dirty="0" err="1" smtClean="0">
                <a:solidFill>
                  <a:schemeClr val="tx1"/>
                </a:solidFill>
                <a:latin typeface="Times New Roman" pitchFamily="18" charset="0"/>
                <a:ea typeface="+mn-ea"/>
                <a:cs typeface="+mn-cs"/>
              </a:rPr>
              <a:t>Carpules</a:t>
            </a:r>
            <a:r>
              <a:rPr lang="en-US" sz="1200" b="0" i="0" u="none" strike="noStrike" kern="1200" baseline="0" dirty="0" smtClean="0">
                <a:solidFill>
                  <a:schemeClr val="tx1"/>
                </a:solidFill>
                <a:latin typeface="Times New Roman" pitchFamily="18" charset="0"/>
                <a:ea typeface="+mn-ea"/>
                <a:cs typeface="+mn-cs"/>
              </a:rPr>
              <a:t> from dental procedures may also be placed in sharps containers.</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Category 2 - Pathological Waste. Dispose of pathological waste inside an RMW container lined with a plastic bag or double bagged in RMW bags.</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NOTE: Extracted teeth with amalgam will be cleaned, disinfected, and collected in a container marked “Tooth Amalgam Satellite Accumulation Storage”, separate from other amalgam scrap. These containers will be shipped to USAPHC for mercury analysis IAW US Army DENCOM Policy 6-8, Anesthetic </a:t>
            </a:r>
            <a:r>
              <a:rPr lang="en-US" sz="1200" b="0" i="0" u="none" strike="noStrike" kern="1200" baseline="0" dirty="0" err="1" smtClean="0">
                <a:solidFill>
                  <a:schemeClr val="tx1"/>
                </a:solidFill>
                <a:latin typeface="Times New Roman" pitchFamily="18" charset="0"/>
                <a:ea typeface="+mn-ea"/>
                <a:cs typeface="+mn-cs"/>
              </a:rPr>
              <a:t>Carpule</a:t>
            </a:r>
            <a:r>
              <a:rPr lang="en-US" sz="1200" b="0" i="0" u="none" strike="noStrike" kern="1200" baseline="0" dirty="0" smtClean="0">
                <a:solidFill>
                  <a:schemeClr val="tx1"/>
                </a:solidFill>
                <a:latin typeface="Times New Roman" pitchFamily="18" charset="0"/>
                <a:ea typeface="+mn-ea"/>
                <a:cs typeface="+mn-cs"/>
              </a:rPr>
              <a:t> and Other Regulated Medical Waste Disposal.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Category 3 - Blood and Blood Products. Dispose of breakable containers of bulk blood or blood products in rigid, puncture-resistant, </a:t>
            </a:r>
            <a:r>
              <a:rPr lang="en-US" sz="1200" b="0" i="0" u="none" strike="noStrike" kern="1200" baseline="0" dirty="0" err="1" smtClean="0">
                <a:solidFill>
                  <a:schemeClr val="tx1"/>
                </a:solidFill>
                <a:latin typeface="Times New Roman" pitchFamily="18" charset="0"/>
                <a:ea typeface="+mn-ea"/>
                <a:cs typeface="+mn-cs"/>
              </a:rPr>
              <a:t>leakproof</a:t>
            </a:r>
            <a:r>
              <a:rPr lang="en-US" sz="1200" b="0" i="0" u="none" strike="noStrike" kern="1200" baseline="0" dirty="0" smtClean="0">
                <a:solidFill>
                  <a:schemeClr val="tx1"/>
                </a:solidFill>
                <a:latin typeface="Times New Roman" pitchFamily="18" charset="0"/>
                <a:ea typeface="+mn-ea"/>
                <a:cs typeface="+mn-cs"/>
              </a:rPr>
              <a:t> containers. Use plastic RMW bags to dispose of bulk blood or blood products, such as blood bags and blood filter tubing, and items saturated, dripping, or caked with blood. Remove needles from the tubing (avoiding unsafe manipulation) and place in a sharps container for disposal.</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NOTE: Products used for personal hygiene (for example, diapers, facial tissues, and feminine hygiene products/sanitary napkins/tampons) that are saturated or dripping with blood are not subject to the requirements of this regulation. Trash receptacles located in public places which contain these products are also not regulated. Personnel need to use judgment in deciding when and where these items, from patients, need to be managed as RMW. </a:t>
            </a:r>
            <a:endParaRPr lang="en-US" dirty="0"/>
          </a:p>
        </p:txBody>
      </p:sp>
      <p:sp>
        <p:nvSpPr>
          <p:cNvPr id="4" name="Slide Number Placeholder 3"/>
          <p:cNvSpPr>
            <a:spLocks noGrp="1"/>
          </p:cNvSpPr>
          <p:nvPr>
            <p:ph type="sldNum" sz="quarter" idx="10"/>
          </p:nvPr>
        </p:nvSpPr>
        <p:spPr/>
        <p:txBody>
          <a:bodyPr/>
          <a:lstStyle/>
          <a:p>
            <a:pPr>
              <a:defRPr/>
            </a:pPr>
            <a:fld id="{04100995-5729-4893-94D3-FD731EB0354F}" type="slidenum">
              <a:rPr lang="en-US" smtClean="0"/>
              <a:pPr>
                <a:defRPr/>
              </a:pPr>
              <a:t>10</a:t>
            </a:fld>
            <a:endParaRPr lang="en-US"/>
          </a:p>
        </p:txBody>
      </p:sp>
    </p:spTree>
    <p:extLst>
      <p:ext uri="{BB962C8B-B14F-4D97-AF65-F5344CB8AC3E}">
        <p14:creationId xmlns:p14="http://schemas.microsoft.com/office/powerpoint/2010/main" val="3335256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Category 4 and 7 - Sharps. Discard all sharps directly into a rigid puncture resistant, plastic sharps container immediately after use. Discard disposable needles and syringes intact, and do not cut, break, bend by hand, or recap using a two-hand method. To prevent unauthorized removal of its contents, The U.S. Army Medical Command requires MTFs to manage sharps containers by either locking the container to a mounting device that is securely fastened to the building structure, or locating the container in an area that is under continuous visual supervision of ward or clinic personnel (ref 10). The requirement is found in paragraph 4-20, AR 190-51. Locate sharps containers as close as practical to the use area. The size (volume) of the sharps container will be determined by the activity serviced by that container and must meet the requirements of paragraph 9b(3)(e) of MEDCOM </a:t>
            </a:r>
            <a:r>
              <a:rPr lang="en-US" sz="1200" b="0" i="0" u="none" strike="noStrike" kern="1200" baseline="0" dirty="0" err="1" smtClean="0">
                <a:solidFill>
                  <a:schemeClr val="tx1"/>
                </a:solidFill>
                <a:latin typeface="Times New Roman" pitchFamily="18" charset="0"/>
                <a:ea typeface="+mn-ea"/>
                <a:cs typeface="+mn-cs"/>
              </a:rPr>
              <a:t>Reg</a:t>
            </a:r>
            <a:r>
              <a:rPr lang="en-US" sz="1200" b="0" i="0" u="none" strike="noStrike" kern="1200" baseline="0" dirty="0" smtClean="0">
                <a:solidFill>
                  <a:schemeClr val="tx1"/>
                </a:solidFill>
                <a:latin typeface="Times New Roman" pitchFamily="18" charset="0"/>
                <a:ea typeface="+mn-ea"/>
                <a:cs typeface="+mn-cs"/>
              </a:rPr>
              <a:t> 40-35. Remove and seal the sharps container when it either is 3/4 full or is filled to the line indicated by the manufacturer. Sharps containers mounted on the wall will be positioned at a height to</a:t>
            </a:r>
          </a:p>
          <a:p>
            <a:r>
              <a:rPr lang="en-US" sz="1200" b="0" i="0" u="none" strike="noStrike" kern="1200" baseline="0" dirty="0" smtClean="0">
                <a:solidFill>
                  <a:schemeClr val="tx1"/>
                </a:solidFill>
                <a:latin typeface="Times New Roman" pitchFamily="18" charset="0"/>
                <a:ea typeface="+mn-ea"/>
                <a:cs typeface="+mn-cs"/>
              </a:rPr>
              <a:t>reflect safe use and safety standards for patients and visitors.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Category 5 - Animal Waste. Contaminated animal carcasses, body parts, and bedding of animals that are known to have been exposed to infectious agents during research (including those produced in veterinary facilities), production of biologicals, or testing of pharmaceuticals must be incinerated.</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Category 6 - Isolation Waste. Isolation wastes including bedding, from patients or animals with Biosafety Level 4 agents. Examples include biological waste and discarded materials contaminated with blood, excretion exudates, or secretions from humans who are isolated to protect others from highly communicable diseases, or isolated animals known to be infected with highly communicable diseases caused by Biosafety Level 4 agents as shown in classification of Etiologic Agents on the Basis of Hazard (1974) and Biosafety in Microbiological and Biomedical Laboratories (1999). This category includes pox viruses and arboviruses (shown in appendix A). </a:t>
            </a:r>
            <a:endParaRPr lang="en-US" dirty="0"/>
          </a:p>
        </p:txBody>
      </p:sp>
      <p:sp>
        <p:nvSpPr>
          <p:cNvPr id="4" name="Slide Number Placeholder 3"/>
          <p:cNvSpPr>
            <a:spLocks noGrp="1"/>
          </p:cNvSpPr>
          <p:nvPr>
            <p:ph type="sldNum" sz="quarter" idx="10"/>
          </p:nvPr>
        </p:nvSpPr>
        <p:spPr/>
        <p:txBody>
          <a:bodyPr/>
          <a:lstStyle/>
          <a:p>
            <a:pPr>
              <a:defRPr/>
            </a:pPr>
            <a:fld id="{04100995-5729-4893-94D3-FD731EB0354F}" type="slidenum">
              <a:rPr lang="en-US" smtClean="0"/>
              <a:pPr>
                <a:defRPr/>
              </a:pPr>
              <a:t>11</a:t>
            </a:fld>
            <a:endParaRPr lang="en-US"/>
          </a:p>
        </p:txBody>
      </p:sp>
    </p:spTree>
    <p:extLst>
      <p:ext uri="{BB962C8B-B14F-4D97-AF65-F5344CB8AC3E}">
        <p14:creationId xmlns:p14="http://schemas.microsoft.com/office/powerpoint/2010/main" val="1432844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biological agents and toxins have been determined to have the potential to pose a severe threat to both human and animal health, to plant health, or to animal and plant products. An attenuated strain of a select agent or an inactive form of a select toxin may be excluded from the requirements of the Select Agent Regulations.</a:t>
            </a:r>
          </a:p>
          <a:p>
            <a:endParaRPr lang="en-US" dirty="0" smtClean="0"/>
          </a:p>
          <a:p>
            <a:r>
              <a:rPr lang="en-US" dirty="0" smtClean="0"/>
              <a:t>Go to the following site</a:t>
            </a:r>
            <a:r>
              <a:rPr lang="en-US" baseline="0" dirty="0" smtClean="0"/>
              <a:t> to obtain the complete list and overlap between organizations/regulations.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http://www.seletagents.gov/selectagentsandtoxinslist.html</a:t>
            </a:r>
          </a:p>
          <a:p>
            <a:endParaRPr lang="en-US" dirty="0"/>
          </a:p>
        </p:txBody>
      </p:sp>
      <p:sp>
        <p:nvSpPr>
          <p:cNvPr id="4" name="Slide Number Placeholder 3"/>
          <p:cNvSpPr>
            <a:spLocks noGrp="1"/>
          </p:cNvSpPr>
          <p:nvPr>
            <p:ph type="sldNum" sz="quarter" idx="10"/>
          </p:nvPr>
        </p:nvSpPr>
        <p:spPr/>
        <p:txBody>
          <a:bodyPr/>
          <a:lstStyle/>
          <a:p>
            <a:pPr>
              <a:defRPr/>
            </a:pPr>
            <a:fld id="{04100995-5729-4893-94D3-FD731EB0354F}" type="slidenum">
              <a:rPr lang="en-US" smtClean="0"/>
              <a:pPr>
                <a:defRPr/>
              </a:pPr>
              <a:t>12</a:t>
            </a:fld>
            <a:endParaRPr lang="en-US"/>
          </a:p>
        </p:txBody>
      </p:sp>
    </p:spTree>
    <p:extLst>
      <p:ext uri="{BB962C8B-B14F-4D97-AF65-F5344CB8AC3E}">
        <p14:creationId xmlns:p14="http://schemas.microsoft.com/office/powerpoint/2010/main" val="384091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18" charset="0"/>
                <a:ea typeface="+mn-ea"/>
                <a:cs typeface="+mn-cs"/>
              </a:rPr>
              <a:t>Group 8- Other. This includes fluids that are designated by the local Infection Control Authority. This may include, but not limited to semen, vaginal secretions, cerebrospinal fluid, synovial fluid, pleural fluid, pericardial fluid, peritoneal fluid, and amniotic fluid. These designated fluids are considered RMW when free flowing, dripping, or saturated on substrates. This does not apply to feces, nasal secretions, sputum, sweat, tears, urine, or vomitus unless they contain visible blood, are from a patient suffering from a Biosafety Level 4 agent, highly resistant microbes, or are from a patient who has received cytotoxic medications within 48 hours. </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Group 9 - Chemotherapy Trace Wastes. Items such as needles, empty vials and syringes, gowns and tubing that contained chemotherapeutic pharmaceuticals or were exposed to chemotherapeutic pharmaceuticals during the treatment of patients. </a:t>
            </a:r>
          </a:p>
          <a:p>
            <a:r>
              <a:rPr lang="en-US" sz="1200" b="0" i="0" u="none" strike="noStrike" kern="1200" baseline="0" dirty="0" smtClean="0">
                <a:solidFill>
                  <a:schemeClr val="tx1"/>
                </a:solidFill>
                <a:latin typeface="Times New Roman" pitchFamily="18" charset="0"/>
                <a:ea typeface="+mn-ea"/>
                <a:cs typeface="+mn-cs"/>
              </a:rPr>
              <a:t>(9) Exclusions. The following are excluded from the definition of RMW. For categories (a)-(c), reference MEDDAC Regulation 40-5-11-6, Hazardous Material and Hazardous Waste Management Program: </a:t>
            </a:r>
          </a:p>
          <a:p>
            <a:r>
              <a:rPr lang="en-US" sz="1200" b="0" i="0" u="none" strike="noStrike" kern="1200" baseline="0" dirty="0" smtClean="0">
                <a:solidFill>
                  <a:schemeClr val="tx1"/>
                </a:solidFill>
                <a:latin typeface="Times New Roman" pitchFamily="18" charset="0"/>
                <a:ea typeface="+mn-ea"/>
                <a:cs typeface="+mn-cs"/>
              </a:rPr>
              <a:t>(a) Waste which is managed pursuant to hazardous waste regulations. </a:t>
            </a:r>
          </a:p>
          <a:p>
            <a:r>
              <a:rPr lang="en-US" sz="1200" b="0" i="0" u="none" strike="noStrike" kern="1200" baseline="0" dirty="0" smtClean="0">
                <a:solidFill>
                  <a:schemeClr val="tx1"/>
                </a:solidFill>
                <a:latin typeface="Times New Roman" pitchFamily="18" charset="0"/>
                <a:ea typeface="+mn-ea"/>
                <a:cs typeface="+mn-cs"/>
              </a:rPr>
              <a:t>(b) Waste which is managed pursuant to radioactive material regulations. </a:t>
            </a:r>
          </a:p>
          <a:p>
            <a:r>
              <a:rPr lang="en-US" sz="1200" b="0" i="0" u="none" strike="noStrike" kern="1200" baseline="0" dirty="0" smtClean="0">
                <a:solidFill>
                  <a:schemeClr val="tx1"/>
                </a:solidFill>
                <a:latin typeface="Times New Roman" pitchFamily="18" charset="0"/>
                <a:ea typeface="+mn-ea"/>
                <a:cs typeface="+mn-cs"/>
              </a:rPr>
              <a:t>(c) Mixed wastes containing regulated quantities of (9)(a) and/or (9)(b) above. </a:t>
            </a:r>
          </a:p>
          <a:p>
            <a:r>
              <a:rPr lang="en-US" sz="1200" b="0" i="0" u="none" strike="noStrike" kern="1200" baseline="0" dirty="0" smtClean="0">
                <a:solidFill>
                  <a:schemeClr val="tx1"/>
                </a:solidFill>
                <a:latin typeface="Times New Roman" pitchFamily="18" charset="0"/>
                <a:ea typeface="+mn-ea"/>
                <a:cs typeface="+mn-cs"/>
              </a:rPr>
              <a:t>(d) Etiologic agents or specimens being transported to a laboratory for purposes other than disposal (e.g., analysis). </a:t>
            </a:r>
          </a:p>
          <a:p>
            <a:endParaRPr lang="en-US" dirty="0"/>
          </a:p>
        </p:txBody>
      </p:sp>
      <p:sp>
        <p:nvSpPr>
          <p:cNvPr id="4" name="Slide Number Placeholder 3"/>
          <p:cNvSpPr>
            <a:spLocks noGrp="1"/>
          </p:cNvSpPr>
          <p:nvPr>
            <p:ph type="sldNum" sz="quarter" idx="10"/>
          </p:nvPr>
        </p:nvSpPr>
        <p:spPr/>
        <p:txBody>
          <a:bodyPr/>
          <a:lstStyle/>
          <a:p>
            <a:pPr>
              <a:defRPr/>
            </a:pPr>
            <a:fld id="{04100995-5729-4893-94D3-FD731EB0354F}" type="slidenum">
              <a:rPr lang="en-US" smtClean="0"/>
              <a:pPr>
                <a:defRPr/>
              </a:pPr>
              <a:t>13</a:t>
            </a:fld>
            <a:endParaRPr lang="en-US"/>
          </a:p>
        </p:txBody>
      </p:sp>
    </p:spTree>
    <p:extLst>
      <p:ext uri="{BB962C8B-B14F-4D97-AF65-F5344CB8AC3E}">
        <p14:creationId xmlns:p14="http://schemas.microsoft.com/office/powerpoint/2010/main" val="29084168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Talk about your personal experience of what you have seen in red bags that does not belong there.</a:t>
            </a:r>
          </a:p>
          <a:p>
            <a:pPr eaLnBrk="1" hangingPunct="1"/>
            <a:endParaRPr lang="en-US" dirty="0" smtClean="0"/>
          </a:p>
          <a:p>
            <a:pPr eaLnBrk="1" hangingPunct="1"/>
            <a:r>
              <a:rPr lang="en-US" b="1" dirty="0" smtClean="0"/>
              <a:t>Other items that are NOT RMW:</a:t>
            </a:r>
          </a:p>
          <a:p>
            <a:pPr eaLnBrk="1" hangingPunct="1"/>
            <a:endParaRPr lang="en-US" dirty="0" smtClean="0"/>
          </a:p>
          <a:p>
            <a:pPr eaLnBrk="1" hangingPunct="1"/>
            <a:r>
              <a:rPr lang="en-US" b="1" dirty="0" smtClean="0"/>
              <a:t> - Gloves.</a:t>
            </a:r>
            <a:r>
              <a:rPr lang="en-US" dirty="0" smtClean="0"/>
              <a:t>  Gloves are only RMW if they meet the sufficient quantity definition for OPIM or blood.</a:t>
            </a:r>
          </a:p>
          <a:p>
            <a:pPr eaLnBrk="1" hangingPunct="1"/>
            <a:endParaRPr lang="en-US" dirty="0" smtClean="0"/>
          </a:p>
          <a:p>
            <a:pPr eaLnBrk="1" hangingPunct="1"/>
            <a:r>
              <a:rPr lang="en-US" b="1" dirty="0" smtClean="0"/>
              <a:t> - I.V. tubing and empty I.V. bags.</a:t>
            </a:r>
            <a:r>
              <a:rPr lang="en-US" dirty="0" smtClean="0"/>
              <a:t>  Only RMW if same as above for gloves.</a:t>
            </a:r>
          </a:p>
          <a:p>
            <a:pPr eaLnBrk="1" hangingPunct="1"/>
            <a:r>
              <a:rPr lang="en-US" dirty="0" smtClean="0"/>
              <a:t>	(the needle from an I.V. bag should go in the sharps container)</a:t>
            </a:r>
          </a:p>
          <a:p>
            <a:pPr eaLnBrk="1" hangingPunct="1"/>
            <a:endParaRPr lang="en-US" dirty="0" smtClean="0"/>
          </a:p>
          <a:p>
            <a:pPr eaLnBrk="1" hangingPunct="1"/>
            <a:r>
              <a:rPr lang="en-US" b="1" dirty="0" smtClean="0"/>
              <a:t> - Urine specimen cups</a:t>
            </a:r>
            <a:r>
              <a:rPr lang="en-US" dirty="0" smtClean="0"/>
              <a:t>.</a:t>
            </a:r>
          </a:p>
          <a:p>
            <a:pPr eaLnBrk="1" hangingPunct="1"/>
            <a:endParaRPr lang="en-US" dirty="0" smtClean="0"/>
          </a:p>
          <a:p>
            <a:pPr eaLnBrk="1" hangingPunct="1"/>
            <a:r>
              <a:rPr lang="en-US" dirty="0" smtClean="0"/>
              <a:t> - </a:t>
            </a:r>
            <a:r>
              <a:rPr lang="en-US" b="1" dirty="0" smtClean="0"/>
              <a:t>Medical records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100995-5729-4893-94D3-FD731EB0354F}" type="slidenum">
              <a:rPr lang="en-US" smtClean="0"/>
              <a:pPr>
                <a:defRPr/>
              </a:pPr>
              <a:t>16</a:t>
            </a:fld>
            <a:endParaRPr lang="en-US"/>
          </a:p>
        </p:txBody>
      </p:sp>
    </p:spTree>
    <p:extLst>
      <p:ext uri="{BB962C8B-B14F-4D97-AF65-F5344CB8AC3E}">
        <p14:creationId xmlns:p14="http://schemas.microsoft.com/office/powerpoint/2010/main" val="2349254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8194528B-7F38-4BAF-B579-FBBDB4565D6A}" type="slidenum">
              <a:rPr lang="en-US" smtClean="0"/>
              <a:pPr/>
              <a:t>26</a:t>
            </a:fld>
            <a:endParaRPr lang="en-US" smtClean="0"/>
          </a:p>
        </p:txBody>
      </p:sp>
      <p:sp>
        <p:nvSpPr>
          <p:cNvPr id="57347" name="Rectangle 2"/>
          <p:cNvSpPr>
            <a:spLocks noGrp="1" noRot="1" noChangeAspect="1" noChangeArrowheads="1" noTextEdit="1"/>
          </p:cNvSpPr>
          <p:nvPr>
            <p:ph type="sldImg"/>
          </p:nvPr>
        </p:nvSpPr>
        <p:spPr>
          <a:xfrm>
            <a:off x="1190625" y="703263"/>
            <a:ext cx="4630738" cy="3473450"/>
          </a:xfrm>
          <a:ln w="12700" cap="flat">
            <a:solidFill>
              <a:schemeClr val="tx1"/>
            </a:solidFill>
          </a:ln>
        </p:spPr>
      </p:sp>
      <p:sp>
        <p:nvSpPr>
          <p:cNvPr id="57348" name="Rectangle 3"/>
          <p:cNvSpPr>
            <a:spLocks noGrp="1" noChangeArrowheads="1"/>
          </p:cNvSpPr>
          <p:nvPr>
            <p:ph type="body" idx="1"/>
          </p:nvPr>
        </p:nvSpPr>
        <p:spPr>
          <a:xfrm>
            <a:off x="934828" y="4417870"/>
            <a:ext cx="5140746" cy="4182741"/>
          </a:xfrm>
          <a:noFill/>
          <a:ln/>
        </p:spPr>
        <p:txBody>
          <a:bodyPr lIns="93507" tIns="46755" rIns="93507" bIns="46755"/>
          <a:lstStyle/>
          <a:p>
            <a:pPr eaLnBrk="1" hangingPunct="1"/>
            <a:endParaRPr lang="en-US" dirty="0" smtClean="0"/>
          </a:p>
        </p:txBody>
      </p:sp>
    </p:spTree>
    <p:extLst>
      <p:ext uri="{BB962C8B-B14F-4D97-AF65-F5344CB8AC3E}">
        <p14:creationId xmlns:p14="http://schemas.microsoft.com/office/powerpoint/2010/main" val="269068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FF01E37-D08A-4909-AE18-361349F47B8D}" type="slidenum">
              <a:rPr lang="en-US" smtClean="0"/>
              <a:pPr/>
              <a:t>29</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smtClean="0"/>
              <a:t>These are various treatments and disposal methods of RMW.</a:t>
            </a:r>
          </a:p>
          <a:p>
            <a:pPr eaLnBrk="1" hangingPunct="1"/>
            <a:endParaRPr lang="en-US" smtClean="0"/>
          </a:p>
          <a:p>
            <a:pPr eaLnBrk="1" hangingPunct="1"/>
            <a:r>
              <a:rPr lang="en-US" smtClean="0"/>
              <a:t>Sanitary Sewer:  Certain medical wastes can be legally discharged to sewers.  These wastes include blood and blood products, ground-up solid infectious wastes (e.g., body parts and organs), and other liquid and or semi-liquid infectious wastes. Hospitals will usually use a sink with a grinder that is similar to a in-home garbage disposal</a:t>
            </a:r>
          </a:p>
        </p:txBody>
      </p:sp>
    </p:spTree>
    <p:extLst>
      <p:ext uri="{BB962C8B-B14F-4D97-AF65-F5344CB8AC3E}">
        <p14:creationId xmlns:p14="http://schemas.microsoft.com/office/powerpoint/2010/main" val="5173695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sp>
        <p:nvSpPr>
          <p:cNvPr id="8" name="Rectangle 7"/>
          <p:cNvSpPr/>
          <p:nvPr/>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9" name="Picture 5" descr="Army Medicine PowerPoint Cover Footer.png"/>
          <p:cNvPicPr>
            <a:picLocks noChangeAspect="1"/>
          </p:cNvPicPr>
          <p:nvPr/>
        </p:nvPicPr>
        <p:blipFill>
          <a:blip r:embed="rId2" cstate="print"/>
          <a:srcRect/>
          <a:stretch>
            <a:fillRect/>
          </a:stretch>
        </p:blipFill>
        <p:spPr bwMode="auto">
          <a:xfrm>
            <a:off x="0" y="5065713"/>
            <a:ext cx="9144000" cy="1804987"/>
          </a:xfrm>
          <a:prstGeom prst="rect">
            <a:avLst/>
          </a:prstGeom>
          <a:noFill/>
          <a:ln w="9525">
            <a:noFill/>
            <a:miter lim="800000"/>
            <a:headEnd/>
            <a:tailEnd/>
          </a:ln>
        </p:spPr>
      </p:pic>
      <p:sp>
        <p:nvSpPr>
          <p:cNvPr id="10" name="Line 18"/>
          <p:cNvSpPr>
            <a:spLocks noChangeShapeType="1"/>
          </p:cNvSpPr>
          <p:nvPr/>
        </p:nvSpPr>
        <p:spPr bwMode="auto">
          <a:xfrm>
            <a:off x="801688" y="3175000"/>
            <a:ext cx="7542212" cy="0"/>
          </a:xfrm>
          <a:prstGeom prst="line">
            <a:avLst/>
          </a:prstGeom>
          <a:noFill/>
          <a:ln w="57150" cmpd="thickThin">
            <a:solidFill>
              <a:srgbClr val="660033"/>
            </a:solidFill>
            <a:round/>
            <a:headEnd/>
            <a:tailEnd/>
          </a:ln>
        </p:spPr>
        <p:txBody>
          <a:bodyPr wrap="none" lIns="86493" tIns="43247" rIns="86493" bIns="43247" anchor="ctr"/>
          <a:lstStyle/>
          <a:p>
            <a:pPr>
              <a:defRPr/>
            </a:pPr>
            <a:endParaRPr lang="en-US"/>
          </a:p>
        </p:txBody>
      </p:sp>
      <p:pic>
        <p:nvPicPr>
          <p:cNvPr id="11" name="Picture 9" descr="PPT Cover Header-01.png"/>
          <p:cNvPicPr>
            <a:picLocks noChangeAspect="1"/>
          </p:cNvPicPr>
          <p:nvPr/>
        </p:nvPicPr>
        <p:blipFill>
          <a:blip r:embed="rId3" cstate="print"/>
          <a:srcRect/>
          <a:stretch>
            <a:fillRect/>
          </a:stretch>
        </p:blipFill>
        <p:spPr bwMode="auto">
          <a:xfrm>
            <a:off x="0" y="0"/>
            <a:ext cx="9144000" cy="1787525"/>
          </a:xfrm>
          <a:prstGeom prst="rect">
            <a:avLst/>
          </a:prstGeom>
          <a:noFill/>
          <a:ln w="9525">
            <a:noFill/>
            <a:miter lim="800000"/>
            <a:headEnd/>
            <a:tailEnd/>
          </a:ln>
        </p:spPr>
      </p:pic>
      <p:sp>
        <p:nvSpPr>
          <p:cNvPr id="2" name="Title 1"/>
          <p:cNvSpPr>
            <a:spLocks noGrp="1"/>
          </p:cNvSpPr>
          <p:nvPr>
            <p:ph type="ctrTitle"/>
          </p:nvPr>
        </p:nvSpPr>
        <p:spPr>
          <a:xfrm>
            <a:off x="685800" y="1676400"/>
            <a:ext cx="7772400" cy="1470025"/>
          </a:xfrm>
        </p:spPr>
        <p:txBody>
          <a:bodyPr>
            <a:normAutofit/>
          </a:bodyPr>
          <a:lstStyle>
            <a:lvl1pPr>
              <a:defRPr sz="4500">
                <a:solidFill>
                  <a:srgbClr val="660033"/>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200400"/>
            <a:ext cx="6400800" cy="60960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6" name="Text Placeholder 45"/>
          <p:cNvSpPr>
            <a:spLocks noGrp="1"/>
          </p:cNvSpPr>
          <p:nvPr>
            <p:ph type="body" sz="quarter" idx="13"/>
          </p:nvPr>
        </p:nvSpPr>
        <p:spPr>
          <a:xfrm>
            <a:off x="2438400" y="3962400"/>
            <a:ext cx="4267200" cy="381000"/>
          </a:xfrm>
        </p:spPr>
        <p:txBody>
          <a:bodyPr anchor="ctr">
            <a:noAutofit/>
          </a:bodyPr>
          <a:lstStyle>
            <a:lvl1pPr>
              <a:buNone/>
              <a:defRPr sz="2400"/>
            </a:lvl1pPr>
          </a:lstStyle>
          <a:p>
            <a:pPr lvl="0"/>
            <a:r>
              <a:rPr lang="en-US" smtClean="0"/>
              <a:t>Click to edit Master text styles</a:t>
            </a:r>
          </a:p>
        </p:txBody>
      </p:sp>
      <p:sp>
        <p:nvSpPr>
          <p:cNvPr id="49" name="Text Placeholder 48"/>
          <p:cNvSpPr>
            <a:spLocks noGrp="1"/>
          </p:cNvSpPr>
          <p:nvPr>
            <p:ph type="body" sz="quarter" idx="14"/>
          </p:nvPr>
        </p:nvSpPr>
        <p:spPr>
          <a:xfrm>
            <a:off x="3581400" y="4495800"/>
            <a:ext cx="1981200" cy="381000"/>
          </a:xfrm>
        </p:spPr>
        <p:txBody>
          <a:bodyPr anchor="ctr">
            <a:noAutofit/>
          </a:bodyPr>
          <a:lstStyle>
            <a:lvl1pPr algn="ctr">
              <a:buNone/>
              <a:defRPr sz="1600"/>
            </a:lvl1pPr>
          </a:lstStyle>
          <a:p>
            <a:pPr lvl="0"/>
            <a:r>
              <a:rPr lang="en-US" smtClean="0"/>
              <a:t>Click to edit Master text styles</a:t>
            </a:r>
          </a:p>
        </p:txBody>
      </p:sp>
      <p:sp>
        <p:nvSpPr>
          <p:cNvPr id="51" name="Text Placeholder 50"/>
          <p:cNvSpPr>
            <a:spLocks noGrp="1"/>
          </p:cNvSpPr>
          <p:nvPr>
            <p:ph type="body" sz="quarter" idx="15"/>
          </p:nvPr>
        </p:nvSpPr>
        <p:spPr>
          <a:xfrm>
            <a:off x="1940512" y="5029200"/>
            <a:ext cx="5257800" cy="914400"/>
          </a:xfrm>
        </p:spPr>
        <p:txBody>
          <a:bodyPr>
            <a:noAutofit/>
          </a:bodyPr>
          <a:lstStyle>
            <a:lvl1pPr>
              <a:buNone/>
              <a:defRPr sz="1600"/>
            </a:lvl1pPr>
          </a:lstStyle>
          <a:p>
            <a:pPr lvl="0"/>
            <a:r>
              <a:rPr lang="en-US" smtClean="0"/>
              <a:t>Click to edit Master text styles</a:t>
            </a:r>
          </a:p>
          <a:p>
            <a:pPr lvl="1"/>
            <a:r>
              <a:rPr lang="en-US" smtClean="0"/>
              <a:t>Second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ut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914400" y="1295400"/>
            <a:ext cx="7315200" cy="990600"/>
          </a:xfrm>
        </p:spPr>
        <p:txBody>
          <a:bodyPr>
            <a:normAutofit/>
          </a:bodyPr>
          <a:lstStyle>
            <a:lvl1pPr>
              <a:buNone/>
              <a:defRPr sz="2000" b="0" baseline="0"/>
            </a:lvl1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96884331-5EFB-45FD-990B-B8D6A8D2756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780032"/>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7BA13C-3DE0-486A-9165-F413306C7F2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 name="Content Placeholder 11" descr="Background_Grid_Large[1].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3" name="Content Placeholder 13" descr="Army_Medicine_Logo_2012_Vertical_Large_V2.png"/>
          <p:cNvPicPr>
            <a:picLocks noChangeAspect="1"/>
          </p:cNvPicPr>
          <p:nvPr/>
        </p:nvPicPr>
        <p:blipFill>
          <a:blip r:embed="rId3" cstate="print"/>
          <a:srcRect/>
          <a:stretch>
            <a:fillRect/>
          </a:stretch>
        </p:blipFill>
        <p:spPr bwMode="auto">
          <a:xfrm>
            <a:off x="2076450" y="762000"/>
            <a:ext cx="4991100" cy="5029200"/>
          </a:xfrm>
          <a:prstGeom prst="rect">
            <a:avLst/>
          </a:prstGeom>
          <a:noFill/>
          <a:ln w="9525">
            <a:noFill/>
            <a:miter lim="800000"/>
            <a:headEnd/>
            <a:tailEnd/>
          </a:ln>
        </p:spPr>
      </p:pic>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FE69377B-81E2-4052-BD40-E31C0A8D6B3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C6E70A-FFAC-4F75-AB1A-150133AC177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311F842-A556-47AC-9007-770461EF63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EFA0D35-135B-4503-B55B-B1D16A6232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80B784F-6881-48DB-ADCD-79EB0ED42B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fld id="{E9FB2708-E22D-456A-880F-73E294EED47D}" type="datetime1">
              <a:rPr lang="en-US"/>
              <a:pPr>
                <a:defRPr/>
              </a:pPr>
              <a:t>2/1/2019</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USACHPPM - West</a:t>
            </a:r>
          </a:p>
        </p:txBody>
      </p:sp>
      <p:sp>
        <p:nvSpPr>
          <p:cNvPr id="7" name="Rectangle 6"/>
          <p:cNvSpPr>
            <a:spLocks noGrp="1" noChangeArrowheads="1"/>
          </p:cNvSpPr>
          <p:nvPr>
            <p:ph type="sldNum" sz="quarter" idx="12"/>
          </p:nvPr>
        </p:nvSpPr>
        <p:spPr>
          <a:ln/>
        </p:spPr>
        <p:txBody>
          <a:bodyPr/>
          <a:lstStyle>
            <a:lvl1pPr>
              <a:defRPr/>
            </a:lvl1pPr>
          </a:lstStyle>
          <a:p>
            <a:pPr>
              <a:defRPr/>
            </a:pPr>
            <a:fld id="{D3FED4B2-117F-4E82-B55A-1EC387110F66}" type="slidenum">
              <a:rPr lang="en-US"/>
              <a:pPr>
                <a:defRPr/>
              </a:pPr>
              <a:t>‹#›</a:t>
            </a:fld>
            <a:endParaRPr lang="en-US"/>
          </a:p>
        </p:txBody>
      </p:sp>
    </p:spTree>
    <p:extLst>
      <p:ext uri="{BB962C8B-B14F-4D97-AF65-F5344CB8AC3E}">
        <p14:creationId xmlns:p14="http://schemas.microsoft.com/office/powerpoint/2010/main" val="878487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9" descr="PPT SubPages Header-02.png"/>
          <p:cNvPicPr>
            <a:picLocks noChangeAspect="1"/>
          </p:cNvPicPr>
          <p:nvPr/>
        </p:nvPicPr>
        <p:blipFill>
          <a:blip r:embed="rId11" cstate="print"/>
          <a:srcRect/>
          <a:stretch>
            <a:fillRect/>
          </a:stretch>
        </p:blipFill>
        <p:spPr bwMode="auto">
          <a:xfrm>
            <a:off x="7938" y="0"/>
            <a:ext cx="9123362" cy="1076325"/>
          </a:xfrm>
          <a:prstGeom prst="rect">
            <a:avLst/>
          </a:prstGeom>
          <a:noFill/>
          <a:ln w="9525">
            <a:noFill/>
            <a:miter lim="800000"/>
            <a:headEnd/>
            <a:tailEnd/>
          </a:ln>
        </p:spPr>
      </p:pic>
      <p:sp>
        <p:nvSpPr>
          <p:cNvPr id="1027" name="Text Placeholder 2"/>
          <p:cNvSpPr>
            <a:spLocks noGrp="1"/>
          </p:cNvSpPr>
          <p:nvPr>
            <p:ph type="body" idx="1"/>
          </p:nvPr>
        </p:nvSpPr>
        <p:spPr bwMode="auto">
          <a:xfrm>
            <a:off x="457200" y="1219200"/>
            <a:ext cx="8229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029E9B6-01F8-474F-B66D-9B16FE76BC59}" type="slidenum">
              <a:rPr lang="en-US"/>
              <a:pPr>
                <a:defRPr/>
              </a:pPr>
              <a:t>‹#›</a:t>
            </a:fld>
            <a:endParaRPr lang="en-US"/>
          </a:p>
        </p:txBody>
      </p:sp>
      <p:sp>
        <p:nvSpPr>
          <p:cNvPr id="8" name="Rectangle 6"/>
          <p:cNvSpPr txBox="1">
            <a:spLocks noChangeArrowheads="1"/>
          </p:cNvSpPr>
          <p:nvPr/>
        </p:nvSpPr>
        <p:spPr bwMode="auto">
          <a:xfrm>
            <a:off x="6588125" y="6589713"/>
            <a:ext cx="1177925" cy="339725"/>
          </a:xfrm>
          <a:prstGeom prst="rect">
            <a:avLst/>
          </a:prstGeom>
          <a:noFill/>
          <a:ln w="9525">
            <a:noFill/>
            <a:miter lim="800000"/>
            <a:headEnd/>
            <a:tailEnd/>
          </a:ln>
          <a:effectLst/>
        </p:spPr>
        <p:txBody>
          <a:bodyPr lIns="91416" tIns="45708" rIns="91416" bIns="45708"/>
          <a:lstStyle>
            <a:lvl1pPr algn="r">
              <a:defRPr sz="1100"/>
            </a:lvl1pPr>
          </a:lstStyle>
          <a:p>
            <a:pPr fontAlgn="auto">
              <a:spcBef>
                <a:spcPts val="0"/>
              </a:spcBef>
              <a:spcAft>
                <a:spcPts val="0"/>
              </a:spcAft>
              <a:defRPr/>
            </a:pPr>
            <a:r>
              <a:rPr lang="en-US" smtClean="0">
                <a:latin typeface="+mn-lt"/>
              </a:rPr>
              <a:t>Slide </a:t>
            </a:r>
            <a:fld id="{ABC84E12-0EC3-4A4B-A2B4-A00464BE84C9}" type="slidenum">
              <a:rPr lang="en-US" smtClean="0">
                <a:latin typeface="+mn-lt"/>
              </a:rPr>
              <a:pPr fontAlgn="auto">
                <a:spcBef>
                  <a:spcPts val="0"/>
                </a:spcBef>
                <a:spcAft>
                  <a:spcPts val="0"/>
                </a:spcAft>
                <a:defRPr/>
              </a:pPr>
              <a:t>‹#›</a:t>
            </a:fld>
            <a:r>
              <a:rPr lang="en-US" smtClean="0">
                <a:latin typeface="+mn-lt"/>
              </a:rPr>
              <a:t> of  </a:t>
            </a:r>
            <a:endParaRPr lang="en-US">
              <a:latin typeface="+mn-lt"/>
            </a:endParaRPr>
          </a:p>
        </p:txBody>
      </p:sp>
      <p:sp>
        <p:nvSpPr>
          <p:cNvPr id="10" name="Rectangle 29"/>
          <p:cNvSpPr>
            <a:spLocks noChangeArrowheads="1"/>
          </p:cNvSpPr>
          <p:nvPr/>
        </p:nvSpPr>
        <p:spPr bwMode="auto">
          <a:xfrm>
            <a:off x="1588" y="6637338"/>
            <a:ext cx="3246437" cy="211137"/>
          </a:xfrm>
          <a:prstGeom prst="rect">
            <a:avLst/>
          </a:prstGeom>
          <a:noFill/>
          <a:ln w="9525">
            <a:noFill/>
            <a:miter lim="800000"/>
            <a:headEnd/>
            <a:tailEnd/>
          </a:ln>
          <a:effectLst/>
        </p:spPr>
        <p:txBody>
          <a:bodyPr wrap="none" lIns="86493" tIns="43247" rIns="86493" bIns="43247">
            <a:spAutoFit/>
          </a:bodyPr>
          <a:lstStyle/>
          <a:p>
            <a:pPr defTabSz="914485">
              <a:defRPr/>
            </a:pPr>
            <a:r>
              <a:rPr lang="en-US" sz="800" b="1" dirty="0"/>
              <a:t>Name/Office Symbol/(703) XXX-XXX (DSN XXX) / email address</a:t>
            </a:r>
          </a:p>
        </p:txBody>
      </p:sp>
      <p:pic>
        <p:nvPicPr>
          <p:cNvPr id="1033" name="Picture 2"/>
          <p:cNvPicPr>
            <a:picLocks noChangeAspect="1" noChangeArrowheads="1"/>
          </p:cNvPicPr>
          <p:nvPr/>
        </p:nvPicPr>
        <p:blipFill>
          <a:blip r:embed="rId12" cstate="print"/>
          <a:srcRect r="9091"/>
          <a:stretch>
            <a:fillRect/>
          </a:stretch>
        </p:blipFill>
        <p:spPr bwMode="auto">
          <a:xfrm>
            <a:off x="0" y="6650038"/>
            <a:ext cx="9144000" cy="214312"/>
          </a:xfrm>
          <a:prstGeom prst="rect">
            <a:avLst/>
          </a:prstGeom>
          <a:noFill/>
          <a:ln w="9525">
            <a:noFill/>
            <a:miter lim="800000"/>
            <a:headEnd/>
            <a:tailEnd/>
          </a:ln>
        </p:spPr>
      </p:pic>
      <p:sp>
        <p:nvSpPr>
          <p:cNvPr id="1034" name="Title Placeholder 1"/>
          <p:cNvSpPr>
            <a:spLocks noGrp="1"/>
          </p:cNvSpPr>
          <p:nvPr>
            <p:ph type="title"/>
          </p:nvPr>
        </p:nvSpPr>
        <p:spPr bwMode="auto">
          <a:xfrm>
            <a:off x="762000" y="274638"/>
            <a:ext cx="76200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36" r:id="rId1"/>
    <p:sldLayoutId id="2147483730" r:id="rId2"/>
    <p:sldLayoutId id="2147483731" r:id="rId3"/>
    <p:sldLayoutId id="2147483737" r:id="rId4"/>
    <p:sldLayoutId id="2147483732" r:id="rId5"/>
    <p:sldLayoutId id="2147483733" r:id="rId6"/>
    <p:sldLayoutId id="2147483734" r:id="rId7"/>
    <p:sldLayoutId id="2147483735" r:id="rId8"/>
    <p:sldLayoutId id="2147483738" r:id="rId9"/>
  </p:sldLayoutIdLst>
  <p:txStyles>
    <p:titleStyle>
      <a:lvl1pPr algn="ctr" rtl="0" eaLnBrk="0" fontAlgn="base" hangingPunct="0">
        <a:spcBef>
          <a:spcPct val="0"/>
        </a:spcBef>
        <a:spcAft>
          <a:spcPct val="0"/>
        </a:spcAft>
        <a:defRPr sz="4400" kern="1200">
          <a:solidFill>
            <a:srgbClr val="780032"/>
          </a:solidFill>
          <a:latin typeface="+mj-lt"/>
          <a:ea typeface="+mj-ea"/>
          <a:cs typeface="+mj-cs"/>
        </a:defRPr>
      </a:lvl1pPr>
      <a:lvl2pPr algn="ctr" rtl="0" eaLnBrk="0" fontAlgn="base" hangingPunct="0">
        <a:spcBef>
          <a:spcPct val="0"/>
        </a:spcBef>
        <a:spcAft>
          <a:spcPct val="0"/>
        </a:spcAft>
        <a:defRPr sz="4400">
          <a:solidFill>
            <a:srgbClr val="780032"/>
          </a:solidFill>
          <a:latin typeface="Times New Roman" pitchFamily="18" charset="0"/>
        </a:defRPr>
      </a:lvl2pPr>
      <a:lvl3pPr algn="ctr" rtl="0" eaLnBrk="0" fontAlgn="base" hangingPunct="0">
        <a:spcBef>
          <a:spcPct val="0"/>
        </a:spcBef>
        <a:spcAft>
          <a:spcPct val="0"/>
        </a:spcAft>
        <a:defRPr sz="4400">
          <a:solidFill>
            <a:srgbClr val="780032"/>
          </a:solidFill>
          <a:latin typeface="Times New Roman" pitchFamily="18" charset="0"/>
        </a:defRPr>
      </a:lvl3pPr>
      <a:lvl4pPr algn="ctr" rtl="0" eaLnBrk="0" fontAlgn="base" hangingPunct="0">
        <a:spcBef>
          <a:spcPct val="0"/>
        </a:spcBef>
        <a:spcAft>
          <a:spcPct val="0"/>
        </a:spcAft>
        <a:defRPr sz="4400">
          <a:solidFill>
            <a:srgbClr val="780032"/>
          </a:solidFill>
          <a:latin typeface="Times New Roman" pitchFamily="18" charset="0"/>
        </a:defRPr>
      </a:lvl4pPr>
      <a:lvl5pPr algn="ctr" rtl="0" eaLnBrk="0" fontAlgn="base" hangingPunct="0">
        <a:spcBef>
          <a:spcPct val="0"/>
        </a:spcBef>
        <a:spcAft>
          <a:spcPct val="0"/>
        </a:spcAft>
        <a:defRPr sz="4400">
          <a:solidFill>
            <a:srgbClr val="780032"/>
          </a:solidFill>
          <a:latin typeface="Times New Roman" pitchFamily="18" charset="0"/>
        </a:defRPr>
      </a:lvl5pPr>
      <a:lvl6pPr marL="457200" algn="ctr" rtl="0" fontAlgn="base">
        <a:spcBef>
          <a:spcPct val="0"/>
        </a:spcBef>
        <a:spcAft>
          <a:spcPct val="0"/>
        </a:spcAft>
        <a:defRPr sz="4400">
          <a:solidFill>
            <a:srgbClr val="780032"/>
          </a:solidFill>
          <a:latin typeface="Times New Roman" pitchFamily="18" charset="0"/>
        </a:defRPr>
      </a:lvl6pPr>
      <a:lvl7pPr marL="914400" algn="ctr" rtl="0" fontAlgn="base">
        <a:spcBef>
          <a:spcPct val="0"/>
        </a:spcBef>
        <a:spcAft>
          <a:spcPct val="0"/>
        </a:spcAft>
        <a:defRPr sz="4400">
          <a:solidFill>
            <a:srgbClr val="780032"/>
          </a:solidFill>
          <a:latin typeface="Times New Roman" pitchFamily="18" charset="0"/>
        </a:defRPr>
      </a:lvl7pPr>
      <a:lvl8pPr marL="1371600" algn="ctr" rtl="0" fontAlgn="base">
        <a:spcBef>
          <a:spcPct val="0"/>
        </a:spcBef>
        <a:spcAft>
          <a:spcPct val="0"/>
        </a:spcAft>
        <a:defRPr sz="4400">
          <a:solidFill>
            <a:srgbClr val="780032"/>
          </a:solidFill>
          <a:latin typeface="Times New Roman" pitchFamily="18" charset="0"/>
        </a:defRPr>
      </a:lvl8pPr>
      <a:lvl9pPr marL="1828800" algn="ctr" rtl="0" fontAlgn="base">
        <a:spcBef>
          <a:spcPct val="0"/>
        </a:spcBef>
        <a:spcAft>
          <a:spcPct val="0"/>
        </a:spcAft>
        <a:defRPr sz="4400">
          <a:solidFill>
            <a:srgbClr val="780032"/>
          </a:solidFill>
          <a:latin typeface="Times New Roman"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Arial"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Arial"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7.png"/><Relationship Id="rId4" Type="http://schemas.openxmlformats.org/officeDocument/2006/relationships/image" Target="../media/image25.wmf"/></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image" Target="../media/image26.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8.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www.healthline.com/blogs/outdoor_health/uploaded_images/cdc-785103.jpg" TargetMode="External"/><Relationship Id="rId7" Type="http://schemas.openxmlformats.org/officeDocument/2006/relationships/hyperlink" Target="http://images.google.com/imgres?imgurl=http://www.leb.emro.who.int/search/who%20logo%20final%207.bmp&amp;imgrefurl=http://www.leb.emro.who.int/search/&amp;usg=___yMID_OHaiy1vxooQH52kqMPac8=&amp;h=312&amp;w=383&amp;sz=352&amp;hl=en&amp;start=7&amp;sig2=cfvR0vd6QPumCSZfjzdg6g&amp;tbnid=BbUlvnx6EW5MHM:&amp;tbnh=100&amp;tbnw=123&amp;prev=/images?q%3DWHO%26gbv%3D2%26hl%3Den%26safe%3Dactive&amp;ei=hat5SqjRLIvCNenkmagO"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3.jpeg"/><Relationship Id="rId11" Type="http://schemas.openxmlformats.org/officeDocument/2006/relationships/image" Target="../media/image7.png"/><Relationship Id="rId5" Type="http://schemas.openxmlformats.org/officeDocument/2006/relationships/hyperlink" Target="http://images.google.com/imgres?imgurl=http://oregonstate.edu/admissions/blog/wp-content/uploads/2008/04/epa_logo.jpg&amp;imgrefurl=http://oregonstate.edu/admissions/blog/2008/04/29/osu-4th-in-epa-college-university-green-power-challenge/&amp;usg=__9ivZkzNxqRoY8AZA0XdlsZIDofs=&amp;h=366&amp;w=336&amp;sz=46&amp;hl=en&amp;start=2&amp;sig2=K57QVtxmQ2knZ1CF6jvOMw&amp;tbnid=XUmPy1X3_g94eM:&amp;tbnh=122&amp;tbnw=112&amp;prev=/images?q%3DEPA%26gbv%3D2%26hl%3Den%26safe%3Dactive&amp;ei=cat5SsGwPIraNueKnKgO" TargetMode="External"/><Relationship Id="rId10" Type="http://schemas.openxmlformats.org/officeDocument/2006/relationships/image" Target="../media/image15.jpeg"/><Relationship Id="rId4" Type="http://schemas.openxmlformats.org/officeDocument/2006/relationships/image" Target="../media/image12.jpeg"/><Relationship Id="rId9" Type="http://schemas.openxmlformats.org/officeDocument/2006/relationships/hyperlink" Target="http://images.google.com/imgres?imgurl=http://www.flemploymentlawblog.com/uploads/image/US%20Department%20of%20Labor%20logo.jpg&amp;imgrefurl=http://www.flemploymentlawblog.com/tags/family-and-medical-leave-act/&amp;usg=__RGjJfyytp4UdvMRxdncMgf0oMm8=&amp;h=320&amp;w=325&amp;sz=70&amp;hl=en&amp;start=1&amp;sig2=8s3exlGLMzZ2Pd30vLf29w&amp;um=1&amp;tbnid=SMcL_ui45PVOdM:&amp;tbnh=116&amp;tbnw=118&amp;prev=/images?q%3Ddepartment%2Bof%2Blabor%26gbv%3D2%26hl%3Den%26safe%3Dactive%26um%3D1&amp;ei=96t5Sr3IAYXmM_fmlag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ctrTitle"/>
          </p:nvPr>
        </p:nvSpPr>
        <p:spPr/>
        <p:txBody>
          <a:bodyPr/>
          <a:lstStyle/>
          <a:p>
            <a:pPr eaLnBrk="1" hangingPunct="1"/>
            <a:r>
              <a:rPr lang="en-US" dirty="0" smtClean="0">
                <a:latin typeface="Times New Roman" pitchFamily="18" charset="0"/>
                <a:cs typeface="Times New Roman" pitchFamily="18" charset="0"/>
              </a:rPr>
              <a:t>Regulated Medical Waste Management</a:t>
            </a:r>
          </a:p>
        </p:txBody>
      </p:sp>
      <p:sp>
        <p:nvSpPr>
          <p:cNvPr id="4099" name="Subtitle 4"/>
          <p:cNvSpPr>
            <a:spLocks noGrp="1"/>
          </p:cNvSpPr>
          <p:nvPr>
            <p:ph type="subTitle" idx="1"/>
          </p:nvPr>
        </p:nvSpPr>
        <p:spPr>
          <a:xfrm>
            <a:off x="1371600" y="3352800"/>
            <a:ext cx="6400800" cy="609600"/>
          </a:xfrm>
        </p:spPr>
        <p:txBody>
          <a:bodyPr/>
          <a:lstStyle/>
          <a:p>
            <a:pPr eaLnBrk="1" hangingPunct="1"/>
            <a:r>
              <a:rPr lang="en-US" dirty="0" smtClean="0">
                <a:latin typeface="Times New Roman" pitchFamily="18" charset="0"/>
                <a:cs typeface="Times New Roman" pitchFamily="18" charset="0"/>
              </a:rPr>
              <a:t>Environmental Health Section</a:t>
            </a:r>
          </a:p>
        </p:txBody>
      </p:sp>
      <p:sp>
        <p:nvSpPr>
          <p:cNvPr id="4101" name="Text Placeholder 7"/>
          <p:cNvSpPr>
            <a:spLocks noGrp="1"/>
          </p:cNvSpPr>
          <p:nvPr>
            <p:ph type="body" sz="quarter" idx="14"/>
          </p:nvPr>
        </p:nvSpPr>
        <p:spPr>
          <a:xfrm>
            <a:off x="1981200" y="4800600"/>
            <a:ext cx="5257800" cy="914400"/>
          </a:xfrm>
        </p:spPr>
        <p:txBody>
          <a:bodyPr/>
          <a:lstStyle/>
          <a:p>
            <a:pPr eaLnBrk="1" hangingPunct="1"/>
            <a:r>
              <a:rPr lang="en-US" sz="1800" dirty="0" err="1" smtClean="0">
                <a:latin typeface="Times New Roman" pitchFamily="18" charset="0"/>
                <a:cs typeface="Times New Roman" pitchFamily="18" charset="0"/>
              </a:rPr>
              <a:t>Blanchfield</a:t>
            </a:r>
            <a:r>
              <a:rPr lang="en-US" sz="1800" dirty="0" smtClean="0">
                <a:latin typeface="Times New Roman" pitchFamily="18" charset="0"/>
                <a:cs typeface="Times New Roman" pitchFamily="18" charset="0"/>
              </a:rPr>
              <a:t> Army Community Hospital</a:t>
            </a:r>
          </a:p>
          <a:p>
            <a:pPr eaLnBrk="1" hangingPunct="1"/>
            <a:r>
              <a:rPr lang="en-US" sz="1800" dirty="0" smtClean="0">
                <a:latin typeface="Times New Roman" pitchFamily="18" charset="0"/>
                <a:cs typeface="Times New Roman" pitchFamily="18" charset="0"/>
              </a:rPr>
              <a:t>Fort Campbell, KY 42223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RMW - Identification</a:t>
            </a:r>
            <a:endParaRPr lang="en-US" dirty="0"/>
          </a:p>
        </p:txBody>
      </p:sp>
      <p:sp>
        <p:nvSpPr>
          <p:cNvPr id="5" name="Content Placeholder 4"/>
          <p:cNvSpPr>
            <a:spLocks noGrp="1"/>
          </p:cNvSpPr>
          <p:nvPr>
            <p:ph idx="1"/>
          </p:nvPr>
        </p:nvSpPr>
        <p:spPr/>
        <p:txBody>
          <a:bodyPr/>
          <a:lstStyle/>
          <a:p>
            <a:r>
              <a:rPr lang="en-US" dirty="0" smtClean="0"/>
              <a:t>Group 1 – Cultures, Stocks and Vaccines</a:t>
            </a:r>
          </a:p>
          <a:p>
            <a:endParaRPr lang="en-US" dirty="0" smtClean="0"/>
          </a:p>
          <a:p>
            <a:r>
              <a:rPr lang="en-US" dirty="0" smtClean="0"/>
              <a:t>Group 2 – Pathological Waste, i.e. – tissues, organs, body parts, etc.</a:t>
            </a:r>
          </a:p>
          <a:p>
            <a:endParaRPr lang="en-US" dirty="0" smtClean="0"/>
          </a:p>
          <a:p>
            <a:r>
              <a:rPr lang="en-US" dirty="0" smtClean="0"/>
              <a:t>Group 3 – Blood and Blood Products</a:t>
            </a:r>
            <a:endParaRPr lang="en-US" dirty="0"/>
          </a:p>
        </p:txBody>
      </p:sp>
      <p:pic>
        <p:nvPicPr>
          <p:cNvPr id="6" name="Picture 7" descr="severed-arm"/>
          <p:cNvPicPr>
            <a:picLocks noChangeAspect="1" noChangeArrowheads="1"/>
          </p:cNvPicPr>
          <p:nvPr/>
        </p:nvPicPr>
        <p:blipFill>
          <a:blip r:embed="rId3" cstate="print"/>
          <a:srcRect/>
          <a:stretch>
            <a:fillRect/>
          </a:stretch>
        </p:blipFill>
        <p:spPr bwMode="auto">
          <a:xfrm>
            <a:off x="3505200" y="5075238"/>
            <a:ext cx="2133600" cy="1276350"/>
          </a:xfrm>
          <a:prstGeom prst="rect">
            <a:avLst/>
          </a:prstGeom>
          <a:noFill/>
          <a:ln w="9525">
            <a:noFill/>
            <a:miter lim="800000"/>
            <a:headEnd/>
            <a:tailEnd/>
          </a:ln>
        </p:spPr>
      </p:pic>
      <p:pic>
        <p:nvPicPr>
          <p:cNvPr id="7" name="Picture 9" descr="19449"/>
          <p:cNvPicPr>
            <a:picLocks noChangeAspect="1" noChangeArrowheads="1"/>
          </p:cNvPicPr>
          <p:nvPr/>
        </p:nvPicPr>
        <p:blipFill>
          <a:blip r:embed="rId4" cstate="print"/>
          <a:srcRect/>
          <a:stretch>
            <a:fillRect/>
          </a:stretch>
        </p:blipFill>
        <p:spPr bwMode="auto">
          <a:xfrm>
            <a:off x="6636488" y="4827588"/>
            <a:ext cx="2133600" cy="1524000"/>
          </a:xfrm>
          <a:prstGeom prst="rect">
            <a:avLst/>
          </a:prstGeom>
          <a:noFill/>
          <a:ln w="9525">
            <a:noFill/>
            <a:miter lim="800000"/>
            <a:headEnd/>
            <a:tailEnd/>
          </a:ln>
        </p:spPr>
      </p:pic>
      <p:pic>
        <p:nvPicPr>
          <p:cNvPr id="8" name="Picture 11" descr="vaccinia_vaccine"/>
          <p:cNvPicPr>
            <a:picLocks noChangeAspect="1" noChangeArrowheads="1"/>
          </p:cNvPicPr>
          <p:nvPr/>
        </p:nvPicPr>
        <p:blipFill>
          <a:blip r:embed="rId5" cstate="print"/>
          <a:srcRect/>
          <a:stretch>
            <a:fillRect/>
          </a:stretch>
        </p:blipFill>
        <p:spPr bwMode="auto">
          <a:xfrm>
            <a:off x="381000" y="4953000"/>
            <a:ext cx="2114550" cy="1398588"/>
          </a:xfrm>
          <a:prstGeom prst="rect">
            <a:avLst/>
          </a:prstGeom>
          <a:noFill/>
          <a:ln w="9525">
            <a:noFill/>
            <a:miter lim="800000"/>
            <a:headEnd/>
            <a:tailEnd/>
          </a:ln>
        </p:spPr>
      </p:pic>
      <p:pic>
        <p:nvPicPr>
          <p:cNvPr id="9" name="Picture 2" descr="U.S. Army MEDDAC Ft. Campbell Distinctive Unit Insign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212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RMW - Identification</a:t>
            </a:r>
          </a:p>
        </p:txBody>
      </p:sp>
      <p:sp>
        <p:nvSpPr>
          <p:cNvPr id="3" name="Content Placeholder 2"/>
          <p:cNvSpPr>
            <a:spLocks noGrp="1"/>
          </p:cNvSpPr>
          <p:nvPr>
            <p:ph idx="1"/>
          </p:nvPr>
        </p:nvSpPr>
        <p:spPr/>
        <p:txBody>
          <a:bodyPr/>
          <a:lstStyle/>
          <a:p>
            <a:r>
              <a:rPr lang="en-US" dirty="0" smtClean="0"/>
              <a:t>Groups 4 &amp; 7 – Sharps &amp; Syringes</a:t>
            </a:r>
          </a:p>
          <a:p>
            <a:endParaRPr lang="en-US" dirty="0"/>
          </a:p>
          <a:p>
            <a:r>
              <a:rPr lang="en-US" dirty="0" smtClean="0"/>
              <a:t>Group 5 – Animal Waste</a:t>
            </a:r>
          </a:p>
          <a:p>
            <a:endParaRPr lang="en-US" dirty="0"/>
          </a:p>
          <a:p>
            <a:r>
              <a:rPr lang="en-US" dirty="0" smtClean="0"/>
              <a:t>Group 6 – Isolation Wastes, including bedding, from patients or animals with Bio-Safety Level 4 agents which may include:</a:t>
            </a:r>
            <a:endParaRPr lang="en-US" dirty="0"/>
          </a:p>
        </p:txBody>
      </p:sp>
      <p:pic>
        <p:nvPicPr>
          <p:cNvPr id="4" name="Picture 12" descr="mwaste"/>
          <p:cNvPicPr>
            <a:picLocks noChangeAspect="1" noChangeArrowheads="1"/>
          </p:cNvPicPr>
          <p:nvPr/>
        </p:nvPicPr>
        <p:blipFill>
          <a:blip r:embed="rId3" cstate="print"/>
          <a:srcRect/>
          <a:stretch>
            <a:fillRect/>
          </a:stretch>
        </p:blipFill>
        <p:spPr bwMode="auto">
          <a:xfrm>
            <a:off x="6583178" y="2133600"/>
            <a:ext cx="2138030" cy="1447800"/>
          </a:xfrm>
          <a:prstGeom prst="rect">
            <a:avLst/>
          </a:prstGeom>
          <a:noFill/>
          <a:ln w="9525">
            <a:noFill/>
            <a:miter lim="800000"/>
            <a:headEnd/>
            <a:tailEnd/>
          </a:ln>
        </p:spPr>
      </p:pic>
      <p:pic>
        <p:nvPicPr>
          <p:cNvPr id="5" name="Picture 2" descr="U.S. Army MEDDAC Ft. Campbell Distinctive Unit Insign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37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RMW - Identification</a:t>
            </a:r>
            <a:endParaRPr lang="en-US" dirty="0"/>
          </a:p>
        </p:txBody>
      </p:sp>
      <p:sp>
        <p:nvSpPr>
          <p:cNvPr id="6" name="Text Placeholder 5"/>
          <p:cNvSpPr>
            <a:spLocks noGrp="1"/>
          </p:cNvSpPr>
          <p:nvPr>
            <p:ph type="body" idx="1"/>
          </p:nvPr>
        </p:nvSpPr>
        <p:spPr>
          <a:xfrm>
            <a:off x="457200" y="1535113"/>
            <a:ext cx="8229600" cy="639762"/>
          </a:xfrm>
        </p:spPr>
        <p:txBody>
          <a:bodyPr/>
          <a:lstStyle/>
          <a:p>
            <a:r>
              <a:rPr lang="en-US" dirty="0" smtClean="0"/>
              <a:t>The CDC classifies the following etiologic agents as Biosafety Level 4 agents</a:t>
            </a:r>
            <a:endParaRPr lang="en-US" dirty="0"/>
          </a:p>
        </p:txBody>
      </p:sp>
      <p:sp>
        <p:nvSpPr>
          <p:cNvPr id="7" name="Content Placeholder 6"/>
          <p:cNvSpPr>
            <a:spLocks noGrp="1"/>
          </p:cNvSpPr>
          <p:nvPr>
            <p:ph sz="half" idx="2"/>
          </p:nvPr>
        </p:nvSpPr>
        <p:spPr/>
        <p:txBody>
          <a:bodyPr/>
          <a:lstStyle/>
          <a:p>
            <a:r>
              <a:rPr lang="en-US" sz="1200" dirty="0" err="1"/>
              <a:t>Abrin</a:t>
            </a:r>
            <a:r>
              <a:rPr lang="en-US" sz="1200" dirty="0"/>
              <a:t/>
            </a:r>
            <a:br>
              <a:rPr lang="en-US" sz="1200" dirty="0"/>
            </a:br>
            <a:r>
              <a:rPr lang="en-US" sz="1200" dirty="0"/>
              <a:t>Botulinum neurotoxins* </a:t>
            </a:r>
            <a:br>
              <a:rPr lang="en-US" sz="1200" dirty="0"/>
            </a:br>
            <a:r>
              <a:rPr lang="en-US" sz="1200" dirty="0"/>
              <a:t>Botulinum neurotoxin producing species </a:t>
            </a:r>
            <a:br>
              <a:rPr lang="en-US" sz="1200" dirty="0"/>
            </a:br>
            <a:r>
              <a:rPr lang="en-US" sz="1200" dirty="0"/>
              <a:t>of </a:t>
            </a:r>
            <a:r>
              <a:rPr lang="en-US" sz="1200" i="1" dirty="0"/>
              <a:t>Clostridium*</a:t>
            </a:r>
            <a:endParaRPr lang="en-US" sz="1200" dirty="0"/>
          </a:p>
          <a:p>
            <a:r>
              <a:rPr lang="en-US" sz="1200" dirty="0" err="1"/>
              <a:t>Conotoxins</a:t>
            </a:r>
            <a:r>
              <a:rPr lang="en-US" sz="1200" dirty="0"/>
              <a:t> (Short, paralytic alpha </a:t>
            </a:r>
            <a:r>
              <a:rPr lang="en-US" sz="1200" dirty="0" err="1"/>
              <a:t>conotoxins</a:t>
            </a:r>
            <a:r>
              <a:rPr lang="en-US" sz="1200" dirty="0"/>
              <a:t> containing the following amino acid sequence</a:t>
            </a:r>
            <a:br>
              <a:rPr lang="en-US" sz="1200" dirty="0"/>
            </a:br>
            <a:r>
              <a:rPr lang="en-US" sz="1200" dirty="0"/>
              <a:t>X</a:t>
            </a:r>
            <a:r>
              <a:rPr lang="en-US" sz="1200" baseline="-25000" dirty="0"/>
              <a:t>1</a:t>
            </a:r>
            <a:r>
              <a:rPr lang="en-US" sz="1200" dirty="0"/>
              <a:t>CCX</a:t>
            </a:r>
            <a:r>
              <a:rPr lang="en-US" sz="1200" baseline="-25000" dirty="0"/>
              <a:t>2</a:t>
            </a:r>
            <a:r>
              <a:rPr lang="en-US" sz="1200" dirty="0"/>
              <a:t>PACGX</a:t>
            </a:r>
            <a:r>
              <a:rPr lang="en-US" sz="1200" baseline="-25000" dirty="0"/>
              <a:t>3</a:t>
            </a:r>
            <a:r>
              <a:rPr lang="en-US" sz="1200" dirty="0"/>
              <a:t>X</a:t>
            </a:r>
            <a:r>
              <a:rPr lang="en-US" sz="1200" baseline="-25000" dirty="0"/>
              <a:t>4</a:t>
            </a:r>
            <a:r>
              <a:rPr lang="en-US" sz="1200" dirty="0"/>
              <a:t>X</a:t>
            </a:r>
            <a:r>
              <a:rPr lang="en-US" sz="1200" baseline="-25000" dirty="0"/>
              <a:t>5</a:t>
            </a:r>
            <a:r>
              <a:rPr lang="en-US" sz="1200" dirty="0"/>
              <a:t>X</a:t>
            </a:r>
            <a:r>
              <a:rPr lang="en-US" sz="1200" baseline="-25000" dirty="0"/>
              <a:t>6</a:t>
            </a:r>
            <a:r>
              <a:rPr lang="en-US" sz="1200" dirty="0"/>
              <a:t>CX</a:t>
            </a:r>
            <a:r>
              <a:rPr lang="en-US" sz="1200" baseline="-25000" dirty="0"/>
              <a:t>7</a:t>
            </a:r>
            <a:r>
              <a:rPr lang="en-US" sz="1200" dirty="0"/>
              <a:t>)</a:t>
            </a:r>
            <a:r>
              <a:rPr lang="en-US" sz="1200" baseline="30000" dirty="0"/>
              <a:t>1</a:t>
            </a:r>
            <a:endParaRPr lang="en-US" sz="1200" dirty="0"/>
          </a:p>
          <a:p>
            <a:r>
              <a:rPr lang="en-US" sz="1200" i="1" dirty="0" err="1"/>
              <a:t>Coxiella</a:t>
            </a:r>
            <a:r>
              <a:rPr lang="en-US" sz="1200" i="1" dirty="0"/>
              <a:t> </a:t>
            </a:r>
            <a:r>
              <a:rPr lang="en-US" sz="1200" i="1" dirty="0" err="1"/>
              <a:t>burnetii</a:t>
            </a:r>
            <a:r>
              <a:rPr lang="en-US" sz="1200" dirty="0"/>
              <a:t> </a:t>
            </a:r>
            <a:br>
              <a:rPr lang="en-US" sz="1200" dirty="0"/>
            </a:br>
            <a:r>
              <a:rPr lang="en-US" sz="1200" dirty="0"/>
              <a:t>Crimean-Congo </a:t>
            </a:r>
            <a:r>
              <a:rPr lang="en-US" sz="1200" dirty="0" err="1"/>
              <a:t>haemorrhagic</a:t>
            </a:r>
            <a:r>
              <a:rPr lang="en-US" sz="1200" dirty="0"/>
              <a:t> fever virus </a:t>
            </a:r>
            <a:br>
              <a:rPr lang="en-US" sz="1200" dirty="0"/>
            </a:br>
            <a:r>
              <a:rPr lang="en-US" sz="1200" dirty="0" err="1"/>
              <a:t>Diacetoxyscirpenol</a:t>
            </a:r>
            <a:r>
              <a:rPr lang="en-US" sz="1200" dirty="0"/>
              <a:t/>
            </a:r>
            <a:br>
              <a:rPr lang="en-US" sz="1200" dirty="0"/>
            </a:br>
            <a:r>
              <a:rPr lang="en-US" sz="1200" dirty="0"/>
              <a:t>Eastern Equine Encephalitis virus</a:t>
            </a:r>
            <a:r>
              <a:rPr lang="en-US" sz="1200" baseline="30000" dirty="0"/>
              <a:t>3</a:t>
            </a:r>
            <a:r>
              <a:rPr lang="en-US" sz="1200" dirty="0"/>
              <a:t> </a:t>
            </a:r>
            <a:br>
              <a:rPr lang="en-US" sz="1200" dirty="0"/>
            </a:br>
            <a:r>
              <a:rPr lang="en-US" sz="1200" dirty="0"/>
              <a:t>Ebola virus*</a:t>
            </a:r>
            <a:br>
              <a:rPr lang="en-US" sz="1200" dirty="0"/>
            </a:br>
            <a:r>
              <a:rPr lang="en-US" sz="1200" i="1" dirty="0" err="1"/>
              <a:t>Francisella</a:t>
            </a:r>
            <a:r>
              <a:rPr lang="en-US" sz="1200" i="1" dirty="0"/>
              <a:t> </a:t>
            </a:r>
            <a:r>
              <a:rPr lang="en-US" sz="1200" i="1" dirty="0" err="1"/>
              <a:t>tularensis</a:t>
            </a:r>
            <a:r>
              <a:rPr lang="en-US" sz="1200" i="1" dirty="0"/>
              <a:t>*</a:t>
            </a:r>
            <a:r>
              <a:rPr lang="en-US" sz="1200" dirty="0"/>
              <a:t/>
            </a:r>
            <a:br>
              <a:rPr lang="en-US" sz="1200" dirty="0"/>
            </a:br>
            <a:r>
              <a:rPr lang="en-US" sz="1200" dirty="0"/>
              <a:t>Lassa fever virus</a:t>
            </a:r>
            <a:br>
              <a:rPr lang="en-US" sz="1200" dirty="0"/>
            </a:br>
            <a:r>
              <a:rPr lang="en-US" sz="1200" dirty="0" err="1"/>
              <a:t>Lujo</a:t>
            </a:r>
            <a:r>
              <a:rPr lang="en-US" sz="1200" dirty="0"/>
              <a:t> virus </a:t>
            </a:r>
            <a:br>
              <a:rPr lang="en-US" sz="1200" dirty="0"/>
            </a:br>
            <a:r>
              <a:rPr lang="en-US" sz="1200" dirty="0"/>
              <a:t>Marburg virus*</a:t>
            </a:r>
            <a:br>
              <a:rPr lang="en-US" sz="1200" dirty="0"/>
            </a:br>
            <a:r>
              <a:rPr lang="en-US" sz="1200" dirty="0" err="1"/>
              <a:t>Monkeypox</a:t>
            </a:r>
            <a:r>
              <a:rPr lang="en-US" sz="1200" dirty="0"/>
              <a:t> virus</a:t>
            </a:r>
            <a:r>
              <a:rPr lang="en-US" sz="1200" baseline="30000" dirty="0"/>
              <a:t>3</a:t>
            </a:r>
            <a:r>
              <a:rPr lang="en-US" sz="1200" dirty="0"/>
              <a:t/>
            </a:r>
            <a:br>
              <a:rPr lang="en-US" sz="1200" dirty="0"/>
            </a:br>
            <a:r>
              <a:rPr lang="en-US" sz="1200" dirty="0"/>
              <a:t>Reconstructed replication competent forms of the 1918 pandemic influenza virus containing any portion of the coding regions of all eight gene segments (Reconstructed 1918 Influenza virus)</a:t>
            </a:r>
          </a:p>
          <a:p>
            <a:endParaRPr lang="en-US" dirty="0"/>
          </a:p>
        </p:txBody>
      </p:sp>
      <p:sp>
        <p:nvSpPr>
          <p:cNvPr id="9" name="Content Placeholder 8"/>
          <p:cNvSpPr>
            <a:spLocks noGrp="1"/>
          </p:cNvSpPr>
          <p:nvPr>
            <p:ph sz="quarter" idx="4"/>
          </p:nvPr>
        </p:nvSpPr>
        <p:spPr/>
        <p:txBody>
          <a:bodyPr/>
          <a:lstStyle/>
          <a:p>
            <a:r>
              <a:rPr lang="en-US" sz="1200" dirty="0"/>
              <a:t>Ricin</a:t>
            </a:r>
            <a:br>
              <a:rPr lang="en-US" sz="1200" dirty="0"/>
            </a:br>
            <a:r>
              <a:rPr lang="en-US" sz="1200" i="1" dirty="0"/>
              <a:t>Rickettsia </a:t>
            </a:r>
            <a:r>
              <a:rPr lang="en-US" sz="1200" i="1" dirty="0" err="1"/>
              <a:t>prowazekii</a:t>
            </a:r>
            <a:r>
              <a:rPr lang="en-US" sz="1200" dirty="0"/>
              <a:t> </a:t>
            </a:r>
            <a:br>
              <a:rPr lang="en-US" sz="1200" dirty="0"/>
            </a:br>
            <a:r>
              <a:rPr lang="en-US" sz="1200" dirty="0"/>
              <a:t>SARS-associated coronavirus (SARS-</a:t>
            </a:r>
            <a:r>
              <a:rPr lang="en-US" sz="1200" dirty="0" err="1"/>
              <a:t>CoV</a:t>
            </a:r>
            <a:r>
              <a:rPr lang="en-US" sz="1200" dirty="0"/>
              <a:t>)</a:t>
            </a:r>
            <a:br>
              <a:rPr lang="en-US" sz="1200" dirty="0"/>
            </a:br>
            <a:r>
              <a:rPr lang="en-US" sz="1200" dirty="0" err="1"/>
              <a:t>Saxitoxin</a:t>
            </a:r>
            <a:r>
              <a:rPr lang="en-US" sz="1200" dirty="0"/>
              <a:t> </a:t>
            </a:r>
            <a:br>
              <a:rPr lang="en-US" sz="1200" dirty="0"/>
            </a:br>
            <a:r>
              <a:rPr lang="en-US" sz="1200" dirty="0"/>
              <a:t>South American </a:t>
            </a:r>
            <a:r>
              <a:rPr lang="en-US" sz="1200" dirty="0" err="1"/>
              <a:t>Haemorrhagic</a:t>
            </a:r>
            <a:r>
              <a:rPr lang="en-US" sz="1200" dirty="0"/>
              <a:t> Fever viruses: </a:t>
            </a:r>
            <a:br>
              <a:rPr lang="en-US" sz="1200" dirty="0"/>
            </a:br>
            <a:r>
              <a:rPr lang="en-US" sz="1200" dirty="0" err="1"/>
              <a:t>Chapare</a:t>
            </a:r>
            <a:r>
              <a:rPr lang="en-US" sz="1200" dirty="0"/>
              <a:t> </a:t>
            </a:r>
            <a:br>
              <a:rPr lang="en-US" sz="1200" dirty="0"/>
            </a:br>
            <a:r>
              <a:rPr lang="en-US" sz="1200" dirty="0" err="1"/>
              <a:t>Guanarito</a:t>
            </a:r>
            <a:r>
              <a:rPr lang="en-US" sz="1200" dirty="0"/>
              <a:t> </a:t>
            </a:r>
            <a:br>
              <a:rPr lang="en-US" sz="1200" dirty="0"/>
            </a:br>
            <a:r>
              <a:rPr lang="en-US" sz="1200" dirty="0" err="1"/>
              <a:t>Junin</a:t>
            </a:r>
            <a:r>
              <a:rPr lang="en-US" sz="1200" dirty="0"/>
              <a:t> </a:t>
            </a:r>
            <a:br>
              <a:rPr lang="en-US" sz="1200" dirty="0"/>
            </a:br>
            <a:r>
              <a:rPr lang="en-US" sz="1200" dirty="0" err="1"/>
              <a:t>Machupo</a:t>
            </a:r>
            <a:r>
              <a:rPr lang="en-US" sz="1200" dirty="0"/>
              <a:t> </a:t>
            </a:r>
            <a:br>
              <a:rPr lang="en-US" sz="1200" dirty="0"/>
            </a:br>
            <a:r>
              <a:rPr lang="en-US" sz="1200" dirty="0" err="1"/>
              <a:t>Sabia</a:t>
            </a:r>
            <a:endParaRPr lang="en-US" sz="1200" dirty="0"/>
          </a:p>
          <a:p>
            <a:r>
              <a:rPr lang="en-US" sz="1200" dirty="0"/>
              <a:t>Staphylococcal enterotoxins A,B,C,D,E subtypes </a:t>
            </a:r>
            <a:br>
              <a:rPr lang="en-US" sz="1200" dirty="0"/>
            </a:br>
            <a:r>
              <a:rPr lang="en-US" sz="1200" dirty="0"/>
              <a:t>T-2 toxin</a:t>
            </a:r>
            <a:br>
              <a:rPr lang="en-US" sz="1200" dirty="0"/>
            </a:br>
            <a:r>
              <a:rPr lang="en-US" sz="1200" dirty="0" err="1"/>
              <a:t>Tetrodotoxin</a:t>
            </a:r>
            <a:r>
              <a:rPr lang="en-US" sz="1200" dirty="0"/>
              <a:t/>
            </a:r>
            <a:br>
              <a:rPr lang="en-US" sz="1200" dirty="0"/>
            </a:br>
            <a:r>
              <a:rPr lang="en-US" sz="1200" dirty="0"/>
              <a:t>Tick-borne encephalitis complex (</a:t>
            </a:r>
            <a:r>
              <a:rPr lang="en-US" sz="1200" dirty="0" err="1"/>
              <a:t>flavi</a:t>
            </a:r>
            <a:r>
              <a:rPr lang="en-US" sz="1200" dirty="0"/>
              <a:t>) viruses: </a:t>
            </a:r>
            <a:br>
              <a:rPr lang="en-US" sz="1200" dirty="0"/>
            </a:br>
            <a:r>
              <a:rPr lang="en-US" sz="1200" dirty="0"/>
              <a:t>Far Eastern subtype </a:t>
            </a:r>
            <a:br>
              <a:rPr lang="en-US" sz="1200" dirty="0"/>
            </a:br>
            <a:r>
              <a:rPr lang="en-US" sz="1200" dirty="0"/>
              <a:t>Siberian subtype</a:t>
            </a:r>
          </a:p>
          <a:p>
            <a:r>
              <a:rPr lang="en-US" sz="1200" dirty="0" err="1"/>
              <a:t>Kyasanur</a:t>
            </a:r>
            <a:r>
              <a:rPr lang="en-US" sz="1200" dirty="0"/>
              <a:t> Forest disease virus </a:t>
            </a:r>
            <a:br>
              <a:rPr lang="en-US" sz="1200" dirty="0"/>
            </a:br>
            <a:r>
              <a:rPr lang="en-US" sz="1200" dirty="0"/>
              <a:t>Omsk hemorrhagic fever virus </a:t>
            </a:r>
            <a:br>
              <a:rPr lang="en-US" sz="1200" dirty="0"/>
            </a:br>
            <a:r>
              <a:rPr lang="en-US" sz="1200" dirty="0" err="1"/>
              <a:t>Variola</a:t>
            </a:r>
            <a:r>
              <a:rPr lang="en-US" sz="1200" dirty="0"/>
              <a:t> major virus (Smallpox virus)*</a:t>
            </a:r>
            <a:br>
              <a:rPr lang="en-US" sz="1200" dirty="0"/>
            </a:br>
            <a:r>
              <a:rPr lang="en-US" sz="1200" dirty="0" err="1"/>
              <a:t>Variola</a:t>
            </a:r>
            <a:r>
              <a:rPr lang="en-US" sz="1200" dirty="0"/>
              <a:t> minor virus (</a:t>
            </a:r>
            <a:r>
              <a:rPr lang="en-US" sz="1200" dirty="0" err="1"/>
              <a:t>Alastrim</a:t>
            </a:r>
            <a:r>
              <a:rPr lang="en-US" sz="1200" dirty="0"/>
              <a:t>)*</a:t>
            </a:r>
            <a:br>
              <a:rPr lang="en-US" sz="1200" dirty="0"/>
            </a:br>
            <a:r>
              <a:rPr lang="en-US" sz="1200" i="1" dirty="0"/>
              <a:t>Yersinia </a:t>
            </a:r>
            <a:r>
              <a:rPr lang="en-US" sz="1200" i="1" dirty="0" err="1"/>
              <a:t>pestis</a:t>
            </a:r>
            <a:r>
              <a:rPr lang="en-US" sz="1200" i="1" dirty="0"/>
              <a:t>*</a:t>
            </a:r>
            <a:endParaRPr lang="en-US" sz="1200" dirty="0"/>
          </a:p>
        </p:txBody>
      </p:sp>
      <p:sp>
        <p:nvSpPr>
          <p:cNvPr id="10" name="TextBox 9"/>
          <p:cNvSpPr txBox="1"/>
          <p:nvPr/>
        </p:nvSpPr>
        <p:spPr>
          <a:xfrm>
            <a:off x="457200" y="6367790"/>
            <a:ext cx="5516254" cy="261610"/>
          </a:xfrm>
          <a:prstGeom prst="rect">
            <a:avLst/>
          </a:prstGeom>
          <a:noFill/>
        </p:spPr>
        <p:txBody>
          <a:bodyPr wrap="none" rtlCol="0">
            <a:spAutoFit/>
          </a:bodyPr>
          <a:lstStyle/>
          <a:p>
            <a:pPr algn="l"/>
            <a:r>
              <a:rPr lang="en-US" sz="1100" dirty="0" smtClean="0"/>
              <a:t>REF: Federal Select Agent Program  http://www.seletagents.gov/selectagentsandtoxinslist.html</a:t>
            </a:r>
            <a:endParaRPr lang="en-US" sz="1100" dirty="0"/>
          </a:p>
        </p:txBody>
      </p:sp>
      <p:pic>
        <p:nvPicPr>
          <p:cNvPr id="8" name="Picture 2" descr="U.S. Army MEDDAC Ft. Campbell Distinctive Unit Insign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4882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RMW - Identification</a:t>
            </a:r>
            <a:endParaRPr lang="en-US" dirty="0"/>
          </a:p>
        </p:txBody>
      </p:sp>
      <p:sp>
        <p:nvSpPr>
          <p:cNvPr id="8" name="Content Placeholder 7"/>
          <p:cNvSpPr>
            <a:spLocks noGrp="1"/>
          </p:cNvSpPr>
          <p:nvPr>
            <p:ph idx="1"/>
          </p:nvPr>
        </p:nvSpPr>
        <p:spPr/>
        <p:txBody>
          <a:bodyPr/>
          <a:lstStyle/>
          <a:p>
            <a:r>
              <a:rPr lang="en-US" dirty="0" smtClean="0"/>
              <a:t>Group 8 – Other. Consult the Infection Control Officer (ICO) for specific instructions on handling RMW fluids. </a:t>
            </a:r>
          </a:p>
          <a:p>
            <a:endParaRPr lang="en-US" dirty="0" smtClean="0"/>
          </a:p>
          <a:p>
            <a:r>
              <a:rPr lang="en-US" dirty="0" smtClean="0"/>
              <a:t>Group 9 – Chemotherapy wastes, i.e., needles, empty vials and syringes, gowns, tubing containing chemotherapeutic pharmaceuticals</a:t>
            </a:r>
            <a:endParaRPr lang="en-US" dirty="0"/>
          </a:p>
        </p:txBody>
      </p:sp>
      <p:pic>
        <p:nvPicPr>
          <p:cNvPr id="9" name="Picture 2" descr="http://medicineworld.org/images/blogs/2-2008/Chemotherapy-784569010.jpg"/>
          <p:cNvPicPr>
            <a:picLocks noChangeAspect="1" noChangeArrowheads="1"/>
          </p:cNvPicPr>
          <p:nvPr/>
        </p:nvPicPr>
        <p:blipFill>
          <a:blip r:embed="rId3" cstate="print"/>
          <a:srcRect/>
          <a:stretch>
            <a:fillRect/>
          </a:stretch>
        </p:blipFill>
        <p:spPr bwMode="auto">
          <a:xfrm>
            <a:off x="7467600" y="4800600"/>
            <a:ext cx="1447800" cy="1617362"/>
          </a:xfrm>
          <a:prstGeom prst="rect">
            <a:avLst/>
          </a:prstGeom>
          <a:noFill/>
          <a:ln w="9525">
            <a:noFill/>
            <a:miter lim="800000"/>
            <a:headEnd/>
            <a:tailEnd/>
          </a:ln>
        </p:spPr>
      </p:pic>
      <p:pic>
        <p:nvPicPr>
          <p:cNvPr id="5" name="Picture 2" descr="U.S. Army MEDDAC Ft. Campbell Distinctive Unit Insign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0136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Check for Understanding</a:t>
            </a:r>
            <a:endParaRPr lang="en-US" dirty="0"/>
          </a:p>
        </p:txBody>
      </p:sp>
      <p:sp>
        <p:nvSpPr>
          <p:cNvPr id="2" name="Text Placeholder 1"/>
          <p:cNvSpPr>
            <a:spLocks noGrp="1"/>
          </p:cNvSpPr>
          <p:nvPr>
            <p:ph type="body" sz="quarter" idx="13"/>
          </p:nvPr>
        </p:nvSpPr>
        <p:spPr>
          <a:xfrm>
            <a:off x="914400" y="1295400"/>
            <a:ext cx="7315200" cy="4724400"/>
          </a:xfrm>
        </p:spPr>
        <p:txBody>
          <a:bodyPr/>
          <a:lstStyle/>
          <a:p>
            <a:r>
              <a:rPr lang="en-US" dirty="0" smtClean="0"/>
              <a:t>In what category group does the following RMW fall into?</a:t>
            </a:r>
          </a:p>
          <a:p>
            <a:endParaRPr lang="en-US" dirty="0"/>
          </a:p>
          <a:p>
            <a:pPr marL="0" indent="0"/>
            <a:r>
              <a:rPr lang="en-US" dirty="0" smtClean="0"/>
              <a:t>1. Sharps &amp; Syringes? </a:t>
            </a:r>
          </a:p>
          <a:p>
            <a:pPr marL="0" indent="0"/>
            <a:r>
              <a:rPr lang="en-US" dirty="0" smtClean="0"/>
              <a:t>Group 4 &amp; 7.</a:t>
            </a:r>
          </a:p>
          <a:p>
            <a:pPr marL="457200" indent="-457200">
              <a:buAutoNum type="arabicPeriod"/>
            </a:pPr>
            <a:endParaRPr lang="en-US" dirty="0"/>
          </a:p>
          <a:p>
            <a:pPr marL="0" indent="0"/>
            <a:r>
              <a:rPr lang="en-US" dirty="0" smtClean="0"/>
              <a:t>2. Pathological Waste? </a:t>
            </a:r>
          </a:p>
          <a:p>
            <a:pPr marL="0" indent="0"/>
            <a:r>
              <a:rPr lang="en-US" dirty="0" smtClean="0"/>
              <a:t>Group 2.</a:t>
            </a:r>
          </a:p>
          <a:p>
            <a:pPr marL="457200" indent="-457200">
              <a:buAutoNum type="arabicPeriod"/>
            </a:pPr>
            <a:endParaRPr lang="en-US" dirty="0"/>
          </a:p>
          <a:p>
            <a:pPr marL="0" indent="0"/>
            <a:r>
              <a:rPr lang="en-US" dirty="0" smtClean="0"/>
              <a:t>3. Blood &amp; Blood Products? </a:t>
            </a:r>
          </a:p>
          <a:p>
            <a:pPr marL="0" indent="0"/>
            <a:r>
              <a:rPr lang="en-US" dirty="0" smtClean="0"/>
              <a:t>Group 3.</a:t>
            </a:r>
          </a:p>
          <a:p>
            <a:pPr marL="457200" indent="-457200">
              <a:buAutoNum type="arabicPeriod"/>
            </a:pPr>
            <a:endParaRPr lang="en-US" dirty="0"/>
          </a:p>
        </p:txBody>
      </p:sp>
    </p:spTree>
    <p:extLst>
      <p:ext uri="{BB962C8B-B14F-4D97-AF65-F5344CB8AC3E}">
        <p14:creationId xmlns:p14="http://schemas.microsoft.com/office/powerpoint/2010/main" val="87000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Sharps Safety Standard</a:t>
            </a:r>
            <a:endParaRPr lang="en-US" dirty="0"/>
          </a:p>
        </p:txBody>
      </p:sp>
      <p:sp>
        <p:nvSpPr>
          <p:cNvPr id="3" name="Content Placeholder 2"/>
          <p:cNvSpPr>
            <a:spLocks noGrp="1"/>
          </p:cNvSpPr>
          <p:nvPr>
            <p:ph idx="1"/>
          </p:nvPr>
        </p:nvSpPr>
        <p:spPr/>
        <p:txBody>
          <a:bodyPr/>
          <a:lstStyle/>
          <a:p>
            <a:r>
              <a:rPr lang="en-US" sz="2800" dirty="0" smtClean="0"/>
              <a:t>In 2001, in response to the </a:t>
            </a:r>
            <a:r>
              <a:rPr lang="en-US" sz="2800" dirty="0" err="1" smtClean="0"/>
              <a:t>Needlestick</a:t>
            </a:r>
            <a:r>
              <a:rPr lang="en-US" sz="2800" dirty="0" smtClean="0"/>
              <a:t> Safety and Prevention Act, OSHA revised the </a:t>
            </a:r>
            <a:r>
              <a:rPr lang="en-US" sz="2800" dirty="0" err="1" smtClean="0"/>
              <a:t>Bloodborne</a:t>
            </a:r>
            <a:r>
              <a:rPr lang="en-US" sz="2800" dirty="0" smtClean="0"/>
              <a:t> Pathogens Standard which:</a:t>
            </a:r>
          </a:p>
          <a:p>
            <a:pPr lvl="1"/>
            <a:r>
              <a:rPr lang="en-US" sz="2400" dirty="0" smtClean="0"/>
              <a:t>Requires the use of engineering and work practice controls to eliminate or minimize employee exposure to </a:t>
            </a:r>
            <a:r>
              <a:rPr lang="en-US" sz="2400" dirty="0" err="1" smtClean="0"/>
              <a:t>bloodborne</a:t>
            </a:r>
            <a:r>
              <a:rPr lang="en-US" sz="2400" dirty="0" smtClean="0"/>
              <a:t> pathogens.</a:t>
            </a:r>
          </a:p>
          <a:p>
            <a:pPr lvl="1"/>
            <a:r>
              <a:rPr lang="en-US" sz="2400" dirty="0" smtClean="0"/>
              <a:t>Employers must keep a sharps injury log for the recording of percutaneous injuries from contaminated sharps.</a:t>
            </a:r>
          </a:p>
          <a:p>
            <a:pPr lvl="1"/>
            <a:r>
              <a:rPr lang="en-US" sz="2400" dirty="0" smtClean="0"/>
              <a:t>Clarifies the Exposure Control Plan.</a:t>
            </a:r>
          </a:p>
          <a:p>
            <a:pPr lvl="1"/>
            <a:r>
              <a:rPr lang="en-US" sz="2400" dirty="0" smtClean="0"/>
              <a:t>Hepatitis B vaccine declination (Mandatory).</a:t>
            </a:r>
            <a:endParaRPr lang="en-US" sz="2000" dirty="0" smtClean="0"/>
          </a:p>
          <a:p>
            <a:pPr marL="0" indent="0">
              <a:buNone/>
            </a:pPr>
            <a:endParaRPr lang="en-US" sz="1100" dirty="0" smtClean="0"/>
          </a:p>
          <a:p>
            <a:pPr marL="0" indent="0">
              <a:buNone/>
            </a:pPr>
            <a:endParaRPr lang="en-US" sz="1100" dirty="0" smtClean="0"/>
          </a:p>
          <a:p>
            <a:pPr marL="0" indent="0">
              <a:buNone/>
            </a:pPr>
            <a:endParaRPr lang="en-US" sz="1100" dirty="0"/>
          </a:p>
          <a:p>
            <a:pPr marL="0" indent="0">
              <a:buNone/>
            </a:pPr>
            <a:r>
              <a:rPr lang="en-US" sz="1100" dirty="0" smtClean="0"/>
              <a:t>REF: OSHA </a:t>
            </a:r>
            <a:r>
              <a:rPr lang="en-US" sz="1100" dirty="0" err="1" smtClean="0"/>
              <a:t>Bloodborne</a:t>
            </a:r>
            <a:r>
              <a:rPr lang="en-US" sz="1100" dirty="0" smtClean="0"/>
              <a:t> Pathogen and </a:t>
            </a:r>
            <a:r>
              <a:rPr lang="en-US" sz="1100" dirty="0" err="1" smtClean="0"/>
              <a:t>Needlestick</a:t>
            </a:r>
            <a:r>
              <a:rPr lang="en-US" sz="1100" dirty="0" smtClean="0"/>
              <a:t> Prevention</a:t>
            </a:r>
          </a:p>
          <a:p>
            <a:pPr marL="0" indent="0">
              <a:buNone/>
            </a:pPr>
            <a:r>
              <a:rPr lang="en-US" sz="1100" dirty="0" smtClean="0"/>
              <a:t>http://www.osha.gov/SLTC/bloodbornepathogens/standards.html</a:t>
            </a:r>
          </a:p>
        </p:txBody>
      </p:sp>
      <p:pic>
        <p:nvPicPr>
          <p:cNvPr id="4" name="Picture 2" descr="U.S. Army MEDDAC Ft. Campbell Distinctive Unit 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40476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
          <p:cNvGrpSpPr>
            <a:grpSpLocks/>
          </p:cNvGrpSpPr>
          <p:nvPr/>
        </p:nvGrpSpPr>
        <p:grpSpPr bwMode="auto">
          <a:xfrm>
            <a:off x="4695825" y="2341563"/>
            <a:ext cx="3432175" cy="3163887"/>
            <a:chOff x="2958" y="1475"/>
            <a:chExt cx="2162" cy="1993"/>
          </a:xfrm>
        </p:grpSpPr>
        <p:sp>
          <p:nvSpPr>
            <p:cNvPr id="18" name="Freeform 5"/>
            <p:cNvSpPr>
              <a:spLocks/>
            </p:cNvSpPr>
            <p:nvPr/>
          </p:nvSpPr>
          <p:spPr bwMode="auto">
            <a:xfrm>
              <a:off x="4041" y="1475"/>
              <a:ext cx="1079" cy="1993"/>
            </a:xfrm>
            <a:custGeom>
              <a:avLst/>
              <a:gdLst>
                <a:gd name="T0" fmla="*/ 95 w 1079"/>
                <a:gd name="T1" fmla="*/ 1985 h 1993"/>
                <a:gd name="T2" fmla="*/ 279 w 1079"/>
                <a:gd name="T3" fmla="*/ 1955 h 1993"/>
                <a:gd name="T4" fmla="*/ 457 w 1079"/>
                <a:gd name="T5" fmla="*/ 1896 h 1993"/>
                <a:gd name="T6" fmla="*/ 619 w 1079"/>
                <a:gd name="T7" fmla="*/ 1810 h 1993"/>
                <a:gd name="T8" fmla="*/ 762 w 1079"/>
                <a:gd name="T9" fmla="*/ 1699 h 1993"/>
                <a:gd name="T10" fmla="*/ 883 w 1079"/>
                <a:gd name="T11" fmla="*/ 1566 h 1993"/>
                <a:gd name="T12" fmla="*/ 977 w 1079"/>
                <a:gd name="T13" fmla="*/ 1416 h 1993"/>
                <a:gd name="T14" fmla="*/ 1042 w 1079"/>
                <a:gd name="T15" fmla="*/ 1252 h 1993"/>
                <a:gd name="T16" fmla="*/ 1073 w 1079"/>
                <a:gd name="T17" fmla="*/ 1081 h 1993"/>
                <a:gd name="T18" fmla="*/ 1073 w 1079"/>
                <a:gd name="T19" fmla="*/ 908 h 1993"/>
                <a:gd name="T20" fmla="*/ 1042 w 1079"/>
                <a:gd name="T21" fmla="*/ 739 h 1993"/>
                <a:gd name="T22" fmla="*/ 977 w 1079"/>
                <a:gd name="T23" fmla="*/ 575 h 1993"/>
                <a:gd name="T24" fmla="*/ 883 w 1079"/>
                <a:gd name="T25" fmla="*/ 425 h 1993"/>
                <a:gd name="T26" fmla="*/ 762 w 1079"/>
                <a:gd name="T27" fmla="*/ 292 h 1993"/>
                <a:gd name="T28" fmla="*/ 619 w 1079"/>
                <a:gd name="T29" fmla="*/ 181 h 1993"/>
                <a:gd name="T30" fmla="*/ 457 w 1079"/>
                <a:gd name="T31" fmla="*/ 93 h 1993"/>
                <a:gd name="T32" fmla="*/ 279 w 1079"/>
                <a:gd name="T33" fmla="*/ 34 h 1993"/>
                <a:gd name="T34" fmla="*/ 95 w 1079"/>
                <a:gd name="T35" fmla="*/ 4 h 1993"/>
                <a:gd name="T36" fmla="*/ 0 w 1079"/>
                <a:gd name="T37" fmla="*/ 224 h 1993"/>
                <a:gd name="T38" fmla="*/ 146 w 1079"/>
                <a:gd name="T39" fmla="*/ 236 h 1993"/>
                <a:gd name="T40" fmla="*/ 288 w 1079"/>
                <a:gd name="T41" fmla="*/ 271 h 1993"/>
                <a:gd name="T42" fmla="*/ 421 w 1079"/>
                <a:gd name="T43" fmla="*/ 328 h 1993"/>
                <a:gd name="T44" fmla="*/ 543 w 1079"/>
                <a:gd name="T45" fmla="*/ 407 h 1993"/>
                <a:gd name="T46" fmla="*/ 647 w 1079"/>
                <a:gd name="T47" fmla="*/ 502 h 1993"/>
                <a:gd name="T48" fmla="*/ 731 w 1079"/>
                <a:gd name="T49" fmla="*/ 613 h 1993"/>
                <a:gd name="T50" fmla="*/ 793 w 1079"/>
                <a:gd name="T51" fmla="*/ 737 h 1993"/>
                <a:gd name="T52" fmla="*/ 832 w 1079"/>
                <a:gd name="T53" fmla="*/ 867 h 1993"/>
                <a:gd name="T54" fmla="*/ 843 w 1079"/>
                <a:gd name="T55" fmla="*/ 1002 h 1993"/>
                <a:gd name="T56" fmla="*/ 832 w 1079"/>
                <a:gd name="T57" fmla="*/ 1139 h 1993"/>
                <a:gd name="T58" fmla="*/ 793 w 1079"/>
                <a:gd name="T59" fmla="*/ 1269 h 1993"/>
                <a:gd name="T60" fmla="*/ 731 w 1079"/>
                <a:gd name="T61" fmla="*/ 1392 h 1993"/>
                <a:gd name="T62" fmla="*/ 664 w 1079"/>
                <a:gd name="T63" fmla="*/ 1479 h 1993"/>
                <a:gd name="T64" fmla="*/ 606 w 1079"/>
                <a:gd name="T65" fmla="*/ 1543 h 1993"/>
                <a:gd name="T66" fmla="*/ 515 w 1079"/>
                <a:gd name="T67" fmla="*/ 1614 h 1993"/>
                <a:gd name="T68" fmla="*/ 421 w 1079"/>
                <a:gd name="T69" fmla="*/ 1672 h 1993"/>
                <a:gd name="T70" fmla="*/ 288 w 1079"/>
                <a:gd name="T71" fmla="*/ 1729 h 1993"/>
                <a:gd name="T72" fmla="*/ 146 w 1079"/>
                <a:gd name="T73" fmla="*/ 1764 h 1993"/>
                <a:gd name="T74" fmla="*/ 0 w 1079"/>
                <a:gd name="T75" fmla="*/ 1776 h 19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9"/>
                <a:gd name="T115" fmla="*/ 0 h 1993"/>
                <a:gd name="T116" fmla="*/ 1079 w 1079"/>
                <a:gd name="T117" fmla="*/ 1993 h 19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9" h="1993">
                  <a:moveTo>
                    <a:pt x="0" y="1992"/>
                  </a:moveTo>
                  <a:lnTo>
                    <a:pt x="95" y="1985"/>
                  </a:lnTo>
                  <a:lnTo>
                    <a:pt x="187" y="1975"/>
                  </a:lnTo>
                  <a:lnTo>
                    <a:pt x="279" y="1955"/>
                  </a:lnTo>
                  <a:lnTo>
                    <a:pt x="369" y="1931"/>
                  </a:lnTo>
                  <a:lnTo>
                    <a:pt x="457" y="1896"/>
                  </a:lnTo>
                  <a:lnTo>
                    <a:pt x="539" y="1857"/>
                  </a:lnTo>
                  <a:lnTo>
                    <a:pt x="619" y="1810"/>
                  </a:lnTo>
                  <a:lnTo>
                    <a:pt x="693" y="1757"/>
                  </a:lnTo>
                  <a:lnTo>
                    <a:pt x="762" y="1699"/>
                  </a:lnTo>
                  <a:lnTo>
                    <a:pt x="825" y="1636"/>
                  </a:lnTo>
                  <a:lnTo>
                    <a:pt x="883" y="1566"/>
                  </a:lnTo>
                  <a:lnTo>
                    <a:pt x="934" y="1493"/>
                  </a:lnTo>
                  <a:lnTo>
                    <a:pt x="977" y="1416"/>
                  </a:lnTo>
                  <a:lnTo>
                    <a:pt x="1014" y="1336"/>
                  </a:lnTo>
                  <a:lnTo>
                    <a:pt x="1042" y="1252"/>
                  </a:lnTo>
                  <a:lnTo>
                    <a:pt x="1062" y="1169"/>
                  </a:lnTo>
                  <a:lnTo>
                    <a:pt x="1073" y="1081"/>
                  </a:lnTo>
                  <a:lnTo>
                    <a:pt x="1078" y="995"/>
                  </a:lnTo>
                  <a:lnTo>
                    <a:pt x="1073" y="908"/>
                  </a:lnTo>
                  <a:lnTo>
                    <a:pt x="1062" y="822"/>
                  </a:lnTo>
                  <a:lnTo>
                    <a:pt x="1042" y="739"/>
                  </a:lnTo>
                  <a:lnTo>
                    <a:pt x="1014" y="655"/>
                  </a:lnTo>
                  <a:lnTo>
                    <a:pt x="977" y="575"/>
                  </a:lnTo>
                  <a:lnTo>
                    <a:pt x="934" y="498"/>
                  </a:lnTo>
                  <a:lnTo>
                    <a:pt x="883" y="425"/>
                  </a:lnTo>
                  <a:lnTo>
                    <a:pt x="825" y="355"/>
                  </a:lnTo>
                  <a:lnTo>
                    <a:pt x="762" y="292"/>
                  </a:lnTo>
                  <a:lnTo>
                    <a:pt x="693" y="234"/>
                  </a:lnTo>
                  <a:lnTo>
                    <a:pt x="619" y="181"/>
                  </a:lnTo>
                  <a:lnTo>
                    <a:pt x="539" y="134"/>
                  </a:lnTo>
                  <a:lnTo>
                    <a:pt x="457" y="93"/>
                  </a:lnTo>
                  <a:lnTo>
                    <a:pt x="369" y="60"/>
                  </a:lnTo>
                  <a:lnTo>
                    <a:pt x="279" y="34"/>
                  </a:lnTo>
                  <a:lnTo>
                    <a:pt x="187" y="16"/>
                  </a:lnTo>
                  <a:lnTo>
                    <a:pt x="95" y="4"/>
                  </a:lnTo>
                  <a:lnTo>
                    <a:pt x="0" y="0"/>
                  </a:lnTo>
                  <a:lnTo>
                    <a:pt x="0" y="224"/>
                  </a:lnTo>
                  <a:lnTo>
                    <a:pt x="73" y="227"/>
                  </a:lnTo>
                  <a:lnTo>
                    <a:pt x="146" y="236"/>
                  </a:lnTo>
                  <a:lnTo>
                    <a:pt x="218" y="251"/>
                  </a:lnTo>
                  <a:lnTo>
                    <a:pt x="288" y="271"/>
                  </a:lnTo>
                  <a:lnTo>
                    <a:pt x="356" y="298"/>
                  </a:lnTo>
                  <a:lnTo>
                    <a:pt x="421" y="328"/>
                  </a:lnTo>
                  <a:lnTo>
                    <a:pt x="484" y="365"/>
                  </a:lnTo>
                  <a:lnTo>
                    <a:pt x="543" y="407"/>
                  </a:lnTo>
                  <a:lnTo>
                    <a:pt x="596" y="452"/>
                  </a:lnTo>
                  <a:lnTo>
                    <a:pt x="647" y="502"/>
                  </a:lnTo>
                  <a:lnTo>
                    <a:pt x="691" y="555"/>
                  </a:lnTo>
                  <a:lnTo>
                    <a:pt x="731" y="613"/>
                  </a:lnTo>
                  <a:lnTo>
                    <a:pt x="765" y="674"/>
                  </a:lnTo>
                  <a:lnTo>
                    <a:pt x="793" y="737"/>
                  </a:lnTo>
                  <a:lnTo>
                    <a:pt x="816" y="801"/>
                  </a:lnTo>
                  <a:lnTo>
                    <a:pt x="832" y="867"/>
                  </a:lnTo>
                  <a:lnTo>
                    <a:pt x="840" y="936"/>
                  </a:lnTo>
                  <a:lnTo>
                    <a:pt x="843" y="1002"/>
                  </a:lnTo>
                  <a:lnTo>
                    <a:pt x="840" y="1070"/>
                  </a:lnTo>
                  <a:lnTo>
                    <a:pt x="832" y="1139"/>
                  </a:lnTo>
                  <a:lnTo>
                    <a:pt x="816" y="1204"/>
                  </a:lnTo>
                  <a:lnTo>
                    <a:pt x="793" y="1269"/>
                  </a:lnTo>
                  <a:lnTo>
                    <a:pt x="765" y="1331"/>
                  </a:lnTo>
                  <a:lnTo>
                    <a:pt x="731" y="1392"/>
                  </a:lnTo>
                  <a:lnTo>
                    <a:pt x="691" y="1449"/>
                  </a:lnTo>
                  <a:lnTo>
                    <a:pt x="664" y="1479"/>
                  </a:lnTo>
                  <a:lnTo>
                    <a:pt x="643" y="1507"/>
                  </a:lnTo>
                  <a:lnTo>
                    <a:pt x="606" y="1543"/>
                  </a:lnTo>
                  <a:lnTo>
                    <a:pt x="556" y="1586"/>
                  </a:lnTo>
                  <a:lnTo>
                    <a:pt x="515" y="1614"/>
                  </a:lnTo>
                  <a:lnTo>
                    <a:pt x="484" y="1634"/>
                  </a:lnTo>
                  <a:lnTo>
                    <a:pt x="421" y="1672"/>
                  </a:lnTo>
                  <a:lnTo>
                    <a:pt x="356" y="1702"/>
                  </a:lnTo>
                  <a:lnTo>
                    <a:pt x="288" y="1729"/>
                  </a:lnTo>
                  <a:lnTo>
                    <a:pt x="218" y="1749"/>
                  </a:lnTo>
                  <a:lnTo>
                    <a:pt x="146" y="1764"/>
                  </a:lnTo>
                  <a:lnTo>
                    <a:pt x="73" y="1773"/>
                  </a:lnTo>
                  <a:lnTo>
                    <a:pt x="0" y="1776"/>
                  </a:lnTo>
                  <a:lnTo>
                    <a:pt x="0" y="1992"/>
                  </a:lnTo>
                </a:path>
              </a:pathLst>
            </a:custGeom>
            <a:solidFill>
              <a:srgbClr val="FF5151"/>
            </a:solidFill>
            <a:ln w="12700" cap="rnd">
              <a:solidFill>
                <a:srgbClr val="FF515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9" name="Freeform 6"/>
            <p:cNvSpPr>
              <a:spLocks/>
            </p:cNvSpPr>
            <p:nvPr/>
          </p:nvSpPr>
          <p:spPr bwMode="auto">
            <a:xfrm>
              <a:off x="2958" y="1475"/>
              <a:ext cx="1079" cy="1993"/>
            </a:xfrm>
            <a:custGeom>
              <a:avLst/>
              <a:gdLst>
                <a:gd name="T0" fmla="*/ 1078 w 1079"/>
                <a:gd name="T1" fmla="*/ 1776 h 1993"/>
                <a:gd name="T2" fmla="*/ 930 w 1079"/>
                <a:gd name="T3" fmla="*/ 1764 h 1993"/>
                <a:gd name="T4" fmla="*/ 789 w 1079"/>
                <a:gd name="T5" fmla="*/ 1729 h 1993"/>
                <a:gd name="T6" fmla="*/ 654 w 1079"/>
                <a:gd name="T7" fmla="*/ 1672 h 1993"/>
                <a:gd name="T8" fmla="*/ 535 w 1079"/>
                <a:gd name="T9" fmla="*/ 1593 h 1993"/>
                <a:gd name="T10" fmla="*/ 430 w 1079"/>
                <a:gd name="T11" fmla="*/ 1498 h 1993"/>
                <a:gd name="T12" fmla="*/ 346 w 1079"/>
                <a:gd name="T13" fmla="*/ 1386 h 1993"/>
                <a:gd name="T14" fmla="*/ 284 w 1079"/>
                <a:gd name="T15" fmla="*/ 1263 h 1993"/>
                <a:gd name="T16" fmla="*/ 247 w 1079"/>
                <a:gd name="T17" fmla="*/ 1131 h 1993"/>
                <a:gd name="T18" fmla="*/ 232 w 1079"/>
                <a:gd name="T19" fmla="*/ 996 h 1993"/>
                <a:gd name="T20" fmla="*/ 247 w 1079"/>
                <a:gd name="T21" fmla="*/ 861 h 1993"/>
                <a:gd name="T22" fmla="*/ 284 w 1079"/>
                <a:gd name="T23" fmla="*/ 731 h 1993"/>
                <a:gd name="T24" fmla="*/ 346 w 1079"/>
                <a:gd name="T25" fmla="*/ 607 h 1993"/>
                <a:gd name="T26" fmla="*/ 420 w 1079"/>
                <a:gd name="T27" fmla="*/ 510 h 1993"/>
                <a:gd name="T28" fmla="*/ 495 w 1079"/>
                <a:gd name="T29" fmla="*/ 436 h 1993"/>
                <a:gd name="T30" fmla="*/ 582 w 1079"/>
                <a:gd name="T31" fmla="*/ 372 h 1993"/>
                <a:gd name="T32" fmla="*/ 654 w 1079"/>
                <a:gd name="T33" fmla="*/ 328 h 1993"/>
                <a:gd name="T34" fmla="*/ 789 w 1079"/>
                <a:gd name="T35" fmla="*/ 271 h 1993"/>
                <a:gd name="T36" fmla="*/ 930 w 1079"/>
                <a:gd name="T37" fmla="*/ 236 h 1993"/>
                <a:gd name="T38" fmla="*/ 1078 w 1079"/>
                <a:gd name="T39" fmla="*/ 224 h 1993"/>
                <a:gd name="T40" fmla="*/ 984 w 1079"/>
                <a:gd name="T41" fmla="*/ 4 h 1993"/>
                <a:gd name="T42" fmla="*/ 799 w 1079"/>
                <a:gd name="T43" fmla="*/ 34 h 1993"/>
                <a:gd name="T44" fmla="*/ 622 w 1079"/>
                <a:gd name="T45" fmla="*/ 93 h 1993"/>
                <a:gd name="T46" fmla="*/ 460 w 1079"/>
                <a:gd name="T47" fmla="*/ 181 h 1993"/>
                <a:gd name="T48" fmla="*/ 315 w 1079"/>
                <a:gd name="T49" fmla="*/ 292 h 1993"/>
                <a:gd name="T50" fmla="*/ 194 w 1079"/>
                <a:gd name="T51" fmla="*/ 425 h 1993"/>
                <a:gd name="T52" fmla="*/ 102 w 1079"/>
                <a:gd name="T53" fmla="*/ 575 h 1993"/>
                <a:gd name="T54" fmla="*/ 36 w 1079"/>
                <a:gd name="T55" fmla="*/ 739 h 1993"/>
                <a:gd name="T56" fmla="*/ 4 w 1079"/>
                <a:gd name="T57" fmla="*/ 908 h 1993"/>
                <a:gd name="T58" fmla="*/ 4 w 1079"/>
                <a:gd name="T59" fmla="*/ 1081 h 1993"/>
                <a:gd name="T60" fmla="*/ 36 w 1079"/>
                <a:gd name="T61" fmla="*/ 1252 h 1993"/>
                <a:gd name="T62" fmla="*/ 102 w 1079"/>
                <a:gd name="T63" fmla="*/ 1416 h 1993"/>
                <a:gd name="T64" fmla="*/ 194 w 1079"/>
                <a:gd name="T65" fmla="*/ 1566 h 1993"/>
                <a:gd name="T66" fmla="*/ 315 w 1079"/>
                <a:gd name="T67" fmla="*/ 1699 h 1993"/>
                <a:gd name="T68" fmla="*/ 460 w 1079"/>
                <a:gd name="T69" fmla="*/ 1810 h 1993"/>
                <a:gd name="T70" fmla="*/ 622 w 1079"/>
                <a:gd name="T71" fmla="*/ 1896 h 1993"/>
                <a:gd name="T72" fmla="*/ 799 w 1079"/>
                <a:gd name="T73" fmla="*/ 1955 h 1993"/>
                <a:gd name="T74" fmla="*/ 984 w 1079"/>
                <a:gd name="T75" fmla="*/ 1985 h 19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9"/>
                <a:gd name="T115" fmla="*/ 0 h 1993"/>
                <a:gd name="T116" fmla="*/ 1079 w 1079"/>
                <a:gd name="T117" fmla="*/ 1993 h 19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9" h="1993">
                  <a:moveTo>
                    <a:pt x="1078" y="1992"/>
                  </a:moveTo>
                  <a:lnTo>
                    <a:pt x="1078" y="1776"/>
                  </a:lnTo>
                  <a:lnTo>
                    <a:pt x="1005" y="1773"/>
                  </a:lnTo>
                  <a:lnTo>
                    <a:pt x="930" y="1764"/>
                  </a:lnTo>
                  <a:lnTo>
                    <a:pt x="859" y="1749"/>
                  </a:lnTo>
                  <a:lnTo>
                    <a:pt x="789" y="1729"/>
                  </a:lnTo>
                  <a:lnTo>
                    <a:pt x="720" y="1702"/>
                  </a:lnTo>
                  <a:lnTo>
                    <a:pt x="654" y="1672"/>
                  </a:lnTo>
                  <a:lnTo>
                    <a:pt x="593" y="1634"/>
                  </a:lnTo>
                  <a:lnTo>
                    <a:pt x="535" y="1593"/>
                  </a:lnTo>
                  <a:lnTo>
                    <a:pt x="481" y="1548"/>
                  </a:lnTo>
                  <a:lnTo>
                    <a:pt x="430" y="1498"/>
                  </a:lnTo>
                  <a:lnTo>
                    <a:pt x="386" y="1445"/>
                  </a:lnTo>
                  <a:lnTo>
                    <a:pt x="346" y="1386"/>
                  </a:lnTo>
                  <a:lnTo>
                    <a:pt x="312" y="1326"/>
                  </a:lnTo>
                  <a:lnTo>
                    <a:pt x="284" y="1263"/>
                  </a:lnTo>
                  <a:lnTo>
                    <a:pt x="262" y="1198"/>
                  </a:lnTo>
                  <a:lnTo>
                    <a:pt x="247" y="1131"/>
                  </a:lnTo>
                  <a:lnTo>
                    <a:pt x="237" y="1064"/>
                  </a:lnTo>
                  <a:lnTo>
                    <a:pt x="232" y="996"/>
                  </a:lnTo>
                  <a:lnTo>
                    <a:pt x="237" y="930"/>
                  </a:lnTo>
                  <a:lnTo>
                    <a:pt x="247" y="861"/>
                  </a:lnTo>
                  <a:lnTo>
                    <a:pt x="262" y="795"/>
                  </a:lnTo>
                  <a:lnTo>
                    <a:pt x="284" y="731"/>
                  </a:lnTo>
                  <a:lnTo>
                    <a:pt x="312" y="668"/>
                  </a:lnTo>
                  <a:lnTo>
                    <a:pt x="346" y="607"/>
                  </a:lnTo>
                  <a:lnTo>
                    <a:pt x="386" y="551"/>
                  </a:lnTo>
                  <a:lnTo>
                    <a:pt x="420" y="510"/>
                  </a:lnTo>
                  <a:lnTo>
                    <a:pt x="453" y="477"/>
                  </a:lnTo>
                  <a:lnTo>
                    <a:pt x="495" y="436"/>
                  </a:lnTo>
                  <a:lnTo>
                    <a:pt x="546" y="396"/>
                  </a:lnTo>
                  <a:lnTo>
                    <a:pt x="582" y="372"/>
                  </a:lnTo>
                  <a:lnTo>
                    <a:pt x="593" y="365"/>
                  </a:lnTo>
                  <a:lnTo>
                    <a:pt x="654" y="328"/>
                  </a:lnTo>
                  <a:lnTo>
                    <a:pt x="720" y="298"/>
                  </a:lnTo>
                  <a:lnTo>
                    <a:pt x="789" y="271"/>
                  </a:lnTo>
                  <a:lnTo>
                    <a:pt x="859" y="251"/>
                  </a:lnTo>
                  <a:lnTo>
                    <a:pt x="930" y="236"/>
                  </a:lnTo>
                  <a:lnTo>
                    <a:pt x="1005" y="227"/>
                  </a:lnTo>
                  <a:lnTo>
                    <a:pt x="1078" y="224"/>
                  </a:lnTo>
                  <a:lnTo>
                    <a:pt x="1078" y="0"/>
                  </a:lnTo>
                  <a:lnTo>
                    <a:pt x="984" y="4"/>
                  </a:lnTo>
                  <a:lnTo>
                    <a:pt x="890" y="16"/>
                  </a:lnTo>
                  <a:lnTo>
                    <a:pt x="799" y="34"/>
                  </a:lnTo>
                  <a:lnTo>
                    <a:pt x="710" y="60"/>
                  </a:lnTo>
                  <a:lnTo>
                    <a:pt x="622" y="93"/>
                  </a:lnTo>
                  <a:lnTo>
                    <a:pt x="538" y="134"/>
                  </a:lnTo>
                  <a:lnTo>
                    <a:pt x="460" y="181"/>
                  </a:lnTo>
                  <a:lnTo>
                    <a:pt x="384" y="234"/>
                  </a:lnTo>
                  <a:lnTo>
                    <a:pt x="315" y="292"/>
                  </a:lnTo>
                  <a:lnTo>
                    <a:pt x="252" y="355"/>
                  </a:lnTo>
                  <a:lnTo>
                    <a:pt x="194" y="425"/>
                  </a:lnTo>
                  <a:lnTo>
                    <a:pt x="144" y="498"/>
                  </a:lnTo>
                  <a:lnTo>
                    <a:pt x="102" y="575"/>
                  </a:lnTo>
                  <a:lnTo>
                    <a:pt x="63" y="655"/>
                  </a:lnTo>
                  <a:lnTo>
                    <a:pt x="36" y="739"/>
                  </a:lnTo>
                  <a:lnTo>
                    <a:pt x="15" y="822"/>
                  </a:lnTo>
                  <a:lnTo>
                    <a:pt x="4" y="908"/>
                  </a:lnTo>
                  <a:lnTo>
                    <a:pt x="0" y="995"/>
                  </a:lnTo>
                  <a:lnTo>
                    <a:pt x="4" y="1081"/>
                  </a:lnTo>
                  <a:lnTo>
                    <a:pt x="15" y="1169"/>
                  </a:lnTo>
                  <a:lnTo>
                    <a:pt x="36" y="1252"/>
                  </a:lnTo>
                  <a:lnTo>
                    <a:pt x="63" y="1336"/>
                  </a:lnTo>
                  <a:lnTo>
                    <a:pt x="102" y="1416"/>
                  </a:lnTo>
                  <a:lnTo>
                    <a:pt x="144" y="1493"/>
                  </a:lnTo>
                  <a:lnTo>
                    <a:pt x="194" y="1566"/>
                  </a:lnTo>
                  <a:lnTo>
                    <a:pt x="252" y="1636"/>
                  </a:lnTo>
                  <a:lnTo>
                    <a:pt x="315" y="1699"/>
                  </a:lnTo>
                  <a:lnTo>
                    <a:pt x="384" y="1757"/>
                  </a:lnTo>
                  <a:lnTo>
                    <a:pt x="460" y="1810"/>
                  </a:lnTo>
                  <a:lnTo>
                    <a:pt x="538" y="1857"/>
                  </a:lnTo>
                  <a:lnTo>
                    <a:pt x="622" y="1896"/>
                  </a:lnTo>
                  <a:lnTo>
                    <a:pt x="710" y="1931"/>
                  </a:lnTo>
                  <a:lnTo>
                    <a:pt x="799" y="1955"/>
                  </a:lnTo>
                  <a:lnTo>
                    <a:pt x="890" y="1975"/>
                  </a:lnTo>
                  <a:lnTo>
                    <a:pt x="984" y="1985"/>
                  </a:lnTo>
                  <a:lnTo>
                    <a:pt x="1078" y="1992"/>
                  </a:lnTo>
                </a:path>
              </a:pathLst>
            </a:custGeom>
            <a:solidFill>
              <a:srgbClr val="FF5151"/>
            </a:solidFill>
            <a:ln w="12700" cap="rnd">
              <a:solidFill>
                <a:srgbClr val="FF515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20" name="Freeform 7"/>
            <p:cNvSpPr>
              <a:spLocks/>
            </p:cNvSpPr>
            <p:nvPr/>
          </p:nvSpPr>
          <p:spPr bwMode="auto">
            <a:xfrm>
              <a:off x="3371" y="1833"/>
              <a:ext cx="1341" cy="1268"/>
            </a:xfrm>
            <a:custGeom>
              <a:avLst/>
              <a:gdLst>
                <a:gd name="T0" fmla="*/ 1340 w 1341"/>
                <a:gd name="T1" fmla="*/ 1129 h 1268"/>
                <a:gd name="T2" fmla="*/ 164 w 1341"/>
                <a:gd name="T3" fmla="*/ 0 h 1268"/>
                <a:gd name="T4" fmla="*/ 129 w 1341"/>
                <a:gd name="T5" fmla="*/ 25 h 1268"/>
                <a:gd name="T6" fmla="*/ 76 w 1341"/>
                <a:gd name="T7" fmla="*/ 65 h 1268"/>
                <a:gd name="T8" fmla="*/ 32 w 1341"/>
                <a:gd name="T9" fmla="*/ 105 h 1268"/>
                <a:gd name="T10" fmla="*/ 0 w 1341"/>
                <a:gd name="T11" fmla="*/ 140 h 1268"/>
                <a:gd name="T12" fmla="*/ 1187 w 1341"/>
                <a:gd name="T13" fmla="*/ 1267 h 1268"/>
                <a:gd name="T14" fmla="*/ 1230 w 1341"/>
                <a:gd name="T15" fmla="*/ 1236 h 1268"/>
                <a:gd name="T16" fmla="*/ 1281 w 1341"/>
                <a:gd name="T17" fmla="*/ 1194 h 1268"/>
                <a:gd name="T18" fmla="*/ 1318 w 1341"/>
                <a:gd name="T19" fmla="*/ 1156 h 1268"/>
                <a:gd name="T20" fmla="*/ 1340 w 1341"/>
                <a:gd name="T21" fmla="*/ 1129 h 12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1"/>
                <a:gd name="T34" fmla="*/ 0 h 1268"/>
                <a:gd name="T35" fmla="*/ 1341 w 1341"/>
                <a:gd name="T36" fmla="*/ 1268 h 12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1" h="1268">
                  <a:moveTo>
                    <a:pt x="1340" y="1129"/>
                  </a:moveTo>
                  <a:lnTo>
                    <a:pt x="164" y="0"/>
                  </a:lnTo>
                  <a:lnTo>
                    <a:pt x="129" y="25"/>
                  </a:lnTo>
                  <a:lnTo>
                    <a:pt x="76" y="65"/>
                  </a:lnTo>
                  <a:lnTo>
                    <a:pt x="32" y="105"/>
                  </a:lnTo>
                  <a:lnTo>
                    <a:pt x="0" y="140"/>
                  </a:lnTo>
                  <a:lnTo>
                    <a:pt x="1187" y="1267"/>
                  </a:lnTo>
                  <a:lnTo>
                    <a:pt x="1230" y="1236"/>
                  </a:lnTo>
                  <a:lnTo>
                    <a:pt x="1281" y="1194"/>
                  </a:lnTo>
                  <a:lnTo>
                    <a:pt x="1318" y="1156"/>
                  </a:lnTo>
                  <a:lnTo>
                    <a:pt x="1340" y="1129"/>
                  </a:lnTo>
                </a:path>
              </a:pathLst>
            </a:custGeom>
            <a:solidFill>
              <a:srgbClr val="FF5151"/>
            </a:solidFill>
            <a:ln w="12700" cap="rnd">
              <a:solidFill>
                <a:srgbClr val="FF515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4" name="Title 3"/>
          <p:cNvSpPr>
            <a:spLocks noGrp="1"/>
          </p:cNvSpPr>
          <p:nvPr>
            <p:ph type="title"/>
          </p:nvPr>
        </p:nvSpPr>
        <p:spPr/>
        <p:txBody>
          <a:bodyPr/>
          <a:lstStyle/>
          <a:p>
            <a:r>
              <a:rPr lang="en-US" dirty="0" smtClean="0"/>
              <a:t>RMW – Red Bag Waste</a:t>
            </a:r>
            <a:endParaRPr lang="en-US" dirty="0"/>
          </a:p>
        </p:txBody>
      </p:sp>
      <p:sp>
        <p:nvSpPr>
          <p:cNvPr id="7" name="Text Placeholder 6"/>
          <p:cNvSpPr>
            <a:spLocks noGrp="1"/>
          </p:cNvSpPr>
          <p:nvPr>
            <p:ph type="body" idx="1"/>
          </p:nvPr>
        </p:nvSpPr>
        <p:spPr/>
        <p:txBody>
          <a:bodyPr/>
          <a:lstStyle/>
          <a:p>
            <a:r>
              <a:rPr lang="en-US" dirty="0" smtClean="0"/>
              <a:t>Authorized</a:t>
            </a:r>
            <a:endParaRPr lang="en-US" dirty="0"/>
          </a:p>
        </p:txBody>
      </p:sp>
      <p:sp>
        <p:nvSpPr>
          <p:cNvPr id="5" name="Content Placeholder 4"/>
          <p:cNvSpPr>
            <a:spLocks noGrp="1"/>
          </p:cNvSpPr>
          <p:nvPr>
            <p:ph sz="half" idx="2"/>
          </p:nvPr>
        </p:nvSpPr>
        <p:spPr/>
        <p:txBody>
          <a:bodyPr/>
          <a:lstStyle/>
          <a:p>
            <a:pPr>
              <a:defRPr/>
            </a:pPr>
            <a:r>
              <a:rPr lang="en-US" sz="1800" dirty="0" smtClean="0">
                <a:latin typeface="Arial" charset="0"/>
              </a:rPr>
              <a:t>Items dripping, saturated, or caked with blood</a:t>
            </a:r>
          </a:p>
          <a:p>
            <a:pPr>
              <a:defRPr/>
            </a:pPr>
            <a:r>
              <a:rPr lang="en-US" sz="1800" dirty="0" smtClean="0">
                <a:latin typeface="Arial" charset="0"/>
              </a:rPr>
              <a:t>Items with </a:t>
            </a:r>
            <a:r>
              <a:rPr lang="en-US" sz="1800" dirty="0" err="1" smtClean="0">
                <a:latin typeface="Arial" charset="0"/>
              </a:rPr>
              <a:t>flowable</a:t>
            </a:r>
            <a:r>
              <a:rPr lang="en-US" sz="1800" dirty="0" smtClean="0">
                <a:latin typeface="Arial" charset="0"/>
              </a:rPr>
              <a:t> blood (iv bags, </a:t>
            </a:r>
            <a:r>
              <a:rPr lang="en-US" sz="1800" dirty="0" err="1" smtClean="0">
                <a:latin typeface="Arial" charset="0"/>
              </a:rPr>
              <a:t>etc</a:t>
            </a:r>
            <a:r>
              <a:rPr lang="en-US" sz="1800" dirty="0" smtClean="0">
                <a:latin typeface="Arial" charset="0"/>
              </a:rPr>
              <a:t>)</a:t>
            </a:r>
          </a:p>
          <a:p>
            <a:pPr>
              <a:defRPr/>
            </a:pPr>
            <a:r>
              <a:rPr lang="en-US" sz="1800" dirty="0" smtClean="0">
                <a:latin typeface="Arial" charset="0"/>
              </a:rPr>
              <a:t>Pathological waste</a:t>
            </a:r>
          </a:p>
          <a:p>
            <a:pPr>
              <a:defRPr/>
            </a:pPr>
            <a:r>
              <a:rPr lang="en-US" sz="1800" dirty="0" smtClean="0">
                <a:latin typeface="Arial" charset="0"/>
              </a:rPr>
              <a:t>Cultures/stocks of infectious agents</a:t>
            </a:r>
          </a:p>
          <a:p>
            <a:pPr>
              <a:defRPr/>
            </a:pPr>
            <a:r>
              <a:rPr lang="en-US" sz="1800" dirty="0" smtClean="0">
                <a:latin typeface="Arial" charset="0"/>
              </a:rPr>
              <a:t>Isolation waste from biosafety level 4 agents</a:t>
            </a:r>
          </a:p>
          <a:p>
            <a:pPr>
              <a:defRPr/>
            </a:pPr>
            <a:r>
              <a:rPr lang="en-US" sz="1800" dirty="0" smtClean="0">
                <a:latin typeface="Arial" charset="0"/>
              </a:rPr>
              <a:t>Body fluids </a:t>
            </a:r>
            <a:r>
              <a:rPr lang="en-US" sz="1400" i="1" dirty="0" smtClean="0">
                <a:latin typeface="Arial" charset="0"/>
              </a:rPr>
              <a:t>other than feces, nasal secretions, sputum, sweat, tears, urine, or vomitus unless they contain visible blood</a:t>
            </a:r>
          </a:p>
          <a:p>
            <a:endParaRPr lang="en-US" sz="1800" dirty="0"/>
          </a:p>
        </p:txBody>
      </p:sp>
      <p:sp>
        <p:nvSpPr>
          <p:cNvPr id="8" name="Text Placeholder 7"/>
          <p:cNvSpPr>
            <a:spLocks noGrp="1"/>
          </p:cNvSpPr>
          <p:nvPr>
            <p:ph type="body" sz="quarter" idx="3"/>
          </p:nvPr>
        </p:nvSpPr>
        <p:spPr/>
        <p:txBody>
          <a:bodyPr/>
          <a:lstStyle/>
          <a:p>
            <a:r>
              <a:rPr lang="en-US" dirty="0" smtClean="0"/>
              <a:t>Not Authorized</a:t>
            </a:r>
            <a:endParaRPr lang="en-US" dirty="0"/>
          </a:p>
        </p:txBody>
      </p:sp>
      <p:sp>
        <p:nvSpPr>
          <p:cNvPr id="6" name="Content Placeholder 5"/>
          <p:cNvSpPr>
            <a:spLocks noGrp="1"/>
          </p:cNvSpPr>
          <p:nvPr>
            <p:ph sz="quarter" idx="4"/>
          </p:nvPr>
        </p:nvSpPr>
        <p:spPr/>
        <p:txBody>
          <a:bodyPr/>
          <a:lstStyle/>
          <a:p>
            <a:pPr>
              <a:defRPr/>
            </a:pPr>
            <a:r>
              <a:rPr lang="en-US" sz="1800" dirty="0" smtClean="0">
                <a:latin typeface="Arial" charset="0"/>
              </a:rPr>
              <a:t>Bottles and cans</a:t>
            </a:r>
          </a:p>
          <a:p>
            <a:pPr>
              <a:defRPr/>
            </a:pPr>
            <a:r>
              <a:rPr lang="en-US" sz="1800" dirty="0" smtClean="0">
                <a:latin typeface="Arial" charset="0"/>
              </a:rPr>
              <a:t>Iv bags and tubing if no blood or needles</a:t>
            </a:r>
          </a:p>
          <a:p>
            <a:pPr>
              <a:defRPr/>
            </a:pPr>
            <a:r>
              <a:rPr lang="en-US" sz="1800" dirty="0" smtClean="0">
                <a:latin typeface="Arial" charset="0"/>
              </a:rPr>
              <a:t>Regular plastics</a:t>
            </a:r>
          </a:p>
          <a:p>
            <a:pPr>
              <a:defRPr/>
            </a:pPr>
            <a:r>
              <a:rPr lang="en-US" sz="1800" dirty="0" smtClean="0">
                <a:latin typeface="Arial" charset="0"/>
              </a:rPr>
              <a:t>Aluminum foil</a:t>
            </a:r>
          </a:p>
          <a:p>
            <a:pPr>
              <a:defRPr/>
            </a:pPr>
            <a:r>
              <a:rPr lang="en-US" sz="1800" dirty="0" smtClean="0">
                <a:latin typeface="Arial" charset="0"/>
              </a:rPr>
              <a:t>Computer paper</a:t>
            </a:r>
          </a:p>
          <a:p>
            <a:pPr>
              <a:defRPr/>
            </a:pPr>
            <a:r>
              <a:rPr lang="en-US" sz="1800" dirty="0" smtClean="0">
                <a:latin typeface="Arial" charset="0"/>
              </a:rPr>
              <a:t>Packaging material</a:t>
            </a:r>
          </a:p>
          <a:p>
            <a:pPr>
              <a:defRPr/>
            </a:pPr>
            <a:r>
              <a:rPr lang="en-US" sz="1800" dirty="0" smtClean="0">
                <a:latin typeface="Arial" charset="0"/>
              </a:rPr>
              <a:t>Empty urine containers</a:t>
            </a:r>
          </a:p>
          <a:p>
            <a:pPr>
              <a:defRPr/>
            </a:pPr>
            <a:r>
              <a:rPr lang="en-US" sz="1800" dirty="0" smtClean="0">
                <a:latin typeface="Arial" charset="0"/>
              </a:rPr>
              <a:t>Empty bed pans</a:t>
            </a:r>
          </a:p>
          <a:p>
            <a:pPr>
              <a:defRPr/>
            </a:pPr>
            <a:r>
              <a:rPr lang="en-US" sz="1800" dirty="0" smtClean="0">
                <a:latin typeface="Arial" charset="0"/>
              </a:rPr>
              <a:t>Lightly-tinged gauze</a:t>
            </a:r>
          </a:p>
          <a:p>
            <a:pPr>
              <a:defRPr/>
            </a:pPr>
            <a:r>
              <a:rPr lang="en-US" sz="1800" dirty="0" smtClean="0">
                <a:latin typeface="Arial" charset="0"/>
              </a:rPr>
              <a:t>Face masks</a:t>
            </a:r>
          </a:p>
          <a:p>
            <a:endParaRPr lang="en-US" dirty="0"/>
          </a:p>
        </p:txBody>
      </p:sp>
      <p:cxnSp>
        <p:nvCxnSpPr>
          <p:cNvPr id="21" name="Straight Connector 20"/>
          <p:cNvCxnSpPr/>
          <p:nvPr/>
        </p:nvCxnSpPr>
        <p:spPr>
          <a:xfrm>
            <a:off x="4572000" y="2209800"/>
            <a:ext cx="0" cy="3505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descr="U.S. Army MEDDAC Ft. Campbell Distinctive Unit Insign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416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
          <p:cNvGrpSpPr>
            <a:grpSpLocks/>
          </p:cNvGrpSpPr>
          <p:nvPr/>
        </p:nvGrpSpPr>
        <p:grpSpPr bwMode="auto">
          <a:xfrm>
            <a:off x="4695825" y="2341563"/>
            <a:ext cx="3432175" cy="3163887"/>
            <a:chOff x="2958" y="1475"/>
            <a:chExt cx="2162" cy="1993"/>
          </a:xfrm>
        </p:grpSpPr>
        <p:sp>
          <p:nvSpPr>
            <p:cNvPr id="8" name="Freeform 5"/>
            <p:cNvSpPr>
              <a:spLocks/>
            </p:cNvSpPr>
            <p:nvPr/>
          </p:nvSpPr>
          <p:spPr bwMode="auto">
            <a:xfrm>
              <a:off x="4041" y="1475"/>
              <a:ext cx="1079" cy="1993"/>
            </a:xfrm>
            <a:custGeom>
              <a:avLst/>
              <a:gdLst>
                <a:gd name="T0" fmla="*/ 95 w 1079"/>
                <a:gd name="T1" fmla="*/ 1985 h 1993"/>
                <a:gd name="T2" fmla="*/ 279 w 1079"/>
                <a:gd name="T3" fmla="*/ 1955 h 1993"/>
                <a:gd name="T4" fmla="*/ 457 w 1079"/>
                <a:gd name="T5" fmla="*/ 1896 h 1993"/>
                <a:gd name="T6" fmla="*/ 619 w 1079"/>
                <a:gd name="T7" fmla="*/ 1810 h 1993"/>
                <a:gd name="T8" fmla="*/ 762 w 1079"/>
                <a:gd name="T9" fmla="*/ 1699 h 1993"/>
                <a:gd name="T10" fmla="*/ 883 w 1079"/>
                <a:gd name="T11" fmla="*/ 1566 h 1993"/>
                <a:gd name="T12" fmla="*/ 977 w 1079"/>
                <a:gd name="T13" fmla="*/ 1416 h 1993"/>
                <a:gd name="T14" fmla="*/ 1042 w 1079"/>
                <a:gd name="T15" fmla="*/ 1252 h 1993"/>
                <a:gd name="T16" fmla="*/ 1073 w 1079"/>
                <a:gd name="T17" fmla="*/ 1081 h 1993"/>
                <a:gd name="T18" fmla="*/ 1073 w 1079"/>
                <a:gd name="T19" fmla="*/ 908 h 1993"/>
                <a:gd name="T20" fmla="*/ 1042 w 1079"/>
                <a:gd name="T21" fmla="*/ 739 h 1993"/>
                <a:gd name="T22" fmla="*/ 977 w 1079"/>
                <a:gd name="T23" fmla="*/ 575 h 1993"/>
                <a:gd name="T24" fmla="*/ 883 w 1079"/>
                <a:gd name="T25" fmla="*/ 425 h 1993"/>
                <a:gd name="T26" fmla="*/ 762 w 1079"/>
                <a:gd name="T27" fmla="*/ 292 h 1993"/>
                <a:gd name="T28" fmla="*/ 619 w 1079"/>
                <a:gd name="T29" fmla="*/ 181 h 1993"/>
                <a:gd name="T30" fmla="*/ 457 w 1079"/>
                <a:gd name="T31" fmla="*/ 93 h 1993"/>
                <a:gd name="T32" fmla="*/ 279 w 1079"/>
                <a:gd name="T33" fmla="*/ 34 h 1993"/>
                <a:gd name="T34" fmla="*/ 95 w 1079"/>
                <a:gd name="T35" fmla="*/ 4 h 1993"/>
                <a:gd name="T36" fmla="*/ 0 w 1079"/>
                <a:gd name="T37" fmla="*/ 224 h 1993"/>
                <a:gd name="T38" fmla="*/ 146 w 1079"/>
                <a:gd name="T39" fmla="*/ 236 h 1993"/>
                <a:gd name="T40" fmla="*/ 288 w 1079"/>
                <a:gd name="T41" fmla="*/ 271 h 1993"/>
                <a:gd name="T42" fmla="*/ 421 w 1079"/>
                <a:gd name="T43" fmla="*/ 328 h 1993"/>
                <a:gd name="T44" fmla="*/ 543 w 1079"/>
                <a:gd name="T45" fmla="*/ 407 h 1993"/>
                <a:gd name="T46" fmla="*/ 647 w 1079"/>
                <a:gd name="T47" fmla="*/ 502 h 1993"/>
                <a:gd name="T48" fmla="*/ 731 w 1079"/>
                <a:gd name="T49" fmla="*/ 613 h 1993"/>
                <a:gd name="T50" fmla="*/ 793 w 1079"/>
                <a:gd name="T51" fmla="*/ 737 h 1993"/>
                <a:gd name="T52" fmla="*/ 832 w 1079"/>
                <a:gd name="T53" fmla="*/ 867 h 1993"/>
                <a:gd name="T54" fmla="*/ 843 w 1079"/>
                <a:gd name="T55" fmla="*/ 1002 h 1993"/>
                <a:gd name="T56" fmla="*/ 832 w 1079"/>
                <a:gd name="T57" fmla="*/ 1139 h 1993"/>
                <a:gd name="T58" fmla="*/ 793 w 1079"/>
                <a:gd name="T59" fmla="*/ 1269 h 1993"/>
                <a:gd name="T60" fmla="*/ 731 w 1079"/>
                <a:gd name="T61" fmla="*/ 1392 h 1993"/>
                <a:gd name="T62" fmla="*/ 664 w 1079"/>
                <a:gd name="T63" fmla="*/ 1479 h 1993"/>
                <a:gd name="T64" fmla="*/ 606 w 1079"/>
                <a:gd name="T65" fmla="*/ 1543 h 1993"/>
                <a:gd name="T66" fmla="*/ 515 w 1079"/>
                <a:gd name="T67" fmla="*/ 1614 h 1993"/>
                <a:gd name="T68" fmla="*/ 421 w 1079"/>
                <a:gd name="T69" fmla="*/ 1672 h 1993"/>
                <a:gd name="T70" fmla="*/ 288 w 1079"/>
                <a:gd name="T71" fmla="*/ 1729 h 1993"/>
                <a:gd name="T72" fmla="*/ 146 w 1079"/>
                <a:gd name="T73" fmla="*/ 1764 h 1993"/>
                <a:gd name="T74" fmla="*/ 0 w 1079"/>
                <a:gd name="T75" fmla="*/ 1776 h 19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9"/>
                <a:gd name="T115" fmla="*/ 0 h 1993"/>
                <a:gd name="T116" fmla="*/ 1079 w 1079"/>
                <a:gd name="T117" fmla="*/ 1993 h 19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9" h="1993">
                  <a:moveTo>
                    <a:pt x="0" y="1992"/>
                  </a:moveTo>
                  <a:lnTo>
                    <a:pt x="95" y="1985"/>
                  </a:lnTo>
                  <a:lnTo>
                    <a:pt x="187" y="1975"/>
                  </a:lnTo>
                  <a:lnTo>
                    <a:pt x="279" y="1955"/>
                  </a:lnTo>
                  <a:lnTo>
                    <a:pt x="369" y="1931"/>
                  </a:lnTo>
                  <a:lnTo>
                    <a:pt x="457" y="1896"/>
                  </a:lnTo>
                  <a:lnTo>
                    <a:pt x="539" y="1857"/>
                  </a:lnTo>
                  <a:lnTo>
                    <a:pt x="619" y="1810"/>
                  </a:lnTo>
                  <a:lnTo>
                    <a:pt x="693" y="1757"/>
                  </a:lnTo>
                  <a:lnTo>
                    <a:pt x="762" y="1699"/>
                  </a:lnTo>
                  <a:lnTo>
                    <a:pt x="825" y="1636"/>
                  </a:lnTo>
                  <a:lnTo>
                    <a:pt x="883" y="1566"/>
                  </a:lnTo>
                  <a:lnTo>
                    <a:pt x="934" y="1493"/>
                  </a:lnTo>
                  <a:lnTo>
                    <a:pt x="977" y="1416"/>
                  </a:lnTo>
                  <a:lnTo>
                    <a:pt x="1014" y="1336"/>
                  </a:lnTo>
                  <a:lnTo>
                    <a:pt x="1042" y="1252"/>
                  </a:lnTo>
                  <a:lnTo>
                    <a:pt x="1062" y="1169"/>
                  </a:lnTo>
                  <a:lnTo>
                    <a:pt x="1073" y="1081"/>
                  </a:lnTo>
                  <a:lnTo>
                    <a:pt x="1078" y="995"/>
                  </a:lnTo>
                  <a:lnTo>
                    <a:pt x="1073" y="908"/>
                  </a:lnTo>
                  <a:lnTo>
                    <a:pt x="1062" y="822"/>
                  </a:lnTo>
                  <a:lnTo>
                    <a:pt x="1042" y="739"/>
                  </a:lnTo>
                  <a:lnTo>
                    <a:pt x="1014" y="655"/>
                  </a:lnTo>
                  <a:lnTo>
                    <a:pt x="977" y="575"/>
                  </a:lnTo>
                  <a:lnTo>
                    <a:pt x="934" y="498"/>
                  </a:lnTo>
                  <a:lnTo>
                    <a:pt x="883" y="425"/>
                  </a:lnTo>
                  <a:lnTo>
                    <a:pt x="825" y="355"/>
                  </a:lnTo>
                  <a:lnTo>
                    <a:pt x="762" y="292"/>
                  </a:lnTo>
                  <a:lnTo>
                    <a:pt x="693" y="234"/>
                  </a:lnTo>
                  <a:lnTo>
                    <a:pt x="619" y="181"/>
                  </a:lnTo>
                  <a:lnTo>
                    <a:pt x="539" y="134"/>
                  </a:lnTo>
                  <a:lnTo>
                    <a:pt x="457" y="93"/>
                  </a:lnTo>
                  <a:lnTo>
                    <a:pt x="369" y="60"/>
                  </a:lnTo>
                  <a:lnTo>
                    <a:pt x="279" y="34"/>
                  </a:lnTo>
                  <a:lnTo>
                    <a:pt x="187" y="16"/>
                  </a:lnTo>
                  <a:lnTo>
                    <a:pt x="95" y="4"/>
                  </a:lnTo>
                  <a:lnTo>
                    <a:pt x="0" y="0"/>
                  </a:lnTo>
                  <a:lnTo>
                    <a:pt x="0" y="224"/>
                  </a:lnTo>
                  <a:lnTo>
                    <a:pt x="73" y="227"/>
                  </a:lnTo>
                  <a:lnTo>
                    <a:pt x="146" y="236"/>
                  </a:lnTo>
                  <a:lnTo>
                    <a:pt x="218" y="251"/>
                  </a:lnTo>
                  <a:lnTo>
                    <a:pt x="288" y="271"/>
                  </a:lnTo>
                  <a:lnTo>
                    <a:pt x="356" y="298"/>
                  </a:lnTo>
                  <a:lnTo>
                    <a:pt x="421" y="328"/>
                  </a:lnTo>
                  <a:lnTo>
                    <a:pt x="484" y="365"/>
                  </a:lnTo>
                  <a:lnTo>
                    <a:pt x="543" y="407"/>
                  </a:lnTo>
                  <a:lnTo>
                    <a:pt x="596" y="452"/>
                  </a:lnTo>
                  <a:lnTo>
                    <a:pt x="647" y="502"/>
                  </a:lnTo>
                  <a:lnTo>
                    <a:pt x="691" y="555"/>
                  </a:lnTo>
                  <a:lnTo>
                    <a:pt x="731" y="613"/>
                  </a:lnTo>
                  <a:lnTo>
                    <a:pt x="765" y="674"/>
                  </a:lnTo>
                  <a:lnTo>
                    <a:pt x="793" y="737"/>
                  </a:lnTo>
                  <a:lnTo>
                    <a:pt x="816" y="801"/>
                  </a:lnTo>
                  <a:lnTo>
                    <a:pt x="832" y="867"/>
                  </a:lnTo>
                  <a:lnTo>
                    <a:pt x="840" y="936"/>
                  </a:lnTo>
                  <a:lnTo>
                    <a:pt x="843" y="1002"/>
                  </a:lnTo>
                  <a:lnTo>
                    <a:pt x="840" y="1070"/>
                  </a:lnTo>
                  <a:lnTo>
                    <a:pt x="832" y="1139"/>
                  </a:lnTo>
                  <a:lnTo>
                    <a:pt x="816" y="1204"/>
                  </a:lnTo>
                  <a:lnTo>
                    <a:pt x="793" y="1269"/>
                  </a:lnTo>
                  <a:lnTo>
                    <a:pt x="765" y="1331"/>
                  </a:lnTo>
                  <a:lnTo>
                    <a:pt x="731" y="1392"/>
                  </a:lnTo>
                  <a:lnTo>
                    <a:pt x="691" y="1449"/>
                  </a:lnTo>
                  <a:lnTo>
                    <a:pt x="664" y="1479"/>
                  </a:lnTo>
                  <a:lnTo>
                    <a:pt x="643" y="1507"/>
                  </a:lnTo>
                  <a:lnTo>
                    <a:pt x="606" y="1543"/>
                  </a:lnTo>
                  <a:lnTo>
                    <a:pt x="556" y="1586"/>
                  </a:lnTo>
                  <a:lnTo>
                    <a:pt x="515" y="1614"/>
                  </a:lnTo>
                  <a:lnTo>
                    <a:pt x="484" y="1634"/>
                  </a:lnTo>
                  <a:lnTo>
                    <a:pt x="421" y="1672"/>
                  </a:lnTo>
                  <a:lnTo>
                    <a:pt x="356" y="1702"/>
                  </a:lnTo>
                  <a:lnTo>
                    <a:pt x="288" y="1729"/>
                  </a:lnTo>
                  <a:lnTo>
                    <a:pt x="218" y="1749"/>
                  </a:lnTo>
                  <a:lnTo>
                    <a:pt x="146" y="1764"/>
                  </a:lnTo>
                  <a:lnTo>
                    <a:pt x="73" y="1773"/>
                  </a:lnTo>
                  <a:lnTo>
                    <a:pt x="0" y="1776"/>
                  </a:lnTo>
                  <a:lnTo>
                    <a:pt x="0" y="1992"/>
                  </a:lnTo>
                </a:path>
              </a:pathLst>
            </a:custGeom>
            <a:solidFill>
              <a:srgbClr val="FF5151"/>
            </a:solidFill>
            <a:ln w="12700" cap="rnd">
              <a:solidFill>
                <a:srgbClr val="FF515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9" name="Freeform 6"/>
            <p:cNvSpPr>
              <a:spLocks/>
            </p:cNvSpPr>
            <p:nvPr/>
          </p:nvSpPr>
          <p:spPr bwMode="auto">
            <a:xfrm>
              <a:off x="2958" y="1475"/>
              <a:ext cx="1079" cy="1993"/>
            </a:xfrm>
            <a:custGeom>
              <a:avLst/>
              <a:gdLst>
                <a:gd name="T0" fmla="*/ 1078 w 1079"/>
                <a:gd name="T1" fmla="*/ 1776 h 1993"/>
                <a:gd name="T2" fmla="*/ 930 w 1079"/>
                <a:gd name="T3" fmla="*/ 1764 h 1993"/>
                <a:gd name="T4" fmla="*/ 789 w 1079"/>
                <a:gd name="T5" fmla="*/ 1729 h 1993"/>
                <a:gd name="T6" fmla="*/ 654 w 1079"/>
                <a:gd name="T7" fmla="*/ 1672 h 1993"/>
                <a:gd name="T8" fmla="*/ 535 w 1079"/>
                <a:gd name="T9" fmla="*/ 1593 h 1993"/>
                <a:gd name="T10" fmla="*/ 430 w 1079"/>
                <a:gd name="T11" fmla="*/ 1498 h 1993"/>
                <a:gd name="T12" fmla="*/ 346 w 1079"/>
                <a:gd name="T13" fmla="*/ 1386 h 1993"/>
                <a:gd name="T14" fmla="*/ 284 w 1079"/>
                <a:gd name="T15" fmla="*/ 1263 h 1993"/>
                <a:gd name="T16" fmla="*/ 247 w 1079"/>
                <a:gd name="T17" fmla="*/ 1131 h 1993"/>
                <a:gd name="T18" fmla="*/ 232 w 1079"/>
                <a:gd name="T19" fmla="*/ 996 h 1993"/>
                <a:gd name="T20" fmla="*/ 247 w 1079"/>
                <a:gd name="T21" fmla="*/ 861 h 1993"/>
                <a:gd name="T22" fmla="*/ 284 w 1079"/>
                <a:gd name="T23" fmla="*/ 731 h 1993"/>
                <a:gd name="T24" fmla="*/ 346 w 1079"/>
                <a:gd name="T25" fmla="*/ 607 h 1993"/>
                <a:gd name="T26" fmla="*/ 420 w 1079"/>
                <a:gd name="T27" fmla="*/ 510 h 1993"/>
                <a:gd name="T28" fmla="*/ 495 w 1079"/>
                <a:gd name="T29" fmla="*/ 436 h 1993"/>
                <a:gd name="T30" fmla="*/ 582 w 1079"/>
                <a:gd name="T31" fmla="*/ 372 h 1993"/>
                <a:gd name="T32" fmla="*/ 654 w 1079"/>
                <a:gd name="T33" fmla="*/ 328 h 1993"/>
                <a:gd name="T34" fmla="*/ 789 w 1079"/>
                <a:gd name="T35" fmla="*/ 271 h 1993"/>
                <a:gd name="T36" fmla="*/ 930 w 1079"/>
                <a:gd name="T37" fmla="*/ 236 h 1993"/>
                <a:gd name="T38" fmla="*/ 1078 w 1079"/>
                <a:gd name="T39" fmla="*/ 224 h 1993"/>
                <a:gd name="T40" fmla="*/ 984 w 1079"/>
                <a:gd name="T41" fmla="*/ 4 h 1993"/>
                <a:gd name="T42" fmla="*/ 799 w 1079"/>
                <a:gd name="T43" fmla="*/ 34 h 1993"/>
                <a:gd name="T44" fmla="*/ 622 w 1079"/>
                <a:gd name="T45" fmla="*/ 93 h 1993"/>
                <a:gd name="T46" fmla="*/ 460 w 1079"/>
                <a:gd name="T47" fmla="*/ 181 h 1993"/>
                <a:gd name="T48" fmla="*/ 315 w 1079"/>
                <a:gd name="T49" fmla="*/ 292 h 1993"/>
                <a:gd name="T50" fmla="*/ 194 w 1079"/>
                <a:gd name="T51" fmla="*/ 425 h 1993"/>
                <a:gd name="T52" fmla="*/ 102 w 1079"/>
                <a:gd name="T53" fmla="*/ 575 h 1993"/>
                <a:gd name="T54" fmla="*/ 36 w 1079"/>
                <a:gd name="T55" fmla="*/ 739 h 1993"/>
                <a:gd name="T56" fmla="*/ 4 w 1079"/>
                <a:gd name="T57" fmla="*/ 908 h 1993"/>
                <a:gd name="T58" fmla="*/ 4 w 1079"/>
                <a:gd name="T59" fmla="*/ 1081 h 1993"/>
                <a:gd name="T60" fmla="*/ 36 w 1079"/>
                <a:gd name="T61" fmla="*/ 1252 h 1993"/>
                <a:gd name="T62" fmla="*/ 102 w 1079"/>
                <a:gd name="T63" fmla="*/ 1416 h 1993"/>
                <a:gd name="T64" fmla="*/ 194 w 1079"/>
                <a:gd name="T65" fmla="*/ 1566 h 1993"/>
                <a:gd name="T66" fmla="*/ 315 w 1079"/>
                <a:gd name="T67" fmla="*/ 1699 h 1993"/>
                <a:gd name="T68" fmla="*/ 460 w 1079"/>
                <a:gd name="T69" fmla="*/ 1810 h 1993"/>
                <a:gd name="T70" fmla="*/ 622 w 1079"/>
                <a:gd name="T71" fmla="*/ 1896 h 1993"/>
                <a:gd name="T72" fmla="*/ 799 w 1079"/>
                <a:gd name="T73" fmla="*/ 1955 h 1993"/>
                <a:gd name="T74" fmla="*/ 984 w 1079"/>
                <a:gd name="T75" fmla="*/ 1985 h 19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79"/>
                <a:gd name="T115" fmla="*/ 0 h 1993"/>
                <a:gd name="T116" fmla="*/ 1079 w 1079"/>
                <a:gd name="T117" fmla="*/ 1993 h 199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79" h="1993">
                  <a:moveTo>
                    <a:pt x="1078" y="1992"/>
                  </a:moveTo>
                  <a:lnTo>
                    <a:pt x="1078" y="1776"/>
                  </a:lnTo>
                  <a:lnTo>
                    <a:pt x="1005" y="1773"/>
                  </a:lnTo>
                  <a:lnTo>
                    <a:pt x="930" y="1764"/>
                  </a:lnTo>
                  <a:lnTo>
                    <a:pt x="859" y="1749"/>
                  </a:lnTo>
                  <a:lnTo>
                    <a:pt x="789" y="1729"/>
                  </a:lnTo>
                  <a:lnTo>
                    <a:pt x="720" y="1702"/>
                  </a:lnTo>
                  <a:lnTo>
                    <a:pt x="654" y="1672"/>
                  </a:lnTo>
                  <a:lnTo>
                    <a:pt x="593" y="1634"/>
                  </a:lnTo>
                  <a:lnTo>
                    <a:pt x="535" y="1593"/>
                  </a:lnTo>
                  <a:lnTo>
                    <a:pt x="481" y="1548"/>
                  </a:lnTo>
                  <a:lnTo>
                    <a:pt x="430" y="1498"/>
                  </a:lnTo>
                  <a:lnTo>
                    <a:pt x="386" y="1445"/>
                  </a:lnTo>
                  <a:lnTo>
                    <a:pt x="346" y="1386"/>
                  </a:lnTo>
                  <a:lnTo>
                    <a:pt x="312" y="1326"/>
                  </a:lnTo>
                  <a:lnTo>
                    <a:pt x="284" y="1263"/>
                  </a:lnTo>
                  <a:lnTo>
                    <a:pt x="262" y="1198"/>
                  </a:lnTo>
                  <a:lnTo>
                    <a:pt x="247" y="1131"/>
                  </a:lnTo>
                  <a:lnTo>
                    <a:pt x="237" y="1064"/>
                  </a:lnTo>
                  <a:lnTo>
                    <a:pt x="232" y="996"/>
                  </a:lnTo>
                  <a:lnTo>
                    <a:pt x="237" y="930"/>
                  </a:lnTo>
                  <a:lnTo>
                    <a:pt x="247" y="861"/>
                  </a:lnTo>
                  <a:lnTo>
                    <a:pt x="262" y="795"/>
                  </a:lnTo>
                  <a:lnTo>
                    <a:pt x="284" y="731"/>
                  </a:lnTo>
                  <a:lnTo>
                    <a:pt x="312" y="668"/>
                  </a:lnTo>
                  <a:lnTo>
                    <a:pt x="346" y="607"/>
                  </a:lnTo>
                  <a:lnTo>
                    <a:pt x="386" y="551"/>
                  </a:lnTo>
                  <a:lnTo>
                    <a:pt x="420" y="510"/>
                  </a:lnTo>
                  <a:lnTo>
                    <a:pt x="453" y="477"/>
                  </a:lnTo>
                  <a:lnTo>
                    <a:pt x="495" y="436"/>
                  </a:lnTo>
                  <a:lnTo>
                    <a:pt x="546" y="396"/>
                  </a:lnTo>
                  <a:lnTo>
                    <a:pt x="582" y="372"/>
                  </a:lnTo>
                  <a:lnTo>
                    <a:pt x="593" y="365"/>
                  </a:lnTo>
                  <a:lnTo>
                    <a:pt x="654" y="328"/>
                  </a:lnTo>
                  <a:lnTo>
                    <a:pt x="720" y="298"/>
                  </a:lnTo>
                  <a:lnTo>
                    <a:pt x="789" y="271"/>
                  </a:lnTo>
                  <a:lnTo>
                    <a:pt x="859" y="251"/>
                  </a:lnTo>
                  <a:lnTo>
                    <a:pt x="930" y="236"/>
                  </a:lnTo>
                  <a:lnTo>
                    <a:pt x="1005" y="227"/>
                  </a:lnTo>
                  <a:lnTo>
                    <a:pt x="1078" y="224"/>
                  </a:lnTo>
                  <a:lnTo>
                    <a:pt x="1078" y="0"/>
                  </a:lnTo>
                  <a:lnTo>
                    <a:pt x="984" y="4"/>
                  </a:lnTo>
                  <a:lnTo>
                    <a:pt x="890" y="16"/>
                  </a:lnTo>
                  <a:lnTo>
                    <a:pt x="799" y="34"/>
                  </a:lnTo>
                  <a:lnTo>
                    <a:pt x="710" y="60"/>
                  </a:lnTo>
                  <a:lnTo>
                    <a:pt x="622" y="93"/>
                  </a:lnTo>
                  <a:lnTo>
                    <a:pt x="538" y="134"/>
                  </a:lnTo>
                  <a:lnTo>
                    <a:pt x="460" y="181"/>
                  </a:lnTo>
                  <a:lnTo>
                    <a:pt x="384" y="234"/>
                  </a:lnTo>
                  <a:lnTo>
                    <a:pt x="315" y="292"/>
                  </a:lnTo>
                  <a:lnTo>
                    <a:pt x="252" y="355"/>
                  </a:lnTo>
                  <a:lnTo>
                    <a:pt x="194" y="425"/>
                  </a:lnTo>
                  <a:lnTo>
                    <a:pt x="144" y="498"/>
                  </a:lnTo>
                  <a:lnTo>
                    <a:pt x="102" y="575"/>
                  </a:lnTo>
                  <a:lnTo>
                    <a:pt x="63" y="655"/>
                  </a:lnTo>
                  <a:lnTo>
                    <a:pt x="36" y="739"/>
                  </a:lnTo>
                  <a:lnTo>
                    <a:pt x="15" y="822"/>
                  </a:lnTo>
                  <a:lnTo>
                    <a:pt x="4" y="908"/>
                  </a:lnTo>
                  <a:lnTo>
                    <a:pt x="0" y="995"/>
                  </a:lnTo>
                  <a:lnTo>
                    <a:pt x="4" y="1081"/>
                  </a:lnTo>
                  <a:lnTo>
                    <a:pt x="15" y="1169"/>
                  </a:lnTo>
                  <a:lnTo>
                    <a:pt x="36" y="1252"/>
                  </a:lnTo>
                  <a:lnTo>
                    <a:pt x="63" y="1336"/>
                  </a:lnTo>
                  <a:lnTo>
                    <a:pt x="102" y="1416"/>
                  </a:lnTo>
                  <a:lnTo>
                    <a:pt x="144" y="1493"/>
                  </a:lnTo>
                  <a:lnTo>
                    <a:pt x="194" y="1566"/>
                  </a:lnTo>
                  <a:lnTo>
                    <a:pt x="252" y="1636"/>
                  </a:lnTo>
                  <a:lnTo>
                    <a:pt x="315" y="1699"/>
                  </a:lnTo>
                  <a:lnTo>
                    <a:pt x="384" y="1757"/>
                  </a:lnTo>
                  <a:lnTo>
                    <a:pt x="460" y="1810"/>
                  </a:lnTo>
                  <a:lnTo>
                    <a:pt x="538" y="1857"/>
                  </a:lnTo>
                  <a:lnTo>
                    <a:pt x="622" y="1896"/>
                  </a:lnTo>
                  <a:lnTo>
                    <a:pt x="710" y="1931"/>
                  </a:lnTo>
                  <a:lnTo>
                    <a:pt x="799" y="1955"/>
                  </a:lnTo>
                  <a:lnTo>
                    <a:pt x="890" y="1975"/>
                  </a:lnTo>
                  <a:lnTo>
                    <a:pt x="984" y="1985"/>
                  </a:lnTo>
                  <a:lnTo>
                    <a:pt x="1078" y="1992"/>
                  </a:lnTo>
                </a:path>
              </a:pathLst>
            </a:custGeom>
            <a:solidFill>
              <a:srgbClr val="FF5151"/>
            </a:solidFill>
            <a:ln w="12700" cap="rnd">
              <a:solidFill>
                <a:srgbClr val="FF515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sp>
          <p:nvSpPr>
            <p:cNvPr id="10" name="Freeform 7"/>
            <p:cNvSpPr>
              <a:spLocks/>
            </p:cNvSpPr>
            <p:nvPr/>
          </p:nvSpPr>
          <p:spPr bwMode="auto">
            <a:xfrm>
              <a:off x="3371" y="1833"/>
              <a:ext cx="1341" cy="1268"/>
            </a:xfrm>
            <a:custGeom>
              <a:avLst/>
              <a:gdLst>
                <a:gd name="T0" fmla="*/ 1340 w 1341"/>
                <a:gd name="T1" fmla="*/ 1129 h 1268"/>
                <a:gd name="T2" fmla="*/ 164 w 1341"/>
                <a:gd name="T3" fmla="*/ 0 h 1268"/>
                <a:gd name="T4" fmla="*/ 129 w 1341"/>
                <a:gd name="T5" fmla="*/ 25 h 1268"/>
                <a:gd name="T6" fmla="*/ 76 w 1341"/>
                <a:gd name="T7" fmla="*/ 65 h 1268"/>
                <a:gd name="T8" fmla="*/ 32 w 1341"/>
                <a:gd name="T9" fmla="*/ 105 h 1268"/>
                <a:gd name="T10" fmla="*/ 0 w 1341"/>
                <a:gd name="T11" fmla="*/ 140 h 1268"/>
                <a:gd name="T12" fmla="*/ 1187 w 1341"/>
                <a:gd name="T13" fmla="*/ 1267 h 1268"/>
                <a:gd name="T14" fmla="*/ 1230 w 1341"/>
                <a:gd name="T15" fmla="*/ 1236 h 1268"/>
                <a:gd name="T16" fmla="*/ 1281 w 1341"/>
                <a:gd name="T17" fmla="*/ 1194 h 1268"/>
                <a:gd name="T18" fmla="*/ 1318 w 1341"/>
                <a:gd name="T19" fmla="*/ 1156 h 1268"/>
                <a:gd name="T20" fmla="*/ 1340 w 1341"/>
                <a:gd name="T21" fmla="*/ 1129 h 12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1"/>
                <a:gd name="T34" fmla="*/ 0 h 1268"/>
                <a:gd name="T35" fmla="*/ 1341 w 1341"/>
                <a:gd name="T36" fmla="*/ 1268 h 12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1" h="1268">
                  <a:moveTo>
                    <a:pt x="1340" y="1129"/>
                  </a:moveTo>
                  <a:lnTo>
                    <a:pt x="164" y="0"/>
                  </a:lnTo>
                  <a:lnTo>
                    <a:pt x="129" y="25"/>
                  </a:lnTo>
                  <a:lnTo>
                    <a:pt x="76" y="65"/>
                  </a:lnTo>
                  <a:lnTo>
                    <a:pt x="32" y="105"/>
                  </a:lnTo>
                  <a:lnTo>
                    <a:pt x="0" y="140"/>
                  </a:lnTo>
                  <a:lnTo>
                    <a:pt x="1187" y="1267"/>
                  </a:lnTo>
                  <a:lnTo>
                    <a:pt x="1230" y="1236"/>
                  </a:lnTo>
                  <a:lnTo>
                    <a:pt x="1281" y="1194"/>
                  </a:lnTo>
                  <a:lnTo>
                    <a:pt x="1318" y="1156"/>
                  </a:lnTo>
                  <a:lnTo>
                    <a:pt x="1340" y="1129"/>
                  </a:lnTo>
                </a:path>
              </a:pathLst>
            </a:custGeom>
            <a:solidFill>
              <a:srgbClr val="FF5151"/>
            </a:solidFill>
            <a:ln w="12700" cap="rnd">
              <a:solidFill>
                <a:srgbClr val="FF5151"/>
              </a:solidFill>
              <a:round/>
              <a:headEnd/>
              <a:tailEnd/>
            </a:ln>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US" altLang="en-US"/>
            </a:p>
          </p:txBody>
        </p:sp>
      </p:grpSp>
      <p:sp>
        <p:nvSpPr>
          <p:cNvPr id="2" name="Title 1"/>
          <p:cNvSpPr>
            <a:spLocks noGrp="1"/>
          </p:cNvSpPr>
          <p:nvPr>
            <p:ph type="title"/>
          </p:nvPr>
        </p:nvSpPr>
        <p:spPr/>
        <p:txBody>
          <a:bodyPr/>
          <a:lstStyle/>
          <a:p>
            <a:r>
              <a:rPr lang="en-US" dirty="0" smtClean="0"/>
              <a:t>RMW – Sharps Container</a:t>
            </a:r>
            <a:endParaRPr lang="en-US" dirty="0"/>
          </a:p>
        </p:txBody>
      </p:sp>
      <p:sp>
        <p:nvSpPr>
          <p:cNvPr id="3" name="Text Placeholder 2"/>
          <p:cNvSpPr>
            <a:spLocks noGrp="1"/>
          </p:cNvSpPr>
          <p:nvPr>
            <p:ph type="body" idx="1"/>
          </p:nvPr>
        </p:nvSpPr>
        <p:spPr/>
        <p:txBody>
          <a:bodyPr/>
          <a:lstStyle/>
          <a:p>
            <a:r>
              <a:rPr lang="en-US" dirty="0" smtClean="0"/>
              <a:t>Authorized</a:t>
            </a:r>
            <a:endParaRPr lang="en-US" dirty="0"/>
          </a:p>
        </p:txBody>
      </p:sp>
      <p:sp>
        <p:nvSpPr>
          <p:cNvPr id="4" name="Content Placeholder 3"/>
          <p:cNvSpPr>
            <a:spLocks noGrp="1"/>
          </p:cNvSpPr>
          <p:nvPr>
            <p:ph sz="half" idx="2"/>
          </p:nvPr>
        </p:nvSpPr>
        <p:spPr/>
        <p:txBody>
          <a:bodyPr/>
          <a:lstStyle/>
          <a:p>
            <a:r>
              <a:rPr lang="en-US" sz="1800" dirty="0" smtClean="0"/>
              <a:t>Hypodermic needles</a:t>
            </a:r>
          </a:p>
          <a:p>
            <a:r>
              <a:rPr lang="en-US" sz="1800" dirty="0" smtClean="0"/>
              <a:t>Syringes (with or without needle)</a:t>
            </a:r>
          </a:p>
          <a:p>
            <a:r>
              <a:rPr lang="en-US" sz="1800" dirty="0" smtClean="0"/>
              <a:t>Scalpel blades</a:t>
            </a:r>
          </a:p>
          <a:p>
            <a:r>
              <a:rPr lang="en-US" sz="1800" dirty="0" smtClean="0"/>
              <a:t>Blood collection tubes</a:t>
            </a:r>
            <a:endParaRPr lang="en-US" sz="1800" dirty="0"/>
          </a:p>
        </p:txBody>
      </p:sp>
      <p:sp>
        <p:nvSpPr>
          <p:cNvPr id="5" name="Text Placeholder 4"/>
          <p:cNvSpPr>
            <a:spLocks noGrp="1"/>
          </p:cNvSpPr>
          <p:nvPr>
            <p:ph type="body" sz="quarter" idx="3"/>
          </p:nvPr>
        </p:nvSpPr>
        <p:spPr/>
        <p:txBody>
          <a:bodyPr/>
          <a:lstStyle/>
          <a:p>
            <a:r>
              <a:rPr lang="en-US" dirty="0" smtClean="0"/>
              <a:t>Not Authorized</a:t>
            </a:r>
            <a:endParaRPr lang="en-US" dirty="0"/>
          </a:p>
        </p:txBody>
      </p:sp>
      <p:sp>
        <p:nvSpPr>
          <p:cNvPr id="6" name="Content Placeholder 5"/>
          <p:cNvSpPr>
            <a:spLocks noGrp="1"/>
          </p:cNvSpPr>
          <p:nvPr>
            <p:ph sz="quarter" idx="4"/>
          </p:nvPr>
        </p:nvSpPr>
        <p:spPr/>
        <p:txBody>
          <a:bodyPr/>
          <a:lstStyle/>
          <a:p>
            <a:r>
              <a:rPr lang="en-US" sz="1800" dirty="0" smtClean="0"/>
              <a:t>Computer paper or packing material</a:t>
            </a:r>
          </a:p>
          <a:p>
            <a:r>
              <a:rPr lang="en-US" sz="1800" dirty="0" smtClean="0"/>
              <a:t>Tongue depressors</a:t>
            </a:r>
          </a:p>
          <a:p>
            <a:r>
              <a:rPr lang="en-US" sz="1800" dirty="0" smtClean="0"/>
              <a:t>Gauze pads</a:t>
            </a:r>
          </a:p>
          <a:p>
            <a:r>
              <a:rPr lang="en-US" sz="1800" dirty="0" smtClean="0"/>
              <a:t>Disposable scissors</a:t>
            </a:r>
          </a:p>
          <a:p>
            <a:r>
              <a:rPr lang="en-US" sz="1800" dirty="0" smtClean="0"/>
              <a:t>Plastic medicine droppers</a:t>
            </a:r>
          </a:p>
          <a:p>
            <a:r>
              <a:rPr lang="en-US" sz="1800" dirty="0" smtClean="0"/>
              <a:t>Surgical gloves</a:t>
            </a:r>
          </a:p>
          <a:p>
            <a:r>
              <a:rPr lang="en-US" sz="1800" dirty="0" smtClean="0"/>
              <a:t>Band-Aids</a:t>
            </a:r>
          </a:p>
          <a:p>
            <a:r>
              <a:rPr lang="en-US" sz="1800" dirty="0" smtClean="0"/>
              <a:t>Medicine / pills</a:t>
            </a:r>
            <a:endParaRPr lang="en-US" sz="1800" dirty="0"/>
          </a:p>
        </p:txBody>
      </p:sp>
      <p:cxnSp>
        <p:nvCxnSpPr>
          <p:cNvPr id="11" name="Straight Connector 10"/>
          <p:cNvCxnSpPr/>
          <p:nvPr/>
        </p:nvCxnSpPr>
        <p:spPr>
          <a:xfrm>
            <a:off x="4572000" y="2209800"/>
            <a:ext cx="0" cy="35052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Picture 2" descr="U.S. Army MEDDAC Ft. Campbell Distinctive Unit 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3977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Regulated Medical </a:t>
            </a:r>
            <a:r>
              <a:rPr lang="en-US" sz="3600" dirty="0" smtClean="0"/>
              <a:t>Waste Segregation</a:t>
            </a:r>
            <a:endParaRPr lang="en-US" sz="3600" dirty="0"/>
          </a:p>
        </p:txBody>
      </p:sp>
      <p:sp>
        <p:nvSpPr>
          <p:cNvPr id="4" name="Text Placeholder 3"/>
          <p:cNvSpPr>
            <a:spLocks noGrp="1"/>
          </p:cNvSpPr>
          <p:nvPr>
            <p:ph type="body" idx="1"/>
          </p:nvPr>
        </p:nvSpPr>
        <p:spPr>
          <a:xfrm>
            <a:off x="457200" y="1219200"/>
            <a:ext cx="4040188" cy="639762"/>
          </a:xfrm>
        </p:spPr>
        <p:txBody>
          <a:bodyPr/>
          <a:lstStyle/>
          <a:p>
            <a:r>
              <a:rPr lang="en-US" dirty="0" smtClean="0"/>
              <a:t>Sharps Container</a:t>
            </a:r>
            <a:endParaRPr lang="en-US" dirty="0"/>
          </a:p>
        </p:txBody>
      </p:sp>
      <p:sp>
        <p:nvSpPr>
          <p:cNvPr id="3" name="Content Placeholder 2"/>
          <p:cNvSpPr>
            <a:spLocks noGrp="1"/>
          </p:cNvSpPr>
          <p:nvPr>
            <p:ph sz="half" idx="2"/>
          </p:nvPr>
        </p:nvSpPr>
        <p:spPr>
          <a:xfrm>
            <a:off x="457200" y="4389437"/>
            <a:ext cx="8229600" cy="1477963"/>
          </a:xfrm>
        </p:spPr>
        <p:txBody>
          <a:bodyPr/>
          <a:lstStyle/>
          <a:p>
            <a:r>
              <a:rPr lang="en-US" sz="2000" dirty="0" smtClean="0"/>
              <a:t>Discontinue using sharps container and / or red bag when ¾ full.</a:t>
            </a:r>
          </a:p>
          <a:p>
            <a:r>
              <a:rPr lang="en-US" sz="2000" dirty="0" smtClean="0"/>
              <a:t>Close red bag by securing the top with tape, twist ties, or rubber bands. </a:t>
            </a:r>
            <a:r>
              <a:rPr lang="en-US" sz="2000" b="1" u="sng" dirty="0" smtClean="0"/>
              <a:t>DO NOT USE A KNOT TO CLOSE IT!!</a:t>
            </a:r>
          </a:p>
          <a:p>
            <a:r>
              <a:rPr lang="en-US" sz="2000" dirty="0" smtClean="0"/>
              <a:t>Discontinue using sharps container by: (1) snapping the lid tight, (2) taping the lid to the containers and (3) labeling the container.</a:t>
            </a:r>
            <a:endParaRPr lang="en-US" sz="2000" dirty="0"/>
          </a:p>
        </p:txBody>
      </p:sp>
      <p:sp>
        <p:nvSpPr>
          <p:cNvPr id="5" name="Text Placeholder 4"/>
          <p:cNvSpPr>
            <a:spLocks noGrp="1"/>
          </p:cNvSpPr>
          <p:nvPr>
            <p:ph type="body" sz="quarter" idx="3"/>
          </p:nvPr>
        </p:nvSpPr>
        <p:spPr>
          <a:xfrm>
            <a:off x="4645025" y="1219200"/>
            <a:ext cx="4041775" cy="639762"/>
          </a:xfrm>
        </p:spPr>
        <p:txBody>
          <a:bodyPr/>
          <a:lstStyle/>
          <a:p>
            <a:r>
              <a:rPr lang="en-US" dirty="0" smtClean="0"/>
              <a:t>RMW – Red Bag Waste</a:t>
            </a:r>
            <a:endParaRPr lang="en-US" dirty="0"/>
          </a:p>
        </p:txBody>
      </p:sp>
      <p:pic>
        <p:nvPicPr>
          <p:cNvPr id="11" name="Picture 4"/>
          <p:cNvPicPr>
            <a:picLocks noChangeAspect="1" noChangeArrowheads="1"/>
          </p:cNvPicPr>
          <p:nvPr/>
        </p:nvPicPr>
        <p:blipFill>
          <a:blip r:embed="rId2" cstate="print">
            <a:lum bright="40000" contrast="20000"/>
          </a:blip>
          <a:srcRect l="-4950" t="-5000"/>
          <a:stretch>
            <a:fillRect/>
          </a:stretch>
        </p:blipFill>
        <p:spPr bwMode="auto">
          <a:xfrm>
            <a:off x="914400" y="1970087"/>
            <a:ext cx="3048000" cy="2133600"/>
          </a:xfrm>
          <a:prstGeom prst="rect">
            <a:avLst/>
          </a:prstGeom>
          <a:noFill/>
          <a:ln w="9525">
            <a:noFill/>
            <a:miter lim="800000"/>
            <a:headEnd/>
            <a:tailEnd/>
          </a:ln>
        </p:spPr>
      </p:pic>
      <p:pic>
        <p:nvPicPr>
          <p:cNvPr id="12" name="Picture 5"/>
          <p:cNvPicPr>
            <a:picLocks noChangeAspect="1" noChangeArrowheads="1"/>
          </p:cNvPicPr>
          <p:nvPr/>
        </p:nvPicPr>
        <p:blipFill>
          <a:blip r:embed="rId3" cstate="print">
            <a:lum bright="30000"/>
          </a:blip>
          <a:srcRect/>
          <a:stretch>
            <a:fillRect/>
          </a:stretch>
        </p:blipFill>
        <p:spPr bwMode="auto">
          <a:xfrm>
            <a:off x="5486400" y="2046287"/>
            <a:ext cx="2743200" cy="2057400"/>
          </a:xfrm>
          <a:prstGeom prst="rect">
            <a:avLst/>
          </a:prstGeom>
          <a:noFill/>
          <a:ln w="9525">
            <a:noFill/>
            <a:miter lim="800000"/>
            <a:headEnd/>
            <a:tailEnd/>
          </a:ln>
        </p:spPr>
      </p:pic>
      <p:pic>
        <p:nvPicPr>
          <p:cNvPr id="8" name="Picture 2" descr="U.S. Army MEDDAC Ft. Campbell Distinctive Unit Insign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8365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Check for Understanding</a:t>
            </a:r>
            <a:endParaRPr lang="en-US" dirty="0"/>
          </a:p>
        </p:txBody>
      </p:sp>
      <p:sp>
        <p:nvSpPr>
          <p:cNvPr id="8" name="Text Placeholder 7"/>
          <p:cNvSpPr>
            <a:spLocks noGrp="1"/>
          </p:cNvSpPr>
          <p:nvPr>
            <p:ph type="body" sz="quarter" idx="13"/>
          </p:nvPr>
        </p:nvSpPr>
        <p:spPr>
          <a:xfrm>
            <a:off x="914400" y="1295400"/>
            <a:ext cx="7315200" cy="4800600"/>
          </a:xfrm>
        </p:spPr>
        <p:txBody>
          <a:bodyPr/>
          <a:lstStyle/>
          <a:p>
            <a:pPr algn="ctr"/>
            <a:r>
              <a:rPr lang="en-US" dirty="0" smtClean="0"/>
              <a:t>Can regular trash be placed into RMW labeled containers?</a:t>
            </a:r>
          </a:p>
          <a:p>
            <a:endParaRPr lang="en-US" dirty="0"/>
          </a:p>
          <a:p>
            <a:endParaRPr lang="en-US" dirty="0" smtClean="0"/>
          </a:p>
          <a:p>
            <a:endParaRPr lang="en-US" dirty="0"/>
          </a:p>
          <a:p>
            <a:pPr algn="ctr"/>
            <a:r>
              <a:rPr lang="en-US" sz="6600" dirty="0" smtClean="0">
                <a:solidFill>
                  <a:srgbClr val="FF0000"/>
                </a:solidFill>
              </a:rPr>
              <a:t>NO!!!</a:t>
            </a:r>
            <a:endParaRPr lang="en-US" sz="6600" dirty="0">
              <a:solidFill>
                <a:srgbClr val="FF0000"/>
              </a:solidFill>
            </a:endParaRPr>
          </a:p>
        </p:txBody>
      </p:sp>
    </p:spTree>
    <p:extLst>
      <p:ext uri="{BB962C8B-B14F-4D97-AF65-F5344CB8AC3E}">
        <p14:creationId xmlns:p14="http://schemas.microsoft.com/office/powerpoint/2010/main" val="38195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wipe(down)">
                                      <p:cBhvr>
                                        <p:cTn id="7" dur="580">
                                          <p:stCondLst>
                                            <p:cond delay="0"/>
                                          </p:stCondLst>
                                        </p:cTn>
                                        <p:tgtEl>
                                          <p:spTgt spid="8">
                                            <p:txEl>
                                              <p:pRg st="4" end="4"/>
                                            </p:txEl>
                                          </p:spTgt>
                                        </p:tgtEl>
                                      </p:cBhvr>
                                    </p:animEffect>
                                    <p:anim calcmode="lin" valueType="num">
                                      <p:cBhvr>
                                        <p:cTn id="8" dur="1822" tmFilter="0,0; 0.14,0.36; 0.43,0.73; 0.71,0.91; 1.0,1.0">
                                          <p:stCondLst>
                                            <p:cond delay="0"/>
                                          </p:stCondLst>
                                        </p:cTn>
                                        <p:tgtEl>
                                          <p:spTgt spid="8">
                                            <p:txEl>
                                              <p:pRg st="4" end="4"/>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xEl>
                                              <p:pRg st="4" end="4"/>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xEl>
                                              <p:pRg st="4" end="4"/>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xEl>
                                              <p:pRg st="4" end="4"/>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xEl>
                                              <p:pRg st="4" end="4"/>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xEl>
                                              <p:pRg st="4" end="4"/>
                                            </p:txEl>
                                          </p:spTgt>
                                        </p:tgtEl>
                                      </p:cBhvr>
                                      <p:to x="100000" y="60000"/>
                                    </p:animScale>
                                    <p:animScale>
                                      <p:cBhvr>
                                        <p:cTn id="14" dur="166" decel="50000">
                                          <p:stCondLst>
                                            <p:cond delay="676"/>
                                          </p:stCondLst>
                                        </p:cTn>
                                        <p:tgtEl>
                                          <p:spTgt spid="8">
                                            <p:txEl>
                                              <p:pRg st="4" end="4"/>
                                            </p:txEl>
                                          </p:spTgt>
                                        </p:tgtEl>
                                      </p:cBhvr>
                                      <p:to x="100000" y="100000"/>
                                    </p:animScale>
                                    <p:animScale>
                                      <p:cBhvr>
                                        <p:cTn id="15" dur="26">
                                          <p:stCondLst>
                                            <p:cond delay="1312"/>
                                          </p:stCondLst>
                                        </p:cTn>
                                        <p:tgtEl>
                                          <p:spTgt spid="8">
                                            <p:txEl>
                                              <p:pRg st="4" end="4"/>
                                            </p:txEl>
                                          </p:spTgt>
                                        </p:tgtEl>
                                      </p:cBhvr>
                                      <p:to x="100000" y="80000"/>
                                    </p:animScale>
                                    <p:animScale>
                                      <p:cBhvr>
                                        <p:cTn id="16" dur="166" decel="50000">
                                          <p:stCondLst>
                                            <p:cond delay="1338"/>
                                          </p:stCondLst>
                                        </p:cTn>
                                        <p:tgtEl>
                                          <p:spTgt spid="8">
                                            <p:txEl>
                                              <p:pRg st="4" end="4"/>
                                            </p:txEl>
                                          </p:spTgt>
                                        </p:tgtEl>
                                      </p:cBhvr>
                                      <p:to x="100000" y="100000"/>
                                    </p:animScale>
                                    <p:animScale>
                                      <p:cBhvr>
                                        <p:cTn id="17" dur="26">
                                          <p:stCondLst>
                                            <p:cond delay="1642"/>
                                          </p:stCondLst>
                                        </p:cTn>
                                        <p:tgtEl>
                                          <p:spTgt spid="8">
                                            <p:txEl>
                                              <p:pRg st="4" end="4"/>
                                            </p:txEl>
                                          </p:spTgt>
                                        </p:tgtEl>
                                      </p:cBhvr>
                                      <p:to x="100000" y="90000"/>
                                    </p:animScale>
                                    <p:animScale>
                                      <p:cBhvr>
                                        <p:cTn id="18" dur="166" decel="50000">
                                          <p:stCondLst>
                                            <p:cond delay="1668"/>
                                          </p:stCondLst>
                                        </p:cTn>
                                        <p:tgtEl>
                                          <p:spTgt spid="8">
                                            <p:txEl>
                                              <p:pRg st="4" end="4"/>
                                            </p:txEl>
                                          </p:spTgt>
                                        </p:tgtEl>
                                      </p:cBhvr>
                                      <p:to x="100000" y="100000"/>
                                    </p:animScale>
                                    <p:animScale>
                                      <p:cBhvr>
                                        <p:cTn id="19" dur="26">
                                          <p:stCondLst>
                                            <p:cond delay="1808"/>
                                          </p:stCondLst>
                                        </p:cTn>
                                        <p:tgtEl>
                                          <p:spTgt spid="8">
                                            <p:txEl>
                                              <p:pRg st="4" end="4"/>
                                            </p:txEl>
                                          </p:spTgt>
                                        </p:tgtEl>
                                      </p:cBhvr>
                                      <p:to x="100000" y="95000"/>
                                    </p:animScale>
                                    <p:animScale>
                                      <p:cBhvr>
                                        <p:cTn id="20" dur="166" decel="50000">
                                          <p:stCondLst>
                                            <p:cond delay="1834"/>
                                          </p:stCondLst>
                                        </p:cTn>
                                        <p:tgtEl>
                                          <p:spTgt spid="8">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Purpose</a:t>
            </a:r>
            <a:endParaRPr lang="en-US" dirty="0"/>
          </a:p>
        </p:txBody>
      </p:sp>
      <p:sp>
        <p:nvSpPr>
          <p:cNvPr id="5" name="Content Placeholder 4"/>
          <p:cNvSpPr>
            <a:spLocks noGrp="1"/>
          </p:cNvSpPr>
          <p:nvPr>
            <p:ph idx="1"/>
          </p:nvPr>
        </p:nvSpPr>
        <p:spPr/>
        <p:txBody>
          <a:bodyPr/>
          <a:lstStyle/>
          <a:p>
            <a:pPr marL="0" indent="0">
              <a:buNone/>
            </a:pPr>
            <a:r>
              <a:rPr lang="en-US" dirty="0" smtClean="0"/>
              <a:t>Employ </a:t>
            </a:r>
            <a:r>
              <a:rPr lang="en-US" dirty="0"/>
              <a:t>R</a:t>
            </a:r>
            <a:r>
              <a:rPr lang="en-US" dirty="0" smtClean="0"/>
              <a:t>egulated Medical Waste (RMW) procedures in a hospital environment IAW Army (TG 177 &amp; MEDCOM Regulation 40-35</a:t>
            </a:r>
            <a:r>
              <a:rPr lang="en-US" strike="sngStrike" dirty="0" smtClean="0"/>
              <a:t>)</a:t>
            </a:r>
            <a:r>
              <a:rPr lang="en-US" dirty="0" smtClean="0"/>
              <a:t>, Federal, State, and Local Regulations.</a:t>
            </a:r>
            <a:endParaRPr lang="en-US" dirty="0"/>
          </a:p>
        </p:txBody>
      </p:sp>
      <p:pic>
        <p:nvPicPr>
          <p:cNvPr id="6" name="Picture 2" descr="U.S. Army MEDDAC Ft. Campbell Distinctive Unit 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6562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Check for Understanding</a:t>
            </a:r>
            <a:endParaRPr lang="en-US" dirty="0"/>
          </a:p>
        </p:txBody>
      </p:sp>
      <p:sp>
        <p:nvSpPr>
          <p:cNvPr id="5" name="Content Placeholder 4"/>
          <p:cNvSpPr>
            <a:spLocks noGrp="1"/>
          </p:cNvSpPr>
          <p:nvPr>
            <p:ph sz="half" idx="1"/>
          </p:nvPr>
        </p:nvSpPr>
        <p:spPr/>
        <p:txBody>
          <a:bodyPr/>
          <a:lstStyle/>
          <a:p>
            <a:pPr marL="0" indent="0">
              <a:buNone/>
            </a:pPr>
            <a:r>
              <a:rPr lang="en-US" dirty="0" smtClean="0"/>
              <a:t>Does it belong?</a:t>
            </a:r>
          </a:p>
          <a:p>
            <a:pPr marL="514350" indent="-514350">
              <a:buFont typeface="+mj-lt"/>
              <a:buAutoNum type="alphaUcPeriod"/>
            </a:pPr>
            <a:r>
              <a:rPr lang="en-US" dirty="0" smtClean="0"/>
              <a:t>Urine        Yes or No</a:t>
            </a:r>
          </a:p>
          <a:p>
            <a:pPr marL="514350" indent="-514350">
              <a:buFont typeface="+mj-lt"/>
              <a:buAutoNum type="alphaUcPeriod"/>
            </a:pPr>
            <a:r>
              <a:rPr lang="en-US" dirty="0" smtClean="0"/>
              <a:t>Pipet         Yes or No</a:t>
            </a:r>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3000" y="1600200"/>
            <a:ext cx="3446600" cy="45259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4495800"/>
            <a:ext cx="1612124" cy="1612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rot="20734202">
            <a:off x="6629400" y="2727207"/>
            <a:ext cx="1143000" cy="381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777862" y="2133600"/>
            <a:ext cx="489338"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10000" y="2667000"/>
            <a:ext cx="489338" cy="457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24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RMW - Labeling</a:t>
            </a:r>
            <a:endParaRPr lang="en-US" dirty="0"/>
          </a:p>
        </p:txBody>
      </p:sp>
      <p:sp>
        <p:nvSpPr>
          <p:cNvPr id="8" name="Content Placeholder 7"/>
          <p:cNvSpPr>
            <a:spLocks noGrp="1"/>
          </p:cNvSpPr>
          <p:nvPr>
            <p:ph sz="half" idx="1"/>
          </p:nvPr>
        </p:nvSpPr>
        <p:spPr>
          <a:xfrm>
            <a:off x="457200" y="1600200"/>
            <a:ext cx="8153400" cy="4525963"/>
          </a:xfrm>
        </p:spPr>
        <p:txBody>
          <a:bodyPr/>
          <a:lstStyle/>
          <a:p>
            <a:pPr marL="0" indent="0">
              <a:buNone/>
            </a:pPr>
            <a:r>
              <a:rPr lang="en-US" dirty="0" smtClean="0"/>
              <a:t>Labels should display this universal biohazard symbol.</a:t>
            </a:r>
            <a:endParaRPr lang="en-US" dirty="0"/>
          </a:p>
        </p:txBody>
      </p:sp>
      <p:graphicFrame>
        <p:nvGraphicFramePr>
          <p:cNvPr id="11" name="Content Placeholder 10"/>
          <p:cNvGraphicFramePr>
            <a:graphicFrameLocks noGrp="1" noChangeAspect="1"/>
          </p:cNvGraphicFramePr>
          <p:nvPr>
            <p:ph sz="half" idx="2"/>
            <p:extLst>
              <p:ext uri="{D42A27DB-BD31-4B8C-83A1-F6EECF244321}">
                <p14:modId xmlns:p14="http://schemas.microsoft.com/office/powerpoint/2010/main" val="593798660"/>
              </p:ext>
            </p:extLst>
          </p:nvPr>
        </p:nvGraphicFramePr>
        <p:xfrm>
          <a:off x="3505200" y="2667000"/>
          <a:ext cx="2063750" cy="2978150"/>
        </p:xfrm>
        <a:graphic>
          <a:graphicData uri="http://schemas.openxmlformats.org/presentationml/2006/ole">
            <mc:AlternateContent xmlns:mc="http://schemas.openxmlformats.org/markup-compatibility/2006">
              <mc:Choice xmlns:v="urn:schemas-microsoft-com:vml" Requires="v">
                <p:oleObj spid="_x0000_s12316" name="Picture" r:id="rId3" imgW="2063750" imgH="2978150" progId="StaticMetafile">
                  <p:embed/>
                </p:oleObj>
              </mc:Choice>
              <mc:Fallback>
                <p:oleObj name="Picture" r:id="rId3" imgW="2063750" imgH="2978150" progId="StaticMetafile">
                  <p:embed/>
                  <p:pic>
                    <p:nvPicPr>
                      <p:cNvPr id="0" name="Object 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667000"/>
                        <a:ext cx="206375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5" name="Picture 2" descr="U.S. Army MEDDAC Ft. Campbell Distinctive Unit Insign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3771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RMW - Packaging</a:t>
            </a:r>
            <a:endParaRPr lang="en-US" dirty="0"/>
          </a:p>
        </p:txBody>
      </p:sp>
      <p:sp>
        <p:nvSpPr>
          <p:cNvPr id="5" name="Content Placeholder 4"/>
          <p:cNvSpPr>
            <a:spLocks noGrp="1"/>
          </p:cNvSpPr>
          <p:nvPr>
            <p:ph idx="1"/>
          </p:nvPr>
        </p:nvSpPr>
        <p:spPr/>
        <p:txBody>
          <a:bodyPr/>
          <a:lstStyle/>
          <a:p>
            <a:r>
              <a:rPr lang="en-US" sz="2800" dirty="0" smtClean="0"/>
              <a:t>RMW will be segregated from general waste at the point of origin.</a:t>
            </a:r>
          </a:p>
          <a:p>
            <a:r>
              <a:rPr lang="en-US" sz="2800" dirty="0" smtClean="0"/>
              <a:t>Securely bagged to provide a barrier between waste and worker.</a:t>
            </a:r>
          </a:p>
          <a:p>
            <a:r>
              <a:rPr lang="en-US" sz="2800" dirty="0" smtClean="0"/>
              <a:t>Bags will be tear resistant, 3 mils in thickness, and </a:t>
            </a:r>
            <a:r>
              <a:rPr lang="en-US" sz="2800" dirty="0" smtClean="0">
                <a:solidFill>
                  <a:srgbClr val="FF0000"/>
                </a:solidFill>
              </a:rPr>
              <a:t>RED</a:t>
            </a:r>
            <a:r>
              <a:rPr lang="en-US" sz="2800" dirty="0" smtClean="0"/>
              <a:t> in color.</a:t>
            </a:r>
          </a:p>
          <a:p>
            <a:r>
              <a:rPr lang="en-US" sz="2800" dirty="0" smtClean="0"/>
              <a:t>Puncture resistant sharps containers will be red in color and sealed when ¾ full.</a:t>
            </a:r>
          </a:p>
          <a:p>
            <a:r>
              <a:rPr lang="en-US" sz="2800" dirty="0" smtClean="0"/>
              <a:t>Snap the lid shut.</a:t>
            </a:r>
          </a:p>
          <a:p>
            <a:r>
              <a:rPr lang="en-US" sz="2800" dirty="0" smtClean="0"/>
              <a:t>Sharps containers must be sealed w/tape.</a:t>
            </a:r>
          </a:p>
          <a:p>
            <a:r>
              <a:rPr lang="en-US" sz="2800" dirty="0" smtClean="0"/>
              <a:t>Marked with date closed and clinic name.</a:t>
            </a:r>
            <a:endParaRPr lang="en-US" sz="2800" dirty="0"/>
          </a:p>
        </p:txBody>
      </p:sp>
      <p:pic>
        <p:nvPicPr>
          <p:cNvPr id="4" name="Picture 2" descr="U.S. Army MEDDAC Ft. Campbell Distinctive Unit 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59395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smtClean="0"/>
              <a:t>RMW </a:t>
            </a:r>
            <a:r>
              <a:rPr lang="en-US" dirty="0"/>
              <a:t>- Packaging </a:t>
            </a:r>
          </a:p>
        </p:txBody>
      </p:sp>
      <p:sp>
        <p:nvSpPr>
          <p:cNvPr id="35844" name="Rectangle 3"/>
          <p:cNvSpPr>
            <a:spLocks noGrp="1" noChangeArrowheads="1"/>
          </p:cNvSpPr>
          <p:nvPr>
            <p:ph idx="1"/>
          </p:nvPr>
        </p:nvSpPr>
        <p:spPr>
          <a:xfrm>
            <a:off x="457200" y="1219200"/>
            <a:ext cx="3733800" cy="5029200"/>
          </a:xfrm>
        </p:spPr>
        <p:txBody>
          <a:bodyPr/>
          <a:lstStyle/>
          <a:p>
            <a:pPr eaLnBrk="1" hangingPunct="1">
              <a:lnSpc>
                <a:spcPct val="90000"/>
              </a:lnSpc>
            </a:pPr>
            <a:r>
              <a:rPr lang="en-US" sz="2400" dirty="0" smtClean="0"/>
              <a:t>Seal the bag using a tie knot – “bunny ear ties” do not meet the requirements</a:t>
            </a:r>
          </a:p>
          <a:p>
            <a:pPr eaLnBrk="1" hangingPunct="1">
              <a:lnSpc>
                <a:spcPct val="90000"/>
              </a:lnSpc>
            </a:pPr>
            <a:r>
              <a:rPr lang="en-US" sz="2400" dirty="0" smtClean="0"/>
              <a:t>Lift bag by TOP only</a:t>
            </a:r>
          </a:p>
          <a:p>
            <a:pPr eaLnBrk="1" hangingPunct="1">
              <a:lnSpc>
                <a:spcPct val="90000"/>
              </a:lnSpc>
            </a:pPr>
            <a:r>
              <a:rPr lang="en-US" sz="2400" dirty="0" smtClean="0"/>
              <a:t>Do not shake or compact</a:t>
            </a:r>
          </a:p>
          <a:p>
            <a:pPr eaLnBrk="1" hangingPunct="1">
              <a:lnSpc>
                <a:spcPct val="90000"/>
              </a:lnSpc>
            </a:pPr>
            <a:r>
              <a:rPr lang="en-US" sz="2400" dirty="0" smtClean="0"/>
              <a:t>Do not drop or throw</a:t>
            </a:r>
          </a:p>
          <a:p>
            <a:pPr eaLnBrk="1" hangingPunct="1">
              <a:lnSpc>
                <a:spcPct val="90000"/>
              </a:lnSpc>
            </a:pPr>
            <a:r>
              <a:rPr lang="en-US" sz="2400" dirty="0" smtClean="0"/>
              <a:t>Gloves will be worn when handling RMW</a:t>
            </a:r>
          </a:p>
        </p:txBody>
      </p:sp>
      <p:pic>
        <p:nvPicPr>
          <p:cNvPr id="35845" name="Picture 4" descr="red tub"/>
          <p:cNvPicPr>
            <a:picLocks noChangeAspect="1" noChangeArrowheads="1"/>
          </p:cNvPicPr>
          <p:nvPr/>
        </p:nvPicPr>
        <p:blipFill>
          <a:blip r:embed="rId2" cstate="print"/>
          <a:srcRect/>
          <a:stretch>
            <a:fillRect/>
          </a:stretch>
        </p:blipFill>
        <p:spPr bwMode="auto">
          <a:xfrm>
            <a:off x="4343400" y="1600200"/>
            <a:ext cx="1600200" cy="1128713"/>
          </a:xfrm>
          <a:prstGeom prst="rect">
            <a:avLst/>
          </a:prstGeom>
          <a:noFill/>
          <a:ln w="9525">
            <a:noFill/>
            <a:miter lim="800000"/>
            <a:headEnd/>
            <a:tailEnd/>
          </a:ln>
        </p:spPr>
      </p:pic>
      <p:pic>
        <p:nvPicPr>
          <p:cNvPr id="35846" name="Picture 5" descr="DSC00189M"/>
          <p:cNvPicPr>
            <a:picLocks noChangeAspect="1" noChangeArrowheads="1"/>
          </p:cNvPicPr>
          <p:nvPr/>
        </p:nvPicPr>
        <p:blipFill>
          <a:blip r:embed="rId3" cstate="print"/>
          <a:srcRect/>
          <a:stretch>
            <a:fillRect/>
          </a:stretch>
        </p:blipFill>
        <p:spPr bwMode="auto">
          <a:xfrm>
            <a:off x="6705600" y="1600200"/>
            <a:ext cx="1600200" cy="1143000"/>
          </a:xfrm>
          <a:prstGeom prst="rect">
            <a:avLst/>
          </a:prstGeom>
          <a:noFill/>
          <a:ln w="9525">
            <a:noFill/>
            <a:miter lim="800000"/>
            <a:headEnd/>
            <a:tailEnd/>
          </a:ln>
        </p:spPr>
      </p:pic>
      <p:pic>
        <p:nvPicPr>
          <p:cNvPr id="35847" name="Picture 6" descr="DSC00190m"/>
          <p:cNvPicPr>
            <a:picLocks noChangeAspect="1" noChangeArrowheads="1"/>
          </p:cNvPicPr>
          <p:nvPr/>
        </p:nvPicPr>
        <p:blipFill>
          <a:blip r:embed="rId4" cstate="print"/>
          <a:srcRect/>
          <a:stretch>
            <a:fillRect/>
          </a:stretch>
        </p:blipFill>
        <p:spPr bwMode="auto">
          <a:xfrm>
            <a:off x="4343400" y="3276600"/>
            <a:ext cx="1600200" cy="1066800"/>
          </a:xfrm>
          <a:prstGeom prst="rect">
            <a:avLst/>
          </a:prstGeom>
          <a:noFill/>
          <a:ln w="9525">
            <a:noFill/>
            <a:miter lim="800000"/>
            <a:headEnd/>
            <a:tailEnd/>
          </a:ln>
        </p:spPr>
      </p:pic>
      <p:pic>
        <p:nvPicPr>
          <p:cNvPr id="35848" name="Picture 7" descr="DSC00191M"/>
          <p:cNvPicPr>
            <a:picLocks noChangeAspect="1" noChangeArrowheads="1"/>
          </p:cNvPicPr>
          <p:nvPr/>
        </p:nvPicPr>
        <p:blipFill>
          <a:blip r:embed="rId5" cstate="print"/>
          <a:srcRect/>
          <a:stretch>
            <a:fillRect/>
          </a:stretch>
        </p:blipFill>
        <p:spPr bwMode="auto">
          <a:xfrm>
            <a:off x="6781800" y="3276600"/>
            <a:ext cx="1524000" cy="1044575"/>
          </a:xfrm>
          <a:prstGeom prst="rect">
            <a:avLst/>
          </a:prstGeom>
          <a:noFill/>
          <a:ln w="9525">
            <a:noFill/>
            <a:miter lim="800000"/>
            <a:headEnd/>
            <a:tailEnd/>
          </a:ln>
        </p:spPr>
      </p:pic>
      <p:pic>
        <p:nvPicPr>
          <p:cNvPr id="35849" name="Picture 8" descr="DSC00190m"/>
          <p:cNvPicPr>
            <a:picLocks noChangeAspect="1" noChangeArrowheads="1"/>
          </p:cNvPicPr>
          <p:nvPr/>
        </p:nvPicPr>
        <p:blipFill>
          <a:blip r:embed="rId6" cstate="print"/>
          <a:srcRect/>
          <a:stretch>
            <a:fillRect/>
          </a:stretch>
        </p:blipFill>
        <p:spPr bwMode="auto">
          <a:xfrm>
            <a:off x="4419600" y="4876800"/>
            <a:ext cx="1524000" cy="1066800"/>
          </a:xfrm>
          <a:prstGeom prst="rect">
            <a:avLst/>
          </a:prstGeom>
          <a:noFill/>
          <a:ln w="9525">
            <a:noFill/>
            <a:miter lim="800000"/>
            <a:headEnd/>
            <a:tailEnd/>
          </a:ln>
        </p:spPr>
      </p:pic>
      <p:pic>
        <p:nvPicPr>
          <p:cNvPr id="35850" name="Picture 9" descr="DSC00195M"/>
          <p:cNvPicPr>
            <a:picLocks noChangeAspect="1" noChangeArrowheads="1"/>
          </p:cNvPicPr>
          <p:nvPr/>
        </p:nvPicPr>
        <p:blipFill>
          <a:blip r:embed="rId7" cstate="print"/>
          <a:srcRect/>
          <a:stretch>
            <a:fillRect/>
          </a:stretch>
        </p:blipFill>
        <p:spPr bwMode="auto">
          <a:xfrm>
            <a:off x="6781800" y="4800600"/>
            <a:ext cx="1524000" cy="1085850"/>
          </a:xfrm>
          <a:prstGeom prst="rect">
            <a:avLst/>
          </a:prstGeom>
          <a:noFill/>
          <a:ln w="9525">
            <a:noFill/>
            <a:miter lim="800000"/>
            <a:headEnd/>
            <a:tailEnd/>
          </a:ln>
        </p:spPr>
      </p:pic>
      <p:sp>
        <p:nvSpPr>
          <p:cNvPr id="35851" name="Oval 10"/>
          <p:cNvSpPr>
            <a:spLocks noChangeArrowheads="1"/>
          </p:cNvSpPr>
          <p:nvPr/>
        </p:nvSpPr>
        <p:spPr bwMode="auto">
          <a:xfrm>
            <a:off x="6781800" y="4800600"/>
            <a:ext cx="304800" cy="304800"/>
          </a:xfrm>
          <a:prstGeom prst="ellipse">
            <a:avLst/>
          </a:prstGeom>
          <a:solidFill>
            <a:srgbClr val="FFFF00"/>
          </a:solidFill>
          <a:ln w="9525">
            <a:solidFill>
              <a:schemeClr val="tx1"/>
            </a:solidFill>
            <a:round/>
            <a:headEnd/>
            <a:tailEnd/>
          </a:ln>
        </p:spPr>
        <p:txBody>
          <a:bodyPr rot="10800000" wrap="none" anchor="ctr"/>
          <a:lstStyle/>
          <a:p>
            <a:endParaRPr lang="en-US"/>
          </a:p>
        </p:txBody>
      </p:sp>
      <p:sp>
        <p:nvSpPr>
          <p:cNvPr id="35852" name="Text Box 12"/>
          <p:cNvSpPr txBox="1">
            <a:spLocks noChangeArrowheads="1"/>
          </p:cNvSpPr>
          <p:nvPr/>
        </p:nvSpPr>
        <p:spPr bwMode="auto">
          <a:xfrm>
            <a:off x="6781800" y="4800600"/>
            <a:ext cx="296863" cy="336550"/>
          </a:xfrm>
          <a:prstGeom prst="rect">
            <a:avLst/>
          </a:prstGeom>
          <a:noFill/>
          <a:ln w="9525">
            <a:noFill/>
            <a:miter lim="800000"/>
            <a:headEnd/>
            <a:tailEnd/>
          </a:ln>
        </p:spPr>
        <p:txBody>
          <a:bodyPr wrap="none">
            <a:spAutoFit/>
          </a:bodyPr>
          <a:lstStyle/>
          <a:p>
            <a:r>
              <a:rPr lang="en-US" sz="1600" b="1">
                <a:latin typeface="Arial" charset="0"/>
              </a:rPr>
              <a:t>6</a:t>
            </a:r>
          </a:p>
        </p:txBody>
      </p:sp>
      <p:sp>
        <p:nvSpPr>
          <p:cNvPr id="35853" name="Oval 13"/>
          <p:cNvSpPr>
            <a:spLocks noChangeArrowheads="1"/>
          </p:cNvSpPr>
          <p:nvPr/>
        </p:nvSpPr>
        <p:spPr bwMode="auto">
          <a:xfrm>
            <a:off x="4419600" y="4876800"/>
            <a:ext cx="304800" cy="304800"/>
          </a:xfrm>
          <a:prstGeom prst="ellipse">
            <a:avLst/>
          </a:prstGeom>
          <a:solidFill>
            <a:srgbClr val="FFFF00"/>
          </a:solidFill>
          <a:ln w="9525">
            <a:solidFill>
              <a:schemeClr val="tx1"/>
            </a:solidFill>
            <a:round/>
            <a:headEnd/>
            <a:tailEnd/>
          </a:ln>
        </p:spPr>
        <p:txBody>
          <a:bodyPr rot="10800000" wrap="none" anchor="ctr"/>
          <a:lstStyle/>
          <a:p>
            <a:endParaRPr lang="en-US"/>
          </a:p>
        </p:txBody>
      </p:sp>
      <p:sp>
        <p:nvSpPr>
          <p:cNvPr id="35854" name="Oval 14"/>
          <p:cNvSpPr>
            <a:spLocks noChangeArrowheads="1"/>
          </p:cNvSpPr>
          <p:nvPr/>
        </p:nvSpPr>
        <p:spPr bwMode="auto">
          <a:xfrm>
            <a:off x="6781800" y="3276600"/>
            <a:ext cx="304800" cy="304800"/>
          </a:xfrm>
          <a:prstGeom prst="ellipse">
            <a:avLst/>
          </a:prstGeom>
          <a:solidFill>
            <a:srgbClr val="FFFF00"/>
          </a:solidFill>
          <a:ln w="9525">
            <a:solidFill>
              <a:schemeClr val="tx1"/>
            </a:solidFill>
            <a:round/>
            <a:headEnd/>
            <a:tailEnd/>
          </a:ln>
        </p:spPr>
        <p:txBody>
          <a:bodyPr rot="10800000" wrap="none" anchor="ctr"/>
          <a:lstStyle/>
          <a:p>
            <a:endParaRPr lang="en-US"/>
          </a:p>
        </p:txBody>
      </p:sp>
      <p:sp>
        <p:nvSpPr>
          <p:cNvPr id="35855" name="Oval 15"/>
          <p:cNvSpPr>
            <a:spLocks noChangeArrowheads="1"/>
          </p:cNvSpPr>
          <p:nvPr/>
        </p:nvSpPr>
        <p:spPr bwMode="auto">
          <a:xfrm>
            <a:off x="4343400" y="3276600"/>
            <a:ext cx="304800" cy="304800"/>
          </a:xfrm>
          <a:prstGeom prst="ellipse">
            <a:avLst/>
          </a:prstGeom>
          <a:solidFill>
            <a:srgbClr val="FFFF00"/>
          </a:solidFill>
          <a:ln w="9525">
            <a:solidFill>
              <a:schemeClr val="tx1"/>
            </a:solidFill>
            <a:round/>
            <a:headEnd/>
            <a:tailEnd/>
          </a:ln>
        </p:spPr>
        <p:txBody>
          <a:bodyPr rot="10800000" wrap="none" anchor="ctr"/>
          <a:lstStyle/>
          <a:p>
            <a:endParaRPr lang="en-US"/>
          </a:p>
        </p:txBody>
      </p:sp>
      <p:sp>
        <p:nvSpPr>
          <p:cNvPr id="35856" name="Oval 16"/>
          <p:cNvSpPr>
            <a:spLocks noChangeArrowheads="1"/>
          </p:cNvSpPr>
          <p:nvPr/>
        </p:nvSpPr>
        <p:spPr bwMode="auto">
          <a:xfrm>
            <a:off x="6705600" y="1600200"/>
            <a:ext cx="304800" cy="304800"/>
          </a:xfrm>
          <a:prstGeom prst="ellipse">
            <a:avLst/>
          </a:prstGeom>
          <a:solidFill>
            <a:srgbClr val="FFFF00"/>
          </a:solidFill>
          <a:ln w="9525">
            <a:solidFill>
              <a:schemeClr val="tx1"/>
            </a:solidFill>
            <a:round/>
            <a:headEnd/>
            <a:tailEnd/>
          </a:ln>
        </p:spPr>
        <p:txBody>
          <a:bodyPr rot="10800000" wrap="none" anchor="ctr"/>
          <a:lstStyle/>
          <a:p>
            <a:endParaRPr lang="en-US"/>
          </a:p>
        </p:txBody>
      </p:sp>
      <p:sp>
        <p:nvSpPr>
          <p:cNvPr id="35857" name="Oval 17"/>
          <p:cNvSpPr>
            <a:spLocks noChangeArrowheads="1"/>
          </p:cNvSpPr>
          <p:nvPr/>
        </p:nvSpPr>
        <p:spPr bwMode="auto">
          <a:xfrm>
            <a:off x="4343400" y="1600200"/>
            <a:ext cx="304800" cy="304800"/>
          </a:xfrm>
          <a:prstGeom prst="ellipse">
            <a:avLst/>
          </a:prstGeom>
          <a:solidFill>
            <a:srgbClr val="FFFF00"/>
          </a:solidFill>
          <a:ln w="9525">
            <a:solidFill>
              <a:schemeClr val="tx1"/>
            </a:solidFill>
            <a:round/>
            <a:headEnd/>
            <a:tailEnd/>
          </a:ln>
        </p:spPr>
        <p:txBody>
          <a:bodyPr rot="10800000" wrap="none" anchor="ctr"/>
          <a:lstStyle/>
          <a:p>
            <a:endParaRPr lang="en-US"/>
          </a:p>
        </p:txBody>
      </p:sp>
      <p:sp>
        <p:nvSpPr>
          <p:cNvPr id="35858" name="Text Box 11"/>
          <p:cNvSpPr txBox="1">
            <a:spLocks noChangeArrowheads="1"/>
          </p:cNvSpPr>
          <p:nvPr/>
        </p:nvSpPr>
        <p:spPr bwMode="auto">
          <a:xfrm>
            <a:off x="4343400" y="1600200"/>
            <a:ext cx="296863" cy="336550"/>
          </a:xfrm>
          <a:prstGeom prst="rect">
            <a:avLst/>
          </a:prstGeom>
          <a:noFill/>
          <a:ln w="9525">
            <a:noFill/>
            <a:miter lim="800000"/>
            <a:headEnd/>
            <a:tailEnd/>
          </a:ln>
        </p:spPr>
        <p:txBody>
          <a:bodyPr wrap="none">
            <a:spAutoFit/>
          </a:bodyPr>
          <a:lstStyle/>
          <a:p>
            <a:r>
              <a:rPr lang="en-US" sz="1600" b="1">
                <a:latin typeface="Arial" charset="0"/>
              </a:rPr>
              <a:t>1</a:t>
            </a:r>
          </a:p>
        </p:txBody>
      </p:sp>
      <p:sp>
        <p:nvSpPr>
          <p:cNvPr id="35859" name="Text Box 18"/>
          <p:cNvSpPr txBox="1">
            <a:spLocks noChangeArrowheads="1"/>
          </p:cNvSpPr>
          <p:nvPr/>
        </p:nvSpPr>
        <p:spPr bwMode="auto">
          <a:xfrm>
            <a:off x="6781800" y="3276600"/>
            <a:ext cx="296863" cy="336550"/>
          </a:xfrm>
          <a:prstGeom prst="rect">
            <a:avLst/>
          </a:prstGeom>
          <a:noFill/>
          <a:ln w="9525">
            <a:noFill/>
            <a:miter lim="800000"/>
            <a:headEnd/>
            <a:tailEnd/>
          </a:ln>
        </p:spPr>
        <p:txBody>
          <a:bodyPr wrap="none">
            <a:spAutoFit/>
          </a:bodyPr>
          <a:lstStyle/>
          <a:p>
            <a:r>
              <a:rPr lang="en-US" sz="1600" b="1">
                <a:latin typeface="Arial" charset="0"/>
              </a:rPr>
              <a:t>4</a:t>
            </a:r>
          </a:p>
        </p:txBody>
      </p:sp>
      <p:sp>
        <p:nvSpPr>
          <p:cNvPr id="35860" name="Text Box 19"/>
          <p:cNvSpPr txBox="1">
            <a:spLocks noChangeArrowheads="1"/>
          </p:cNvSpPr>
          <p:nvPr/>
        </p:nvSpPr>
        <p:spPr bwMode="auto">
          <a:xfrm>
            <a:off x="4419600" y="4876800"/>
            <a:ext cx="296863" cy="336550"/>
          </a:xfrm>
          <a:prstGeom prst="rect">
            <a:avLst/>
          </a:prstGeom>
          <a:noFill/>
          <a:ln w="9525">
            <a:noFill/>
            <a:miter lim="800000"/>
            <a:headEnd/>
            <a:tailEnd/>
          </a:ln>
        </p:spPr>
        <p:txBody>
          <a:bodyPr wrap="none">
            <a:spAutoFit/>
          </a:bodyPr>
          <a:lstStyle/>
          <a:p>
            <a:r>
              <a:rPr lang="en-US" sz="1600" b="1">
                <a:latin typeface="Arial" charset="0"/>
              </a:rPr>
              <a:t>5</a:t>
            </a:r>
          </a:p>
        </p:txBody>
      </p:sp>
      <p:sp>
        <p:nvSpPr>
          <p:cNvPr id="35861" name="Text Box 20"/>
          <p:cNvSpPr txBox="1">
            <a:spLocks noChangeArrowheads="1"/>
          </p:cNvSpPr>
          <p:nvPr/>
        </p:nvSpPr>
        <p:spPr bwMode="auto">
          <a:xfrm>
            <a:off x="6713538" y="1600200"/>
            <a:ext cx="296862" cy="336550"/>
          </a:xfrm>
          <a:prstGeom prst="rect">
            <a:avLst/>
          </a:prstGeom>
          <a:noFill/>
          <a:ln w="9525">
            <a:noFill/>
            <a:miter lim="800000"/>
            <a:headEnd/>
            <a:tailEnd/>
          </a:ln>
        </p:spPr>
        <p:txBody>
          <a:bodyPr wrap="none">
            <a:spAutoFit/>
          </a:bodyPr>
          <a:lstStyle/>
          <a:p>
            <a:r>
              <a:rPr lang="en-US" sz="1600" b="1">
                <a:latin typeface="Arial" charset="0"/>
              </a:rPr>
              <a:t>2</a:t>
            </a:r>
          </a:p>
        </p:txBody>
      </p:sp>
      <p:sp>
        <p:nvSpPr>
          <p:cNvPr id="35862" name="Text Box 21"/>
          <p:cNvSpPr txBox="1">
            <a:spLocks noChangeArrowheads="1"/>
          </p:cNvSpPr>
          <p:nvPr/>
        </p:nvSpPr>
        <p:spPr bwMode="auto">
          <a:xfrm>
            <a:off x="4343400" y="3276600"/>
            <a:ext cx="296863" cy="336550"/>
          </a:xfrm>
          <a:prstGeom prst="rect">
            <a:avLst/>
          </a:prstGeom>
          <a:noFill/>
          <a:ln w="9525">
            <a:noFill/>
            <a:miter lim="800000"/>
            <a:headEnd/>
            <a:tailEnd/>
          </a:ln>
        </p:spPr>
        <p:txBody>
          <a:bodyPr wrap="none">
            <a:spAutoFit/>
          </a:bodyPr>
          <a:lstStyle/>
          <a:p>
            <a:r>
              <a:rPr lang="en-US" sz="1600" b="1">
                <a:latin typeface="Arial" charset="0"/>
              </a:rPr>
              <a:t>3</a:t>
            </a:r>
          </a:p>
        </p:txBody>
      </p:sp>
      <p:pic>
        <p:nvPicPr>
          <p:cNvPr id="22" name="Picture 2" descr="U.S. Army MEDDAC Ft. Campbell Distinctive Unit Insign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869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RMW - Packaging </a:t>
            </a:r>
          </a:p>
        </p:txBody>
      </p:sp>
      <p:pic>
        <p:nvPicPr>
          <p:cNvPr id="4" name="Picture 2"/>
          <p:cNvPicPr>
            <a:picLocks noChangeAspect="1" noChangeArrowheads="1"/>
          </p:cNvPicPr>
          <p:nvPr/>
        </p:nvPicPr>
        <p:blipFill>
          <a:blip r:embed="rId2" cstate="print"/>
          <a:srcRect/>
          <a:stretch>
            <a:fillRect/>
          </a:stretch>
        </p:blipFill>
        <p:spPr bwMode="auto">
          <a:xfrm>
            <a:off x="0" y="1066800"/>
            <a:ext cx="9144000" cy="5562600"/>
          </a:xfrm>
          <a:prstGeom prst="rect">
            <a:avLst/>
          </a:prstGeom>
          <a:noFill/>
          <a:ln w="9525">
            <a:noFill/>
            <a:miter lim="800000"/>
            <a:headEnd/>
            <a:tailEnd/>
          </a:ln>
          <a:effectLst/>
        </p:spPr>
      </p:pic>
      <p:pic>
        <p:nvPicPr>
          <p:cNvPr id="5" name="Picture 2" descr="U.S. Army MEDDAC Ft. Campbell Distinctive Unit Insign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7399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RMW - Storage</a:t>
            </a:r>
            <a:endParaRPr lang="en-US" dirty="0"/>
          </a:p>
        </p:txBody>
      </p:sp>
      <p:sp>
        <p:nvSpPr>
          <p:cNvPr id="3" name="Content Placeholder 2"/>
          <p:cNvSpPr>
            <a:spLocks noGrp="1"/>
          </p:cNvSpPr>
          <p:nvPr>
            <p:ph idx="1"/>
          </p:nvPr>
        </p:nvSpPr>
        <p:spPr/>
        <p:txBody>
          <a:bodyPr/>
          <a:lstStyle/>
          <a:p>
            <a:pPr>
              <a:spcBef>
                <a:spcPct val="50000"/>
              </a:spcBef>
            </a:pPr>
            <a:r>
              <a:rPr lang="en-US" sz="2800" dirty="0" smtClean="0">
                <a:sym typeface="Wingdings" pitchFamily="2" charset="2"/>
              </a:rPr>
              <a:t>Minimize </a:t>
            </a:r>
            <a:r>
              <a:rPr lang="en-US" sz="2800" dirty="0">
                <a:sym typeface="Wingdings" pitchFamily="2" charset="2"/>
              </a:rPr>
              <a:t>storage time.</a:t>
            </a:r>
          </a:p>
          <a:p>
            <a:pPr>
              <a:spcBef>
                <a:spcPct val="50000"/>
              </a:spcBef>
            </a:pPr>
            <a:r>
              <a:rPr lang="en-US" sz="2800" dirty="0" smtClean="0">
                <a:sym typeface="Wingdings" pitchFamily="2" charset="2"/>
              </a:rPr>
              <a:t>Store </a:t>
            </a:r>
            <a:r>
              <a:rPr lang="en-US" sz="2800" dirty="0">
                <a:sym typeface="Wingdings" pitchFamily="2" charset="2"/>
              </a:rPr>
              <a:t>in cool location, such as Soiled Utility </a:t>
            </a:r>
            <a:r>
              <a:rPr lang="en-US" sz="2800" dirty="0" smtClean="0">
                <a:sym typeface="Wingdings" pitchFamily="2" charset="2"/>
              </a:rPr>
              <a:t>Room, with labeled door “Regulated Medical Waste”.</a:t>
            </a:r>
            <a:endParaRPr lang="en-US" sz="2800" dirty="0">
              <a:sym typeface="Wingdings" pitchFamily="2" charset="2"/>
            </a:endParaRPr>
          </a:p>
          <a:p>
            <a:pPr>
              <a:spcBef>
                <a:spcPct val="50000"/>
              </a:spcBef>
            </a:pPr>
            <a:r>
              <a:rPr lang="en-US" sz="2800" dirty="0" smtClean="0">
                <a:sym typeface="Wingdings" pitchFamily="2" charset="2"/>
              </a:rPr>
              <a:t>Area where RMW/Sharps </a:t>
            </a:r>
            <a:r>
              <a:rPr lang="en-US" sz="2800" dirty="0">
                <a:sym typeface="Wingdings" pitchFamily="2" charset="2"/>
              </a:rPr>
              <a:t>are stored must be </a:t>
            </a:r>
            <a:r>
              <a:rPr lang="en-US" sz="2800" dirty="0" smtClean="0">
                <a:sym typeface="Wingdings" pitchFamily="2" charset="2"/>
              </a:rPr>
              <a:t>secure (locked </a:t>
            </a:r>
            <a:r>
              <a:rPr lang="en-US" sz="2800" dirty="0">
                <a:sym typeface="Wingdings" pitchFamily="2" charset="2"/>
              </a:rPr>
              <a:t>or under direct </a:t>
            </a:r>
            <a:r>
              <a:rPr lang="en-US" sz="2800" dirty="0" smtClean="0">
                <a:sym typeface="Wingdings" pitchFamily="2" charset="2"/>
              </a:rPr>
              <a:t>supervision).</a:t>
            </a:r>
            <a:endParaRPr lang="en-US" sz="2800" dirty="0">
              <a:sym typeface="Wingdings" pitchFamily="2" charset="2"/>
            </a:endParaRPr>
          </a:p>
          <a:p>
            <a:pPr>
              <a:spcBef>
                <a:spcPct val="50000"/>
              </a:spcBef>
            </a:pPr>
            <a:r>
              <a:rPr lang="en-US" sz="2800" dirty="0" smtClean="0">
                <a:sym typeface="Wingdings" pitchFamily="2" charset="2"/>
              </a:rPr>
              <a:t>RMW </a:t>
            </a:r>
            <a:r>
              <a:rPr lang="en-US" sz="2800" dirty="0">
                <a:sym typeface="Wingdings" pitchFamily="2" charset="2"/>
              </a:rPr>
              <a:t>and/or Sharps are picked up by Environmental Services Branch from the clinic to be stored in the central storage area prior to pickup by the RMW contractor.</a:t>
            </a:r>
          </a:p>
        </p:txBody>
      </p:sp>
      <p:pic>
        <p:nvPicPr>
          <p:cNvPr id="4" name="Picture 2" descr="U.S. Army MEDDAC Ft. Campbell Distinctive Unit 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46226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Appropriately Segregated RMW?</a:t>
            </a:r>
          </a:p>
        </p:txBody>
      </p:sp>
      <p:pic>
        <p:nvPicPr>
          <p:cNvPr id="31747" name="Picture 3"/>
          <p:cNvPicPr>
            <a:picLocks noChangeAspect="1" noChangeArrowheads="1"/>
          </p:cNvPicPr>
          <p:nvPr/>
        </p:nvPicPr>
        <p:blipFill>
          <a:blip r:embed="rId3" cstate="print"/>
          <a:srcRect/>
          <a:stretch>
            <a:fillRect/>
          </a:stretch>
        </p:blipFill>
        <p:spPr bwMode="auto">
          <a:xfrm>
            <a:off x="1219200" y="1295400"/>
            <a:ext cx="4343400" cy="3257550"/>
          </a:xfrm>
          <a:prstGeom prst="rect">
            <a:avLst/>
          </a:prstGeom>
          <a:noFill/>
          <a:ln w="9525">
            <a:noFill/>
            <a:miter lim="800000"/>
            <a:headEnd/>
            <a:tailEnd/>
          </a:ln>
        </p:spPr>
      </p:pic>
      <p:pic>
        <p:nvPicPr>
          <p:cNvPr id="31748" name="Picture 4" descr="coll of pharm"/>
          <p:cNvPicPr>
            <a:picLocks noChangeAspect="1" noChangeArrowheads="1"/>
          </p:cNvPicPr>
          <p:nvPr/>
        </p:nvPicPr>
        <p:blipFill>
          <a:blip r:embed="rId4" cstate="print"/>
          <a:srcRect/>
          <a:stretch>
            <a:fillRect/>
          </a:stretch>
        </p:blipFill>
        <p:spPr bwMode="auto">
          <a:xfrm>
            <a:off x="3886200" y="3048000"/>
            <a:ext cx="4083050" cy="3062288"/>
          </a:xfrm>
          <a:prstGeom prst="rect">
            <a:avLst/>
          </a:prstGeom>
          <a:noFill/>
          <a:ln w="9525">
            <a:noFill/>
            <a:miter lim="800000"/>
            <a:headEnd/>
            <a:tailEnd/>
          </a:ln>
        </p:spPr>
      </p:pic>
      <p:pic>
        <p:nvPicPr>
          <p:cNvPr id="5" name="Picture 2" descr="U.S. Army MEDDAC Ft. Campbell Distinctive Unit Insign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27084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sz="4000" dirty="0" smtClean="0"/>
              <a:t>Transportation of RMW</a:t>
            </a:r>
            <a:endParaRPr lang="en-US" sz="2800" dirty="0" smtClean="0"/>
          </a:p>
        </p:txBody>
      </p:sp>
      <p:sp>
        <p:nvSpPr>
          <p:cNvPr id="5126" name="Rectangle 3"/>
          <p:cNvSpPr>
            <a:spLocks noGrp="1" noChangeArrowheads="1"/>
          </p:cNvSpPr>
          <p:nvPr>
            <p:ph idx="1"/>
          </p:nvPr>
        </p:nvSpPr>
        <p:spPr/>
        <p:txBody>
          <a:bodyPr/>
          <a:lstStyle/>
          <a:p>
            <a:pPr eaLnBrk="1" hangingPunct="1"/>
            <a:r>
              <a:rPr lang="en-US" sz="2800" dirty="0" smtClean="0"/>
              <a:t>Housekeeping will pick up RMW bags and sharps containers.</a:t>
            </a:r>
          </a:p>
          <a:p>
            <a:pPr eaLnBrk="1" hangingPunct="1"/>
            <a:r>
              <a:rPr lang="en-US" sz="2800" dirty="0" smtClean="0"/>
              <a:t>RMW carts must ONLY be used for RMW and cleaned daily (readily cleanable material, stainless steel or plastic).</a:t>
            </a:r>
          </a:p>
          <a:p>
            <a:pPr eaLnBrk="1" hangingPunct="1"/>
            <a:r>
              <a:rPr lang="en-US" sz="2800" dirty="0" smtClean="0"/>
              <a:t>A log should be kept to monitor/track any fluctuations in RMW volumes</a:t>
            </a:r>
          </a:p>
        </p:txBody>
      </p:sp>
      <p:pic>
        <p:nvPicPr>
          <p:cNvPr id="5127" name="Picture 7"/>
          <p:cNvPicPr>
            <a:picLocks noChangeArrowheads="1"/>
          </p:cNvPicPr>
          <p:nvPr/>
        </p:nvPicPr>
        <p:blipFill>
          <a:blip r:embed="rId2" cstate="print"/>
          <a:srcRect/>
          <a:stretch>
            <a:fillRect/>
          </a:stretch>
        </p:blipFill>
        <p:spPr bwMode="auto">
          <a:xfrm>
            <a:off x="6019800" y="4419600"/>
            <a:ext cx="2514600" cy="1752600"/>
          </a:xfrm>
          <a:prstGeom prst="rect">
            <a:avLst/>
          </a:prstGeom>
          <a:noFill/>
          <a:ln w="9525">
            <a:noFill/>
            <a:miter lim="800000"/>
            <a:headEnd/>
            <a:tailEnd/>
          </a:ln>
        </p:spPr>
      </p:pic>
      <p:pic>
        <p:nvPicPr>
          <p:cNvPr id="5" name="Picture 2" descr="U.S. Army MEDDAC Ft. Campbell Distinctive Unit Insign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59310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sz="4000" b="0" dirty="0" smtClean="0"/>
              <a:t>Transportation of RMW</a:t>
            </a:r>
            <a:endParaRPr lang="en-US" sz="2800" b="0" dirty="0" smtClean="0"/>
          </a:p>
        </p:txBody>
      </p:sp>
      <p:sp>
        <p:nvSpPr>
          <p:cNvPr id="38916" name="Rectangle 3"/>
          <p:cNvSpPr>
            <a:spLocks noGrp="1" noChangeArrowheads="1"/>
          </p:cNvSpPr>
          <p:nvPr>
            <p:ph idx="1"/>
          </p:nvPr>
        </p:nvSpPr>
        <p:spPr/>
        <p:txBody>
          <a:bodyPr/>
          <a:lstStyle/>
          <a:p>
            <a:pPr eaLnBrk="1" hangingPunct="1"/>
            <a:r>
              <a:rPr lang="en-US" sz="2800" smtClean="0"/>
              <a:t>On-Post/Off-Post</a:t>
            </a:r>
          </a:p>
          <a:p>
            <a:pPr lvl="1" eaLnBrk="1" hangingPunct="1"/>
            <a:r>
              <a:rPr lang="en-US" smtClean="0"/>
              <a:t>Vehicles will be marked, be leak/spill proof and disinfected weekly</a:t>
            </a:r>
          </a:p>
          <a:p>
            <a:pPr lvl="1" eaLnBrk="1" hangingPunct="1"/>
            <a:r>
              <a:rPr lang="en-US" smtClean="0"/>
              <a:t>Spill containment/Clean-up kit</a:t>
            </a:r>
          </a:p>
          <a:p>
            <a:pPr lvl="1" eaLnBrk="1" hangingPunct="1"/>
            <a:r>
              <a:rPr lang="en-US" smtClean="0"/>
              <a:t>Segregation of wastes</a:t>
            </a:r>
          </a:p>
          <a:p>
            <a:pPr lvl="1" eaLnBrk="1" hangingPunct="1"/>
            <a:r>
              <a:rPr lang="en-US" smtClean="0"/>
              <a:t>Limited access</a:t>
            </a:r>
          </a:p>
          <a:p>
            <a:pPr lvl="1" eaLnBrk="1" hangingPunct="1"/>
            <a:r>
              <a:rPr lang="en-US" smtClean="0"/>
              <a:t>Manifest required for off-</a:t>
            </a:r>
          </a:p>
          <a:p>
            <a:pPr lvl="1" eaLnBrk="1" hangingPunct="1">
              <a:buFontTx/>
              <a:buNone/>
            </a:pPr>
            <a:r>
              <a:rPr lang="en-US" smtClean="0"/>
              <a:t>   post transport (no POVs),</a:t>
            </a:r>
          </a:p>
          <a:p>
            <a:pPr lvl="1" eaLnBrk="1" hangingPunct="1">
              <a:buFontTx/>
              <a:buNone/>
            </a:pPr>
            <a:r>
              <a:rPr lang="en-US" smtClean="0"/>
              <a:t>   must meet DoD &amp; DOT </a:t>
            </a:r>
          </a:p>
          <a:p>
            <a:pPr lvl="1" eaLnBrk="1" hangingPunct="1">
              <a:buFontTx/>
              <a:buNone/>
            </a:pPr>
            <a:r>
              <a:rPr lang="en-US" smtClean="0"/>
              <a:t>	regulations</a:t>
            </a:r>
          </a:p>
          <a:p>
            <a:pPr eaLnBrk="1" hangingPunct="1"/>
            <a:endParaRPr lang="en-US" sz="2800" smtClean="0"/>
          </a:p>
        </p:txBody>
      </p:sp>
      <p:pic>
        <p:nvPicPr>
          <p:cNvPr id="4" name="Picture 2" descr="U.S. Army MEDDAC Ft. Campbell Distinctive Unit 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0592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pPr eaLnBrk="1" hangingPunct="1"/>
            <a:r>
              <a:rPr lang="en-US" sz="4000" dirty="0" smtClean="0"/>
              <a:t>Treatment and disposal of RMW</a:t>
            </a:r>
            <a:endParaRPr lang="en-US" sz="2400" dirty="0" smtClean="0"/>
          </a:p>
        </p:txBody>
      </p:sp>
      <p:sp>
        <p:nvSpPr>
          <p:cNvPr id="39940" name="Rectangle 4"/>
          <p:cNvSpPr>
            <a:spLocks noGrp="1" noChangeArrowheads="1"/>
          </p:cNvSpPr>
          <p:nvPr>
            <p:ph sz="half" idx="1"/>
          </p:nvPr>
        </p:nvSpPr>
        <p:spPr/>
        <p:txBody>
          <a:bodyPr/>
          <a:lstStyle/>
          <a:p>
            <a:pPr eaLnBrk="1" hangingPunct="1">
              <a:buFontTx/>
              <a:buNone/>
            </a:pPr>
            <a:r>
              <a:rPr lang="en-US" b="1" u="sng" dirty="0" smtClean="0"/>
              <a:t>Treatment</a:t>
            </a:r>
            <a:r>
              <a:rPr lang="en-US" b="1" dirty="0" smtClean="0"/>
              <a:t>:</a:t>
            </a:r>
            <a:endParaRPr lang="en-US" dirty="0" smtClean="0"/>
          </a:p>
          <a:p>
            <a:pPr eaLnBrk="1" hangingPunct="1"/>
            <a:r>
              <a:rPr lang="en-US" sz="2400" dirty="0" smtClean="0"/>
              <a:t>Steam sterilization</a:t>
            </a:r>
          </a:p>
          <a:p>
            <a:pPr eaLnBrk="1" hangingPunct="1"/>
            <a:r>
              <a:rPr lang="en-US" sz="2400" dirty="0" smtClean="0"/>
              <a:t>Chemical sterilization</a:t>
            </a:r>
          </a:p>
          <a:p>
            <a:pPr eaLnBrk="1" hangingPunct="1"/>
            <a:r>
              <a:rPr lang="en-US" sz="2400" dirty="0" smtClean="0"/>
              <a:t>Microwave disinfection</a:t>
            </a:r>
          </a:p>
          <a:p>
            <a:pPr eaLnBrk="1" hangingPunct="1"/>
            <a:r>
              <a:rPr lang="en-US" sz="2400" dirty="0" smtClean="0"/>
              <a:t>Autoclaving/Encapsulation</a:t>
            </a:r>
          </a:p>
          <a:p>
            <a:pPr eaLnBrk="1" hangingPunct="1"/>
            <a:r>
              <a:rPr lang="en-US" sz="2400" dirty="0" smtClean="0"/>
              <a:t>Incineration</a:t>
            </a:r>
          </a:p>
        </p:txBody>
      </p:sp>
      <p:sp>
        <p:nvSpPr>
          <p:cNvPr id="39941" name="Rectangle 5"/>
          <p:cNvSpPr>
            <a:spLocks noGrp="1" noChangeArrowheads="1"/>
          </p:cNvSpPr>
          <p:nvPr>
            <p:ph sz="half" idx="2"/>
          </p:nvPr>
        </p:nvSpPr>
        <p:spPr/>
        <p:txBody>
          <a:bodyPr/>
          <a:lstStyle/>
          <a:p>
            <a:pPr eaLnBrk="1" hangingPunct="1">
              <a:buFontTx/>
              <a:buNone/>
            </a:pPr>
            <a:r>
              <a:rPr lang="en-US" b="1" u="sng" smtClean="0"/>
              <a:t>Disposal</a:t>
            </a:r>
            <a:r>
              <a:rPr lang="en-US" b="1" smtClean="0"/>
              <a:t>:</a:t>
            </a:r>
          </a:p>
          <a:p>
            <a:pPr eaLnBrk="1" hangingPunct="1"/>
            <a:r>
              <a:rPr lang="en-US" sz="2400" smtClean="0"/>
              <a:t>Landfill after treatment</a:t>
            </a:r>
          </a:p>
          <a:p>
            <a:pPr eaLnBrk="1" hangingPunct="1"/>
            <a:r>
              <a:rPr lang="en-US" sz="2400" smtClean="0"/>
              <a:t>Sanitary sewer</a:t>
            </a:r>
          </a:p>
          <a:p>
            <a:pPr eaLnBrk="1" hangingPunct="1"/>
            <a:endParaRPr lang="en-US" smtClean="0"/>
          </a:p>
          <a:p>
            <a:pPr eaLnBrk="1" hangingPunct="1">
              <a:buFontTx/>
              <a:buNone/>
            </a:pPr>
            <a:r>
              <a:rPr lang="en-US" b="1" u="sng" smtClean="0"/>
              <a:t>Treatment &amp; Disposal</a:t>
            </a:r>
            <a:r>
              <a:rPr lang="en-US" b="1" smtClean="0"/>
              <a:t>:</a:t>
            </a:r>
          </a:p>
          <a:p>
            <a:pPr eaLnBrk="1" hangingPunct="1"/>
            <a:r>
              <a:rPr lang="en-US" sz="2400" smtClean="0"/>
              <a:t>Contract removal</a:t>
            </a:r>
          </a:p>
        </p:txBody>
      </p:sp>
      <p:sp>
        <p:nvSpPr>
          <p:cNvPr id="39938" name="Slide Number Placeholder 6"/>
          <p:cNvSpPr>
            <a:spLocks noGrp="1"/>
          </p:cNvSpPr>
          <p:nvPr>
            <p:ph type="sldNum" sz="quarter" idx="12"/>
          </p:nvPr>
        </p:nvSpPr>
        <p:spPr>
          <a:noFill/>
        </p:spPr>
        <p:txBody>
          <a:bodyPr/>
          <a:lstStyle/>
          <a:p>
            <a:fld id="{8A757CF2-4ACA-4A82-B9EF-8713432CE0A7}" type="slidenum">
              <a:rPr lang="en-US" smtClean="0"/>
              <a:pPr/>
              <a:t>29</a:t>
            </a:fld>
            <a:endParaRPr lang="en-US" smtClean="0"/>
          </a:p>
        </p:txBody>
      </p:sp>
      <p:pic>
        <p:nvPicPr>
          <p:cNvPr id="6" name="Picture 2" descr="U.S. Army MEDDAC Ft. Campbell Distinctive Unit Insign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7061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489811" y="1219200"/>
            <a:ext cx="8229600" cy="5257800"/>
          </a:xfrm>
        </p:spPr>
        <p:txBody>
          <a:bodyPr/>
          <a:lstStyle/>
          <a:p>
            <a:r>
              <a:rPr lang="en-US" dirty="0" smtClean="0"/>
              <a:t>State the definition of RMW according to MEDCOM Regulation 40-35.</a:t>
            </a:r>
          </a:p>
          <a:p>
            <a:r>
              <a:rPr lang="en-US" dirty="0" smtClean="0"/>
              <a:t>Given a list of categories of RMW, identify the categories of RMW identified by MEDCOM Regulation 40-35.</a:t>
            </a:r>
          </a:p>
          <a:p>
            <a:r>
              <a:rPr lang="en-US" dirty="0" smtClean="0"/>
              <a:t>Safely handle, segregate, and dispose RMW IAW  regulatory requirements.</a:t>
            </a:r>
          </a:p>
          <a:p>
            <a:r>
              <a:rPr lang="en-US" dirty="0" smtClean="0"/>
              <a:t>Respond appropriately to RMW spills IAW </a:t>
            </a:r>
            <a:r>
              <a:rPr lang="en-US" dirty="0"/>
              <a:t>MEDDAC </a:t>
            </a:r>
            <a:r>
              <a:rPr lang="en-US" dirty="0" smtClean="0"/>
              <a:t>Regulation </a:t>
            </a:r>
            <a:r>
              <a:rPr lang="en-US" dirty="0"/>
              <a:t>40-5-11-7 </a:t>
            </a:r>
            <a:endParaRPr lang="en-US" dirty="0" smtClean="0"/>
          </a:p>
          <a:p>
            <a:endParaRPr lang="en-US" dirty="0" smtClean="0">
              <a:solidFill>
                <a:srgbClr val="FF0000"/>
              </a:solidFill>
            </a:endParaRPr>
          </a:p>
          <a:p>
            <a:endParaRPr lang="en-US" dirty="0"/>
          </a:p>
        </p:txBody>
      </p:sp>
      <p:pic>
        <p:nvPicPr>
          <p:cNvPr id="4" name="Picture 2" descr="U.S. Army MEDDAC Ft. Campbell Distinctive Unit 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2194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dirty="0" smtClean="0"/>
              <a:t>RMW Incineration</a:t>
            </a:r>
          </a:p>
        </p:txBody>
      </p:sp>
      <p:sp>
        <p:nvSpPr>
          <p:cNvPr id="43010" name="Slide Number Placeholder 5"/>
          <p:cNvSpPr>
            <a:spLocks noGrp="1"/>
          </p:cNvSpPr>
          <p:nvPr>
            <p:ph type="sldNum" sz="quarter" idx="12"/>
          </p:nvPr>
        </p:nvSpPr>
        <p:spPr>
          <a:noFill/>
        </p:spPr>
        <p:txBody>
          <a:bodyPr/>
          <a:lstStyle/>
          <a:p>
            <a:fld id="{AF5F2016-85A1-4639-B26B-6890869050AE}" type="slidenum">
              <a:rPr lang="en-US" smtClean="0"/>
              <a:pPr/>
              <a:t>30</a:t>
            </a:fld>
            <a:endParaRPr lang="en-US" smtClean="0"/>
          </a:p>
        </p:txBody>
      </p:sp>
      <p:pic>
        <p:nvPicPr>
          <p:cNvPr id="43012" name="Picture 5" descr="incinerator_003"/>
          <p:cNvPicPr>
            <a:picLocks noChangeAspect="1" noChangeArrowheads="1"/>
          </p:cNvPicPr>
          <p:nvPr/>
        </p:nvPicPr>
        <p:blipFill>
          <a:blip r:embed="rId3" cstate="print"/>
          <a:srcRect/>
          <a:stretch>
            <a:fillRect/>
          </a:stretch>
        </p:blipFill>
        <p:spPr bwMode="auto">
          <a:xfrm>
            <a:off x="533400" y="1219200"/>
            <a:ext cx="4857750" cy="3886200"/>
          </a:xfrm>
          <a:prstGeom prst="rect">
            <a:avLst/>
          </a:prstGeom>
          <a:noFill/>
          <a:ln w="9525">
            <a:noFill/>
            <a:miter lim="800000"/>
            <a:headEnd/>
            <a:tailEnd/>
          </a:ln>
        </p:spPr>
      </p:pic>
      <p:pic>
        <p:nvPicPr>
          <p:cNvPr id="43013" name="Picture 3" descr="rmw-5"/>
          <p:cNvPicPr>
            <a:picLocks noChangeAspect="1" noChangeArrowheads="1"/>
          </p:cNvPicPr>
          <p:nvPr/>
        </p:nvPicPr>
        <p:blipFill>
          <a:blip r:embed="rId4" cstate="print"/>
          <a:srcRect/>
          <a:stretch>
            <a:fillRect/>
          </a:stretch>
        </p:blipFill>
        <p:spPr bwMode="auto">
          <a:xfrm>
            <a:off x="4495800" y="2819400"/>
            <a:ext cx="4419600" cy="3429000"/>
          </a:xfrm>
          <a:prstGeom prst="rect">
            <a:avLst/>
          </a:prstGeom>
          <a:noFill/>
          <a:ln w="9525">
            <a:noFill/>
            <a:miter lim="800000"/>
            <a:headEnd/>
            <a:tailEnd/>
          </a:ln>
        </p:spPr>
      </p:pic>
      <p:sp>
        <p:nvSpPr>
          <p:cNvPr id="43014" name="Text Box 6"/>
          <p:cNvSpPr txBox="1">
            <a:spLocks noChangeArrowheads="1"/>
          </p:cNvSpPr>
          <p:nvPr/>
        </p:nvSpPr>
        <p:spPr bwMode="auto">
          <a:xfrm>
            <a:off x="6137275" y="1185863"/>
            <a:ext cx="2895600" cy="1692771"/>
          </a:xfrm>
          <a:prstGeom prst="rect">
            <a:avLst/>
          </a:prstGeom>
          <a:noFill/>
          <a:ln w="9525">
            <a:noFill/>
            <a:miter lim="800000"/>
            <a:headEnd/>
            <a:tailEnd/>
          </a:ln>
        </p:spPr>
        <p:txBody>
          <a:bodyPr>
            <a:spAutoFit/>
          </a:bodyPr>
          <a:lstStyle/>
          <a:p>
            <a:pPr algn="l"/>
            <a:r>
              <a:rPr lang="en-US" sz="1400" b="1" u="sng" dirty="0">
                <a:latin typeface="Arial" charset="0"/>
              </a:rPr>
              <a:t>EPA FACT</a:t>
            </a:r>
            <a:r>
              <a:rPr lang="en-US" sz="1400" b="1" dirty="0">
                <a:latin typeface="Arial" charset="0"/>
              </a:rPr>
              <a:t>: Currently, more than 90 percent of potentially infectious medical waste is </a:t>
            </a:r>
          </a:p>
          <a:p>
            <a:pPr algn="l"/>
            <a:r>
              <a:rPr lang="en-US" sz="1400" b="1" dirty="0">
                <a:latin typeface="Arial" charset="0"/>
              </a:rPr>
              <a:t>Incinerated</a:t>
            </a:r>
          </a:p>
          <a:p>
            <a:pPr algn="l"/>
            <a:r>
              <a:rPr lang="en-US" sz="1000" b="1" dirty="0">
                <a:latin typeface="Arial" charset="0"/>
              </a:rPr>
              <a:t>http://www.epa.gov/osw/nonhaz/industrial/medical/mwfaqs.htm#5</a:t>
            </a:r>
          </a:p>
          <a:p>
            <a:pPr algn="l"/>
            <a:r>
              <a:rPr lang="en-US" dirty="0"/>
              <a:t> </a:t>
            </a:r>
          </a:p>
        </p:txBody>
      </p:sp>
      <p:sp>
        <p:nvSpPr>
          <p:cNvPr id="43015" name="Text Box 7"/>
          <p:cNvSpPr txBox="1">
            <a:spLocks noChangeArrowheads="1"/>
          </p:cNvSpPr>
          <p:nvPr/>
        </p:nvSpPr>
        <p:spPr bwMode="auto">
          <a:xfrm>
            <a:off x="381000" y="5486400"/>
            <a:ext cx="3886200" cy="769938"/>
          </a:xfrm>
          <a:prstGeom prst="rect">
            <a:avLst/>
          </a:prstGeom>
          <a:noFill/>
          <a:ln w="9525">
            <a:noFill/>
            <a:miter lim="800000"/>
            <a:headEnd/>
            <a:tailEnd/>
          </a:ln>
        </p:spPr>
        <p:txBody>
          <a:bodyPr>
            <a:spAutoFit/>
          </a:bodyPr>
          <a:lstStyle/>
          <a:p>
            <a:r>
              <a:rPr lang="en-US" sz="1600" b="1" u="sng" dirty="0">
                <a:latin typeface="Arial" charset="0"/>
              </a:rPr>
              <a:t>EPA State Medical Waste Regulations</a:t>
            </a:r>
            <a:r>
              <a:rPr lang="en-US" sz="1600" b="1" dirty="0">
                <a:latin typeface="Arial" charset="0"/>
              </a:rPr>
              <a:t>: </a:t>
            </a:r>
            <a:r>
              <a:rPr lang="en-US" sz="1400" b="1" dirty="0">
                <a:latin typeface="Arial" charset="0"/>
              </a:rPr>
              <a:t>http://www.epa.gov/osw/nonhaz/industrial/medical/programs.htm</a:t>
            </a:r>
          </a:p>
        </p:txBody>
      </p:sp>
      <p:pic>
        <p:nvPicPr>
          <p:cNvPr id="43016" name="Picture 8" descr="MCj04326010000[1]"/>
          <p:cNvPicPr>
            <a:picLocks noChangeAspect="1" noChangeArrowheads="1"/>
          </p:cNvPicPr>
          <p:nvPr/>
        </p:nvPicPr>
        <p:blipFill>
          <a:blip r:embed="rId5" cstate="print"/>
          <a:srcRect/>
          <a:stretch>
            <a:fillRect/>
          </a:stretch>
        </p:blipFill>
        <p:spPr bwMode="auto">
          <a:xfrm>
            <a:off x="5527675" y="1338263"/>
            <a:ext cx="609600" cy="609600"/>
          </a:xfrm>
          <a:prstGeom prst="rect">
            <a:avLst/>
          </a:prstGeom>
          <a:noFill/>
          <a:ln w="9525">
            <a:noFill/>
            <a:miter lim="800000"/>
            <a:headEnd/>
            <a:tailEnd/>
          </a:ln>
        </p:spPr>
      </p:pic>
      <p:pic>
        <p:nvPicPr>
          <p:cNvPr id="9" name="Picture 2" descr="U.S. Army MEDDAC Ft. Campbell Distinctive Unit Insign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33793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19100" y="304800"/>
            <a:ext cx="8305800" cy="1219200"/>
          </a:xfrm>
          <a:prstGeom prst="rect">
            <a:avLst/>
          </a:prstGeom>
          <a:noFill/>
          <a:ln w="9525">
            <a:noFill/>
            <a:miter lim="800000"/>
            <a:headEnd/>
            <a:tailEnd/>
          </a:ln>
          <a:effectLst/>
        </p:spPr>
        <p:txBody>
          <a:bodyPr anchor="ct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a:defRPr/>
            </a:pPr>
            <a:endParaRPr lang="en-US" sz="4400" b="1" dirty="0">
              <a:solidFill>
                <a:schemeClr val="tx2"/>
              </a:solidFill>
              <a:effectLst>
                <a:outerShdw blurRad="38100" dist="38100" dir="2700000" algn="tl">
                  <a:srgbClr val="FFFFFF"/>
                </a:outerShdw>
              </a:effectLst>
            </a:endParaRPr>
          </a:p>
        </p:txBody>
      </p:sp>
      <p:sp>
        <p:nvSpPr>
          <p:cNvPr id="7" name="Rectangle 6"/>
          <p:cNvSpPr>
            <a:spLocks noChangeArrowheads="1"/>
          </p:cNvSpPr>
          <p:nvPr/>
        </p:nvSpPr>
        <p:spPr bwMode="auto">
          <a:xfrm>
            <a:off x="-2133600" y="1830572"/>
            <a:ext cx="8305800" cy="4267200"/>
          </a:xfrm>
          <a:prstGeom prst="rect">
            <a:avLst/>
          </a:prstGeom>
          <a:noFill/>
          <a:ln w="9525">
            <a:noFill/>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609600" indent="-609600">
              <a:spcBef>
                <a:spcPct val="20000"/>
              </a:spcBef>
            </a:pPr>
            <a:endParaRPr lang="en-US" dirty="0"/>
          </a:p>
        </p:txBody>
      </p:sp>
      <p:sp>
        <p:nvSpPr>
          <p:cNvPr id="2" name="Title 1"/>
          <p:cNvSpPr>
            <a:spLocks noGrp="1"/>
          </p:cNvSpPr>
          <p:nvPr>
            <p:ph type="title"/>
          </p:nvPr>
        </p:nvSpPr>
        <p:spPr/>
        <p:txBody>
          <a:bodyPr/>
          <a:lstStyle/>
          <a:p>
            <a:pPr eaLnBrk="1" hangingPunct="1"/>
            <a:r>
              <a:rPr lang="en-US" dirty="0"/>
              <a:t>Spill Response &amp; Notification</a:t>
            </a:r>
          </a:p>
        </p:txBody>
      </p:sp>
      <p:sp>
        <p:nvSpPr>
          <p:cNvPr id="3" name="Content Placeholder 2"/>
          <p:cNvSpPr>
            <a:spLocks noGrp="1"/>
          </p:cNvSpPr>
          <p:nvPr>
            <p:ph idx="1"/>
          </p:nvPr>
        </p:nvSpPr>
        <p:spPr/>
        <p:txBody>
          <a:bodyPr/>
          <a:lstStyle/>
          <a:p>
            <a:pPr eaLnBrk="1" hangingPunct="1"/>
            <a:r>
              <a:rPr lang="en-US" sz="2800" dirty="0"/>
              <a:t>Spill Response</a:t>
            </a:r>
          </a:p>
          <a:p>
            <a:pPr lvl="1" eaLnBrk="1" hangingPunct="1"/>
            <a:r>
              <a:rPr lang="en-US" dirty="0" smtClean="0"/>
              <a:t>PPE </a:t>
            </a:r>
            <a:r>
              <a:rPr lang="en-US" dirty="0"/>
              <a:t>(gloves worn at a minimum, consider eyewear, mask, </a:t>
            </a:r>
            <a:r>
              <a:rPr lang="en-US" sz="2800" dirty="0" smtClean="0"/>
              <a:t>and </a:t>
            </a:r>
            <a:r>
              <a:rPr lang="en-US" sz="2800" dirty="0"/>
              <a:t>protective clothing if exposure poses a risk).</a:t>
            </a:r>
          </a:p>
          <a:p>
            <a:pPr lvl="1" eaLnBrk="1" hangingPunct="1"/>
            <a:r>
              <a:rPr lang="en-US" sz="2400" dirty="0" smtClean="0"/>
              <a:t>notify </a:t>
            </a:r>
            <a:r>
              <a:rPr lang="en-US" sz="2400" dirty="0"/>
              <a:t>supervisor and secure the area.</a:t>
            </a:r>
          </a:p>
          <a:p>
            <a:pPr lvl="1" eaLnBrk="1" hangingPunct="1"/>
            <a:r>
              <a:rPr lang="en-US" sz="2400" dirty="0" smtClean="0"/>
              <a:t>IMMEDIATELY </a:t>
            </a:r>
            <a:r>
              <a:rPr lang="en-US" sz="2400" dirty="0"/>
              <a:t>clean small spills.</a:t>
            </a:r>
          </a:p>
          <a:p>
            <a:pPr lvl="1" eaLnBrk="1" hangingPunct="1"/>
            <a:r>
              <a:rPr lang="en-US" sz="2400" dirty="0" smtClean="0"/>
              <a:t>Clean </a:t>
            </a:r>
            <a:r>
              <a:rPr lang="en-US" sz="2400" dirty="0"/>
              <a:t>spills with detergent-disinfectant.</a:t>
            </a:r>
          </a:p>
          <a:p>
            <a:pPr lvl="1" eaLnBrk="1" hangingPunct="1"/>
            <a:r>
              <a:rPr lang="en-US" sz="2400" dirty="0" smtClean="0"/>
              <a:t>Use </a:t>
            </a:r>
            <a:r>
              <a:rPr lang="en-US" sz="2400" dirty="0"/>
              <a:t>absorbent material, if needed, and treat it as RMW.</a:t>
            </a:r>
          </a:p>
          <a:p>
            <a:pPr lvl="1" eaLnBrk="1" hangingPunct="1"/>
            <a:r>
              <a:rPr lang="en-US" sz="2400" dirty="0" smtClean="0"/>
              <a:t>Consult </a:t>
            </a:r>
            <a:r>
              <a:rPr lang="en-US" sz="2400" dirty="0"/>
              <a:t>MEDDAC </a:t>
            </a:r>
            <a:r>
              <a:rPr lang="en-US" sz="2400" dirty="0" err="1"/>
              <a:t>Reg</a:t>
            </a:r>
            <a:r>
              <a:rPr lang="en-US" sz="2400" dirty="0"/>
              <a:t> 40-5-11-7 for further guidance.</a:t>
            </a:r>
          </a:p>
          <a:p>
            <a:pPr marL="0" indent="0">
              <a:buNone/>
            </a:pPr>
            <a:endParaRPr lang="en-US" dirty="0"/>
          </a:p>
        </p:txBody>
      </p:sp>
      <p:pic>
        <p:nvPicPr>
          <p:cNvPr id="6" name="Picture 2" descr="U.S. Army MEDDAC Ft. Campbell Distinctive Unit 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95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828800" y="1828800"/>
            <a:ext cx="8305800" cy="3962400"/>
          </a:xfrm>
          <a:prstGeom prst="rect">
            <a:avLst/>
          </a:prstGeom>
          <a:noFill/>
          <a:ln w="9525">
            <a:noFill/>
            <a:miter lim="800000"/>
            <a:headEnd/>
            <a:tailEnd/>
          </a:ln>
        </p:spPr>
        <p:txBody>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609600" indent="-609600">
              <a:spcBef>
                <a:spcPct val="20000"/>
              </a:spcBef>
              <a:buFontTx/>
              <a:buAutoNum type="alphaUcPeriod" startAt="2"/>
            </a:pPr>
            <a:endParaRPr lang="en-US" sz="2000" dirty="0"/>
          </a:p>
        </p:txBody>
      </p:sp>
      <p:sp>
        <p:nvSpPr>
          <p:cNvPr id="4" name="Title 3"/>
          <p:cNvSpPr>
            <a:spLocks noGrp="1"/>
          </p:cNvSpPr>
          <p:nvPr>
            <p:ph type="title"/>
          </p:nvPr>
        </p:nvSpPr>
        <p:spPr/>
        <p:txBody>
          <a:bodyPr/>
          <a:lstStyle/>
          <a:p>
            <a:r>
              <a:rPr lang="en-US" dirty="0"/>
              <a:t>Spill Response &amp; Notification</a:t>
            </a:r>
          </a:p>
        </p:txBody>
      </p:sp>
      <p:sp>
        <p:nvSpPr>
          <p:cNvPr id="5" name="Content Placeholder 4"/>
          <p:cNvSpPr>
            <a:spLocks noGrp="1"/>
          </p:cNvSpPr>
          <p:nvPr>
            <p:ph idx="1"/>
          </p:nvPr>
        </p:nvSpPr>
        <p:spPr/>
        <p:txBody>
          <a:bodyPr/>
          <a:lstStyle/>
          <a:p>
            <a:pPr marL="0" indent="0" eaLnBrk="1" hangingPunct="1">
              <a:buNone/>
            </a:pPr>
            <a:r>
              <a:rPr lang="en-US" sz="2800" dirty="0"/>
              <a:t>Notification Points of Contact (for BACH)</a:t>
            </a:r>
          </a:p>
          <a:p>
            <a:pPr eaLnBrk="1" hangingPunct="1"/>
            <a:r>
              <a:rPr lang="en-US" sz="2800" dirty="0" smtClean="0"/>
              <a:t>Duty Hours</a:t>
            </a:r>
          </a:p>
          <a:p>
            <a:pPr lvl="1" eaLnBrk="1" hangingPunct="1"/>
            <a:r>
              <a:rPr lang="en-US" sz="2400" dirty="0" smtClean="0"/>
              <a:t>Supervisor</a:t>
            </a:r>
            <a:endParaRPr lang="en-US" sz="2400" dirty="0"/>
          </a:p>
          <a:p>
            <a:pPr lvl="1" eaLnBrk="1" hangingPunct="1"/>
            <a:r>
              <a:rPr lang="en-US" sz="2800" dirty="0" smtClean="0"/>
              <a:t>Safety </a:t>
            </a:r>
            <a:r>
              <a:rPr lang="en-US" sz="2800" dirty="0"/>
              <a:t>Officer, </a:t>
            </a:r>
            <a:r>
              <a:rPr lang="en-US" sz="2800" dirty="0" smtClean="0"/>
              <a:t>798-8022</a:t>
            </a:r>
          </a:p>
          <a:p>
            <a:pPr lvl="1" eaLnBrk="1" hangingPunct="1"/>
            <a:r>
              <a:rPr lang="en-US" sz="2800" dirty="0" smtClean="0"/>
              <a:t>Environmental </a:t>
            </a:r>
            <a:r>
              <a:rPr lang="en-US" sz="2800" dirty="0"/>
              <a:t>Health Section (EHS), </a:t>
            </a:r>
            <a:r>
              <a:rPr lang="en-US" dirty="0" smtClean="0"/>
              <a:t>412-</a:t>
            </a:r>
            <a:r>
              <a:rPr lang="en-US" sz="2800" dirty="0" smtClean="0"/>
              <a:t>3990</a:t>
            </a:r>
            <a:endParaRPr lang="en-US" sz="2800" dirty="0"/>
          </a:p>
          <a:p>
            <a:pPr eaLnBrk="1" hangingPunct="1"/>
            <a:r>
              <a:rPr lang="en-US" sz="2800" dirty="0" smtClean="0"/>
              <a:t>Non-Duty Hours</a:t>
            </a:r>
          </a:p>
          <a:p>
            <a:pPr lvl="1" eaLnBrk="1" hangingPunct="1"/>
            <a:r>
              <a:rPr lang="en-US" sz="2400" dirty="0" smtClean="0"/>
              <a:t>Supervisor</a:t>
            </a:r>
          </a:p>
          <a:p>
            <a:pPr lvl="1" eaLnBrk="1" hangingPunct="1"/>
            <a:r>
              <a:rPr lang="en-US" sz="2400" dirty="0" smtClean="0"/>
              <a:t>AOD, </a:t>
            </a:r>
            <a:r>
              <a:rPr lang="en-US" sz="2400" dirty="0"/>
              <a:t>798-8388</a:t>
            </a:r>
            <a:endParaRPr lang="en-US" sz="2400" dirty="0" smtClean="0"/>
          </a:p>
          <a:p>
            <a:pPr lvl="1" eaLnBrk="1" hangingPunct="1"/>
            <a:r>
              <a:rPr lang="en-US" sz="2400" dirty="0" smtClean="0"/>
              <a:t>Safety </a:t>
            </a:r>
            <a:r>
              <a:rPr lang="en-US" sz="2400" dirty="0"/>
              <a:t>&amp; EHS the next duty day</a:t>
            </a:r>
          </a:p>
          <a:p>
            <a:endParaRPr lang="en-US" dirty="0"/>
          </a:p>
        </p:txBody>
      </p:sp>
      <p:pic>
        <p:nvPicPr>
          <p:cNvPr id="6" name="Picture 2" descr="U.S. Army MEDDAC Ft. Campbell Distinctive Unit 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1028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29 CFR 1910.1030</a:t>
            </a:r>
          </a:p>
          <a:p>
            <a:pPr lvl="1"/>
            <a:r>
              <a:rPr lang="en-US" dirty="0" err="1" smtClean="0"/>
              <a:t>Bloodborne</a:t>
            </a:r>
            <a:r>
              <a:rPr lang="en-US" dirty="0" smtClean="0"/>
              <a:t> Pathogen Standard</a:t>
            </a:r>
          </a:p>
          <a:p>
            <a:r>
              <a:rPr lang="en-US" dirty="0"/>
              <a:t>MEDCOM </a:t>
            </a:r>
            <a:r>
              <a:rPr lang="en-US" dirty="0" err="1"/>
              <a:t>Reg</a:t>
            </a:r>
            <a:r>
              <a:rPr lang="en-US" dirty="0"/>
              <a:t> 40-35</a:t>
            </a:r>
          </a:p>
          <a:p>
            <a:pPr lvl="1"/>
            <a:r>
              <a:rPr lang="en-US" dirty="0" smtClean="0"/>
              <a:t>Management of RMW</a:t>
            </a:r>
          </a:p>
          <a:p>
            <a:r>
              <a:rPr lang="en-US" dirty="0"/>
              <a:t>MEDDAC </a:t>
            </a:r>
            <a:r>
              <a:rPr lang="en-US" dirty="0" err="1"/>
              <a:t>Reg</a:t>
            </a:r>
            <a:r>
              <a:rPr lang="en-US" dirty="0"/>
              <a:t> 40-5-11-7</a:t>
            </a:r>
          </a:p>
          <a:p>
            <a:pPr lvl="1"/>
            <a:r>
              <a:rPr lang="en-US" dirty="0" smtClean="0"/>
              <a:t>RMW Management</a:t>
            </a:r>
          </a:p>
          <a:p>
            <a:r>
              <a:rPr lang="en-US" dirty="0" smtClean="0"/>
              <a:t>USACHPPM TG-177</a:t>
            </a:r>
          </a:p>
          <a:p>
            <a:pPr lvl="1"/>
            <a:r>
              <a:rPr lang="en-US" dirty="0" smtClean="0"/>
              <a:t>RMW Management</a:t>
            </a:r>
            <a:endParaRPr lang="en-US" dirty="0"/>
          </a:p>
        </p:txBody>
      </p:sp>
      <p:pic>
        <p:nvPicPr>
          <p:cNvPr id="4" name="Picture 8"/>
          <p:cNvPicPr>
            <a:picLocks noChangeAspect="1" noChangeArrowheads="1"/>
          </p:cNvPicPr>
          <p:nvPr/>
        </p:nvPicPr>
        <p:blipFill>
          <a:blip r:embed="rId2" cstate="print"/>
          <a:srcRect/>
          <a:stretch>
            <a:fillRect/>
          </a:stretch>
        </p:blipFill>
        <p:spPr bwMode="auto">
          <a:xfrm>
            <a:off x="6784732" y="1600200"/>
            <a:ext cx="1905000" cy="2353235"/>
          </a:xfrm>
          <a:prstGeom prst="rect">
            <a:avLst/>
          </a:prstGeom>
          <a:noFill/>
          <a:ln w="9525">
            <a:solidFill>
              <a:schemeClr val="tx1"/>
            </a:solidFill>
            <a:miter lim="800000"/>
            <a:headEnd/>
            <a:tailEnd/>
          </a:ln>
        </p:spPr>
      </p:pic>
      <p:pic>
        <p:nvPicPr>
          <p:cNvPr id="5" name="Picture 7" descr="ScanCFR-45"/>
          <p:cNvPicPr>
            <a:picLocks noChangeAspect="1" noChangeArrowheads="1"/>
          </p:cNvPicPr>
          <p:nvPr/>
        </p:nvPicPr>
        <p:blipFill>
          <a:blip r:embed="rId3" cstate="print"/>
          <a:srcRect/>
          <a:stretch>
            <a:fillRect/>
          </a:stretch>
        </p:blipFill>
        <p:spPr bwMode="auto">
          <a:xfrm>
            <a:off x="5791200" y="3235056"/>
            <a:ext cx="1377442" cy="2212218"/>
          </a:xfrm>
          <a:prstGeom prst="rect">
            <a:avLst/>
          </a:prstGeom>
          <a:noFill/>
          <a:ln w="9525">
            <a:noFill/>
            <a:miter lim="800000"/>
            <a:headEnd/>
            <a:tailEnd/>
          </a:ln>
        </p:spPr>
      </p:pic>
      <p:pic>
        <p:nvPicPr>
          <p:cNvPr id="6" name="Picture 8"/>
          <p:cNvPicPr>
            <a:picLocks noChangeAspect="1" noChangeArrowheads="1"/>
          </p:cNvPicPr>
          <p:nvPr/>
        </p:nvPicPr>
        <p:blipFill>
          <a:blip r:embed="rId4" cstate="print"/>
          <a:srcRect/>
          <a:stretch>
            <a:fillRect/>
          </a:stretch>
        </p:blipFill>
        <p:spPr bwMode="auto">
          <a:xfrm>
            <a:off x="7011997" y="4114800"/>
            <a:ext cx="1450469" cy="1902482"/>
          </a:xfrm>
          <a:prstGeom prst="rect">
            <a:avLst/>
          </a:prstGeom>
          <a:noFill/>
          <a:ln w="9525">
            <a:solidFill>
              <a:schemeClr val="tx1"/>
            </a:solidFill>
            <a:miter lim="800000"/>
            <a:headEnd/>
            <a:tailEnd/>
          </a:ln>
        </p:spPr>
      </p:pic>
      <p:pic>
        <p:nvPicPr>
          <p:cNvPr id="7" name="Picture 2" descr="U.S. Army MEDDAC Ft. Campbell Distinctive Unit Insigni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9358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Waste Streams in the Hospital</a:t>
            </a:r>
            <a:endParaRPr lang="en-US" dirty="0"/>
          </a:p>
        </p:txBody>
      </p:sp>
      <p:sp>
        <p:nvSpPr>
          <p:cNvPr id="3" name="Content Placeholder 2"/>
          <p:cNvSpPr>
            <a:spLocks noGrp="1"/>
          </p:cNvSpPr>
          <p:nvPr>
            <p:ph idx="1"/>
          </p:nvPr>
        </p:nvSpPr>
        <p:spPr/>
        <p:txBody>
          <a:bodyPr/>
          <a:lstStyle/>
          <a:p>
            <a:r>
              <a:rPr lang="en-US" dirty="0" smtClean="0"/>
              <a:t>Regular Waste</a:t>
            </a:r>
          </a:p>
          <a:p>
            <a:r>
              <a:rPr lang="en-US" dirty="0" smtClean="0"/>
              <a:t>Regulated Medical Waste</a:t>
            </a:r>
          </a:p>
          <a:p>
            <a:r>
              <a:rPr lang="en-US" dirty="0" smtClean="0"/>
              <a:t>Cytotoxic Drug Trace Waste</a:t>
            </a:r>
          </a:p>
          <a:p>
            <a:r>
              <a:rPr lang="en-US" dirty="0" smtClean="0"/>
              <a:t>Hazardous Waste</a:t>
            </a:r>
          </a:p>
          <a:p>
            <a:r>
              <a:rPr lang="en-US" dirty="0" smtClean="0"/>
              <a:t>Universal Waste</a:t>
            </a:r>
          </a:p>
          <a:p>
            <a:r>
              <a:rPr lang="en-US" dirty="0" smtClean="0"/>
              <a:t>Pharmaceutical Waste</a:t>
            </a:r>
            <a:endParaRPr lang="en-US" dirty="0"/>
          </a:p>
        </p:txBody>
      </p:sp>
      <p:pic>
        <p:nvPicPr>
          <p:cNvPr id="4" name="Picture 2" descr="U.S. Army MEDDAC Ft. Campbell Distinctive Unit 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6969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08"/>
            <a:ext cx="9144000" cy="6793992"/>
          </a:xfrm>
          <a:prstGeom prst="rect">
            <a:avLst/>
          </a:prstGeom>
        </p:spPr>
      </p:pic>
    </p:spTree>
    <p:extLst>
      <p:ext uri="{BB962C8B-B14F-4D97-AF65-F5344CB8AC3E}">
        <p14:creationId xmlns:p14="http://schemas.microsoft.com/office/powerpoint/2010/main" val="3493750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RMW</a:t>
            </a:r>
            <a:endParaRPr lang="en-US" dirty="0"/>
          </a:p>
        </p:txBody>
      </p:sp>
      <p:sp>
        <p:nvSpPr>
          <p:cNvPr id="3" name="Content Placeholder 2"/>
          <p:cNvSpPr>
            <a:spLocks noGrp="1"/>
          </p:cNvSpPr>
          <p:nvPr>
            <p:ph idx="1"/>
          </p:nvPr>
        </p:nvSpPr>
        <p:spPr/>
        <p:txBody>
          <a:bodyPr/>
          <a:lstStyle/>
          <a:p>
            <a:pPr marL="0" indent="0" eaLnBrk="1" hangingPunct="1">
              <a:lnSpc>
                <a:spcPct val="90000"/>
              </a:lnSpc>
            </a:pPr>
            <a:r>
              <a:rPr lang="en-US" dirty="0"/>
              <a:t> </a:t>
            </a:r>
            <a:r>
              <a:rPr lang="en-US" sz="2800" dirty="0"/>
              <a:t>Waste generated in the diagnosis, treatment or immunization of human beings or animals which is capable of causing disease or which, if not handled properly, poses a risk to individuals or community.  </a:t>
            </a:r>
            <a:endParaRPr lang="en-US" sz="2800" dirty="0" smtClean="0"/>
          </a:p>
          <a:p>
            <a:pPr marL="0" indent="0" eaLnBrk="1" hangingPunct="1">
              <a:lnSpc>
                <a:spcPct val="90000"/>
              </a:lnSpc>
              <a:buNone/>
            </a:pPr>
            <a:endParaRPr lang="en-US" sz="2800" dirty="0"/>
          </a:p>
          <a:p>
            <a:pPr marL="0" indent="0" eaLnBrk="1" hangingPunct="1">
              <a:lnSpc>
                <a:spcPct val="90000"/>
              </a:lnSpc>
            </a:pPr>
            <a:r>
              <a:rPr lang="en-US" sz="2800" dirty="0"/>
              <a:t>  These wastes are also called “Infectious Waste”, Bio-hazardous Waste”, “Clinical Waste”, “Biomedical Waste”, or simply, “Medical Waste” and consists of seven categories</a:t>
            </a:r>
            <a:r>
              <a:rPr lang="en-US" sz="2800" dirty="0" smtClean="0"/>
              <a:t>.</a:t>
            </a:r>
          </a:p>
          <a:p>
            <a:pPr marL="0" indent="0" eaLnBrk="1" hangingPunct="1">
              <a:lnSpc>
                <a:spcPct val="90000"/>
              </a:lnSpc>
              <a:buNone/>
            </a:pPr>
            <a:endParaRPr lang="en-US" sz="1100" dirty="0" smtClean="0"/>
          </a:p>
          <a:p>
            <a:pPr marL="0" indent="0" eaLnBrk="1" hangingPunct="1">
              <a:lnSpc>
                <a:spcPct val="90000"/>
              </a:lnSpc>
              <a:buNone/>
            </a:pPr>
            <a:endParaRPr lang="en-US" sz="1100" dirty="0"/>
          </a:p>
          <a:p>
            <a:pPr marL="0" indent="0" eaLnBrk="1" hangingPunct="1">
              <a:lnSpc>
                <a:spcPct val="90000"/>
              </a:lnSpc>
              <a:buNone/>
            </a:pPr>
            <a:endParaRPr lang="en-US" sz="1100" dirty="0" smtClean="0"/>
          </a:p>
          <a:p>
            <a:pPr marL="0" indent="0" eaLnBrk="1" hangingPunct="1">
              <a:lnSpc>
                <a:spcPct val="90000"/>
              </a:lnSpc>
              <a:buNone/>
            </a:pPr>
            <a:r>
              <a:rPr lang="en-US" sz="1100" dirty="0" smtClean="0"/>
              <a:t>REF: MEDCOM Regulation 40-35</a:t>
            </a:r>
            <a:endParaRPr lang="en-US" sz="1100" dirty="0"/>
          </a:p>
        </p:txBody>
      </p:sp>
      <p:pic>
        <p:nvPicPr>
          <p:cNvPr id="4" name="Picture 2" descr="U.S. Army MEDDAC Ft. Campbell Distinctive Unit Insign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4686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pPr eaLnBrk="1" hangingPunct="1"/>
            <a:r>
              <a:rPr lang="en-US" dirty="0"/>
              <a:t>Definition of RMW</a:t>
            </a:r>
          </a:p>
        </p:txBody>
      </p:sp>
      <p:sp>
        <p:nvSpPr>
          <p:cNvPr id="29700" name="Rectangle 3"/>
          <p:cNvSpPr>
            <a:spLocks noGrp="1" noChangeArrowheads="1"/>
          </p:cNvSpPr>
          <p:nvPr>
            <p:ph idx="1"/>
          </p:nvPr>
        </p:nvSpPr>
        <p:spPr>
          <a:xfrm>
            <a:off x="457200" y="1219200"/>
            <a:ext cx="6705600" cy="5029200"/>
          </a:xfrm>
        </p:spPr>
        <p:txBody>
          <a:bodyPr/>
          <a:lstStyle/>
          <a:p>
            <a:pPr marL="0" indent="0" eaLnBrk="1" hangingPunct="1">
              <a:buFontTx/>
              <a:buNone/>
            </a:pPr>
            <a:r>
              <a:rPr lang="en-US" sz="2400" dirty="0" smtClean="0"/>
              <a:t>Though there is no universally accepted definition of RMW, the definitions by the regulatory agencies of EPA, CDC, WHO &amp; OSHA are similar:</a:t>
            </a:r>
          </a:p>
          <a:p>
            <a:pPr marL="0" indent="0" eaLnBrk="1" hangingPunct="1">
              <a:buFontTx/>
              <a:buNone/>
            </a:pPr>
            <a:endParaRPr lang="en-US" sz="2400" dirty="0" smtClean="0"/>
          </a:p>
          <a:p>
            <a:pPr marL="0" indent="0" eaLnBrk="1" hangingPunct="1">
              <a:buFontTx/>
              <a:buNone/>
            </a:pPr>
            <a:r>
              <a:rPr lang="en-US" sz="2400" dirty="0" smtClean="0"/>
              <a:t>The regulatory agencies agree that: “regulated medical waste” includes those wastes with the potential for causing infection and for which special precautions are prudent.  Some state and local regulations use similar, general definition – others list specific categories of waste that are considered infectious.</a:t>
            </a:r>
          </a:p>
        </p:txBody>
      </p:sp>
      <p:pic>
        <p:nvPicPr>
          <p:cNvPr id="29701" name="Picture 6" descr="See full size image">
            <a:hlinkClick r:id="rId3"/>
          </p:cNvPr>
          <p:cNvPicPr>
            <a:picLocks noChangeAspect="1" noChangeArrowheads="1"/>
          </p:cNvPicPr>
          <p:nvPr/>
        </p:nvPicPr>
        <p:blipFill>
          <a:blip r:embed="rId4" cstate="print"/>
          <a:srcRect/>
          <a:stretch>
            <a:fillRect/>
          </a:stretch>
        </p:blipFill>
        <p:spPr bwMode="auto">
          <a:xfrm>
            <a:off x="7793038" y="2819400"/>
            <a:ext cx="1131887" cy="838200"/>
          </a:xfrm>
          <a:prstGeom prst="rect">
            <a:avLst/>
          </a:prstGeom>
          <a:noFill/>
          <a:ln w="9525">
            <a:noFill/>
            <a:miter lim="800000"/>
            <a:headEnd/>
            <a:tailEnd/>
          </a:ln>
        </p:spPr>
      </p:pic>
      <p:pic>
        <p:nvPicPr>
          <p:cNvPr id="29702" name="Picture 8" descr="http://tbn3.google.com/images?q=tbn:XUmPy1X3_g94eM:http://oregonstate.edu/admissions/blog/wp-content/uploads/2008/04/epa_logo.jpg">
            <a:hlinkClick r:id="rId5"/>
          </p:cNvPr>
          <p:cNvPicPr>
            <a:picLocks noChangeAspect="1" noChangeArrowheads="1"/>
          </p:cNvPicPr>
          <p:nvPr/>
        </p:nvPicPr>
        <p:blipFill>
          <a:blip r:embed="rId6" cstate="print"/>
          <a:srcRect/>
          <a:stretch>
            <a:fillRect/>
          </a:stretch>
        </p:blipFill>
        <p:spPr bwMode="auto">
          <a:xfrm>
            <a:off x="7315200" y="1676400"/>
            <a:ext cx="1066800" cy="1162050"/>
          </a:xfrm>
          <a:prstGeom prst="rect">
            <a:avLst/>
          </a:prstGeom>
          <a:noFill/>
          <a:ln w="9525">
            <a:noFill/>
            <a:miter lim="800000"/>
            <a:headEnd/>
            <a:tailEnd/>
          </a:ln>
        </p:spPr>
      </p:pic>
      <p:pic>
        <p:nvPicPr>
          <p:cNvPr id="29703" name="Picture 10" descr="http://tbn1.google.com/images?q=tbn:BbUlvnx6EW5MHM:http://www.leb.emro.who.int/search/who%2520logo%2520final%25207.bmp">
            <a:hlinkClick r:id="rId7"/>
          </p:cNvPr>
          <p:cNvPicPr>
            <a:picLocks noChangeAspect="1" noChangeArrowheads="1"/>
          </p:cNvPicPr>
          <p:nvPr/>
        </p:nvPicPr>
        <p:blipFill>
          <a:blip r:embed="rId8" cstate="print"/>
          <a:srcRect/>
          <a:stretch>
            <a:fillRect/>
          </a:stretch>
        </p:blipFill>
        <p:spPr bwMode="auto">
          <a:xfrm>
            <a:off x="7162800" y="3657600"/>
            <a:ext cx="1400175" cy="1138238"/>
          </a:xfrm>
          <a:prstGeom prst="rect">
            <a:avLst/>
          </a:prstGeom>
          <a:noFill/>
          <a:ln w="9525">
            <a:noFill/>
            <a:miter lim="800000"/>
            <a:headEnd/>
            <a:tailEnd/>
          </a:ln>
        </p:spPr>
      </p:pic>
      <p:pic>
        <p:nvPicPr>
          <p:cNvPr id="29704" name="Picture 12" descr="http://tbn3.google.com/images?q=tbn:SMcL_ui45PVOdM:http://www.flemploymentlawblog.com/uploads/image/US%2520Department%2520of%2520Labor%2520logo.jpg">
            <a:hlinkClick r:id="rId9"/>
          </p:cNvPr>
          <p:cNvPicPr>
            <a:picLocks noChangeAspect="1" noChangeArrowheads="1"/>
          </p:cNvPicPr>
          <p:nvPr/>
        </p:nvPicPr>
        <p:blipFill>
          <a:blip r:embed="rId10" cstate="print"/>
          <a:srcRect/>
          <a:stretch>
            <a:fillRect/>
          </a:stretch>
        </p:blipFill>
        <p:spPr bwMode="auto">
          <a:xfrm>
            <a:off x="7651750" y="4768850"/>
            <a:ext cx="1317625" cy="1295400"/>
          </a:xfrm>
          <a:prstGeom prst="rect">
            <a:avLst/>
          </a:prstGeom>
          <a:noFill/>
          <a:ln w="9525">
            <a:noFill/>
            <a:miter lim="800000"/>
            <a:headEnd/>
            <a:tailEnd/>
          </a:ln>
        </p:spPr>
      </p:pic>
      <p:pic>
        <p:nvPicPr>
          <p:cNvPr id="8" name="Picture 2" descr="U.S. Army MEDDAC Ft. Campbell Distinctive Unit Insignia"/>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294822" y="0"/>
            <a:ext cx="849178" cy="98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22525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Check for Understanding</a:t>
            </a:r>
            <a:endParaRPr lang="en-US" dirty="0"/>
          </a:p>
        </p:txBody>
      </p:sp>
      <p:sp>
        <p:nvSpPr>
          <p:cNvPr id="10" name="Text Placeholder 9"/>
          <p:cNvSpPr>
            <a:spLocks noGrp="1"/>
          </p:cNvSpPr>
          <p:nvPr>
            <p:ph type="body" sz="quarter" idx="13"/>
          </p:nvPr>
        </p:nvSpPr>
        <p:spPr>
          <a:xfrm>
            <a:off x="914400" y="1295400"/>
            <a:ext cx="7315200" cy="4876800"/>
          </a:xfrm>
        </p:spPr>
        <p:txBody>
          <a:bodyPr>
            <a:normAutofit/>
          </a:bodyPr>
          <a:lstStyle/>
          <a:p>
            <a:r>
              <a:rPr lang="en-US" dirty="0" smtClean="0"/>
              <a:t>Regulated Medical Waste (RMW) is also called all of the following except:</a:t>
            </a:r>
          </a:p>
          <a:p>
            <a:endParaRPr lang="en-US" dirty="0"/>
          </a:p>
          <a:p>
            <a:pPr marL="457200" indent="-457200">
              <a:buAutoNum type="alphaUcPeriod"/>
            </a:pPr>
            <a:r>
              <a:rPr lang="en-US" dirty="0" smtClean="0"/>
              <a:t>Infectious Waste</a:t>
            </a:r>
          </a:p>
          <a:p>
            <a:pPr marL="457200" indent="-457200">
              <a:buAutoNum type="alphaUcPeriod"/>
            </a:pPr>
            <a:r>
              <a:rPr lang="en-US" dirty="0" smtClean="0"/>
              <a:t>Hazardous Waste </a:t>
            </a:r>
          </a:p>
          <a:p>
            <a:pPr marL="457200" indent="-457200">
              <a:buAutoNum type="alphaUcPeriod"/>
            </a:pPr>
            <a:r>
              <a:rPr lang="en-US" dirty="0" smtClean="0"/>
              <a:t>Medical Waste</a:t>
            </a:r>
          </a:p>
          <a:p>
            <a:pPr marL="457200" indent="-457200">
              <a:buAutoNum type="alphaUcPeriod"/>
            </a:pPr>
            <a:r>
              <a:rPr lang="en-US" dirty="0" smtClean="0"/>
              <a:t>Sharp Waste </a:t>
            </a:r>
          </a:p>
          <a:p>
            <a:pPr marL="457200" indent="-457200">
              <a:buAutoNum type="alphaUcPeriod"/>
            </a:pPr>
            <a:r>
              <a:rPr lang="en-US" dirty="0" err="1" smtClean="0"/>
              <a:t>Biohazardous</a:t>
            </a:r>
            <a:r>
              <a:rPr lang="en-US" dirty="0" smtClean="0"/>
              <a:t> Waste</a:t>
            </a:r>
          </a:p>
          <a:p>
            <a:pPr marL="457200" indent="-457200">
              <a:buAutoNum type="alphaUcPeriod"/>
            </a:pPr>
            <a:endParaRPr lang="en-US" dirty="0"/>
          </a:p>
        </p:txBody>
      </p:sp>
    </p:spTree>
    <p:extLst>
      <p:ext uri="{BB962C8B-B14F-4D97-AF65-F5344CB8AC3E}">
        <p14:creationId xmlns:p14="http://schemas.microsoft.com/office/powerpoint/2010/main" val="3823274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10">
                                            <p:txEl>
                                              <p:pRg st="3" end="3"/>
                                            </p:txEl>
                                          </p:spTgt>
                                        </p:tgtEl>
                                        <p:attrNameLst>
                                          <p:attrName>style.color</p:attrName>
                                        </p:attrNameLst>
                                      </p:cBhvr>
                                      <p:to>
                                        <a:srgbClr val="FF0000"/>
                                      </p:to>
                                    </p:animClr>
                                  </p:childTnLst>
                                </p:cTn>
                              </p:par>
                              <p:par>
                                <p:cTn id="7" presetID="3" presetClass="emph" presetSubtype="2" fill="hold" nodeType="withEffect">
                                  <p:stCondLst>
                                    <p:cond delay="0"/>
                                  </p:stCondLst>
                                  <p:childTnLst>
                                    <p:animClr clrSpc="rgb" dir="cw">
                                      <p:cBhvr override="childStyle">
                                        <p:cTn id="8" dur="2000" fill="hold"/>
                                        <p:tgtEl>
                                          <p:spTgt spid="10">
                                            <p:txEl>
                                              <p:pRg st="5" end="5"/>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oor Signs">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Custom 1">
      <a:majorFont>
        <a:latin typeface="Times New Roman"/>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Door Signs</Template>
  <TotalTime>6231</TotalTime>
  <Words>2574</Words>
  <Application>Microsoft Office PowerPoint</Application>
  <PresentationFormat>On-screen Show (4:3)</PresentationFormat>
  <Paragraphs>288</Paragraphs>
  <Slides>32</Slides>
  <Notes>10</Notes>
  <HiddenSlides>0</HiddenSlides>
  <MMClips>0</MMClips>
  <ScaleCrop>false</ScaleCrop>
  <HeadingPairs>
    <vt:vector size="10"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32</vt:i4>
      </vt:variant>
      <vt:variant>
        <vt:lpstr>Custom Shows</vt:lpstr>
      </vt:variant>
      <vt:variant>
        <vt:i4>1</vt:i4>
      </vt:variant>
    </vt:vector>
  </HeadingPairs>
  <TitlesOfParts>
    <vt:vector size="39" baseType="lpstr">
      <vt:lpstr>Arial</vt:lpstr>
      <vt:lpstr>Calibri</vt:lpstr>
      <vt:lpstr>Times New Roman</vt:lpstr>
      <vt:lpstr>Wingdings</vt:lpstr>
      <vt:lpstr>Door Signs</vt:lpstr>
      <vt:lpstr>Picture</vt:lpstr>
      <vt:lpstr>Regulated Medical Waste Management</vt:lpstr>
      <vt:lpstr>Purpose</vt:lpstr>
      <vt:lpstr>Objectives</vt:lpstr>
      <vt:lpstr>References</vt:lpstr>
      <vt:lpstr>Waste Streams in the Hospital</vt:lpstr>
      <vt:lpstr>PowerPoint Presentation</vt:lpstr>
      <vt:lpstr>Definition of RMW</vt:lpstr>
      <vt:lpstr>Definition of RMW</vt:lpstr>
      <vt:lpstr>Check for Understanding</vt:lpstr>
      <vt:lpstr>RMW - Identification</vt:lpstr>
      <vt:lpstr>RMW - Identification</vt:lpstr>
      <vt:lpstr>RMW - Identification</vt:lpstr>
      <vt:lpstr>RMW - Identification</vt:lpstr>
      <vt:lpstr>Check for Understanding</vt:lpstr>
      <vt:lpstr>Sharps Safety Standard</vt:lpstr>
      <vt:lpstr>RMW – Red Bag Waste</vt:lpstr>
      <vt:lpstr>RMW – Sharps Container</vt:lpstr>
      <vt:lpstr>Regulated Medical Waste Segregation</vt:lpstr>
      <vt:lpstr>Check for Understanding</vt:lpstr>
      <vt:lpstr>Check for Understanding</vt:lpstr>
      <vt:lpstr>RMW - Labeling</vt:lpstr>
      <vt:lpstr>RMW - Packaging</vt:lpstr>
      <vt:lpstr>RMW - Packaging </vt:lpstr>
      <vt:lpstr>RMW - Packaging </vt:lpstr>
      <vt:lpstr>RMW - Storage</vt:lpstr>
      <vt:lpstr>Appropriately Segregated RMW?</vt:lpstr>
      <vt:lpstr>Transportation of RMW</vt:lpstr>
      <vt:lpstr>Transportation of RMW</vt:lpstr>
      <vt:lpstr>Treatment and disposal of RMW</vt:lpstr>
      <vt:lpstr>RMW Incineration</vt:lpstr>
      <vt:lpstr>Spill Response &amp; Notification</vt:lpstr>
      <vt:lpstr>Spill Response &amp; Notification</vt:lpstr>
      <vt:lpstr>Dental Clinic</vt:lpstr>
    </vt:vector>
  </TitlesOfParts>
  <Company>BACH, EH Section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RMW Management</dc:title>
  <dc:creator>gabriel.g.gamez.civ@mail.mil</dc:creator>
  <cp:lastModifiedBy>Odera, Ayub M CPT MIL USA MEDCOM BACH</cp:lastModifiedBy>
  <cp:revision>185</cp:revision>
  <dcterms:created xsi:type="dcterms:W3CDTF">2002-11-12T13:54:33Z</dcterms:created>
  <dcterms:modified xsi:type="dcterms:W3CDTF">2019-02-01T20:07:27Z</dcterms:modified>
</cp:coreProperties>
</file>