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</p:sldMasterIdLst>
  <p:sldIdLst>
    <p:sldId id="256" r:id="rId2"/>
    <p:sldId id="274" r:id="rId3"/>
    <p:sldId id="276" r:id="rId4"/>
    <p:sldId id="279" r:id="rId5"/>
    <p:sldId id="280" r:id="rId6"/>
    <p:sldId id="281" r:id="rId7"/>
    <p:sldId id="283" r:id="rId8"/>
    <p:sldId id="282" r:id="rId9"/>
    <p:sldId id="272" r:id="rId10"/>
    <p:sldId id="273" r:id="rId11"/>
    <p:sldId id="258" r:id="rId12"/>
    <p:sldId id="257" r:id="rId13"/>
    <p:sldId id="262" r:id="rId14"/>
    <p:sldId id="259" r:id="rId15"/>
    <p:sldId id="260" r:id="rId16"/>
    <p:sldId id="261" r:id="rId17"/>
    <p:sldId id="265" r:id="rId18"/>
    <p:sldId id="263" r:id="rId19"/>
    <p:sldId id="266" r:id="rId20"/>
    <p:sldId id="264" r:id="rId21"/>
    <p:sldId id="268" r:id="rId22"/>
    <p:sldId id="267" r:id="rId23"/>
    <p:sldId id="270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0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53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3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1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2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0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5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6B43-2D45-4463-807D-410D55D604F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A2E5-ED9C-4ECE-9CEC-5BF49CAB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68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Infection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Isolation and Precaution Signage on the CLC</a:t>
            </a:r>
          </a:p>
        </p:txBody>
      </p:sp>
    </p:spTree>
    <p:extLst>
      <p:ext uri="{BB962C8B-B14F-4D97-AF65-F5344CB8AC3E}">
        <p14:creationId xmlns:p14="http://schemas.microsoft.com/office/powerpoint/2010/main" val="317848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A14E-EC32-40A0-83DE-2F182B0D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to follow </a:t>
            </a:r>
            <a:r>
              <a:rPr lang="en-US" i="1" dirty="0"/>
              <a:t>in </a:t>
            </a:r>
            <a:r>
              <a:rPr lang="en-US" dirty="0"/>
              <a:t>the Isolation room: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649E-4DEE-4BA6-8E82-9F30D0B46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686299"/>
          </a:xfrm>
        </p:spPr>
        <p:txBody>
          <a:bodyPr>
            <a:normAutofit/>
          </a:bodyPr>
          <a:lstStyle/>
          <a:p>
            <a:r>
              <a:rPr lang="en-US" dirty="0"/>
              <a:t> Perform hand hygiene. </a:t>
            </a:r>
          </a:p>
          <a:p>
            <a:r>
              <a:rPr lang="en-US" dirty="0"/>
              <a:t> PPE should be put on before entering the isolation room. This should be    located outside the patient’s room. </a:t>
            </a:r>
          </a:p>
          <a:p>
            <a:r>
              <a:rPr lang="en-US" dirty="0"/>
              <a:t>Perform phlebotomy, avoiding any unnecessary contact with the patient and the bed. </a:t>
            </a:r>
          </a:p>
          <a:p>
            <a:r>
              <a:rPr lang="en-US" dirty="0"/>
              <a:t> Dispose of blood collection equipment per facility policy. </a:t>
            </a:r>
          </a:p>
          <a:p>
            <a:r>
              <a:rPr lang="en-US" dirty="0"/>
              <a:t> Place the tubes in a biohazard bag. The bag serves as a secondary container, which will contain the specimen if the tubes break or leak in transit. </a:t>
            </a:r>
          </a:p>
          <a:p>
            <a:r>
              <a:rPr lang="en-US" dirty="0"/>
              <a:t> Remove personal protective equipment and dispose in proper containers inside the room. </a:t>
            </a:r>
          </a:p>
          <a:p>
            <a:r>
              <a:rPr lang="en-US" dirty="0"/>
              <a:t>Perform appropriate hand hygiene. </a:t>
            </a:r>
          </a:p>
        </p:txBody>
      </p:sp>
    </p:spTree>
    <p:extLst>
      <p:ext uri="{BB962C8B-B14F-4D97-AF65-F5344CB8AC3E}">
        <p14:creationId xmlns:p14="http://schemas.microsoft.com/office/powerpoint/2010/main" val="324793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Enhanced Barrier Precautions: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Implemented when there is anticipated contact with a colonized/infected resident or their environment. </a:t>
            </a:r>
          </a:p>
          <a:p>
            <a:r>
              <a:rPr lang="en-US" dirty="0"/>
              <a:t>Does not require PPE upon entrance into the resident’s room when only talking to the resident. </a:t>
            </a:r>
          </a:p>
          <a:p>
            <a:r>
              <a:rPr lang="en-US" dirty="0"/>
              <a:t>PPE </a:t>
            </a:r>
            <a:r>
              <a:rPr lang="en-US" i="1" dirty="0"/>
              <a:t>MUST </a:t>
            </a:r>
            <a:r>
              <a:rPr lang="en-US" dirty="0"/>
              <a:t>be worn if it is anticipated that there will be contact with the resident or anything in the resident’s room. </a:t>
            </a:r>
          </a:p>
          <a:p>
            <a:r>
              <a:rPr lang="en-US" dirty="0"/>
              <a:t>Used for colonized MRSA patients.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7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barrier precaution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43101"/>
            <a:ext cx="7616536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5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Contact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Implemented when transmission occurs from physical contact made with the infected resident or the resident’s environment. </a:t>
            </a:r>
          </a:p>
          <a:p>
            <a:r>
              <a:rPr lang="en-US" dirty="0"/>
              <a:t>Also pertains to situations where the presence of excessive wound drainage, fecal incontinence or other discharges from the body suggest an increased potential for extensive environmental contamination. </a:t>
            </a:r>
          </a:p>
          <a:p>
            <a:r>
              <a:rPr lang="en-US" dirty="0"/>
              <a:t>Includes all acute infections/admissions with MRSA, VRE, ESBL or other resistant organism, and all uncontained infections. </a:t>
            </a:r>
          </a:p>
          <a:p>
            <a:r>
              <a:rPr lang="en-US" dirty="0"/>
              <a:t>Personal protective equipment (gowns and gloves) must be used by everyone (staff, volunteers and visitors) </a:t>
            </a:r>
            <a:r>
              <a:rPr lang="en-US" b="1" dirty="0"/>
              <a:t>upon entrance </a:t>
            </a:r>
            <a:r>
              <a:rPr lang="en-US" dirty="0"/>
              <a:t>into the infected resident’s 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8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precautions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870364"/>
            <a:ext cx="7834745" cy="50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Droplet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Implemented when transmission of diseases are caused by large respiratory droplets that are generated by coughing, sneezing, or talking. </a:t>
            </a:r>
          </a:p>
          <a:p>
            <a:r>
              <a:rPr lang="en-US" dirty="0"/>
              <a:t>Special air handling and ventilation are not required to prevent droplet  transmission. </a:t>
            </a:r>
          </a:p>
          <a:p>
            <a:r>
              <a:rPr lang="en-US" dirty="0"/>
              <a:t>PPE: Follow instruction on signage. Wear a surgical mask if within 3 feet of the patient. </a:t>
            </a:r>
          </a:p>
          <a:p>
            <a:r>
              <a:rPr lang="en-US" dirty="0"/>
              <a:t>Handle items contaminated with respiratory secretions with gloves. </a:t>
            </a:r>
          </a:p>
          <a:p>
            <a:r>
              <a:rPr lang="en-US" dirty="0"/>
              <a:t>Includes influenza, meningitis, and meningococcal pneumonia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1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Droplet precautions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3976"/>
            <a:ext cx="7329932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9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Droplet and Contact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Implemented when the patient requires both precautions (i.e. pneumonia and MRSA), one is spread by droplet and one is spread by contact. </a:t>
            </a:r>
          </a:p>
          <a:p>
            <a:r>
              <a:rPr lang="en-US" dirty="0"/>
              <a:t>PPE: Follow instruction on signage.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73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Droplet &amp;Contact Precaution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859973"/>
            <a:ext cx="7720445" cy="49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/>
              <a:t>Enteric and Droplet Precautions: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Used when a patient requires both precautions (i.e. C-Diff and pneumonia), one is spread by droplet and one is spread by contact but requires a soap and water hand-washing, and bleach cleaning to environment due to spores. </a:t>
            </a:r>
          </a:p>
          <a:p>
            <a:r>
              <a:rPr lang="en-US" dirty="0"/>
              <a:t>Follow instructions on signage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CF536-E35E-4D0C-AA2A-5076FDF14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85901"/>
            <a:ext cx="4769427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Enteric &amp; Droplet Precaution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43100"/>
            <a:ext cx="7928264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8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Enteric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 Used specifically for diseases such as Clostridium Difficile (C-Diff), Norovirus,  Rotavirus and acute diarrhea with unknown etiology. </a:t>
            </a:r>
          </a:p>
          <a:p>
            <a:r>
              <a:rPr lang="en-US" dirty="0"/>
              <a:t> Private room required. Room must be cleaned with bleach. </a:t>
            </a:r>
          </a:p>
          <a:p>
            <a:r>
              <a:rPr lang="en-US" dirty="0"/>
              <a:t> Use disposable and dedicated equipment. </a:t>
            </a:r>
          </a:p>
          <a:p>
            <a:r>
              <a:rPr lang="en-US" dirty="0"/>
              <a:t> Follow instruction on the signage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2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Enteric Precautions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1927"/>
            <a:ext cx="8295550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1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Airborne Precautions: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Implemented when transmission of infectious organisms remains suspended in air and travel great distances. </a:t>
            </a:r>
          </a:p>
          <a:p>
            <a:r>
              <a:rPr lang="en-US" dirty="0"/>
              <a:t>These diseases include measles, smallpox, and pulmonary tuberculosis. </a:t>
            </a:r>
          </a:p>
          <a:p>
            <a:r>
              <a:rPr lang="en-US" dirty="0"/>
              <a:t>Wear fit tested N-95 or PAPR. </a:t>
            </a:r>
          </a:p>
          <a:p>
            <a:r>
              <a:rPr lang="en-US" dirty="0"/>
              <a:t>A negative pressure room on 50-2 should be used until the disease has been ruled out.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45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Precautions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01537"/>
            <a:ext cx="7803573" cy="50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6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F09A-4206-47AA-A708-CA726427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Hand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A113-D548-4A89-B5C2-31EEC441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Frequent effective hand hygiene is the first line of defense in infection control</a:t>
            </a:r>
            <a:r>
              <a:rPr lang="en-US" sz="6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413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C655-EBBD-430D-B406-76A93816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Hand hygiene should always be done: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E4C4-C3D8-4EC8-A95D-CB1FA7A3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Before touching a patient</a:t>
            </a:r>
          </a:p>
          <a:p>
            <a:r>
              <a:rPr lang="en-US" sz="3200" dirty="0"/>
              <a:t> Before clean/aseptic procedures</a:t>
            </a:r>
          </a:p>
          <a:p>
            <a:r>
              <a:rPr lang="en-US" sz="3200" dirty="0"/>
              <a:t> After body fluid exposure/risk</a:t>
            </a:r>
          </a:p>
          <a:p>
            <a:r>
              <a:rPr lang="en-US" sz="3200" dirty="0"/>
              <a:t> After touching a patient</a:t>
            </a:r>
          </a:p>
          <a:p>
            <a:r>
              <a:rPr lang="en-US" sz="3200" dirty="0"/>
              <a:t> After touching patient surroundings. </a:t>
            </a:r>
          </a:p>
        </p:txBody>
      </p:sp>
    </p:spTree>
    <p:extLst>
      <p:ext uri="{BB962C8B-B14F-4D97-AF65-F5344CB8AC3E}">
        <p14:creationId xmlns:p14="http://schemas.microsoft.com/office/powerpoint/2010/main" val="28745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D902-4996-4872-8B60-4405C6FA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19" y="764373"/>
            <a:ext cx="9812482" cy="1293028"/>
          </a:xfrm>
        </p:spPr>
        <p:txBody>
          <a:bodyPr>
            <a:normAutofit/>
          </a:bodyPr>
          <a:lstStyle/>
          <a:p>
            <a:r>
              <a:rPr lang="en-US" sz="2400" dirty="0"/>
              <a:t>washing hands with antimicrobial soap and water: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A2BC-A5FF-40DA-978E-888E79EC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Wet hands first with water</a:t>
            </a:r>
          </a:p>
          <a:p>
            <a:r>
              <a:rPr lang="en-US" sz="2800" dirty="0"/>
              <a:t> Apply the antimicrobial soap to the hands</a:t>
            </a:r>
          </a:p>
          <a:p>
            <a:r>
              <a:rPr lang="en-US" sz="2800" dirty="0"/>
              <a:t> Rub the hands together vigorously for at least 15 seconds, covering all  surfaces of the hands and fingers </a:t>
            </a:r>
          </a:p>
          <a:p>
            <a:r>
              <a:rPr lang="en-US" sz="2800" dirty="0"/>
              <a:t> Rinse hands with water and dry thoroughly with a disposable towel</a:t>
            </a:r>
          </a:p>
          <a:p>
            <a:r>
              <a:rPr lang="en-US" sz="2800" dirty="0"/>
              <a:t> Use a clean disposable towel to turn off the water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659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392A-3620-45EB-A570-2A4B9892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Washing with soap and water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320E-BA27-448A-9BEC-D8D666363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Washing with soap and water should be done when hands are visibly soiled or when indicated by isolation signage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BE026-CF83-4253-B092-9FD69233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92" y="4398385"/>
            <a:ext cx="4104408" cy="18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652BE-7052-45F9-91A9-ACEDC1C4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5" y="883227"/>
            <a:ext cx="6577445" cy="56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91A5-6F43-44C7-8BA1-7460BC49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Alcohol-based hand sanitizer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35C2E-2487-41ED-AD18-F4E0BCAD0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Is recommended for use for all routine hand sanitizing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F5E85-9394-41F6-8850-BD16E367A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31" y="4062845"/>
            <a:ext cx="3874077" cy="21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6B37-D30F-463F-BAF4-5735DC6D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to follow </a:t>
            </a:r>
            <a:r>
              <a:rPr lang="en-US" i="1" dirty="0"/>
              <a:t>before </a:t>
            </a:r>
            <a:r>
              <a:rPr lang="en-US" dirty="0"/>
              <a:t>entering an Isolation room: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40D0-F455-41A9-A881-8AE0D280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59531"/>
          </a:xfrm>
        </p:spPr>
        <p:txBody>
          <a:bodyPr>
            <a:normAutofit/>
          </a:bodyPr>
          <a:lstStyle/>
          <a:p>
            <a:r>
              <a:rPr lang="en-US" dirty="0"/>
              <a:t> Follow all directions on signage before entering isolation room. </a:t>
            </a:r>
          </a:p>
          <a:p>
            <a:r>
              <a:rPr lang="en-US" dirty="0"/>
              <a:t> Check the laboratory test orders and select the equipment needed. </a:t>
            </a:r>
          </a:p>
          <a:p>
            <a:r>
              <a:rPr lang="en-US" dirty="0"/>
              <a:t> Any supplies you take into the room must be left there or discarded.</a:t>
            </a:r>
          </a:p>
          <a:p>
            <a:r>
              <a:rPr lang="en-US" dirty="0"/>
              <a:t> Do not take trays into the isolation room. </a:t>
            </a:r>
          </a:p>
          <a:p>
            <a:r>
              <a:rPr lang="en-US" dirty="0"/>
              <a:t>Always leave lab trays in a secure area (e.g. behind counter at the nursing </a:t>
            </a:r>
          </a:p>
          <a:p>
            <a:pPr marL="0" indent="0">
              <a:buNone/>
            </a:pPr>
            <a:r>
              <a:rPr lang="en-US" dirty="0"/>
              <a:t>    station or in a locked cart). </a:t>
            </a:r>
          </a:p>
          <a:p>
            <a:r>
              <a:rPr lang="en-US" dirty="0"/>
              <a:t>Always change PPE between patients who are in the same room. </a:t>
            </a:r>
          </a:p>
          <a:p>
            <a:r>
              <a:rPr lang="en-US" dirty="0"/>
              <a:t>Hand hygiene should be completed upon entrance to the patient’s room and before exiting the room, after any contact with body fluid or OPIM and before and after gloving. </a:t>
            </a:r>
          </a:p>
          <a:p>
            <a:r>
              <a:rPr lang="en-US" dirty="0"/>
              <a:t>Additional PPE may be required. See Isolation Signage below. </a:t>
            </a:r>
          </a:p>
        </p:txBody>
      </p:sp>
    </p:spTree>
    <p:extLst>
      <p:ext uri="{BB962C8B-B14F-4D97-AF65-F5344CB8AC3E}">
        <p14:creationId xmlns:p14="http://schemas.microsoft.com/office/powerpoint/2010/main" val="223482639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369</TotalTime>
  <Words>831</Words>
  <Application>Microsoft Office PowerPoint</Application>
  <PresentationFormat>Widescreen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Vapor Trail</vt:lpstr>
      <vt:lpstr>Infection Control</vt:lpstr>
      <vt:lpstr>PowerPoint Presentation</vt:lpstr>
      <vt:lpstr>Hand hygiene</vt:lpstr>
      <vt:lpstr>Hand hygiene should always be done: </vt:lpstr>
      <vt:lpstr>washing hands with antimicrobial soap and water: </vt:lpstr>
      <vt:lpstr> Washing with soap and water  </vt:lpstr>
      <vt:lpstr>PowerPoint Presentation</vt:lpstr>
      <vt:lpstr>Alcohol-based hand sanitizer</vt:lpstr>
      <vt:lpstr>Procedures to follow before entering an Isolation room: </vt:lpstr>
      <vt:lpstr>Procedures to follow in the Isolation room: </vt:lpstr>
      <vt:lpstr> Enhanced Barrier Precautions: </vt:lpstr>
      <vt:lpstr>Enhanced barrier precaution</vt:lpstr>
      <vt:lpstr> Contact Precautions:  </vt:lpstr>
      <vt:lpstr>Contact precautions</vt:lpstr>
      <vt:lpstr> Droplet Precautions:  </vt:lpstr>
      <vt:lpstr>Droplet precautions</vt:lpstr>
      <vt:lpstr> Droplet and Contact Precautions:  </vt:lpstr>
      <vt:lpstr>Droplet &amp;Contact Precaution</vt:lpstr>
      <vt:lpstr>  Enteric and Droplet Precautions:   </vt:lpstr>
      <vt:lpstr>Enteric &amp; Droplet Precaution</vt:lpstr>
      <vt:lpstr> Enteric Precautions:  </vt:lpstr>
      <vt:lpstr>Enteric Precautions</vt:lpstr>
      <vt:lpstr> Airborne Precautions:  </vt:lpstr>
      <vt:lpstr>Airborne Precautions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</dc:title>
  <dc:creator>Staples, Jody L</dc:creator>
  <cp:lastModifiedBy>Staples, Jody L</cp:lastModifiedBy>
  <cp:revision>25</cp:revision>
  <dcterms:created xsi:type="dcterms:W3CDTF">2018-01-26T19:44:22Z</dcterms:created>
  <dcterms:modified xsi:type="dcterms:W3CDTF">2018-11-21T19:00:36Z</dcterms:modified>
</cp:coreProperties>
</file>