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8" r:id="rId1"/>
  </p:sldMasterIdLst>
  <p:notesMasterIdLst>
    <p:notesMasterId r:id="rId27"/>
  </p:notesMasterIdLst>
  <p:handoutMasterIdLst>
    <p:handoutMasterId r:id="rId28"/>
  </p:handoutMasterIdLst>
  <p:sldIdLst>
    <p:sldId id="256" r:id="rId2"/>
    <p:sldId id="437" r:id="rId3"/>
    <p:sldId id="508" r:id="rId4"/>
    <p:sldId id="509" r:id="rId5"/>
    <p:sldId id="510" r:id="rId6"/>
    <p:sldId id="511" r:id="rId7"/>
    <p:sldId id="523" r:id="rId8"/>
    <p:sldId id="502" r:id="rId9"/>
    <p:sldId id="513" r:id="rId10"/>
    <p:sldId id="514" r:id="rId11"/>
    <p:sldId id="515" r:id="rId12"/>
    <p:sldId id="516" r:id="rId13"/>
    <p:sldId id="517" r:id="rId14"/>
    <p:sldId id="518" r:id="rId15"/>
    <p:sldId id="525" r:id="rId16"/>
    <p:sldId id="440" r:id="rId17"/>
    <p:sldId id="467" r:id="rId18"/>
    <p:sldId id="464" r:id="rId19"/>
    <p:sldId id="504" r:id="rId20"/>
    <p:sldId id="498" r:id="rId21"/>
    <p:sldId id="501" r:id="rId22"/>
    <p:sldId id="521" r:id="rId23"/>
    <p:sldId id="519" r:id="rId24"/>
    <p:sldId id="524" r:id="rId25"/>
    <p:sldId id="436" r:id="rId2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079" autoAdjust="0"/>
    <p:restoredTop sz="91176" autoAdjust="0"/>
  </p:normalViewPr>
  <p:slideViewPr>
    <p:cSldViewPr>
      <p:cViewPr varScale="1">
        <p:scale>
          <a:sx n="87" d="100"/>
          <a:sy n="87" d="100"/>
        </p:scale>
        <p:origin x="51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787" y="125"/>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charset="0"/>
              </a:defRPr>
            </a:lvl1pPr>
          </a:lstStyle>
          <a:p>
            <a:pPr>
              <a:defRPr/>
            </a:pPr>
            <a:fld id="{FA591517-AE91-4004-B812-3D89E0C8520E}" type="datetimeFigureOut">
              <a:rPr lang="en-US"/>
              <a:pPr>
                <a:defRPr/>
              </a:pPr>
              <a:t>4/4/2019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charset="0"/>
              </a:defRPr>
            </a:lvl1pPr>
          </a:lstStyle>
          <a:p>
            <a:pPr>
              <a:defRPr/>
            </a:pPr>
            <a:fld id="{701A13F3-797C-4300-8C05-186ACEC1D723}" type="slidenum">
              <a:rPr lang="en-US"/>
              <a:pPr>
                <a:defRPr/>
              </a:pPr>
              <a:t>‹#›</a:t>
            </a:fld>
            <a:endParaRPr lang="en-US"/>
          </a:p>
        </p:txBody>
      </p:sp>
    </p:spTree>
    <p:extLst>
      <p:ext uri="{BB962C8B-B14F-4D97-AF65-F5344CB8AC3E}">
        <p14:creationId xmlns:p14="http://schemas.microsoft.com/office/powerpoint/2010/main" val="2021779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Arial" charset="0"/>
              </a:defRPr>
            </a:lvl1pPr>
          </a:lstStyle>
          <a:p>
            <a:pPr>
              <a:defRPr/>
            </a:pPr>
            <a:fld id="{F60BD0A5-C141-4A54-8E62-C2B12962C18A}" type="datetimeFigureOut">
              <a:rPr lang="en-US"/>
              <a:pPr>
                <a:defRPr/>
              </a:pPr>
              <a:t>4/4/2019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Arial" charset="0"/>
              </a:defRPr>
            </a:lvl1pPr>
          </a:lstStyle>
          <a:p>
            <a:pPr>
              <a:defRPr/>
            </a:pPr>
            <a:fld id="{3A6740CF-E63B-4038-ADED-19C1961F024A}" type="slidenum">
              <a:rPr lang="en-US"/>
              <a:pPr>
                <a:defRPr/>
              </a:pPr>
              <a:t>‹#›</a:t>
            </a:fld>
            <a:endParaRPr lang="en-US" dirty="0"/>
          </a:p>
        </p:txBody>
      </p:sp>
    </p:spTree>
    <p:extLst>
      <p:ext uri="{BB962C8B-B14F-4D97-AF65-F5344CB8AC3E}">
        <p14:creationId xmlns:p14="http://schemas.microsoft.com/office/powerpoint/2010/main" val="16477613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5650" indent="-290513" eaLnBrk="0" hangingPunct="0">
              <a:spcBef>
                <a:spcPct val="30000"/>
              </a:spcBef>
              <a:defRPr sz="1200">
                <a:solidFill>
                  <a:schemeClr val="tx1"/>
                </a:solidFill>
                <a:latin typeface="Calibri" pitchFamily="34" charset="0"/>
              </a:defRPr>
            </a:lvl2pPr>
            <a:lvl3pPr marL="1163638" indent="-231775" eaLnBrk="0" hangingPunct="0">
              <a:spcBef>
                <a:spcPct val="30000"/>
              </a:spcBef>
              <a:defRPr sz="1200">
                <a:solidFill>
                  <a:schemeClr val="tx1"/>
                </a:solidFill>
                <a:latin typeface="Calibri" pitchFamily="34" charset="0"/>
              </a:defRPr>
            </a:lvl3pPr>
            <a:lvl4pPr marL="1630363" indent="-231775" eaLnBrk="0" hangingPunct="0">
              <a:spcBef>
                <a:spcPct val="30000"/>
              </a:spcBef>
              <a:defRPr sz="1200">
                <a:solidFill>
                  <a:schemeClr val="tx1"/>
                </a:solidFill>
                <a:latin typeface="Calibri" pitchFamily="34" charset="0"/>
              </a:defRPr>
            </a:lvl4pPr>
            <a:lvl5pPr marL="2095500" indent="-231775" eaLnBrk="0" hangingPunct="0">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B24E4B2-7D83-4679-A5F5-73DD0E017C3B}" type="slidenum">
              <a:rPr lang="en-US" altLang="en-US" smtClean="0">
                <a:latin typeface="Arial" charset="0"/>
              </a:rPr>
              <a:pPr eaLnBrk="1" hangingPunct="1">
                <a:spcBef>
                  <a:spcPct val="0"/>
                </a:spcBef>
              </a:pPr>
              <a:t>1</a:t>
            </a:fld>
            <a:endParaRPr lang="en-US" alt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err="1"/>
              <a:t>I</a:t>
            </a:r>
            <a:r>
              <a:rPr lang="en-US" sz="1200" b="1" kern="1200" dirty="0" err="1">
                <a:solidFill>
                  <a:schemeClr val="tx1"/>
                </a:solidFill>
                <a:effectLst/>
                <a:latin typeface="+mn-lt"/>
                <a:ea typeface="+mn-ea"/>
                <a:cs typeface="+mn-cs"/>
              </a:rPr>
              <a:t>Click</a:t>
            </a:r>
            <a:r>
              <a:rPr lang="en-US" sz="1200" b="1" kern="1200" dirty="0">
                <a:solidFill>
                  <a:schemeClr val="tx1"/>
                </a:solidFill>
                <a:effectLst/>
                <a:latin typeface="+mn-lt"/>
                <a:ea typeface="+mn-ea"/>
                <a:cs typeface="+mn-cs"/>
              </a:rPr>
              <a:t> ‘SDS Search’ button in the middle of the page.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3A6740CF-E63B-4038-ADED-19C1961F024A}" type="slidenum">
              <a:rPr lang="en-US" smtClean="0"/>
              <a:pPr>
                <a:defRPr/>
              </a:pPr>
              <a:t>10</a:t>
            </a:fld>
            <a:endParaRPr lang="en-US" dirty="0"/>
          </a:p>
        </p:txBody>
      </p:sp>
    </p:spTree>
    <p:extLst>
      <p:ext uri="{BB962C8B-B14F-4D97-AF65-F5344CB8AC3E}">
        <p14:creationId xmlns:p14="http://schemas.microsoft.com/office/powerpoint/2010/main" val="2707571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Select location (click + to expand). To VISNs, then to St. Cloud, then to your SL/program area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Enter search criteria to find a product or click show all to show all available products. </a:t>
            </a:r>
            <a:endParaRPr lang="en-US" sz="1200" kern="1200" dirty="0">
              <a:solidFill>
                <a:schemeClr val="tx1"/>
              </a:solidFill>
              <a:effectLst/>
              <a:latin typeface="+mn-lt"/>
              <a:ea typeface="+mn-ea"/>
              <a:cs typeface="+mn-cs"/>
            </a:endParaRPr>
          </a:p>
          <a:p>
            <a:endParaRPr lang="en-US" dirty="0"/>
          </a:p>
          <a:p>
            <a:r>
              <a:rPr lang="en-US" dirty="0"/>
              <a:t>If the SDS is not in the System, contact Safety to have the SDS added to the system</a:t>
            </a:r>
          </a:p>
          <a:p>
            <a:endParaRPr lang="en-US" dirty="0"/>
          </a:p>
          <a:p>
            <a:r>
              <a:rPr lang="en-US" dirty="0"/>
              <a:t>Sometime multiple SDS’s will appear in the search, for example, a search for Sani-Wipes will result in several different wipes to choose from. </a:t>
            </a:r>
          </a:p>
          <a:p>
            <a:endParaRPr lang="en-US" dirty="0"/>
          </a:p>
          <a:p>
            <a:r>
              <a:rPr lang="en-US" sz="1200" b="0" i="0" u="none" strike="noStrike" kern="1200" baseline="0" dirty="0">
                <a:solidFill>
                  <a:schemeClr val="tx1"/>
                </a:solidFill>
                <a:latin typeface="+mn-lt"/>
                <a:ea typeface="+mn-ea"/>
                <a:cs typeface="+mn-cs"/>
              </a:rPr>
              <a:t>Product searches are not case-sensitive; however, using dashes, commas, parentheses, or spaces may change your search results. Trying different search combinations is recommended</a:t>
            </a:r>
            <a:r>
              <a:rPr lang="en-US" sz="1200" b="0" i="0" u="none" strike="noStrike" kern="1200" baseline="0" dirty="0">
                <a:solidFill>
                  <a:schemeClr val="tx1"/>
                </a:solidFill>
                <a:highlight>
                  <a:srgbClr val="FFFF00"/>
                </a:highlight>
                <a:latin typeface="+mn-lt"/>
                <a:ea typeface="+mn-ea"/>
                <a:cs typeface="+mn-cs"/>
              </a:rPr>
              <a:t>. </a:t>
            </a:r>
          </a:p>
          <a:p>
            <a:endParaRPr lang="en-US" sz="1200" b="0" i="0" u="none" strike="noStrike" kern="1200" baseline="0" dirty="0">
              <a:solidFill>
                <a:schemeClr val="tx1"/>
              </a:solidFill>
              <a:highlight>
                <a:srgbClr val="FFFF00"/>
              </a:highlight>
              <a:latin typeface="+mn-lt"/>
              <a:ea typeface="+mn-ea"/>
              <a:cs typeface="+mn-cs"/>
            </a:endParaRPr>
          </a:p>
          <a:p>
            <a:r>
              <a:rPr lang="en-US" sz="2400" b="0" i="0" u="none" strike="noStrike" kern="1200" baseline="0" dirty="0">
                <a:solidFill>
                  <a:schemeClr val="tx1"/>
                </a:solidFill>
                <a:latin typeface="+mn-lt"/>
                <a:ea typeface="+mn-ea"/>
                <a:cs typeface="+mn-cs"/>
              </a:rPr>
              <a:t>If you have the product in hand, it is helpful to search for the product name as it is written on the label</a:t>
            </a:r>
            <a:r>
              <a:rPr lang="en-US" sz="1200" b="0" i="0" u="none" strike="noStrike" kern="1200" baseline="0" dirty="0">
                <a:solidFill>
                  <a:schemeClr val="tx1"/>
                </a:solidFill>
                <a:latin typeface="+mn-lt"/>
                <a:ea typeface="+mn-ea"/>
                <a:cs typeface="+mn-cs"/>
              </a:rPr>
              <a:t>. Alternatively, it may be helpful to start with a single field of data, such as a manufacturer name, product name, or manufacturer part number, and browse the search results for the correct product. Search results are organized alphabetically to assist you in finding the correct SDS. </a:t>
            </a:r>
            <a:endParaRPr lang="en-US" dirty="0"/>
          </a:p>
          <a:p>
            <a:endParaRPr lang="en-US" dirty="0"/>
          </a:p>
          <a:p>
            <a:r>
              <a:rPr lang="en-US" dirty="0"/>
              <a:t>Contact Safety to update the SDS inventory</a:t>
            </a:r>
          </a:p>
        </p:txBody>
      </p:sp>
      <p:sp>
        <p:nvSpPr>
          <p:cNvPr id="4" name="Slide Number Placeholder 3"/>
          <p:cNvSpPr>
            <a:spLocks noGrp="1"/>
          </p:cNvSpPr>
          <p:nvPr>
            <p:ph type="sldNum" sz="quarter" idx="5"/>
          </p:nvPr>
        </p:nvSpPr>
        <p:spPr/>
        <p:txBody>
          <a:bodyPr/>
          <a:lstStyle/>
          <a:p>
            <a:pPr>
              <a:defRPr/>
            </a:pPr>
            <a:fld id="{3A6740CF-E63B-4038-ADED-19C1961F024A}" type="slidenum">
              <a:rPr lang="en-US" smtClean="0"/>
              <a:pPr>
                <a:defRPr/>
              </a:pPr>
              <a:t>11</a:t>
            </a:fld>
            <a:endParaRPr lang="en-US" dirty="0"/>
          </a:p>
        </p:txBody>
      </p:sp>
    </p:spTree>
    <p:extLst>
      <p:ext uri="{BB962C8B-B14F-4D97-AF65-F5344CB8AC3E}">
        <p14:creationId xmlns:p14="http://schemas.microsoft.com/office/powerpoint/2010/main" val="1898300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A6740CF-E63B-4038-ADED-19C1961F024A}" type="slidenum">
              <a:rPr lang="en-US" smtClean="0"/>
              <a:pPr>
                <a:defRPr/>
              </a:pPr>
              <a:t>12</a:t>
            </a:fld>
            <a:endParaRPr lang="en-US" dirty="0"/>
          </a:p>
        </p:txBody>
      </p:sp>
    </p:spTree>
    <p:extLst>
      <p:ext uri="{BB962C8B-B14F-4D97-AF65-F5344CB8AC3E}">
        <p14:creationId xmlns:p14="http://schemas.microsoft.com/office/powerpoint/2010/main" val="3610074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A6740CF-E63B-4038-ADED-19C1961F024A}" type="slidenum">
              <a:rPr lang="en-US" smtClean="0"/>
              <a:pPr>
                <a:defRPr/>
              </a:pPr>
              <a:t>13</a:t>
            </a:fld>
            <a:endParaRPr lang="en-US" dirty="0"/>
          </a:p>
        </p:txBody>
      </p:sp>
    </p:spTree>
    <p:extLst>
      <p:ext uri="{BB962C8B-B14F-4D97-AF65-F5344CB8AC3E}">
        <p14:creationId xmlns:p14="http://schemas.microsoft.com/office/powerpoint/2010/main" val="3592810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A6740CF-E63B-4038-ADED-19C1961F024A}" type="slidenum">
              <a:rPr lang="en-US" smtClean="0"/>
              <a:pPr>
                <a:defRPr/>
              </a:pPr>
              <a:t>14</a:t>
            </a:fld>
            <a:endParaRPr lang="en-US" dirty="0"/>
          </a:p>
        </p:txBody>
      </p:sp>
    </p:spTree>
    <p:extLst>
      <p:ext uri="{BB962C8B-B14F-4D97-AF65-F5344CB8AC3E}">
        <p14:creationId xmlns:p14="http://schemas.microsoft.com/office/powerpoint/2010/main" val="2460261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A6740CF-E63B-4038-ADED-19C1961F024A}" type="slidenum">
              <a:rPr lang="en-US" smtClean="0"/>
              <a:pPr>
                <a:defRPr/>
              </a:pPr>
              <a:t>15</a:t>
            </a:fld>
            <a:endParaRPr lang="en-US" dirty="0"/>
          </a:p>
        </p:txBody>
      </p:sp>
    </p:spTree>
    <p:extLst>
      <p:ext uri="{BB962C8B-B14F-4D97-AF65-F5344CB8AC3E}">
        <p14:creationId xmlns:p14="http://schemas.microsoft.com/office/powerpoint/2010/main" val="3885099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6740CF-E63B-4038-ADED-19C1961F024A}" type="slidenum">
              <a:rPr lang="en-US" smtClean="0"/>
              <a:pPr>
                <a:defRPr/>
              </a:pPr>
              <a:t>16</a:t>
            </a:fld>
            <a:endParaRPr lang="en-US" dirty="0"/>
          </a:p>
        </p:txBody>
      </p:sp>
    </p:spTree>
    <p:extLst>
      <p:ext uri="{BB962C8B-B14F-4D97-AF65-F5344CB8AC3E}">
        <p14:creationId xmlns:p14="http://schemas.microsoft.com/office/powerpoint/2010/main" val="215852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A6740CF-E63B-4038-ADED-19C1961F024A}" type="slidenum">
              <a:rPr lang="en-US" smtClean="0"/>
              <a:pPr>
                <a:defRPr/>
              </a:pPr>
              <a:t>17</a:t>
            </a:fld>
            <a:endParaRPr lang="en-US" dirty="0"/>
          </a:p>
        </p:txBody>
      </p:sp>
    </p:spTree>
    <p:extLst>
      <p:ext uri="{BB962C8B-B14F-4D97-AF65-F5344CB8AC3E}">
        <p14:creationId xmlns:p14="http://schemas.microsoft.com/office/powerpoint/2010/main" val="3948956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6740CF-E63B-4038-ADED-19C1961F024A}" type="slidenum">
              <a:rPr lang="en-US" smtClean="0"/>
              <a:pPr>
                <a:defRPr/>
              </a:pPr>
              <a:t>18</a:t>
            </a:fld>
            <a:endParaRPr lang="en-US" dirty="0"/>
          </a:p>
        </p:txBody>
      </p:sp>
    </p:spTree>
    <p:extLst>
      <p:ext uri="{BB962C8B-B14F-4D97-AF65-F5344CB8AC3E}">
        <p14:creationId xmlns:p14="http://schemas.microsoft.com/office/powerpoint/2010/main" val="3654464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A6740CF-E63B-4038-ADED-19C1961F024A}" type="slidenum">
              <a:rPr lang="en-US" smtClean="0"/>
              <a:pPr>
                <a:defRPr/>
              </a:pPr>
              <a:t>19</a:t>
            </a:fld>
            <a:endParaRPr lang="en-US" dirty="0"/>
          </a:p>
        </p:txBody>
      </p:sp>
    </p:spTree>
    <p:extLst>
      <p:ext uri="{BB962C8B-B14F-4D97-AF65-F5344CB8AC3E}">
        <p14:creationId xmlns:p14="http://schemas.microsoft.com/office/powerpoint/2010/main" val="3588178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6740CF-E63B-4038-ADED-19C1961F024A}" type="slidenum">
              <a:rPr lang="en-US" smtClean="0"/>
              <a:pPr>
                <a:defRPr/>
              </a:pPr>
              <a:t>2</a:t>
            </a:fld>
            <a:endParaRPr lang="en-US" dirty="0"/>
          </a:p>
        </p:txBody>
      </p:sp>
    </p:spTree>
    <p:extLst>
      <p:ext uri="{BB962C8B-B14F-4D97-AF65-F5344CB8AC3E}">
        <p14:creationId xmlns:p14="http://schemas.microsoft.com/office/powerpoint/2010/main" val="49029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9615021-A6E5-426A-9E2D-2D87D35117B6}" type="slidenum">
              <a:rPr lang="en-US" altLang="en-US" smtClean="0">
                <a:latin typeface="Arial" charset="0"/>
              </a:rPr>
              <a:pPr eaLnBrk="1" hangingPunct="1">
                <a:spcBef>
                  <a:spcPct val="0"/>
                </a:spcBef>
              </a:pPr>
              <a:t>20</a:t>
            </a:fld>
            <a:endParaRPr lang="en-US" altLang="en-US">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6740CF-E63B-4038-ADED-19C1961F024A}" type="slidenum">
              <a:rPr lang="en-US" smtClean="0"/>
              <a:pPr>
                <a:defRPr/>
              </a:pPr>
              <a:t>21</a:t>
            </a:fld>
            <a:endParaRPr lang="en-US" dirty="0"/>
          </a:p>
        </p:txBody>
      </p:sp>
    </p:spTree>
    <p:extLst>
      <p:ext uri="{BB962C8B-B14F-4D97-AF65-F5344CB8AC3E}">
        <p14:creationId xmlns:p14="http://schemas.microsoft.com/office/powerpoint/2010/main" val="594595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drop down box used to view, fax or Email an SDS also features a label maker. You can print a label or ask Safety for assistance to print a label.</a:t>
            </a:r>
          </a:p>
        </p:txBody>
      </p:sp>
      <p:sp>
        <p:nvSpPr>
          <p:cNvPr id="4" name="Slide Number Placeholder 3"/>
          <p:cNvSpPr>
            <a:spLocks noGrp="1"/>
          </p:cNvSpPr>
          <p:nvPr>
            <p:ph type="sldNum" sz="quarter" idx="5"/>
          </p:nvPr>
        </p:nvSpPr>
        <p:spPr/>
        <p:txBody>
          <a:bodyPr/>
          <a:lstStyle/>
          <a:p>
            <a:pPr>
              <a:defRPr/>
            </a:pPr>
            <a:fld id="{3A6740CF-E63B-4038-ADED-19C1961F024A}" type="slidenum">
              <a:rPr lang="en-US" smtClean="0"/>
              <a:pPr>
                <a:defRPr/>
              </a:pPr>
              <a:t>22</a:t>
            </a:fld>
            <a:endParaRPr lang="en-US" dirty="0"/>
          </a:p>
        </p:txBody>
      </p:sp>
    </p:spTree>
    <p:extLst>
      <p:ext uri="{BB962C8B-B14F-4D97-AF65-F5344CB8AC3E}">
        <p14:creationId xmlns:p14="http://schemas.microsoft.com/office/powerpoint/2010/main" val="4934416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A6740CF-E63B-4038-ADED-19C1961F024A}" type="slidenum">
              <a:rPr lang="en-US" smtClean="0"/>
              <a:pPr>
                <a:defRPr/>
              </a:pPr>
              <a:t>23</a:t>
            </a:fld>
            <a:endParaRPr lang="en-US" dirty="0"/>
          </a:p>
        </p:txBody>
      </p:sp>
    </p:spTree>
    <p:extLst>
      <p:ext uri="{BB962C8B-B14F-4D97-AF65-F5344CB8AC3E}">
        <p14:creationId xmlns:p14="http://schemas.microsoft.com/office/powerpoint/2010/main" val="30455428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A6740CF-E63B-4038-ADED-19C1961F024A}" type="slidenum">
              <a:rPr lang="en-US" smtClean="0"/>
              <a:pPr>
                <a:defRPr/>
              </a:pPr>
              <a:t>24</a:t>
            </a:fld>
            <a:endParaRPr lang="en-US" dirty="0"/>
          </a:p>
        </p:txBody>
      </p:sp>
    </p:spTree>
    <p:extLst>
      <p:ext uri="{BB962C8B-B14F-4D97-AF65-F5344CB8AC3E}">
        <p14:creationId xmlns:p14="http://schemas.microsoft.com/office/powerpoint/2010/main" val="9481336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6740CF-E63B-4038-ADED-19C1961F024A}" type="slidenum">
              <a:rPr lang="en-US" smtClean="0"/>
              <a:pPr>
                <a:defRPr/>
              </a:pPr>
              <a:t>25</a:t>
            </a:fld>
            <a:endParaRPr lang="en-US" dirty="0"/>
          </a:p>
        </p:txBody>
      </p:sp>
    </p:spTree>
    <p:extLst>
      <p:ext uri="{BB962C8B-B14F-4D97-AF65-F5344CB8AC3E}">
        <p14:creationId xmlns:p14="http://schemas.microsoft.com/office/powerpoint/2010/main" val="588734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spreadsheet located in the GEMS SharePoint site that contains the chemical hazards of chemical products used at the facility. This spreadsheet can be sorted by location, i.e., Business Office (HAS). The spreadsheet is downloaded from the chemical inventory online program twice per year in January and July.</a:t>
            </a:r>
          </a:p>
          <a:p>
            <a:endParaRPr lang="en-US" dirty="0"/>
          </a:p>
          <a:p>
            <a:r>
              <a:rPr lang="en-US" dirty="0"/>
              <a:t>Employees need to be shown this information and know how to access it.</a:t>
            </a:r>
          </a:p>
        </p:txBody>
      </p:sp>
      <p:sp>
        <p:nvSpPr>
          <p:cNvPr id="4" name="Slide Number Placeholder 3"/>
          <p:cNvSpPr>
            <a:spLocks noGrp="1"/>
          </p:cNvSpPr>
          <p:nvPr>
            <p:ph type="sldNum" sz="quarter" idx="5"/>
          </p:nvPr>
        </p:nvSpPr>
        <p:spPr/>
        <p:txBody>
          <a:bodyPr/>
          <a:lstStyle/>
          <a:p>
            <a:pPr>
              <a:defRPr/>
            </a:pPr>
            <a:fld id="{3A6740CF-E63B-4038-ADED-19C1961F024A}" type="slidenum">
              <a:rPr lang="en-US" smtClean="0"/>
              <a:pPr>
                <a:defRPr/>
              </a:pPr>
              <a:t>3</a:t>
            </a:fld>
            <a:endParaRPr lang="en-US" dirty="0"/>
          </a:p>
        </p:txBody>
      </p:sp>
    </p:spTree>
    <p:extLst>
      <p:ext uri="{BB962C8B-B14F-4D97-AF65-F5344CB8AC3E}">
        <p14:creationId xmlns:p14="http://schemas.microsoft.com/office/powerpoint/2010/main" val="3073802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A6740CF-E63B-4038-ADED-19C1961F024A}" type="slidenum">
              <a:rPr lang="en-US" smtClean="0"/>
              <a:pPr>
                <a:defRPr/>
              </a:pPr>
              <a:t>4</a:t>
            </a:fld>
            <a:endParaRPr lang="en-US" dirty="0"/>
          </a:p>
        </p:txBody>
      </p:sp>
    </p:spTree>
    <p:extLst>
      <p:ext uri="{BB962C8B-B14F-4D97-AF65-F5344CB8AC3E}">
        <p14:creationId xmlns:p14="http://schemas.microsoft.com/office/powerpoint/2010/main" val="1654421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Workplace hazard assessments are to be conducted annually by job title</a:t>
            </a:r>
          </a:p>
          <a:p>
            <a:pPr marL="171450" indent="-171450">
              <a:buFont typeface="Arial" panose="020B0604020202020204" pitchFamily="34" charset="0"/>
              <a:buChar char="•"/>
            </a:pPr>
            <a:r>
              <a:rPr lang="en-US" dirty="0"/>
              <a:t>Service Line Directors are responsible for conducting and documenting hazard assessments</a:t>
            </a:r>
          </a:p>
          <a:p>
            <a:pPr marL="171450" indent="-171450">
              <a:buFont typeface="Arial" panose="020B0604020202020204" pitchFamily="34" charset="0"/>
              <a:buChar char="•"/>
            </a:pPr>
            <a:r>
              <a:rPr lang="en-US" dirty="0"/>
              <a:t>Supervisors are responsible for conducting and documenting employee training per the hazard assessment</a:t>
            </a:r>
          </a:p>
          <a:p>
            <a:pPr marL="171450" indent="-171450">
              <a:buFont typeface="Arial" panose="020B0604020202020204" pitchFamily="34" charset="0"/>
              <a:buChar char="•"/>
            </a:pPr>
            <a:r>
              <a:rPr lang="en-US" dirty="0"/>
              <a:t>Reference: Red Book, Section 1, Chapter 7</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Several facility policies require Safety/GEMS approval of chemical prior to purchase</a:t>
            </a:r>
          </a:p>
          <a:p>
            <a:pPr marL="171450" indent="-171450">
              <a:buFont typeface="Arial" panose="020B0604020202020204" pitchFamily="34" charset="0"/>
              <a:buChar char="•"/>
            </a:pPr>
            <a:r>
              <a:rPr lang="en-US" dirty="0"/>
              <a:t>The safety data sheet must be routed to Safety/GEMS for approval</a:t>
            </a:r>
          </a:p>
          <a:p>
            <a:pPr marL="171450" indent="-171450">
              <a:buFont typeface="Arial" panose="020B0604020202020204" pitchFamily="34" charset="0"/>
              <a:buChar char="•"/>
            </a:pPr>
            <a:r>
              <a:rPr lang="en-US" dirty="0"/>
              <a:t>Safety/GEMS is located in FM Building 3, dial x6245</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 chemical inventory of all hazardous chemicals onsite is maintained and can be accessed 24/7/365 via the online chemical inventory service</a:t>
            </a: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3A6740CF-E63B-4038-ADED-19C1961F024A}" type="slidenum">
              <a:rPr lang="en-US" smtClean="0"/>
              <a:pPr>
                <a:defRPr/>
              </a:pPr>
              <a:t>5</a:t>
            </a:fld>
            <a:endParaRPr lang="en-US" dirty="0"/>
          </a:p>
        </p:txBody>
      </p:sp>
    </p:spTree>
    <p:extLst>
      <p:ext uri="{BB962C8B-B14F-4D97-AF65-F5344CB8AC3E}">
        <p14:creationId xmlns:p14="http://schemas.microsoft.com/office/powerpoint/2010/main" val="2199838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A6740CF-E63B-4038-ADED-19C1961F024A}" type="slidenum">
              <a:rPr lang="en-US" smtClean="0"/>
              <a:pPr>
                <a:defRPr/>
              </a:pPr>
              <a:t>6</a:t>
            </a:fld>
            <a:endParaRPr lang="en-US" dirty="0"/>
          </a:p>
        </p:txBody>
      </p:sp>
    </p:spTree>
    <p:extLst>
      <p:ext uri="{BB962C8B-B14F-4D97-AF65-F5344CB8AC3E}">
        <p14:creationId xmlns:p14="http://schemas.microsoft.com/office/powerpoint/2010/main" val="1588899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A6740CF-E63B-4038-ADED-19C1961F024A}" type="slidenum">
              <a:rPr lang="en-US" smtClean="0"/>
              <a:pPr>
                <a:defRPr/>
              </a:pPr>
              <a:t>7</a:t>
            </a:fld>
            <a:endParaRPr lang="en-US" dirty="0"/>
          </a:p>
        </p:txBody>
      </p:sp>
    </p:spTree>
    <p:extLst>
      <p:ext uri="{BB962C8B-B14F-4D97-AF65-F5344CB8AC3E}">
        <p14:creationId xmlns:p14="http://schemas.microsoft.com/office/powerpoint/2010/main" val="1830514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EA8B0E3-963D-4369-8553-4C1B9856F26A}" type="slidenum">
              <a:rPr lang="en-US" altLang="en-US" smtClean="0">
                <a:latin typeface="Arial" charset="0"/>
              </a:rPr>
              <a:pPr eaLnBrk="1" hangingPunct="1">
                <a:spcBef>
                  <a:spcPct val="0"/>
                </a:spcBef>
              </a:pPr>
              <a:t>8</a:t>
            </a:fld>
            <a:endParaRPr lang="en-US" altLang="en-US" dirty="0">
              <a:latin typeface="Arial" charset="0"/>
            </a:endParaRPr>
          </a:p>
        </p:txBody>
      </p:sp>
    </p:spTree>
    <p:extLst>
      <p:ext uri="{BB962C8B-B14F-4D97-AF65-F5344CB8AC3E}">
        <p14:creationId xmlns:p14="http://schemas.microsoft.com/office/powerpoint/2010/main" val="958439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A6740CF-E63B-4038-ADED-19C1961F024A}" type="slidenum">
              <a:rPr lang="en-US" smtClean="0"/>
              <a:pPr>
                <a:defRPr/>
              </a:pPr>
              <a:t>9</a:t>
            </a:fld>
            <a:endParaRPr lang="en-US" dirty="0"/>
          </a:p>
        </p:txBody>
      </p:sp>
    </p:spTree>
    <p:extLst>
      <p:ext uri="{BB962C8B-B14F-4D97-AF65-F5344CB8AC3E}">
        <p14:creationId xmlns:p14="http://schemas.microsoft.com/office/powerpoint/2010/main" val="22154142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horizon.png"/>
          <p:cNvPicPr>
            <a:picLocks noChangeAspect="1"/>
          </p:cNvPicPr>
          <p:nvPr/>
        </p:nvPicPr>
        <p:blipFill>
          <a:blip r:embed="rId2">
            <a:extLst>
              <a:ext uri="{28A0092B-C50C-407E-A947-70E740481C1C}">
                <a14:useLocalDpi xmlns:a14="http://schemas.microsoft.com/office/drawing/2010/main" val="0"/>
              </a:ext>
            </a:extLst>
          </a:blip>
          <a:srcRect t="33333"/>
          <a:stretch>
            <a:fillRect/>
          </a:stretch>
        </p:blipFill>
        <p:spPr bwMode="auto">
          <a:xfrm>
            <a:off x="0" y="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219200" y="3886200"/>
            <a:ext cx="6400800" cy="1752600"/>
          </a:xfrm>
        </p:spPr>
        <p:txBody>
          <a:bodyPr/>
          <a:lstStyle>
            <a:lvl1pPr marL="0" indent="0" algn="ctr">
              <a:buNone/>
              <a:defRPr sz="2600" baseline="0">
                <a:solidFill>
                  <a:schemeClr val="tx2"/>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Title 1"/>
          <p:cNvSpPr>
            <a:spLocks noGrp="1"/>
          </p:cNvSpPr>
          <p:nvPr>
            <p:ph type="ctrTitle"/>
          </p:nvPr>
        </p:nvSpPr>
        <p:spPr>
          <a:xfrm>
            <a:off x="685800" y="2007888"/>
            <a:ext cx="7772400" cy="1470025"/>
          </a:xfrm>
        </p:spPr>
        <p:txBody>
          <a:bodyPr/>
          <a:lstStyle>
            <a:lvl1pPr algn="ctr">
              <a:defRPr sz="4400">
                <a:latin typeface="Calibri" pitchFamily="34" charset="0"/>
              </a:defRPr>
            </a:lvl1pPr>
          </a:lstStyle>
          <a:p>
            <a:r>
              <a:rPr lang="en-US" dirty="0"/>
              <a:t>Click to edit Master title style</a:t>
            </a:r>
          </a:p>
        </p:txBody>
      </p:sp>
      <p:sp>
        <p:nvSpPr>
          <p:cNvPr id="5" name="Date Placeholder 3"/>
          <p:cNvSpPr>
            <a:spLocks noGrp="1"/>
          </p:cNvSpPr>
          <p:nvPr>
            <p:ph type="dt" sz="half" idx="10"/>
          </p:nvPr>
        </p:nvSpPr>
        <p:spPr/>
        <p:txBody>
          <a:bodyPr/>
          <a:lstStyle>
            <a:lvl1pPr>
              <a:defRPr/>
            </a:lvl1pPr>
          </a:lstStyle>
          <a:p>
            <a:pPr>
              <a:defRPr/>
            </a:pPr>
            <a:fld id="{FFF5158B-EEB0-4EA1-9BE4-6B86524AB66A}" type="datetimeFigureOut">
              <a:rPr lang="en-US"/>
              <a:pPr>
                <a:defRPr/>
              </a:pPr>
              <a:t>4/4/2019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03E95C-6600-4DD1-AECD-2E6BCCDCD535}" type="slidenum">
              <a:rPr lang="en-US"/>
              <a:pPr>
                <a:defRPr/>
              </a:pPr>
              <a:t>‹#›</a:t>
            </a:fld>
            <a:endParaRPr lang="en-US" dirty="0"/>
          </a:p>
        </p:txBody>
      </p:sp>
    </p:spTree>
    <p:extLst>
      <p:ext uri="{BB962C8B-B14F-4D97-AF65-F5344CB8AC3E}">
        <p14:creationId xmlns:p14="http://schemas.microsoft.com/office/powerpoint/2010/main" val="3618457875"/>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descr="http://t1.gstatic.com/images?q=tbn:ANd9GcTpzg25mUf0piY_2ZkNVPP_Z4rwO2EfxNHHybF-3l5ReE61naG8eZbAB35o"/>
          <p:cNvPicPr>
            <a:picLocks noChangeAspect="1" noChangeArrowheads="1"/>
          </p:cNvPicPr>
          <p:nvPr userDrawn="1"/>
        </p:nvPicPr>
        <p:blipFill>
          <a:blip r:embed="rId2" cstate="print"/>
          <a:srcRect/>
          <a:stretch>
            <a:fillRect/>
          </a:stretch>
        </p:blipFill>
        <p:spPr bwMode="auto">
          <a:xfrm>
            <a:off x="7942906" y="5898335"/>
            <a:ext cx="990600" cy="914400"/>
          </a:xfrm>
          <a:prstGeom prst="ellipse">
            <a:avLst/>
          </a:prstGeom>
          <a:ln w="63500" cap="rnd">
            <a:noFill/>
          </a:ln>
          <a:effectLst>
            <a:outerShdw blurRad="419100" dist="76200" sx="98000" sy="98000" rotWithShape="0">
              <a:schemeClr val="tx1"/>
            </a:outerShdw>
          </a:effectLst>
          <a:scene3d>
            <a:camera prst="orthographicFront"/>
            <a:lightRig rig="contrasting" dir="t">
              <a:rot lat="0" lon="0" rev="3000000"/>
            </a:lightRig>
          </a:scene3d>
          <a:sp3d contourW="7620">
            <a:bevelT w="95250" h="31750"/>
            <a:contourClr>
              <a:srgbClr val="333333"/>
            </a:contourClr>
          </a:sp3d>
        </p:spPr>
      </p:pic>
      <p:sp>
        <p:nvSpPr>
          <p:cNvPr id="8" name="Content Placeholder 7"/>
          <p:cNvSpPr>
            <a:spLocks noGrp="1"/>
          </p:cNvSpPr>
          <p:nvPr>
            <p:ph sz="quarter" idx="13"/>
          </p:nvPr>
        </p:nvSpPr>
        <p:spPr>
          <a:xfrm>
            <a:off x="609600" y="1600200"/>
            <a:ext cx="7924800" cy="4114800"/>
          </a:xfrm>
        </p:spPr>
        <p:txBody>
          <a:bodyPr/>
          <a:lstStyle>
            <a:lvl1pPr>
              <a:buFont typeface="Wingdings" pitchFamily="2" charset="2"/>
              <a:buChar char="§"/>
              <a:defRPr sz="3200">
                <a:latin typeface="Calibri" pitchFamily="34" charset="0"/>
              </a:defRPr>
            </a:lvl1pPr>
            <a:lvl2pPr>
              <a:buFont typeface="Courier New" pitchFamily="49" charset="0"/>
              <a:buChar char="o"/>
              <a:defRPr sz="2800">
                <a:latin typeface="Calibri" pitchFamily="34" charset="0"/>
              </a:defRPr>
            </a:lvl2pPr>
            <a:lvl3pPr>
              <a:buFont typeface="Courier New" pitchFamily="49" charset="0"/>
              <a:buChar char="o"/>
              <a:defRPr sz="2000">
                <a:latin typeface="Calibri" pitchFamily="34" charset="0"/>
              </a:defRPr>
            </a:lvl3pPr>
            <a:lvl4pPr>
              <a:buFont typeface="Courier New" pitchFamily="49" charset="0"/>
              <a:buChar char="o"/>
              <a:defRPr>
                <a:latin typeface="Calibri" pitchFamily="34" charset="0"/>
              </a:defRPr>
            </a:lvl4pPr>
            <a:lvl5pPr>
              <a:buFont typeface="Courier New" pitchFamily="49" charset="0"/>
              <a:buChar char="o"/>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lgn="ctr">
              <a:defRPr sz="4000">
                <a:solidFill>
                  <a:srgbClr val="FFC000"/>
                </a:solidFill>
                <a:latin typeface="Calibri" pitchFamily="34" charset="0"/>
              </a:defRPr>
            </a:lvl1pPr>
          </a:lstStyle>
          <a:p>
            <a:r>
              <a:rPr lang="en-US" dirty="0"/>
              <a:t>Click to edit Master title style</a:t>
            </a:r>
          </a:p>
        </p:txBody>
      </p:sp>
    </p:spTree>
    <p:extLst>
      <p:ext uri="{BB962C8B-B14F-4D97-AF65-F5344CB8AC3E}">
        <p14:creationId xmlns:p14="http://schemas.microsoft.com/office/powerpoint/2010/main" val="81857320"/>
      </p:ext>
    </p:extLst>
  </p:cSld>
  <p:clrMapOvr>
    <a:masterClrMapping/>
  </p:clrMapOvr>
  <p:transition advClick="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383838"/>
            </a:gs>
            <a:gs pos="31000">
              <a:srgbClr val="000000"/>
            </a:gs>
            <a:gs pos="100000">
              <a:srgbClr val="000000"/>
            </a:gs>
          </a:gsLst>
          <a:lin ang="5400000"/>
        </a:gradFill>
        <a:effectLst/>
      </p:bgPr>
    </p:bg>
    <p:spTree>
      <p:nvGrpSpPr>
        <p:cNvPr id="1" name=""/>
        <p:cNvGrpSpPr/>
        <p:nvPr/>
      </p:nvGrpSpPr>
      <p:grpSpPr>
        <a:xfrm>
          <a:off x="0" y="0"/>
          <a:ext cx="0" cy="0"/>
          <a:chOff x="0" y="0"/>
          <a:chExt cx="0" cy="0"/>
        </a:xfrm>
      </p:grpSpPr>
      <p:pic>
        <p:nvPicPr>
          <p:cNvPr id="1026" name="Picture 6" descr="horizo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latin typeface="Arial" charset="0"/>
              </a:defRPr>
            </a:lvl1pPr>
          </a:lstStyle>
          <a:p>
            <a:pPr>
              <a:defRPr/>
            </a:pPr>
            <a:fld id="{A512A040-0BC5-4620-A9C5-E1B00BBA86D0}" type="datetimeFigureOut">
              <a:rPr lang="en-US"/>
              <a:pPr>
                <a:defRPr/>
              </a:pPr>
              <a:t>4/4/2019</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latin typeface="Arial" charset="0"/>
              </a:defRPr>
            </a:lvl1pPr>
          </a:lstStyle>
          <a:p>
            <a:pPr>
              <a:defRPr/>
            </a:pPr>
            <a:fld id="{4B6D2C7F-31B3-4B85-B9CB-7D3341008229}"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288" r:id="rId1"/>
    <p:sldLayoutId id="2147484289" r:id="rId2"/>
  </p:sldLayoutIdLst>
  <p:transition advClick="0"/>
  <p:txStyles>
    <p:titleStyle>
      <a:lvl1pPr algn="ctr" rtl="0" eaLnBrk="0" fontAlgn="base" hangingPunct="0">
        <a:spcBef>
          <a:spcPct val="0"/>
        </a:spcBef>
        <a:spcAft>
          <a:spcPct val="0"/>
        </a:spcAft>
        <a:defRPr sz="4000" b="1" kern="1200" cap="all" spc="50">
          <a:solidFill>
            <a:srgbClr val="FFC000"/>
          </a:solidFill>
          <a:latin typeface="+mj-lt"/>
          <a:ea typeface="+mj-ea"/>
          <a:cs typeface="+mj-cs"/>
        </a:defRPr>
      </a:lvl1pPr>
      <a:lvl2pPr algn="ctr" rtl="0" eaLnBrk="0" fontAlgn="base" hangingPunct="0">
        <a:spcBef>
          <a:spcPct val="0"/>
        </a:spcBef>
        <a:spcAft>
          <a:spcPct val="0"/>
        </a:spcAft>
        <a:defRPr sz="4000" b="1">
          <a:solidFill>
            <a:srgbClr val="FFC000"/>
          </a:solidFill>
          <a:latin typeface="Calibri" pitchFamily="34" charset="0"/>
        </a:defRPr>
      </a:lvl2pPr>
      <a:lvl3pPr algn="ctr" rtl="0" eaLnBrk="0" fontAlgn="base" hangingPunct="0">
        <a:spcBef>
          <a:spcPct val="0"/>
        </a:spcBef>
        <a:spcAft>
          <a:spcPct val="0"/>
        </a:spcAft>
        <a:defRPr sz="4000" b="1">
          <a:solidFill>
            <a:srgbClr val="FFC000"/>
          </a:solidFill>
          <a:latin typeface="Calibri" pitchFamily="34" charset="0"/>
        </a:defRPr>
      </a:lvl3pPr>
      <a:lvl4pPr algn="ctr" rtl="0" eaLnBrk="0" fontAlgn="base" hangingPunct="0">
        <a:spcBef>
          <a:spcPct val="0"/>
        </a:spcBef>
        <a:spcAft>
          <a:spcPct val="0"/>
        </a:spcAft>
        <a:defRPr sz="4000" b="1">
          <a:solidFill>
            <a:srgbClr val="FFC000"/>
          </a:solidFill>
          <a:latin typeface="Calibri" pitchFamily="34" charset="0"/>
        </a:defRPr>
      </a:lvl4pPr>
      <a:lvl5pPr algn="ctr" rtl="0" eaLnBrk="0" fontAlgn="base" hangingPunct="0">
        <a:spcBef>
          <a:spcPct val="0"/>
        </a:spcBef>
        <a:spcAft>
          <a:spcPct val="0"/>
        </a:spcAft>
        <a:defRPr sz="4000" b="1">
          <a:solidFill>
            <a:srgbClr val="FFC000"/>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0" fontAlgn="base" hangingPunct="0">
        <a:spcBef>
          <a:spcPct val="20000"/>
        </a:spcBef>
        <a:spcAft>
          <a:spcPts val="600"/>
        </a:spcAft>
        <a:buClr>
          <a:schemeClr val="tx2"/>
        </a:buClr>
        <a:buFont typeface="Arial" charset="0"/>
        <a:buChar char="•"/>
        <a:defRPr sz="3200" kern="1200" spc="30">
          <a:solidFill>
            <a:schemeClr val="tx1"/>
          </a:solidFill>
          <a:latin typeface="+mn-lt"/>
          <a:ea typeface="+mn-ea"/>
          <a:cs typeface="+mn-cs"/>
        </a:defRPr>
      </a:lvl1pPr>
      <a:lvl2pPr marL="742950" indent="-285750" algn="l" rtl="0" eaLnBrk="0" fontAlgn="base" hangingPunct="0">
        <a:spcBef>
          <a:spcPct val="20000"/>
        </a:spcBef>
        <a:spcAft>
          <a:spcPts val="600"/>
        </a:spcAft>
        <a:buClr>
          <a:schemeClr val="tx2"/>
        </a:buClr>
        <a:buFont typeface="Arial" charset="0"/>
        <a:buChar char="•"/>
        <a:defRPr sz="2800" kern="1200" spc="30">
          <a:solidFill>
            <a:schemeClr val="tx1"/>
          </a:solidFill>
          <a:latin typeface="+mn-lt"/>
          <a:ea typeface="+mn-ea"/>
          <a:cs typeface="+mn-cs"/>
        </a:defRPr>
      </a:lvl2pPr>
      <a:lvl3pPr marL="1143000" indent="-228600" algn="l" rtl="0" eaLnBrk="0" fontAlgn="base" hangingPunct="0">
        <a:spcBef>
          <a:spcPct val="20000"/>
        </a:spcBef>
        <a:spcAft>
          <a:spcPts val="600"/>
        </a:spcAft>
        <a:buClr>
          <a:schemeClr val="tx2"/>
        </a:buClr>
        <a:buFont typeface="Arial" charset="0"/>
        <a:buChar char="•"/>
        <a:defRPr sz="2000" kern="1200" spc="30">
          <a:solidFill>
            <a:schemeClr val="tx1"/>
          </a:solidFill>
          <a:latin typeface="+mn-lt"/>
          <a:ea typeface="+mn-ea"/>
          <a:cs typeface="+mn-cs"/>
        </a:defRPr>
      </a:lvl3pPr>
      <a:lvl4pPr marL="1600200" indent="-2286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4pPr>
      <a:lvl5pPr marL="2057400" indent="-2286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vaww.ceosh.med.va.gov/ceosh/MSDS.s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7.gif"/><Relationship Id="rId5" Type="http://schemas.openxmlformats.org/officeDocument/2006/relationships/image" Target="../media/image16.jpe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7.gif"/><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a4_G-Pr0JQ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pixabay.com/en/movie-film-reel-cinema-video-297135/" TargetMode="Externa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vaww.visn23.portal.va.gov/STC/Pages/Default.asp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ubtitle 2"/>
          <p:cNvSpPr>
            <a:spLocks noGrp="1"/>
          </p:cNvSpPr>
          <p:nvPr>
            <p:ph type="subTitle" idx="1"/>
          </p:nvPr>
        </p:nvSpPr>
        <p:spPr>
          <a:xfrm>
            <a:off x="228600" y="3733800"/>
            <a:ext cx="8686800" cy="1143000"/>
          </a:xfrm>
        </p:spPr>
        <p:txBody>
          <a:bodyPr>
            <a:noAutofit/>
          </a:bodyPr>
          <a:lstStyle/>
          <a:p>
            <a:pPr eaLnBrk="1" fontAlgn="auto" hangingPunct="1">
              <a:spcBef>
                <a:spcPts val="0"/>
              </a:spcBef>
              <a:spcAft>
                <a:spcPts val="0"/>
              </a:spcAft>
              <a:buFont typeface="Arial" pitchFamily="34" charset="0"/>
              <a:buNone/>
              <a:defRPr/>
            </a:pPr>
            <a:r>
              <a:rPr lang="en-US" sz="3200" b="1" i="1" dirty="0">
                <a:solidFill>
                  <a:srgbClr val="FFC000"/>
                </a:solidFill>
                <a:effectLst>
                  <a:outerShdw blurRad="38100" dist="38100" dir="2700000" algn="tl">
                    <a:srgbClr val="000000">
                      <a:alpha val="43137"/>
                    </a:srgbClr>
                  </a:outerShdw>
                </a:effectLst>
              </a:rPr>
              <a:t>HAZARD COMMUNICATION (</a:t>
            </a:r>
            <a:r>
              <a:rPr lang="en-US" sz="3200" b="1" i="1" dirty="0" err="1">
                <a:solidFill>
                  <a:srgbClr val="FFC000"/>
                </a:solidFill>
                <a:effectLst>
                  <a:outerShdw blurRad="38100" dist="38100" dir="2700000" algn="tl">
                    <a:srgbClr val="000000">
                      <a:alpha val="43137"/>
                    </a:srgbClr>
                  </a:outerShdw>
                </a:effectLst>
              </a:rPr>
              <a:t>HazCom</a:t>
            </a:r>
            <a:r>
              <a:rPr lang="en-US" sz="3200" b="1" i="1" dirty="0">
                <a:solidFill>
                  <a:srgbClr val="FFC000"/>
                </a:solidFill>
                <a:effectLst>
                  <a:outerShdw blurRad="38100" dist="38100" dir="2700000" algn="tl">
                    <a:srgbClr val="000000">
                      <a:alpha val="43137"/>
                    </a:srgbClr>
                  </a:outerShdw>
                </a:effectLst>
              </a:rPr>
              <a:t>) PROGRAM </a:t>
            </a:r>
          </a:p>
          <a:p>
            <a:pPr algn="l" eaLnBrk="1" fontAlgn="auto" hangingPunct="1">
              <a:spcBef>
                <a:spcPts val="0"/>
              </a:spcBef>
              <a:spcAft>
                <a:spcPts val="0"/>
              </a:spcAft>
              <a:buFont typeface="Arial" pitchFamily="34" charset="0"/>
              <a:buNone/>
              <a:defRPr/>
            </a:pPr>
            <a:endParaRPr lang="en-US" sz="3200" b="1" dirty="0">
              <a:solidFill>
                <a:schemeClr val="tx1"/>
              </a:solidFill>
              <a:effectLst>
                <a:outerShdw blurRad="38100" dist="38100" dir="2700000" algn="tl">
                  <a:srgbClr val="000000">
                    <a:alpha val="43137"/>
                  </a:srgbClr>
                </a:outerShdw>
              </a:effectLst>
            </a:endParaRPr>
          </a:p>
          <a:p>
            <a:pPr algn="l" eaLnBrk="1" fontAlgn="auto" hangingPunct="1">
              <a:spcBef>
                <a:spcPts val="0"/>
              </a:spcBef>
              <a:spcAft>
                <a:spcPts val="0"/>
              </a:spcAft>
              <a:buFont typeface="Arial" pitchFamily="34" charset="0"/>
              <a:buNone/>
              <a:defRPr/>
            </a:pPr>
            <a:endParaRPr lang="en-US" sz="3200" b="1" dirty="0">
              <a:solidFill>
                <a:schemeClr val="tx1"/>
              </a:solidFill>
              <a:effectLst>
                <a:outerShdw blurRad="38100" dist="38100" dir="2700000" algn="tl">
                  <a:srgbClr val="000000">
                    <a:alpha val="43137"/>
                  </a:srgbClr>
                </a:outerShdw>
              </a:effectLst>
            </a:endParaRPr>
          </a:p>
          <a:p>
            <a:pPr algn="l" eaLnBrk="1" fontAlgn="auto" hangingPunct="1">
              <a:spcBef>
                <a:spcPts val="0"/>
              </a:spcBef>
              <a:spcAft>
                <a:spcPts val="0"/>
              </a:spcAft>
              <a:buFont typeface="Arial" pitchFamily="34" charset="0"/>
              <a:buNone/>
              <a:defRPr/>
            </a:pPr>
            <a:r>
              <a:rPr lang="en-US" sz="1800" b="1" dirty="0">
                <a:solidFill>
                  <a:schemeClr val="tx1"/>
                </a:solidFill>
                <a:effectLst>
                  <a:outerShdw blurRad="38100" dist="38100" dir="2700000" algn="tl">
                    <a:srgbClr val="000000">
                      <a:alpha val="43137"/>
                    </a:srgbClr>
                  </a:outerShdw>
                </a:effectLst>
              </a:rPr>
              <a:t>FM Safety</a:t>
            </a:r>
          </a:p>
          <a:p>
            <a:pPr algn="l" eaLnBrk="1" fontAlgn="auto" hangingPunct="1">
              <a:spcBef>
                <a:spcPts val="0"/>
              </a:spcBef>
              <a:spcAft>
                <a:spcPts val="0"/>
              </a:spcAft>
              <a:buFont typeface="Arial" pitchFamily="34" charset="0"/>
              <a:buNone/>
              <a:defRPr/>
            </a:pPr>
            <a:r>
              <a:rPr lang="en-US" sz="1800" b="1" dirty="0">
                <a:solidFill>
                  <a:schemeClr val="tx1"/>
                </a:solidFill>
                <a:effectLst>
                  <a:outerShdw blurRad="38100" dist="38100" dir="2700000" algn="tl">
                    <a:srgbClr val="000000">
                      <a:alpha val="43137"/>
                    </a:srgbClr>
                  </a:outerShdw>
                </a:effectLst>
              </a:rPr>
              <a:t>Dial x6245 </a:t>
            </a:r>
          </a:p>
        </p:txBody>
      </p:sp>
      <p:sp>
        <p:nvSpPr>
          <p:cNvPr id="2" name="Title 1"/>
          <p:cNvSpPr>
            <a:spLocks noGrp="1"/>
          </p:cNvSpPr>
          <p:nvPr>
            <p:ph type="ctrTitle"/>
          </p:nvPr>
        </p:nvSpPr>
        <p:spPr>
          <a:xfrm>
            <a:off x="152400" y="1731963"/>
            <a:ext cx="8686800" cy="1620837"/>
          </a:xfrm>
        </p:spPr>
        <p:txBody>
          <a:bodyPr/>
          <a:lstStyle/>
          <a:p>
            <a:pPr eaLnBrk="1" fontAlgn="auto" hangingPunct="1">
              <a:spcAft>
                <a:spcPts val="0"/>
              </a:spcAft>
              <a:defRPr/>
            </a:pPr>
            <a:br>
              <a:rPr lang="en-US" sz="3600" dirty="0">
                <a:effectLst>
                  <a:outerShdw blurRad="38100" dist="38100" dir="2700000" algn="tl">
                    <a:srgbClr val="000000">
                      <a:alpha val="43137"/>
                    </a:srgbClr>
                  </a:outerShdw>
                </a:effectLst>
                <a:cs typeface="Arial" pitchFamily="34" charset="0"/>
              </a:rPr>
            </a:br>
            <a:r>
              <a:rPr lang="en-US" sz="3600" dirty="0">
                <a:solidFill>
                  <a:schemeClr val="tx1"/>
                </a:solidFill>
                <a:effectLst>
                  <a:outerShdw blurRad="38100" dist="38100" dir="2700000" algn="tl">
                    <a:srgbClr val="000000">
                      <a:alpha val="43137"/>
                    </a:srgbClr>
                  </a:outerShdw>
                </a:effectLst>
                <a:cs typeface="Arial" pitchFamily="34" charset="0"/>
              </a:rPr>
              <a:t>Safety Training</a:t>
            </a:r>
          </a:p>
        </p:txBody>
      </p:sp>
      <p:pic>
        <p:nvPicPr>
          <p:cNvPr id="5126" name="Picture 6" descr="http://t1.gstatic.com/images?q=tbn:ANd9GcTpzg25mUf0piY_2ZkNVPP_Z4rwO2EfxNHHybF-3l5ReE61naG8eZbAB35o"/>
          <p:cNvPicPr>
            <a:picLocks noChangeAspect="1" noChangeArrowheads="1"/>
          </p:cNvPicPr>
          <p:nvPr/>
        </p:nvPicPr>
        <p:blipFill>
          <a:blip r:embed="rId3" cstate="print"/>
          <a:srcRect/>
          <a:stretch>
            <a:fillRect/>
          </a:stretch>
        </p:blipFill>
        <p:spPr bwMode="auto">
          <a:xfrm>
            <a:off x="152400" y="207484"/>
            <a:ext cx="1524000" cy="1524000"/>
          </a:xfrm>
          <a:prstGeom prst="ellipse">
            <a:avLst/>
          </a:prstGeom>
          <a:ln w="63500" cap="rnd">
            <a:noFill/>
          </a:ln>
          <a:effectLst>
            <a:outerShdw blurRad="419100" dist="76200" sx="98000" sy="98000" rotWithShape="0">
              <a:schemeClr val="tx1"/>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hlinkClick r:id="rId3"/>
            <a:extLst>
              <a:ext uri="{FF2B5EF4-FFF2-40B4-BE49-F238E27FC236}">
                <a16:creationId xmlns:a16="http://schemas.microsoft.com/office/drawing/2014/main" id="{F3F99AB1-5827-4291-9530-96EB0476B31F}"/>
              </a:ext>
            </a:extLst>
          </p:cNvPr>
          <p:cNvPicPr>
            <a:picLocks noGrp="1" noChangeAspect="1"/>
          </p:cNvPicPr>
          <p:nvPr>
            <p:ph sz="quarter" idx="13"/>
          </p:nvPr>
        </p:nvPicPr>
        <p:blipFill>
          <a:blip r:embed="rId4"/>
          <a:stretch>
            <a:fillRect/>
          </a:stretch>
        </p:blipFill>
        <p:spPr>
          <a:xfrm>
            <a:off x="1315826" y="1600200"/>
            <a:ext cx="6512347" cy="4114800"/>
          </a:xfrm>
          <a:prstGeom prst="rect">
            <a:avLst/>
          </a:prstGeom>
        </p:spPr>
      </p:pic>
      <p:sp>
        <p:nvSpPr>
          <p:cNvPr id="3" name="Title 2">
            <a:extLst>
              <a:ext uri="{FF2B5EF4-FFF2-40B4-BE49-F238E27FC236}">
                <a16:creationId xmlns:a16="http://schemas.microsoft.com/office/drawing/2014/main" id="{1964C7A1-4871-4863-B6FE-75EDFC8FDA35}"/>
              </a:ext>
            </a:extLst>
          </p:cNvPr>
          <p:cNvSpPr>
            <a:spLocks noGrp="1"/>
          </p:cNvSpPr>
          <p:nvPr>
            <p:ph type="title"/>
          </p:nvPr>
        </p:nvSpPr>
        <p:spPr/>
        <p:txBody>
          <a:bodyPr/>
          <a:lstStyle/>
          <a:p>
            <a:r>
              <a:rPr lang="en-US" dirty="0"/>
              <a:t>Click Search on this page</a:t>
            </a:r>
          </a:p>
        </p:txBody>
      </p:sp>
      <p:sp>
        <p:nvSpPr>
          <p:cNvPr id="6" name="Rectangle: Rounded Corners 5">
            <a:extLst>
              <a:ext uri="{FF2B5EF4-FFF2-40B4-BE49-F238E27FC236}">
                <a16:creationId xmlns:a16="http://schemas.microsoft.com/office/drawing/2014/main" id="{31D0E15B-75A5-4C19-96C2-2984DAF8A0EB}"/>
              </a:ext>
            </a:extLst>
          </p:cNvPr>
          <p:cNvSpPr/>
          <p:nvPr/>
        </p:nvSpPr>
        <p:spPr>
          <a:xfrm>
            <a:off x="3733800" y="4648200"/>
            <a:ext cx="8382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99461396"/>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D044104-9500-4FFE-A1A6-45C421760320}"/>
              </a:ext>
            </a:extLst>
          </p:cNvPr>
          <p:cNvPicPr>
            <a:picLocks noGrp="1" noChangeAspect="1"/>
          </p:cNvPicPr>
          <p:nvPr>
            <p:ph sz="quarter" idx="13"/>
          </p:nvPr>
        </p:nvPicPr>
        <p:blipFill>
          <a:blip r:embed="rId3"/>
          <a:stretch>
            <a:fillRect/>
          </a:stretch>
        </p:blipFill>
        <p:spPr>
          <a:xfrm>
            <a:off x="2131329" y="1600200"/>
            <a:ext cx="4881342" cy="4114800"/>
          </a:xfrm>
          <a:prstGeom prst="rect">
            <a:avLst/>
          </a:prstGeom>
        </p:spPr>
      </p:pic>
      <p:sp>
        <p:nvSpPr>
          <p:cNvPr id="3" name="Title 2">
            <a:extLst>
              <a:ext uri="{FF2B5EF4-FFF2-40B4-BE49-F238E27FC236}">
                <a16:creationId xmlns:a16="http://schemas.microsoft.com/office/drawing/2014/main" id="{7449839B-AA40-482A-8A33-77131956C151}"/>
              </a:ext>
            </a:extLst>
          </p:cNvPr>
          <p:cNvSpPr>
            <a:spLocks noGrp="1"/>
          </p:cNvSpPr>
          <p:nvPr>
            <p:ph type="title"/>
          </p:nvPr>
        </p:nvSpPr>
        <p:spPr>
          <a:xfrm>
            <a:off x="152400" y="274638"/>
            <a:ext cx="8839200" cy="1143000"/>
          </a:xfrm>
        </p:spPr>
        <p:txBody>
          <a:bodyPr/>
          <a:lstStyle/>
          <a:p>
            <a:r>
              <a:rPr lang="en-US" dirty="0"/>
              <a:t>Click My Locations - </a:t>
            </a:r>
            <a:br>
              <a:rPr lang="en-US" dirty="0"/>
            </a:br>
            <a:r>
              <a:rPr lang="en-US" dirty="0"/>
              <a:t>Click + to expand To your Location</a:t>
            </a:r>
          </a:p>
        </p:txBody>
      </p:sp>
      <p:sp>
        <p:nvSpPr>
          <p:cNvPr id="5" name="Rectangle: Rounded Corners 4">
            <a:extLst>
              <a:ext uri="{FF2B5EF4-FFF2-40B4-BE49-F238E27FC236}">
                <a16:creationId xmlns:a16="http://schemas.microsoft.com/office/drawing/2014/main" id="{BCFC8FC9-047F-4DE1-81B9-C37BB892B1A6}"/>
              </a:ext>
            </a:extLst>
          </p:cNvPr>
          <p:cNvSpPr/>
          <p:nvPr/>
        </p:nvSpPr>
        <p:spPr>
          <a:xfrm>
            <a:off x="2131329" y="3124200"/>
            <a:ext cx="840471"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spTree>
    <p:extLst>
      <p:ext uri="{BB962C8B-B14F-4D97-AF65-F5344CB8AC3E}">
        <p14:creationId xmlns:p14="http://schemas.microsoft.com/office/powerpoint/2010/main" val="1528699697"/>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B73FA1A-CF24-435A-B391-189472FE364D}"/>
              </a:ext>
            </a:extLst>
          </p:cNvPr>
          <p:cNvPicPr>
            <a:picLocks noGrp="1" noChangeAspect="1"/>
          </p:cNvPicPr>
          <p:nvPr>
            <p:ph sz="quarter" idx="13"/>
          </p:nvPr>
        </p:nvPicPr>
        <p:blipFill>
          <a:blip r:embed="rId3"/>
          <a:stretch>
            <a:fillRect/>
          </a:stretch>
        </p:blipFill>
        <p:spPr>
          <a:xfrm>
            <a:off x="1289861" y="1600200"/>
            <a:ext cx="6564278" cy="4114800"/>
          </a:xfrm>
          <a:prstGeom prst="rect">
            <a:avLst/>
          </a:prstGeom>
        </p:spPr>
      </p:pic>
      <p:sp>
        <p:nvSpPr>
          <p:cNvPr id="3" name="Title 2">
            <a:extLst>
              <a:ext uri="{FF2B5EF4-FFF2-40B4-BE49-F238E27FC236}">
                <a16:creationId xmlns:a16="http://schemas.microsoft.com/office/drawing/2014/main" id="{E85C3695-8CD9-4DF7-BB39-FD00CDD5EA60}"/>
              </a:ext>
            </a:extLst>
          </p:cNvPr>
          <p:cNvSpPr>
            <a:spLocks noGrp="1"/>
          </p:cNvSpPr>
          <p:nvPr>
            <p:ph type="title"/>
          </p:nvPr>
        </p:nvSpPr>
        <p:spPr/>
        <p:txBody>
          <a:bodyPr/>
          <a:lstStyle/>
          <a:p>
            <a:r>
              <a:rPr lang="en-US" dirty="0"/>
              <a:t>Enter search Criteria</a:t>
            </a:r>
            <a:br>
              <a:rPr lang="en-US" dirty="0"/>
            </a:br>
            <a:r>
              <a:rPr lang="en-US" dirty="0"/>
              <a:t>Then Click Search</a:t>
            </a:r>
          </a:p>
        </p:txBody>
      </p:sp>
      <p:sp>
        <p:nvSpPr>
          <p:cNvPr id="5" name="Rectangle: Rounded Corners 4">
            <a:extLst>
              <a:ext uri="{FF2B5EF4-FFF2-40B4-BE49-F238E27FC236}">
                <a16:creationId xmlns:a16="http://schemas.microsoft.com/office/drawing/2014/main" id="{3C6EC260-C1FB-4C4D-B169-ED1E630D820C}"/>
              </a:ext>
            </a:extLst>
          </p:cNvPr>
          <p:cNvSpPr/>
          <p:nvPr/>
        </p:nvSpPr>
        <p:spPr>
          <a:xfrm>
            <a:off x="1828800" y="4343400"/>
            <a:ext cx="1295400" cy="685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71471557-549C-4E71-AE63-9324714D0CAC}"/>
              </a:ext>
            </a:extLst>
          </p:cNvPr>
          <p:cNvSpPr/>
          <p:nvPr/>
        </p:nvSpPr>
        <p:spPr>
          <a:xfrm>
            <a:off x="3352800" y="3048000"/>
            <a:ext cx="4343400" cy="609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AAE5B82C-2FA7-4264-B50E-BA057176CE22}"/>
              </a:ext>
            </a:extLst>
          </p:cNvPr>
          <p:cNvSpPr/>
          <p:nvPr/>
        </p:nvSpPr>
        <p:spPr>
          <a:xfrm>
            <a:off x="3352800" y="3810000"/>
            <a:ext cx="914400" cy="609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8462925"/>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579908F-EF4C-4AD9-8E7A-12B7A1661568}"/>
              </a:ext>
            </a:extLst>
          </p:cNvPr>
          <p:cNvPicPr>
            <a:picLocks noGrp="1" noChangeAspect="1"/>
          </p:cNvPicPr>
          <p:nvPr>
            <p:ph sz="quarter" idx="13"/>
          </p:nvPr>
        </p:nvPicPr>
        <p:blipFill>
          <a:blip r:embed="rId3"/>
          <a:stretch>
            <a:fillRect/>
          </a:stretch>
        </p:blipFill>
        <p:spPr>
          <a:xfrm>
            <a:off x="995040" y="1600200"/>
            <a:ext cx="7153920" cy="4114800"/>
          </a:xfrm>
          <a:prstGeom prst="rect">
            <a:avLst/>
          </a:prstGeom>
        </p:spPr>
      </p:pic>
      <p:sp>
        <p:nvSpPr>
          <p:cNvPr id="3" name="Title 2">
            <a:extLst>
              <a:ext uri="{FF2B5EF4-FFF2-40B4-BE49-F238E27FC236}">
                <a16:creationId xmlns:a16="http://schemas.microsoft.com/office/drawing/2014/main" id="{1E8A52AE-5806-461F-9D9B-1CFFDB0E7C48}"/>
              </a:ext>
            </a:extLst>
          </p:cNvPr>
          <p:cNvSpPr>
            <a:spLocks noGrp="1"/>
          </p:cNvSpPr>
          <p:nvPr>
            <p:ph type="title"/>
          </p:nvPr>
        </p:nvSpPr>
        <p:spPr/>
        <p:txBody>
          <a:bodyPr/>
          <a:lstStyle/>
          <a:p>
            <a:r>
              <a:rPr lang="en-US" dirty="0"/>
              <a:t>Click Action Drop Down Box to View SDS &amp; Attachments</a:t>
            </a:r>
          </a:p>
        </p:txBody>
      </p:sp>
      <p:sp>
        <p:nvSpPr>
          <p:cNvPr id="6" name="Rectangle: Rounded Corners 5">
            <a:extLst>
              <a:ext uri="{FF2B5EF4-FFF2-40B4-BE49-F238E27FC236}">
                <a16:creationId xmlns:a16="http://schemas.microsoft.com/office/drawing/2014/main" id="{1BEFBD4A-6DDD-46A7-B96B-779E83586F7E}"/>
              </a:ext>
            </a:extLst>
          </p:cNvPr>
          <p:cNvSpPr/>
          <p:nvPr/>
        </p:nvSpPr>
        <p:spPr>
          <a:xfrm>
            <a:off x="2667000" y="3962400"/>
            <a:ext cx="1752600" cy="533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1377102"/>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DAA566E-0EF5-4112-BC0D-7D0EBB08B617}"/>
              </a:ext>
            </a:extLst>
          </p:cNvPr>
          <p:cNvPicPr>
            <a:picLocks noGrp="1" noChangeAspect="1"/>
          </p:cNvPicPr>
          <p:nvPr>
            <p:ph sz="quarter" idx="13"/>
          </p:nvPr>
        </p:nvPicPr>
        <p:blipFill>
          <a:blip r:embed="rId3"/>
          <a:stretch>
            <a:fillRect/>
          </a:stretch>
        </p:blipFill>
        <p:spPr>
          <a:xfrm>
            <a:off x="924106" y="1600200"/>
            <a:ext cx="7295787" cy="4114800"/>
          </a:xfrm>
          <a:prstGeom prst="rect">
            <a:avLst/>
          </a:prstGeom>
        </p:spPr>
      </p:pic>
      <p:sp>
        <p:nvSpPr>
          <p:cNvPr id="3" name="Title 2">
            <a:extLst>
              <a:ext uri="{FF2B5EF4-FFF2-40B4-BE49-F238E27FC236}">
                <a16:creationId xmlns:a16="http://schemas.microsoft.com/office/drawing/2014/main" id="{2036DEF1-EAA7-42D7-AD83-0B8F6A662BA1}"/>
              </a:ext>
            </a:extLst>
          </p:cNvPr>
          <p:cNvSpPr>
            <a:spLocks noGrp="1"/>
          </p:cNvSpPr>
          <p:nvPr>
            <p:ph type="title"/>
          </p:nvPr>
        </p:nvSpPr>
        <p:spPr/>
        <p:txBody>
          <a:bodyPr/>
          <a:lstStyle/>
          <a:p>
            <a:r>
              <a:rPr lang="en-US" dirty="0"/>
              <a:t>You can View, Print or Share </a:t>
            </a:r>
          </a:p>
        </p:txBody>
      </p:sp>
    </p:spTree>
    <p:extLst>
      <p:ext uri="{BB962C8B-B14F-4D97-AF65-F5344CB8AC3E}">
        <p14:creationId xmlns:p14="http://schemas.microsoft.com/office/powerpoint/2010/main" val="1338740635"/>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3F8DE1-E75F-4965-8550-42B01C4DFB11}"/>
              </a:ext>
            </a:extLst>
          </p:cNvPr>
          <p:cNvSpPr>
            <a:spLocks noGrp="1"/>
          </p:cNvSpPr>
          <p:nvPr>
            <p:ph type="title"/>
          </p:nvPr>
        </p:nvSpPr>
        <p:spPr/>
        <p:txBody>
          <a:bodyPr/>
          <a:lstStyle/>
          <a:p>
            <a:r>
              <a:rPr lang="en-US" dirty="0"/>
              <a:t>SDS Online access Review</a:t>
            </a:r>
          </a:p>
        </p:txBody>
      </p:sp>
      <p:sp>
        <p:nvSpPr>
          <p:cNvPr id="4" name="Content Placeholder 2">
            <a:extLst>
              <a:ext uri="{FF2B5EF4-FFF2-40B4-BE49-F238E27FC236}">
                <a16:creationId xmlns:a16="http://schemas.microsoft.com/office/drawing/2014/main" id="{1DD2DACC-9FC8-4AB7-AFAB-C3220074EC5C}"/>
              </a:ext>
            </a:extLst>
          </p:cNvPr>
          <p:cNvSpPr txBox="1">
            <a:spLocks/>
          </p:cNvSpPr>
          <p:nvPr/>
        </p:nvSpPr>
        <p:spPr>
          <a:xfrm>
            <a:off x="457200" y="1507470"/>
            <a:ext cx="4099010" cy="4207530"/>
          </a:xfrm>
          <a:prstGeom prst="rect">
            <a:avLst/>
          </a:prstGeom>
          <a:effectLst>
            <a:softEdge rad="12700"/>
          </a:effectLst>
        </p:spPr>
        <p:txBody>
          <a:bodyPr>
            <a:normAutofit fontScale="85000" lnSpcReduction="20000"/>
          </a:bodyPr>
          <a:lstStyle>
            <a:lvl1pPr marL="342900" indent="-342900" algn="l" rtl="0" eaLnBrk="0" fontAlgn="base" hangingPunct="0">
              <a:spcBef>
                <a:spcPct val="20000"/>
              </a:spcBef>
              <a:spcAft>
                <a:spcPts val="600"/>
              </a:spcAft>
              <a:buClr>
                <a:schemeClr val="tx2"/>
              </a:buClr>
              <a:buFont typeface="Arial" charset="0"/>
              <a:buChar char="•"/>
              <a:defRPr sz="3200" kern="1200" spc="30">
                <a:solidFill>
                  <a:schemeClr val="tx1"/>
                </a:solidFill>
                <a:latin typeface="+mn-lt"/>
                <a:ea typeface="+mn-ea"/>
                <a:cs typeface="+mn-cs"/>
              </a:defRPr>
            </a:lvl1pPr>
            <a:lvl2pPr marL="742950" indent="-285750" algn="l" rtl="0" eaLnBrk="0" fontAlgn="base" hangingPunct="0">
              <a:spcBef>
                <a:spcPct val="20000"/>
              </a:spcBef>
              <a:spcAft>
                <a:spcPts val="600"/>
              </a:spcAft>
              <a:buClr>
                <a:schemeClr val="tx2"/>
              </a:buClr>
              <a:buFont typeface="Arial" charset="0"/>
              <a:buChar char="•"/>
              <a:defRPr sz="2800" kern="1200" spc="30">
                <a:solidFill>
                  <a:schemeClr val="tx1"/>
                </a:solidFill>
                <a:latin typeface="+mn-lt"/>
                <a:ea typeface="+mn-ea"/>
                <a:cs typeface="+mn-cs"/>
              </a:defRPr>
            </a:lvl2pPr>
            <a:lvl3pPr marL="1143000" indent="-228600" algn="l" rtl="0" eaLnBrk="0" fontAlgn="base" hangingPunct="0">
              <a:spcBef>
                <a:spcPct val="20000"/>
              </a:spcBef>
              <a:spcAft>
                <a:spcPts val="600"/>
              </a:spcAft>
              <a:buClr>
                <a:schemeClr val="tx2"/>
              </a:buClr>
              <a:buFont typeface="Arial" charset="0"/>
              <a:buChar char="•"/>
              <a:defRPr sz="2000" kern="1200" spc="30">
                <a:solidFill>
                  <a:schemeClr val="tx1"/>
                </a:solidFill>
                <a:latin typeface="+mn-lt"/>
                <a:ea typeface="+mn-ea"/>
                <a:cs typeface="+mn-cs"/>
              </a:defRPr>
            </a:lvl3pPr>
            <a:lvl4pPr marL="1600200" indent="-2286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4pPr>
            <a:lvl5pPr marL="2057400" indent="-2286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514350" indent="-514350">
              <a:buFont typeface="+mj-lt"/>
              <a:buAutoNum type="arabicParenR"/>
            </a:pPr>
            <a:r>
              <a:rPr lang="en-US" sz="2000" dirty="0">
                <a:latin typeface="Arial" panose="020B0604020202020204" pitchFamily="34" charset="0"/>
                <a:cs typeface="Arial" panose="020B0604020202020204" pitchFamily="34" charset="0"/>
              </a:rPr>
              <a:t>Click the SDS book SharePoint Quick Pic Link</a:t>
            </a:r>
          </a:p>
          <a:p>
            <a:pPr marL="514350" indent="-514350">
              <a:buFont typeface="+mj-lt"/>
              <a:buAutoNum type="arabicParenR"/>
            </a:pPr>
            <a:r>
              <a:rPr lang="en-US" sz="2000" dirty="0">
                <a:latin typeface="Arial" panose="020B0604020202020204" pitchFamily="34" charset="0"/>
                <a:cs typeface="Arial" panose="020B0604020202020204" pitchFamily="34" charset="0"/>
              </a:rPr>
              <a:t>Click “SDS Search” button in the middle of the page  </a:t>
            </a:r>
          </a:p>
          <a:p>
            <a:pPr marL="514350" indent="-514350">
              <a:buFont typeface="+mj-lt"/>
              <a:buAutoNum type="arabicParenR"/>
            </a:pPr>
            <a:r>
              <a:rPr lang="en-US" sz="2000" dirty="0">
                <a:latin typeface="Arial" panose="020B0604020202020204" pitchFamily="34" charset="0"/>
                <a:cs typeface="Arial" panose="020B0604020202020204" pitchFamily="34" charset="0"/>
              </a:rPr>
              <a:t>First click on “My Locations”, then click on “VISN 23”, then click on “St. Cloud”, then click on your SL/program area</a:t>
            </a:r>
          </a:p>
          <a:p>
            <a:pPr marL="514350" indent="-514350">
              <a:buFont typeface="+mj-lt"/>
              <a:buAutoNum type="arabicParenR"/>
            </a:pPr>
            <a:r>
              <a:rPr lang="en-US" sz="2000" dirty="0">
                <a:latin typeface="Arial" panose="020B0604020202020204" pitchFamily="34" charset="0"/>
                <a:cs typeface="Arial" panose="020B0604020202020204" pitchFamily="34" charset="0"/>
              </a:rPr>
              <a:t>Enter “Search for” criteria and click on show to see the product or show all to see all products in the inventory</a:t>
            </a:r>
          </a:p>
          <a:p>
            <a:pPr marL="514350" indent="-514350">
              <a:buFont typeface="+mj-lt"/>
              <a:buAutoNum type="arabicParenR"/>
            </a:pPr>
            <a:r>
              <a:rPr lang="en-US" sz="2000" dirty="0">
                <a:latin typeface="Arial" panose="020B0604020202020204" pitchFamily="34" charset="0"/>
                <a:cs typeface="Arial" panose="020B0604020202020204" pitchFamily="34" charset="0"/>
              </a:rPr>
              <a:t>Click the action drop down box next to the product name and select view SDS &amp; attachments</a:t>
            </a:r>
          </a:p>
          <a:p>
            <a:pPr marL="514350" indent="-514350">
              <a:buFont typeface="+mj-lt"/>
              <a:buAutoNum type="arabicParenR"/>
            </a:pPr>
            <a:r>
              <a:rPr lang="en-US" sz="2000" dirty="0">
                <a:latin typeface="Arial" panose="020B0604020202020204" pitchFamily="34" charset="0"/>
                <a:cs typeface="Arial" panose="020B0604020202020204" pitchFamily="34" charset="0"/>
              </a:rPr>
              <a:t>Click “View” or “ Email”</a:t>
            </a:r>
          </a:p>
          <a:p>
            <a:pPr marL="0" indent="0">
              <a:buFont typeface="Arial" charset="0"/>
              <a:buNone/>
            </a:pPr>
            <a:endParaRPr lang="en-US" sz="2000" dirty="0"/>
          </a:p>
          <a:p>
            <a:pPr marL="0" indent="0">
              <a:buFont typeface="Arial" charset="0"/>
              <a:buNone/>
            </a:pPr>
            <a:endParaRPr lang="en-US" sz="2000" dirty="0"/>
          </a:p>
          <a:p>
            <a:pPr marL="0" indent="0">
              <a:buNone/>
            </a:pPr>
            <a:endParaRPr lang="en-US" sz="2000" dirty="0"/>
          </a:p>
        </p:txBody>
      </p:sp>
      <p:pic>
        <p:nvPicPr>
          <p:cNvPr id="5" name="Picture 4">
            <a:extLst>
              <a:ext uri="{FF2B5EF4-FFF2-40B4-BE49-F238E27FC236}">
                <a16:creationId xmlns:a16="http://schemas.microsoft.com/office/drawing/2014/main" id="{3F99AA05-D47D-430C-A400-3C8646AD0318}"/>
              </a:ext>
            </a:extLst>
          </p:cNvPr>
          <p:cNvPicPr>
            <a:picLocks noChangeAspect="1"/>
          </p:cNvPicPr>
          <p:nvPr/>
        </p:nvPicPr>
        <p:blipFill rotWithShape="1">
          <a:blip r:embed="rId3"/>
          <a:srcRect t="17844"/>
          <a:stretch/>
        </p:blipFill>
        <p:spPr>
          <a:xfrm>
            <a:off x="4587791" y="2676525"/>
            <a:ext cx="4378409" cy="2091393"/>
          </a:xfrm>
          <a:prstGeom prst="rect">
            <a:avLst/>
          </a:prstGeom>
        </p:spPr>
      </p:pic>
      <p:pic>
        <p:nvPicPr>
          <p:cNvPr id="6" name="Picture 5">
            <a:extLst>
              <a:ext uri="{FF2B5EF4-FFF2-40B4-BE49-F238E27FC236}">
                <a16:creationId xmlns:a16="http://schemas.microsoft.com/office/drawing/2014/main" id="{CBFA5FF8-AF7E-4EBD-B53B-11B1FADF7983}"/>
              </a:ext>
            </a:extLst>
          </p:cNvPr>
          <p:cNvPicPr>
            <a:picLocks noChangeAspect="1"/>
          </p:cNvPicPr>
          <p:nvPr/>
        </p:nvPicPr>
        <p:blipFill>
          <a:blip r:embed="rId4"/>
          <a:stretch>
            <a:fillRect/>
          </a:stretch>
        </p:blipFill>
        <p:spPr>
          <a:xfrm>
            <a:off x="4584700" y="1676400"/>
            <a:ext cx="4381500" cy="1076325"/>
          </a:xfrm>
          <a:prstGeom prst="rect">
            <a:avLst/>
          </a:prstGeom>
        </p:spPr>
      </p:pic>
      <p:sp>
        <p:nvSpPr>
          <p:cNvPr id="9" name="TextBox 8">
            <a:extLst>
              <a:ext uri="{FF2B5EF4-FFF2-40B4-BE49-F238E27FC236}">
                <a16:creationId xmlns:a16="http://schemas.microsoft.com/office/drawing/2014/main" id="{BB32F05F-29AE-49D6-A17C-F5D6ADFBFE6B}"/>
              </a:ext>
            </a:extLst>
          </p:cNvPr>
          <p:cNvSpPr txBox="1"/>
          <p:nvPr/>
        </p:nvSpPr>
        <p:spPr>
          <a:xfrm>
            <a:off x="914400" y="6172200"/>
            <a:ext cx="6477000" cy="369332"/>
          </a:xfrm>
          <a:prstGeom prst="rect">
            <a:avLst/>
          </a:prstGeom>
          <a:noFill/>
        </p:spPr>
        <p:txBody>
          <a:bodyPr wrap="square" rtlCol="0">
            <a:spAutoFit/>
          </a:bodyPr>
          <a:lstStyle/>
          <a:p>
            <a:r>
              <a:rPr lang="en-US" dirty="0"/>
              <a:t>Print and Post for Quick Reference! </a:t>
            </a:r>
          </a:p>
        </p:txBody>
      </p:sp>
    </p:spTree>
    <p:extLst>
      <p:ext uri="{BB962C8B-B14F-4D97-AF65-F5344CB8AC3E}">
        <p14:creationId xmlns:p14="http://schemas.microsoft.com/office/powerpoint/2010/main" val="2621694547"/>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4299"/>
            <a:ext cx="7924800" cy="1143001"/>
          </a:xfrm>
        </p:spPr>
        <p:txBody>
          <a:bodyPr/>
          <a:lstStyle/>
          <a:p>
            <a:pPr>
              <a:defRPr/>
            </a:pPr>
            <a:r>
              <a:rPr lang="en-US" sz="3600" dirty="0"/>
              <a:t>Product LABELs Are another way to identify product Hazards</a:t>
            </a:r>
          </a:p>
        </p:txBody>
      </p:sp>
      <p:sp>
        <p:nvSpPr>
          <p:cNvPr id="3" name="Content Placeholder 2"/>
          <p:cNvSpPr>
            <a:spLocks noGrp="1"/>
          </p:cNvSpPr>
          <p:nvPr>
            <p:ph idx="4294967295"/>
          </p:nvPr>
        </p:nvSpPr>
        <p:spPr>
          <a:xfrm>
            <a:off x="504825" y="1143000"/>
            <a:ext cx="8382000" cy="4724400"/>
          </a:xfrm>
        </p:spPr>
        <p:txBody>
          <a:bodyPr>
            <a:normAutofit/>
          </a:bodyPr>
          <a:lstStyle/>
          <a:p>
            <a:pPr lvl="1">
              <a:buFont typeface="Arial" panose="020B0604020202020204" pitchFamily="34" charset="0"/>
              <a:buChar char="•"/>
              <a:defRPr/>
            </a:pPr>
            <a:endParaRPr lang="en-US" sz="2400" dirty="0"/>
          </a:p>
          <a:p>
            <a:pPr lvl="1">
              <a:buFont typeface="Arial" panose="020B0604020202020204" pitchFamily="34" charset="0"/>
              <a:buChar char="•"/>
              <a:defRPr/>
            </a:pPr>
            <a:r>
              <a:rPr lang="en-US" sz="2400" dirty="0"/>
              <a:t>Product Identifier</a:t>
            </a:r>
          </a:p>
          <a:p>
            <a:pPr lvl="1">
              <a:buFont typeface="Arial" panose="020B0604020202020204" pitchFamily="34" charset="0"/>
              <a:buChar char="•"/>
              <a:defRPr/>
            </a:pPr>
            <a:r>
              <a:rPr lang="en-US" sz="2400" dirty="0"/>
              <a:t>Signal Word</a:t>
            </a:r>
          </a:p>
          <a:p>
            <a:pPr lvl="1">
              <a:buFont typeface="Arial" panose="020B0604020202020204" pitchFamily="34" charset="0"/>
              <a:buChar char="•"/>
              <a:defRPr/>
            </a:pPr>
            <a:r>
              <a:rPr lang="en-US" sz="2400" dirty="0"/>
              <a:t>Pictogram</a:t>
            </a:r>
          </a:p>
          <a:p>
            <a:pPr lvl="1">
              <a:buFont typeface="Arial" panose="020B0604020202020204" pitchFamily="34" charset="0"/>
              <a:buChar char="•"/>
              <a:defRPr/>
            </a:pPr>
            <a:r>
              <a:rPr lang="en-US" sz="2400" dirty="0"/>
              <a:t>Hazard Statement(s)</a:t>
            </a:r>
          </a:p>
          <a:p>
            <a:pPr lvl="1">
              <a:buFont typeface="Arial" panose="020B0604020202020204" pitchFamily="34" charset="0"/>
              <a:buChar char="•"/>
              <a:defRPr/>
            </a:pPr>
            <a:r>
              <a:rPr lang="en-US" sz="2400" dirty="0"/>
              <a:t>Precautionary Statement(s)</a:t>
            </a:r>
          </a:p>
          <a:p>
            <a:pPr lvl="1">
              <a:buFont typeface="Arial" panose="020B0604020202020204" pitchFamily="34" charset="0"/>
              <a:buChar char="•"/>
              <a:defRPr/>
            </a:pPr>
            <a:r>
              <a:rPr lang="en-US" sz="2400" dirty="0"/>
              <a:t>Name, Address, and Telephone Number of Supplier or Manufacturer</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7775" y="1676400"/>
            <a:ext cx="3581400" cy="2342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3"/>
            <a:ext cx="7924800" cy="868362"/>
          </a:xfrm>
        </p:spPr>
        <p:txBody>
          <a:bodyPr/>
          <a:lstStyle/>
          <a:p>
            <a:pPr>
              <a:defRPr/>
            </a:pPr>
            <a:r>
              <a:rPr lang="en-US" dirty="0"/>
              <a:t>Labels Must contain:</a:t>
            </a:r>
          </a:p>
        </p:txBody>
      </p:sp>
      <p:grpSp>
        <p:nvGrpSpPr>
          <p:cNvPr id="16387" name="Group 2"/>
          <p:cNvGrpSpPr>
            <a:grpSpLocks/>
          </p:cNvGrpSpPr>
          <p:nvPr/>
        </p:nvGrpSpPr>
        <p:grpSpPr bwMode="auto">
          <a:xfrm>
            <a:off x="76200" y="914400"/>
            <a:ext cx="8991600" cy="5867400"/>
            <a:chOff x="0" y="1295400"/>
            <a:chExt cx="9144000" cy="5867400"/>
          </a:xfrm>
        </p:grpSpPr>
        <p:pic>
          <p:nvPicPr>
            <p:cNvPr id="16388" name="Picture 3" descr="An example of an ANSI Z129.1 precautionary labeling standard.  It reads: ToxiFlam, open parenthesis contains X Y Z closed parenthesis.  Below the title is the following line in all capital letters, warning exclamation point harmful if swallowed, flammable liquid and vapor.  Below this line are the following instructions, do not taste or swallow, do not take internally, wash thoroughly after handling, keep away from heat, sparks, and flame, keep container closed, use only with adequate ventilation.  First aid, if swallowed, do not induce vomiting unless directed to do so by medical personnel, never give anything by mouth to an unconscious person.  In case of fire, use water fog, dry chemical carbon dioxide, or alcohol foam. Water may be ineffective.  Flash point is one hundred twenty degrees Fahrenheit.  Residue vapor may explode or ignite on ignition, do not cut, drill, grind, or weld on or near the container.  See material safety data sheet for further details regarding safe use of this product.  The last line provides information on the company, street, town, state, zip code, and telephone number."/>
            <p:cNvPicPr>
              <a:picLocks noChangeAspect="1" noChangeArrowheads="1"/>
            </p:cNvPicPr>
            <p:nvPr/>
          </p:nvPicPr>
          <p:blipFill>
            <a:blip r:embed="rId3">
              <a:extLst>
                <a:ext uri="{28A0092B-C50C-407E-A947-70E740481C1C}">
                  <a14:useLocalDpi xmlns:a14="http://schemas.microsoft.com/office/drawing/2010/main" val="0"/>
                </a:ext>
              </a:extLst>
            </a:blip>
            <a:srcRect l="10732" t="11650" r="7053" b="50781"/>
            <a:stretch>
              <a:fillRect/>
            </a:stretch>
          </p:blipFill>
          <p:spPr bwMode="auto">
            <a:xfrm>
              <a:off x="0" y="1295400"/>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3" descr="Table showing the nine G H S pictograms. All pictograms are in the shape of a diamond with a red border and a white background. The icons within the border are black and white. The first pictogram is used for oxidizers. The pictogram is of a circle sitting on a black horizontal line. Flames emit from the circle. The next pictogram is used for flammables, self reactives, pyrophorics, self-heating, emits flammable gas, and organic peroxides. The pictogram is of a solid black horizontal line with a fire on top. The next pictogram is used for explosives, self reactives, and organic peroxides. The image is of an abstract object exploding. The explosion depicts lines and shards emanating from the source. The next pictogram is of a skull and cross bones and is used to describe severe acute toxicity. The next pictogram is used for corrosives. Half of the pictogram shows a test tube pouring a chemical on a hand and causing the hand to corrode. The other half of the pictogram shows a test tube pouring a chemical on a thick black line that represents a surface and the surface is corroding. The next pictogram is used for gases under pressure. The pictogram is of an icon of a cylindrical gas tank. The next pictogram is used for carcinogen, respiratory sensitizer, reproductive toxicity, target organ toxicity, mutagenicity, and aspiration toxicity. The pictogram is of a black front silhouette of a person. A white six pointed start rests in the center of the person’s chest. The next pictogram is used for environmental toxicity. The pictogram is of a tree silhouette with a horizontal black bar running across the trunk. Below the black bar is a white fish belly up floating in a black pool. The entire section for environmental toxicity is grayed over since this issue is covered by the E P A and not OSHA. The last pictogram is used for irritants, dermal sensitizers, harmful acute toxicity, narcotic effects, and respiratory tract irritation. The pictogram is of a solid black exclamation mark."/>
            <p:cNvPicPr>
              <a:picLocks noChangeAspect="1" noChangeArrowheads="1"/>
            </p:cNvPicPr>
            <p:nvPr/>
          </p:nvPicPr>
          <p:blipFill>
            <a:blip r:embed="rId4">
              <a:extLst>
                <a:ext uri="{28A0092B-C50C-407E-A947-70E740481C1C}">
                  <a14:useLocalDpi xmlns:a14="http://schemas.microsoft.com/office/drawing/2010/main" val="0"/>
                </a:ext>
              </a:extLst>
            </a:blip>
            <a:srcRect l="41217" t="14388" r="42551" b="73505"/>
            <a:stretch>
              <a:fillRect/>
            </a:stretch>
          </p:blipFill>
          <p:spPr bwMode="auto">
            <a:xfrm>
              <a:off x="3200400" y="6058939"/>
              <a:ext cx="1122537" cy="952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3" descr="Table showing the nine G H S pictograms. All pictograms are in the shape of a diamond with a red border and a white background. The icons within the border are black and white. The first pictogram is used for oxidizers. The pictogram is of a circle sitting on a black horizontal line. Flames emit from the circle. The next pictogram is used for flammables, self reactives, pyrophorics, self-heating, emits flammable gas, and organic peroxides. The pictogram is of a solid black horizontal line with a fire on top. The next pictogram is used for explosives, self reactives, and organic peroxides. The image is of an abstract object exploding. The explosion depicts lines and shards emanating from the source. The next pictogram is of a skull and cross bones and is used to describe severe acute toxicity. The next pictogram is used for corrosives. Half of the pictogram shows a test tube pouring a chemical on a hand and causing the hand to corrode. The other half of the pictogram shows a test tube pouring a chemical on a thick black line that represents a surface and the surface is corroding. The next pictogram is used for gases under pressure. The pictogram is of an icon of a cylindrical gas tank. The next pictogram is used for carcinogen, respiratory sensitizer, reproductive toxicity, target organ toxicity, mutagenicity, and aspiration toxicity. The pictogram is of a black front silhouette of a person. A white six pointed start rests in the center of the person’s chest. The next pictogram is used for environmental toxicity. The pictogram is of a tree silhouette with a horizontal black bar running across the trunk. Below the black bar is a white fish belly up floating in a black pool. The entire section for environmental toxicity is grayed over since this issue is covered by the E P A and not OSHA. The last pictogram is used for irritants, dermal sensitizers, harmful acute toxicity, narcotic effects, and respiratory tract irritation. The pictogram is of a solid black exclamation mark."/>
            <p:cNvPicPr>
              <a:picLocks noChangeAspect="1" noChangeArrowheads="1"/>
            </p:cNvPicPr>
            <p:nvPr/>
          </p:nvPicPr>
          <p:blipFill>
            <a:blip r:embed="rId4">
              <a:extLst>
                <a:ext uri="{28A0092B-C50C-407E-A947-70E740481C1C}">
                  <a14:useLocalDpi xmlns:a14="http://schemas.microsoft.com/office/drawing/2010/main" val="0"/>
                </a:ext>
              </a:extLst>
            </a:blip>
            <a:srcRect l="15437" t="39468" r="69286" b="49287"/>
            <a:stretch>
              <a:fillRect/>
            </a:stretch>
          </p:blipFill>
          <p:spPr bwMode="auto">
            <a:xfrm>
              <a:off x="4800600" y="6044190"/>
              <a:ext cx="1026319" cy="98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50" name="Picture 2" descr="http://www.nicelabel.com/resources/files/pic/verticals/GHS-Label-templat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601" y="914401"/>
            <a:ext cx="8973200" cy="5867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mages.ccohs.ca/oshanswers/proj_j_image.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3962400"/>
            <a:ext cx="1925500" cy="24756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924800" cy="928688"/>
          </a:xfrm>
        </p:spPr>
        <p:txBody>
          <a:bodyPr/>
          <a:lstStyle/>
          <a:p>
            <a:pPr>
              <a:defRPr/>
            </a:pPr>
            <a:r>
              <a:rPr lang="en-US" dirty="0"/>
              <a:t>Pictograms on labels help You identify the Hazards</a:t>
            </a:r>
          </a:p>
        </p:txBody>
      </p:sp>
      <p:pic>
        <p:nvPicPr>
          <p:cNvPr id="15363" name="Content Placeholder 4" descr="Picture2.jpg"/>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2438400" y="1335088"/>
            <a:ext cx="4572000" cy="4510216"/>
          </a:xfrm>
        </p:spPr>
      </p:pic>
    </p:spTree>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3"/>
            <a:ext cx="7924800" cy="868362"/>
          </a:xfrm>
        </p:spPr>
        <p:txBody>
          <a:bodyPr/>
          <a:lstStyle/>
          <a:p>
            <a:pPr>
              <a:defRPr/>
            </a:pPr>
            <a:r>
              <a:rPr lang="en-US" dirty="0"/>
              <a:t>Label </a:t>
            </a:r>
            <a:r>
              <a:rPr lang="en-US" dirty="0" err="1"/>
              <a:t>ExampleS</a:t>
            </a:r>
            <a:endParaRPr lang="en-US" dirty="0"/>
          </a:p>
        </p:txBody>
      </p:sp>
      <p:grpSp>
        <p:nvGrpSpPr>
          <p:cNvPr id="16387" name="Group 2"/>
          <p:cNvGrpSpPr>
            <a:grpSpLocks/>
          </p:cNvGrpSpPr>
          <p:nvPr/>
        </p:nvGrpSpPr>
        <p:grpSpPr bwMode="auto">
          <a:xfrm>
            <a:off x="76200" y="914400"/>
            <a:ext cx="8991600" cy="5867400"/>
            <a:chOff x="0" y="1295400"/>
            <a:chExt cx="9144000" cy="5867400"/>
          </a:xfrm>
        </p:grpSpPr>
        <p:pic>
          <p:nvPicPr>
            <p:cNvPr id="16388" name="Picture 3" descr="An example of an ANSI Z129.1 precautionary labeling standard.  It reads: ToxiFlam, open parenthesis contains X Y Z closed parenthesis.  Below the title is the following line in all capital letters, warning exclamation point harmful if swallowed, flammable liquid and vapor.  Below this line are the following instructions, do not taste or swallow, do not take internally, wash thoroughly after handling, keep away from heat, sparks, and flame, keep container closed, use only with adequate ventilation.  First aid, if swallowed, do not induce vomiting unless directed to do so by medical personnel, never give anything by mouth to an unconscious person.  In case of fire, use water fog, dry chemical carbon dioxide, or alcohol foam. Water may be ineffective.  Flash point is one hundred twenty degrees Fahrenheit.  Residue vapor may explode or ignite on ignition, do not cut, drill, grind, or weld on or near the container.  See material safety data sheet for further details regarding safe use of this product.  The last line provides information on the company, street, town, state, zip code, and telephone number."/>
            <p:cNvPicPr>
              <a:picLocks noChangeAspect="1" noChangeArrowheads="1"/>
            </p:cNvPicPr>
            <p:nvPr/>
          </p:nvPicPr>
          <p:blipFill>
            <a:blip r:embed="rId3">
              <a:extLst>
                <a:ext uri="{28A0092B-C50C-407E-A947-70E740481C1C}">
                  <a14:useLocalDpi xmlns:a14="http://schemas.microsoft.com/office/drawing/2010/main" val="0"/>
                </a:ext>
              </a:extLst>
            </a:blip>
            <a:srcRect l="10732" t="11650" r="7053" b="50781"/>
            <a:stretch>
              <a:fillRect/>
            </a:stretch>
          </p:blipFill>
          <p:spPr bwMode="auto">
            <a:xfrm>
              <a:off x="0" y="1295400"/>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3" descr="Table showing the nine G H S pictograms. All pictograms are in the shape of a diamond with a red border and a white background. The icons within the border are black and white. The first pictogram is used for oxidizers. The pictogram is of a circle sitting on a black horizontal line. Flames emit from the circle. The next pictogram is used for flammables, self reactives, pyrophorics, self-heating, emits flammable gas, and organic peroxides. The pictogram is of a solid black horizontal line with a fire on top. The next pictogram is used for explosives, self reactives, and organic peroxides. The image is of an abstract object exploding. The explosion depicts lines and shards emanating from the source. The next pictogram is of a skull and cross bones and is used to describe severe acute toxicity. The next pictogram is used for corrosives. Half of the pictogram shows a test tube pouring a chemical on a hand and causing the hand to corrode. The other half of the pictogram shows a test tube pouring a chemical on a thick black line that represents a surface and the surface is corroding. The next pictogram is used for gases under pressure. The pictogram is of an icon of a cylindrical gas tank. The next pictogram is used for carcinogen, respiratory sensitizer, reproductive toxicity, target organ toxicity, mutagenicity, and aspiration toxicity. The pictogram is of a black front silhouette of a person. A white six pointed start rests in the center of the person’s chest. The next pictogram is used for environmental toxicity. The pictogram is of a tree silhouette with a horizontal black bar running across the trunk. Below the black bar is a white fish belly up floating in a black pool. The entire section for environmental toxicity is grayed over since this issue is covered by the E P A and not OSHA. The last pictogram is used for irritants, dermal sensitizers, harmful acute toxicity, narcotic effects, and respiratory tract irritation. The pictogram is of a solid black exclamation mark."/>
            <p:cNvPicPr>
              <a:picLocks noChangeAspect="1" noChangeArrowheads="1"/>
            </p:cNvPicPr>
            <p:nvPr/>
          </p:nvPicPr>
          <p:blipFill>
            <a:blip r:embed="rId4">
              <a:extLst>
                <a:ext uri="{28A0092B-C50C-407E-A947-70E740481C1C}">
                  <a14:useLocalDpi xmlns:a14="http://schemas.microsoft.com/office/drawing/2010/main" val="0"/>
                </a:ext>
              </a:extLst>
            </a:blip>
            <a:srcRect l="41217" t="14388" r="42551" b="73505"/>
            <a:stretch>
              <a:fillRect/>
            </a:stretch>
          </p:blipFill>
          <p:spPr bwMode="auto">
            <a:xfrm>
              <a:off x="3200400" y="6058939"/>
              <a:ext cx="1122537" cy="952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3" descr="Table showing the nine G H S pictograms. All pictograms are in the shape of a diamond with a red border and a white background. The icons within the border are black and white. The first pictogram is used for oxidizers. The pictogram is of a circle sitting on a black horizontal line. Flames emit from the circle. The next pictogram is used for flammables, self reactives, pyrophorics, self-heating, emits flammable gas, and organic peroxides. The pictogram is of a solid black horizontal line with a fire on top. The next pictogram is used for explosives, self reactives, and organic peroxides. The image is of an abstract object exploding. The explosion depicts lines and shards emanating from the source. The next pictogram is of a skull and cross bones and is used to describe severe acute toxicity. The next pictogram is used for corrosives. Half of the pictogram shows a test tube pouring a chemical on a hand and causing the hand to corrode. The other half of the pictogram shows a test tube pouring a chemical on a thick black line that represents a surface and the surface is corroding. The next pictogram is used for gases under pressure. The pictogram is of an icon of a cylindrical gas tank. The next pictogram is used for carcinogen, respiratory sensitizer, reproductive toxicity, target organ toxicity, mutagenicity, and aspiration toxicity. The pictogram is of a black front silhouette of a person. A white six pointed start rests in the center of the person’s chest. The next pictogram is used for environmental toxicity. The pictogram is of a tree silhouette with a horizontal black bar running across the trunk. Below the black bar is a white fish belly up floating in a black pool. The entire section for environmental toxicity is grayed over since this issue is covered by the E P A and not OSHA. The last pictogram is used for irritants, dermal sensitizers, harmful acute toxicity, narcotic effects, and respiratory tract irritation. The pictogram is of a solid black exclamation mark."/>
            <p:cNvPicPr>
              <a:picLocks noChangeAspect="1" noChangeArrowheads="1"/>
            </p:cNvPicPr>
            <p:nvPr/>
          </p:nvPicPr>
          <p:blipFill>
            <a:blip r:embed="rId4">
              <a:extLst>
                <a:ext uri="{28A0092B-C50C-407E-A947-70E740481C1C}">
                  <a14:useLocalDpi xmlns:a14="http://schemas.microsoft.com/office/drawing/2010/main" val="0"/>
                </a:ext>
              </a:extLst>
            </a:blip>
            <a:srcRect l="15437" t="39468" r="69286" b="49287"/>
            <a:stretch>
              <a:fillRect/>
            </a:stretch>
          </p:blipFill>
          <p:spPr bwMode="auto">
            <a:xfrm>
              <a:off x="4800600" y="6044190"/>
              <a:ext cx="1026319" cy="98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52" name="Picture 4" descr="http://images.ccohs.ca/oshanswers/proj_j_imag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2700" y="3565928"/>
            <a:ext cx="2382700" cy="3063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735421"/>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pPr>
              <a:defRPr/>
            </a:pPr>
            <a:br>
              <a:rPr lang="en-US" dirty="0"/>
            </a:br>
            <a:br>
              <a:rPr lang="en-US" dirty="0"/>
            </a:br>
            <a:r>
              <a:rPr lang="en-US" dirty="0"/>
              <a:t>OBJECTIVES</a:t>
            </a:r>
          </a:p>
        </p:txBody>
      </p:sp>
      <p:sp>
        <p:nvSpPr>
          <p:cNvPr id="3" name="Content Placeholder 2"/>
          <p:cNvSpPr>
            <a:spLocks noGrp="1"/>
          </p:cNvSpPr>
          <p:nvPr>
            <p:ph idx="4294967295"/>
          </p:nvPr>
        </p:nvSpPr>
        <p:spPr>
          <a:xfrm>
            <a:off x="533400" y="1447800"/>
            <a:ext cx="8458200" cy="4419600"/>
          </a:xfrm>
        </p:spPr>
        <p:txBody>
          <a:bodyPr>
            <a:normAutofit fontScale="55000" lnSpcReduction="20000"/>
          </a:bodyPr>
          <a:lstStyle/>
          <a:p>
            <a:pPr marL="0" indent="0" eaLnBrk="1" hangingPunct="1">
              <a:spcBef>
                <a:spcPct val="40000"/>
              </a:spcBef>
              <a:buNone/>
              <a:defRPr/>
            </a:pPr>
            <a:r>
              <a:rPr lang="en-US" dirty="0"/>
              <a:t>This training has been developed to meet Occupational Safety and Health Commission (OSHA), Joint Commission (JC), Department of Veterans Affairs (VA), Veteran Health Administration (VHA) and St. Cloud VA Health Care System (SC VAHCS) Hazard Communication (</a:t>
            </a:r>
            <a:r>
              <a:rPr lang="en-US" dirty="0" err="1"/>
              <a:t>HazCom</a:t>
            </a:r>
            <a:r>
              <a:rPr lang="en-US" dirty="0"/>
              <a:t>) Employee Training Requirements. After this training is completed, the learner will:</a:t>
            </a:r>
          </a:p>
          <a:p>
            <a:pPr eaLnBrk="1" hangingPunct="1">
              <a:spcBef>
                <a:spcPct val="40000"/>
              </a:spcBef>
              <a:buFont typeface="Arial" pitchFamily="34" charset="0"/>
              <a:buChar char="•"/>
              <a:defRPr/>
            </a:pPr>
            <a:r>
              <a:rPr lang="en-US" dirty="0"/>
              <a:t>Know the physical, health, simple asphyxiation, combustible dust &amp; pyrophoric gas hazards as well as other hazards associated with chemicals used in the work area</a:t>
            </a:r>
          </a:p>
          <a:p>
            <a:pPr eaLnBrk="1" hangingPunct="1">
              <a:spcBef>
                <a:spcPct val="40000"/>
              </a:spcBef>
              <a:buFont typeface="Arial" pitchFamily="34" charset="0"/>
              <a:buChar char="•"/>
              <a:defRPr/>
            </a:pPr>
            <a:r>
              <a:rPr lang="en-US" dirty="0"/>
              <a:t>Be aware of measures the SC VAHCS takes and employees must take to protect themselves from the above hazards.   For instance, engineering controls (ventilation), administrative controls (procedures &amp; training), and personal protective equipment required to be worn when using chemicals.</a:t>
            </a:r>
          </a:p>
          <a:p>
            <a:pPr eaLnBrk="1" hangingPunct="1">
              <a:spcBef>
                <a:spcPct val="40000"/>
              </a:spcBef>
              <a:buFont typeface="Arial" pitchFamily="34" charset="0"/>
              <a:buChar char="•"/>
              <a:defRPr/>
            </a:pPr>
            <a:r>
              <a:rPr lang="en-US" dirty="0"/>
              <a:t>Know how to access a Safety Data Sheet (SDS), the information contained in a SDS &amp; how to use the information within a SDS.</a:t>
            </a:r>
          </a:p>
          <a:p>
            <a:pPr eaLnBrk="1" hangingPunct="1">
              <a:spcBef>
                <a:spcPct val="40000"/>
              </a:spcBef>
              <a:buFont typeface="Arial" pitchFamily="34" charset="0"/>
              <a:buChar char="•"/>
              <a:defRPr/>
            </a:pPr>
            <a:r>
              <a:rPr lang="en-US" dirty="0"/>
              <a:t>Know primary and secondary container labeling requirements and how to print a label</a:t>
            </a:r>
          </a:p>
        </p:txBody>
      </p:sp>
    </p:spTree>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81000" y="1371600"/>
            <a:ext cx="4191000" cy="4343400"/>
          </a:xfrm>
        </p:spPr>
        <p:txBody>
          <a:bodyPr>
            <a:normAutofit fontScale="92500"/>
          </a:bodyPr>
          <a:lstStyle/>
          <a:p>
            <a:pPr>
              <a:buFont typeface="Arial" panose="020B0604020202020204" pitchFamily="34" charset="0"/>
              <a:buChar char="•"/>
              <a:defRPr/>
            </a:pPr>
            <a:r>
              <a:rPr lang="en-US" sz="2400" dirty="0"/>
              <a:t>If a product is put in a secondary container and not used immediately a label must be placed on that container</a:t>
            </a:r>
          </a:p>
          <a:p>
            <a:pPr>
              <a:buFont typeface="Arial" panose="020B0604020202020204" pitchFamily="34" charset="0"/>
              <a:buChar char="•"/>
              <a:defRPr/>
            </a:pPr>
            <a:r>
              <a:rPr lang="en-US" sz="2400" i="1" dirty="0"/>
              <a:t>Immediate use</a:t>
            </a:r>
            <a:r>
              <a:rPr lang="en-US" sz="2400" dirty="0"/>
              <a:t> means that the hazardous chemical will be under the control of and used only by the person who transfers it from a labeled container and only within the work shift in which it is transferred</a:t>
            </a:r>
          </a:p>
        </p:txBody>
      </p:sp>
      <p:sp>
        <p:nvSpPr>
          <p:cNvPr id="48130" name="Rectangle 2"/>
          <p:cNvSpPr>
            <a:spLocks noGrp="1" noChangeArrowheads="1"/>
          </p:cNvSpPr>
          <p:nvPr>
            <p:ph type="title"/>
          </p:nvPr>
        </p:nvSpPr>
        <p:spPr>
          <a:xfrm>
            <a:off x="685800" y="0"/>
            <a:ext cx="7924800" cy="1066800"/>
          </a:xfrm>
        </p:spPr>
        <p:txBody>
          <a:bodyPr/>
          <a:lstStyle/>
          <a:p>
            <a:pPr eaLnBrk="1" hangingPunct="1">
              <a:defRPr/>
            </a:pPr>
            <a:r>
              <a:rPr lang="en-US" dirty="0"/>
              <a:t>Secondary Container labeling</a:t>
            </a:r>
          </a:p>
        </p:txBody>
      </p:sp>
      <p:pic>
        <p:nvPicPr>
          <p:cNvPr id="5" name="Content Placeholder 3" descr="DSCN0624.jpg">
            <a:extLst>
              <a:ext uri="{FF2B5EF4-FFF2-40B4-BE49-F238E27FC236}">
                <a16:creationId xmlns:a16="http://schemas.microsoft.com/office/drawing/2014/main" id="{AD6F0B77-CE7D-49A5-9EB6-A2F7C828CC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800600" y="2143006"/>
            <a:ext cx="3427732" cy="2571988"/>
          </a:xfrm>
          <a:prstGeom prst="rect">
            <a:avLst/>
          </a:prstGeom>
        </p:spPr>
      </p:pic>
    </p:spTree>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This is not an OK Label</a:t>
            </a:r>
          </a:p>
        </p:txBody>
      </p:sp>
      <p:pic>
        <p:nvPicPr>
          <p:cNvPr id="21507" name="Content Placeholder 3" descr="DSCN0384.jpg"/>
          <p:cNvPicPr>
            <a:picLocks noGrp="1" noChangeAspect="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2057400"/>
            <a:ext cx="4724400" cy="3543300"/>
          </a:xfrm>
        </p:spPr>
      </p:pic>
      <p:sp>
        <p:nvSpPr>
          <p:cNvPr id="3" name="&quot;Not Allowed&quot; Symbol 2">
            <a:extLst>
              <a:ext uri="{FF2B5EF4-FFF2-40B4-BE49-F238E27FC236}">
                <a16:creationId xmlns:a16="http://schemas.microsoft.com/office/drawing/2014/main" id="{206CAEAB-2B52-4809-9A92-80E9BA7D3D37}"/>
              </a:ext>
            </a:extLst>
          </p:cNvPr>
          <p:cNvSpPr/>
          <p:nvPr/>
        </p:nvSpPr>
        <p:spPr>
          <a:xfrm>
            <a:off x="2971800" y="1783081"/>
            <a:ext cx="45719" cy="45719"/>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quot;Not Allowed&quot; Symbol 3">
            <a:extLst>
              <a:ext uri="{FF2B5EF4-FFF2-40B4-BE49-F238E27FC236}">
                <a16:creationId xmlns:a16="http://schemas.microsoft.com/office/drawing/2014/main" id="{7D1B4BE7-99E4-4ADF-9A55-0D86B2DFCEA6}"/>
              </a:ext>
            </a:extLst>
          </p:cNvPr>
          <p:cNvSpPr/>
          <p:nvPr/>
        </p:nvSpPr>
        <p:spPr>
          <a:xfrm>
            <a:off x="3543300" y="3124200"/>
            <a:ext cx="2057400" cy="2027086"/>
          </a:xfrm>
          <a:prstGeom prst="noSmoking">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579908F-EF4C-4AD9-8E7A-12B7A1661568}"/>
              </a:ext>
            </a:extLst>
          </p:cNvPr>
          <p:cNvPicPr>
            <a:picLocks noGrp="1" noChangeAspect="1"/>
          </p:cNvPicPr>
          <p:nvPr>
            <p:ph sz="quarter" idx="13"/>
          </p:nvPr>
        </p:nvPicPr>
        <p:blipFill>
          <a:blip r:embed="rId3"/>
          <a:stretch>
            <a:fillRect/>
          </a:stretch>
        </p:blipFill>
        <p:spPr>
          <a:xfrm>
            <a:off x="995040" y="1600200"/>
            <a:ext cx="7153920" cy="4114800"/>
          </a:xfrm>
          <a:prstGeom prst="rect">
            <a:avLst/>
          </a:prstGeom>
        </p:spPr>
      </p:pic>
      <p:sp>
        <p:nvSpPr>
          <p:cNvPr id="3" name="Title 2">
            <a:extLst>
              <a:ext uri="{FF2B5EF4-FFF2-40B4-BE49-F238E27FC236}">
                <a16:creationId xmlns:a16="http://schemas.microsoft.com/office/drawing/2014/main" id="{1E8A52AE-5806-461F-9D9B-1CFFDB0E7C48}"/>
              </a:ext>
            </a:extLst>
          </p:cNvPr>
          <p:cNvSpPr>
            <a:spLocks noGrp="1"/>
          </p:cNvSpPr>
          <p:nvPr>
            <p:ph type="title"/>
          </p:nvPr>
        </p:nvSpPr>
        <p:spPr/>
        <p:txBody>
          <a:bodyPr/>
          <a:lstStyle/>
          <a:p>
            <a:r>
              <a:rPr lang="en-US" dirty="0"/>
              <a:t>The online SDS System has a  Label Printing Feature </a:t>
            </a:r>
          </a:p>
        </p:txBody>
      </p:sp>
      <p:sp>
        <p:nvSpPr>
          <p:cNvPr id="6" name="Rectangle: Rounded Corners 5">
            <a:extLst>
              <a:ext uri="{FF2B5EF4-FFF2-40B4-BE49-F238E27FC236}">
                <a16:creationId xmlns:a16="http://schemas.microsoft.com/office/drawing/2014/main" id="{1BEFBD4A-6DDD-46A7-B96B-779E83586F7E}"/>
              </a:ext>
            </a:extLst>
          </p:cNvPr>
          <p:cNvSpPr/>
          <p:nvPr/>
        </p:nvSpPr>
        <p:spPr>
          <a:xfrm>
            <a:off x="2743200" y="4876800"/>
            <a:ext cx="12954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6C3F07E-E77D-48F2-94A1-66C825F280AF}"/>
              </a:ext>
            </a:extLst>
          </p:cNvPr>
          <p:cNvSpPr txBox="1"/>
          <p:nvPr/>
        </p:nvSpPr>
        <p:spPr>
          <a:xfrm>
            <a:off x="838200" y="6172200"/>
            <a:ext cx="6934200" cy="369332"/>
          </a:xfrm>
          <a:prstGeom prst="rect">
            <a:avLst/>
          </a:prstGeom>
          <a:noFill/>
        </p:spPr>
        <p:txBody>
          <a:bodyPr wrap="square" rtlCol="0">
            <a:spAutoFit/>
          </a:bodyPr>
          <a:lstStyle/>
          <a:p>
            <a:r>
              <a:rPr lang="en-US" dirty="0"/>
              <a:t>You can print a label or ask Safety (x6245) for help printing a label</a:t>
            </a:r>
          </a:p>
        </p:txBody>
      </p:sp>
    </p:spTree>
    <p:extLst>
      <p:ext uri="{BB962C8B-B14F-4D97-AF65-F5344CB8AC3E}">
        <p14:creationId xmlns:p14="http://schemas.microsoft.com/office/powerpoint/2010/main" val="787475710"/>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2B2654A-5A8B-4329-B175-1B3579978B20}"/>
              </a:ext>
            </a:extLst>
          </p:cNvPr>
          <p:cNvPicPr>
            <a:picLocks noGrp="1" noChangeAspect="1"/>
          </p:cNvPicPr>
          <p:nvPr>
            <p:ph sz="quarter" idx="13"/>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1821650" y="1619934"/>
            <a:ext cx="5195900" cy="4114800"/>
          </a:xfrm>
          <a:prstGeom prst="rect">
            <a:avLst/>
          </a:prstGeom>
        </p:spPr>
      </p:pic>
      <p:sp>
        <p:nvSpPr>
          <p:cNvPr id="3" name="Title 2">
            <a:extLst>
              <a:ext uri="{FF2B5EF4-FFF2-40B4-BE49-F238E27FC236}">
                <a16:creationId xmlns:a16="http://schemas.microsoft.com/office/drawing/2014/main" id="{39CF05CF-465C-457A-BE23-3DBD9C7582EB}"/>
              </a:ext>
            </a:extLst>
          </p:cNvPr>
          <p:cNvSpPr>
            <a:spLocks noGrp="1"/>
          </p:cNvSpPr>
          <p:nvPr>
            <p:ph type="title"/>
          </p:nvPr>
        </p:nvSpPr>
        <p:spPr/>
        <p:txBody>
          <a:bodyPr/>
          <a:lstStyle/>
          <a:p>
            <a:r>
              <a:rPr lang="en-US" dirty="0"/>
              <a:t>SC VAHCS Hazard Communication Policy</a:t>
            </a:r>
          </a:p>
        </p:txBody>
      </p:sp>
      <p:sp>
        <p:nvSpPr>
          <p:cNvPr id="5" name="Rectangle: Rounded Corners 4">
            <a:extLst>
              <a:ext uri="{FF2B5EF4-FFF2-40B4-BE49-F238E27FC236}">
                <a16:creationId xmlns:a16="http://schemas.microsoft.com/office/drawing/2014/main" id="{1A78242B-5712-4733-8D31-2C516E9E409B}"/>
              </a:ext>
            </a:extLst>
          </p:cNvPr>
          <p:cNvSpPr/>
          <p:nvPr/>
        </p:nvSpPr>
        <p:spPr>
          <a:xfrm>
            <a:off x="2819400" y="5410200"/>
            <a:ext cx="29718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AC12784-E836-4434-81EC-900EFE306185}"/>
              </a:ext>
            </a:extLst>
          </p:cNvPr>
          <p:cNvSpPr txBox="1"/>
          <p:nvPr/>
        </p:nvSpPr>
        <p:spPr>
          <a:xfrm>
            <a:off x="304800" y="5937031"/>
            <a:ext cx="7581900" cy="646331"/>
          </a:xfrm>
          <a:prstGeom prst="rect">
            <a:avLst/>
          </a:prstGeom>
          <a:noFill/>
        </p:spPr>
        <p:txBody>
          <a:bodyPr wrap="square" rtlCol="0">
            <a:spAutoFit/>
          </a:bodyPr>
          <a:lstStyle/>
          <a:p>
            <a:r>
              <a:rPr lang="en-US" dirty="0"/>
              <a:t>Safety, Occupational Health and Fire Protection Program (Red Book), Section V, Chapter 2, Hazard Communication Program</a:t>
            </a:r>
          </a:p>
        </p:txBody>
      </p:sp>
    </p:spTree>
    <p:extLst>
      <p:ext uri="{BB962C8B-B14F-4D97-AF65-F5344CB8AC3E}">
        <p14:creationId xmlns:p14="http://schemas.microsoft.com/office/powerpoint/2010/main" val="1328693848"/>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937304-8D89-40CD-8031-F1DD935748A6}"/>
              </a:ext>
            </a:extLst>
          </p:cNvPr>
          <p:cNvSpPr>
            <a:spLocks noGrp="1"/>
          </p:cNvSpPr>
          <p:nvPr>
            <p:ph sz="quarter" idx="13"/>
          </p:nvPr>
        </p:nvSpPr>
        <p:spPr/>
        <p:txBody>
          <a:bodyPr>
            <a:normAutofit fontScale="92500" lnSpcReduction="10000"/>
          </a:bodyPr>
          <a:lstStyle/>
          <a:p>
            <a:r>
              <a:rPr lang="en-US" dirty="0"/>
              <a:t>A record of training that includes the date of training, the employee’s printed  name and signature can be recorded in TMS </a:t>
            </a:r>
          </a:p>
          <a:p>
            <a:r>
              <a:rPr lang="en-US" dirty="0"/>
              <a:t>Send training records to Education (Karen Hohmann)</a:t>
            </a:r>
          </a:p>
          <a:p>
            <a:r>
              <a:rPr lang="en-US" dirty="0"/>
              <a:t>The training course name is  STC Hazard Communication Program</a:t>
            </a:r>
          </a:p>
          <a:p>
            <a:r>
              <a:rPr lang="en-US" dirty="0"/>
              <a:t>The training course ID is 4500111</a:t>
            </a:r>
          </a:p>
          <a:p>
            <a:endParaRPr lang="en-US" dirty="0"/>
          </a:p>
        </p:txBody>
      </p:sp>
      <p:sp>
        <p:nvSpPr>
          <p:cNvPr id="3" name="Title 2">
            <a:extLst>
              <a:ext uri="{FF2B5EF4-FFF2-40B4-BE49-F238E27FC236}">
                <a16:creationId xmlns:a16="http://schemas.microsoft.com/office/drawing/2014/main" id="{EE2D036D-CD6F-4FE5-BEAC-65BCF843A44E}"/>
              </a:ext>
            </a:extLst>
          </p:cNvPr>
          <p:cNvSpPr>
            <a:spLocks noGrp="1"/>
          </p:cNvSpPr>
          <p:nvPr>
            <p:ph type="title"/>
          </p:nvPr>
        </p:nvSpPr>
        <p:spPr/>
        <p:txBody>
          <a:bodyPr/>
          <a:lstStyle/>
          <a:p>
            <a:r>
              <a:rPr lang="en-US" dirty="0"/>
              <a:t>Record annual Training</a:t>
            </a:r>
          </a:p>
        </p:txBody>
      </p:sp>
    </p:spTree>
    <p:extLst>
      <p:ext uri="{BB962C8B-B14F-4D97-AF65-F5344CB8AC3E}">
        <p14:creationId xmlns:p14="http://schemas.microsoft.com/office/powerpoint/2010/main" val="2944645658"/>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2895600"/>
            <a:ext cx="7620000" cy="1676400"/>
          </a:xfrm>
        </p:spPr>
        <p:txBody>
          <a:bodyPr>
            <a:noAutofit/>
          </a:bodyPr>
          <a:lstStyle/>
          <a:p>
            <a:pPr indent="9525" algn="ctr">
              <a:lnSpc>
                <a:spcPct val="90000"/>
              </a:lnSpc>
              <a:buFont typeface="Wingdings" pitchFamily="2" charset="2"/>
              <a:buNone/>
              <a:defRPr/>
            </a:pPr>
            <a:r>
              <a:rPr lang="en-US" sz="4000" dirty="0"/>
              <a:t>QUESTIONS?</a:t>
            </a:r>
          </a:p>
          <a:p>
            <a:pPr indent="9525" algn="ctr">
              <a:lnSpc>
                <a:spcPct val="90000"/>
              </a:lnSpc>
              <a:buFont typeface="Wingdings" pitchFamily="2" charset="2"/>
              <a:buNone/>
              <a:defRPr/>
            </a:pPr>
            <a:r>
              <a:rPr lang="en-US" sz="4000" dirty="0"/>
              <a:t>Call Safety at x6245</a:t>
            </a:r>
          </a:p>
        </p:txBody>
      </p:sp>
    </p:spTree>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ACFABB-BA80-4C50-8DED-8ED2918C4EE4}"/>
              </a:ext>
            </a:extLst>
          </p:cNvPr>
          <p:cNvSpPr>
            <a:spLocks noGrp="1"/>
          </p:cNvSpPr>
          <p:nvPr>
            <p:ph sz="quarter" idx="13"/>
          </p:nvPr>
        </p:nvSpPr>
        <p:spPr/>
        <p:txBody>
          <a:bodyPr>
            <a:normAutofit fontScale="92500" lnSpcReduction="10000"/>
          </a:bodyPr>
          <a:lstStyle/>
          <a:p>
            <a:r>
              <a:rPr lang="en-US" dirty="0"/>
              <a:t>Go to the SC VAHCS SharePoint home page to finds GEMS under Employee Resources, (GEMS is the acronym for Green Environmental Management System)</a:t>
            </a:r>
          </a:p>
          <a:p>
            <a:r>
              <a:rPr lang="en-US" dirty="0"/>
              <a:t>Within the GEMS SharePoint page under documents find and click on “Safety Data Sheet and Hazard Communication Information” to find and open a spreadsheet titled “Chemicals and Hazards in Work Areas”</a:t>
            </a:r>
          </a:p>
        </p:txBody>
      </p:sp>
      <p:sp>
        <p:nvSpPr>
          <p:cNvPr id="3" name="Title 2">
            <a:extLst>
              <a:ext uri="{FF2B5EF4-FFF2-40B4-BE49-F238E27FC236}">
                <a16:creationId xmlns:a16="http://schemas.microsoft.com/office/drawing/2014/main" id="{F4BBD1AC-3C87-4A6B-B6D0-D5873D3006A2}"/>
              </a:ext>
            </a:extLst>
          </p:cNvPr>
          <p:cNvSpPr>
            <a:spLocks noGrp="1"/>
          </p:cNvSpPr>
          <p:nvPr>
            <p:ph type="title"/>
          </p:nvPr>
        </p:nvSpPr>
        <p:spPr/>
        <p:txBody>
          <a:bodyPr/>
          <a:lstStyle/>
          <a:p>
            <a:r>
              <a:rPr lang="en-US" dirty="0"/>
              <a:t> Chemical Hazards in Work Areas – How To Find</a:t>
            </a:r>
          </a:p>
        </p:txBody>
      </p:sp>
    </p:spTree>
    <p:extLst>
      <p:ext uri="{BB962C8B-B14F-4D97-AF65-F5344CB8AC3E}">
        <p14:creationId xmlns:p14="http://schemas.microsoft.com/office/powerpoint/2010/main" val="756011585"/>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4215855-D676-4452-A40D-9E7C34812F87}"/>
              </a:ext>
            </a:extLst>
          </p:cNvPr>
          <p:cNvPicPr>
            <a:picLocks noGrp="1" noChangeAspect="1"/>
          </p:cNvPicPr>
          <p:nvPr>
            <p:ph sz="quarter" idx="13"/>
          </p:nvPr>
        </p:nvPicPr>
        <p:blipFill>
          <a:blip r:embed="rId3"/>
          <a:stretch>
            <a:fillRect/>
          </a:stretch>
        </p:blipFill>
        <p:spPr>
          <a:xfrm>
            <a:off x="1597172" y="1600200"/>
            <a:ext cx="5949655" cy="4114800"/>
          </a:xfrm>
          <a:prstGeom prst="rect">
            <a:avLst/>
          </a:prstGeom>
        </p:spPr>
      </p:pic>
      <p:sp>
        <p:nvSpPr>
          <p:cNvPr id="3" name="Title 2">
            <a:extLst>
              <a:ext uri="{FF2B5EF4-FFF2-40B4-BE49-F238E27FC236}">
                <a16:creationId xmlns:a16="http://schemas.microsoft.com/office/drawing/2014/main" id="{BE2671CA-1439-4CA3-90CC-ECB2FBC3F564}"/>
              </a:ext>
            </a:extLst>
          </p:cNvPr>
          <p:cNvSpPr>
            <a:spLocks noGrp="1"/>
          </p:cNvSpPr>
          <p:nvPr>
            <p:ph type="title"/>
          </p:nvPr>
        </p:nvSpPr>
        <p:spPr/>
        <p:txBody>
          <a:bodyPr/>
          <a:lstStyle/>
          <a:p>
            <a:r>
              <a:rPr lang="en-US" sz="3600" dirty="0"/>
              <a:t>Sort the Spreadsheet by Location to Find your work area</a:t>
            </a:r>
          </a:p>
        </p:txBody>
      </p:sp>
      <p:sp>
        <p:nvSpPr>
          <p:cNvPr id="2" name="TextBox 1">
            <a:extLst>
              <a:ext uri="{FF2B5EF4-FFF2-40B4-BE49-F238E27FC236}">
                <a16:creationId xmlns:a16="http://schemas.microsoft.com/office/drawing/2014/main" id="{1DD6D016-A903-4AA9-B025-4775F70462B8}"/>
              </a:ext>
            </a:extLst>
          </p:cNvPr>
          <p:cNvSpPr txBox="1"/>
          <p:nvPr/>
        </p:nvSpPr>
        <p:spPr>
          <a:xfrm>
            <a:off x="152400" y="6096000"/>
            <a:ext cx="7696200" cy="646331"/>
          </a:xfrm>
          <a:prstGeom prst="rect">
            <a:avLst/>
          </a:prstGeom>
          <a:noFill/>
        </p:spPr>
        <p:txBody>
          <a:bodyPr wrap="square" rtlCol="0">
            <a:spAutoFit/>
          </a:bodyPr>
          <a:lstStyle/>
          <a:p>
            <a:r>
              <a:rPr lang="en-US" dirty="0"/>
              <a:t>What important to know? For example, the Power Duster in the Director’s Office is a flammable asphyxiant and should be kept away from heat.</a:t>
            </a:r>
          </a:p>
        </p:txBody>
      </p:sp>
    </p:spTree>
    <p:extLst>
      <p:ext uri="{BB962C8B-B14F-4D97-AF65-F5344CB8AC3E}">
        <p14:creationId xmlns:p14="http://schemas.microsoft.com/office/powerpoint/2010/main" val="1295460426"/>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708593-B5B7-42DC-90D7-138CC69068B4}"/>
              </a:ext>
            </a:extLst>
          </p:cNvPr>
          <p:cNvSpPr>
            <a:spLocks noGrp="1"/>
          </p:cNvSpPr>
          <p:nvPr>
            <p:ph sz="quarter" idx="13"/>
          </p:nvPr>
        </p:nvSpPr>
        <p:spPr/>
        <p:txBody>
          <a:bodyPr>
            <a:normAutofit fontScale="85000" lnSpcReduction="20000"/>
          </a:bodyPr>
          <a:lstStyle/>
          <a:p>
            <a:r>
              <a:rPr lang="en-US" dirty="0"/>
              <a:t>Adequate Ventilation</a:t>
            </a:r>
          </a:p>
          <a:p>
            <a:pPr lvl="1"/>
            <a:r>
              <a:rPr lang="en-US" dirty="0"/>
              <a:t>Monitored by FM</a:t>
            </a:r>
          </a:p>
          <a:p>
            <a:r>
              <a:rPr lang="en-US" dirty="0"/>
              <a:t>Personal Protective Equipment</a:t>
            </a:r>
          </a:p>
          <a:p>
            <a:pPr lvl="1"/>
            <a:r>
              <a:rPr lang="en-US" dirty="0"/>
              <a:t>Gloves, gowns, respirator, goggles, face shields</a:t>
            </a:r>
          </a:p>
          <a:p>
            <a:r>
              <a:rPr lang="en-US" dirty="0"/>
              <a:t>Administrative Controls</a:t>
            </a:r>
          </a:p>
          <a:p>
            <a:pPr lvl="1"/>
            <a:r>
              <a:rPr lang="en-US" dirty="0">
                <a:solidFill>
                  <a:srgbClr val="92D050"/>
                </a:solidFill>
              </a:rPr>
              <a:t>Safety and Environmental Review prior to chemical purchase</a:t>
            </a:r>
          </a:p>
          <a:p>
            <a:pPr lvl="1"/>
            <a:r>
              <a:rPr lang="en-US" dirty="0"/>
              <a:t>Chemical Inventory Maintenance</a:t>
            </a:r>
          </a:p>
          <a:p>
            <a:r>
              <a:rPr lang="en-US" dirty="0"/>
              <a:t>Training</a:t>
            </a:r>
          </a:p>
        </p:txBody>
      </p:sp>
      <p:sp>
        <p:nvSpPr>
          <p:cNvPr id="3" name="Title 2">
            <a:extLst>
              <a:ext uri="{FF2B5EF4-FFF2-40B4-BE49-F238E27FC236}">
                <a16:creationId xmlns:a16="http://schemas.microsoft.com/office/drawing/2014/main" id="{33441EE6-288D-440E-B953-86452B29C403}"/>
              </a:ext>
            </a:extLst>
          </p:cNvPr>
          <p:cNvSpPr>
            <a:spLocks noGrp="1"/>
          </p:cNvSpPr>
          <p:nvPr>
            <p:ph type="title"/>
          </p:nvPr>
        </p:nvSpPr>
        <p:spPr/>
        <p:txBody>
          <a:bodyPr/>
          <a:lstStyle/>
          <a:p>
            <a:r>
              <a:rPr lang="en-US" dirty="0"/>
              <a:t>Protective Measures</a:t>
            </a:r>
            <a:br>
              <a:rPr lang="en-US" dirty="0"/>
            </a:br>
            <a:r>
              <a:rPr lang="en-US" dirty="0"/>
              <a:t> For SC VAHCS Employees</a:t>
            </a:r>
          </a:p>
        </p:txBody>
      </p:sp>
      <p:sp>
        <p:nvSpPr>
          <p:cNvPr id="4" name="Arrow: Curved Down 3">
            <a:extLst>
              <a:ext uri="{FF2B5EF4-FFF2-40B4-BE49-F238E27FC236}">
                <a16:creationId xmlns:a16="http://schemas.microsoft.com/office/drawing/2014/main" id="{7A7E1B25-739E-42BB-940C-93336A6E430B}"/>
              </a:ext>
            </a:extLst>
          </p:cNvPr>
          <p:cNvSpPr/>
          <p:nvPr/>
        </p:nvSpPr>
        <p:spPr>
          <a:xfrm rot="4305131">
            <a:off x="2054678" y="5683817"/>
            <a:ext cx="1142386" cy="339079"/>
          </a:xfrm>
          <a:prstGeom prst="curvedDownArrow">
            <a:avLst>
              <a:gd name="adj1" fmla="val 25000"/>
              <a:gd name="adj2" fmla="val 50000"/>
              <a:gd name="adj3" fmla="val 384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48348392"/>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59E0FC-DE72-49C2-A653-21B317CFDE1A}"/>
              </a:ext>
            </a:extLst>
          </p:cNvPr>
          <p:cNvSpPr>
            <a:spLocks noGrp="1"/>
          </p:cNvSpPr>
          <p:nvPr>
            <p:ph sz="quarter" idx="13"/>
          </p:nvPr>
        </p:nvSpPr>
        <p:spPr/>
        <p:txBody>
          <a:bodyPr/>
          <a:lstStyle/>
          <a:p>
            <a:r>
              <a:rPr lang="en-US" dirty="0"/>
              <a:t>All employees will be provided with information and training on hazardous chemicals/materials in their work area at the time of their initial assignment and before a new hazard is introduced into their work area</a:t>
            </a:r>
          </a:p>
        </p:txBody>
      </p:sp>
      <p:sp>
        <p:nvSpPr>
          <p:cNvPr id="3" name="Title 2">
            <a:extLst>
              <a:ext uri="{FF2B5EF4-FFF2-40B4-BE49-F238E27FC236}">
                <a16:creationId xmlns:a16="http://schemas.microsoft.com/office/drawing/2014/main" id="{6E2EC6D7-021B-4F3C-848D-6A2B312D1610}"/>
              </a:ext>
            </a:extLst>
          </p:cNvPr>
          <p:cNvSpPr>
            <a:spLocks noGrp="1"/>
          </p:cNvSpPr>
          <p:nvPr>
            <p:ph type="title"/>
          </p:nvPr>
        </p:nvSpPr>
        <p:spPr/>
        <p:txBody>
          <a:bodyPr/>
          <a:lstStyle/>
          <a:p>
            <a:r>
              <a:rPr lang="en-US" dirty="0"/>
              <a:t>What is the SC VAHCS </a:t>
            </a:r>
            <a:r>
              <a:rPr lang="en-US" dirty="0" err="1"/>
              <a:t>HazCom</a:t>
            </a:r>
            <a:r>
              <a:rPr lang="en-US" dirty="0"/>
              <a:t> Training Requirement?</a:t>
            </a:r>
          </a:p>
        </p:txBody>
      </p:sp>
    </p:spTree>
    <p:extLst>
      <p:ext uri="{BB962C8B-B14F-4D97-AF65-F5344CB8AC3E}">
        <p14:creationId xmlns:p14="http://schemas.microsoft.com/office/powerpoint/2010/main" val="2124039401"/>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21948F-1D2F-4DF0-B7A8-E4D3CDDD1421}"/>
              </a:ext>
            </a:extLst>
          </p:cNvPr>
          <p:cNvSpPr>
            <a:spLocks noGrp="1"/>
          </p:cNvSpPr>
          <p:nvPr>
            <p:ph sz="quarter" idx="13"/>
          </p:nvPr>
        </p:nvSpPr>
        <p:spPr>
          <a:xfrm>
            <a:off x="609600" y="1600200"/>
            <a:ext cx="3733801" cy="4114800"/>
          </a:xfrm>
        </p:spPr>
        <p:txBody>
          <a:bodyPr>
            <a:normAutofit fontScale="85000" lnSpcReduction="20000"/>
          </a:bodyPr>
          <a:lstStyle/>
          <a:p>
            <a:r>
              <a:rPr lang="en-US" dirty="0"/>
              <a:t>The SDS contains important product safety information </a:t>
            </a:r>
          </a:p>
          <a:p>
            <a:r>
              <a:rPr lang="en-US" dirty="0"/>
              <a:t>Click the video reel to learn the top 10 things an SDS will tell you!</a:t>
            </a:r>
          </a:p>
          <a:p>
            <a:r>
              <a:rPr lang="en-US" dirty="0"/>
              <a:t>Can you name two things in the Top Ten that’s important to you?</a:t>
            </a:r>
          </a:p>
          <a:p>
            <a:pPr marL="0" indent="0">
              <a:buNone/>
            </a:pPr>
            <a:endParaRPr lang="en-US" dirty="0"/>
          </a:p>
        </p:txBody>
      </p:sp>
      <p:sp>
        <p:nvSpPr>
          <p:cNvPr id="3" name="Title 2">
            <a:extLst>
              <a:ext uri="{FF2B5EF4-FFF2-40B4-BE49-F238E27FC236}">
                <a16:creationId xmlns:a16="http://schemas.microsoft.com/office/drawing/2014/main" id="{C7D9189B-317C-4979-8AEC-ECA19ADC6DBF}"/>
              </a:ext>
            </a:extLst>
          </p:cNvPr>
          <p:cNvSpPr>
            <a:spLocks noGrp="1"/>
          </p:cNvSpPr>
          <p:nvPr>
            <p:ph type="title"/>
          </p:nvPr>
        </p:nvSpPr>
        <p:spPr/>
        <p:txBody>
          <a:bodyPr/>
          <a:lstStyle/>
          <a:p>
            <a:r>
              <a:rPr lang="en-US" dirty="0"/>
              <a:t>what can you learn from a Safety Data Sheet (SDS)?</a:t>
            </a:r>
          </a:p>
        </p:txBody>
      </p:sp>
      <p:pic>
        <p:nvPicPr>
          <p:cNvPr id="5" name="Picture 4">
            <a:hlinkClick r:id="rId3"/>
            <a:extLst>
              <a:ext uri="{FF2B5EF4-FFF2-40B4-BE49-F238E27FC236}">
                <a16:creationId xmlns:a16="http://schemas.microsoft.com/office/drawing/2014/main" id="{9A2ADC54-7C88-4580-95AD-3BC8E768EED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800601" y="1847021"/>
            <a:ext cx="2728913" cy="3163957"/>
          </a:xfrm>
          <a:prstGeom prst="rect">
            <a:avLst/>
          </a:prstGeom>
        </p:spPr>
      </p:pic>
    </p:spTree>
    <p:extLst>
      <p:ext uri="{BB962C8B-B14F-4D97-AF65-F5344CB8AC3E}">
        <p14:creationId xmlns:p14="http://schemas.microsoft.com/office/powerpoint/2010/main" val="1690370462"/>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152400"/>
            <a:ext cx="8229600" cy="990600"/>
          </a:xfrm>
        </p:spPr>
        <p:txBody>
          <a:bodyPr/>
          <a:lstStyle/>
          <a:p>
            <a:pPr eaLnBrk="1" hangingPunct="1">
              <a:defRPr/>
            </a:pPr>
            <a:r>
              <a:rPr lang="en-US" sz="3600" dirty="0"/>
              <a:t>Where are your Safety Data Sheets?</a:t>
            </a:r>
          </a:p>
        </p:txBody>
      </p:sp>
      <p:sp>
        <p:nvSpPr>
          <p:cNvPr id="54275" name="Rectangle 3"/>
          <p:cNvSpPr>
            <a:spLocks noGrp="1" noChangeArrowheads="1"/>
          </p:cNvSpPr>
          <p:nvPr>
            <p:ph type="body" idx="4294967295"/>
          </p:nvPr>
        </p:nvSpPr>
        <p:spPr>
          <a:xfrm>
            <a:off x="457200" y="1524000"/>
            <a:ext cx="8229600" cy="762000"/>
          </a:xfrm>
        </p:spPr>
        <p:txBody>
          <a:bodyPr>
            <a:noAutofit/>
          </a:bodyPr>
          <a:lstStyle/>
          <a:p>
            <a:pPr eaLnBrk="1" hangingPunct="1">
              <a:buFont typeface="Arial" pitchFamily="34" charset="0"/>
              <a:buChar char="•"/>
              <a:defRPr/>
            </a:pPr>
            <a:r>
              <a:rPr lang="en-US" altLang="en-US" sz="2400" dirty="0"/>
              <a:t>SDSs are kept in SDS books in works areas along with a list of the SDSs in the book that contains the date the list was last verified</a:t>
            </a:r>
          </a:p>
          <a:p>
            <a:pPr eaLnBrk="1" hangingPunct="1">
              <a:buFont typeface="Arial" pitchFamily="34" charset="0"/>
              <a:buChar char="•"/>
              <a:defRPr/>
            </a:pPr>
            <a:r>
              <a:rPr lang="en-US" altLang="en-US" sz="2400" dirty="0"/>
              <a:t>SDSs are also kept in online inventory service accessible by all employees with computer access</a:t>
            </a:r>
          </a:p>
          <a:p>
            <a:pPr eaLnBrk="1" hangingPunct="1">
              <a:buFont typeface="Arial" pitchFamily="34" charset="0"/>
              <a:buChar char="•"/>
              <a:defRPr/>
            </a:pPr>
            <a:r>
              <a:rPr lang="en-US" altLang="en-US" sz="2400" dirty="0"/>
              <a:t>Both the paper copies and the online inventory must be reviewed and reconciled quarterly with the chemical products in use in work area </a:t>
            </a:r>
          </a:p>
          <a:p>
            <a:pPr eaLnBrk="1" hangingPunct="1">
              <a:buFont typeface="Arial" pitchFamily="34" charset="0"/>
              <a:buChar char="•"/>
              <a:defRPr/>
            </a:pPr>
            <a:r>
              <a:rPr lang="en-US" altLang="en-US" sz="2400" dirty="0"/>
              <a:t>Do you know where the SDS book for your work area is located? Be prepared for surveyors to ask that question.</a:t>
            </a:r>
          </a:p>
        </p:txBody>
      </p:sp>
    </p:spTree>
    <p:extLst>
      <p:ext uri="{BB962C8B-B14F-4D97-AF65-F5344CB8AC3E}">
        <p14:creationId xmlns:p14="http://schemas.microsoft.com/office/powerpoint/2010/main" val="70931624"/>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hlinkClick r:id="rId3"/>
            <a:extLst>
              <a:ext uri="{FF2B5EF4-FFF2-40B4-BE49-F238E27FC236}">
                <a16:creationId xmlns:a16="http://schemas.microsoft.com/office/drawing/2014/main" id="{5FBB3791-20D1-4393-8E2E-336D1331CD15}"/>
              </a:ext>
            </a:extLst>
          </p:cNvPr>
          <p:cNvPicPr>
            <a:picLocks noGrp="1" noChangeAspect="1"/>
          </p:cNvPicPr>
          <p:nvPr>
            <p:ph sz="quarter" idx="13"/>
          </p:nvPr>
        </p:nvPicPr>
        <p:blipFill>
          <a:blip r:embed="rId4"/>
          <a:stretch>
            <a:fillRect/>
          </a:stretch>
        </p:blipFill>
        <p:spPr>
          <a:xfrm>
            <a:off x="1303627" y="1752600"/>
            <a:ext cx="6536746" cy="3840480"/>
          </a:xfrm>
          <a:prstGeom prst="rect">
            <a:avLst/>
          </a:prstGeom>
        </p:spPr>
      </p:pic>
      <p:sp>
        <p:nvSpPr>
          <p:cNvPr id="3" name="Title 2">
            <a:extLst>
              <a:ext uri="{FF2B5EF4-FFF2-40B4-BE49-F238E27FC236}">
                <a16:creationId xmlns:a16="http://schemas.microsoft.com/office/drawing/2014/main" id="{DE9D4285-7F31-4E0C-B40E-2D9E998A51C8}"/>
              </a:ext>
            </a:extLst>
          </p:cNvPr>
          <p:cNvSpPr>
            <a:spLocks noGrp="1"/>
          </p:cNvSpPr>
          <p:nvPr>
            <p:ph type="title"/>
          </p:nvPr>
        </p:nvSpPr>
        <p:spPr>
          <a:xfrm>
            <a:off x="228600" y="444500"/>
            <a:ext cx="8686800" cy="1143000"/>
          </a:xfrm>
        </p:spPr>
        <p:txBody>
          <a:bodyPr/>
          <a:lstStyle/>
          <a:p>
            <a:r>
              <a:rPr lang="en-US" sz="3200" dirty="0"/>
              <a:t>SDS online Access?</a:t>
            </a:r>
            <a:br>
              <a:rPr lang="en-US" sz="3200" dirty="0"/>
            </a:br>
            <a:r>
              <a:rPr lang="en-US" sz="3200" dirty="0"/>
              <a:t> Click the Book on the SC VAHCS Home page </a:t>
            </a:r>
          </a:p>
        </p:txBody>
      </p:sp>
      <p:sp>
        <p:nvSpPr>
          <p:cNvPr id="5" name="Rectangle: Rounded Corners 4">
            <a:extLst>
              <a:ext uri="{FF2B5EF4-FFF2-40B4-BE49-F238E27FC236}">
                <a16:creationId xmlns:a16="http://schemas.microsoft.com/office/drawing/2014/main" id="{92EB98FB-685F-44EF-B597-FFFD1EFCA0A0}"/>
              </a:ext>
            </a:extLst>
          </p:cNvPr>
          <p:cNvSpPr/>
          <p:nvPr/>
        </p:nvSpPr>
        <p:spPr>
          <a:xfrm>
            <a:off x="4419600" y="4191000"/>
            <a:ext cx="927100" cy="9271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76200">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852506137"/>
      </p:ext>
    </p:extLst>
  </p:cSld>
  <p:clrMapOvr>
    <a:masterClrMapping/>
  </p:clrMapOvr>
  <p:transition advClick="0"/>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6438</TotalTime>
  <Words>1189</Words>
  <Application>Microsoft Office PowerPoint</Application>
  <PresentationFormat>On-screen Show (4:3)</PresentationFormat>
  <Paragraphs>130</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Courier New</vt:lpstr>
      <vt:lpstr>Wingdings</vt:lpstr>
      <vt:lpstr>Horizon</vt:lpstr>
      <vt:lpstr> Safety Training</vt:lpstr>
      <vt:lpstr>  OBJECTIVES</vt:lpstr>
      <vt:lpstr> Chemical Hazards in Work Areas – How To Find</vt:lpstr>
      <vt:lpstr>Sort the Spreadsheet by Location to Find your work area</vt:lpstr>
      <vt:lpstr>Protective Measures  For SC VAHCS Employees</vt:lpstr>
      <vt:lpstr>What is the SC VAHCS HazCom Training Requirement?</vt:lpstr>
      <vt:lpstr>what can you learn from a Safety Data Sheet (SDS)?</vt:lpstr>
      <vt:lpstr>Where are your Safety Data Sheets?</vt:lpstr>
      <vt:lpstr>SDS online Access?  Click the Book on the SC VAHCS Home page </vt:lpstr>
      <vt:lpstr>Click Search on this page</vt:lpstr>
      <vt:lpstr>Click My Locations -  Click + to expand To your Location</vt:lpstr>
      <vt:lpstr>Enter search Criteria Then Click Search</vt:lpstr>
      <vt:lpstr>Click Action Drop Down Box to View SDS &amp; Attachments</vt:lpstr>
      <vt:lpstr>You can View, Print or Share </vt:lpstr>
      <vt:lpstr>SDS Online access Review</vt:lpstr>
      <vt:lpstr>Product LABELs Are another way to identify product Hazards</vt:lpstr>
      <vt:lpstr>Labels Must contain:</vt:lpstr>
      <vt:lpstr>Pictograms on labels help You identify the Hazards</vt:lpstr>
      <vt:lpstr>Label ExampleS</vt:lpstr>
      <vt:lpstr>Secondary Container labeling</vt:lpstr>
      <vt:lpstr>This is not an OK Label</vt:lpstr>
      <vt:lpstr>The online SDS System has a  Label Printing Feature </vt:lpstr>
      <vt:lpstr>SC VAHCS Hazard Communication Policy</vt:lpstr>
      <vt:lpstr>Record annual Training</vt:lpstr>
      <vt:lpstr>PowerPoint Presentation</vt:lpstr>
    </vt:vector>
  </TitlesOfParts>
  <Company>Department of Veterans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EIE Desktop Technologies</dc:creator>
  <cp:lastModifiedBy>Wenck, Mary S.</cp:lastModifiedBy>
  <cp:revision>512</cp:revision>
  <cp:lastPrinted>2014-09-02T14:44:13Z</cp:lastPrinted>
  <dcterms:created xsi:type="dcterms:W3CDTF">2012-06-08T00:16:50Z</dcterms:created>
  <dcterms:modified xsi:type="dcterms:W3CDTF">2019-04-04T13:21:14Z</dcterms:modified>
</cp:coreProperties>
</file>