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6" r:id="rId3"/>
    <p:sldId id="277" r:id="rId4"/>
    <p:sldId id="278" r:id="rId5"/>
    <p:sldId id="264" r:id="rId6"/>
    <p:sldId id="258" r:id="rId7"/>
    <p:sldId id="259" r:id="rId8"/>
    <p:sldId id="260" r:id="rId9"/>
    <p:sldId id="261" r:id="rId10"/>
    <p:sldId id="275" r:id="rId11"/>
    <p:sldId id="284" r:id="rId12"/>
    <p:sldId id="262" r:id="rId13"/>
    <p:sldId id="279" r:id="rId14"/>
    <p:sldId id="265" r:id="rId15"/>
    <p:sldId id="274" r:id="rId16"/>
    <p:sldId id="283" r:id="rId17"/>
    <p:sldId id="280" r:id="rId18"/>
    <p:sldId id="281" r:id="rId19"/>
    <p:sldId id="282" r:id="rId20"/>
    <p:sldId id="257"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69" autoAdjust="0"/>
    <p:restoredTop sz="94660"/>
  </p:normalViewPr>
  <p:slideViewPr>
    <p:cSldViewPr snapToGrid="0">
      <p:cViewPr varScale="1">
        <p:scale>
          <a:sx n="90" d="100"/>
          <a:sy n="90" d="100"/>
        </p:scale>
        <p:origin x="12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20237F-4461-4990-9848-02DA59BFB19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8F14944-A97B-40F4-BF51-44244118C3F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289F16F-FE5E-4AB0-A4AF-AAAB83968914}"/>
              </a:ext>
            </a:extLst>
          </p:cNvPr>
          <p:cNvSpPr>
            <a:spLocks noGrp="1"/>
          </p:cNvSpPr>
          <p:nvPr>
            <p:ph type="dt" sz="half" idx="10"/>
          </p:nvPr>
        </p:nvSpPr>
        <p:spPr/>
        <p:txBody>
          <a:bodyPr/>
          <a:lstStyle/>
          <a:p>
            <a:fld id="{F0152FD9-C25D-45F6-AC35-3E6CF6C59A0D}" type="datetimeFigureOut">
              <a:rPr lang="en-US" smtClean="0"/>
              <a:t>1/20/2021</a:t>
            </a:fld>
            <a:endParaRPr lang="en-US"/>
          </a:p>
        </p:txBody>
      </p:sp>
      <p:sp>
        <p:nvSpPr>
          <p:cNvPr id="5" name="Footer Placeholder 4">
            <a:extLst>
              <a:ext uri="{FF2B5EF4-FFF2-40B4-BE49-F238E27FC236}">
                <a16:creationId xmlns:a16="http://schemas.microsoft.com/office/drawing/2014/main" id="{B0F5180C-51DE-4423-A353-4FA308E02C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8A6AA0-BE60-4FCE-B6DB-13701FE5AE42}"/>
              </a:ext>
            </a:extLst>
          </p:cNvPr>
          <p:cNvSpPr>
            <a:spLocks noGrp="1"/>
          </p:cNvSpPr>
          <p:nvPr>
            <p:ph type="sldNum" sz="quarter" idx="12"/>
          </p:nvPr>
        </p:nvSpPr>
        <p:spPr/>
        <p:txBody>
          <a:bodyPr/>
          <a:lstStyle/>
          <a:p>
            <a:fld id="{D65AB0E8-D53F-4754-94A1-B025454491DC}" type="slidenum">
              <a:rPr lang="en-US" smtClean="0"/>
              <a:t>‹#›</a:t>
            </a:fld>
            <a:endParaRPr lang="en-US"/>
          </a:p>
        </p:txBody>
      </p:sp>
    </p:spTree>
    <p:extLst>
      <p:ext uri="{BB962C8B-B14F-4D97-AF65-F5344CB8AC3E}">
        <p14:creationId xmlns:p14="http://schemas.microsoft.com/office/powerpoint/2010/main" val="2731522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FB1CF-61C0-45A6-BB60-DAAA21708E8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74A94C2-A1C2-4750-B7E2-CD730999D17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22F431-459D-4336-AECE-019BC3394D02}"/>
              </a:ext>
            </a:extLst>
          </p:cNvPr>
          <p:cNvSpPr>
            <a:spLocks noGrp="1"/>
          </p:cNvSpPr>
          <p:nvPr>
            <p:ph type="dt" sz="half" idx="10"/>
          </p:nvPr>
        </p:nvSpPr>
        <p:spPr/>
        <p:txBody>
          <a:bodyPr/>
          <a:lstStyle/>
          <a:p>
            <a:fld id="{F0152FD9-C25D-45F6-AC35-3E6CF6C59A0D}" type="datetimeFigureOut">
              <a:rPr lang="en-US" smtClean="0"/>
              <a:t>1/20/2021</a:t>
            </a:fld>
            <a:endParaRPr lang="en-US"/>
          </a:p>
        </p:txBody>
      </p:sp>
      <p:sp>
        <p:nvSpPr>
          <p:cNvPr id="5" name="Footer Placeholder 4">
            <a:extLst>
              <a:ext uri="{FF2B5EF4-FFF2-40B4-BE49-F238E27FC236}">
                <a16:creationId xmlns:a16="http://schemas.microsoft.com/office/drawing/2014/main" id="{E4A9E722-3BE1-4256-8FEE-043485EDC6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4F1105-A850-4203-9FCA-23B594D33CA5}"/>
              </a:ext>
            </a:extLst>
          </p:cNvPr>
          <p:cNvSpPr>
            <a:spLocks noGrp="1"/>
          </p:cNvSpPr>
          <p:nvPr>
            <p:ph type="sldNum" sz="quarter" idx="12"/>
          </p:nvPr>
        </p:nvSpPr>
        <p:spPr/>
        <p:txBody>
          <a:bodyPr/>
          <a:lstStyle/>
          <a:p>
            <a:fld id="{D65AB0E8-D53F-4754-94A1-B025454491DC}" type="slidenum">
              <a:rPr lang="en-US" smtClean="0"/>
              <a:t>‹#›</a:t>
            </a:fld>
            <a:endParaRPr lang="en-US"/>
          </a:p>
        </p:txBody>
      </p:sp>
    </p:spTree>
    <p:extLst>
      <p:ext uri="{BB962C8B-B14F-4D97-AF65-F5344CB8AC3E}">
        <p14:creationId xmlns:p14="http://schemas.microsoft.com/office/powerpoint/2010/main" val="5168051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2967844-32CD-45B6-870F-D0051916973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AEEFC50-E2F0-49DF-8CD0-D8A3B923583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759A56-5347-45D3-817C-9F7ED6266666}"/>
              </a:ext>
            </a:extLst>
          </p:cNvPr>
          <p:cNvSpPr>
            <a:spLocks noGrp="1"/>
          </p:cNvSpPr>
          <p:nvPr>
            <p:ph type="dt" sz="half" idx="10"/>
          </p:nvPr>
        </p:nvSpPr>
        <p:spPr/>
        <p:txBody>
          <a:bodyPr/>
          <a:lstStyle/>
          <a:p>
            <a:fld id="{F0152FD9-C25D-45F6-AC35-3E6CF6C59A0D}" type="datetimeFigureOut">
              <a:rPr lang="en-US" smtClean="0"/>
              <a:t>1/20/2021</a:t>
            </a:fld>
            <a:endParaRPr lang="en-US"/>
          </a:p>
        </p:txBody>
      </p:sp>
      <p:sp>
        <p:nvSpPr>
          <p:cNvPr id="5" name="Footer Placeholder 4">
            <a:extLst>
              <a:ext uri="{FF2B5EF4-FFF2-40B4-BE49-F238E27FC236}">
                <a16:creationId xmlns:a16="http://schemas.microsoft.com/office/drawing/2014/main" id="{06B48604-C331-4741-8F10-E65283F591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EA4F24-3EAF-4AED-9C4E-B1D67D2FB47C}"/>
              </a:ext>
            </a:extLst>
          </p:cNvPr>
          <p:cNvSpPr>
            <a:spLocks noGrp="1"/>
          </p:cNvSpPr>
          <p:nvPr>
            <p:ph type="sldNum" sz="quarter" idx="12"/>
          </p:nvPr>
        </p:nvSpPr>
        <p:spPr/>
        <p:txBody>
          <a:bodyPr/>
          <a:lstStyle/>
          <a:p>
            <a:fld id="{D65AB0E8-D53F-4754-94A1-B025454491DC}" type="slidenum">
              <a:rPr lang="en-US" smtClean="0"/>
              <a:t>‹#›</a:t>
            </a:fld>
            <a:endParaRPr lang="en-US"/>
          </a:p>
        </p:txBody>
      </p:sp>
    </p:spTree>
    <p:extLst>
      <p:ext uri="{BB962C8B-B14F-4D97-AF65-F5344CB8AC3E}">
        <p14:creationId xmlns:p14="http://schemas.microsoft.com/office/powerpoint/2010/main" val="21801254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AndTx">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457200"/>
            <a:ext cx="10363200" cy="1143000"/>
          </a:xfrm>
        </p:spPr>
        <p:txBody>
          <a:bodyPr/>
          <a:lstStyle/>
          <a:p>
            <a:r>
              <a:rPr lang="en-US"/>
              <a:t>Click to edit Master title style</a:t>
            </a:r>
          </a:p>
        </p:txBody>
      </p:sp>
      <p:sp>
        <p:nvSpPr>
          <p:cNvPr id="3" name="Content Placeholder 2"/>
          <p:cNvSpPr>
            <a:spLocks noGrp="1"/>
          </p:cNvSpPr>
          <p:nvPr>
            <p:ph sz="quarter" idx="1"/>
          </p:nvPr>
        </p:nvSpPr>
        <p:spPr>
          <a:xfrm>
            <a:off x="914400" y="19812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914400" y="41148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914400" y="6248400"/>
            <a:ext cx="2540000" cy="457200"/>
          </a:xfrm>
        </p:spPr>
        <p:txBody>
          <a:bodyPr/>
          <a:lstStyle>
            <a:lvl1pPr>
              <a:defRPr/>
            </a:lvl1pPr>
          </a:lstStyle>
          <a:p>
            <a:endParaRPr lang="en-US"/>
          </a:p>
        </p:txBody>
      </p:sp>
      <p:sp>
        <p:nvSpPr>
          <p:cNvPr id="7" name="Footer Placeholder 6"/>
          <p:cNvSpPr>
            <a:spLocks noGrp="1"/>
          </p:cNvSpPr>
          <p:nvPr>
            <p:ph type="ftr" sz="quarter" idx="11"/>
          </p:nvPr>
        </p:nvSpPr>
        <p:spPr>
          <a:xfrm>
            <a:off x="4165600" y="6248400"/>
            <a:ext cx="3860800" cy="457200"/>
          </a:xfrm>
        </p:spPr>
        <p:txBody>
          <a:bodyPr/>
          <a:lstStyle>
            <a:lvl1pPr>
              <a:defRPr/>
            </a:lvl1pPr>
          </a:lstStyle>
          <a:p>
            <a:endParaRPr lang="en-US"/>
          </a:p>
        </p:txBody>
      </p:sp>
      <p:sp>
        <p:nvSpPr>
          <p:cNvPr id="8" name="Slide Number Placeholder 7"/>
          <p:cNvSpPr>
            <a:spLocks noGrp="1"/>
          </p:cNvSpPr>
          <p:nvPr>
            <p:ph type="sldNum" sz="quarter" idx="12"/>
          </p:nvPr>
        </p:nvSpPr>
        <p:spPr>
          <a:xfrm>
            <a:off x="8737600" y="6248400"/>
            <a:ext cx="2540000" cy="457200"/>
          </a:xfrm>
        </p:spPr>
        <p:txBody>
          <a:bodyPr/>
          <a:lstStyle>
            <a:lvl1pPr>
              <a:defRPr/>
            </a:lvl1pPr>
          </a:lstStyle>
          <a:p>
            <a:fld id="{5A94D159-87E6-4ECF-8C78-21596BA988E1}" type="slidenum">
              <a:rPr lang="en-US"/>
              <a:pPr/>
              <a:t>‹#›</a:t>
            </a:fld>
            <a:endParaRPr lang="en-US"/>
          </a:p>
        </p:txBody>
      </p:sp>
    </p:spTree>
    <p:extLst>
      <p:ext uri="{BB962C8B-B14F-4D97-AF65-F5344CB8AC3E}">
        <p14:creationId xmlns:p14="http://schemas.microsoft.com/office/powerpoint/2010/main" val="13837515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8AD04-7DAA-40D0-B3AB-97B03EAE88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EF7256D-936A-42C0-8C45-E5DBC9409C1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7DA07F-135E-4CB3-ADB5-4CE72A3C4F22}"/>
              </a:ext>
            </a:extLst>
          </p:cNvPr>
          <p:cNvSpPr>
            <a:spLocks noGrp="1"/>
          </p:cNvSpPr>
          <p:nvPr>
            <p:ph type="dt" sz="half" idx="10"/>
          </p:nvPr>
        </p:nvSpPr>
        <p:spPr/>
        <p:txBody>
          <a:bodyPr/>
          <a:lstStyle/>
          <a:p>
            <a:fld id="{F0152FD9-C25D-45F6-AC35-3E6CF6C59A0D}" type="datetimeFigureOut">
              <a:rPr lang="en-US" smtClean="0"/>
              <a:t>1/20/2021</a:t>
            </a:fld>
            <a:endParaRPr lang="en-US"/>
          </a:p>
        </p:txBody>
      </p:sp>
      <p:sp>
        <p:nvSpPr>
          <p:cNvPr id="5" name="Footer Placeholder 4">
            <a:extLst>
              <a:ext uri="{FF2B5EF4-FFF2-40B4-BE49-F238E27FC236}">
                <a16:creationId xmlns:a16="http://schemas.microsoft.com/office/drawing/2014/main" id="{E0F0FB01-CC8D-4289-B26A-6B2E44DC54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3E3DF4-D761-49A7-A00E-1D0B9799D094}"/>
              </a:ext>
            </a:extLst>
          </p:cNvPr>
          <p:cNvSpPr>
            <a:spLocks noGrp="1"/>
          </p:cNvSpPr>
          <p:nvPr>
            <p:ph type="sldNum" sz="quarter" idx="12"/>
          </p:nvPr>
        </p:nvSpPr>
        <p:spPr/>
        <p:txBody>
          <a:bodyPr/>
          <a:lstStyle/>
          <a:p>
            <a:fld id="{D65AB0E8-D53F-4754-94A1-B025454491DC}" type="slidenum">
              <a:rPr lang="en-US" smtClean="0"/>
              <a:t>‹#›</a:t>
            </a:fld>
            <a:endParaRPr lang="en-US"/>
          </a:p>
        </p:txBody>
      </p:sp>
    </p:spTree>
    <p:extLst>
      <p:ext uri="{BB962C8B-B14F-4D97-AF65-F5344CB8AC3E}">
        <p14:creationId xmlns:p14="http://schemas.microsoft.com/office/powerpoint/2010/main" val="35072070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65C6F-9A54-4ED3-BFF3-ABCF61FE5F1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12FD05F-E4A1-4DB8-A862-C729BBABB52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9FABB1B-CB42-4CD7-804D-1053D2DF93EE}"/>
              </a:ext>
            </a:extLst>
          </p:cNvPr>
          <p:cNvSpPr>
            <a:spLocks noGrp="1"/>
          </p:cNvSpPr>
          <p:nvPr>
            <p:ph type="dt" sz="half" idx="10"/>
          </p:nvPr>
        </p:nvSpPr>
        <p:spPr/>
        <p:txBody>
          <a:bodyPr/>
          <a:lstStyle/>
          <a:p>
            <a:fld id="{F0152FD9-C25D-45F6-AC35-3E6CF6C59A0D}" type="datetimeFigureOut">
              <a:rPr lang="en-US" smtClean="0"/>
              <a:t>1/20/2021</a:t>
            </a:fld>
            <a:endParaRPr lang="en-US"/>
          </a:p>
        </p:txBody>
      </p:sp>
      <p:sp>
        <p:nvSpPr>
          <p:cNvPr id="5" name="Footer Placeholder 4">
            <a:extLst>
              <a:ext uri="{FF2B5EF4-FFF2-40B4-BE49-F238E27FC236}">
                <a16:creationId xmlns:a16="http://schemas.microsoft.com/office/drawing/2014/main" id="{9BCD38EA-1630-4E2A-8845-6101D9707B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37B1BE-4B6C-4BA1-9BDC-CF370C3E1DE7}"/>
              </a:ext>
            </a:extLst>
          </p:cNvPr>
          <p:cNvSpPr>
            <a:spLocks noGrp="1"/>
          </p:cNvSpPr>
          <p:nvPr>
            <p:ph type="sldNum" sz="quarter" idx="12"/>
          </p:nvPr>
        </p:nvSpPr>
        <p:spPr/>
        <p:txBody>
          <a:bodyPr/>
          <a:lstStyle/>
          <a:p>
            <a:fld id="{D65AB0E8-D53F-4754-94A1-B025454491DC}" type="slidenum">
              <a:rPr lang="en-US" smtClean="0"/>
              <a:t>‹#›</a:t>
            </a:fld>
            <a:endParaRPr lang="en-US"/>
          </a:p>
        </p:txBody>
      </p:sp>
    </p:spTree>
    <p:extLst>
      <p:ext uri="{BB962C8B-B14F-4D97-AF65-F5344CB8AC3E}">
        <p14:creationId xmlns:p14="http://schemas.microsoft.com/office/powerpoint/2010/main" val="35645592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320FE-B0EE-48A2-89C2-0AD9E562759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1581D47-1EF9-4EDB-83E8-950CD06D4CB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B99FE34-E67B-4C71-AB3A-D5CD9C7C113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6E246A9-5D15-4A87-8C3D-99FCD9117DB4}"/>
              </a:ext>
            </a:extLst>
          </p:cNvPr>
          <p:cNvSpPr>
            <a:spLocks noGrp="1"/>
          </p:cNvSpPr>
          <p:nvPr>
            <p:ph type="dt" sz="half" idx="10"/>
          </p:nvPr>
        </p:nvSpPr>
        <p:spPr/>
        <p:txBody>
          <a:bodyPr/>
          <a:lstStyle/>
          <a:p>
            <a:fld id="{F0152FD9-C25D-45F6-AC35-3E6CF6C59A0D}" type="datetimeFigureOut">
              <a:rPr lang="en-US" smtClean="0"/>
              <a:t>1/20/2021</a:t>
            </a:fld>
            <a:endParaRPr lang="en-US"/>
          </a:p>
        </p:txBody>
      </p:sp>
      <p:sp>
        <p:nvSpPr>
          <p:cNvPr id="6" name="Footer Placeholder 5">
            <a:extLst>
              <a:ext uri="{FF2B5EF4-FFF2-40B4-BE49-F238E27FC236}">
                <a16:creationId xmlns:a16="http://schemas.microsoft.com/office/drawing/2014/main" id="{19D99F25-B0B0-4116-9B44-4C32C820710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ABFCA1E-83D1-45DA-BD18-3094609E8B01}"/>
              </a:ext>
            </a:extLst>
          </p:cNvPr>
          <p:cNvSpPr>
            <a:spLocks noGrp="1"/>
          </p:cNvSpPr>
          <p:nvPr>
            <p:ph type="sldNum" sz="quarter" idx="12"/>
          </p:nvPr>
        </p:nvSpPr>
        <p:spPr/>
        <p:txBody>
          <a:bodyPr/>
          <a:lstStyle/>
          <a:p>
            <a:fld id="{D65AB0E8-D53F-4754-94A1-B025454491DC}" type="slidenum">
              <a:rPr lang="en-US" smtClean="0"/>
              <a:t>‹#›</a:t>
            </a:fld>
            <a:endParaRPr lang="en-US"/>
          </a:p>
        </p:txBody>
      </p:sp>
    </p:spTree>
    <p:extLst>
      <p:ext uri="{BB962C8B-B14F-4D97-AF65-F5344CB8AC3E}">
        <p14:creationId xmlns:p14="http://schemas.microsoft.com/office/powerpoint/2010/main" val="15260645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E21578-331C-4353-A056-E7F9E5FB380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EC1FF3F-37D3-48DD-BE56-418485173A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13B3694-F4E9-4C3F-BD70-6E76BC78307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DDD1406-1763-40FE-A724-B6F478E1266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B78A6CE-CCC2-4E4D-AF05-E025D17C843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F24578D-C92F-405E-8C00-C9B511743D6B}"/>
              </a:ext>
            </a:extLst>
          </p:cNvPr>
          <p:cNvSpPr>
            <a:spLocks noGrp="1"/>
          </p:cNvSpPr>
          <p:nvPr>
            <p:ph type="dt" sz="half" idx="10"/>
          </p:nvPr>
        </p:nvSpPr>
        <p:spPr/>
        <p:txBody>
          <a:bodyPr/>
          <a:lstStyle/>
          <a:p>
            <a:fld id="{F0152FD9-C25D-45F6-AC35-3E6CF6C59A0D}" type="datetimeFigureOut">
              <a:rPr lang="en-US" smtClean="0"/>
              <a:t>1/20/2021</a:t>
            </a:fld>
            <a:endParaRPr lang="en-US"/>
          </a:p>
        </p:txBody>
      </p:sp>
      <p:sp>
        <p:nvSpPr>
          <p:cNvPr id="8" name="Footer Placeholder 7">
            <a:extLst>
              <a:ext uri="{FF2B5EF4-FFF2-40B4-BE49-F238E27FC236}">
                <a16:creationId xmlns:a16="http://schemas.microsoft.com/office/drawing/2014/main" id="{6951AE3C-DA46-4476-B20F-138CFF097F6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93C37CE-C6EA-4746-823C-4583D8E8C2CF}"/>
              </a:ext>
            </a:extLst>
          </p:cNvPr>
          <p:cNvSpPr>
            <a:spLocks noGrp="1"/>
          </p:cNvSpPr>
          <p:nvPr>
            <p:ph type="sldNum" sz="quarter" idx="12"/>
          </p:nvPr>
        </p:nvSpPr>
        <p:spPr/>
        <p:txBody>
          <a:bodyPr/>
          <a:lstStyle/>
          <a:p>
            <a:fld id="{D65AB0E8-D53F-4754-94A1-B025454491DC}" type="slidenum">
              <a:rPr lang="en-US" smtClean="0"/>
              <a:t>‹#›</a:t>
            </a:fld>
            <a:endParaRPr lang="en-US"/>
          </a:p>
        </p:txBody>
      </p:sp>
    </p:spTree>
    <p:extLst>
      <p:ext uri="{BB962C8B-B14F-4D97-AF65-F5344CB8AC3E}">
        <p14:creationId xmlns:p14="http://schemas.microsoft.com/office/powerpoint/2010/main" val="41680977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1D57B-EC3B-470C-A57F-0C12B337C3A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08BCE2E-9934-4B0A-9D05-68D2A6FF50FE}"/>
              </a:ext>
            </a:extLst>
          </p:cNvPr>
          <p:cNvSpPr>
            <a:spLocks noGrp="1"/>
          </p:cNvSpPr>
          <p:nvPr>
            <p:ph type="dt" sz="half" idx="10"/>
          </p:nvPr>
        </p:nvSpPr>
        <p:spPr/>
        <p:txBody>
          <a:bodyPr/>
          <a:lstStyle/>
          <a:p>
            <a:fld id="{F0152FD9-C25D-45F6-AC35-3E6CF6C59A0D}" type="datetimeFigureOut">
              <a:rPr lang="en-US" smtClean="0"/>
              <a:t>1/20/2021</a:t>
            </a:fld>
            <a:endParaRPr lang="en-US"/>
          </a:p>
        </p:txBody>
      </p:sp>
      <p:sp>
        <p:nvSpPr>
          <p:cNvPr id="4" name="Footer Placeholder 3">
            <a:extLst>
              <a:ext uri="{FF2B5EF4-FFF2-40B4-BE49-F238E27FC236}">
                <a16:creationId xmlns:a16="http://schemas.microsoft.com/office/drawing/2014/main" id="{3B4770FA-5FC9-4632-B86A-4F4B2419D45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3D02EA7-D28A-4A55-9470-5695E4C1B5FD}"/>
              </a:ext>
            </a:extLst>
          </p:cNvPr>
          <p:cNvSpPr>
            <a:spLocks noGrp="1"/>
          </p:cNvSpPr>
          <p:nvPr>
            <p:ph type="sldNum" sz="quarter" idx="12"/>
          </p:nvPr>
        </p:nvSpPr>
        <p:spPr/>
        <p:txBody>
          <a:bodyPr/>
          <a:lstStyle/>
          <a:p>
            <a:fld id="{D65AB0E8-D53F-4754-94A1-B025454491DC}" type="slidenum">
              <a:rPr lang="en-US" smtClean="0"/>
              <a:t>‹#›</a:t>
            </a:fld>
            <a:endParaRPr lang="en-US"/>
          </a:p>
        </p:txBody>
      </p:sp>
    </p:spTree>
    <p:extLst>
      <p:ext uri="{BB962C8B-B14F-4D97-AF65-F5344CB8AC3E}">
        <p14:creationId xmlns:p14="http://schemas.microsoft.com/office/powerpoint/2010/main" val="1654782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CE090C2-4990-4CB8-8236-CED2EEB030FD}"/>
              </a:ext>
            </a:extLst>
          </p:cNvPr>
          <p:cNvSpPr>
            <a:spLocks noGrp="1"/>
          </p:cNvSpPr>
          <p:nvPr>
            <p:ph type="dt" sz="half" idx="10"/>
          </p:nvPr>
        </p:nvSpPr>
        <p:spPr/>
        <p:txBody>
          <a:bodyPr/>
          <a:lstStyle/>
          <a:p>
            <a:fld id="{F0152FD9-C25D-45F6-AC35-3E6CF6C59A0D}" type="datetimeFigureOut">
              <a:rPr lang="en-US" smtClean="0"/>
              <a:t>1/20/2021</a:t>
            </a:fld>
            <a:endParaRPr lang="en-US"/>
          </a:p>
        </p:txBody>
      </p:sp>
      <p:sp>
        <p:nvSpPr>
          <p:cNvPr id="3" name="Footer Placeholder 2">
            <a:extLst>
              <a:ext uri="{FF2B5EF4-FFF2-40B4-BE49-F238E27FC236}">
                <a16:creationId xmlns:a16="http://schemas.microsoft.com/office/drawing/2014/main" id="{62369E79-0710-4614-80F9-99EB111FEBA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3FE041E-671F-44E7-B8D6-6582E8F5C33F}"/>
              </a:ext>
            </a:extLst>
          </p:cNvPr>
          <p:cNvSpPr>
            <a:spLocks noGrp="1"/>
          </p:cNvSpPr>
          <p:nvPr>
            <p:ph type="sldNum" sz="quarter" idx="12"/>
          </p:nvPr>
        </p:nvSpPr>
        <p:spPr/>
        <p:txBody>
          <a:bodyPr/>
          <a:lstStyle/>
          <a:p>
            <a:fld id="{D65AB0E8-D53F-4754-94A1-B025454491DC}" type="slidenum">
              <a:rPr lang="en-US" smtClean="0"/>
              <a:t>‹#›</a:t>
            </a:fld>
            <a:endParaRPr lang="en-US"/>
          </a:p>
        </p:txBody>
      </p:sp>
    </p:spTree>
    <p:extLst>
      <p:ext uri="{BB962C8B-B14F-4D97-AF65-F5344CB8AC3E}">
        <p14:creationId xmlns:p14="http://schemas.microsoft.com/office/powerpoint/2010/main" val="14576627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6BF977-3721-49D3-A01C-4A734F8ECD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B46D423-E4B1-43D4-AE27-FC4C757493C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5543A82-5D9B-4E39-8EF3-B44330566D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DD723AE-596F-490C-B8C5-ECF65BF4C0D0}"/>
              </a:ext>
            </a:extLst>
          </p:cNvPr>
          <p:cNvSpPr>
            <a:spLocks noGrp="1"/>
          </p:cNvSpPr>
          <p:nvPr>
            <p:ph type="dt" sz="half" idx="10"/>
          </p:nvPr>
        </p:nvSpPr>
        <p:spPr/>
        <p:txBody>
          <a:bodyPr/>
          <a:lstStyle/>
          <a:p>
            <a:fld id="{F0152FD9-C25D-45F6-AC35-3E6CF6C59A0D}" type="datetimeFigureOut">
              <a:rPr lang="en-US" smtClean="0"/>
              <a:t>1/20/2021</a:t>
            </a:fld>
            <a:endParaRPr lang="en-US"/>
          </a:p>
        </p:txBody>
      </p:sp>
      <p:sp>
        <p:nvSpPr>
          <p:cNvPr id="6" name="Footer Placeholder 5">
            <a:extLst>
              <a:ext uri="{FF2B5EF4-FFF2-40B4-BE49-F238E27FC236}">
                <a16:creationId xmlns:a16="http://schemas.microsoft.com/office/drawing/2014/main" id="{1A0EE361-812B-4597-9015-D637027F36C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11D9C68-F849-4550-9CD2-68F48C9ABA47}"/>
              </a:ext>
            </a:extLst>
          </p:cNvPr>
          <p:cNvSpPr>
            <a:spLocks noGrp="1"/>
          </p:cNvSpPr>
          <p:nvPr>
            <p:ph type="sldNum" sz="quarter" idx="12"/>
          </p:nvPr>
        </p:nvSpPr>
        <p:spPr/>
        <p:txBody>
          <a:bodyPr/>
          <a:lstStyle/>
          <a:p>
            <a:fld id="{D65AB0E8-D53F-4754-94A1-B025454491DC}" type="slidenum">
              <a:rPr lang="en-US" smtClean="0"/>
              <a:t>‹#›</a:t>
            </a:fld>
            <a:endParaRPr lang="en-US"/>
          </a:p>
        </p:txBody>
      </p:sp>
    </p:spTree>
    <p:extLst>
      <p:ext uri="{BB962C8B-B14F-4D97-AF65-F5344CB8AC3E}">
        <p14:creationId xmlns:p14="http://schemas.microsoft.com/office/powerpoint/2010/main" val="25853752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A8BDA-E072-42D8-ADDB-0D0199546BF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5EFF88D-E52C-4111-80E4-9547DF8C9CE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54ABA96-15C2-4BC4-9920-368F0123DC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8A2C646-3B55-4755-9205-FE1350F2CB78}"/>
              </a:ext>
            </a:extLst>
          </p:cNvPr>
          <p:cNvSpPr>
            <a:spLocks noGrp="1"/>
          </p:cNvSpPr>
          <p:nvPr>
            <p:ph type="dt" sz="half" idx="10"/>
          </p:nvPr>
        </p:nvSpPr>
        <p:spPr/>
        <p:txBody>
          <a:bodyPr/>
          <a:lstStyle/>
          <a:p>
            <a:fld id="{F0152FD9-C25D-45F6-AC35-3E6CF6C59A0D}" type="datetimeFigureOut">
              <a:rPr lang="en-US" smtClean="0"/>
              <a:t>1/20/2021</a:t>
            </a:fld>
            <a:endParaRPr lang="en-US"/>
          </a:p>
        </p:txBody>
      </p:sp>
      <p:sp>
        <p:nvSpPr>
          <p:cNvPr id="6" name="Footer Placeholder 5">
            <a:extLst>
              <a:ext uri="{FF2B5EF4-FFF2-40B4-BE49-F238E27FC236}">
                <a16:creationId xmlns:a16="http://schemas.microsoft.com/office/drawing/2014/main" id="{8AB11BE0-9F98-4B37-A58C-4B712A279BF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596C2AF-9AB7-4E33-BC55-004CB32B247D}"/>
              </a:ext>
            </a:extLst>
          </p:cNvPr>
          <p:cNvSpPr>
            <a:spLocks noGrp="1"/>
          </p:cNvSpPr>
          <p:nvPr>
            <p:ph type="sldNum" sz="quarter" idx="12"/>
          </p:nvPr>
        </p:nvSpPr>
        <p:spPr/>
        <p:txBody>
          <a:bodyPr/>
          <a:lstStyle/>
          <a:p>
            <a:fld id="{D65AB0E8-D53F-4754-94A1-B025454491DC}" type="slidenum">
              <a:rPr lang="en-US" smtClean="0"/>
              <a:t>‹#›</a:t>
            </a:fld>
            <a:endParaRPr lang="en-US"/>
          </a:p>
        </p:txBody>
      </p:sp>
    </p:spTree>
    <p:extLst>
      <p:ext uri="{BB962C8B-B14F-4D97-AF65-F5344CB8AC3E}">
        <p14:creationId xmlns:p14="http://schemas.microsoft.com/office/powerpoint/2010/main" val="3613740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91B4BCC-181C-4F23-960D-C7BB6C26BD2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6625A32-EFB8-41DA-AFF3-C8BABD63BB4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09DB85-4109-4566-B8C2-A4816B02859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152FD9-C25D-45F6-AC35-3E6CF6C59A0D}" type="datetimeFigureOut">
              <a:rPr lang="en-US" smtClean="0"/>
              <a:t>1/20/2021</a:t>
            </a:fld>
            <a:endParaRPr lang="en-US"/>
          </a:p>
        </p:txBody>
      </p:sp>
      <p:sp>
        <p:nvSpPr>
          <p:cNvPr id="5" name="Footer Placeholder 4">
            <a:extLst>
              <a:ext uri="{FF2B5EF4-FFF2-40B4-BE49-F238E27FC236}">
                <a16:creationId xmlns:a16="http://schemas.microsoft.com/office/drawing/2014/main" id="{633983FA-94DF-4B22-90B7-840F51701EC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60B7BC0-69E9-4A33-8D32-33A0B82778A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5AB0E8-D53F-4754-94A1-B025454491DC}" type="slidenum">
              <a:rPr lang="en-US" smtClean="0"/>
              <a:t>‹#›</a:t>
            </a:fld>
            <a:endParaRPr lang="en-US"/>
          </a:p>
        </p:txBody>
      </p:sp>
    </p:spTree>
    <p:extLst>
      <p:ext uri="{BB962C8B-B14F-4D97-AF65-F5344CB8AC3E}">
        <p14:creationId xmlns:p14="http://schemas.microsoft.com/office/powerpoint/2010/main" val="25982029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video" Target="https://www.youtube.com/embed/YFrRe16qgUE?feature=oembed"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2.xml"/><Relationship Id="rId5" Type="http://schemas.openxmlformats.org/officeDocument/2006/relationships/image" Target="../media/image16.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2.xml"/><Relationship Id="rId1" Type="http://schemas.openxmlformats.org/officeDocument/2006/relationships/video" Target="https://www.youtube.com/embed/tsRUSdwv_m0?feature=oembed"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9C3EFD13-3CD8-4457-B029-DD736C9E9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8">
            <a:extLst>
              <a:ext uri="{FF2B5EF4-FFF2-40B4-BE49-F238E27FC236}">
                <a16:creationId xmlns:a16="http://schemas.microsoft.com/office/drawing/2014/main" id="{AA9B61C3-6D3C-4B90-B343-810EC252B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63045" y="2216693"/>
            <a:ext cx="7447880" cy="3531074"/>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0B0C22E7-D720-4C7D-BCA1-69D5E0E07D8A}"/>
              </a:ext>
            </a:extLst>
          </p:cNvPr>
          <p:cNvSpPr>
            <a:spLocks noGrp="1"/>
          </p:cNvSpPr>
          <p:nvPr>
            <p:ph type="ctrTitle"/>
          </p:nvPr>
        </p:nvSpPr>
        <p:spPr>
          <a:xfrm>
            <a:off x="4903099" y="2571909"/>
            <a:ext cx="5875165" cy="2826912"/>
          </a:xfrm>
        </p:spPr>
        <p:txBody>
          <a:bodyPr anchor="ctr">
            <a:normAutofit/>
          </a:bodyPr>
          <a:lstStyle/>
          <a:p>
            <a:pPr algn="l"/>
            <a:r>
              <a:rPr lang="en-US">
                <a:solidFill>
                  <a:srgbClr val="FFFFFF"/>
                </a:solidFill>
              </a:rPr>
              <a:t>Personal Protective Equipment</a:t>
            </a:r>
          </a:p>
        </p:txBody>
      </p:sp>
      <p:sp>
        <p:nvSpPr>
          <p:cNvPr id="39" name="Freeform 5">
            <a:extLst>
              <a:ext uri="{FF2B5EF4-FFF2-40B4-BE49-F238E27FC236}">
                <a16:creationId xmlns:a16="http://schemas.microsoft.com/office/drawing/2014/main" id="{C1257FDB-F578-4AA9-844B-CF6CFA2FA3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63045" y="1515074"/>
            <a:ext cx="822493" cy="4232692"/>
          </a:xfrm>
          <a:custGeom>
            <a:avLst/>
            <a:gdLst>
              <a:gd name="T0" fmla="*/ 491 w 491"/>
              <a:gd name="T1" fmla="*/ 2247 h 2732"/>
              <a:gd name="T2" fmla="*/ 0 w 491"/>
              <a:gd name="T3" fmla="*/ 2732 h 2732"/>
              <a:gd name="T4" fmla="*/ 0 w 491"/>
              <a:gd name="T5" fmla="*/ 486 h 2732"/>
              <a:gd name="T6" fmla="*/ 491 w 491"/>
              <a:gd name="T7" fmla="*/ 0 h 2732"/>
              <a:gd name="T8" fmla="*/ 491 w 491"/>
              <a:gd name="T9" fmla="*/ 2247 h 2732"/>
            </a:gdLst>
            <a:ahLst/>
            <a:cxnLst>
              <a:cxn ang="0">
                <a:pos x="T0" y="T1"/>
              </a:cxn>
              <a:cxn ang="0">
                <a:pos x="T2" y="T3"/>
              </a:cxn>
              <a:cxn ang="0">
                <a:pos x="T4" y="T5"/>
              </a:cxn>
              <a:cxn ang="0">
                <a:pos x="T6" y="T7"/>
              </a:cxn>
              <a:cxn ang="0">
                <a:pos x="T8" y="T9"/>
              </a:cxn>
            </a:cxnLst>
            <a:rect l="0" t="0" r="r" b="b"/>
            <a:pathLst>
              <a:path w="491" h="2732">
                <a:moveTo>
                  <a:pt x="491" y="2247"/>
                </a:moveTo>
                <a:lnTo>
                  <a:pt x="0" y="2732"/>
                </a:lnTo>
                <a:lnTo>
                  <a:pt x="0" y="486"/>
                </a:lnTo>
                <a:lnTo>
                  <a:pt x="491" y="0"/>
                </a:lnTo>
                <a:lnTo>
                  <a:pt x="491" y="224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6">
            <a:extLst>
              <a:ext uri="{FF2B5EF4-FFF2-40B4-BE49-F238E27FC236}">
                <a16:creationId xmlns:a16="http://schemas.microsoft.com/office/drawing/2014/main" id="{9999F923-F60C-4033-A0C7-BA36D1A441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897783" y="1172042"/>
            <a:ext cx="687754" cy="3820237"/>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7">
            <a:extLst>
              <a:ext uri="{FF2B5EF4-FFF2-40B4-BE49-F238E27FC236}">
                <a16:creationId xmlns:a16="http://schemas.microsoft.com/office/drawing/2014/main" id="{F8C27FAF-AD0A-489C-A7B5-16CBFBB067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897783" y="987643"/>
            <a:ext cx="347200" cy="3699706"/>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Rectangle 8">
            <a:extLst>
              <a:ext uri="{FF2B5EF4-FFF2-40B4-BE49-F238E27FC236}">
                <a16:creationId xmlns:a16="http://schemas.microsoft.com/office/drawing/2014/main" id="{583B1E3E-6E8E-4E48-9EA6-56F1E306AA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40829" y="965200"/>
            <a:ext cx="3304154" cy="3531073"/>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Subtitle 2">
            <a:extLst>
              <a:ext uri="{FF2B5EF4-FFF2-40B4-BE49-F238E27FC236}">
                <a16:creationId xmlns:a16="http://schemas.microsoft.com/office/drawing/2014/main" id="{125FEBDF-F1C2-40E1-887E-08B2E1DB955A}"/>
              </a:ext>
            </a:extLst>
          </p:cNvPr>
          <p:cNvSpPr>
            <a:spLocks noGrp="1"/>
          </p:cNvSpPr>
          <p:nvPr>
            <p:ph type="subTitle" idx="1"/>
          </p:nvPr>
        </p:nvSpPr>
        <p:spPr>
          <a:xfrm>
            <a:off x="1262562" y="1286933"/>
            <a:ext cx="2653285" cy="2843319"/>
          </a:xfrm>
        </p:spPr>
        <p:txBody>
          <a:bodyPr anchor="ctr">
            <a:normAutofit/>
          </a:bodyPr>
          <a:lstStyle/>
          <a:p>
            <a:r>
              <a:rPr lang="en-US" sz="2200">
                <a:solidFill>
                  <a:srgbClr val="FFFFFF"/>
                </a:solidFill>
              </a:rPr>
              <a:t>RED BOOK</a:t>
            </a:r>
          </a:p>
          <a:p>
            <a:r>
              <a:rPr lang="en-US" sz="2200">
                <a:solidFill>
                  <a:srgbClr val="FFFFFF"/>
                </a:solidFill>
              </a:rPr>
              <a:t>FM-01 SAFETY OCCUPATIONAL HEALTH AND FIRE PROTECTION MANUAL</a:t>
            </a:r>
          </a:p>
          <a:p>
            <a:r>
              <a:rPr lang="en-US" sz="2200">
                <a:solidFill>
                  <a:srgbClr val="FFFFFF"/>
                </a:solidFill>
              </a:rPr>
              <a:t>SECTION I, CHAPTER 7 </a:t>
            </a:r>
          </a:p>
        </p:txBody>
      </p:sp>
    </p:spTree>
    <p:extLst>
      <p:ext uri="{BB962C8B-B14F-4D97-AF65-F5344CB8AC3E}">
        <p14:creationId xmlns:p14="http://schemas.microsoft.com/office/powerpoint/2010/main" val="35683327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555C5B3-193A-4749-9AFD-682E53CDDE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2EAE06A6-F76A-41C9-827A-C561B00448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3"/>
            <a:ext cx="12192000" cy="6858000"/>
          </a:xfrm>
          <a:prstGeom prst="rect">
            <a:avLst/>
          </a:prstGeom>
          <a:gradFill>
            <a:gsLst>
              <a:gs pos="0">
                <a:srgbClr val="000000"/>
              </a:gs>
              <a:gs pos="100000">
                <a:schemeClr val="accent1">
                  <a:lumMod val="7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89F9D4E8-0639-444B-949B-9518585061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80861" y="0"/>
            <a:ext cx="7661934" cy="6858000"/>
          </a:xfrm>
          <a:prstGeom prst="rect">
            <a:avLst/>
          </a:prstGeom>
          <a:gradFill>
            <a:gsLst>
              <a:gs pos="0">
                <a:schemeClr val="accent1">
                  <a:lumMod val="75000"/>
                  <a:alpha val="45000"/>
                </a:schemeClr>
              </a:gs>
              <a:gs pos="100000">
                <a:srgbClr val="000000">
                  <a:alpha val="29000"/>
                </a:srgb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7E3DA7A2-ED70-4BBA-AB72-00AD461FA4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80862" y="-6"/>
            <a:ext cx="11711138" cy="6410334"/>
          </a:xfrm>
          <a:prstGeom prst="rect">
            <a:avLst/>
          </a:prstGeom>
          <a:gradFill>
            <a:gsLst>
              <a:gs pos="0">
                <a:schemeClr val="accent1">
                  <a:alpha val="0"/>
                </a:schemeClr>
              </a:gs>
              <a:gs pos="100000">
                <a:srgbClr val="000000">
                  <a:alpha val="41000"/>
                </a:srgb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5868CFB-EC36-4274-9573-E666E2A3AB3F}"/>
              </a:ext>
            </a:extLst>
          </p:cNvPr>
          <p:cNvSpPr>
            <a:spLocks noGrp="1"/>
          </p:cNvSpPr>
          <p:nvPr>
            <p:ph type="title"/>
          </p:nvPr>
        </p:nvSpPr>
        <p:spPr>
          <a:xfrm>
            <a:off x="1127208" y="857251"/>
            <a:ext cx="4747280" cy="3098061"/>
          </a:xfrm>
        </p:spPr>
        <p:txBody>
          <a:bodyPr vert="horz" lIns="91440" tIns="45720" rIns="91440" bIns="45720" rtlCol="0" anchor="b">
            <a:normAutofit/>
          </a:bodyPr>
          <a:lstStyle/>
          <a:p>
            <a:r>
              <a:rPr lang="en-US" sz="4800" kern="1200">
                <a:solidFill>
                  <a:srgbClr val="FFFFFF"/>
                </a:solidFill>
                <a:latin typeface="+mj-lt"/>
                <a:ea typeface="+mj-ea"/>
                <a:cs typeface="+mj-cs"/>
              </a:rPr>
              <a:t>Please watch this video about donning and doffing lab coats</a:t>
            </a:r>
          </a:p>
        </p:txBody>
      </p:sp>
      <p:sp>
        <p:nvSpPr>
          <p:cNvPr id="17" name="Rectangle 16">
            <a:extLst>
              <a:ext uri="{FF2B5EF4-FFF2-40B4-BE49-F238E27FC236}">
                <a16:creationId xmlns:a16="http://schemas.microsoft.com/office/drawing/2014/main" id="{FC485432-3647-4218-B5D3-15D3FA222B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4844797" y="-489206"/>
            <a:ext cx="2502408" cy="12191998"/>
          </a:xfrm>
          <a:prstGeom prst="rect">
            <a:avLst/>
          </a:prstGeom>
          <a:gradFill>
            <a:gsLst>
              <a:gs pos="0">
                <a:schemeClr val="accent1">
                  <a:alpha val="24000"/>
                </a:schemeClr>
              </a:gs>
              <a:gs pos="78000">
                <a:schemeClr val="accent1">
                  <a:lumMod val="50000"/>
                  <a:alpha val="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F4AFDDCA-6ABA-4D23-8A5C-1BF0F43081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0589" y="1062544"/>
            <a:ext cx="4756162" cy="475616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Online Media 3" title="Donning and Doffing PPE in Clinical Laboratories: Basic PPE for Routine Laboratory Procedures">
            <a:hlinkClick r:id="" action="ppaction://media"/>
            <a:extLst>
              <a:ext uri="{FF2B5EF4-FFF2-40B4-BE49-F238E27FC236}">
                <a16:creationId xmlns:a16="http://schemas.microsoft.com/office/drawing/2014/main" id="{E66479EF-87BE-47B1-899A-D95C770030DB}"/>
              </a:ext>
            </a:extLst>
          </p:cNvPr>
          <p:cNvPicPr>
            <a:picLocks noGrp="1" noRot="1" noChangeAspect="1"/>
          </p:cNvPicPr>
          <p:nvPr>
            <p:ph idx="1"/>
            <a:videoFile r:link="rId1"/>
          </p:nvPr>
        </p:nvPicPr>
        <p:blipFill>
          <a:blip r:embed="rId3"/>
          <a:stretch>
            <a:fillRect/>
          </a:stretch>
        </p:blipFill>
        <p:spPr>
          <a:xfrm>
            <a:off x="6920559" y="2380395"/>
            <a:ext cx="3737164" cy="2111497"/>
          </a:xfrm>
          <a:prstGeom prst="rect">
            <a:avLst/>
          </a:prstGeom>
        </p:spPr>
      </p:pic>
    </p:spTree>
    <p:extLst>
      <p:ext uri="{BB962C8B-B14F-4D97-AF65-F5344CB8AC3E}">
        <p14:creationId xmlns:p14="http://schemas.microsoft.com/office/powerpoint/2010/main" val="1611426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6A84B152-3496-4C52-AF08-97AFFC09DD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436728DD-C35A-4AB0-85A2-9149BEAEFB05}"/>
              </a:ext>
            </a:extLst>
          </p:cNvPr>
          <p:cNvSpPr>
            <a:spLocks noGrp="1"/>
          </p:cNvSpPr>
          <p:nvPr>
            <p:ph type="title"/>
          </p:nvPr>
        </p:nvSpPr>
        <p:spPr>
          <a:xfrm>
            <a:off x="838201" y="365125"/>
            <a:ext cx="5393360" cy="1325563"/>
          </a:xfrm>
        </p:spPr>
        <p:txBody>
          <a:bodyPr vert="horz" lIns="91440" tIns="45720" rIns="91440" bIns="45720" rtlCol="0" anchor="ctr">
            <a:normAutofit/>
          </a:bodyPr>
          <a:lstStyle/>
          <a:p>
            <a:r>
              <a:rPr lang="en-US" sz="4400"/>
              <a:t>Face Masks</a:t>
            </a:r>
          </a:p>
        </p:txBody>
      </p:sp>
      <p:sp>
        <p:nvSpPr>
          <p:cNvPr id="137" name="Freeform: Shape 136">
            <a:extLst>
              <a:ext uri="{FF2B5EF4-FFF2-40B4-BE49-F238E27FC236}">
                <a16:creationId xmlns:a16="http://schemas.microsoft.com/office/drawing/2014/main" id="{6B2ADB95-0FA3-4BD7-A8AC-89D014A8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98657" y="1"/>
            <a:ext cx="1155142"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ext Placeholder 3">
            <a:extLst>
              <a:ext uri="{FF2B5EF4-FFF2-40B4-BE49-F238E27FC236}">
                <a16:creationId xmlns:a16="http://schemas.microsoft.com/office/drawing/2014/main" id="{D9C2FBF9-BF78-4DAC-8C34-F6AC663F6F76}"/>
              </a:ext>
            </a:extLst>
          </p:cNvPr>
          <p:cNvSpPr>
            <a:spLocks noGrp="1"/>
          </p:cNvSpPr>
          <p:nvPr>
            <p:ph type="body" sz="half" idx="2"/>
          </p:nvPr>
        </p:nvSpPr>
        <p:spPr>
          <a:xfrm>
            <a:off x="838200" y="1825625"/>
            <a:ext cx="5393361" cy="4351338"/>
          </a:xfrm>
        </p:spPr>
        <p:txBody>
          <a:bodyPr vert="horz" lIns="91440" tIns="45720" rIns="91440" bIns="45720" rtlCol="0">
            <a:normAutofit/>
          </a:bodyPr>
          <a:lstStyle/>
          <a:p>
            <a:pPr indent="-228600">
              <a:buFont typeface="Arial" panose="020B0604020202020204" pitchFamily="34" charset="0"/>
              <a:buChar char="•"/>
            </a:pPr>
            <a:r>
              <a:rPr lang="en-US" dirty="0"/>
              <a:t>Face Masks help prevent the spread of droplets.</a:t>
            </a:r>
          </a:p>
          <a:p>
            <a:pPr indent="-228600">
              <a:buFont typeface="Arial" panose="020B0604020202020204" pitchFamily="34" charset="0"/>
              <a:buChar char="•"/>
            </a:pPr>
            <a:r>
              <a:rPr lang="en-US" dirty="0"/>
              <a:t>They are mandatory in the building and must be worn at all times.  </a:t>
            </a:r>
          </a:p>
          <a:p>
            <a:pPr indent="-228600">
              <a:buFont typeface="Arial" panose="020B0604020202020204" pitchFamily="34" charset="0"/>
              <a:buChar char="•"/>
            </a:pPr>
            <a:r>
              <a:rPr lang="en-US" dirty="0"/>
              <a:t>Please refer to the St. Cloud VA </a:t>
            </a:r>
            <a:r>
              <a:rPr lang="en-US" dirty="0" err="1"/>
              <a:t>Sharepoint</a:t>
            </a:r>
            <a:r>
              <a:rPr lang="en-US" dirty="0"/>
              <a:t> COVID PPE page for more guidance. </a:t>
            </a:r>
          </a:p>
        </p:txBody>
      </p:sp>
      <p:sp>
        <p:nvSpPr>
          <p:cNvPr id="139" name="Oval 138">
            <a:extLst>
              <a:ext uri="{FF2B5EF4-FFF2-40B4-BE49-F238E27FC236}">
                <a16:creationId xmlns:a16="http://schemas.microsoft.com/office/drawing/2014/main" id="{C924DBCE-E731-4B22-8181-A39C1D862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8185" y="3423959"/>
            <a:ext cx="630884" cy="630884"/>
          </a:xfrm>
          <a:prstGeom prst="ellipse">
            <a:avLst/>
          </a:prstGeom>
          <a:noFill/>
          <a:ln w="1270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CBF9756-6AC8-4C65-84DF-56FBFFA1D8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7450227" y="5166682"/>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endParaRPr lang="en-US"/>
          </a:p>
        </p:txBody>
      </p:sp>
      <p:pic>
        <p:nvPicPr>
          <p:cNvPr id="1026" name="Picture 2" descr="Image result for Blue Face Mask">
            <a:extLst>
              <a:ext uri="{FF2B5EF4-FFF2-40B4-BE49-F238E27FC236}">
                <a16:creationId xmlns:a16="http://schemas.microsoft.com/office/drawing/2014/main" id="{8BC9A8FC-BB83-44F4-B100-4731100B4E3F}"/>
              </a:ext>
            </a:extLst>
          </p:cNvPr>
          <p:cNvPicPr>
            <a:picLocks noGrp="1" noChangeAspect="1" noChangeArrowheads="1"/>
          </p:cNvPicPr>
          <p:nvPr>
            <p:ph type="pic" idx="1"/>
          </p:nvPr>
        </p:nvPicPr>
        <p:blipFill rotWithShape="1">
          <a:blip r:embed="rId2">
            <a:extLst>
              <a:ext uri="{28A0092B-C50C-407E-A947-70E740481C1C}">
                <a14:useLocalDpi xmlns:a14="http://schemas.microsoft.com/office/drawing/2010/main" val="0"/>
              </a:ext>
            </a:extLst>
          </a:blip>
          <a:srcRect r="-1" b="-1"/>
          <a:stretch/>
        </p:blipFill>
        <p:spPr bwMode="auto">
          <a:xfrm>
            <a:off x="7751975" y="1075239"/>
            <a:ext cx="4128603" cy="4128603"/>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a:noFill/>
          <a:extLst>
            <a:ext uri="{909E8E84-426E-40DD-AFC4-6F175D3DCCD1}">
              <a14:hiddenFill xmlns:a14="http://schemas.microsoft.com/office/drawing/2010/main">
                <a:solidFill>
                  <a:srgbClr val="FFFFFF"/>
                </a:solidFill>
              </a14:hiddenFill>
            </a:ext>
          </a:extLst>
        </p:spPr>
      </p:pic>
      <p:sp>
        <p:nvSpPr>
          <p:cNvPr id="143" name="Freeform: Shape 142">
            <a:extLst>
              <a:ext uri="{FF2B5EF4-FFF2-40B4-BE49-F238E27FC236}">
                <a16:creationId xmlns:a16="http://schemas.microsoft.com/office/drawing/2014/main" id="{2D385988-EAAF-4C27-AF8A-2BFBECAF3D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9602" y="1"/>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endParaRPr lang="en-US"/>
          </a:p>
        </p:txBody>
      </p:sp>
      <p:cxnSp>
        <p:nvCxnSpPr>
          <p:cNvPr id="145" name="Straight Connector 144">
            <a:extLst>
              <a:ext uri="{FF2B5EF4-FFF2-40B4-BE49-F238E27FC236}">
                <a16:creationId xmlns:a16="http://schemas.microsoft.com/office/drawing/2014/main" id="{43621FD4-D14D-45D5-9A57-9A2DE5EA59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38745"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147" name="Freeform: Shape 146">
            <a:extLst>
              <a:ext uri="{FF2B5EF4-FFF2-40B4-BE49-F238E27FC236}">
                <a16:creationId xmlns:a16="http://schemas.microsoft.com/office/drawing/2014/main" id="{B621D332-7329-4994-8836-C429A51B7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9527" y="6033795"/>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9" name="Freeform: Shape 148">
            <a:extLst>
              <a:ext uri="{FF2B5EF4-FFF2-40B4-BE49-F238E27FC236}">
                <a16:creationId xmlns:a16="http://schemas.microsoft.com/office/drawing/2014/main" id="{2D20F754-35A9-4508-BE3C-C59996D143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1696" y="5519196"/>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36205654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0" name="Rectangle 79">
            <a:extLst>
              <a:ext uri="{FF2B5EF4-FFF2-40B4-BE49-F238E27FC236}">
                <a16:creationId xmlns:a16="http://schemas.microsoft.com/office/drawing/2014/main" id="{46708FAB-3898-47A9-B05A-AB9ECBD9E7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A191AA0-C481-493D-A697-20B7D9BA0B19}"/>
              </a:ext>
            </a:extLst>
          </p:cNvPr>
          <p:cNvSpPr>
            <a:spLocks noGrp="1"/>
          </p:cNvSpPr>
          <p:nvPr>
            <p:ph type="title"/>
          </p:nvPr>
        </p:nvSpPr>
        <p:spPr>
          <a:xfrm>
            <a:off x="1136398" y="457201"/>
            <a:ext cx="10117810" cy="1150470"/>
          </a:xfrm>
        </p:spPr>
        <p:txBody>
          <a:bodyPr vert="horz" lIns="91440" tIns="45720" rIns="91440" bIns="45720" rtlCol="0" anchor="b">
            <a:normAutofit/>
          </a:bodyPr>
          <a:lstStyle/>
          <a:p>
            <a:r>
              <a:rPr lang="en-US" sz="4000"/>
              <a:t>Face Shields</a:t>
            </a:r>
          </a:p>
        </p:txBody>
      </p:sp>
      <p:sp>
        <p:nvSpPr>
          <p:cNvPr id="4" name="Text Placeholder 3">
            <a:extLst>
              <a:ext uri="{FF2B5EF4-FFF2-40B4-BE49-F238E27FC236}">
                <a16:creationId xmlns:a16="http://schemas.microsoft.com/office/drawing/2014/main" id="{AC1D6473-0448-4188-AA4E-82AEF3196EDF}"/>
              </a:ext>
            </a:extLst>
          </p:cNvPr>
          <p:cNvSpPr>
            <a:spLocks noGrp="1"/>
          </p:cNvSpPr>
          <p:nvPr>
            <p:ph type="body" sz="half" idx="2"/>
          </p:nvPr>
        </p:nvSpPr>
        <p:spPr>
          <a:xfrm>
            <a:off x="1150286" y="1980775"/>
            <a:ext cx="6001836" cy="3632824"/>
          </a:xfrm>
        </p:spPr>
        <p:txBody>
          <a:bodyPr vert="horz" lIns="91440" tIns="45720" rIns="91440" bIns="45720" rtlCol="0" anchor="t">
            <a:normAutofit/>
          </a:bodyPr>
          <a:lstStyle/>
          <a:p>
            <a:pPr indent="-228600">
              <a:buFont typeface="Arial" panose="020B0604020202020204" pitchFamily="34" charset="0"/>
              <a:buChar char="•"/>
            </a:pPr>
            <a:r>
              <a:rPr lang="en-US" sz="2000"/>
              <a:t>Face shields protect the entire face from projectiles and offers some protection from splashes. </a:t>
            </a:r>
          </a:p>
          <a:p>
            <a:pPr indent="-228600">
              <a:buFont typeface="Arial" panose="020B0604020202020204" pitchFamily="34" charset="0"/>
              <a:buChar char="•"/>
            </a:pPr>
            <a:r>
              <a:rPr lang="en-US" sz="2000"/>
              <a:t>Should be worn with all patient encounters.</a:t>
            </a:r>
          </a:p>
          <a:p>
            <a:pPr indent="-228600">
              <a:buFont typeface="Arial" panose="020B0604020202020204" pitchFamily="34" charset="0"/>
              <a:buChar char="•"/>
            </a:pPr>
            <a:r>
              <a:rPr lang="en-US" sz="2000"/>
              <a:t>Does not replace the need for a mask.</a:t>
            </a:r>
          </a:p>
          <a:p>
            <a:pPr indent="-228600">
              <a:buFont typeface="Arial" panose="020B0604020202020204" pitchFamily="34" charset="0"/>
              <a:buChar char="•"/>
            </a:pPr>
            <a:r>
              <a:rPr lang="en-US" sz="2000"/>
              <a:t>Can be used in lieu of safety googles in the lab.  </a:t>
            </a:r>
          </a:p>
          <a:p>
            <a:pPr indent="-228600">
              <a:buFont typeface="Arial" panose="020B0604020202020204" pitchFamily="34" charset="0"/>
              <a:buChar char="•"/>
            </a:pPr>
            <a:r>
              <a:rPr lang="en-US" sz="2000"/>
              <a:t>Recommended use in urine department. </a:t>
            </a:r>
          </a:p>
        </p:txBody>
      </p:sp>
      <p:pic>
        <p:nvPicPr>
          <p:cNvPr id="5122" name="Picture 2" descr="Image result for faceshield">
            <a:extLst>
              <a:ext uri="{FF2B5EF4-FFF2-40B4-BE49-F238E27FC236}">
                <a16:creationId xmlns:a16="http://schemas.microsoft.com/office/drawing/2014/main" id="{BF22763A-CE23-4828-BABF-D6018643A581}"/>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r="-2" b="3596"/>
          <a:stretch/>
        </p:blipFill>
        <p:spPr bwMode="auto">
          <a:xfrm>
            <a:off x="7646838" y="1980775"/>
            <a:ext cx="3748858" cy="3632824"/>
          </a:xfrm>
          <a:prstGeom prst="rect">
            <a:avLst/>
          </a:prstGeom>
          <a:noFill/>
          <a:extLst>
            <a:ext uri="{909E8E84-426E-40DD-AFC4-6F175D3DCCD1}">
              <a14:hiddenFill xmlns:a14="http://schemas.microsoft.com/office/drawing/2010/main">
                <a:solidFill>
                  <a:srgbClr val="FFFFFF"/>
                </a:solidFill>
              </a14:hiddenFill>
            </a:ext>
          </a:extLst>
        </p:spPr>
      </p:pic>
      <p:sp>
        <p:nvSpPr>
          <p:cNvPr id="82" name="Rectangle 81">
            <a:extLst>
              <a:ext uri="{FF2B5EF4-FFF2-40B4-BE49-F238E27FC236}">
                <a16:creationId xmlns:a16="http://schemas.microsoft.com/office/drawing/2014/main" id="{2E438CA0-CB4D-4C94-8C39-9C7FC9BBEE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1962"/>
            <a:ext cx="12191998" cy="461774"/>
          </a:xfrm>
          <a:prstGeom prst="rect">
            <a:avLst/>
          </a:prstGeom>
          <a:gradFill>
            <a:gsLst>
              <a:gs pos="0">
                <a:srgbClr val="000000"/>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6B2C05E3-84E7-4957-95EF-B471CBF71C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1962"/>
            <a:ext cx="4076698" cy="464399"/>
          </a:xfrm>
          <a:prstGeom prst="rect">
            <a:avLst/>
          </a:prstGeom>
          <a:gradFill>
            <a:gsLst>
              <a:gs pos="0">
                <a:srgbClr val="000000">
                  <a:alpha val="46000"/>
                </a:srgbClr>
              </a:gs>
              <a:gs pos="99000">
                <a:schemeClr val="accent1"/>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717139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CCC4BA0-1298-4DBD-86F1-B51D8C9D34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96B84C3-E49A-4641-8072-B3705D812A79}"/>
              </a:ext>
            </a:extLst>
          </p:cNvPr>
          <p:cNvSpPr>
            <a:spLocks noGrp="1"/>
          </p:cNvSpPr>
          <p:nvPr>
            <p:ph type="title"/>
          </p:nvPr>
        </p:nvSpPr>
        <p:spPr>
          <a:xfrm>
            <a:off x="1136398" y="502021"/>
            <a:ext cx="5427525" cy="1667997"/>
          </a:xfrm>
        </p:spPr>
        <p:txBody>
          <a:bodyPr vert="horz" lIns="91440" tIns="45720" rIns="91440" bIns="45720" rtlCol="0" anchor="b">
            <a:normAutofit/>
          </a:bodyPr>
          <a:lstStyle/>
          <a:p>
            <a:r>
              <a:rPr lang="en-US" sz="4000"/>
              <a:t>Droplet Protection</a:t>
            </a:r>
          </a:p>
        </p:txBody>
      </p:sp>
      <p:sp>
        <p:nvSpPr>
          <p:cNvPr id="4" name="Text Placeholder 3">
            <a:extLst>
              <a:ext uri="{FF2B5EF4-FFF2-40B4-BE49-F238E27FC236}">
                <a16:creationId xmlns:a16="http://schemas.microsoft.com/office/drawing/2014/main" id="{BD5066E7-CC08-4D4E-8BD2-C1A5F2395C64}"/>
              </a:ext>
            </a:extLst>
          </p:cNvPr>
          <p:cNvSpPr>
            <a:spLocks noGrp="1"/>
          </p:cNvSpPr>
          <p:nvPr>
            <p:ph type="body" sz="half" idx="2"/>
          </p:nvPr>
        </p:nvSpPr>
        <p:spPr>
          <a:xfrm>
            <a:off x="1136398" y="2405467"/>
            <a:ext cx="5427526" cy="3535083"/>
          </a:xfrm>
        </p:spPr>
        <p:txBody>
          <a:bodyPr vert="horz" lIns="91440" tIns="45720" rIns="91440" bIns="45720" rtlCol="0" anchor="t">
            <a:normAutofit/>
          </a:bodyPr>
          <a:lstStyle/>
          <a:p>
            <a:pPr indent="-228600">
              <a:buFont typeface="Arial" panose="020B0604020202020204" pitchFamily="34" charset="0"/>
              <a:buChar char="•"/>
            </a:pPr>
            <a:r>
              <a:rPr lang="en-US" sz="2000"/>
              <a:t>Gowns are used to protect the wearer from the spread of infection or illness if the wearer comes in contact with potentially infectious liquid and solid material. They may also be used to help prevent the gown wearer from transferring microorganisms that could harm  vulnerable patients, such as those with weakened immune systems. </a:t>
            </a:r>
          </a:p>
        </p:txBody>
      </p:sp>
      <p:pic>
        <p:nvPicPr>
          <p:cNvPr id="5" name="Content Placeholder 4">
            <a:extLst>
              <a:ext uri="{FF2B5EF4-FFF2-40B4-BE49-F238E27FC236}">
                <a16:creationId xmlns:a16="http://schemas.microsoft.com/office/drawing/2014/main" id="{5C73633A-3971-4225-BCD9-29CFD6D49D3D}"/>
              </a:ext>
            </a:extLst>
          </p:cNvPr>
          <p:cNvPicPr>
            <a:picLocks noGrp="1" noChangeAspect="1"/>
          </p:cNvPicPr>
          <p:nvPr>
            <p:ph idx="1"/>
          </p:nvPr>
        </p:nvPicPr>
        <p:blipFill rotWithShape="1">
          <a:blip r:embed="rId2"/>
          <a:srcRect r="-2" b="1248"/>
          <a:stretch/>
        </p:blipFill>
        <p:spPr>
          <a:xfrm>
            <a:off x="7047513" y="975645"/>
            <a:ext cx="4443447" cy="4443447"/>
          </a:xfrm>
          <a:custGeom>
            <a:avLst/>
            <a:gdLst/>
            <a:ahLst/>
            <a:cxnLst/>
            <a:rect l="l" t="t" r="r" b="b"/>
            <a:pathLst>
              <a:path w="4694238" h="4694238">
                <a:moveTo>
                  <a:pt x="2347119" y="0"/>
                </a:moveTo>
                <a:cubicBezTo>
                  <a:pt x="3643397" y="0"/>
                  <a:pt x="4694238" y="1050841"/>
                  <a:pt x="4694238" y="2347119"/>
                </a:cubicBezTo>
                <a:cubicBezTo>
                  <a:pt x="4694238" y="3643397"/>
                  <a:pt x="3643397" y="4694238"/>
                  <a:pt x="2347119" y="4694238"/>
                </a:cubicBezTo>
                <a:cubicBezTo>
                  <a:pt x="1050841" y="4694238"/>
                  <a:pt x="0" y="3643397"/>
                  <a:pt x="0" y="2347119"/>
                </a:cubicBezTo>
                <a:cubicBezTo>
                  <a:pt x="0" y="1050841"/>
                  <a:pt x="1050841" y="0"/>
                  <a:pt x="2347119" y="0"/>
                </a:cubicBezTo>
                <a:close/>
              </a:path>
            </a:pathLst>
          </a:custGeom>
        </p:spPr>
      </p:pic>
      <p:sp>
        <p:nvSpPr>
          <p:cNvPr id="12" name="Rectangle 11">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840085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0CCC4BA0-1298-4DBD-86F1-B51D8C9D34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23414BF-2E63-4988-8B3B-405DF2F89323}"/>
              </a:ext>
            </a:extLst>
          </p:cNvPr>
          <p:cNvSpPr>
            <a:spLocks noGrp="1"/>
          </p:cNvSpPr>
          <p:nvPr>
            <p:ph type="title"/>
          </p:nvPr>
        </p:nvSpPr>
        <p:spPr>
          <a:xfrm>
            <a:off x="1136398" y="502021"/>
            <a:ext cx="5427525" cy="1667997"/>
          </a:xfrm>
        </p:spPr>
        <p:txBody>
          <a:bodyPr vert="horz" lIns="91440" tIns="45720" rIns="91440" bIns="45720" rtlCol="0" anchor="b">
            <a:normAutofit/>
          </a:bodyPr>
          <a:lstStyle/>
          <a:p>
            <a:r>
              <a:rPr lang="en-US" sz="4000"/>
              <a:t>Respiratory </a:t>
            </a:r>
          </a:p>
        </p:txBody>
      </p:sp>
      <p:sp>
        <p:nvSpPr>
          <p:cNvPr id="4" name="Text Placeholder 3">
            <a:extLst>
              <a:ext uri="{FF2B5EF4-FFF2-40B4-BE49-F238E27FC236}">
                <a16:creationId xmlns:a16="http://schemas.microsoft.com/office/drawing/2014/main" id="{BA1A4696-E66C-4346-AF76-0153FE498A78}"/>
              </a:ext>
            </a:extLst>
          </p:cNvPr>
          <p:cNvSpPr>
            <a:spLocks noGrp="1"/>
          </p:cNvSpPr>
          <p:nvPr>
            <p:ph type="body" sz="half" idx="2"/>
          </p:nvPr>
        </p:nvSpPr>
        <p:spPr>
          <a:xfrm>
            <a:off x="1136398" y="2405467"/>
            <a:ext cx="5427526" cy="3535083"/>
          </a:xfrm>
        </p:spPr>
        <p:txBody>
          <a:bodyPr vert="horz" lIns="91440" tIns="45720" rIns="91440" bIns="45720" rtlCol="0" anchor="t">
            <a:normAutofit/>
          </a:bodyPr>
          <a:lstStyle/>
          <a:p>
            <a:pPr indent="-228600">
              <a:buFont typeface="Arial" panose="020B0604020202020204" pitchFamily="34" charset="0"/>
              <a:buChar char="•"/>
            </a:pPr>
            <a:r>
              <a:rPr lang="en-US" sz="2000"/>
              <a:t>Inhalation is one of the principal routes by which harmful materials can enter the body. If an individual is exposed to a hazardous airborne concentration of such a material, then undesirable health effects can result.</a:t>
            </a:r>
          </a:p>
          <a:p>
            <a:pPr indent="-228600">
              <a:buFont typeface="Arial" panose="020B0604020202020204" pitchFamily="34" charset="0"/>
              <a:buChar char="•"/>
            </a:pPr>
            <a:r>
              <a:rPr lang="en-US" sz="2000"/>
              <a:t>VA supplied N95 respirators (must be Fit Tested) and PAPRs.  </a:t>
            </a:r>
          </a:p>
          <a:p>
            <a:pPr indent="-228600">
              <a:buFont typeface="Arial" panose="020B0604020202020204" pitchFamily="34" charset="0"/>
              <a:buChar char="•"/>
            </a:pPr>
            <a:r>
              <a:rPr lang="en-US" sz="2000"/>
              <a:t>Fit Testing to occur initially on hire, when new styles are available, and yearly after. </a:t>
            </a:r>
          </a:p>
          <a:p>
            <a:pPr indent="-228600">
              <a:buFont typeface="Arial" panose="020B0604020202020204" pitchFamily="34" charset="0"/>
              <a:buChar char="•"/>
            </a:pPr>
            <a:r>
              <a:rPr lang="en-US" sz="2000"/>
              <a:t>Not to be used in low oxygen environments (&lt;19.5 O</a:t>
            </a:r>
            <a:r>
              <a:rPr lang="en-US" sz="2000" baseline="-25000"/>
              <a:t>2</a:t>
            </a:r>
            <a:r>
              <a:rPr lang="en-US" sz="2000"/>
              <a:t>)</a:t>
            </a:r>
          </a:p>
          <a:p>
            <a:pPr indent="-228600">
              <a:buFont typeface="Arial" panose="020B0604020202020204" pitchFamily="34" charset="0"/>
              <a:buChar char="•"/>
            </a:pPr>
            <a:endParaRPr lang="en-US" sz="2000"/>
          </a:p>
        </p:txBody>
      </p:sp>
      <p:pic>
        <p:nvPicPr>
          <p:cNvPr id="2050" name="Picture 2" descr="Image result for N95">
            <a:extLst>
              <a:ext uri="{FF2B5EF4-FFF2-40B4-BE49-F238E27FC236}">
                <a16:creationId xmlns:a16="http://schemas.microsoft.com/office/drawing/2014/main" id="{6847C0F7-9E03-4C4E-940C-E77B14B00B4F}"/>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2452" r="20882" b="2"/>
          <a:stretch/>
        </p:blipFill>
        <p:spPr bwMode="auto">
          <a:xfrm>
            <a:off x="7047513" y="975645"/>
            <a:ext cx="4443447" cy="4443447"/>
          </a:xfrm>
          <a:custGeom>
            <a:avLst/>
            <a:gdLst/>
            <a:ahLst/>
            <a:cxnLst/>
            <a:rect l="l" t="t" r="r" b="b"/>
            <a:pathLst>
              <a:path w="4694238" h="4694238">
                <a:moveTo>
                  <a:pt x="2347119" y="0"/>
                </a:moveTo>
                <a:cubicBezTo>
                  <a:pt x="3643397" y="0"/>
                  <a:pt x="4694238" y="1050841"/>
                  <a:pt x="4694238" y="2347119"/>
                </a:cubicBezTo>
                <a:cubicBezTo>
                  <a:pt x="4694238" y="3643397"/>
                  <a:pt x="3643397" y="4694238"/>
                  <a:pt x="2347119" y="4694238"/>
                </a:cubicBezTo>
                <a:cubicBezTo>
                  <a:pt x="1050841" y="4694238"/>
                  <a:pt x="0" y="3643397"/>
                  <a:pt x="0" y="2347119"/>
                </a:cubicBezTo>
                <a:cubicBezTo>
                  <a:pt x="0" y="1050841"/>
                  <a:pt x="1050841" y="0"/>
                  <a:pt x="2347119" y="0"/>
                </a:cubicBezTo>
                <a:close/>
              </a:path>
            </a:pathLst>
          </a:cu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829784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algn="ctr"/>
            <a:r>
              <a:rPr lang="en-US" dirty="0"/>
              <a:t>How do I use the N 95 Mask?</a:t>
            </a:r>
          </a:p>
        </p:txBody>
      </p:sp>
      <p:pic>
        <p:nvPicPr>
          <p:cNvPr id="41987" name="Picture 3"/>
          <p:cNvPicPr>
            <a:picLocks noGrp="1" noChangeAspect="1" noChangeArrowheads="1"/>
          </p:cNvPicPr>
          <p:nvPr>
            <p:ph sz="quarter" idx="1"/>
          </p:nvPr>
        </p:nvPicPr>
        <p:blipFill>
          <a:blip r:embed="rId2" cstate="print"/>
          <a:srcRect/>
          <a:stretch>
            <a:fillRect/>
          </a:stretch>
        </p:blipFill>
        <p:spPr>
          <a:xfrm>
            <a:off x="1981200" y="1981200"/>
            <a:ext cx="2057400" cy="1981200"/>
          </a:xfrm>
        </p:spPr>
      </p:pic>
      <p:pic>
        <p:nvPicPr>
          <p:cNvPr id="41988" name="Picture 4"/>
          <p:cNvPicPr>
            <a:picLocks noGrp="1" noChangeAspect="1" noChangeArrowheads="1"/>
          </p:cNvPicPr>
          <p:nvPr>
            <p:ph sz="quarter" idx="2"/>
          </p:nvPr>
        </p:nvPicPr>
        <p:blipFill>
          <a:blip r:embed="rId3" cstate="print"/>
          <a:srcRect/>
          <a:stretch>
            <a:fillRect/>
          </a:stretch>
        </p:blipFill>
        <p:spPr>
          <a:xfrm>
            <a:off x="1981200" y="4267200"/>
            <a:ext cx="2082800" cy="1981200"/>
          </a:xfrm>
        </p:spPr>
      </p:pic>
      <p:sp>
        <p:nvSpPr>
          <p:cNvPr id="41989" name="Rectangle 5"/>
          <p:cNvSpPr>
            <a:spLocks noGrp="1" noChangeArrowheads="1"/>
          </p:cNvSpPr>
          <p:nvPr>
            <p:ph type="body" sz="half" idx="3"/>
          </p:nvPr>
        </p:nvSpPr>
        <p:spPr>
          <a:xfrm>
            <a:off x="6172200" y="1676400"/>
            <a:ext cx="4495800" cy="4419600"/>
          </a:xfrm>
        </p:spPr>
        <p:txBody>
          <a:bodyPr/>
          <a:lstStyle/>
          <a:p>
            <a:r>
              <a:rPr lang="en-US" dirty="0"/>
              <a:t>Cup the respirator in your hand with headbands facing up. Place under the chin first, then bring it up over the nose. Position the lower headband at the base of your neck and position the other headband on the backside of your head near the top. Proceed to mold the nose piece to your face.</a:t>
            </a:r>
          </a:p>
        </p:txBody>
      </p:sp>
      <p:pic>
        <p:nvPicPr>
          <p:cNvPr id="41990" name="Picture 6"/>
          <p:cNvPicPr>
            <a:picLocks noChangeAspect="1" noChangeArrowheads="1"/>
          </p:cNvPicPr>
          <p:nvPr/>
        </p:nvPicPr>
        <p:blipFill>
          <a:blip r:embed="rId4" cstate="print"/>
          <a:srcRect/>
          <a:stretch>
            <a:fillRect/>
          </a:stretch>
        </p:blipFill>
        <p:spPr bwMode="auto">
          <a:xfrm>
            <a:off x="4267200" y="1981200"/>
            <a:ext cx="2057400" cy="1981200"/>
          </a:xfrm>
          <a:prstGeom prst="rect">
            <a:avLst/>
          </a:prstGeom>
          <a:noFill/>
          <a:ln w="9525">
            <a:noFill/>
            <a:miter lim="800000"/>
            <a:headEnd/>
            <a:tailEnd/>
          </a:ln>
          <a:effectLst/>
        </p:spPr>
      </p:pic>
      <p:pic>
        <p:nvPicPr>
          <p:cNvPr id="41991" name="Picture 7"/>
          <p:cNvPicPr>
            <a:picLocks noChangeAspect="1" noChangeArrowheads="1"/>
          </p:cNvPicPr>
          <p:nvPr/>
        </p:nvPicPr>
        <p:blipFill>
          <a:blip r:embed="rId5" cstate="print"/>
          <a:srcRect/>
          <a:stretch>
            <a:fillRect/>
          </a:stretch>
        </p:blipFill>
        <p:spPr bwMode="auto">
          <a:xfrm>
            <a:off x="4267200" y="4267200"/>
            <a:ext cx="2058988" cy="2038350"/>
          </a:xfrm>
          <a:prstGeom prst="rect">
            <a:avLst/>
          </a:prstGeom>
          <a:noFill/>
          <a:ln w="9525">
            <a:noFill/>
            <a:miter lim="800000"/>
            <a:headEnd/>
            <a:tailEnd/>
          </a:ln>
          <a:effectLst/>
        </p:spPr>
      </p:pic>
    </p:spTree>
  </p:cSld>
  <p:clrMapOvr>
    <a:masterClrMapping/>
  </p:clrMapOvr>
  <p:transition>
    <p:cover/>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9">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a:extLst>
              <a:ext uri="{FF2B5EF4-FFF2-40B4-BE49-F238E27FC236}">
                <a16:creationId xmlns:a16="http://schemas.microsoft.com/office/drawing/2014/main" id="{E3930D82-64D0-47E0-899F-9C6F063C9244}"/>
              </a:ext>
            </a:extLst>
          </p:cNvPr>
          <p:cNvSpPr>
            <a:spLocks noGrp="1"/>
          </p:cNvSpPr>
          <p:nvPr>
            <p:ph type="title"/>
          </p:nvPr>
        </p:nvSpPr>
        <p:spPr>
          <a:xfrm>
            <a:off x="838200" y="448721"/>
            <a:ext cx="4707671" cy="1225650"/>
          </a:xfrm>
        </p:spPr>
        <p:txBody>
          <a:bodyPr vert="horz" lIns="91440" tIns="45720" rIns="91440" bIns="45720" rtlCol="0" anchor="b">
            <a:normAutofit/>
          </a:bodyPr>
          <a:lstStyle/>
          <a:p>
            <a:r>
              <a:rPr lang="en-US" sz="3800">
                <a:solidFill>
                  <a:schemeClr val="bg1"/>
                </a:solidFill>
              </a:rPr>
              <a:t>PAPR</a:t>
            </a:r>
          </a:p>
        </p:txBody>
      </p:sp>
      <p:cxnSp>
        <p:nvCxnSpPr>
          <p:cNvPr id="16" name="Straight Connector 11">
            <a:extLst>
              <a:ext uri="{FF2B5EF4-FFF2-40B4-BE49-F238E27FC236}">
                <a16:creationId xmlns:a16="http://schemas.microsoft.com/office/drawing/2014/main" id="{EEA38897-7BA3-4408-8083-3235339C4A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1873" y="1749756"/>
            <a:ext cx="471830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4A3AEFBA-6E72-4D1A-92BE-028D7428DF12}"/>
              </a:ext>
            </a:extLst>
          </p:cNvPr>
          <p:cNvSpPr>
            <a:spLocks noGrp="1"/>
          </p:cNvSpPr>
          <p:nvPr>
            <p:ph type="body" sz="half" idx="2"/>
          </p:nvPr>
        </p:nvSpPr>
        <p:spPr>
          <a:xfrm>
            <a:off x="897769" y="1909192"/>
            <a:ext cx="4586513" cy="3647710"/>
          </a:xfrm>
        </p:spPr>
        <p:txBody>
          <a:bodyPr vert="horz" lIns="91440" tIns="45720" rIns="91440" bIns="45720" rtlCol="0">
            <a:normAutofit/>
          </a:bodyPr>
          <a:lstStyle/>
          <a:p>
            <a:pPr indent="-228600">
              <a:buFont typeface="Arial" panose="020B0604020202020204" pitchFamily="34" charset="0"/>
              <a:buChar char="•"/>
            </a:pPr>
            <a:r>
              <a:rPr lang="en-US" sz="2000" dirty="0">
                <a:solidFill>
                  <a:schemeClr val="bg1"/>
                </a:solidFill>
              </a:rPr>
              <a:t>Powered Air Purifying Respirator</a:t>
            </a:r>
          </a:p>
          <a:p>
            <a:pPr indent="-228600">
              <a:buFont typeface="Arial" panose="020B0604020202020204" pitchFamily="34" charset="0"/>
              <a:buChar char="•"/>
            </a:pPr>
            <a:r>
              <a:rPr lang="en-US" sz="2000" dirty="0">
                <a:solidFill>
                  <a:schemeClr val="bg1"/>
                </a:solidFill>
              </a:rPr>
              <a:t>Filter ambient air and provide workers with safe, breathable air. PAPR systems have a battery-powered blower that passes ambient air through a filter into the facepiece.</a:t>
            </a:r>
          </a:p>
        </p:txBody>
      </p:sp>
      <p:cxnSp>
        <p:nvCxnSpPr>
          <p:cNvPr id="14" name="Straight Connector 13">
            <a:extLst>
              <a:ext uri="{FF2B5EF4-FFF2-40B4-BE49-F238E27FC236}">
                <a16:creationId xmlns:a16="http://schemas.microsoft.com/office/drawing/2014/main" id="{F11AD06B-AB20-4097-8606-5DA00DBACE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4027" y="5707672"/>
            <a:ext cx="471399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Content Placeholder 4">
            <a:extLst>
              <a:ext uri="{FF2B5EF4-FFF2-40B4-BE49-F238E27FC236}">
                <a16:creationId xmlns:a16="http://schemas.microsoft.com/office/drawing/2014/main" id="{E582360F-3E8B-4CCC-AA99-05020FCA117B}"/>
              </a:ext>
            </a:extLst>
          </p:cNvPr>
          <p:cNvPicPr>
            <a:picLocks noGrp="1" noChangeAspect="1"/>
          </p:cNvPicPr>
          <p:nvPr>
            <p:ph idx="1"/>
          </p:nvPr>
        </p:nvPicPr>
        <p:blipFill rotWithShape="1">
          <a:blip r:embed="rId2"/>
          <a:srcRect l="14872" r="2501"/>
          <a:stretch/>
        </p:blipFill>
        <p:spPr>
          <a:xfrm>
            <a:off x="6525453" y="10"/>
            <a:ext cx="5666547" cy="6857990"/>
          </a:xfrm>
          <a:prstGeom prst="rect">
            <a:avLst/>
          </a:prstGeom>
        </p:spPr>
      </p:pic>
    </p:spTree>
    <p:extLst>
      <p:ext uri="{BB962C8B-B14F-4D97-AF65-F5344CB8AC3E}">
        <p14:creationId xmlns:p14="http://schemas.microsoft.com/office/powerpoint/2010/main" val="34983791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2" name="Rectangle 134">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390DB2BE-D204-43F0-A83D-B1CF4FBFD64D}"/>
              </a:ext>
            </a:extLst>
          </p:cNvPr>
          <p:cNvSpPr>
            <a:spLocks noGrp="1"/>
          </p:cNvSpPr>
          <p:nvPr>
            <p:ph type="title"/>
          </p:nvPr>
        </p:nvSpPr>
        <p:spPr>
          <a:xfrm>
            <a:off x="5297762" y="329184"/>
            <a:ext cx="6251110" cy="1783080"/>
          </a:xfrm>
        </p:spPr>
        <p:txBody>
          <a:bodyPr vert="horz" lIns="91440" tIns="45720" rIns="91440" bIns="45720" rtlCol="0" anchor="b">
            <a:normAutofit/>
          </a:bodyPr>
          <a:lstStyle/>
          <a:p>
            <a:r>
              <a:rPr lang="en-US" sz="5400"/>
              <a:t>PAPR</a:t>
            </a:r>
          </a:p>
        </p:txBody>
      </p:sp>
      <p:pic>
        <p:nvPicPr>
          <p:cNvPr id="2050" name="Picture 2" descr=" Man wearing PAPR system">
            <a:extLst>
              <a:ext uri="{FF2B5EF4-FFF2-40B4-BE49-F238E27FC236}">
                <a16:creationId xmlns:a16="http://schemas.microsoft.com/office/drawing/2014/main" id="{15A47A8A-EEF2-49ED-91CC-524322B73AC8}"/>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22395" r="9694"/>
          <a:stretch/>
        </p:blipFill>
        <p:spPr bwMode="auto">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2053"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D3B393A1-770B-4193-8A7F-0BCDDCF0EBFD}"/>
              </a:ext>
            </a:extLst>
          </p:cNvPr>
          <p:cNvSpPr>
            <a:spLocks noGrp="1"/>
          </p:cNvSpPr>
          <p:nvPr>
            <p:ph type="body" sz="half" idx="2"/>
          </p:nvPr>
        </p:nvSpPr>
        <p:spPr>
          <a:xfrm>
            <a:off x="5297762" y="2706624"/>
            <a:ext cx="6251110" cy="3483864"/>
          </a:xfrm>
        </p:spPr>
        <p:txBody>
          <a:bodyPr vert="horz" lIns="91440" tIns="45720" rIns="91440" bIns="45720" rtlCol="0">
            <a:normAutofit/>
          </a:bodyPr>
          <a:lstStyle/>
          <a:p>
            <a:pPr indent="-228600">
              <a:buFont typeface="Arial" panose="020B0604020202020204" pitchFamily="34" charset="0"/>
              <a:buChar char="•"/>
            </a:pPr>
            <a:r>
              <a:rPr lang="en-US" sz="2200" dirty="0"/>
              <a:t>Use when :</a:t>
            </a:r>
          </a:p>
          <a:p>
            <a:pPr indent="-228600">
              <a:buFont typeface="Arial" panose="020B0604020202020204" pitchFamily="34" charset="0"/>
              <a:buChar char="•"/>
            </a:pPr>
            <a:r>
              <a:rPr lang="en-US" sz="2200" dirty="0"/>
              <a:t>You can’t use N95</a:t>
            </a:r>
          </a:p>
          <a:p>
            <a:pPr indent="-228600">
              <a:buFont typeface="Arial" panose="020B0604020202020204" pitchFamily="34" charset="0"/>
              <a:buChar char="•"/>
            </a:pPr>
            <a:r>
              <a:rPr lang="en-US" sz="2200" dirty="0"/>
              <a:t>Shortage of N95 respirators</a:t>
            </a:r>
          </a:p>
          <a:p>
            <a:pPr indent="-228600">
              <a:buFont typeface="Arial" panose="020B0604020202020204" pitchFamily="34" charset="0"/>
              <a:buChar char="•"/>
            </a:pPr>
            <a:r>
              <a:rPr lang="en-US" sz="2200" dirty="0"/>
              <a:t>When recommended by VACO guidance</a:t>
            </a:r>
          </a:p>
          <a:p>
            <a:pPr indent="-228600">
              <a:buFont typeface="Arial" panose="020B0604020202020204" pitchFamily="34" charset="0"/>
              <a:buChar char="•"/>
            </a:pPr>
            <a:r>
              <a:rPr lang="en-US" sz="2200" dirty="0"/>
              <a:t>Currently recommended to wear a face mask underneath the PAPR hood.</a:t>
            </a:r>
          </a:p>
        </p:txBody>
      </p:sp>
    </p:spTree>
    <p:extLst>
      <p:ext uri="{BB962C8B-B14F-4D97-AF65-F5344CB8AC3E}">
        <p14:creationId xmlns:p14="http://schemas.microsoft.com/office/powerpoint/2010/main" val="12080414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017259-94F8-4422-888B-D390E33F5D1A}"/>
              </a:ext>
            </a:extLst>
          </p:cNvPr>
          <p:cNvSpPr>
            <a:spLocks noGrp="1"/>
          </p:cNvSpPr>
          <p:nvPr>
            <p:ph type="title"/>
          </p:nvPr>
        </p:nvSpPr>
        <p:spPr/>
        <p:txBody>
          <a:bodyPr/>
          <a:lstStyle/>
          <a:p>
            <a:r>
              <a:rPr lang="en-US" dirty="0"/>
              <a:t>COVID OUTBREAK PPE</a:t>
            </a:r>
            <a:br>
              <a:rPr lang="en-US" dirty="0"/>
            </a:br>
            <a:endParaRPr lang="en-US" dirty="0"/>
          </a:p>
        </p:txBody>
      </p:sp>
      <p:pic>
        <p:nvPicPr>
          <p:cNvPr id="5" name="Content Placeholder 4">
            <a:extLst>
              <a:ext uri="{FF2B5EF4-FFF2-40B4-BE49-F238E27FC236}">
                <a16:creationId xmlns:a16="http://schemas.microsoft.com/office/drawing/2014/main" id="{CE0DB193-57C6-42F5-A48A-DA87CF005CFB}"/>
              </a:ext>
            </a:extLst>
          </p:cNvPr>
          <p:cNvPicPr>
            <a:picLocks noGrp="1" noChangeAspect="1"/>
          </p:cNvPicPr>
          <p:nvPr>
            <p:ph idx="1"/>
          </p:nvPr>
        </p:nvPicPr>
        <p:blipFill>
          <a:blip r:embed="rId2"/>
          <a:stretch>
            <a:fillRect/>
          </a:stretch>
        </p:blipFill>
        <p:spPr>
          <a:xfrm>
            <a:off x="5183188" y="1881187"/>
            <a:ext cx="6172200" cy="3086100"/>
          </a:xfrm>
          <a:prstGeom prst="rect">
            <a:avLst/>
          </a:prstGeom>
        </p:spPr>
      </p:pic>
      <p:sp>
        <p:nvSpPr>
          <p:cNvPr id="4" name="Text Placeholder 3">
            <a:extLst>
              <a:ext uri="{FF2B5EF4-FFF2-40B4-BE49-F238E27FC236}">
                <a16:creationId xmlns:a16="http://schemas.microsoft.com/office/drawing/2014/main" id="{49B69E62-CFC3-478B-9790-407E868699EF}"/>
              </a:ext>
            </a:extLst>
          </p:cNvPr>
          <p:cNvSpPr>
            <a:spLocks noGrp="1"/>
          </p:cNvSpPr>
          <p:nvPr>
            <p:ph type="body" sz="half" idx="2"/>
          </p:nvPr>
        </p:nvSpPr>
        <p:spPr/>
        <p:txBody>
          <a:bodyPr>
            <a:normAutofit fontScale="92500" lnSpcReduction="10000"/>
          </a:bodyPr>
          <a:lstStyle/>
          <a:p>
            <a:r>
              <a:rPr lang="en-US"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Containment Zone</a:t>
            </a:r>
            <a:endParaRPr lang="en-US" sz="1200" dirty="0">
              <a:latin typeface="Times New Roman" panose="02020603050405020304" pitchFamily="18" charset="0"/>
              <a:ea typeface="Times New Roman" panose="02020603050405020304" pitchFamily="18" charset="0"/>
            </a:endParaRPr>
          </a:p>
          <a:p>
            <a:r>
              <a:rPr lang="en-US"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Keep Gown, N95, and face shield on between patients.  Change gloves and perform Hand Hygiene between patients. Keep phlebotomy trays in the clean zone of </a:t>
            </a:r>
            <a:r>
              <a:rPr lang="en-US">
                <a:solidFill>
                  <a:srgbClr val="000000"/>
                </a:solidFill>
                <a:latin typeface="Calibri" panose="020F0502020204030204" pitchFamily="34" charset="0"/>
                <a:ea typeface="Times New Roman" panose="02020603050405020304" pitchFamily="18" charset="0"/>
                <a:cs typeface="Times New Roman" panose="02020603050405020304" pitchFamily="18" charset="0"/>
              </a:rPr>
              <a:t>the unit. </a:t>
            </a:r>
            <a:endParaRPr lang="en-US" sz="1200" dirty="0">
              <a:latin typeface="Times New Roman" panose="02020603050405020304" pitchFamily="18" charset="0"/>
              <a:ea typeface="Times New Roman" panose="02020603050405020304" pitchFamily="18" charset="0"/>
            </a:endParaRPr>
          </a:p>
          <a:p>
            <a:pPr>
              <a:lnSpc>
                <a:spcPct val="107000"/>
              </a:lnSpc>
              <a:spcBef>
                <a:spcPts val="0"/>
              </a:spcBef>
              <a:spcAft>
                <a:spcPts val="800"/>
              </a:spcAft>
            </a:pPr>
            <a:r>
              <a:rPr lang="en-US" sz="1100" dirty="0">
                <a:solidFill>
                  <a:srgbClr val="FFC000"/>
                </a:solidFill>
                <a:latin typeface="Calibri" panose="020F0502020204030204" pitchFamily="34" charset="0"/>
                <a:ea typeface="Calibri" panose="020F0502020204030204" pitchFamily="34" charset="0"/>
                <a:cs typeface="Times New Roman" panose="02020603050405020304" pitchFamily="18" charset="0"/>
              </a:rPr>
              <a:t>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800"/>
              </a:spcAft>
            </a:pPr>
            <a:r>
              <a:rPr lang="en-US" dirty="0">
                <a:solidFill>
                  <a:srgbClr val="FFC000"/>
                </a:solidFill>
                <a:latin typeface="Calibri" panose="020F0502020204030204" pitchFamily="34" charset="0"/>
                <a:ea typeface="Calibri" panose="020F0502020204030204" pitchFamily="34" charset="0"/>
                <a:cs typeface="Times New Roman" panose="02020603050405020304" pitchFamily="18" charset="0"/>
              </a:rPr>
              <a:t>Convalescent Unit</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800"/>
              </a:spcAft>
            </a:pP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Use Surgical mask, face shield, gloves, and gown. Change gown and gloves between patients.</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800"/>
              </a:spcAft>
            </a:pP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800"/>
              </a:spcAft>
            </a:pPr>
            <a:r>
              <a:rPr lang="en-US" dirty="0">
                <a:solidFill>
                  <a:srgbClr val="00B050"/>
                </a:solidFill>
                <a:latin typeface="Calibri" panose="020F0502020204030204" pitchFamily="34" charset="0"/>
                <a:ea typeface="Calibri" panose="020F0502020204030204" pitchFamily="34" charset="0"/>
                <a:cs typeface="Times New Roman" panose="02020603050405020304" pitchFamily="18" charset="0"/>
              </a:rPr>
              <a:t>Clean Unit</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800"/>
              </a:spcAft>
            </a:pP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Use lab coat, surgical mask, face shield, and gloves. Change gloves between patients.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3321615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594D6AA1-A0E1-45F9-8E25-BAB8092293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7783BCF5-AB88-41A5-8CCA-011FB2ECC112}"/>
              </a:ext>
            </a:extLst>
          </p:cNvPr>
          <p:cNvSpPr>
            <a:spLocks noGrp="1"/>
          </p:cNvSpPr>
          <p:nvPr>
            <p:ph type="title"/>
          </p:nvPr>
        </p:nvSpPr>
        <p:spPr>
          <a:xfrm>
            <a:off x="838199" y="557189"/>
            <a:ext cx="10515599" cy="1296287"/>
          </a:xfrm>
        </p:spPr>
        <p:txBody>
          <a:bodyPr vert="horz" lIns="91440" tIns="45720" rIns="91440" bIns="45720" rtlCol="0" anchor="b">
            <a:normAutofit/>
          </a:bodyPr>
          <a:lstStyle/>
          <a:p>
            <a:pPr algn="ctr"/>
            <a:r>
              <a:rPr lang="en-US" sz="5200" kern="1200">
                <a:solidFill>
                  <a:schemeClr val="tx1"/>
                </a:solidFill>
                <a:latin typeface="+mj-lt"/>
                <a:ea typeface="+mj-ea"/>
                <a:cs typeface="+mj-cs"/>
              </a:rPr>
              <a:t>What PPE  do I use?</a:t>
            </a:r>
          </a:p>
        </p:txBody>
      </p:sp>
      <p:sp>
        <p:nvSpPr>
          <p:cNvPr id="6" name="Rectangle 2">
            <a:extLst>
              <a:ext uri="{FF2B5EF4-FFF2-40B4-BE49-F238E27FC236}">
                <a16:creationId xmlns:a16="http://schemas.microsoft.com/office/drawing/2014/main" id="{23DD3AEC-6B3D-43B0-BF08-04947ADB7F61}"/>
              </a:ext>
            </a:extLst>
          </p:cNvPr>
          <p:cNvSpPr>
            <a:spLocks noChangeArrowheads="1"/>
          </p:cNvSpPr>
          <p:nvPr/>
        </p:nvSpPr>
        <p:spPr bwMode="auto">
          <a:xfrm>
            <a:off x="3127375" y="296862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Table 4">
            <a:extLst>
              <a:ext uri="{FF2B5EF4-FFF2-40B4-BE49-F238E27FC236}">
                <a16:creationId xmlns:a16="http://schemas.microsoft.com/office/drawing/2014/main" id="{EA46B1ED-C532-4B41-9A4A-9B2A00E756B4}"/>
              </a:ext>
            </a:extLst>
          </p:cNvPr>
          <p:cNvGraphicFramePr>
            <a:graphicFrameLocks noGrp="1"/>
          </p:cNvGraphicFramePr>
          <p:nvPr/>
        </p:nvGraphicFramePr>
        <p:xfrm>
          <a:off x="2484112" y="2957665"/>
          <a:ext cx="7223775" cy="3364812"/>
        </p:xfrm>
        <a:graphic>
          <a:graphicData uri="http://schemas.openxmlformats.org/drawingml/2006/table">
            <a:tbl>
              <a:tblPr firstRow="1" firstCol="1" bandRow="1">
                <a:solidFill>
                  <a:srgbClr val="F2F2F2">
                    <a:alpha val="30196"/>
                  </a:srgbClr>
                </a:solidFill>
                <a:tableStyleId>{5C22544A-7EE6-4342-B048-85BDC9FD1C3A}</a:tableStyleId>
              </a:tblPr>
              <a:tblGrid>
                <a:gridCol w="3563183">
                  <a:extLst>
                    <a:ext uri="{9D8B030D-6E8A-4147-A177-3AD203B41FA5}">
                      <a16:colId xmlns:a16="http://schemas.microsoft.com/office/drawing/2014/main" val="1333836173"/>
                    </a:ext>
                  </a:extLst>
                </a:gridCol>
                <a:gridCol w="3660592">
                  <a:extLst>
                    <a:ext uri="{9D8B030D-6E8A-4147-A177-3AD203B41FA5}">
                      <a16:colId xmlns:a16="http://schemas.microsoft.com/office/drawing/2014/main" val="3788766871"/>
                    </a:ext>
                  </a:extLst>
                </a:gridCol>
              </a:tblGrid>
              <a:tr h="305892">
                <a:tc>
                  <a:txBody>
                    <a:bodyPr/>
                    <a:lstStyle/>
                    <a:p>
                      <a:pPr marL="0" marR="0" algn="ctr">
                        <a:lnSpc>
                          <a:spcPct val="107000"/>
                        </a:lnSpc>
                        <a:spcBef>
                          <a:spcPts val="0"/>
                        </a:spcBef>
                        <a:spcAft>
                          <a:spcPts val="0"/>
                        </a:spcAft>
                      </a:pPr>
                      <a:r>
                        <a:rPr lang="en-US" sz="1000" b="0" cap="none" spc="0">
                          <a:solidFill>
                            <a:schemeClr val="bg1"/>
                          </a:solidFill>
                          <a:effectLst/>
                        </a:rPr>
                        <a:t>Area</a:t>
                      </a:r>
                      <a:endParaRPr lang="en-US" sz="1000" b="0" cap="none" spc="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83352" marR="48088" marT="64117" marB="64117" anchor="ctr">
                    <a:lnL w="19050" cap="flat" cmpd="sng" algn="ctr">
                      <a:noFill/>
                      <a:prstDash val="solid"/>
                    </a:lnL>
                    <a:lnR w="12700" cmpd="sng">
                      <a:noFill/>
                    </a:lnR>
                    <a:lnT w="19050" cap="flat" cmpd="sng" algn="ctr">
                      <a:noFill/>
                      <a:prstDash val="solid"/>
                    </a:lnT>
                    <a:lnB w="38100" cmpd="sng">
                      <a:noFill/>
                    </a:lnB>
                    <a:solidFill>
                      <a:schemeClr val="accent1"/>
                    </a:solidFill>
                  </a:tcPr>
                </a:tc>
                <a:tc>
                  <a:txBody>
                    <a:bodyPr/>
                    <a:lstStyle/>
                    <a:p>
                      <a:pPr marL="0" marR="0" algn="ctr">
                        <a:lnSpc>
                          <a:spcPct val="107000"/>
                        </a:lnSpc>
                        <a:spcBef>
                          <a:spcPts val="0"/>
                        </a:spcBef>
                        <a:spcAft>
                          <a:spcPts val="0"/>
                        </a:spcAft>
                      </a:pPr>
                      <a:r>
                        <a:rPr lang="en-US" sz="1000" b="0" cap="none" spc="0">
                          <a:solidFill>
                            <a:schemeClr val="bg1"/>
                          </a:solidFill>
                          <a:effectLst/>
                        </a:rPr>
                        <a:t>PPE required</a:t>
                      </a:r>
                      <a:endParaRPr lang="en-US" sz="1000" b="0" cap="none" spc="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83352" marR="48088" marT="64117" marB="64117" anchor="ctr">
                    <a:lnL w="12700" cmpd="sng">
                      <a:noFill/>
                    </a:lnL>
                    <a:lnR w="12700" cmpd="sng">
                      <a:noFill/>
                    </a:lnR>
                    <a:lnT w="19050" cap="flat" cmpd="sng" algn="ctr">
                      <a:noFill/>
                      <a:prstDash val="solid"/>
                    </a:lnT>
                    <a:lnB w="38100" cmpd="sng">
                      <a:noFill/>
                    </a:lnB>
                    <a:solidFill>
                      <a:schemeClr val="accent1"/>
                    </a:solidFill>
                  </a:tcPr>
                </a:tc>
                <a:extLst>
                  <a:ext uri="{0D108BD9-81ED-4DB2-BD59-A6C34878D82A}">
                    <a16:rowId xmlns:a16="http://schemas.microsoft.com/office/drawing/2014/main" val="3122169535"/>
                  </a:ext>
                </a:extLst>
              </a:tr>
              <a:tr h="305892">
                <a:tc>
                  <a:txBody>
                    <a:bodyPr/>
                    <a:lstStyle/>
                    <a:p>
                      <a:pPr marL="0" marR="0" algn="ctr">
                        <a:lnSpc>
                          <a:spcPct val="107000"/>
                        </a:lnSpc>
                        <a:spcBef>
                          <a:spcPts val="0"/>
                        </a:spcBef>
                        <a:spcAft>
                          <a:spcPts val="0"/>
                        </a:spcAft>
                      </a:pPr>
                      <a:r>
                        <a:rPr lang="en-US" sz="1000" cap="none" spc="0">
                          <a:solidFill>
                            <a:schemeClr val="tx1"/>
                          </a:solidFill>
                          <a:effectLst/>
                        </a:rPr>
                        <a:t>Phlebotomy Outpatient</a:t>
                      </a:r>
                      <a:endParaRPr lang="en-US" sz="10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3352" marR="48088" marT="64117" marB="64117">
                    <a:lnL w="38100" cap="flat" cmpd="sng" algn="ctr">
                      <a:noFill/>
                      <a:prstDash val="solid"/>
                    </a:lnL>
                    <a:lnR w="6350" cap="flat" cmpd="sng" algn="ctr">
                      <a:solidFill>
                        <a:schemeClr val="tx1">
                          <a:lumMod val="75000"/>
                          <a:lumOff val="25000"/>
                        </a:schemeClr>
                      </a:solidFill>
                      <a:prstDash val="solid"/>
                    </a:lnR>
                    <a:lnT w="38100" cmpd="sng">
                      <a:noFill/>
                    </a:lnT>
                    <a:lnB w="6350" cap="flat" cmpd="sng" algn="ctr">
                      <a:noFill/>
                      <a:prstDash val="solid"/>
                    </a:lnB>
                    <a:solidFill>
                      <a:srgbClr val="F2F2F2">
                        <a:alpha val="30196"/>
                      </a:srgbClr>
                    </a:solidFill>
                  </a:tcPr>
                </a:tc>
                <a:tc>
                  <a:txBody>
                    <a:bodyPr/>
                    <a:lstStyle/>
                    <a:p>
                      <a:pPr marL="0" marR="0" algn="ctr">
                        <a:lnSpc>
                          <a:spcPct val="107000"/>
                        </a:lnSpc>
                        <a:spcBef>
                          <a:spcPts val="0"/>
                        </a:spcBef>
                        <a:spcAft>
                          <a:spcPts val="0"/>
                        </a:spcAft>
                      </a:pPr>
                      <a:r>
                        <a:rPr lang="en-US" sz="1000" cap="none" spc="0">
                          <a:solidFill>
                            <a:schemeClr val="tx1"/>
                          </a:solidFill>
                          <a:effectLst/>
                        </a:rPr>
                        <a:t>Mask, gloves, face shield, Lab coat</a:t>
                      </a:r>
                      <a:endParaRPr lang="en-US" sz="10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3352" marR="48088" marT="64117" marB="64117">
                    <a:lnL w="6350" cap="flat" cmpd="sng" algn="ctr">
                      <a:solidFill>
                        <a:schemeClr val="tx1">
                          <a:lumMod val="75000"/>
                          <a:lumOff val="25000"/>
                        </a:schemeClr>
                      </a:solidFill>
                      <a:prstDash val="solid"/>
                    </a:lnL>
                    <a:lnR w="38100" cap="flat" cmpd="sng" algn="ctr">
                      <a:noFill/>
                      <a:prstDash val="solid"/>
                    </a:lnR>
                    <a:lnT w="38100" cmpd="sng">
                      <a:noFill/>
                    </a:lnT>
                    <a:lnB w="6350" cap="flat" cmpd="sng" algn="ctr">
                      <a:noFill/>
                      <a:prstDash val="solid"/>
                    </a:lnB>
                    <a:solidFill>
                      <a:srgbClr val="F2F2F2">
                        <a:alpha val="30196"/>
                      </a:srgbClr>
                    </a:solidFill>
                  </a:tcPr>
                </a:tc>
                <a:extLst>
                  <a:ext uri="{0D108BD9-81ED-4DB2-BD59-A6C34878D82A}">
                    <a16:rowId xmlns:a16="http://schemas.microsoft.com/office/drawing/2014/main" val="2634662590"/>
                  </a:ext>
                </a:extLst>
              </a:tr>
              <a:tr h="305892">
                <a:tc>
                  <a:txBody>
                    <a:bodyPr/>
                    <a:lstStyle/>
                    <a:p>
                      <a:pPr marL="0" marR="0" algn="ctr">
                        <a:lnSpc>
                          <a:spcPct val="107000"/>
                        </a:lnSpc>
                        <a:spcBef>
                          <a:spcPts val="0"/>
                        </a:spcBef>
                        <a:spcAft>
                          <a:spcPts val="0"/>
                        </a:spcAft>
                      </a:pPr>
                      <a:r>
                        <a:rPr lang="en-US" sz="1000" cap="none" spc="0">
                          <a:solidFill>
                            <a:schemeClr val="tx1"/>
                          </a:solidFill>
                          <a:effectLst/>
                        </a:rPr>
                        <a:t>115 phlebotomy</a:t>
                      </a:r>
                      <a:endParaRPr lang="en-US" sz="10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3352" marR="48088" marT="64117" marB="64117">
                    <a:lnL w="6350" cap="flat" cmpd="sng" algn="ctr">
                      <a:noFill/>
                      <a:prstDash val="solid"/>
                    </a:lnL>
                    <a:lnR w="6350" cap="flat" cmpd="sng" algn="ctr">
                      <a:noFill/>
                      <a:prstDash val="solid"/>
                    </a:lnR>
                    <a:lnT w="6350" cap="flat" cmpd="sng" algn="ctr">
                      <a:noFill/>
                      <a:prstDash val="solid"/>
                    </a:lnT>
                    <a:lnB w="12700" cmpd="sng">
                      <a:noFill/>
                      <a:prstDash val="solid"/>
                    </a:lnB>
                    <a:solidFill>
                      <a:schemeClr val="bg1">
                        <a:lumMod val="95000"/>
                      </a:schemeClr>
                    </a:solidFill>
                  </a:tcPr>
                </a:tc>
                <a:tc>
                  <a:txBody>
                    <a:bodyPr/>
                    <a:lstStyle/>
                    <a:p>
                      <a:pPr marL="0" marR="0" algn="ctr">
                        <a:lnSpc>
                          <a:spcPct val="107000"/>
                        </a:lnSpc>
                        <a:spcBef>
                          <a:spcPts val="0"/>
                        </a:spcBef>
                        <a:spcAft>
                          <a:spcPts val="0"/>
                        </a:spcAft>
                      </a:pPr>
                      <a:r>
                        <a:rPr lang="en-US" sz="1000" cap="none" spc="0">
                          <a:solidFill>
                            <a:schemeClr val="tx1"/>
                          </a:solidFill>
                          <a:effectLst/>
                        </a:rPr>
                        <a:t>Mask, gloves, face shield, Lab coat</a:t>
                      </a:r>
                      <a:endParaRPr lang="en-US" sz="10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3352" marR="48088" marT="64117" marB="64117">
                    <a:lnL w="6350" cap="flat" cmpd="sng" algn="ctr">
                      <a:noFill/>
                      <a:prstDash val="solid"/>
                    </a:lnL>
                    <a:lnR w="12700" cmpd="sng">
                      <a:noFill/>
                      <a:prstDash val="solid"/>
                    </a:lnR>
                    <a:lnT w="6350"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364805755"/>
                  </a:ext>
                </a:extLst>
              </a:tr>
              <a:tr h="305892">
                <a:tc>
                  <a:txBody>
                    <a:bodyPr/>
                    <a:lstStyle/>
                    <a:p>
                      <a:pPr marL="0" marR="0" algn="ctr">
                        <a:lnSpc>
                          <a:spcPct val="107000"/>
                        </a:lnSpc>
                        <a:spcBef>
                          <a:spcPts val="0"/>
                        </a:spcBef>
                        <a:spcAft>
                          <a:spcPts val="0"/>
                        </a:spcAft>
                      </a:pPr>
                      <a:r>
                        <a:rPr lang="en-US" sz="1000" cap="none" spc="0">
                          <a:solidFill>
                            <a:schemeClr val="tx1"/>
                          </a:solidFill>
                          <a:effectLst/>
                        </a:rPr>
                        <a:t>115 COVID</a:t>
                      </a:r>
                      <a:endParaRPr lang="en-US" sz="10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3352" marR="48088" marT="64117" marB="64117">
                    <a:lnL w="38100" cap="flat" cmpd="sng" algn="ctr">
                      <a:noFill/>
                      <a:prstDash val="solid"/>
                    </a:lnL>
                    <a:lnR w="6350" cap="flat" cmpd="sng" algn="ctr">
                      <a:solidFill>
                        <a:schemeClr val="tx1">
                          <a:lumMod val="75000"/>
                          <a:lumOff val="25000"/>
                        </a:schemeClr>
                      </a:solidFill>
                      <a:prstDash val="solid"/>
                    </a:lnR>
                    <a:lnT w="12700" cmpd="sng">
                      <a:noFill/>
                      <a:prstDash val="solid"/>
                    </a:lnT>
                    <a:lnB w="6350" cap="flat" cmpd="sng" algn="ctr">
                      <a:noFill/>
                      <a:prstDash val="solid"/>
                    </a:lnB>
                    <a:solidFill>
                      <a:srgbClr val="F2F2F2">
                        <a:alpha val="30196"/>
                      </a:srgbClr>
                    </a:solidFill>
                  </a:tcPr>
                </a:tc>
                <a:tc>
                  <a:txBody>
                    <a:bodyPr/>
                    <a:lstStyle/>
                    <a:p>
                      <a:pPr marL="0" marR="0" algn="ctr">
                        <a:lnSpc>
                          <a:spcPct val="107000"/>
                        </a:lnSpc>
                        <a:spcBef>
                          <a:spcPts val="0"/>
                        </a:spcBef>
                        <a:spcAft>
                          <a:spcPts val="0"/>
                        </a:spcAft>
                      </a:pPr>
                      <a:r>
                        <a:rPr lang="en-US" sz="1000" cap="none" spc="0">
                          <a:solidFill>
                            <a:schemeClr val="tx1"/>
                          </a:solidFill>
                          <a:effectLst/>
                        </a:rPr>
                        <a:t>N95, face shield, gown, gloves</a:t>
                      </a:r>
                      <a:endParaRPr lang="en-US" sz="10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3352" marR="48088" marT="64117" marB="64117">
                    <a:lnL w="6350" cap="flat" cmpd="sng" algn="ctr">
                      <a:solidFill>
                        <a:schemeClr val="tx1">
                          <a:lumMod val="75000"/>
                          <a:lumOff val="25000"/>
                        </a:schemeClr>
                      </a:solidFill>
                      <a:prstDash val="solid"/>
                    </a:lnL>
                    <a:lnR w="38100" cap="flat" cmpd="sng" algn="ctr">
                      <a:noFill/>
                      <a:prstDash val="solid"/>
                    </a:lnR>
                    <a:lnT w="12700" cmpd="sng">
                      <a:noFill/>
                      <a:prstDash val="solid"/>
                    </a:lnT>
                    <a:lnB w="6350" cap="flat" cmpd="sng" algn="ctr">
                      <a:noFill/>
                      <a:prstDash val="solid"/>
                    </a:lnB>
                    <a:solidFill>
                      <a:srgbClr val="F2F2F2">
                        <a:alpha val="30196"/>
                      </a:srgbClr>
                    </a:solidFill>
                  </a:tcPr>
                </a:tc>
                <a:extLst>
                  <a:ext uri="{0D108BD9-81ED-4DB2-BD59-A6C34878D82A}">
                    <a16:rowId xmlns:a16="http://schemas.microsoft.com/office/drawing/2014/main" val="1828521667"/>
                  </a:ext>
                </a:extLst>
              </a:tr>
              <a:tr h="305892">
                <a:tc>
                  <a:txBody>
                    <a:bodyPr/>
                    <a:lstStyle/>
                    <a:p>
                      <a:pPr marL="0" marR="0" algn="ctr">
                        <a:lnSpc>
                          <a:spcPct val="107000"/>
                        </a:lnSpc>
                        <a:spcBef>
                          <a:spcPts val="0"/>
                        </a:spcBef>
                        <a:spcAft>
                          <a:spcPts val="0"/>
                        </a:spcAft>
                      </a:pPr>
                      <a:r>
                        <a:rPr lang="en-US" sz="1000" cap="none" spc="0">
                          <a:solidFill>
                            <a:schemeClr val="tx1"/>
                          </a:solidFill>
                          <a:effectLst/>
                        </a:rPr>
                        <a:t>ARC</a:t>
                      </a:r>
                      <a:endParaRPr lang="en-US" sz="10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3352" marR="48088" marT="64117" marB="64117">
                    <a:lnL w="6350" cap="flat" cmpd="sng" algn="ctr">
                      <a:noFill/>
                      <a:prstDash val="solid"/>
                    </a:lnL>
                    <a:lnR w="6350" cap="flat" cmpd="sng" algn="ctr">
                      <a:noFill/>
                      <a:prstDash val="solid"/>
                    </a:lnR>
                    <a:lnT w="6350" cap="flat" cmpd="sng" algn="ctr">
                      <a:noFill/>
                      <a:prstDash val="solid"/>
                    </a:lnT>
                    <a:lnB w="12700" cmpd="sng">
                      <a:noFill/>
                      <a:prstDash val="solid"/>
                    </a:lnB>
                    <a:solidFill>
                      <a:schemeClr val="bg1">
                        <a:lumMod val="95000"/>
                      </a:schemeClr>
                    </a:solidFill>
                  </a:tcPr>
                </a:tc>
                <a:tc>
                  <a:txBody>
                    <a:bodyPr/>
                    <a:lstStyle/>
                    <a:p>
                      <a:pPr marL="0" marR="0" algn="ctr">
                        <a:lnSpc>
                          <a:spcPct val="107000"/>
                        </a:lnSpc>
                        <a:spcBef>
                          <a:spcPts val="0"/>
                        </a:spcBef>
                        <a:spcAft>
                          <a:spcPts val="0"/>
                        </a:spcAft>
                      </a:pPr>
                      <a:r>
                        <a:rPr lang="en-US" sz="1000" cap="none" spc="0">
                          <a:solidFill>
                            <a:schemeClr val="tx1"/>
                          </a:solidFill>
                          <a:effectLst/>
                        </a:rPr>
                        <a:t>N95, face shield, gown, gloves</a:t>
                      </a:r>
                      <a:endParaRPr lang="en-US" sz="10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3352" marR="48088" marT="64117" marB="64117">
                    <a:lnL w="6350" cap="flat" cmpd="sng" algn="ctr">
                      <a:noFill/>
                      <a:prstDash val="solid"/>
                    </a:lnL>
                    <a:lnR w="12700" cmpd="sng">
                      <a:noFill/>
                      <a:prstDash val="solid"/>
                    </a:lnR>
                    <a:lnT w="6350"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2537330310"/>
                  </a:ext>
                </a:extLst>
              </a:tr>
              <a:tr h="305892">
                <a:tc>
                  <a:txBody>
                    <a:bodyPr/>
                    <a:lstStyle/>
                    <a:p>
                      <a:pPr marL="0" marR="0" algn="ctr">
                        <a:lnSpc>
                          <a:spcPct val="107000"/>
                        </a:lnSpc>
                        <a:spcBef>
                          <a:spcPts val="0"/>
                        </a:spcBef>
                        <a:spcAft>
                          <a:spcPts val="0"/>
                        </a:spcAft>
                      </a:pPr>
                      <a:r>
                        <a:rPr lang="en-US" sz="1000" cap="none" spc="0">
                          <a:solidFill>
                            <a:schemeClr val="tx1"/>
                          </a:solidFill>
                          <a:effectLst/>
                        </a:rPr>
                        <a:t>Urgent Care</a:t>
                      </a:r>
                      <a:endParaRPr lang="en-US" sz="10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3352" marR="48088" marT="64117" marB="64117">
                    <a:lnL w="38100" cap="flat" cmpd="sng" algn="ctr">
                      <a:noFill/>
                      <a:prstDash val="solid"/>
                    </a:lnL>
                    <a:lnR w="6350" cap="flat" cmpd="sng" algn="ctr">
                      <a:solidFill>
                        <a:schemeClr val="tx1">
                          <a:lumMod val="75000"/>
                          <a:lumOff val="25000"/>
                        </a:schemeClr>
                      </a:solidFill>
                      <a:prstDash val="solid"/>
                    </a:lnR>
                    <a:lnT w="12700" cmpd="sng">
                      <a:noFill/>
                      <a:prstDash val="solid"/>
                    </a:lnT>
                    <a:lnB w="6350" cap="flat" cmpd="sng" algn="ctr">
                      <a:noFill/>
                      <a:prstDash val="solid"/>
                    </a:lnB>
                    <a:solidFill>
                      <a:srgbClr val="F2F2F2">
                        <a:alpha val="30196"/>
                      </a:srgbClr>
                    </a:solidFill>
                  </a:tcPr>
                </a:tc>
                <a:tc>
                  <a:txBody>
                    <a:bodyPr/>
                    <a:lstStyle/>
                    <a:p>
                      <a:pPr marL="0" marR="0" algn="ctr">
                        <a:lnSpc>
                          <a:spcPct val="107000"/>
                        </a:lnSpc>
                        <a:spcBef>
                          <a:spcPts val="0"/>
                        </a:spcBef>
                        <a:spcAft>
                          <a:spcPts val="0"/>
                        </a:spcAft>
                      </a:pPr>
                      <a:r>
                        <a:rPr lang="en-US" sz="1000" cap="none" spc="0">
                          <a:solidFill>
                            <a:schemeClr val="tx1"/>
                          </a:solidFill>
                          <a:effectLst/>
                        </a:rPr>
                        <a:t>Mask, gloves, face shield, lab coat (may wear N95)</a:t>
                      </a:r>
                      <a:endParaRPr lang="en-US" sz="10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3352" marR="48088" marT="64117" marB="64117">
                    <a:lnL w="6350" cap="flat" cmpd="sng" algn="ctr">
                      <a:solidFill>
                        <a:schemeClr val="tx1">
                          <a:lumMod val="75000"/>
                          <a:lumOff val="25000"/>
                        </a:schemeClr>
                      </a:solidFill>
                      <a:prstDash val="solid"/>
                    </a:lnL>
                    <a:lnR w="38100" cap="flat" cmpd="sng" algn="ctr">
                      <a:noFill/>
                      <a:prstDash val="solid"/>
                    </a:lnR>
                    <a:lnT w="12700" cmpd="sng">
                      <a:noFill/>
                      <a:prstDash val="solid"/>
                    </a:lnT>
                    <a:lnB w="6350" cap="flat" cmpd="sng" algn="ctr">
                      <a:noFill/>
                      <a:prstDash val="solid"/>
                    </a:lnB>
                    <a:solidFill>
                      <a:srgbClr val="F2F2F2">
                        <a:alpha val="30196"/>
                      </a:srgbClr>
                    </a:solidFill>
                  </a:tcPr>
                </a:tc>
                <a:extLst>
                  <a:ext uri="{0D108BD9-81ED-4DB2-BD59-A6C34878D82A}">
                    <a16:rowId xmlns:a16="http://schemas.microsoft.com/office/drawing/2014/main" val="1252650204"/>
                  </a:ext>
                </a:extLst>
              </a:tr>
              <a:tr h="305892">
                <a:tc>
                  <a:txBody>
                    <a:bodyPr/>
                    <a:lstStyle/>
                    <a:p>
                      <a:pPr marL="0" marR="0" algn="ctr">
                        <a:lnSpc>
                          <a:spcPct val="107000"/>
                        </a:lnSpc>
                        <a:spcBef>
                          <a:spcPts val="0"/>
                        </a:spcBef>
                        <a:spcAft>
                          <a:spcPts val="0"/>
                        </a:spcAft>
                      </a:pPr>
                      <a:r>
                        <a:rPr lang="en-US" sz="1000" cap="none" spc="0">
                          <a:solidFill>
                            <a:schemeClr val="tx1"/>
                          </a:solidFill>
                          <a:effectLst/>
                        </a:rPr>
                        <a:t>Urgent Care COVID</a:t>
                      </a:r>
                      <a:endParaRPr lang="en-US" sz="10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3352" marR="48088" marT="64117" marB="64117">
                    <a:lnL w="6350" cap="flat" cmpd="sng" algn="ctr">
                      <a:noFill/>
                      <a:prstDash val="solid"/>
                    </a:lnL>
                    <a:lnR w="6350" cap="flat" cmpd="sng" algn="ctr">
                      <a:noFill/>
                      <a:prstDash val="solid"/>
                    </a:lnR>
                    <a:lnT w="6350" cap="flat" cmpd="sng" algn="ctr">
                      <a:noFill/>
                      <a:prstDash val="solid"/>
                    </a:lnT>
                    <a:lnB w="12700" cmpd="sng">
                      <a:noFill/>
                      <a:prstDash val="solid"/>
                    </a:lnB>
                    <a:solidFill>
                      <a:schemeClr val="bg1">
                        <a:lumMod val="95000"/>
                      </a:schemeClr>
                    </a:solidFill>
                  </a:tcPr>
                </a:tc>
                <a:tc>
                  <a:txBody>
                    <a:bodyPr/>
                    <a:lstStyle/>
                    <a:p>
                      <a:pPr marL="0" marR="0" algn="ctr">
                        <a:lnSpc>
                          <a:spcPct val="107000"/>
                        </a:lnSpc>
                        <a:spcBef>
                          <a:spcPts val="0"/>
                        </a:spcBef>
                        <a:spcAft>
                          <a:spcPts val="0"/>
                        </a:spcAft>
                      </a:pPr>
                      <a:r>
                        <a:rPr lang="en-US" sz="1000" cap="none" spc="0">
                          <a:solidFill>
                            <a:schemeClr val="tx1"/>
                          </a:solidFill>
                          <a:effectLst/>
                        </a:rPr>
                        <a:t>N95, face shield, gown, gloves</a:t>
                      </a:r>
                      <a:endParaRPr lang="en-US" sz="10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3352" marR="48088" marT="64117" marB="64117">
                    <a:lnL w="6350" cap="flat" cmpd="sng" algn="ctr">
                      <a:noFill/>
                      <a:prstDash val="solid"/>
                    </a:lnL>
                    <a:lnR w="12700" cmpd="sng">
                      <a:noFill/>
                      <a:prstDash val="solid"/>
                    </a:lnR>
                    <a:lnT w="6350"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118724360"/>
                  </a:ext>
                </a:extLst>
              </a:tr>
              <a:tr h="305892">
                <a:tc>
                  <a:txBody>
                    <a:bodyPr/>
                    <a:lstStyle/>
                    <a:p>
                      <a:pPr marL="0" marR="0" algn="ctr">
                        <a:lnSpc>
                          <a:spcPct val="107000"/>
                        </a:lnSpc>
                        <a:spcBef>
                          <a:spcPts val="0"/>
                        </a:spcBef>
                        <a:spcAft>
                          <a:spcPts val="0"/>
                        </a:spcAft>
                      </a:pPr>
                      <a:r>
                        <a:rPr lang="en-US" sz="1000" cap="none" spc="0">
                          <a:solidFill>
                            <a:schemeClr val="tx1"/>
                          </a:solidFill>
                          <a:effectLst/>
                        </a:rPr>
                        <a:t>CLC</a:t>
                      </a:r>
                      <a:endParaRPr lang="en-US" sz="10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3352" marR="48088" marT="64117" marB="64117">
                    <a:lnL w="38100" cap="flat" cmpd="sng" algn="ctr">
                      <a:noFill/>
                      <a:prstDash val="solid"/>
                    </a:lnL>
                    <a:lnR w="6350" cap="flat" cmpd="sng" algn="ctr">
                      <a:solidFill>
                        <a:schemeClr val="tx1">
                          <a:lumMod val="75000"/>
                          <a:lumOff val="25000"/>
                        </a:schemeClr>
                      </a:solidFill>
                      <a:prstDash val="solid"/>
                    </a:lnR>
                    <a:lnT w="12700" cmpd="sng">
                      <a:noFill/>
                      <a:prstDash val="solid"/>
                    </a:lnT>
                    <a:lnB w="6350" cap="flat" cmpd="sng" algn="ctr">
                      <a:noFill/>
                      <a:prstDash val="solid"/>
                    </a:lnB>
                    <a:solidFill>
                      <a:srgbClr val="F2F2F2">
                        <a:alpha val="30196"/>
                      </a:srgbClr>
                    </a:solidFill>
                  </a:tcPr>
                </a:tc>
                <a:tc>
                  <a:txBody>
                    <a:bodyPr/>
                    <a:lstStyle/>
                    <a:p>
                      <a:pPr marL="0" marR="0" algn="ctr">
                        <a:lnSpc>
                          <a:spcPct val="107000"/>
                        </a:lnSpc>
                        <a:spcBef>
                          <a:spcPts val="0"/>
                        </a:spcBef>
                        <a:spcAft>
                          <a:spcPts val="0"/>
                        </a:spcAft>
                      </a:pPr>
                      <a:r>
                        <a:rPr lang="en-US" sz="1000" cap="none" spc="0">
                          <a:solidFill>
                            <a:schemeClr val="tx1"/>
                          </a:solidFill>
                          <a:effectLst/>
                        </a:rPr>
                        <a:t>Low risk- mask, gloves, face shield, lab coat</a:t>
                      </a:r>
                      <a:endParaRPr lang="en-US" sz="10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3352" marR="48088" marT="64117" marB="64117">
                    <a:lnL w="6350" cap="flat" cmpd="sng" algn="ctr">
                      <a:solidFill>
                        <a:schemeClr val="tx1">
                          <a:lumMod val="75000"/>
                          <a:lumOff val="25000"/>
                        </a:schemeClr>
                      </a:solidFill>
                      <a:prstDash val="solid"/>
                    </a:lnL>
                    <a:lnR w="38100" cap="flat" cmpd="sng" algn="ctr">
                      <a:noFill/>
                      <a:prstDash val="solid"/>
                    </a:lnR>
                    <a:lnT w="12700" cmpd="sng">
                      <a:noFill/>
                      <a:prstDash val="solid"/>
                    </a:lnT>
                    <a:lnB w="6350" cap="flat" cmpd="sng" algn="ctr">
                      <a:noFill/>
                      <a:prstDash val="solid"/>
                    </a:lnB>
                    <a:solidFill>
                      <a:srgbClr val="F2F2F2">
                        <a:alpha val="30196"/>
                      </a:srgbClr>
                    </a:solidFill>
                  </a:tcPr>
                </a:tc>
                <a:extLst>
                  <a:ext uri="{0D108BD9-81ED-4DB2-BD59-A6C34878D82A}">
                    <a16:rowId xmlns:a16="http://schemas.microsoft.com/office/drawing/2014/main" val="1724441743"/>
                  </a:ext>
                </a:extLst>
              </a:tr>
              <a:tr h="305892">
                <a:tc>
                  <a:txBody>
                    <a:bodyPr/>
                    <a:lstStyle/>
                    <a:p>
                      <a:pPr marL="0" marR="0" algn="ctr">
                        <a:lnSpc>
                          <a:spcPct val="107000"/>
                        </a:lnSpc>
                        <a:spcBef>
                          <a:spcPts val="0"/>
                        </a:spcBef>
                        <a:spcAft>
                          <a:spcPts val="0"/>
                        </a:spcAft>
                      </a:pPr>
                      <a:r>
                        <a:rPr lang="en-US" sz="1000" cap="none" spc="0">
                          <a:solidFill>
                            <a:schemeClr val="tx1"/>
                          </a:solidFill>
                          <a:effectLst/>
                        </a:rPr>
                        <a:t> </a:t>
                      </a:r>
                      <a:endParaRPr lang="en-US" sz="10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3352" marR="48088" marT="64117" marB="64117">
                    <a:lnL w="6350" cap="flat" cmpd="sng" algn="ctr">
                      <a:noFill/>
                      <a:prstDash val="solid"/>
                    </a:lnL>
                    <a:lnR w="6350" cap="flat" cmpd="sng" algn="ctr">
                      <a:noFill/>
                      <a:prstDash val="solid"/>
                    </a:lnR>
                    <a:lnT w="6350" cap="flat" cmpd="sng" algn="ctr">
                      <a:noFill/>
                      <a:prstDash val="solid"/>
                    </a:lnT>
                    <a:lnB w="12700" cmpd="sng">
                      <a:noFill/>
                      <a:prstDash val="solid"/>
                    </a:lnB>
                    <a:solidFill>
                      <a:schemeClr val="bg1">
                        <a:lumMod val="95000"/>
                      </a:schemeClr>
                    </a:solidFill>
                  </a:tcPr>
                </a:tc>
                <a:tc>
                  <a:txBody>
                    <a:bodyPr/>
                    <a:lstStyle/>
                    <a:p>
                      <a:pPr marL="0" marR="0" algn="ctr">
                        <a:lnSpc>
                          <a:spcPct val="107000"/>
                        </a:lnSpc>
                        <a:spcBef>
                          <a:spcPts val="0"/>
                        </a:spcBef>
                        <a:spcAft>
                          <a:spcPts val="0"/>
                        </a:spcAft>
                      </a:pPr>
                      <a:r>
                        <a:rPr lang="en-US" sz="1000" cap="none" spc="0">
                          <a:solidFill>
                            <a:schemeClr val="tx1"/>
                          </a:solidFill>
                          <a:effectLst/>
                        </a:rPr>
                        <a:t>High risk- N95, face shield, gown gloves</a:t>
                      </a:r>
                      <a:endParaRPr lang="en-US" sz="10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3352" marR="48088" marT="64117" marB="64117">
                    <a:lnL w="6350" cap="flat" cmpd="sng" algn="ctr">
                      <a:noFill/>
                      <a:prstDash val="solid"/>
                    </a:lnL>
                    <a:lnR w="12700" cmpd="sng">
                      <a:noFill/>
                      <a:prstDash val="solid"/>
                    </a:lnR>
                    <a:lnT w="6350"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2634378501"/>
                  </a:ext>
                </a:extLst>
              </a:tr>
              <a:tr h="305892">
                <a:tc>
                  <a:txBody>
                    <a:bodyPr/>
                    <a:lstStyle/>
                    <a:p>
                      <a:pPr marL="0" marR="0" algn="ctr">
                        <a:lnSpc>
                          <a:spcPct val="107000"/>
                        </a:lnSpc>
                        <a:spcBef>
                          <a:spcPts val="0"/>
                        </a:spcBef>
                        <a:spcAft>
                          <a:spcPts val="0"/>
                        </a:spcAft>
                      </a:pPr>
                      <a:r>
                        <a:rPr lang="en-US" sz="1000" cap="none" spc="0">
                          <a:solidFill>
                            <a:schemeClr val="tx1"/>
                          </a:solidFill>
                          <a:effectLst/>
                        </a:rPr>
                        <a:t> </a:t>
                      </a:r>
                      <a:endParaRPr lang="en-US" sz="10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3352" marR="48088" marT="64117" marB="64117">
                    <a:lnL w="38100" cap="flat" cmpd="sng" algn="ctr">
                      <a:noFill/>
                      <a:prstDash val="solid"/>
                    </a:lnL>
                    <a:lnR w="6350" cap="flat" cmpd="sng" algn="ctr">
                      <a:solidFill>
                        <a:schemeClr val="tx1">
                          <a:lumMod val="75000"/>
                          <a:lumOff val="25000"/>
                        </a:schemeClr>
                      </a:solidFill>
                      <a:prstDash val="solid"/>
                    </a:lnR>
                    <a:lnT w="12700" cmpd="sng">
                      <a:noFill/>
                      <a:prstDash val="solid"/>
                    </a:lnT>
                    <a:lnB w="6350" cap="flat" cmpd="sng" algn="ctr">
                      <a:noFill/>
                      <a:prstDash val="solid"/>
                    </a:lnB>
                    <a:solidFill>
                      <a:srgbClr val="F2F2F2">
                        <a:alpha val="30196"/>
                      </a:srgbClr>
                    </a:solidFill>
                  </a:tcPr>
                </a:tc>
                <a:tc>
                  <a:txBody>
                    <a:bodyPr/>
                    <a:lstStyle/>
                    <a:p>
                      <a:pPr marL="0" marR="0" algn="ctr">
                        <a:lnSpc>
                          <a:spcPct val="107000"/>
                        </a:lnSpc>
                        <a:spcBef>
                          <a:spcPts val="0"/>
                        </a:spcBef>
                        <a:spcAft>
                          <a:spcPts val="0"/>
                        </a:spcAft>
                      </a:pPr>
                      <a:r>
                        <a:rPr lang="en-US" sz="1000" cap="none" spc="0">
                          <a:solidFill>
                            <a:schemeClr val="tx1"/>
                          </a:solidFill>
                          <a:effectLst/>
                        </a:rPr>
                        <a:t>See outbreak slide</a:t>
                      </a:r>
                      <a:endParaRPr lang="en-US" sz="10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3352" marR="48088" marT="64117" marB="64117">
                    <a:lnL w="6350" cap="flat" cmpd="sng" algn="ctr">
                      <a:solidFill>
                        <a:schemeClr val="tx1">
                          <a:lumMod val="75000"/>
                          <a:lumOff val="25000"/>
                        </a:schemeClr>
                      </a:solidFill>
                      <a:prstDash val="solid"/>
                    </a:lnL>
                    <a:lnR w="38100" cap="flat" cmpd="sng" algn="ctr">
                      <a:noFill/>
                      <a:prstDash val="solid"/>
                    </a:lnR>
                    <a:lnT w="12700" cmpd="sng">
                      <a:noFill/>
                      <a:prstDash val="solid"/>
                    </a:lnT>
                    <a:lnB w="6350" cap="flat" cmpd="sng" algn="ctr">
                      <a:noFill/>
                      <a:prstDash val="solid"/>
                    </a:lnB>
                    <a:solidFill>
                      <a:srgbClr val="F2F2F2">
                        <a:alpha val="30196"/>
                      </a:srgbClr>
                    </a:solidFill>
                  </a:tcPr>
                </a:tc>
                <a:extLst>
                  <a:ext uri="{0D108BD9-81ED-4DB2-BD59-A6C34878D82A}">
                    <a16:rowId xmlns:a16="http://schemas.microsoft.com/office/drawing/2014/main" val="1184965645"/>
                  </a:ext>
                </a:extLst>
              </a:tr>
              <a:tr h="305892">
                <a:tc>
                  <a:txBody>
                    <a:bodyPr/>
                    <a:lstStyle/>
                    <a:p>
                      <a:pPr marL="0" marR="0" algn="ctr">
                        <a:lnSpc>
                          <a:spcPct val="107000"/>
                        </a:lnSpc>
                        <a:spcBef>
                          <a:spcPts val="0"/>
                        </a:spcBef>
                        <a:spcAft>
                          <a:spcPts val="0"/>
                        </a:spcAft>
                      </a:pPr>
                      <a:r>
                        <a:rPr lang="en-US" sz="1000" cap="none" spc="0">
                          <a:solidFill>
                            <a:schemeClr val="tx1"/>
                          </a:solidFill>
                          <a:effectLst/>
                        </a:rPr>
                        <a:t> </a:t>
                      </a:r>
                      <a:endParaRPr lang="en-US" sz="10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3352" marR="48088" marT="64117" marB="64117">
                    <a:lnL w="6350" cap="flat" cmpd="sng" algn="ctr">
                      <a:noFill/>
                      <a:prstDash val="solid"/>
                    </a:lnL>
                    <a:lnR w="6350" cap="flat" cmpd="sng" algn="ctr">
                      <a:noFill/>
                      <a:prstDash val="solid"/>
                    </a:lnR>
                    <a:lnT w="6350" cap="flat" cmpd="sng" algn="ctr">
                      <a:noFill/>
                      <a:prstDash val="solid"/>
                    </a:lnT>
                    <a:lnB w="12700" cmpd="sng">
                      <a:noFill/>
                      <a:prstDash val="solid"/>
                    </a:lnB>
                    <a:solidFill>
                      <a:schemeClr val="bg1">
                        <a:lumMod val="95000"/>
                      </a:schemeClr>
                    </a:solidFill>
                  </a:tcPr>
                </a:tc>
                <a:tc>
                  <a:txBody>
                    <a:bodyPr/>
                    <a:lstStyle/>
                    <a:p>
                      <a:pPr marL="0" marR="0" algn="ctr">
                        <a:lnSpc>
                          <a:spcPct val="107000"/>
                        </a:lnSpc>
                        <a:spcBef>
                          <a:spcPts val="0"/>
                        </a:spcBef>
                        <a:spcAft>
                          <a:spcPts val="0"/>
                        </a:spcAft>
                      </a:pPr>
                      <a:r>
                        <a:rPr lang="en-US" sz="1000" cap="none" spc="0">
                          <a:solidFill>
                            <a:schemeClr val="tx1"/>
                          </a:solidFill>
                          <a:effectLst/>
                        </a:rPr>
                        <a:t> </a:t>
                      </a:r>
                      <a:endParaRPr lang="en-US" sz="10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3352" marR="48088" marT="64117" marB="64117">
                    <a:lnL w="6350" cap="flat" cmpd="sng" algn="ctr">
                      <a:noFill/>
                      <a:prstDash val="solid"/>
                    </a:lnL>
                    <a:lnR w="12700" cmpd="sng">
                      <a:noFill/>
                      <a:prstDash val="solid"/>
                    </a:lnR>
                    <a:lnT w="6350"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1060569935"/>
                  </a:ext>
                </a:extLst>
              </a:tr>
            </a:tbl>
          </a:graphicData>
        </a:graphic>
      </p:graphicFrame>
    </p:spTree>
    <p:extLst>
      <p:ext uri="{BB962C8B-B14F-4D97-AF65-F5344CB8AC3E}">
        <p14:creationId xmlns:p14="http://schemas.microsoft.com/office/powerpoint/2010/main" val="38475509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76F2F-9DC2-47BF-BE00-7D45ABD20071}"/>
              </a:ext>
            </a:extLst>
          </p:cNvPr>
          <p:cNvSpPr>
            <a:spLocks noGrp="1"/>
          </p:cNvSpPr>
          <p:nvPr>
            <p:ph type="title"/>
          </p:nvPr>
        </p:nvSpPr>
        <p:spPr/>
        <p:txBody>
          <a:bodyPr/>
          <a:lstStyle/>
          <a:p>
            <a:r>
              <a:rPr lang="en-US" dirty="0"/>
              <a:t>Laboratory Policy on PPE</a:t>
            </a:r>
          </a:p>
        </p:txBody>
      </p:sp>
      <p:sp>
        <p:nvSpPr>
          <p:cNvPr id="3" name="Content Placeholder 2">
            <a:extLst>
              <a:ext uri="{FF2B5EF4-FFF2-40B4-BE49-F238E27FC236}">
                <a16:creationId xmlns:a16="http://schemas.microsoft.com/office/drawing/2014/main" id="{27277CEA-C193-48E2-B12F-25775C49BCBD}"/>
              </a:ext>
            </a:extLst>
          </p:cNvPr>
          <p:cNvSpPr>
            <a:spLocks noGrp="1"/>
          </p:cNvSpPr>
          <p:nvPr>
            <p:ph idx="1"/>
          </p:nvPr>
        </p:nvSpPr>
        <p:spPr/>
        <p:txBody>
          <a:bodyPr/>
          <a:lstStyle/>
          <a:p>
            <a:r>
              <a:rPr lang="en-US" dirty="0"/>
              <a:t>GEN-035 Chemical Hygiene Plan</a:t>
            </a:r>
          </a:p>
          <a:p>
            <a:r>
              <a:rPr lang="en-US" dirty="0"/>
              <a:t>GEN-037 Infection Control Plan</a:t>
            </a:r>
          </a:p>
          <a:p>
            <a:r>
              <a:rPr lang="en-US" dirty="0"/>
              <a:t>GEN-103 Pathology and Medicine Safety Program</a:t>
            </a:r>
          </a:p>
          <a:p>
            <a:endParaRPr lang="en-US" dirty="0"/>
          </a:p>
          <a:p>
            <a:endParaRPr lang="en-US" dirty="0"/>
          </a:p>
        </p:txBody>
      </p:sp>
    </p:spTree>
    <p:extLst>
      <p:ext uri="{BB962C8B-B14F-4D97-AF65-F5344CB8AC3E}">
        <p14:creationId xmlns:p14="http://schemas.microsoft.com/office/powerpoint/2010/main" val="42225935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9D32F93-50AC-4C46-A5DB-291C60DDB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Triangle 10">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212F11-326A-406B-97F6-DFDFE363080F}"/>
              </a:ext>
            </a:extLst>
          </p:cNvPr>
          <p:cNvSpPr>
            <a:spLocks noGrp="1"/>
          </p:cNvSpPr>
          <p:nvPr>
            <p:ph type="title"/>
          </p:nvPr>
        </p:nvSpPr>
        <p:spPr>
          <a:xfrm>
            <a:off x="965201" y="1036674"/>
            <a:ext cx="3689096" cy="3514364"/>
          </a:xfrm>
        </p:spPr>
        <p:txBody>
          <a:bodyPr vert="horz" lIns="91440" tIns="45720" rIns="91440" bIns="45720" rtlCol="0" anchor="b">
            <a:normAutofit/>
          </a:bodyPr>
          <a:lstStyle/>
          <a:p>
            <a:pPr algn="r"/>
            <a:r>
              <a:rPr lang="en-US" sz="6100" kern="1200">
                <a:solidFill>
                  <a:schemeClr val="tx1"/>
                </a:solidFill>
                <a:latin typeface="+mj-lt"/>
                <a:ea typeface="+mj-ea"/>
                <a:cs typeface="+mj-cs"/>
              </a:rPr>
              <a:t>Please watch the following video</a:t>
            </a:r>
          </a:p>
        </p:txBody>
      </p:sp>
      <p:pic>
        <p:nvPicPr>
          <p:cNvPr id="4" name="Online Media 3" title="Donning and Doffing PPE in Clinical Laboratories:  Removing Gown First and Gloves Second">
            <a:hlinkClick r:id="" action="ppaction://media"/>
            <a:extLst>
              <a:ext uri="{FF2B5EF4-FFF2-40B4-BE49-F238E27FC236}">
                <a16:creationId xmlns:a16="http://schemas.microsoft.com/office/drawing/2014/main" id="{6EFE34BB-461A-45D2-9A9D-481511104A00}"/>
              </a:ext>
            </a:extLst>
          </p:cNvPr>
          <p:cNvPicPr>
            <a:picLocks noGrp="1" noRot="1" noChangeAspect="1"/>
          </p:cNvPicPr>
          <p:nvPr>
            <p:ph idx="1"/>
            <a:videoFile r:link="rId1"/>
          </p:nvPr>
        </p:nvPicPr>
        <p:blipFill>
          <a:blip r:embed="rId3"/>
          <a:stretch>
            <a:fillRect/>
          </a:stretch>
        </p:blipFill>
        <p:spPr>
          <a:xfrm>
            <a:off x="5342862" y="1786177"/>
            <a:ext cx="4811872" cy="2718707"/>
          </a:xfrm>
          <a:prstGeom prst="rect">
            <a:avLst/>
          </a:prstGeom>
        </p:spPr>
      </p:pic>
    </p:spTree>
    <p:extLst>
      <p:ext uri="{BB962C8B-B14F-4D97-AF65-F5344CB8AC3E}">
        <p14:creationId xmlns:p14="http://schemas.microsoft.com/office/powerpoint/2010/main" val="726673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2" y="453981"/>
            <a:ext cx="6675120" cy="1877811"/>
          </a:xfrm>
          <a:prstGeom prst="rect">
            <a:avLst/>
          </a:prstGeom>
          <a:solidFill>
            <a:srgbClr val="544F6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E4AA97AA-6CC4-4DC3-96D7-7991FC172059}"/>
              </a:ext>
            </a:extLst>
          </p:cNvPr>
          <p:cNvSpPr>
            <a:spLocks noGrp="1"/>
          </p:cNvSpPr>
          <p:nvPr>
            <p:ph type="title"/>
          </p:nvPr>
        </p:nvSpPr>
        <p:spPr>
          <a:xfrm>
            <a:off x="731520" y="731520"/>
            <a:ext cx="6089904" cy="1426464"/>
          </a:xfrm>
        </p:spPr>
        <p:txBody>
          <a:bodyPr vert="horz" lIns="91440" tIns="45720" rIns="91440" bIns="45720" rtlCol="0" anchor="ctr">
            <a:normAutofit/>
          </a:bodyPr>
          <a:lstStyle/>
          <a:p>
            <a:r>
              <a:rPr lang="en-US" sz="4400" dirty="0">
                <a:solidFill>
                  <a:srgbClr val="FFFFFF"/>
                </a:solidFill>
              </a:rPr>
              <a:t>The Lab is responsible for:</a:t>
            </a:r>
          </a:p>
        </p:txBody>
      </p:sp>
      <p:sp>
        <p:nvSpPr>
          <p:cNvPr id="73" name="Rectangle 72">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77100" y="461737"/>
            <a:ext cx="2149361" cy="1870055"/>
          </a:xfrm>
          <a:prstGeom prst="rect">
            <a:avLst/>
          </a:prstGeom>
          <a:solidFill>
            <a:schemeClr val="accent5">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5" name="Rectangle 74">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73768" y="453155"/>
            <a:ext cx="2149358" cy="1878638"/>
          </a:xfrm>
          <a:prstGeom prst="rect">
            <a:avLst/>
          </a:prstGeom>
          <a:solidFill>
            <a:srgbClr val="308AFF"/>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7" name="Rectangle 76">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0" y="2480956"/>
            <a:ext cx="6675121" cy="3918122"/>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F1934F2F-084D-4307-828D-3342C1B5D8FB}"/>
              </a:ext>
            </a:extLst>
          </p:cNvPr>
          <p:cNvSpPr>
            <a:spLocks noGrp="1"/>
          </p:cNvSpPr>
          <p:nvPr>
            <p:ph type="body" sz="half" idx="2"/>
          </p:nvPr>
        </p:nvSpPr>
        <p:spPr>
          <a:xfrm>
            <a:off x="789456" y="2798385"/>
            <a:ext cx="6031967" cy="3283260"/>
          </a:xfrm>
        </p:spPr>
        <p:txBody>
          <a:bodyPr vert="horz" lIns="91440" tIns="45720" rIns="91440" bIns="45720" rtlCol="0" anchor="ctr">
            <a:normAutofit/>
          </a:bodyPr>
          <a:lstStyle/>
          <a:p>
            <a:pPr indent="-228600">
              <a:buFont typeface="Arial" panose="020B0604020202020204" pitchFamily="34" charset="0"/>
              <a:buChar char="•"/>
            </a:pPr>
            <a:r>
              <a:rPr lang="en-US" sz="2000" dirty="0"/>
              <a:t>Providing a Workplace Hazard Assessment</a:t>
            </a:r>
          </a:p>
          <a:p>
            <a:pPr indent="-228600">
              <a:buFont typeface="Arial" panose="020B0604020202020204" pitchFamily="34" charset="0"/>
              <a:buChar char="•"/>
            </a:pPr>
            <a:r>
              <a:rPr lang="en-US" sz="2000" dirty="0"/>
              <a:t>Procuring and buying appropriate PPE</a:t>
            </a:r>
          </a:p>
          <a:p>
            <a:pPr indent="-228600">
              <a:buFont typeface="Arial" panose="020B0604020202020204" pitchFamily="34" charset="0"/>
              <a:buChar char="•"/>
            </a:pPr>
            <a:r>
              <a:rPr lang="en-US" sz="2000" dirty="0"/>
              <a:t>Train Employees on the Use and Care of PPE</a:t>
            </a:r>
          </a:p>
          <a:p>
            <a:pPr indent="-228600">
              <a:buFont typeface="Arial" panose="020B0604020202020204" pitchFamily="34" charset="0"/>
              <a:buChar char="•"/>
            </a:pPr>
            <a:r>
              <a:rPr lang="en-US" sz="2000" dirty="0"/>
              <a:t>Maintain PPE</a:t>
            </a:r>
          </a:p>
          <a:p>
            <a:pPr indent="-228600">
              <a:buFont typeface="Arial" panose="020B0604020202020204" pitchFamily="34" charset="0"/>
              <a:buChar char="•"/>
            </a:pPr>
            <a:r>
              <a:rPr lang="en-US" sz="2000" dirty="0"/>
              <a:t>Ensure PPE use compliance.</a:t>
            </a:r>
          </a:p>
        </p:txBody>
      </p:sp>
      <p:pic>
        <p:nvPicPr>
          <p:cNvPr id="1026" name="Picture 2" descr="Image result for Medical Lab PPE">
            <a:extLst>
              <a:ext uri="{FF2B5EF4-FFF2-40B4-BE49-F238E27FC236}">
                <a16:creationId xmlns:a16="http://schemas.microsoft.com/office/drawing/2014/main" id="{60210820-5051-4435-B579-17AB64F2F4BF}"/>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r="5662" b="-2"/>
          <a:stretch/>
        </p:blipFill>
        <p:spPr bwMode="auto">
          <a:xfrm>
            <a:off x="7277100" y="2480954"/>
            <a:ext cx="4455979" cy="39181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00329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059" y="450221"/>
            <a:ext cx="3362146" cy="3911523"/>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4DA30831-C882-47AC-92BC-9C444E8489E1}"/>
              </a:ext>
            </a:extLst>
          </p:cNvPr>
          <p:cNvSpPr>
            <a:spLocks noGrp="1"/>
          </p:cNvSpPr>
          <p:nvPr>
            <p:ph type="title"/>
          </p:nvPr>
        </p:nvSpPr>
        <p:spPr>
          <a:xfrm>
            <a:off x="774701" y="762000"/>
            <a:ext cx="2771672" cy="3230578"/>
          </a:xfrm>
        </p:spPr>
        <p:txBody>
          <a:bodyPr vert="horz" lIns="91440" tIns="45720" rIns="91440" bIns="45720" rtlCol="0" anchor="ctr">
            <a:normAutofit/>
          </a:bodyPr>
          <a:lstStyle/>
          <a:p>
            <a:r>
              <a:rPr lang="en-US" sz="3800">
                <a:solidFill>
                  <a:srgbClr val="FFFFFF"/>
                </a:solidFill>
              </a:rPr>
              <a:t>The Employee is responsible for:</a:t>
            </a:r>
          </a:p>
        </p:txBody>
      </p:sp>
      <p:pic>
        <p:nvPicPr>
          <p:cNvPr id="5" name="Content Placeholder 4">
            <a:extLst>
              <a:ext uri="{FF2B5EF4-FFF2-40B4-BE49-F238E27FC236}">
                <a16:creationId xmlns:a16="http://schemas.microsoft.com/office/drawing/2014/main" id="{F091E58C-82AB-446A-A653-B666F2E8A188}"/>
              </a:ext>
            </a:extLst>
          </p:cNvPr>
          <p:cNvPicPr>
            <a:picLocks noGrp="1" noChangeAspect="1"/>
          </p:cNvPicPr>
          <p:nvPr>
            <p:ph idx="1"/>
          </p:nvPr>
        </p:nvPicPr>
        <p:blipFill rotWithShape="1">
          <a:blip r:embed="rId2"/>
          <a:srcRect r="4215" b="1"/>
          <a:stretch/>
        </p:blipFill>
        <p:spPr>
          <a:xfrm>
            <a:off x="3988092" y="448054"/>
            <a:ext cx="4036457" cy="5954580"/>
          </a:xfrm>
          <a:prstGeom prst="rect">
            <a:avLst/>
          </a:prstGeom>
        </p:spPr>
      </p:pic>
      <p:sp>
        <p:nvSpPr>
          <p:cNvPr id="12" name="Rectangle 11">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88443" y="445459"/>
            <a:ext cx="3522149" cy="595717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5608E90A-05D4-4AB9-9762-5FF25D1D8DCD}"/>
              </a:ext>
            </a:extLst>
          </p:cNvPr>
          <p:cNvSpPr>
            <a:spLocks noGrp="1"/>
          </p:cNvSpPr>
          <p:nvPr>
            <p:ph type="body" sz="half" idx="2"/>
          </p:nvPr>
        </p:nvSpPr>
        <p:spPr>
          <a:xfrm>
            <a:off x="8460981" y="805294"/>
            <a:ext cx="2977071" cy="5237503"/>
          </a:xfrm>
        </p:spPr>
        <p:txBody>
          <a:bodyPr vert="horz" lIns="91440" tIns="45720" rIns="91440" bIns="45720" rtlCol="0" anchor="ctr">
            <a:normAutofit/>
          </a:bodyPr>
          <a:lstStyle/>
          <a:p>
            <a:pPr indent="-228600">
              <a:buFont typeface="Arial" panose="020B0604020202020204" pitchFamily="34" charset="0"/>
              <a:buChar char="•"/>
            </a:pPr>
            <a:r>
              <a:rPr lang="en-US" sz="2000"/>
              <a:t> Utilize appropriate PPE as directed by Lab.</a:t>
            </a:r>
          </a:p>
          <a:p>
            <a:pPr indent="-228600">
              <a:buFont typeface="Arial" panose="020B0604020202020204" pitchFamily="34" charset="0"/>
              <a:buChar char="•"/>
            </a:pPr>
            <a:r>
              <a:rPr lang="en-US" sz="2000"/>
              <a:t> Maintain PPE in clean, sanitary, and reliable condition.</a:t>
            </a:r>
          </a:p>
          <a:p>
            <a:pPr indent="-228600">
              <a:buFont typeface="Arial" panose="020B0604020202020204" pitchFamily="34" charset="0"/>
              <a:buChar char="•"/>
            </a:pPr>
            <a:r>
              <a:rPr lang="en-US" sz="2000"/>
              <a:t> Responsible for the replacement of prescription safety glasses that are lost or damaged, except when such loss or damage occurs in the performance of regularly assigned duties.</a:t>
            </a:r>
          </a:p>
          <a:p>
            <a:pPr indent="-228600">
              <a:buFont typeface="Arial" panose="020B0604020202020204" pitchFamily="34" charset="0"/>
              <a:buChar char="•"/>
            </a:pPr>
            <a:r>
              <a:rPr lang="en-US" sz="2000"/>
              <a:t>Report deficient, damaged, or lost PPE to their supervisor.</a:t>
            </a:r>
          </a:p>
          <a:p>
            <a:pPr indent="-228600">
              <a:buFont typeface="Arial" panose="020B0604020202020204" pitchFamily="34" charset="0"/>
              <a:buChar char="•"/>
            </a:pPr>
            <a:endParaRPr lang="en-US" sz="2000"/>
          </a:p>
        </p:txBody>
      </p:sp>
      <p:sp>
        <p:nvSpPr>
          <p:cNvPr id="14" name="Rectangle 13">
            <a:extLst>
              <a:ext uri="{FF2B5EF4-FFF2-40B4-BE49-F238E27FC236}">
                <a16:creationId xmlns:a16="http://schemas.microsoft.com/office/drawing/2014/main" id="{05CC4153-3F0D-4F4C-8F12-E8FC3FA40A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058" y="4517136"/>
            <a:ext cx="3362146" cy="1890452"/>
          </a:xfrm>
          <a:prstGeom prst="rect">
            <a:avLst/>
          </a:prstGeom>
          <a:solidFill>
            <a:srgbClr val="394554">
              <a:alpha val="95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40990550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76"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7"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8"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9"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0" name="Rectangle 79">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92CE5E62-42C8-4C8B-9F69-51A75FDE512A}"/>
              </a:ext>
            </a:extLst>
          </p:cNvPr>
          <p:cNvSpPr>
            <a:spLocks noGrp="1"/>
          </p:cNvSpPr>
          <p:nvPr>
            <p:ph type="title"/>
          </p:nvPr>
        </p:nvSpPr>
        <p:spPr>
          <a:xfrm>
            <a:off x="1047280" y="759805"/>
            <a:ext cx="10306520" cy="1325563"/>
          </a:xfrm>
        </p:spPr>
        <p:txBody>
          <a:bodyPr vert="horz" lIns="91440" tIns="45720" rIns="91440" bIns="45720" rtlCol="0" anchor="ctr">
            <a:normAutofit/>
          </a:bodyPr>
          <a:lstStyle/>
          <a:p>
            <a:r>
              <a:rPr lang="en-US" sz="4000">
                <a:solidFill>
                  <a:srgbClr val="FFFFFF"/>
                </a:solidFill>
              </a:rPr>
              <a:t>PPE</a:t>
            </a:r>
          </a:p>
        </p:txBody>
      </p:sp>
      <p:sp>
        <p:nvSpPr>
          <p:cNvPr id="3" name="Content Placeholder 2">
            <a:extLst>
              <a:ext uri="{FF2B5EF4-FFF2-40B4-BE49-F238E27FC236}">
                <a16:creationId xmlns:a16="http://schemas.microsoft.com/office/drawing/2014/main" id="{7AF8CF53-85AA-417B-95EA-A985AF9F5C60}"/>
              </a:ext>
            </a:extLst>
          </p:cNvPr>
          <p:cNvSpPr>
            <a:spLocks noGrp="1"/>
          </p:cNvSpPr>
          <p:nvPr>
            <p:ph type="body" sz="half" idx="2"/>
          </p:nvPr>
        </p:nvSpPr>
        <p:spPr>
          <a:xfrm>
            <a:off x="1424904" y="2494450"/>
            <a:ext cx="4053545" cy="3563159"/>
          </a:xfrm>
        </p:spPr>
        <p:txBody>
          <a:bodyPr vert="horz" lIns="91440" tIns="45720" rIns="91440" bIns="45720" rtlCol="0">
            <a:normAutofit/>
          </a:bodyPr>
          <a:lstStyle/>
          <a:p>
            <a:pPr indent="-228600">
              <a:buFont typeface="Arial" panose="020B0604020202020204" pitchFamily="34" charset="0"/>
              <a:buChar char="•"/>
            </a:pPr>
            <a:r>
              <a:rPr lang="en-US" sz="2400"/>
              <a:t>Used when engineering controls alone are not enough to protect employee. </a:t>
            </a:r>
          </a:p>
          <a:p>
            <a:pPr indent="-228600">
              <a:buFont typeface="Arial" panose="020B0604020202020204" pitchFamily="34" charset="0"/>
              <a:buChar char="•"/>
            </a:pPr>
            <a:r>
              <a:rPr lang="en-US" sz="2400"/>
              <a:t>Lab coats, gloves, and safety eyewear are the basic PPE needed in a lab. Additional PPE may be needed for other hazards.</a:t>
            </a:r>
          </a:p>
        </p:txBody>
      </p:sp>
      <p:pic>
        <p:nvPicPr>
          <p:cNvPr id="1028" name="Picture 4" descr="See the source image">
            <a:extLst>
              <a:ext uri="{FF2B5EF4-FFF2-40B4-BE49-F238E27FC236}">
                <a16:creationId xmlns:a16="http://schemas.microsoft.com/office/drawing/2014/main" id="{E92AE409-A38E-4A19-88DC-489407AE5C4A}"/>
              </a:ext>
            </a:extLst>
          </p:cNvPr>
          <p:cNvPicPr>
            <a:picLocks noGrp="1" noChangeAspect="1" noChangeArrowheads="1"/>
          </p:cNvPicPr>
          <p:nvPr>
            <p:ph type="pic" idx="1"/>
          </p:nvPr>
        </p:nvPicPr>
        <p:blipFill rotWithShape="1">
          <a:blip r:embed="rId2">
            <a:extLst>
              <a:ext uri="{28A0092B-C50C-407E-A947-70E740481C1C}">
                <a14:useLocalDpi xmlns:a14="http://schemas.microsoft.com/office/drawing/2010/main" val="0"/>
              </a:ext>
            </a:extLst>
          </a:blip>
          <a:srcRect b="1067"/>
          <a:stretch/>
        </p:blipFill>
        <p:spPr bwMode="auto">
          <a:xfrm>
            <a:off x="6098892" y="2492376"/>
            <a:ext cx="4802404" cy="35633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52696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3346177D-ADC4-4968-B747-5CFCD390B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66F7675-62EC-403C-92EF-4DFB0F24579C}"/>
              </a:ext>
            </a:extLst>
          </p:cNvPr>
          <p:cNvSpPr>
            <a:spLocks noGrp="1"/>
          </p:cNvSpPr>
          <p:nvPr>
            <p:ph type="title"/>
          </p:nvPr>
        </p:nvSpPr>
        <p:spPr>
          <a:xfrm>
            <a:off x="5596501" y="501594"/>
            <a:ext cx="5754896" cy="1655483"/>
          </a:xfrm>
        </p:spPr>
        <p:txBody>
          <a:bodyPr vert="horz" lIns="91440" tIns="45720" rIns="91440" bIns="45720" rtlCol="0" anchor="b">
            <a:normAutofit/>
          </a:bodyPr>
          <a:lstStyle/>
          <a:p>
            <a:r>
              <a:rPr lang="en-US" sz="4000"/>
              <a:t>Lab Coat</a:t>
            </a:r>
          </a:p>
        </p:txBody>
      </p:sp>
      <p:pic>
        <p:nvPicPr>
          <p:cNvPr id="1026" name="Picture 2" descr="Image result for lab coat">
            <a:extLst>
              <a:ext uri="{FF2B5EF4-FFF2-40B4-BE49-F238E27FC236}">
                <a16:creationId xmlns:a16="http://schemas.microsoft.com/office/drawing/2014/main" id="{E332BCA8-8640-42D0-8F5E-DB1887DA6400}"/>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0499" r="-2" b="10498"/>
          <a:stretch/>
        </p:blipFill>
        <p:spPr bwMode="auto">
          <a:xfrm>
            <a:off x="1068130" y="1028701"/>
            <a:ext cx="3876165" cy="4338170"/>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E02A923E-5538-43F9-8D47-9A8FE6A0B4CC}"/>
              </a:ext>
            </a:extLst>
          </p:cNvPr>
          <p:cNvSpPr>
            <a:spLocks noGrp="1"/>
          </p:cNvSpPr>
          <p:nvPr>
            <p:ph type="body" sz="half" idx="2"/>
          </p:nvPr>
        </p:nvSpPr>
        <p:spPr>
          <a:xfrm>
            <a:off x="5596502" y="2405894"/>
            <a:ext cx="5754896" cy="3014765"/>
          </a:xfrm>
        </p:spPr>
        <p:txBody>
          <a:bodyPr vert="horz" lIns="91440" tIns="45720" rIns="91440" bIns="45720" rtlCol="0" anchor="t">
            <a:normAutofit/>
          </a:bodyPr>
          <a:lstStyle/>
          <a:p>
            <a:pPr indent="-228600">
              <a:buFont typeface="Arial" panose="020B0604020202020204" pitchFamily="34" charset="0"/>
              <a:buChar char="•"/>
            </a:pPr>
            <a:r>
              <a:rPr lang="en-US" sz="2000" dirty="0"/>
              <a:t>A lab coat or other protective clothing should be worn whenever chemicals or biological materials are handled. The lab coat will protect the wearer’s personal clothing and exposed skin (such as on arms) from contaminants. Lab coats should be buttoned closed for best protection.</a:t>
            </a:r>
          </a:p>
        </p:txBody>
      </p:sp>
      <p:sp>
        <p:nvSpPr>
          <p:cNvPr id="137" name="Rectangle 136">
            <a:extLst>
              <a:ext uri="{FF2B5EF4-FFF2-40B4-BE49-F238E27FC236}">
                <a16:creationId xmlns:a16="http://schemas.microsoft.com/office/drawing/2014/main" id="{0844A943-BF79-4FEA-ABB1-3BD54D236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a:extLst>
              <a:ext uri="{FF2B5EF4-FFF2-40B4-BE49-F238E27FC236}">
                <a16:creationId xmlns:a16="http://schemas.microsoft.com/office/drawing/2014/main" id="{6437CC72-F4A8-4DC3-AFAB-D22C482C8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543757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2" name="Rectangle 191">
            <a:extLst>
              <a:ext uri="{FF2B5EF4-FFF2-40B4-BE49-F238E27FC236}">
                <a16:creationId xmlns:a16="http://schemas.microsoft.com/office/drawing/2014/main" id="{0CCC4BA0-1298-4DBD-86F1-B51D8C9D34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B8BD629-4538-4C63-8932-BD919E4850A4}"/>
              </a:ext>
            </a:extLst>
          </p:cNvPr>
          <p:cNvSpPr>
            <a:spLocks noGrp="1"/>
          </p:cNvSpPr>
          <p:nvPr>
            <p:ph type="title"/>
          </p:nvPr>
        </p:nvSpPr>
        <p:spPr>
          <a:xfrm>
            <a:off x="1136398" y="502021"/>
            <a:ext cx="5427525" cy="1667997"/>
          </a:xfrm>
        </p:spPr>
        <p:txBody>
          <a:bodyPr vert="horz" lIns="91440" tIns="45720" rIns="91440" bIns="45720" rtlCol="0" anchor="b">
            <a:normAutofit/>
          </a:bodyPr>
          <a:lstStyle/>
          <a:p>
            <a:r>
              <a:rPr lang="en-US" sz="4000"/>
              <a:t>Gloves</a:t>
            </a:r>
          </a:p>
        </p:txBody>
      </p:sp>
      <p:sp>
        <p:nvSpPr>
          <p:cNvPr id="4" name="Text Placeholder 3">
            <a:extLst>
              <a:ext uri="{FF2B5EF4-FFF2-40B4-BE49-F238E27FC236}">
                <a16:creationId xmlns:a16="http://schemas.microsoft.com/office/drawing/2014/main" id="{92203A77-D851-4754-9E40-BEEC8A45A701}"/>
              </a:ext>
            </a:extLst>
          </p:cNvPr>
          <p:cNvSpPr>
            <a:spLocks noGrp="1"/>
          </p:cNvSpPr>
          <p:nvPr>
            <p:ph type="body" sz="half" idx="2"/>
          </p:nvPr>
        </p:nvSpPr>
        <p:spPr>
          <a:xfrm>
            <a:off x="1136398" y="2405467"/>
            <a:ext cx="5427526" cy="3535083"/>
          </a:xfrm>
        </p:spPr>
        <p:txBody>
          <a:bodyPr vert="horz" lIns="91440" tIns="45720" rIns="91440" bIns="45720" rtlCol="0" anchor="t">
            <a:normAutofit/>
          </a:bodyPr>
          <a:lstStyle/>
          <a:p>
            <a:pPr indent="-228600">
              <a:buFont typeface="Arial" panose="020B0604020202020204" pitchFamily="34" charset="0"/>
              <a:buChar char="•"/>
            </a:pPr>
            <a:r>
              <a:rPr lang="en-US" sz="2000"/>
              <a:t> Gloves should also be worn whenever handling hazardous materials, even in small quantities. It is important to choose the appropriate type glove for the hazard present, such as chemical resistant gloves, heat resistant gloves, etc. Be aware that no chemical resistant glove protects against all chemical hazards.</a:t>
            </a:r>
          </a:p>
        </p:txBody>
      </p:sp>
      <p:pic>
        <p:nvPicPr>
          <p:cNvPr id="2050" name="Picture 2" descr="See the source image">
            <a:extLst>
              <a:ext uri="{FF2B5EF4-FFF2-40B4-BE49-F238E27FC236}">
                <a16:creationId xmlns:a16="http://schemas.microsoft.com/office/drawing/2014/main" id="{F9FD0B67-A6C7-4A01-A473-2E1901AAC599}"/>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r="3" b="3"/>
          <a:stretch/>
        </p:blipFill>
        <p:spPr bwMode="auto">
          <a:xfrm>
            <a:off x="7047513" y="975645"/>
            <a:ext cx="4443447" cy="4443447"/>
          </a:xfrm>
          <a:custGeom>
            <a:avLst/>
            <a:gdLst/>
            <a:ahLst/>
            <a:cxnLst/>
            <a:rect l="l" t="t" r="r" b="b"/>
            <a:pathLst>
              <a:path w="4694238" h="4694238">
                <a:moveTo>
                  <a:pt x="2347119" y="0"/>
                </a:moveTo>
                <a:cubicBezTo>
                  <a:pt x="3643397" y="0"/>
                  <a:pt x="4694238" y="1050841"/>
                  <a:pt x="4694238" y="2347119"/>
                </a:cubicBezTo>
                <a:cubicBezTo>
                  <a:pt x="4694238" y="3643397"/>
                  <a:pt x="3643397" y="4694238"/>
                  <a:pt x="2347119" y="4694238"/>
                </a:cubicBezTo>
                <a:cubicBezTo>
                  <a:pt x="1050841" y="4694238"/>
                  <a:pt x="0" y="3643397"/>
                  <a:pt x="0" y="2347119"/>
                </a:cubicBezTo>
                <a:cubicBezTo>
                  <a:pt x="0" y="1050841"/>
                  <a:pt x="1050841" y="0"/>
                  <a:pt x="2347119" y="0"/>
                </a:cubicBezTo>
                <a:close/>
              </a:path>
            </a:pathLst>
          </a:custGeom>
          <a:noFill/>
          <a:extLst>
            <a:ext uri="{909E8E84-426E-40DD-AFC4-6F175D3DCCD1}">
              <a14:hiddenFill xmlns:a14="http://schemas.microsoft.com/office/drawing/2010/main">
                <a:solidFill>
                  <a:srgbClr val="FFFFFF"/>
                </a:solidFill>
              </a14:hiddenFill>
            </a:ext>
          </a:extLst>
        </p:spPr>
      </p:pic>
      <p:sp>
        <p:nvSpPr>
          <p:cNvPr id="193" name="Rectangle 192">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Rectangle 193">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55028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82" name="Rectangle 134">
            <a:extLst>
              <a:ext uri="{FF2B5EF4-FFF2-40B4-BE49-F238E27FC236}">
                <a16:creationId xmlns:a16="http://schemas.microsoft.com/office/drawing/2014/main" id="{AC5782D3-6CED-43A7-BE35-09C48F8091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3" name="Freeform 6">
            <a:extLst>
              <a:ext uri="{FF2B5EF4-FFF2-40B4-BE49-F238E27FC236}">
                <a16:creationId xmlns:a16="http://schemas.microsoft.com/office/drawing/2014/main" id="{6721F593-ECD2-4B5B-AAE4-0866A4CDC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84" name="Freeform 7">
            <a:extLst>
              <a:ext uri="{FF2B5EF4-FFF2-40B4-BE49-F238E27FC236}">
                <a16:creationId xmlns:a16="http://schemas.microsoft.com/office/drawing/2014/main" id="{71DEE99F-D18C-4025-BA3F-CEBF5258E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1" name="Rectangle 8">
            <a:extLst>
              <a:ext uri="{FF2B5EF4-FFF2-40B4-BE49-F238E27FC236}">
                <a16:creationId xmlns:a16="http://schemas.microsoft.com/office/drawing/2014/main" id="{976FA5D9-3A7C-4FA7-9BA8-1905D703FD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644BE266-8B1F-4670-B99E-7F5208BC1D29}"/>
              </a:ext>
            </a:extLst>
          </p:cNvPr>
          <p:cNvSpPr>
            <a:spLocks noGrp="1"/>
          </p:cNvSpPr>
          <p:nvPr>
            <p:ph type="title"/>
          </p:nvPr>
        </p:nvSpPr>
        <p:spPr>
          <a:xfrm>
            <a:off x="7835104" y="1213968"/>
            <a:ext cx="3220127" cy="1715106"/>
          </a:xfrm>
        </p:spPr>
        <p:txBody>
          <a:bodyPr vert="horz" lIns="91440" tIns="45720" rIns="91440" bIns="45720" rtlCol="0" anchor="b">
            <a:normAutofit/>
          </a:bodyPr>
          <a:lstStyle/>
          <a:p>
            <a:r>
              <a:rPr lang="en-US" sz="3600">
                <a:solidFill>
                  <a:srgbClr val="FFFFFF"/>
                </a:solidFill>
              </a:rPr>
              <a:t>Safety Glasses</a:t>
            </a:r>
          </a:p>
        </p:txBody>
      </p:sp>
      <p:pic>
        <p:nvPicPr>
          <p:cNvPr id="3074" name="Picture 2" descr="Image result for lab safety glasses">
            <a:extLst>
              <a:ext uri="{FF2B5EF4-FFF2-40B4-BE49-F238E27FC236}">
                <a16:creationId xmlns:a16="http://schemas.microsoft.com/office/drawing/2014/main" id="{E0E46898-2C03-428B-AD6A-17E00496294A}"/>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0013" r="10014" b="1"/>
          <a:stretch/>
        </p:blipFill>
        <p:spPr bwMode="auto">
          <a:xfrm>
            <a:off x="804101" y="804101"/>
            <a:ext cx="6730556" cy="5249798"/>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7B809837-C6EE-44E8-B483-8FE308A1029A}"/>
              </a:ext>
            </a:extLst>
          </p:cNvPr>
          <p:cNvSpPr>
            <a:spLocks noGrp="1"/>
          </p:cNvSpPr>
          <p:nvPr>
            <p:ph type="body" sz="half" idx="2"/>
          </p:nvPr>
        </p:nvSpPr>
        <p:spPr>
          <a:xfrm>
            <a:off x="7835105" y="3072208"/>
            <a:ext cx="3264916" cy="2660684"/>
          </a:xfrm>
        </p:spPr>
        <p:txBody>
          <a:bodyPr vert="horz" lIns="91440" tIns="45720" rIns="91440" bIns="45720" rtlCol="0" anchor="t">
            <a:normAutofit/>
          </a:bodyPr>
          <a:lstStyle/>
          <a:p>
            <a:pPr indent="-228600">
              <a:buFont typeface="Arial" panose="020B0604020202020204" pitchFamily="34" charset="0"/>
              <a:buChar char="•"/>
            </a:pPr>
            <a:r>
              <a:rPr lang="en-US" sz="1900">
                <a:solidFill>
                  <a:srgbClr val="FFFFFF"/>
                </a:solidFill>
              </a:rPr>
              <a:t>Eye and face protection is extremely important when working in a lab and must be worn if hazards exist that could cause injury. </a:t>
            </a:r>
          </a:p>
          <a:p>
            <a:pPr indent="-228600">
              <a:buFont typeface="Arial" panose="020B0604020202020204" pitchFamily="34" charset="0"/>
              <a:buChar char="•"/>
            </a:pPr>
            <a:r>
              <a:rPr lang="en-US" sz="1900">
                <a:solidFill>
                  <a:srgbClr val="FFFFFF"/>
                </a:solidFill>
              </a:rPr>
              <a:t>Used whenever splashing is reasonably anticipated, or when the SDS instructs the user to use eye protection. </a:t>
            </a:r>
          </a:p>
        </p:txBody>
      </p:sp>
      <p:sp>
        <p:nvSpPr>
          <p:cNvPr id="143" name="Rectangle 8">
            <a:extLst>
              <a:ext uri="{FF2B5EF4-FFF2-40B4-BE49-F238E27FC236}">
                <a16:creationId xmlns:a16="http://schemas.microsoft.com/office/drawing/2014/main" id="{4652D57C-331F-43B8-9C07-69FBA9C027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671258" y="1530154"/>
            <a:ext cx="520741"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7711075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2" name="Rectangle 91">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95"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6"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7"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9" name="Rectangle 98">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F65CE23F-F76C-4445-9B9E-3D3C857D93EF}"/>
              </a:ext>
            </a:extLst>
          </p:cNvPr>
          <p:cNvSpPr>
            <a:spLocks noGrp="1"/>
          </p:cNvSpPr>
          <p:nvPr>
            <p:ph type="title"/>
          </p:nvPr>
        </p:nvSpPr>
        <p:spPr>
          <a:xfrm>
            <a:off x="1047280" y="759805"/>
            <a:ext cx="10306520" cy="1325563"/>
          </a:xfrm>
        </p:spPr>
        <p:txBody>
          <a:bodyPr vert="horz" lIns="91440" tIns="45720" rIns="91440" bIns="45720" rtlCol="0" anchor="ctr">
            <a:normAutofit/>
          </a:bodyPr>
          <a:lstStyle/>
          <a:p>
            <a:r>
              <a:rPr lang="en-US" sz="4000">
                <a:solidFill>
                  <a:srgbClr val="FFFFFF"/>
                </a:solidFill>
              </a:rPr>
              <a:t>Footwear</a:t>
            </a:r>
          </a:p>
        </p:txBody>
      </p:sp>
      <p:sp>
        <p:nvSpPr>
          <p:cNvPr id="4" name="Text Placeholder 3">
            <a:extLst>
              <a:ext uri="{FF2B5EF4-FFF2-40B4-BE49-F238E27FC236}">
                <a16:creationId xmlns:a16="http://schemas.microsoft.com/office/drawing/2014/main" id="{5008F96C-8CD2-408A-AAC8-0243EFAAAB09}"/>
              </a:ext>
            </a:extLst>
          </p:cNvPr>
          <p:cNvSpPr>
            <a:spLocks noGrp="1"/>
          </p:cNvSpPr>
          <p:nvPr>
            <p:ph type="body" sz="half" idx="2"/>
          </p:nvPr>
        </p:nvSpPr>
        <p:spPr>
          <a:xfrm>
            <a:off x="1424904" y="2494450"/>
            <a:ext cx="4053545" cy="3563159"/>
          </a:xfrm>
        </p:spPr>
        <p:txBody>
          <a:bodyPr vert="horz" lIns="91440" tIns="45720" rIns="91440" bIns="45720" rtlCol="0">
            <a:normAutofit/>
          </a:bodyPr>
          <a:lstStyle/>
          <a:p>
            <a:pPr indent="-228600">
              <a:buFont typeface="Arial" panose="020B0604020202020204" pitchFamily="34" charset="0"/>
              <a:buChar char="•"/>
            </a:pPr>
            <a:r>
              <a:rPr lang="en-US" sz="2400"/>
              <a:t>Closed-toe shoes are also a must for lab workers; they protect against chemical splash, moving machinery, sharp objects, hot materials, and falling objects. Crocs or other shoes with holes in the tops are not appropriate foot protection. </a:t>
            </a:r>
          </a:p>
        </p:txBody>
      </p:sp>
      <p:pic>
        <p:nvPicPr>
          <p:cNvPr id="4098" name="Picture 2" descr="See the source image">
            <a:extLst>
              <a:ext uri="{FF2B5EF4-FFF2-40B4-BE49-F238E27FC236}">
                <a16:creationId xmlns:a16="http://schemas.microsoft.com/office/drawing/2014/main" id="{E6E6FD9F-22B6-4020-8DFA-86070C9E5A4C}"/>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b="1067"/>
          <a:stretch/>
        </p:blipFill>
        <p:spPr bwMode="auto">
          <a:xfrm>
            <a:off x="6098892" y="2492376"/>
            <a:ext cx="4802404" cy="35633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90423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TotalTime>
  <Words>939</Words>
  <Application>Microsoft Office PowerPoint</Application>
  <PresentationFormat>Widescreen</PresentationFormat>
  <Paragraphs>93</Paragraphs>
  <Slides>20</Slides>
  <Notes>0</Notes>
  <HiddenSlides>0</HiddenSlides>
  <MMClips>2</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Calibri Light</vt:lpstr>
      <vt:lpstr>Times New Roman</vt:lpstr>
      <vt:lpstr>Office Theme</vt:lpstr>
      <vt:lpstr>Personal Protective Equipment</vt:lpstr>
      <vt:lpstr>Laboratory Policy on PPE</vt:lpstr>
      <vt:lpstr>The Lab is responsible for:</vt:lpstr>
      <vt:lpstr>The Employee is responsible for:</vt:lpstr>
      <vt:lpstr>PPE</vt:lpstr>
      <vt:lpstr>Lab Coat</vt:lpstr>
      <vt:lpstr>Gloves</vt:lpstr>
      <vt:lpstr>Safety Glasses</vt:lpstr>
      <vt:lpstr>Footwear</vt:lpstr>
      <vt:lpstr>Please watch this video about donning and doffing lab coats</vt:lpstr>
      <vt:lpstr>Face Masks</vt:lpstr>
      <vt:lpstr>Face Shields</vt:lpstr>
      <vt:lpstr>Droplet Protection</vt:lpstr>
      <vt:lpstr>Respiratory </vt:lpstr>
      <vt:lpstr>How do I use the N 95 Mask?</vt:lpstr>
      <vt:lpstr>PAPR</vt:lpstr>
      <vt:lpstr>PAPR</vt:lpstr>
      <vt:lpstr>COVID OUTBREAK PPE </vt:lpstr>
      <vt:lpstr>What PPE  do I use?</vt:lpstr>
      <vt:lpstr>Please watch the following video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Personal Protective Equipment</dc:title>
  <dc:creator>Dierkhising, Kate J.</dc:creator>
  <cp:lastModifiedBy>Dierkhising, Kate J.</cp:lastModifiedBy>
  <cp:revision>4</cp:revision>
  <dcterms:created xsi:type="dcterms:W3CDTF">2021-01-20T19:14:47Z</dcterms:created>
  <dcterms:modified xsi:type="dcterms:W3CDTF">2021-01-20T19:29:38Z</dcterms:modified>
</cp:coreProperties>
</file>