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17475-E9E6-48EC-9ECD-3AC556F84C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063F72-2A53-42DF-A5B5-8C1504826F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0D48CA-ACE9-48EC-9B37-9DFFF4A5C669}"/>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EB92D57E-2CDB-476A-AFCE-B02AF04BD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EA9AF-A9CA-4407-A351-1C6A6D66250E}"/>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308440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1F9EC-E7EF-4D3A-9C79-51BD7CC87E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519026-86FF-454B-BD8C-3A14401621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F596C-8837-45C4-9727-8BFE9A9CE05C}"/>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3BDEA3D5-A691-4AC5-811E-E2F078F7E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D96DBA-072D-4207-BB80-8E2820C6BBEF}"/>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3458481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04CE0-5272-43C7-BEDB-256B5A4A5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9B4EC5-C1FE-427C-A502-8E463627FA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8654C-0EC5-499E-B49A-BDE371C4F502}"/>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FEC4AA06-D303-4740-AC84-9E5634349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494E9-A11F-443A-9D27-038548FEE54B}"/>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200436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19042-38F2-4E96-AC73-191B7A42EE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5AD9A-B84E-4C17-BD64-97472DB5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B0018-25EA-4A02-850B-9ED816DEDC5B}"/>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028FF2D6-FA89-43A2-95C2-5B6FA5EFC4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7EE4EE-1121-4E97-86EB-10CDAB6C1A99}"/>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40158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5D03D-5DD4-43B3-96BF-1B454B8485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4A33D3-5C11-4BDE-A869-2312074553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023F6B-A74F-4D72-B8F6-B42535D9A7BA}"/>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B4839603-4174-49F6-8D0A-0E4CF6AE33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D2078-B29F-4D8B-B0F3-18FF4D5F5B90}"/>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84175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B5125-A0A8-49CB-A92D-B9EB356CB0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C104E3-8F5D-4BEE-B438-015A879784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591DAF-9AA7-43F9-A433-45007637F7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289EBC-F34D-4DF9-9EE6-0E2947A30303}"/>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6" name="Footer Placeholder 5">
            <a:extLst>
              <a:ext uri="{FF2B5EF4-FFF2-40B4-BE49-F238E27FC236}">
                <a16:creationId xmlns:a16="http://schemas.microsoft.com/office/drawing/2014/main" id="{37A03E6B-B816-4D7E-A16E-928CEDB7B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D6DDE-C882-4BC7-8E0C-E2ECC6DE806E}"/>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76444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D8D41-D261-4875-8730-72FD78154D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120A21-A24F-4EF4-A258-021BA7A93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6C9EA-42DE-4C55-9966-E720317044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D7FF5D-2A79-48ED-A7DF-77CC17235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6D5430-6EAC-4565-A8E5-F227A98388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CE5CB-7718-4989-B72A-BD11FF20CDE3}"/>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8" name="Footer Placeholder 7">
            <a:extLst>
              <a:ext uri="{FF2B5EF4-FFF2-40B4-BE49-F238E27FC236}">
                <a16:creationId xmlns:a16="http://schemas.microsoft.com/office/drawing/2014/main" id="{48FF2F1D-96A6-4729-A269-6755387E92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34B829-494E-4613-AC03-3A6204CDEBCD}"/>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164259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33F50-0BA1-4730-AF49-D2FEE39EFB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BB013A-B4E2-4943-ABB9-EA1E8E74B3E1}"/>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4" name="Footer Placeholder 3">
            <a:extLst>
              <a:ext uri="{FF2B5EF4-FFF2-40B4-BE49-F238E27FC236}">
                <a16:creationId xmlns:a16="http://schemas.microsoft.com/office/drawing/2014/main" id="{167BF66A-A2A2-49EA-AAF4-9EC704BFF5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0119E2-107B-43AC-828E-5BBDCF43B8E7}"/>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200815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69ED4C-912C-4AE2-8E93-75177664AD67}"/>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3" name="Footer Placeholder 2">
            <a:extLst>
              <a:ext uri="{FF2B5EF4-FFF2-40B4-BE49-F238E27FC236}">
                <a16:creationId xmlns:a16="http://schemas.microsoft.com/office/drawing/2014/main" id="{AEA62D75-6C96-4E8D-A73A-30EAA28740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0DAA07-39B9-4C89-86AC-7FF628B53E3D}"/>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3578308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523B6-FA22-4506-AD69-BB7E743725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8CDCAD-4108-4CEE-A764-D8DEF4DCDE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FEAE83-24AC-4AB8-BEEE-D400C3A30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9429E-F84F-47B7-8E47-8E41AB070079}"/>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6" name="Footer Placeholder 5">
            <a:extLst>
              <a:ext uri="{FF2B5EF4-FFF2-40B4-BE49-F238E27FC236}">
                <a16:creationId xmlns:a16="http://schemas.microsoft.com/office/drawing/2014/main" id="{AE8D7952-5ED8-491B-A806-E77F9611C1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936CB4-0676-447B-A07D-8AE15BF8C4D5}"/>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134622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607A3-59BF-44AB-BBCC-6B715E23C3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FEF007-6BED-4CA8-9CDE-2D7A30752E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85DC29-80B8-49B5-AC60-F3E8F225BA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190E5-086D-4E3D-B632-B9D3FEB13970}"/>
              </a:ext>
            </a:extLst>
          </p:cNvPr>
          <p:cNvSpPr>
            <a:spLocks noGrp="1"/>
          </p:cNvSpPr>
          <p:nvPr>
            <p:ph type="dt" sz="half" idx="10"/>
          </p:nvPr>
        </p:nvSpPr>
        <p:spPr/>
        <p:txBody>
          <a:bodyPr/>
          <a:lstStyle/>
          <a:p>
            <a:fld id="{471886DD-1008-40B8-A7DE-0D0E8FC384B9}" type="datetimeFigureOut">
              <a:rPr lang="en-US" smtClean="0"/>
              <a:t>5/31/2021</a:t>
            </a:fld>
            <a:endParaRPr lang="en-US"/>
          </a:p>
        </p:txBody>
      </p:sp>
      <p:sp>
        <p:nvSpPr>
          <p:cNvPr id="6" name="Footer Placeholder 5">
            <a:extLst>
              <a:ext uri="{FF2B5EF4-FFF2-40B4-BE49-F238E27FC236}">
                <a16:creationId xmlns:a16="http://schemas.microsoft.com/office/drawing/2014/main" id="{49809B63-A694-4863-BD14-F4C231B590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44EE8-4A4B-40C4-A4E4-46E31DE9C710}"/>
              </a:ext>
            </a:extLst>
          </p:cNvPr>
          <p:cNvSpPr>
            <a:spLocks noGrp="1"/>
          </p:cNvSpPr>
          <p:nvPr>
            <p:ph type="sldNum" sz="quarter" idx="12"/>
          </p:nvPr>
        </p:nvSpPr>
        <p:spPr/>
        <p:txBody>
          <a:bodyPr/>
          <a:lstStyle/>
          <a:p>
            <a:fld id="{17FE8774-E4D3-4CB1-A7F4-0415C91CAFA8}" type="slidenum">
              <a:rPr lang="en-US" smtClean="0"/>
              <a:t>‹#›</a:t>
            </a:fld>
            <a:endParaRPr lang="en-US"/>
          </a:p>
        </p:txBody>
      </p:sp>
    </p:spTree>
    <p:extLst>
      <p:ext uri="{BB962C8B-B14F-4D97-AF65-F5344CB8AC3E}">
        <p14:creationId xmlns:p14="http://schemas.microsoft.com/office/powerpoint/2010/main" val="84681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C0FA78-412C-4D80-8349-1ED051710B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D20A03-2A40-4146-AE3F-AA98980475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B9913B-AE9B-4B8F-9212-BED23B64F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886DD-1008-40B8-A7DE-0D0E8FC384B9}" type="datetimeFigureOut">
              <a:rPr lang="en-US" smtClean="0"/>
              <a:t>5/31/2021</a:t>
            </a:fld>
            <a:endParaRPr lang="en-US"/>
          </a:p>
        </p:txBody>
      </p:sp>
      <p:sp>
        <p:nvSpPr>
          <p:cNvPr id="5" name="Footer Placeholder 4">
            <a:extLst>
              <a:ext uri="{FF2B5EF4-FFF2-40B4-BE49-F238E27FC236}">
                <a16:creationId xmlns:a16="http://schemas.microsoft.com/office/drawing/2014/main" id="{804FBA6D-0046-4E46-ABEB-703B583716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0AC84E-EDD0-4256-9468-F5A1258434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E8774-E4D3-4CB1-A7F4-0415C91CAFA8}" type="slidenum">
              <a:rPr lang="en-US" smtClean="0"/>
              <a:t>‹#›</a:t>
            </a:fld>
            <a:endParaRPr lang="en-US"/>
          </a:p>
        </p:txBody>
      </p:sp>
    </p:spTree>
    <p:extLst>
      <p:ext uri="{BB962C8B-B14F-4D97-AF65-F5344CB8AC3E}">
        <p14:creationId xmlns:p14="http://schemas.microsoft.com/office/powerpoint/2010/main" val="273007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3320A-BF5D-4FA2-BEDB-16F93A8AB95C}"/>
              </a:ext>
            </a:extLst>
          </p:cNvPr>
          <p:cNvSpPr>
            <a:spLocks noGrp="1"/>
          </p:cNvSpPr>
          <p:nvPr>
            <p:ph type="ctrTitle"/>
          </p:nvPr>
        </p:nvSpPr>
        <p:spPr/>
        <p:txBody>
          <a:bodyPr/>
          <a:lstStyle/>
          <a:p>
            <a:r>
              <a:rPr lang="en-US" dirty="0"/>
              <a:t>Latex Safety</a:t>
            </a:r>
          </a:p>
        </p:txBody>
      </p:sp>
      <p:sp>
        <p:nvSpPr>
          <p:cNvPr id="3" name="Subtitle 2">
            <a:extLst>
              <a:ext uri="{FF2B5EF4-FFF2-40B4-BE49-F238E27FC236}">
                <a16:creationId xmlns:a16="http://schemas.microsoft.com/office/drawing/2014/main" id="{37C919D9-7764-4081-BCA3-F1307463806C}"/>
              </a:ext>
            </a:extLst>
          </p:cNvPr>
          <p:cNvSpPr>
            <a:spLocks noGrp="1"/>
          </p:cNvSpPr>
          <p:nvPr>
            <p:ph type="subTitle" idx="1"/>
          </p:nvPr>
        </p:nvSpPr>
        <p:spPr/>
        <p:txBody>
          <a:bodyPr/>
          <a:lstStyle/>
          <a:p>
            <a:r>
              <a:rPr lang="en-US" dirty="0"/>
              <a:t>HEALTH CARE SYSTEM MEMORANDUM CD11-20</a:t>
            </a:r>
          </a:p>
        </p:txBody>
      </p:sp>
    </p:spTree>
    <p:extLst>
      <p:ext uri="{BB962C8B-B14F-4D97-AF65-F5344CB8AC3E}">
        <p14:creationId xmlns:p14="http://schemas.microsoft.com/office/powerpoint/2010/main" val="3678936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0841EC-01ED-4951-985D-7951CAEBC96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Purpose and Policy</a:t>
            </a:r>
          </a:p>
        </p:txBody>
      </p:sp>
      <p:sp>
        <p:nvSpPr>
          <p:cNvPr id="2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8105444-1DC3-4189-9DA4-A10EDDB9D042}"/>
              </a:ext>
            </a:extLst>
          </p:cNvPr>
          <p:cNvSpPr>
            <a:spLocks noGrp="1"/>
          </p:cNvSpPr>
          <p:nvPr>
            <p:ph idx="1"/>
          </p:nvPr>
        </p:nvSpPr>
        <p:spPr>
          <a:xfrm>
            <a:off x="4447308" y="591344"/>
            <a:ext cx="6906491" cy="5585619"/>
          </a:xfrm>
        </p:spPr>
        <p:txBody>
          <a:bodyPr anchor="ctr">
            <a:normAutofit/>
          </a:bodyPr>
          <a:lstStyle/>
          <a:p>
            <a:r>
              <a:rPr lang="en-US" sz="2400" dirty="0"/>
              <a:t>To establish a policy relating to latex management for patient, staff, and volunteers within the St. Cloud Veterans Affairs Health Care System (STCVAHCS). It is in compliance with VHA Directive 7701 and Occupational Safety and Health Administration (OSHA) Standards.</a:t>
            </a:r>
          </a:p>
          <a:p>
            <a:r>
              <a:rPr lang="en-US" sz="2400" dirty="0"/>
              <a:t>It is the policy of this Health Care System to assess at-risk patients and employees for latex sensitivity and provide low latex health care and working conditions for patients and employees. The STCVAHCS will provide/procure/utilize latex free products/equipment where available and reasonable to do so. The Health Care System will make education available to staff and patients concerning latex.</a:t>
            </a:r>
          </a:p>
          <a:p>
            <a:endParaRPr lang="en-US" sz="2400" dirty="0"/>
          </a:p>
        </p:txBody>
      </p:sp>
    </p:spTree>
    <p:extLst>
      <p:ext uri="{BB962C8B-B14F-4D97-AF65-F5344CB8AC3E}">
        <p14:creationId xmlns:p14="http://schemas.microsoft.com/office/powerpoint/2010/main" val="167849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E8527-6944-4F20-9278-29B28D1FBBEE}"/>
              </a:ext>
            </a:extLst>
          </p:cNvPr>
          <p:cNvSpPr>
            <a:spLocks noGrp="1"/>
          </p:cNvSpPr>
          <p:nvPr>
            <p:ph type="title"/>
          </p:nvPr>
        </p:nvSpPr>
        <p:spPr>
          <a:xfrm>
            <a:off x="1171074" y="1396686"/>
            <a:ext cx="3240506" cy="4064628"/>
          </a:xfrm>
        </p:spPr>
        <p:txBody>
          <a:bodyPr>
            <a:normAutofit/>
          </a:bodyPr>
          <a:lstStyle/>
          <a:p>
            <a:r>
              <a:rPr lang="en-US">
                <a:solidFill>
                  <a:srgbClr val="FFFFFF"/>
                </a:solidFill>
              </a:rPr>
              <a:t>Supplies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45DF0D5-C6E6-47EC-B657-0E7FAAE991A4}"/>
              </a:ext>
            </a:extLst>
          </p:cNvPr>
          <p:cNvSpPr>
            <a:spLocks noGrp="1"/>
          </p:cNvSpPr>
          <p:nvPr>
            <p:ph idx="1"/>
          </p:nvPr>
        </p:nvSpPr>
        <p:spPr>
          <a:xfrm>
            <a:off x="5370153" y="1526033"/>
            <a:ext cx="5536397" cy="3935281"/>
          </a:xfrm>
        </p:spPr>
        <p:txBody>
          <a:bodyPr>
            <a:normAutofit/>
          </a:bodyPr>
          <a:lstStyle/>
          <a:p>
            <a:r>
              <a:rPr lang="en-US" dirty="0"/>
              <a:t>Latex-free items are available facility-wide.  </a:t>
            </a:r>
          </a:p>
          <a:p>
            <a:r>
              <a:rPr lang="en-US" dirty="0"/>
              <a:t>Logistics will procure latex free items when available. </a:t>
            </a:r>
          </a:p>
        </p:txBody>
      </p:sp>
    </p:spTree>
    <p:extLst>
      <p:ext uri="{BB962C8B-B14F-4D97-AF65-F5344CB8AC3E}">
        <p14:creationId xmlns:p14="http://schemas.microsoft.com/office/powerpoint/2010/main" val="120922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71E6F-76F0-44E5-BEE5-6EDE3DD9502C}"/>
              </a:ext>
            </a:extLst>
          </p:cNvPr>
          <p:cNvSpPr>
            <a:spLocks noGrp="1"/>
          </p:cNvSpPr>
          <p:nvPr>
            <p:ph type="title"/>
          </p:nvPr>
        </p:nvSpPr>
        <p:spPr/>
        <p:txBody>
          <a:bodyPr/>
          <a:lstStyle/>
          <a:p>
            <a:r>
              <a:rPr lang="en-US" dirty="0"/>
              <a:t>Employee Responsibility</a:t>
            </a:r>
          </a:p>
        </p:txBody>
      </p:sp>
      <p:sp>
        <p:nvSpPr>
          <p:cNvPr id="3" name="Content Placeholder 2">
            <a:extLst>
              <a:ext uri="{FF2B5EF4-FFF2-40B4-BE49-F238E27FC236}">
                <a16:creationId xmlns:a16="http://schemas.microsoft.com/office/drawing/2014/main" id="{F560A5A4-7A9A-4BAF-B26E-3F3ECDC03162}"/>
              </a:ext>
            </a:extLst>
          </p:cNvPr>
          <p:cNvSpPr>
            <a:spLocks noGrp="1"/>
          </p:cNvSpPr>
          <p:nvPr>
            <p:ph idx="1"/>
          </p:nvPr>
        </p:nvSpPr>
        <p:spPr/>
        <p:txBody>
          <a:bodyPr/>
          <a:lstStyle/>
          <a:p>
            <a:r>
              <a:rPr lang="en-US" dirty="0"/>
              <a:t>Employees are responsible for limiting their use of latex by using latex free items. </a:t>
            </a:r>
          </a:p>
          <a:p>
            <a:r>
              <a:rPr lang="en-US" dirty="0"/>
              <a:t>Will report any symptoms of latex allergy to Occupational Health. </a:t>
            </a:r>
          </a:p>
          <a:p>
            <a:r>
              <a:rPr lang="en-US" dirty="0"/>
              <a:t>If found to be latex sensitive:</a:t>
            </a:r>
          </a:p>
          <a:p>
            <a:r>
              <a:rPr lang="en-US" dirty="0"/>
              <a:t>Will be advised to limit contact to latex as much as possible</a:t>
            </a:r>
          </a:p>
          <a:p>
            <a:r>
              <a:rPr lang="en-US" dirty="0"/>
              <a:t>Will be provided education on latex containing items</a:t>
            </a:r>
          </a:p>
        </p:txBody>
      </p:sp>
    </p:spTree>
    <p:extLst>
      <p:ext uri="{BB962C8B-B14F-4D97-AF65-F5344CB8AC3E}">
        <p14:creationId xmlns:p14="http://schemas.microsoft.com/office/powerpoint/2010/main" val="3770151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8A742-1E21-410D-8E3A-1D909CB91102}"/>
              </a:ext>
            </a:extLst>
          </p:cNvPr>
          <p:cNvSpPr>
            <a:spLocks noGrp="1"/>
          </p:cNvSpPr>
          <p:nvPr>
            <p:ph type="title"/>
          </p:nvPr>
        </p:nvSpPr>
        <p:spPr/>
        <p:txBody>
          <a:bodyPr/>
          <a:lstStyle/>
          <a:p>
            <a:r>
              <a:rPr lang="en-US" dirty="0"/>
              <a:t>Occupational Health</a:t>
            </a:r>
          </a:p>
        </p:txBody>
      </p:sp>
      <p:sp>
        <p:nvSpPr>
          <p:cNvPr id="3" name="Content Placeholder 2">
            <a:extLst>
              <a:ext uri="{FF2B5EF4-FFF2-40B4-BE49-F238E27FC236}">
                <a16:creationId xmlns:a16="http://schemas.microsoft.com/office/drawing/2014/main" id="{B76F84DC-1A35-4288-A77E-64C39BFBB356}"/>
              </a:ext>
            </a:extLst>
          </p:cNvPr>
          <p:cNvSpPr>
            <a:spLocks noGrp="1"/>
          </p:cNvSpPr>
          <p:nvPr>
            <p:ph idx="1"/>
          </p:nvPr>
        </p:nvSpPr>
        <p:spPr/>
        <p:txBody>
          <a:bodyPr/>
          <a:lstStyle/>
          <a:p>
            <a:r>
              <a:rPr lang="en-US" dirty="0"/>
              <a:t>Will identify and diagnose latex sensitive employees.</a:t>
            </a:r>
          </a:p>
          <a:p>
            <a:r>
              <a:rPr lang="en-US" dirty="0"/>
              <a:t>Provide treatment plan and education.</a:t>
            </a:r>
          </a:p>
          <a:p>
            <a:r>
              <a:rPr lang="en-US" dirty="0"/>
              <a:t>Ensure that if an illness or injury occurs from latex, the Office of Workers Compensation Programs (OWCP) forms will be completed. If the illness/injury does not require OWCP, the employees medical record will be updated.</a:t>
            </a:r>
          </a:p>
          <a:p>
            <a:endParaRPr lang="en-US" dirty="0"/>
          </a:p>
        </p:txBody>
      </p:sp>
    </p:spTree>
    <p:extLst>
      <p:ext uri="{BB962C8B-B14F-4D97-AF65-F5344CB8AC3E}">
        <p14:creationId xmlns:p14="http://schemas.microsoft.com/office/powerpoint/2010/main" val="2380169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255</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Latex Safety</vt:lpstr>
      <vt:lpstr>Purpose and Policy</vt:lpstr>
      <vt:lpstr>Supplies</vt:lpstr>
      <vt:lpstr>Employee Responsibility</vt:lpstr>
      <vt:lpstr>Occupational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Latex Safety</dc:title>
  <dc:creator>Dierkhising, Kate J.</dc:creator>
  <cp:lastModifiedBy>Dierkhising, Kate J.</cp:lastModifiedBy>
  <cp:revision>3</cp:revision>
  <dcterms:created xsi:type="dcterms:W3CDTF">2021-05-31T16:14:31Z</dcterms:created>
  <dcterms:modified xsi:type="dcterms:W3CDTF">2021-05-31T16:30:02Z</dcterms:modified>
</cp:coreProperties>
</file>