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notesMasterIdLst>
    <p:notesMasterId r:id="rId68"/>
  </p:notesMasterIdLst>
  <p:handoutMasterIdLst>
    <p:handoutMasterId r:id="rId69"/>
  </p:handoutMasterIdLst>
  <p:sldIdLst>
    <p:sldId id="256" r:id="rId2"/>
    <p:sldId id="314" r:id="rId3"/>
    <p:sldId id="323" r:id="rId4"/>
    <p:sldId id="351" r:id="rId5"/>
    <p:sldId id="259" r:id="rId6"/>
    <p:sldId id="284" r:id="rId7"/>
    <p:sldId id="352" r:id="rId8"/>
    <p:sldId id="262" r:id="rId9"/>
    <p:sldId id="320" r:id="rId10"/>
    <p:sldId id="263" r:id="rId11"/>
    <p:sldId id="264" r:id="rId12"/>
    <p:sldId id="265" r:id="rId13"/>
    <p:sldId id="288" r:id="rId14"/>
    <p:sldId id="285" r:id="rId15"/>
    <p:sldId id="266" r:id="rId16"/>
    <p:sldId id="289" r:id="rId17"/>
    <p:sldId id="286" r:id="rId18"/>
    <p:sldId id="315" r:id="rId19"/>
    <p:sldId id="290" r:id="rId20"/>
    <p:sldId id="267" r:id="rId21"/>
    <p:sldId id="311" r:id="rId22"/>
    <p:sldId id="317" r:id="rId23"/>
    <p:sldId id="319" r:id="rId24"/>
    <p:sldId id="327" r:id="rId25"/>
    <p:sldId id="279" r:id="rId26"/>
    <p:sldId id="276" r:id="rId27"/>
    <p:sldId id="278" r:id="rId28"/>
    <p:sldId id="350" r:id="rId29"/>
    <p:sldId id="291" r:id="rId30"/>
    <p:sldId id="292" r:id="rId31"/>
    <p:sldId id="312" r:id="rId32"/>
    <p:sldId id="313" r:id="rId33"/>
    <p:sldId id="296" r:id="rId34"/>
    <p:sldId id="322" r:id="rId35"/>
    <p:sldId id="297" r:id="rId36"/>
    <p:sldId id="275" r:id="rId37"/>
    <p:sldId id="316" r:id="rId38"/>
    <p:sldId id="324" r:id="rId39"/>
    <p:sldId id="325" r:id="rId40"/>
    <p:sldId id="326" r:id="rId41"/>
    <p:sldId id="282" r:id="rId42"/>
    <p:sldId id="283" r:id="rId43"/>
    <p:sldId id="318" r:id="rId44"/>
    <p:sldId id="309" r:id="rId45"/>
    <p:sldId id="321" r:id="rId46"/>
    <p:sldId id="353"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6" r:id="rId64"/>
    <p:sldId id="347" r:id="rId65"/>
    <p:sldId id="348" r:id="rId66"/>
    <p:sldId id="349" r:id="rId67"/>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oland, Tammie A." initials="FTA" lastIdx="0" clrIdx="0">
    <p:extLst>
      <p:ext uri="{19B8F6BF-5375-455C-9EA6-DF929625EA0E}">
        <p15:presenceInfo xmlns:p15="http://schemas.microsoft.com/office/powerpoint/2012/main" userId="S-1-5-21-2503890035-2871146831-3185725497-59567" providerId="AD"/>
      </p:ext>
    </p:extLst>
  </p:cmAuthor>
  <p:cmAuthor id="2" name="Froland, Tammie A." initials="FTA [2]" lastIdx="1" clrIdx="1">
    <p:extLst>
      <p:ext uri="{19B8F6BF-5375-455C-9EA6-DF929625EA0E}">
        <p15:presenceInfo xmlns:p15="http://schemas.microsoft.com/office/powerpoint/2012/main" userId="S::Tammie.Froland@va.gov::2c893a8c-0b45-470e-ab1e-29f730eb25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D1F402"/>
    <a:srgbClr val="274485"/>
    <a:srgbClr val="EAFB09"/>
    <a:srgbClr val="E1F204"/>
    <a:srgbClr val="F0F600"/>
    <a:srgbClr val="FF0000"/>
    <a:srgbClr val="FF66FF"/>
    <a:srgbClr val="66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801" autoAdjust="0"/>
  </p:normalViewPr>
  <p:slideViewPr>
    <p:cSldViewPr>
      <p:cViewPr varScale="1">
        <p:scale>
          <a:sx n="104" d="100"/>
          <a:sy n="104" d="100"/>
        </p:scale>
        <p:origin x="1422" y="108"/>
      </p:cViewPr>
      <p:guideLst>
        <p:guide orient="horz" pos="2160"/>
        <p:guide pos="2880"/>
      </p:guideLst>
    </p:cSldViewPr>
  </p:slideViewPr>
  <p:outlineViewPr>
    <p:cViewPr>
      <p:scale>
        <a:sx n="33" d="100"/>
        <a:sy n="33" d="100"/>
      </p:scale>
      <p:origin x="66" y="78354"/>
    </p:cViewPr>
  </p:outlineViewPr>
  <p:notesTextViewPr>
    <p:cViewPr>
      <p:scale>
        <a:sx n="100" d="100"/>
        <a:sy n="100" d="100"/>
      </p:scale>
      <p:origin x="0" y="0"/>
    </p:cViewPr>
  </p:notesTextViewPr>
  <p:sorterViewPr>
    <p:cViewPr>
      <p:scale>
        <a:sx n="66" d="100"/>
        <a:sy n="66" d="100"/>
      </p:scale>
      <p:origin x="0" y="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503"/>
          </a:xfrm>
          <a:prstGeom prst="rect">
            <a:avLst/>
          </a:prstGeom>
        </p:spPr>
        <p:txBody>
          <a:bodyPr vert="horz" lIns="91221" tIns="45610" rIns="91221" bIns="45610" rtlCol="0"/>
          <a:lstStyle>
            <a:lvl1pPr algn="l">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56551" y="0"/>
            <a:ext cx="3026833" cy="464503"/>
          </a:xfrm>
          <a:prstGeom prst="rect">
            <a:avLst/>
          </a:prstGeom>
        </p:spPr>
        <p:txBody>
          <a:bodyPr vert="horz" wrap="square" lIns="91221" tIns="45610" rIns="91221" bIns="45610" numCol="1" anchor="t" anchorCtr="0" compatLnSpc="1">
            <a:prstTxWarp prst="textNoShape">
              <a:avLst/>
            </a:prstTxWarp>
          </a:bodyPr>
          <a:lstStyle>
            <a:lvl1pPr algn="r">
              <a:defRPr sz="1200"/>
            </a:lvl1pPr>
          </a:lstStyle>
          <a:p>
            <a:pPr>
              <a:defRPr/>
            </a:pPr>
            <a:fld id="{1E55160F-EB2F-448C-B148-2C3B0A7917F9}" type="datetime1">
              <a:rPr lang="en-US"/>
              <a:pPr>
                <a:defRPr/>
              </a:pPr>
              <a:t>1/12/2021</a:t>
            </a:fld>
            <a:endParaRPr lang="en-US"/>
          </a:p>
        </p:txBody>
      </p:sp>
      <p:sp>
        <p:nvSpPr>
          <p:cNvPr id="4" name="Footer Placeholder 3"/>
          <p:cNvSpPr>
            <a:spLocks noGrp="1"/>
          </p:cNvSpPr>
          <p:nvPr>
            <p:ph type="ftr" sz="quarter" idx="2"/>
          </p:nvPr>
        </p:nvSpPr>
        <p:spPr>
          <a:xfrm>
            <a:off x="0" y="8817612"/>
            <a:ext cx="3026833" cy="464503"/>
          </a:xfrm>
          <a:prstGeom prst="rect">
            <a:avLst/>
          </a:prstGeom>
        </p:spPr>
        <p:txBody>
          <a:bodyPr vert="horz" lIns="91221" tIns="45610" rIns="91221" bIns="45610" rtlCol="0" anchor="b"/>
          <a:lstStyle>
            <a:lvl1pPr algn="l">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1" y="8817612"/>
            <a:ext cx="3026833" cy="464503"/>
          </a:xfrm>
          <a:prstGeom prst="rect">
            <a:avLst/>
          </a:prstGeom>
        </p:spPr>
        <p:txBody>
          <a:bodyPr vert="horz" wrap="square" lIns="91221" tIns="45610" rIns="91221" bIns="45610" numCol="1" anchor="b" anchorCtr="0" compatLnSpc="1">
            <a:prstTxWarp prst="textNoShape">
              <a:avLst/>
            </a:prstTxWarp>
          </a:bodyPr>
          <a:lstStyle>
            <a:lvl1pPr algn="r">
              <a:defRPr sz="1200"/>
            </a:lvl1pPr>
          </a:lstStyle>
          <a:p>
            <a:pPr>
              <a:defRPr/>
            </a:pPr>
            <a:fld id="{3E7D7955-DE38-4668-9174-A0E8DDEC821E}" type="slidenum">
              <a:rPr lang="en-US"/>
              <a:pPr>
                <a:defRPr/>
              </a:pPr>
              <a:t>‹#›</a:t>
            </a:fld>
            <a:endParaRPr lang="en-US"/>
          </a:p>
        </p:txBody>
      </p:sp>
    </p:spTree>
    <p:extLst>
      <p:ext uri="{BB962C8B-B14F-4D97-AF65-F5344CB8AC3E}">
        <p14:creationId xmlns:p14="http://schemas.microsoft.com/office/powerpoint/2010/main" val="1544151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503"/>
          </a:xfrm>
          <a:prstGeom prst="rect">
            <a:avLst/>
          </a:prstGeom>
        </p:spPr>
        <p:txBody>
          <a:bodyPr vert="horz" lIns="91221" tIns="45610" rIns="91221" bIns="45610" rtlCol="0"/>
          <a:lstStyle>
            <a:lvl1pPr algn="l">
              <a:defRPr sz="1200">
                <a:ea typeface="+mn-ea"/>
                <a:cs typeface="+mn-cs"/>
              </a:defRPr>
            </a:lvl1pPr>
          </a:lstStyle>
          <a:p>
            <a:pPr>
              <a:defRPr/>
            </a:pPr>
            <a:endParaRPr lang="en-US"/>
          </a:p>
        </p:txBody>
      </p:sp>
      <p:sp>
        <p:nvSpPr>
          <p:cNvPr id="3" name="Date Placeholder 2"/>
          <p:cNvSpPr>
            <a:spLocks noGrp="1"/>
          </p:cNvSpPr>
          <p:nvPr>
            <p:ph type="dt" idx="1"/>
          </p:nvPr>
        </p:nvSpPr>
        <p:spPr>
          <a:xfrm>
            <a:off x="3956551" y="0"/>
            <a:ext cx="3026833" cy="464503"/>
          </a:xfrm>
          <a:prstGeom prst="rect">
            <a:avLst/>
          </a:prstGeom>
        </p:spPr>
        <p:txBody>
          <a:bodyPr vert="horz" wrap="square" lIns="91221" tIns="45610" rIns="91221" bIns="45610" numCol="1" anchor="t" anchorCtr="0" compatLnSpc="1">
            <a:prstTxWarp prst="textNoShape">
              <a:avLst/>
            </a:prstTxWarp>
          </a:bodyPr>
          <a:lstStyle>
            <a:lvl1pPr algn="r">
              <a:defRPr sz="1200"/>
            </a:lvl1pPr>
          </a:lstStyle>
          <a:p>
            <a:pPr>
              <a:defRPr/>
            </a:pPr>
            <a:fld id="{61FA0F6D-0262-41FA-A64D-7BDC97EBB53E}" type="datetime1">
              <a:rPr lang="en-US"/>
              <a:pPr>
                <a:defRPr/>
              </a:pPr>
              <a:t>1/12/2021</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1221" tIns="45610" rIns="91221" bIns="45610" rtlCol="0" anchor="ctr"/>
          <a:lstStyle/>
          <a:p>
            <a:pPr lvl="0"/>
            <a:endParaRPr lang="en-US" noProof="0"/>
          </a:p>
        </p:txBody>
      </p:sp>
      <p:sp>
        <p:nvSpPr>
          <p:cNvPr id="5" name="Notes Placeholder 4"/>
          <p:cNvSpPr>
            <a:spLocks noGrp="1"/>
          </p:cNvSpPr>
          <p:nvPr>
            <p:ph type="body" sz="quarter" idx="3"/>
          </p:nvPr>
        </p:nvSpPr>
        <p:spPr>
          <a:xfrm>
            <a:off x="698500" y="4410393"/>
            <a:ext cx="5588000" cy="4177348"/>
          </a:xfrm>
          <a:prstGeom prst="rect">
            <a:avLst/>
          </a:prstGeom>
        </p:spPr>
        <p:txBody>
          <a:bodyPr vert="horz" lIns="91221" tIns="45610" rIns="91221" bIns="4561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612"/>
            <a:ext cx="3026833" cy="464503"/>
          </a:xfrm>
          <a:prstGeom prst="rect">
            <a:avLst/>
          </a:prstGeom>
        </p:spPr>
        <p:txBody>
          <a:bodyPr vert="horz" lIns="91221" tIns="45610" rIns="91221" bIns="45610" rtlCol="0" anchor="b"/>
          <a:lstStyle>
            <a:lvl1pPr algn="l">
              <a:defRPr sz="1200">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1" y="8817612"/>
            <a:ext cx="3026833" cy="464503"/>
          </a:xfrm>
          <a:prstGeom prst="rect">
            <a:avLst/>
          </a:prstGeom>
        </p:spPr>
        <p:txBody>
          <a:bodyPr vert="horz" wrap="square" lIns="91221" tIns="45610" rIns="91221" bIns="45610" numCol="1" anchor="b" anchorCtr="0" compatLnSpc="1">
            <a:prstTxWarp prst="textNoShape">
              <a:avLst/>
            </a:prstTxWarp>
          </a:bodyPr>
          <a:lstStyle>
            <a:lvl1pPr algn="r">
              <a:defRPr sz="1200"/>
            </a:lvl1pPr>
          </a:lstStyle>
          <a:p>
            <a:pPr>
              <a:defRPr/>
            </a:pPr>
            <a:fld id="{790244D4-88ED-42A0-B30F-72AF93B2C113}" type="slidenum">
              <a:rPr lang="en-US"/>
              <a:pPr>
                <a:defRPr/>
              </a:pPr>
              <a:t>‹#›</a:t>
            </a:fld>
            <a:endParaRPr lang="en-US"/>
          </a:p>
        </p:txBody>
      </p:sp>
    </p:spTree>
    <p:extLst>
      <p:ext uri="{BB962C8B-B14F-4D97-AF65-F5344CB8AC3E}">
        <p14:creationId xmlns:p14="http://schemas.microsoft.com/office/powerpoint/2010/main" val="94894121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7108" name="Slide Number Placeholder 3"/>
          <p:cNvSpPr>
            <a:spLocks noGrp="1"/>
          </p:cNvSpPr>
          <p:nvPr>
            <p:ph type="sldNum" sz="quarter" idx="5"/>
          </p:nvPr>
        </p:nvSpPr>
        <p:spPr bwMode="auto">
          <a:noFill/>
          <a:ln>
            <a:miter lim="800000"/>
            <a:headEnd/>
            <a:tailEnd/>
          </a:ln>
        </p:spPr>
        <p:txBody>
          <a:bodyPr/>
          <a:lstStyle/>
          <a:p>
            <a:fld id="{80B21048-028E-4993-8C36-9AA81208785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60420" name="Slide Number Placeholder 3"/>
          <p:cNvSpPr>
            <a:spLocks noGrp="1"/>
          </p:cNvSpPr>
          <p:nvPr>
            <p:ph type="sldNum" sz="quarter" idx="5"/>
          </p:nvPr>
        </p:nvSpPr>
        <p:spPr bwMode="auto">
          <a:noFill/>
          <a:ln>
            <a:miter lim="800000"/>
            <a:headEnd/>
            <a:tailEnd/>
          </a:ln>
        </p:spPr>
        <p:txBody>
          <a:bodyPr/>
          <a:lstStyle/>
          <a:p>
            <a:fld id="{0A4F3C78-9812-49E3-9534-8B524B464A5A}"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44" name="Slide Number Placeholder 3"/>
          <p:cNvSpPr>
            <a:spLocks noGrp="1"/>
          </p:cNvSpPr>
          <p:nvPr>
            <p:ph type="sldNum" sz="quarter" idx="5"/>
          </p:nvPr>
        </p:nvSpPr>
        <p:spPr bwMode="auto">
          <a:noFill/>
          <a:ln>
            <a:miter lim="800000"/>
            <a:headEnd/>
            <a:tailEnd/>
          </a:ln>
        </p:spPr>
        <p:txBody>
          <a:bodyPr/>
          <a:lstStyle/>
          <a:p>
            <a:fld id="{911D211B-9721-4356-86A1-409B083AD17F}"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2468" name="Slide Number Placeholder 3"/>
          <p:cNvSpPr>
            <a:spLocks noGrp="1"/>
          </p:cNvSpPr>
          <p:nvPr>
            <p:ph type="sldNum" sz="quarter" idx="5"/>
          </p:nvPr>
        </p:nvSpPr>
        <p:spPr bwMode="auto">
          <a:noFill/>
          <a:ln>
            <a:miter lim="800000"/>
            <a:headEnd/>
            <a:tailEnd/>
          </a:ln>
        </p:spPr>
        <p:txBody>
          <a:bodyPr/>
          <a:lstStyle/>
          <a:p>
            <a:fld id="{502B73D2-D7C6-4295-B51A-17117805E0A3}"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3492" name="Slide Number Placeholder 3"/>
          <p:cNvSpPr>
            <a:spLocks noGrp="1"/>
          </p:cNvSpPr>
          <p:nvPr>
            <p:ph type="sldNum" sz="quarter" idx="5"/>
          </p:nvPr>
        </p:nvSpPr>
        <p:spPr bwMode="auto">
          <a:noFill/>
          <a:ln>
            <a:miter lim="800000"/>
            <a:headEnd/>
            <a:tailEnd/>
          </a:ln>
        </p:spPr>
        <p:txBody>
          <a:bodyPr/>
          <a:lstStyle/>
          <a:p>
            <a:fld id="{5BD99F26-C73E-4D90-913F-5351A91F4F1D}"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Inform</a:t>
            </a:r>
          </a:p>
        </p:txBody>
      </p:sp>
      <p:sp>
        <p:nvSpPr>
          <p:cNvPr id="64516" name="Slide Number Placeholder 3"/>
          <p:cNvSpPr>
            <a:spLocks noGrp="1"/>
          </p:cNvSpPr>
          <p:nvPr>
            <p:ph type="sldNum" sz="quarter" idx="5"/>
          </p:nvPr>
        </p:nvSpPr>
        <p:spPr bwMode="auto">
          <a:noFill/>
          <a:ln>
            <a:miter lim="800000"/>
            <a:headEnd/>
            <a:tailEnd/>
          </a:ln>
        </p:spPr>
        <p:txBody>
          <a:bodyPr/>
          <a:lstStyle/>
          <a:p>
            <a:fld id="{D214AA11-4A9B-4FA6-8364-7C4FADC52A05}"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6564" name="Slide Number Placeholder 3"/>
          <p:cNvSpPr>
            <a:spLocks noGrp="1"/>
          </p:cNvSpPr>
          <p:nvPr>
            <p:ph type="sldNum" sz="quarter" idx="5"/>
          </p:nvPr>
        </p:nvSpPr>
        <p:spPr bwMode="auto">
          <a:noFill/>
          <a:ln>
            <a:miter lim="800000"/>
            <a:headEnd/>
            <a:tailEnd/>
          </a:ln>
        </p:spPr>
        <p:txBody>
          <a:bodyPr/>
          <a:lstStyle/>
          <a:p>
            <a:fld id="{A61624B8-396F-4A8D-9B4B-5F84D99BE036}" type="slidenum">
              <a:rPr lang="en-US" smtClean="0"/>
              <a:pPr/>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7588" name="Slide Number Placeholder 3"/>
          <p:cNvSpPr>
            <a:spLocks noGrp="1"/>
          </p:cNvSpPr>
          <p:nvPr>
            <p:ph type="sldNum" sz="quarter" idx="5"/>
          </p:nvPr>
        </p:nvSpPr>
        <p:spPr bwMode="auto">
          <a:noFill/>
          <a:ln>
            <a:miter lim="800000"/>
            <a:headEnd/>
            <a:tailEnd/>
          </a:ln>
        </p:spPr>
        <p:txBody>
          <a:bodyPr/>
          <a:lstStyle/>
          <a:p>
            <a:fld id="{0A5A9ED0-0027-473A-923D-409AF952C203}" type="slidenum">
              <a:rPr lang="en-US" smtClean="0"/>
              <a:pPr/>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5540" name="Slide Number Placeholder 3"/>
          <p:cNvSpPr>
            <a:spLocks noGrp="1"/>
          </p:cNvSpPr>
          <p:nvPr>
            <p:ph type="sldNum" sz="quarter" idx="5"/>
          </p:nvPr>
        </p:nvSpPr>
        <p:spPr bwMode="auto">
          <a:noFill/>
          <a:ln>
            <a:miter lim="800000"/>
            <a:headEnd/>
            <a:tailEnd/>
          </a:ln>
        </p:spPr>
        <p:txBody>
          <a:bodyPr/>
          <a:lstStyle/>
          <a:p>
            <a:fld id="{2AE66A4D-3BC6-4D72-837B-AC832E921CAE}" type="slidenum">
              <a:rPr lang="en-US" smtClean="0"/>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8612" name="Slide Number Placeholder 3"/>
          <p:cNvSpPr>
            <a:spLocks noGrp="1"/>
          </p:cNvSpPr>
          <p:nvPr>
            <p:ph type="sldNum" sz="quarter" idx="5"/>
          </p:nvPr>
        </p:nvSpPr>
        <p:spPr bwMode="auto">
          <a:noFill/>
          <a:ln>
            <a:miter lim="800000"/>
            <a:headEnd/>
            <a:tailEnd/>
          </a:ln>
        </p:spPr>
        <p:txBody>
          <a:bodyPr/>
          <a:lstStyle/>
          <a:p>
            <a:fld id="{84843D6D-2D62-4022-9E6E-0FA092B58349}" type="slidenum">
              <a:rPr lang="en-US" smtClean="0"/>
              <a:pPr/>
              <a:t>41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9636" name="Slide Number Placeholder 3"/>
          <p:cNvSpPr>
            <a:spLocks noGrp="1"/>
          </p:cNvSpPr>
          <p:nvPr>
            <p:ph type="sldNum" sz="quarter" idx="5"/>
          </p:nvPr>
        </p:nvSpPr>
        <p:spPr bwMode="auto">
          <a:noFill/>
          <a:ln>
            <a:miter lim="800000"/>
            <a:headEnd/>
            <a:tailEnd/>
          </a:ln>
        </p:spPr>
        <p:txBody>
          <a:bodyPr/>
          <a:lstStyle/>
          <a:p>
            <a:fld id="{ADDCE634-4A7D-4CB0-B405-49B3BCFDD54B}" type="slidenum">
              <a:rPr lang="en-US" smtClean="0"/>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3252" name="Slide Number Placeholder 3"/>
          <p:cNvSpPr>
            <a:spLocks noGrp="1"/>
          </p:cNvSpPr>
          <p:nvPr>
            <p:ph type="sldNum" sz="quarter" idx="5"/>
          </p:nvPr>
        </p:nvSpPr>
        <p:spPr bwMode="auto">
          <a:noFill/>
          <a:ln>
            <a:miter lim="800000"/>
            <a:headEnd/>
            <a:tailEnd/>
          </a:ln>
        </p:spPr>
        <p:txBody>
          <a:bodyPr/>
          <a:lstStyle/>
          <a:p>
            <a:fld id="{A991F8D2-539D-46ED-AC6A-F259BC62D3F9}"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0244D4-88ED-42A0-B30F-72AF93B2C113}" type="slidenum">
              <a:rPr lang="en-US" smtClean="0"/>
              <a:pPr>
                <a:defRPr/>
              </a:pPr>
              <a:t>43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90244D4-88ED-42A0-B30F-72AF93B2C113}" type="slidenum">
              <a:rPr lang="en-US" smtClean="0"/>
              <a:pPr>
                <a:defRPr/>
              </a:pPr>
              <a:t>56</a:t>
            </a:fld>
            <a:endParaRPr lang="en-US"/>
          </a:p>
        </p:txBody>
      </p:sp>
    </p:spTree>
    <p:extLst>
      <p:ext uri="{BB962C8B-B14F-4D97-AF65-F5344CB8AC3E}">
        <p14:creationId xmlns:p14="http://schemas.microsoft.com/office/powerpoint/2010/main" val="128297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Directly Observed Requirements: No Exceptions.  Never.  Nada.  Zilch</a:t>
            </a:r>
          </a:p>
          <a:p>
            <a:pPr eaLnBrk="1" hangingPunct="1"/>
            <a:r>
              <a:rPr lang="en-US" dirty="0"/>
              <a:t>Monitored: May cross gender if monitor is a medical professional in the jurisdiction they are collecting (Doctor, Nurse, Physician Assistant)</a:t>
            </a:r>
          </a:p>
        </p:txBody>
      </p:sp>
      <p:sp>
        <p:nvSpPr>
          <p:cNvPr id="54276" name="Slide Number Placeholder 3"/>
          <p:cNvSpPr>
            <a:spLocks noGrp="1"/>
          </p:cNvSpPr>
          <p:nvPr>
            <p:ph type="sldNum" sz="quarter" idx="5"/>
          </p:nvPr>
        </p:nvSpPr>
        <p:spPr bwMode="auto">
          <a:noFill/>
          <a:ln>
            <a:miter lim="800000"/>
            <a:headEnd/>
            <a:tailEnd/>
          </a:ln>
        </p:spPr>
        <p:txBody>
          <a:bodyPr/>
          <a:lstStyle/>
          <a:p>
            <a:fld id="{8B5F7F80-9F8A-4E4D-A74C-A6D06A07EE94}"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300" name="Slide Number Placeholder 3"/>
          <p:cNvSpPr>
            <a:spLocks noGrp="1"/>
          </p:cNvSpPr>
          <p:nvPr>
            <p:ph type="sldNum" sz="quarter" idx="5"/>
          </p:nvPr>
        </p:nvSpPr>
        <p:spPr bwMode="auto">
          <a:noFill/>
          <a:ln>
            <a:miter lim="800000"/>
            <a:headEnd/>
            <a:tailEnd/>
          </a:ln>
        </p:spPr>
        <p:txBody>
          <a:bodyPr/>
          <a:lstStyle/>
          <a:p>
            <a:fld id="{BAD7CA0A-BA14-4DA9-9625-07D4DE23C23F}"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4" name="Slide Number Placeholder 3"/>
          <p:cNvSpPr>
            <a:spLocks noGrp="1"/>
          </p:cNvSpPr>
          <p:nvPr>
            <p:ph type="sldNum" sz="quarter" idx="5"/>
          </p:nvPr>
        </p:nvSpPr>
        <p:spPr bwMode="auto">
          <a:noFill/>
          <a:ln>
            <a:miter lim="800000"/>
            <a:headEnd/>
            <a:tailEnd/>
          </a:ln>
        </p:spPr>
        <p:txBody>
          <a:bodyPr/>
          <a:lstStyle/>
          <a:p>
            <a:fld id="{1679FA56-05EE-4667-B6BE-4864C1FA0139}"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ln>
            <a:miter lim="800000"/>
            <a:headEnd/>
            <a:tailEnd/>
          </a:ln>
        </p:spPr>
        <p:txBody>
          <a:bodyPr/>
          <a:lstStyle/>
          <a:p>
            <a:fld id="{85C67CF3-D682-4236-BDAE-4B23EBD45A25}"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noFill/>
          <a:ln>
            <a:miter lim="800000"/>
            <a:headEnd/>
            <a:tailEnd/>
          </a:ln>
        </p:spPr>
        <p:txBody>
          <a:bodyPr/>
          <a:lstStyle/>
          <a:p>
            <a:fld id="{46EF3FFF-3E21-4E8C-A6C0-2311E0FF3834}"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0244D4-88ED-42A0-B30F-72AF93B2C113}"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Act out good intro, bad intro and lax intro</a:t>
            </a:r>
          </a:p>
          <a:p>
            <a:pPr eaLnBrk="1" hangingPunct="1">
              <a:spcBef>
                <a:spcPct val="0"/>
              </a:spcBef>
            </a:pPr>
            <a:r>
              <a:rPr lang="en-US"/>
              <a:t>To the point – Exemplify – do not muddy the water</a:t>
            </a:r>
          </a:p>
          <a:p>
            <a:pPr eaLnBrk="1" hangingPunct="1">
              <a:spcBef>
                <a:spcPct val="0"/>
              </a:spcBef>
            </a:pPr>
            <a:r>
              <a:rPr lang="en-US"/>
              <a:t>Identification: HHS Collector Handbook 6</a:t>
            </a:r>
          </a:p>
        </p:txBody>
      </p:sp>
      <p:sp>
        <p:nvSpPr>
          <p:cNvPr id="59396" name="Slide Number Placeholder 3"/>
          <p:cNvSpPr>
            <a:spLocks noGrp="1"/>
          </p:cNvSpPr>
          <p:nvPr>
            <p:ph type="sldNum" sz="quarter" idx="5"/>
          </p:nvPr>
        </p:nvSpPr>
        <p:spPr bwMode="auto">
          <a:noFill/>
          <a:ln>
            <a:miter lim="800000"/>
            <a:headEnd/>
            <a:tailEnd/>
          </a:ln>
        </p:spPr>
        <p:txBody>
          <a:bodyPr/>
          <a:lstStyle/>
          <a:p>
            <a:fld id="{DF548DA6-19F3-4AF8-99C1-63B7140DAB0A}"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926870E-F5E8-4FD5-8AFE-D295DFFFDBD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C63B600-7098-468E-835D-9E0A8A9126B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51D0F00-7664-4C37-BEB0-98CA9C966BE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98500" y="16652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60900" y="1665288"/>
            <a:ext cx="3810000" cy="4114800"/>
          </a:xfrm>
        </p:spPr>
        <p:txBody>
          <a:bodyPr rtlCol="0">
            <a:normAutofit/>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Department of Veterans Affairs</a:t>
            </a:r>
          </a:p>
        </p:txBody>
      </p:sp>
      <p:sp>
        <p:nvSpPr>
          <p:cNvPr id="7" name="Rectangle 6"/>
          <p:cNvSpPr>
            <a:spLocks noGrp="1" noChangeArrowheads="1"/>
          </p:cNvSpPr>
          <p:nvPr>
            <p:ph type="sldNum" sz="quarter" idx="12"/>
          </p:nvPr>
        </p:nvSpPr>
        <p:spPr/>
        <p:txBody>
          <a:bodyPr/>
          <a:lstStyle>
            <a:lvl1pPr>
              <a:defRPr/>
            </a:lvl1pPr>
          </a:lstStyle>
          <a:p>
            <a:pPr>
              <a:defRPr/>
            </a:pPr>
            <a:fld id="{D1D662D6-9626-4733-8BBC-FB713BD3461A}"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E4A0EBE-E839-4890-A03C-95704F174A2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6D994C-CD0B-4A77-98E3-FF6D27798FA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3F06362-2F3B-4F19-92B9-1ED51E171A2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4616A67-AADA-4081-B10A-112CC2474D8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50EB3A7-4FAE-4601-BC81-924791FB621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6DCF2FB-3E93-46CC-9417-07F00163D1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5648354-908F-4F36-81E4-0A2D65D09F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Department of Veterans Affairs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F59ED80-9E3B-4028-9EAF-F98AEC1B31C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Department of Veterans Affairs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83AF6A4-B0C5-44E9-85E9-8EBB9CE9ED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0"/>
            <a:ext cx="7924800" cy="1493838"/>
          </a:xfrm>
        </p:spPr>
        <p:txBody>
          <a:bodyPr/>
          <a:lstStyle/>
          <a:p>
            <a:pPr eaLnBrk="1" hangingPunct="1"/>
            <a:r>
              <a:rPr lang="en-US" b="1" dirty="0"/>
              <a:t>  </a:t>
            </a:r>
            <a:br>
              <a:rPr lang="en-US" b="1" dirty="0"/>
            </a:br>
            <a:endParaRPr lang="en-US" b="1" dirty="0"/>
          </a:p>
        </p:txBody>
      </p:sp>
      <p:sp>
        <p:nvSpPr>
          <p:cNvPr id="3075" name="Rectangle 3"/>
          <p:cNvSpPr>
            <a:spLocks noGrp="1" noChangeArrowheads="1"/>
          </p:cNvSpPr>
          <p:nvPr>
            <p:ph type="body" sz="half" idx="1"/>
          </p:nvPr>
        </p:nvSpPr>
        <p:spPr>
          <a:xfrm>
            <a:off x="0" y="1447800"/>
            <a:ext cx="5194300" cy="4648200"/>
          </a:xfrm>
        </p:spPr>
        <p:txBody>
          <a:bodyPr/>
          <a:lstStyle/>
          <a:p>
            <a:pPr algn="ctr" eaLnBrk="1" hangingPunct="1">
              <a:lnSpc>
                <a:spcPct val="80000"/>
              </a:lnSpc>
              <a:buFont typeface="Courier New" charset="0"/>
              <a:buNone/>
            </a:pPr>
            <a:r>
              <a:rPr lang="en-US" sz="8000" b="1" dirty="0">
                <a:solidFill>
                  <a:schemeClr val="accent1">
                    <a:lumMod val="75000"/>
                  </a:schemeClr>
                </a:solidFill>
              </a:rPr>
              <a:t>Federal</a:t>
            </a:r>
          </a:p>
          <a:p>
            <a:pPr algn="ctr" eaLnBrk="1" hangingPunct="1">
              <a:lnSpc>
                <a:spcPct val="80000"/>
              </a:lnSpc>
              <a:buFont typeface="Courier New" charset="0"/>
              <a:buNone/>
            </a:pPr>
            <a:r>
              <a:rPr lang="en-US" sz="8000" b="1" dirty="0">
                <a:solidFill>
                  <a:schemeClr val="accent1">
                    <a:lumMod val="75000"/>
                  </a:schemeClr>
                </a:solidFill>
              </a:rPr>
              <a:t> Employee Drug Testing</a:t>
            </a:r>
          </a:p>
          <a:p>
            <a:pPr eaLnBrk="1" hangingPunct="1">
              <a:lnSpc>
                <a:spcPct val="80000"/>
              </a:lnSpc>
            </a:pPr>
            <a:endParaRPr lang="en-US" sz="6000" dirty="0"/>
          </a:p>
        </p:txBody>
      </p:sp>
      <p:pic>
        <p:nvPicPr>
          <p:cNvPr id="3076" name="ClipArt Placeholder 5" descr="veterans-1.jpg"/>
          <p:cNvPicPr>
            <a:picLocks noGrp="1" noChangeAspect="1"/>
          </p:cNvPicPr>
          <p:nvPr>
            <p:ph type="clipArt" sz="half" idx="2"/>
          </p:nvPr>
        </p:nvPicPr>
        <p:blipFill>
          <a:blip r:embed="rId3" cstate="print"/>
          <a:stretch>
            <a:fillRect/>
          </a:stretch>
        </p:blipFill>
        <p:spPr>
          <a:xfrm>
            <a:off x="5194300" y="1615935"/>
            <a:ext cx="3492500" cy="3478353"/>
          </a:xfrm>
        </p:spPr>
      </p:pic>
      <p:sp>
        <p:nvSpPr>
          <p:cNvPr id="5125"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a:t>Federal CCF: </a:t>
            </a:r>
            <a:r>
              <a:rPr lang="en-US" dirty="0">
                <a:solidFill>
                  <a:srgbClr val="FF0000"/>
                </a:solidFill>
              </a:rPr>
              <a:t>Step 1</a:t>
            </a:r>
          </a:p>
        </p:txBody>
      </p:sp>
      <p:sp>
        <p:nvSpPr>
          <p:cNvPr id="17411" name="Rectangle 3"/>
          <p:cNvSpPr>
            <a:spLocks noGrp="1" noChangeArrowheads="1"/>
          </p:cNvSpPr>
          <p:nvPr>
            <p:ph type="body" sz="half" idx="1"/>
          </p:nvPr>
        </p:nvSpPr>
        <p:spPr>
          <a:xfrm>
            <a:off x="698500" y="1665287"/>
            <a:ext cx="3810000" cy="4446587"/>
          </a:xfrm>
        </p:spPr>
        <p:txBody>
          <a:bodyPr rtlCol="0">
            <a:normAutofit fontScale="70000" lnSpcReduction="20000"/>
          </a:bodyPr>
          <a:lstStyle/>
          <a:p>
            <a:pPr eaLnBrk="1" fontAlgn="auto" hangingPunct="1">
              <a:spcAft>
                <a:spcPts val="0"/>
              </a:spcAft>
              <a:buFont typeface="Arial" pitchFamily="34" charset="0"/>
              <a:buChar char="•"/>
              <a:defRPr/>
            </a:pPr>
            <a:r>
              <a:rPr lang="en-US" dirty="0">
                <a:solidFill>
                  <a:schemeClr val="accent1">
                    <a:lumMod val="75000"/>
                  </a:schemeClr>
                </a:solidFill>
              </a:rPr>
              <a:t>A. </a:t>
            </a:r>
            <a:r>
              <a:rPr lang="en-US" dirty="0"/>
              <a:t>Employer Name and Address</a:t>
            </a:r>
          </a:p>
          <a:p>
            <a:pPr eaLnBrk="1" fontAlgn="auto" hangingPunct="1">
              <a:spcAft>
                <a:spcPts val="0"/>
              </a:spcAft>
              <a:buFont typeface="Arial" pitchFamily="34" charset="0"/>
              <a:buChar char="•"/>
              <a:defRPr/>
            </a:pPr>
            <a:r>
              <a:rPr lang="en-US" dirty="0">
                <a:solidFill>
                  <a:schemeClr val="accent1">
                    <a:lumMod val="75000"/>
                  </a:schemeClr>
                </a:solidFill>
              </a:rPr>
              <a:t>B</a:t>
            </a:r>
            <a:r>
              <a:rPr lang="en-US" dirty="0"/>
              <a:t>. MRO Name, address, phone and secure fax number</a:t>
            </a:r>
          </a:p>
          <a:p>
            <a:pPr eaLnBrk="1" fontAlgn="auto" hangingPunct="1">
              <a:spcAft>
                <a:spcPts val="0"/>
              </a:spcAft>
              <a:buFont typeface="Arial" pitchFamily="34" charset="0"/>
              <a:buChar char="•"/>
              <a:defRPr/>
            </a:pPr>
            <a:r>
              <a:rPr lang="en-US" dirty="0">
                <a:solidFill>
                  <a:schemeClr val="accent1">
                    <a:lumMod val="75000"/>
                  </a:schemeClr>
                </a:solidFill>
              </a:rPr>
              <a:t>C</a:t>
            </a:r>
            <a:r>
              <a:rPr lang="en-US" dirty="0"/>
              <a:t>. donor’s social security number</a:t>
            </a:r>
          </a:p>
          <a:p>
            <a:pPr eaLnBrk="1" fontAlgn="auto" hangingPunct="1">
              <a:spcAft>
                <a:spcPts val="0"/>
              </a:spcAft>
              <a:buFont typeface="Arial" pitchFamily="34" charset="0"/>
              <a:buChar char="•"/>
              <a:defRPr/>
            </a:pPr>
            <a:r>
              <a:rPr lang="en-US" dirty="0">
                <a:solidFill>
                  <a:schemeClr val="accent1">
                    <a:lumMod val="75000"/>
                  </a:schemeClr>
                </a:solidFill>
              </a:rPr>
              <a:t>D</a:t>
            </a:r>
            <a:r>
              <a:rPr lang="en-US" dirty="0"/>
              <a:t>. Specify Testing Authority</a:t>
            </a:r>
          </a:p>
          <a:p>
            <a:pPr marL="0" indent="0" eaLnBrk="1" fontAlgn="auto" hangingPunct="1">
              <a:spcAft>
                <a:spcPts val="0"/>
              </a:spcAft>
              <a:buNone/>
              <a:defRPr/>
            </a:pPr>
            <a:r>
              <a:rPr lang="en-US" dirty="0"/>
              <a:t>      (HHS)</a:t>
            </a:r>
          </a:p>
          <a:p>
            <a:pPr eaLnBrk="1" fontAlgn="auto" hangingPunct="1">
              <a:spcAft>
                <a:spcPts val="0"/>
              </a:spcAft>
              <a:buFont typeface="Arial" pitchFamily="34" charset="0"/>
              <a:buChar char="•"/>
              <a:defRPr/>
            </a:pPr>
            <a:r>
              <a:rPr lang="en-US" dirty="0">
                <a:solidFill>
                  <a:schemeClr val="accent1">
                    <a:lumMod val="75000"/>
                  </a:schemeClr>
                </a:solidFill>
              </a:rPr>
              <a:t>E</a:t>
            </a:r>
            <a:r>
              <a:rPr lang="en-US" dirty="0"/>
              <a:t>. Reason for Test</a:t>
            </a:r>
          </a:p>
          <a:p>
            <a:pPr eaLnBrk="1" fontAlgn="auto" hangingPunct="1">
              <a:spcAft>
                <a:spcPts val="0"/>
              </a:spcAft>
              <a:buFont typeface="Arial" pitchFamily="34" charset="0"/>
              <a:buChar char="•"/>
              <a:defRPr/>
            </a:pPr>
            <a:r>
              <a:rPr lang="en-US" dirty="0">
                <a:solidFill>
                  <a:schemeClr val="accent1">
                    <a:lumMod val="75000"/>
                  </a:schemeClr>
                </a:solidFill>
              </a:rPr>
              <a:t>F</a:t>
            </a:r>
            <a:r>
              <a:rPr lang="en-US" dirty="0"/>
              <a:t>. Drug Test to be performed (always check the box with the 5 drugs)</a:t>
            </a:r>
          </a:p>
          <a:p>
            <a:pPr eaLnBrk="1" fontAlgn="auto" hangingPunct="1">
              <a:spcAft>
                <a:spcPts val="0"/>
              </a:spcAft>
              <a:buFont typeface="Arial" pitchFamily="34" charset="0"/>
              <a:buChar char="•"/>
              <a:defRPr/>
            </a:pPr>
            <a:r>
              <a:rPr lang="en-US" dirty="0">
                <a:solidFill>
                  <a:schemeClr val="accent1">
                    <a:lumMod val="75000"/>
                  </a:schemeClr>
                </a:solidFill>
              </a:rPr>
              <a:t>G</a:t>
            </a:r>
            <a:r>
              <a:rPr lang="en-US" dirty="0"/>
              <a:t>. Collection Site Address</a:t>
            </a:r>
          </a:p>
        </p:txBody>
      </p:sp>
      <p:sp>
        <p:nvSpPr>
          <p:cNvPr id="16388" name="ClipArt Placeholder 10"/>
          <p:cNvSpPr>
            <a:spLocks noGrp="1" noTextEdit="1"/>
          </p:cNvSpPr>
          <p:nvPr>
            <p:ph type="clipArt" sz="half" idx="2"/>
          </p:nvPr>
        </p:nvSpPr>
        <p:spPr/>
      </p:sp>
      <p:sp>
        <p:nvSpPr>
          <p:cNvPr id="16391" name="Footer Placeholder 6"/>
          <p:cNvSpPr>
            <a:spLocks noGrp="1"/>
          </p:cNvSpPr>
          <p:nvPr>
            <p:ph type="ftr" sz="quarter" idx="11"/>
          </p:nvPr>
        </p:nvSpPr>
        <p:spPr/>
        <p:txBody>
          <a:bodyPr/>
          <a:lstStyle/>
          <a:p>
            <a:pPr>
              <a:defRPr/>
            </a:pPr>
            <a:r>
              <a:rPr lang="en-US"/>
              <a:t>Department of Veterans Affairs</a:t>
            </a:r>
          </a:p>
        </p:txBody>
      </p:sp>
      <p:sp>
        <p:nvSpPr>
          <p:cNvPr id="16390" name="ClipArt Placeholder 4"/>
          <p:cNvSpPr txBox="1">
            <a:spLocks/>
          </p:cNvSpPr>
          <p:nvPr/>
        </p:nvSpPr>
        <p:spPr bwMode="auto">
          <a:xfrm>
            <a:off x="4648200" y="1600200"/>
            <a:ext cx="3810000" cy="4114800"/>
          </a:xfrm>
          <a:prstGeom prst="rect">
            <a:avLst/>
          </a:prstGeom>
          <a:noFill/>
          <a:ln w="9525">
            <a:noFill/>
            <a:miter lim="800000"/>
            <a:headEnd/>
            <a:tailEnd/>
          </a:ln>
        </p:spPr>
        <p:txBody>
          <a:bodyPr/>
          <a:lstStyle/>
          <a:p>
            <a:endParaRPr lang="en-US"/>
          </a:p>
        </p:txBody>
      </p:sp>
      <p:pic>
        <p:nvPicPr>
          <p:cNvPr id="2" name="Picture 6"/>
          <p:cNvPicPr>
            <a:picLocks noChangeAspect="1" noChangeArrowheads="1"/>
          </p:cNvPicPr>
          <p:nvPr/>
        </p:nvPicPr>
        <p:blipFill>
          <a:blip r:embed="rId3" cstate="print"/>
          <a:srcRect/>
          <a:stretch>
            <a:fillRect/>
          </a:stretch>
        </p:blipFill>
        <p:spPr bwMode="auto">
          <a:xfrm>
            <a:off x="4419600" y="1524000"/>
            <a:ext cx="4435475" cy="4953000"/>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50838"/>
            <a:ext cx="7772400" cy="868362"/>
          </a:xfrm>
        </p:spPr>
        <p:txBody>
          <a:bodyPr/>
          <a:lstStyle/>
          <a:p>
            <a:pPr eaLnBrk="1" hangingPunct="1"/>
            <a:r>
              <a:rPr lang="en-US" dirty="0"/>
              <a:t>Federal CCF: </a:t>
            </a:r>
            <a:r>
              <a:rPr lang="en-US" dirty="0">
                <a:solidFill>
                  <a:srgbClr val="FF0000"/>
                </a:solidFill>
              </a:rPr>
              <a:t>Step 2</a:t>
            </a:r>
          </a:p>
        </p:txBody>
      </p:sp>
      <p:sp>
        <p:nvSpPr>
          <p:cNvPr id="18435" name="Rectangle 3"/>
          <p:cNvSpPr>
            <a:spLocks noGrp="1" noChangeArrowheads="1"/>
          </p:cNvSpPr>
          <p:nvPr>
            <p:ph type="body" sz="half" idx="1"/>
          </p:nvPr>
        </p:nvSpPr>
        <p:spPr>
          <a:xfrm>
            <a:off x="381000" y="1143000"/>
            <a:ext cx="4114800" cy="5334000"/>
          </a:xfrm>
        </p:spPr>
        <p:txBody>
          <a:bodyPr rtlCol="0">
            <a:normAutofit fontScale="85000" lnSpcReduction="20000"/>
          </a:bodyPr>
          <a:lstStyle/>
          <a:p>
            <a:pPr eaLnBrk="1" fontAlgn="auto" hangingPunct="1">
              <a:spcAft>
                <a:spcPts val="0"/>
              </a:spcAft>
              <a:buNone/>
              <a:defRPr/>
            </a:pPr>
            <a:endParaRPr lang="en-US" dirty="0">
              <a:solidFill>
                <a:srgbClr val="FF0000"/>
              </a:solidFill>
            </a:endParaRPr>
          </a:p>
          <a:p>
            <a:pPr eaLnBrk="1" fontAlgn="auto" hangingPunct="1">
              <a:spcAft>
                <a:spcPts val="0"/>
              </a:spcAft>
              <a:buFont typeface="Arial" pitchFamily="34" charset="0"/>
              <a:buChar char="•"/>
              <a:defRPr/>
            </a:pPr>
            <a:r>
              <a:rPr lang="en-US" dirty="0"/>
              <a:t>Temperature</a:t>
            </a:r>
          </a:p>
          <a:p>
            <a:pPr eaLnBrk="1" fontAlgn="auto" hangingPunct="1">
              <a:spcAft>
                <a:spcPts val="0"/>
              </a:spcAft>
              <a:buFont typeface="Arial" pitchFamily="34" charset="0"/>
              <a:buChar char="•"/>
              <a:defRPr/>
            </a:pPr>
            <a:r>
              <a:rPr lang="en-US" dirty="0"/>
              <a:t>Specimen Collection </a:t>
            </a:r>
          </a:p>
          <a:p>
            <a:pPr eaLnBrk="1" fontAlgn="auto" hangingPunct="1">
              <a:spcAft>
                <a:spcPts val="0"/>
              </a:spcAft>
              <a:buNone/>
              <a:defRPr/>
            </a:pPr>
            <a:r>
              <a:rPr lang="en-US" dirty="0"/>
              <a:t>      split or </a:t>
            </a:r>
            <a:r>
              <a:rPr lang="en-US" b="1" dirty="0"/>
              <a:t>single-(only to be used in special circumstances)</a:t>
            </a:r>
          </a:p>
          <a:p>
            <a:pPr eaLnBrk="1" fontAlgn="auto" hangingPunct="1">
              <a:spcAft>
                <a:spcPts val="0"/>
              </a:spcAft>
              <a:buFont typeface="Arial" pitchFamily="34" charset="0"/>
              <a:buChar char="•"/>
              <a:defRPr/>
            </a:pPr>
            <a:r>
              <a:rPr lang="en-US" dirty="0"/>
              <a:t>Observed Collection (check box only if preformed)  (follow the </a:t>
            </a:r>
            <a:r>
              <a:rPr lang="en-US" b="1" dirty="0"/>
              <a:t>direct observation </a:t>
            </a:r>
            <a:r>
              <a:rPr lang="en-US" dirty="0"/>
              <a:t>procedure)</a:t>
            </a:r>
          </a:p>
          <a:p>
            <a:pPr eaLnBrk="1" fontAlgn="auto" hangingPunct="1">
              <a:spcAft>
                <a:spcPts val="0"/>
              </a:spcAft>
              <a:buFont typeface="Arial" pitchFamily="34" charset="0"/>
              <a:buChar char="•"/>
              <a:defRPr/>
            </a:pPr>
            <a:r>
              <a:rPr lang="en-US" dirty="0"/>
              <a:t>Remarks (spot to enter any information for the testing lab)</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pic>
        <p:nvPicPr>
          <p:cNvPr id="17412" name="Picture 5"/>
          <p:cNvPicPr>
            <a:picLocks noGrp="1" noChangeAspect="1" noChangeArrowheads="1"/>
          </p:cNvPicPr>
          <p:nvPr>
            <p:ph type="clipArt" sz="half" idx="2"/>
          </p:nvPr>
        </p:nvPicPr>
        <p:blipFill>
          <a:blip r:embed="rId3" cstate="print"/>
          <a:stretch>
            <a:fillRect/>
          </a:stretch>
        </p:blipFill>
        <p:spPr>
          <a:xfrm>
            <a:off x="4660900" y="1986540"/>
            <a:ext cx="3810000" cy="3472295"/>
          </a:xfrm>
        </p:spPr>
      </p:pic>
      <p:sp>
        <p:nvSpPr>
          <p:cNvPr id="17413" name="Footer Placeholder 4"/>
          <p:cNvSpPr>
            <a:spLocks noGrp="1"/>
          </p:cNvSpPr>
          <p:nvPr>
            <p:ph type="ftr" sz="quarter" idx="11"/>
          </p:nvPr>
        </p:nvSpPr>
        <p:spPr/>
        <p:txBody>
          <a:bodyPr/>
          <a:lstStyle/>
          <a:p>
            <a:pPr>
              <a:defRPr/>
            </a:pPr>
            <a:r>
              <a:rPr lang="en-US"/>
              <a:t>Department of Veterans Affairs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1143000"/>
          </a:xfrm>
        </p:spPr>
        <p:txBody>
          <a:bodyPr/>
          <a:lstStyle/>
          <a:p>
            <a:pPr eaLnBrk="1" hangingPunct="1"/>
            <a:r>
              <a:rPr lang="en-US"/>
              <a:t>Federal CCF: </a:t>
            </a:r>
            <a:r>
              <a:rPr lang="en-US">
                <a:solidFill>
                  <a:srgbClr val="FF0000"/>
                </a:solidFill>
              </a:rPr>
              <a:t>Step 4</a:t>
            </a:r>
          </a:p>
        </p:txBody>
      </p:sp>
      <p:sp>
        <p:nvSpPr>
          <p:cNvPr id="18435" name="Rectangle 3"/>
          <p:cNvSpPr>
            <a:spLocks noGrp="1" noChangeArrowheads="1"/>
          </p:cNvSpPr>
          <p:nvPr>
            <p:ph type="body" sz="half" idx="1"/>
          </p:nvPr>
        </p:nvSpPr>
        <p:spPr>
          <a:xfrm>
            <a:off x="533400" y="1665288"/>
            <a:ext cx="3975100" cy="5192712"/>
          </a:xfrm>
        </p:spPr>
        <p:txBody>
          <a:bodyPr/>
          <a:lstStyle/>
          <a:p>
            <a:pPr eaLnBrk="1" hangingPunct="1"/>
            <a:r>
              <a:rPr lang="en-US" sz="2800" dirty="0"/>
              <a:t>Signature of Collector </a:t>
            </a:r>
            <a:r>
              <a:rPr lang="en-US" sz="2800" dirty="0">
                <a:solidFill>
                  <a:srgbClr val="FF0000"/>
                </a:solidFill>
              </a:rPr>
              <a:t>(lab personnel) </a:t>
            </a:r>
            <a:endParaRPr lang="en-US" sz="2800" dirty="0"/>
          </a:p>
          <a:p>
            <a:pPr eaLnBrk="1" hangingPunct="1"/>
            <a:r>
              <a:rPr lang="en-US" sz="2800" dirty="0"/>
              <a:t>Printed name of Collector</a:t>
            </a:r>
          </a:p>
          <a:p>
            <a:pPr eaLnBrk="1" hangingPunct="1"/>
            <a:r>
              <a:rPr lang="en-US" sz="2800" dirty="0"/>
              <a:t>Time</a:t>
            </a:r>
          </a:p>
          <a:p>
            <a:pPr eaLnBrk="1" hangingPunct="1"/>
            <a:r>
              <a:rPr lang="en-US" sz="2800" dirty="0"/>
              <a:t>Date</a:t>
            </a:r>
          </a:p>
          <a:p>
            <a:pPr eaLnBrk="1" hangingPunct="1"/>
            <a:r>
              <a:rPr lang="en-US" sz="2800" dirty="0"/>
              <a:t>Specimen Bottle Release </a:t>
            </a:r>
            <a:r>
              <a:rPr lang="en-US" sz="2800" dirty="0">
                <a:solidFill>
                  <a:srgbClr val="FF0000"/>
                </a:solidFill>
              </a:rPr>
              <a:t>(UPS)</a:t>
            </a:r>
          </a:p>
        </p:txBody>
      </p:sp>
      <p:pic>
        <p:nvPicPr>
          <p:cNvPr id="18436" name="Picture 5"/>
          <p:cNvPicPr>
            <a:picLocks noGrp="1" noChangeAspect="1" noChangeArrowheads="1"/>
          </p:cNvPicPr>
          <p:nvPr>
            <p:ph type="clipArt" sz="half" idx="2"/>
          </p:nvPr>
        </p:nvPicPr>
        <p:blipFill>
          <a:blip r:embed="rId3" cstate="print"/>
          <a:stretch>
            <a:fillRect/>
          </a:stretch>
        </p:blipFill>
        <p:spPr>
          <a:xfrm>
            <a:off x="4660900" y="1789578"/>
            <a:ext cx="3810000" cy="3866220"/>
          </a:xfrm>
        </p:spPr>
      </p:pic>
      <p:sp>
        <p:nvSpPr>
          <p:cNvPr id="19461"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228600"/>
            <a:ext cx="7772400" cy="914400"/>
          </a:xfrm>
        </p:spPr>
        <p:txBody>
          <a:bodyPr/>
          <a:lstStyle/>
          <a:p>
            <a:pPr eaLnBrk="1" hangingPunct="1"/>
            <a:r>
              <a:rPr lang="en-US" dirty="0"/>
              <a:t>Federal CCF: </a:t>
            </a:r>
            <a:r>
              <a:rPr lang="en-US" dirty="0">
                <a:solidFill>
                  <a:srgbClr val="FF0000"/>
                </a:solidFill>
              </a:rPr>
              <a:t>Step 5</a:t>
            </a:r>
          </a:p>
        </p:txBody>
      </p:sp>
      <p:sp>
        <p:nvSpPr>
          <p:cNvPr id="52227" name="Text Placeholder 2"/>
          <p:cNvSpPr>
            <a:spLocks noGrp="1"/>
          </p:cNvSpPr>
          <p:nvPr>
            <p:ph type="body" sz="half" idx="1"/>
          </p:nvPr>
        </p:nvSpPr>
        <p:spPr>
          <a:xfrm>
            <a:off x="152400" y="1251606"/>
            <a:ext cx="4876799" cy="5469869"/>
          </a:xfrm>
        </p:spPr>
        <p:txBody>
          <a:bodyPr rtlCol="0">
            <a:noAutofit/>
          </a:bodyPr>
          <a:lstStyle/>
          <a:p>
            <a:pPr eaLnBrk="1" fontAlgn="auto" hangingPunct="1">
              <a:spcBef>
                <a:spcPts val="1200"/>
              </a:spcBef>
              <a:spcAft>
                <a:spcPts val="0"/>
              </a:spcAft>
              <a:buFont typeface="Courier New" charset="0"/>
              <a:buNone/>
              <a:defRPr/>
            </a:pPr>
            <a:r>
              <a:rPr lang="en-US" sz="2400" b="1" dirty="0">
                <a:solidFill>
                  <a:schemeClr val="tx2">
                    <a:lumMod val="75000"/>
                    <a:lumOff val="25000"/>
                  </a:schemeClr>
                </a:solidFill>
              </a:rPr>
              <a:t>Located on Copy </a:t>
            </a:r>
            <a:r>
              <a:rPr lang="en-US" sz="2400" b="1" dirty="0">
                <a:solidFill>
                  <a:srgbClr val="FF0000"/>
                </a:solidFill>
              </a:rPr>
              <a:t>2</a:t>
            </a:r>
            <a:r>
              <a:rPr lang="en-US" sz="2400" b="1" dirty="0">
                <a:solidFill>
                  <a:schemeClr val="tx2">
                    <a:lumMod val="75000"/>
                    <a:lumOff val="25000"/>
                  </a:schemeClr>
                </a:solidFill>
              </a:rPr>
              <a:t> of CCF</a:t>
            </a:r>
            <a:endParaRPr lang="en-US" sz="2400" dirty="0">
              <a:solidFill>
                <a:schemeClr val="tx2">
                  <a:lumMod val="75000"/>
                  <a:lumOff val="25000"/>
                </a:schemeClr>
              </a:solidFill>
            </a:endParaRPr>
          </a:p>
          <a:p>
            <a:pPr eaLnBrk="1" fontAlgn="auto" hangingPunct="1">
              <a:spcBef>
                <a:spcPts val="1200"/>
              </a:spcBef>
              <a:spcAft>
                <a:spcPts val="0"/>
              </a:spcAft>
              <a:buFont typeface="Arial" pitchFamily="34" charset="0"/>
              <a:buChar char="•"/>
              <a:defRPr/>
            </a:pPr>
            <a:r>
              <a:rPr lang="en-US" sz="2300" dirty="0"/>
              <a:t>Donor signs their name</a:t>
            </a:r>
            <a:r>
              <a:rPr lang="en-US" sz="1600" dirty="0">
                <a:solidFill>
                  <a:srgbClr val="FF0000"/>
                </a:solidFill>
              </a:rPr>
              <a:t>(PRE-)EMPLOYEE</a:t>
            </a:r>
          </a:p>
          <a:p>
            <a:pPr eaLnBrk="1" fontAlgn="auto" hangingPunct="1">
              <a:spcBef>
                <a:spcPts val="1200"/>
              </a:spcBef>
              <a:spcAft>
                <a:spcPts val="0"/>
              </a:spcAft>
              <a:buFont typeface="Arial" pitchFamily="34" charset="0"/>
              <a:buChar char="•"/>
              <a:defRPr/>
            </a:pPr>
            <a:r>
              <a:rPr lang="en-US" sz="2300" dirty="0"/>
              <a:t>Donor prints their name</a:t>
            </a:r>
          </a:p>
          <a:p>
            <a:pPr eaLnBrk="1" fontAlgn="auto" hangingPunct="1">
              <a:spcBef>
                <a:spcPts val="1200"/>
              </a:spcBef>
              <a:spcAft>
                <a:spcPts val="0"/>
              </a:spcAft>
              <a:buFont typeface="Arial" pitchFamily="34" charset="0"/>
              <a:buChar char="•"/>
              <a:defRPr/>
            </a:pPr>
            <a:r>
              <a:rPr lang="en-US" sz="2300" dirty="0"/>
              <a:t>Date of collection</a:t>
            </a:r>
          </a:p>
          <a:p>
            <a:pPr eaLnBrk="1" fontAlgn="auto" hangingPunct="1">
              <a:spcBef>
                <a:spcPts val="1200"/>
              </a:spcBef>
              <a:spcAft>
                <a:spcPts val="0"/>
              </a:spcAft>
              <a:buFont typeface="Arial" pitchFamily="34" charset="0"/>
              <a:buChar char="•"/>
              <a:defRPr/>
            </a:pPr>
            <a:r>
              <a:rPr lang="en-US" sz="2300" dirty="0"/>
              <a:t>Day and evening phone numbers</a:t>
            </a:r>
          </a:p>
          <a:p>
            <a:pPr eaLnBrk="1" fontAlgn="auto" hangingPunct="1">
              <a:spcBef>
                <a:spcPts val="1200"/>
              </a:spcBef>
              <a:spcAft>
                <a:spcPts val="0"/>
              </a:spcAft>
              <a:buFont typeface="Arial" pitchFamily="34" charset="0"/>
              <a:buChar char="•"/>
              <a:defRPr/>
            </a:pPr>
            <a:r>
              <a:rPr lang="en-US" sz="2300" dirty="0"/>
              <a:t>Date of birth</a:t>
            </a:r>
          </a:p>
          <a:p>
            <a:pPr marL="0" indent="0" eaLnBrk="1" fontAlgn="auto" hangingPunct="1">
              <a:spcBef>
                <a:spcPts val="1200"/>
              </a:spcBef>
              <a:spcAft>
                <a:spcPts val="0"/>
              </a:spcAft>
              <a:buNone/>
              <a:defRPr/>
            </a:pPr>
            <a:r>
              <a:rPr lang="en-US" sz="2300" dirty="0">
                <a:solidFill>
                  <a:schemeClr val="accent2"/>
                </a:solidFill>
              </a:rPr>
              <a:t>If donor refuses to sign or fill out step 5, document in the </a:t>
            </a:r>
            <a:r>
              <a:rPr lang="en-US" sz="2300" dirty="0">
                <a:solidFill>
                  <a:schemeClr val="accent2"/>
                </a:solidFill>
                <a:highlight>
                  <a:srgbClr val="66FF66"/>
                </a:highlight>
              </a:rPr>
              <a:t>REMARKS</a:t>
            </a:r>
            <a:r>
              <a:rPr lang="en-US" sz="2300" dirty="0">
                <a:solidFill>
                  <a:schemeClr val="accent2"/>
                </a:solidFill>
              </a:rPr>
              <a:t> section “</a:t>
            </a:r>
            <a:r>
              <a:rPr lang="en-US" sz="2300" dirty="0">
                <a:solidFill>
                  <a:schemeClr val="accent1"/>
                </a:solidFill>
              </a:rPr>
              <a:t>donor refused to fill out section 5</a:t>
            </a:r>
            <a:r>
              <a:rPr lang="en-US" sz="2300" dirty="0">
                <a:solidFill>
                  <a:schemeClr val="accent2"/>
                </a:solidFill>
              </a:rPr>
              <a:t>”  and </a:t>
            </a:r>
            <a:r>
              <a:rPr lang="en-US" sz="2300" dirty="0">
                <a:solidFill>
                  <a:schemeClr val="accent1"/>
                </a:solidFill>
              </a:rPr>
              <a:t>print the donors name in section 5, </a:t>
            </a:r>
            <a:r>
              <a:rPr lang="en-US" sz="2300" dirty="0">
                <a:solidFill>
                  <a:schemeClr val="accent2"/>
                </a:solidFill>
              </a:rPr>
              <a:t>then specimen is ok to send out.</a:t>
            </a:r>
          </a:p>
        </p:txBody>
      </p:sp>
      <p:pic>
        <p:nvPicPr>
          <p:cNvPr id="19460" name="Picture 3"/>
          <p:cNvPicPr>
            <a:picLocks noGrp="1" noChangeAspect="1" noChangeArrowheads="1"/>
          </p:cNvPicPr>
          <p:nvPr>
            <p:ph type="clipArt" sz="half" idx="2"/>
          </p:nvPr>
        </p:nvPicPr>
        <p:blipFill>
          <a:blip r:embed="rId2" cstate="print"/>
          <a:stretch>
            <a:fillRect/>
          </a:stretch>
        </p:blipFill>
        <p:spPr>
          <a:xfrm>
            <a:off x="4946151" y="2013607"/>
            <a:ext cx="3512049" cy="3592786"/>
          </a:xfrm>
        </p:spPr>
      </p:pic>
      <p:sp>
        <p:nvSpPr>
          <p:cNvPr id="20485"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33400" y="228600"/>
            <a:ext cx="8042275" cy="1336675"/>
          </a:xfrm>
        </p:spPr>
        <p:txBody>
          <a:bodyPr/>
          <a:lstStyle/>
          <a:p>
            <a:pPr eaLnBrk="1" hangingPunct="1"/>
            <a:r>
              <a:rPr lang="en-US" dirty="0"/>
              <a:t>Specimen Collection Supplies </a:t>
            </a:r>
          </a:p>
        </p:txBody>
      </p:sp>
      <p:sp>
        <p:nvSpPr>
          <p:cNvPr id="55299" name="Content Placeholder 2"/>
          <p:cNvSpPr>
            <a:spLocks noGrp="1"/>
          </p:cNvSpPr>
          <p:nvPr>
            <p:ph idx="1"/>
          </p:nvPr>
        </p:nvSpPr>
        <p:spPr>
          <a:xfrm>
            <a:off x="381000" y="1406254"/>
            <a:ext cx="8134350" cy="5105400"/>
          </a:xfrm>
          <a:effectLst>
            <a:innerShdw blurRad="114300">
              <a:prstClr val="black"/>
            </a:innerShdw>
          </a:effectLst>
        </p:spPr>
        <p:txBody>
          <a:bodyPr rtlCol="0">
            <a:normAutofit/>
          </a:bodyPr>
          <a:lstStyle/>
          <a:p>
            <a:pPr eaLnBrk="1" fontAlgn="auto" hangingPunct="1">
              <a:spcBef>
                <a:spcPts val="1200"/>
              </a:spcBef>
              <a:spcAft>
                <a:spcPts val="0"/>
              </a:spcAft>
              <a:buFont typeface="Arial" pitchFamily="34" charset="0"/>
              <a:buChar char="•"/>
              <a:defRPr/>
            </a:pPr>
            <a:r>
              <a:rPr lang="en-US" sz="2900" b="1" dirty="0">
                <a:solidFill>
                  <a:srgbClr val="0070C0"/>
                </a:solidFill>
              </a:rPr>
              <a:t>Toilet bluing</a:t>
            </a:r>
          </a:p>
          <a:p>
            <a:pPr eaLnBrk="1" fontAlgn="auto" hangingPunct="1">
              <a:spcBef>
                <a:spcPts val="1200"/>
              </a:spcBef>
              <a:spcAft>
                <a:spcPts val="0"/>
              </a:spcAft>
              <a:buFont typeface="Arial" pitchFamily="34" charset="0"/>
              <a:buChar char="•"/>
              <a:defRPr/>
            </a:pPr>
            <a:r>
              <a:rPr lang="en-US" sz="2900" b="1" u="sng" dirty="0">
                <a:solidFill>
                  <a:srgbClr val="0070C0"/>
                </a:solidFill>
              </a:rPr>
              <a:t>Urine Drug Screen Kit </a:t>
            </a:r>
          </a:p>
          <a:p>
            <a:pPr eaLnBrk="1" fontAlgn="auto" hangingPunct="1">
              <a:spcBef>
                <a:spcPts val="1200"/>
              </a:spcBef>
              <a:spcAft>
                <a:spcPts val="0"/>
              </a:spcAft>
              <a:buFont typeface="Courier New" pitchFamily="49" charset="0"/>
              <a:buChar char="o"/>
              <a:defRPr/>
            </a:pPr>
            <a:r>
              <a:rPr lang="en-US" sz="2300" dirty="0">
                <a:solidFill>
                  <a:srgbClr val="FF0000"/>
                </a:solidFill>
              </a:rPr>
              <a:t>A single-use collection container/cup capable of holding up to 55mL with temperature strip.</a:t>
            </a:r>
          </a:p>
          <a:p>
            <a:pPr eaLnBrk="1" fontAlgn="auto" hangingPunct="1">
              <a:spcBef>
                <a:spcPts val="1200"/>
              </a:spcBef>
              <a:spcAft>
                <a:spcPts val="0"/>
              </a:spcAft>
              <a:buFont typeface="Courier New" pitchFamily="49" charset="0"/>
              <a:buChar char="o"/>
              <a:defRPr/>
            </a:pPr>
            <a:r>
              <a:rPr lang="en-US" sz="2300" dirty="0">
                <a:solidFill>
                  <a:srgbClr val="FF0000"/>
                </a:solidFill>
              </a:rPr>
              <a:t>Two vials which can be sealed for transport (one vial must  </a:t>
            </a:r>
          </a:p>
          <a:p>
            <a:pPr eaLnBrk="1" fontAlgn="auto" hangingPunct="1">
              <a:spcBef>
                <a:spcPts val="1200"/>
              </a:spcBef>
              <a:spcAft>
                <a:spcPts val="0"/>
              </a:spcAft>
              <a:buFont typeface="Courier New" charset="0"/>
              <a:buNone/>
              <a:defRPr/>
            </a:pPr>
            <a:r>
              <a:rPr lang="en-US" sz="2300" dirty="0">
                <a:solidFill>
                  <a:srgbClr val="FF0000"/>
                </a:solidFill>
              </a:rPr>
              <a:t>	have minimum of 30 ml’s of urine and the other vial must have a minimum of 15 ml’s of urine)</a:t>
            </a:r>
          </a:p>
          <a:p>
            <a:pPr eaLnBrk="1" fontAlgn="auto" hangingPunct="1">
              <a:spcBef>
                <a:spcPts val="1200"/>
              </a:spcBef>
              <a:spcAft>
                <a:spcPts val="0"/>
              </a:spcAft>
              <a:buFont typeface="Courier New" pitchFamily="49" charset="0"/>
              <a:buChar char="o"/>
              <a:defRPr/>
            </a:pPr>
            <a:r>
              <a:rPr lang="en-US" sz="2300" dirty="0">
                <a:solidFill>
                  <a:srgbClr val="FF0000"/>
                </a:solidFill>
              </a:rPr>
              <a:t>Absorbent material</a:t>
            </a:r>
          </a:p>
          <a:p>
            <a:pPr eaLnBrk="1" fontAlgn="auto" hangingPunct="1">
              <a:spcBef>
                <a:spcPts val="1200"/>
              </a:spcBef>
              <a:spcAft>
                <a:spcPts val="0"/>
              </a:spcAft>
              <a:buFont typeface="Courier New" pitchFamily="49" charset="0"/>
              <a:buChar char="o"/>
              <a:defRPr/>
            </a:pPr>
            <a:r>
              <a:rPr lang="en-US" sz="2300" dirty="0">
                <a:solidFill>
                  <a:srgbClr val="FF0000"/>
                </a:solidFill>
              </a:rPr>
              <a:t>Plastic bag shipping bag</a:t>
            </a:r>
          </a:p>
          <a:p>
            <a:pPr marL="0" indent="0" eaLnBrk="1" fontAlgn="auto" hangingPunct="1">
              <a:spcBef>
                <a:spcPts val="1200"/>
              </a:spcBef>
              <a:spcAft>
                <a:spcPts val="0"/>
              </a:spcAft>
              <a:buNone/>
              <a:defRPr/>
            </a:pPr>
            <a:r>
              <a:rPr lang="en-US" sz="2200" b="1" dirty="0">
                <a:solidFill>
                  <a:schemeClr val="accent3">
                    <a:lumMod val="50000"/>
                  </a:schemeClr>
                </a:solidFill>
              </a:rPr>
              <a:t>****</a:t>
            </a:r>
            <a:r>
              <a:rPr lang="en-US" sz="2200" b="1" dirty="0">
                <a:solidFill>
                  <a:schemeClr val="accent3">
                    <a:lumMod val="50000"/>
                  </a:schemeClr>
                </a:solidFill>
                <a:highlight>
                  <a:srgbClr val="FFFF00"/>
                </a:highlight>
              </a:rPr>
              <a:t>Donor must choose collection kit</a:t>
            </a:r>
            <a:r>
              <a:rPr lang="en-US" sz="2200" b="1" dirty="0">
                <a:solidFill>
                  <a:schemeClr val="accent3">
                    <a:lumMod val="50000"/>
                  </a:schemeClr>
                </a:solidFill>
              </a:rPr>
              <a:t>****</a:t>
            </a:r>
          </a:p>
          <a:p>
            <a:pPr eaLnBrk="1" fontAlgn="auto" hangingPunct="1">
              <a:spcAft>
                <a:spcPts val="0"/>
              </a:spcAft>
              <a:buFont typeface="Courier New" charset="0"/>
              <a:buNone/>
              <a:defRPr/>
            </a:pPr>
            <a:endParaRPr lang="en-US" sz="2800" dirty="0"/>
          </a:p>
          <a:p>
            <a:pPr eaLnBrk="1" fontAlgn="auto" hangingPunct="1">
              <a:spcAft>
                <a:spcPts val="0"/>
              </a:spcAft>
              <a:buFont typeface="Arial" pitchFamily="34" charset="0"/>
              <a:buChar char="•"/>
              <a:defRPr/>
            </a:pPr>
            <a:endParaRPr lang="en-US" dirty="0"/>
          </a:p>
        </p:txBody>
      </p:sp>
      <p:sp>
        <p:nvSpPr>
          <p:cNvPr id="21509" name="Footer Placeholder 6"/>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7B8E2472-1A99-4E95-ADEE-66D4BD100B38}"/>
              </a:ext>
            </a:extLst>
          </p:cNvPr>
          <p:cNvPicPr>
            <a:picLocks noChangeAspect="1"/>
          </p:cNvPicPr>
          <p:nvPr/>
        </p:nvPicPr>
        <p:blipFill>
          <a:blip r:embed="rId3"/>
          <a:stretch>
            <a:fillRect/>
          </a:stretch>
        </p:blipFill>
        <p:spPr>
          <a:xfrm>
            <a:off x="5867400" y="4368890"/>
            <a:ext cx="2895600" cy="21700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299">
                                            <p:txEl>
                                              <p:pRg st="7" end="7"/>
                                            </p:txEl>
                                          </p:spTgt>
                                        </p:tgtEl>
                                        <p:attrNameLst>
                                          <p:attrName>style.visibility</p:attrName>
                                        </p:attrNameLst>
                                      </p:cBhvr>
                                      <p:to>
                                        <p:strVal val="visible"/>
                                      </p:to>
                                    </p:set>
                                    <p:animEffect transition="in" filter="circle(in)">
                                      <p:cBhvr>
                                        <p:cTn id="7" dur="2000"/>
                                        <p:tgtEl>
                                          <p:spTgt spid="55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br>
              <a:rPr lang="en-US" sz="4100" dirty="0">
                <a:solidFill>
                  <a:srgbClr val="FF0000"/>
                </a:solidFill>
              </a:rPr>
            </a:br>
            <a:r>
              <a:rPr lang="en-US" sz="4100" dirty="0">
                <a:solidFill>
                  <a:srgbClr val="FF0000"/>
                </a:solidFill>
              </a:rPr>
              <a:t>Collection Procedure</a:t>
            </a:r>
            <a:br>
              <a:rPr lang="en-US" sz="4100" dirty="0">
                <a:solidFill>
                  <a:srgbClr val="FF0000"/>
                </a:solidFill>
              </a:rPr>
            </a:br>
            <a:br>
              <a:rPr lang="en-US" sz="4100" dirty="0">
                <a:solidFill>
                  <a:srgbClr val="FF0000"/>
                </a:solidFill>
              </a:rPr>
            </a:br>
            <a:br>
              <a:rPr lang="en-US" sz="4100" dirty="0">
                <a:solidFill>
                  <a:srgbClr val="FF0000"/>
                </a:solidFill>
              </a:rPr>
            </a:br>
            <a:endParaRPr lang="en-US" sz="4100" dirty="0">
              <a:solidFill>
                <a:srgbClr val="FF0000"/>
              </a:solidFill>
            </a:endParaRPr>
          </a:p>
        </p:txBody>
      </p:sp>
      <p:sp>
        <p:nvSpPr>
          <p:cNvPr id="22531" name="Rectangle 3"/>
          <p:cNvSpPr>
            <a:spLocks noGrp="1" noChangeArrowheads="1"/>
          </p:cNvSpPr>
          <p:nvPr>
            <p:ph sz="half" idx="1"/>
          </p:nvPr>
        </p:nvSpPr>
        <p:spPr>
          <a:xfrm>
            <a:off x="457200" y="457200"/>
            <a:ext cx="5181600" cy="6019801"/>
          </a:xfrm>
        </p:spPr>
        <p:txBody>
          <a:bodyPr rtlCol="0">
            <a:noAutofit/>
          </a:bodyPr>
          <a:lstStyle/>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Must begin the collection procedure without delay when donor arrives at the collection sight.</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Donor</a:t>
            </a:r>
            <a:r>
              <a:rPr lang="en-US" sz="1800" dirty="0">
                <a:solidFill>
                  <a:srgbClr val="FF0000"/>
                </a:solidFill>
              </a:rPr>
              <a:t> </a:t>
            </a:r>
            <a:r>
              <a:rPr lang="en-US" sz="1800" u="sng" dirty="0">
                <a:solidFill>
                  <a:srgbClr val="FF0000"/>
                </a:solidFill>
              </a:rPr>
              <a:t>must</a:t>
            </a:r>
            <a:r>
              <a:rPr lang="en-US" sz="1800" dirty="0">
                <a:solidFill>
                  <a:srgbClr val="FF0000"/>
                </a:solidFill>
              </a:rPr>
              <a:t> </a:t>
            </a:r>
            <a:r>
              <a:rPr lang="en-US" sz="1800" dirty="0">
                <a:solidFill>
                  <a:schemeClr val="accent1">
                    <a:lumMod val="75000"/>
                  </a:schemeClr>
                </a:solidFill>
              </a:rPr>
              <a:t>have filled out a </a:t>
            </a:r>
            <a:r>
              <a:rPr lang="en-US" sz="1800" b="1" dirty="0">
                <a:solidFill>
                  <a:schemeClr val="tx2">
                    <a:lumMod val="75000"/>
                  </a:schemeClr>
                </a:solidFill>
              </a:rPr>
              <a:t>release of information</a:t>
            </a:r>
            <a:r>
              <a:rPr lang="en-US" sz="1800" dirty="0">
                <a:solidFill>
                  <a:schemeClr val="accent1">
                    <a:lumMod val="75000"/>
                  </a:schemeClr>
                </a:solidFill>
              </a:rPr>
              <a:t> form before collection can begin.</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Introduction</a:t>
            </a:r>
          </a:p>
          <a:p>
            <a:pPr lvl="1" eaLnBrk="1" fontAlgn="auto" hangingPunct="1">
              <a:spcAft>
                <a:spcPts val="0"/>
              </a:spcAft>
              <a:buFont typeface="Arial" pitchFamily="34" charset="0"/>
              <a:buChar char="–"/>
              <a:defRPr/>
            </a:pPr>
            <a:r>
              <a:rPr lang="en-US" sz="1700" dirty="0"/>
              <a:t>Be Polite</a:t>
            </a:r>
          </a:p>
          <a:p>
            <a:pPr lvl="1" eaLnBrk="1" fontAlgn="auto" hangingPunct="1">
              <a:spcAft>
                <a:spcPts val="0"/>
              </a:spcAft>
              <a:buFont typeface="Arial" pitchFamily="34" charset="0"/>
              <a:buChar char="–"/>
              <a:defRPr/>
            </a:pPr>
            <a:r>
              <a:rPr lang="en-US" sz="1700" dirty="0"/>
              <a:t>To the point</a:t>
            </a:r>
          </a:p>
          <a:p>
            <a:pPr lvl="1" eaLnBrk="1" fontAlgn="auto" hangingPunct="1">
              <a:spcAft>
                <a:spcPts val="0"/>
              </a:spcAft>
              <a:buFont typeface="Arial" pitchFamily="34" charset="0"/>
              <a:buChar char="–"/>
              <a:defRPr/>
            </a:pPr>
            <a:r>
              <a:rPr lang="en-US" sz="1700" dirty="0"/>
              <a:t>Do not make judgements</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Identification</a:t>
            </a:r>
          </a:p>
          <a:p>
            <a:pPr lvl="1" eaLnBrk="1" fontAlgn="auto" hangingPunct="1">
              <a:spcAft>
                <a:spcPts val="0"/>
              </a:spcAft>
              <a:defRPr/>
            </a:pPr>
            <a:r>
              <a:rPr lang="en-US" sz="1700" dirty="0"/>
              <a:t>VA ID card, Drivers License, Supervisor, Human Resources Personnel </a:t>
            </a:r>
          </a:p>
          <a:p>
            <a:pPr marL="339725" lvl="1" indent="-339725" eaLnBrk="1" fontAlgn="auto" hangingPunct="1">
              <a:spcAft>
                <a:spcPts val="0"/>
              </a:spcAft>
              <a:buFont typeface="Arial" pitchFamily="34" charset="0"/>
              <a:buChar char="•"/>
              <a:defRPr/>
            </a:pPr>
            <a:r>
              <a:rPr lang="en-US" sz="1800" dirty="0">
                <a:solidFill>
                  <a:schemeClr val="accent1">
                    <a:lumMod val="75000"/>
                  </a:schemeClr>
                </a:solidFill>
              </a:rPr>
              <a:t>Document in the</a:t>
            </a:r>
            <a:r>
              <a:rPr lang="en-US" sz="1800" dirty="0"/>
              <a:t> </a:t>
            </a:r>
            <a:r>
              <a:rPr lang="en-US" sz="1800" b="1" dirty="0">
                <a:solidFill>
                  <a:schemeClr val="accent3">
                    <a:lumMod val="75000"/>
                  </a:schemeClr>
                </a:solidFill>
              </a:rPr>
              <a:t>drug  testing record </a:t>
            </a:r>
            <a:r>
              <a:rPr lang="en-US" sz="1800" dirty="0">
                <a:solidFill>
                  <a:schemeClr val="accent1">
                    <a:lumMod val="75000"/>
                  </a:schemeClr>
                </a:solidFill>
              </a:rPr>
              <a:t>book</a:t>
            </a:r>
          </a:p>
          <a:p>
            <a:pPr lvl="1" eaLnBrk="1" fontAlgn="auto" hangingPunct="1">
              <a:spcAft>
                <a:spcPts val="0"/>
              </a:spcAft>
              <a:buFont typeface="Arial" pitchFamily="34" charset="0"/>
              <a:buChar char="–"/>
              <a:defRPr/>
            </a:pPr>
            <a:r>
              <a:rPr lang="en-US" sz="1700" dirty="0"/>
              <a:t>Date and time of collection</a:t>
            </a:r>
          </a:p>
          <a:p>
            <a:pPr lvl="1" eaLnBrk="1" fontAlgn="auto" hangingPunct="1">
              <a:spcAft>
                <a:spcPts val="0"/>
              </a:spcAft>
              <a:buFont typeface="Arial" pitchFamily="34" charset="0"/>
              <a:buChar char="–"/>
              <a:defRPr/>
            </a:pPr>
            <a:r>
              <a:rPr lang="en-US" sz="1700" dirty="0"/>
              <a:t>Donors name and how you I'd them</a:t>
            </a:r>
          </a:p>
          <a:p>
            <a:pPr lvl="1" eaLnBrk="1" fontAlgn="auto" hangingPunct="1">
              <a:spcAft>
                <a:spcPts val="0"/>
              </a:spcAft>
              <a:buFont typeface="Arial" pitchFamily="34" charset="0"/>
              <a:buChar char="–"/>
              <a:defRPr/>
            </a:pPr>
            <a:r>
              <a:rPr lang="en-US" sz="1700" dirty="0"/>
              <a:t>Donors SS#</a:t>
            </a:r>
          </a:p>
          <a:p>
            <a:pPr lvl="1" eaLnBrk="1" fontAlgn="auto" hangingPunct="1">
              <a:spcAft>
                <a:spcPts val="0"/>
              </a:spcAft>
              <a:buFont typeface="Arial" pitchFamily="34" charset="0"/>
              <a:buChar char="–"/>
              <a:defRPr/>
            </a:pPr>
            <a:r>
              <a:rPr lang="en-US" sz="1700" dirty="0"/>
              <a:t>Number of the CCF</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Initiate the CCF</a:t>
            </a:r>
          </a:p>
          <a:p>
            <a:pPr lvl="1" eaLnBrk="1" fontAlgn="auto" hangingPunct="1">
              <a:spcAft>
                <a:spcPts val="0"/>
              </a:spcAft>
              <a:buFont typeface="Arial" pitchFamily="34" charset="0"/>
              <a:buChar char="–"/>
              <a:defRPr/>
            </a:pPr>
            <a:r>
              <a:rPr lang="en-US" sz="1700" dirty="0"/>
              <a:t>Must be kept in numerical order</a:t>
            </a:r>
          </a:p>
          <a:p>
            <a:pPr eaLnBrk="1" fontAlgn="auto" hangingPunct="1">
              <a:spcBef>
                <a:spcPts val="600"/>
              </a:spcBef>
              <a:spcAft>
                <a:spcPts val="0"/>
              </a:spcAft>
              <a:buFont typeface="Arial" pitchFamily="34" charset="0"/>
              <a:buChar char="•"/>
              <a:defRPr/>
            </a:pPr>
            <a:r>
              <a:rPr lang="en-US" sz="1800" dirty="0">
                <a:solidFill>
                  <a:schemeClr val="accent1">
                    <a:lumMod val="75000"/>
                  </a:schemeClr>
                </a:solidFill>
              </a:rPr>
              <a:t>Drug Testing Kits- </a:t>
            </a:r>
            <a:r>
              <a:rPr lang="en-US" sz="1800" b="1" dirty="0">
                <a:solidFill>
                  <a:srgbClr val="FF0000"/>
                </a:solidFill>
              </a:rPr>
              <a:t>Must </a:t>
            </a:r>
            <a:r>
              <a:rPr lang="en-US" sz="1700" dirty="0">
                <a:solidFill>
                  <a:srgbClr val="FF0000"/>
                </a:solidFill>
              </a:rPr>
              <a:t>chosen by employee</a:t>
            </a:r>
          </a:p>
        </p:txBody>
      </p:sp>
      <p:sp>
        <p:nvSpPr>
          <p:cNvPr id="22534" name="Footer Placeholder 7"/>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pic>
        <p:nvPicPr>
          <p:cNvPr id="21509" name="Picture 5"/>
          <p:cNvPicPr>
            <a:picLocks noChangeAspect="1"/>
          </p:cNvPicPr>
          <p:nvPr/>
        </p:nvPicPr>
        <p:blipFill>
          <a:blip r:embed="rId3" cstate="print"/>
          <a:srcRect/>
          <a:stretch>
            <a:fillRect/>
          </a:stretch>
        </p:blipFill>
        <p:spPr bwMode="auto">
          <a:xfrm>
            <a:off x="5394325" y="1525588"/>
            <a:ext cx="2774950" cy="1727200"/>
          </a:xfrm>
          <a:prstGeom prst="rect">
            <a:avLst/>
          </a:prstGeom>
          <a:noFill/>
          <a:ln w="9525">
            <a:noFill/>
            <a:miter lim="800000"/>
            <a:headEnd/>
            <a:tailEnd/>
          </a:ln>
        </p:spPr>
      </p:pic>
      <p:pic>
        <p:nvPicPr>
          <p:cNvPr id="1029" name="Picture 5"/>
          <p:cNvPicPr>
            <a:picLocks noGrp="1" noChangeAspect="1" noChangeArrowheads="1"/>
          </p:cNvPicPr>
          <p:nvPr>
            <p:ph sz="half" idx="2"/>
          </p:nvPr>
        </p:nvPicPr>
        <p:blipFill>
          <a:blip r:embed="rId4" cstate="print"/>
          <a:srcRect/>
          <a:stretch>
            <a:fillRect/>
          </a:stretch>
        </p:blipFill>
        <p:spPr bwMode="auto">
          <a:xfrm>
            <a:off x="5200185" y="4383010"/>
            <a:ext cx="3505200" cy="2093991"/>
          </a:xfrm>
          <a:prstGeom prst="rect">
            <a:avLst/>
          </a:prstGeom>
          <a:noFill/>
          <a:ln w="9525">
            <a:noFill/>
            <a:miter lim="800000"/>
            <a:headEnd/>
            <a:tailEnd/>
          </a:ln>
          <a:effec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381000"/>
            <a:ext cx="7924800" cy="685800"/>
          </a:xfrm>
        </p:spPr>
        <p:txBody>
          <a:bodyPr/>
          <a:lstStyle/>
          <a:p>
            <a:pPr eaLnBrk="1" hangingPunct="1"/>
            <a:r>
              <a:rPr lang="en-US" sz="1700" dirty="0">
                <a:solidFill>
                  <a:srgbClr val="FF0000"/>
                </a:solidFill>
              </a:rPr>
              <a:t>Collection Procedure (cont.)</a:t>
            </a:r>
          </a:p>
        </p:txBody>
      </p:sp>
      <p:sp>
        <p:nvSpPr>
          <p:cNvPr id="23555" name="Content Placeholder 2"/>
          <p:cNvSpPr>
            <a:spLocks noGrp="1"/>
          </p:cNvSpPr>
          <p:nvPr>
            <p:ph idx="1"/>
          </p:nvPr>
        </p:nvSpPr>
        <p:spPr>
          <a:xfrm>
            <a:off x="550862" y="1066800"/>
            <a:ext cx="8042275" cy="5469673"/>
          </a:xfrm>
        </p:spPr>
        <p:txBody>
          <a:bodyPr rtlCol="0">
            <a:normAutofit lnSpcReduction="10000"/>
          </a:bodyPr>
          <a:lstStyle/>
          <a:p>
            <a:pPr eaLnBrk="1" fontAlgn="auto" hangingPunct="1">
              <a:spcAft>
                <a:spcPts val="0"/>
              </a:spcAft>
              <a:buFont typeface="Arial" pitchFamily="34" charset="0"/>
              <a:buChar char="•"/>
              <a:defRPr/>
            </a:pPr>
            <a:r>
              <a:rPr lang="en-US" sz="2300" dirty="0">
                <a:solidFill>
                  <a:schemeClr val="accent1">
                    <a:lumMod val="75000"/>
                  </a:schemeClr>
                </a:solidFill>
              </a:rPr>
              <a:t>Secure the donor’s</a:t>
            </a:r>
            <a:r>
              <a:rPr lang="en-US" sz="2300" dirty="0"/>
              <a:t>: </a:t>
            </a:r>
            <a:r>
              <a:rPr lang="en-US" sz="2300" dirty="0">
                <a:highlight>
                  <a:srgbClr val="FFFF00"/>
                </a:highlight>
              </a:rPr>
              <a:t>ALL</a:t>
            </a:r>
            <a:r>
              <a:rPr lang="en-US" sz="2300" dirty="0"/>
              <a:t> personal items must be locked in cabinet</a:t>
            </a:r>
          </a:p>
          <a:p>
            <a:pPr lvl="1" eaLnBrk="1" fontAlgn="auto" hangingPunct="1">
              <a:spcAft>
                <a:spcPts val="0"/>
              </a:spcAft>
              <a:buFont typeface="Arial" pitchFamily="34" charset="0"/>
              <a:buChar char="–"/>
              <a:defRPr/>
            </a:pPr>
            <a:r>
              <a:rPr lang="en-US" sz="2300" dirty="0"/>
              <a:t>Outerwear (coats, Lab coats, sweaters) </a:t>
            </a:r>
          </a:p>
          <a:p>
            <a:pPr lvl="1" eaLnBrk="1" fontAlgn="auto" hangingPunct="1">
              <a:spcAft>
                <a:spcPts val="0"/>
              </a:spcAft>
              <a:buFont typeface="Arial" pitchFamily="34" charset="0"/>
              <a:buChar char="–"/>
              <a:defRPr/>
            </a:pPr>
            <a:r>
              <a:rPr lang="en-US" sz="2300" dirty="0"/>
              <a:t>Contents of pockets (must be emptied)</a:t>
            </a:r>
          </a:p>
          <a:p>
            <a:pPr lvl="1" eaLnBrk="1" fontAlgn="auto" hangingPunct="1">
              <a:spcAft>
                <a:spcPts val="0"/>
              </a:spcAft>
              <a:buFont typeface="Arial" pitchFamily="34" charset="0"/>
              <a:buChar char="–"/>
              <a:defRPr/>
            </a:pPr>
            <a:r>
              <a:rPr lang="en-US" sz="2300" dirty="0"/>
              <a:t>Handbags</a:t>
            </a:r>
          </a:p>
          <a:p>
            <a:pPr lvl="1" eaLnBrk="1" fontAlgn="auto" hangingPunct="1">
              <a:spcAft>
                <a:spcPts val="0"/>
              </a:spcAft>
              <a:buFont typeface="Arial" pitchFamily="34" charset="0"/>
              <a:buChar char="–"/>
              <a:defRPr/>
            </a:pPr>
            <a:r>
              <a:rPr lang="en-US" sz="2300" dirty="0"/>
              <a:t>Hats(not worn for religious purpose)</a:t>
            </a:r>
          </a:p>
          <a:p>
            <a:pPr lvl="1" eaLnBrk="1" fontAlgn="auto" hangingPunct="1">
              <a:spcAft>
                <a:spcPts val="0"/>
              </a:spcAft>
              <a:buFont typeface="Arial" pitchFamily="34" charset="0"/>
              <a:buChar char="–"/>
              <a:defRPr/>
            </a:pPr>
            <a:r>
              <a:rPr lang="en-US" sz="2300" dirty="0"/>
              <a:t>All other loose items</a:t>
            </a:r>
          </a:p>
          <a:p>
            <a:pPr eaLnBrk="1" fontAlgn="auto" hangingPunct="1">
              <a:spcAft>
                <a:spcPts val="0"/>
              </a:spcAft>
              <a:buFont typeface="Arial" pitchFamily="34" charset="0"/>
              <a:buChar char="•"/>
              <a:defRPr/>
            </a:pPr>
            <a:r>
              <a:rPr lang="en-US" sz="2300" dirty="0">
                <a:solidFill>
                  <a:schemeClr val="accent1">
                    <a:lumMod val="75000"/>
                  </a:schemeClr>
                </a:solidFill>
              </a:rPr>
              <a:t>Place valuables in cabinet and lock</a:t>
            </a:r>
            <a:r>
              <a:rPr lang="en-US" sz="2300" dirty="0">
                <a:solidFill>
                  <a:schemeClr val="bg2">
                    <a:lumMod val="50000"/>
                  </a:schemeClr>
                </a:solidFill>
              </a:rPr>
              <a:t>-</a:t>
            </a:r>
            <a:r>
              <a:rPr lang="en-US" sz="2300" dirty="0"/>
              <a:t>If donor requests a receipt of items left behind, one must be provided. Give the cabinet key to donor until testing is complete. This is the </a:t>
            </a:r>
            <a:r>
              <a:rPr lang="en-US" sz="2300" b="1" dirty="0">
                <a:solidFill>
                  <a:srgbClr val="FF0000"/>
                </a:solidFill>
              </a:rPr>
              <a:t>only</a:t>
            </a:r>
            <a:r>
              <a:rPr lang="en-US" sz="2300" dirty="0"/>
              <a:t> key we have for the cabinet. Items can be returned after specimen box is sealed. </a:t>
            </a:r>
          </a:p>
          <a:p>
            <a:pPr eaLnBrk="1" fontAlgn="auto" hangingPunct="1">
              <a:spcAft>
                <a:spcPts val="0"/>
              </a:spcAft>
              <a:buFont typeface="Arial" pitchFamily="34" charset="0"/>
              <a:buChar char="•"/>
              <a:defRPr/>
            </a:pPr>
            <a:r>
              <a:rPr lang="en-US" sz="2300" dirty="0">
                <a:solidFill>
                  <a:srgbClr val="FF0000"/>
                </a:solidFill>
              </a:rPr>
              <a:t>Refusal to comply by donor is  refusal to test, write in the </a:t>
            </a:r>
            <a:r>
              <a:rPr lang="en-US" sz="2300" dirty="0">
                <a:solidFill>
                  <a:srgbClr val="FF0000"/>
                </a:solidFill>
                <a:highlight>
                  <a:srgbClr val="66FF66"/>
                </a:highlight>
              </a:rPr>
              <a:t>REMARKS</a:t>
            </a:r>
            <a:r>
              <a:rPr lang="en-US" sz="2300" dirty="0">
                <a:solidFill>
                  <a:srgbClr val="FF0000"/>
                </a:solidFill>
              </a:rPr>
              <a:t> section on the CCF “</a:t>
            </a:r>
            <a:r>
              <a:rPr lang="en-US" sz="2300" dirty="0">
                <a:solidFill>
                  <a:srgbClr val="92D050"/>
                </a:solidFill>
              </a:rPr>
              <a:t>donor refused</a:t>
            </a:r>
            <a:r>
              <a:rPr lang="en-US" sz="2300" dirty="0">
                <a:solidFill>
                  <a:srgbClr val="FF0000"/>
                </a:solidFill>
              </a:rPr>
              <a:t>” and notify HR. Send copies of CCF to HR and MRO.</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sp>
        <p:nvSpPr>
          <p:cNvPr id="23556"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E65AA8F7-5DB9-4E1F-99D0-A93429DE3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1625598"/>
            <a:ext cx="2840478" cy="1390651"/>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32909" y="304800"/>
            <a:ext cx="8042275" cy="533400"/>
          </a:xfrm>
        </p:spPr>
        <p:txBody>
          <a:bodyPr/>
          <a:lstStyle/>
          <a:p>
            <a:pPr eaLnBrk="1" hangingPunct="1"/>
            <a:r>
              <a:rPr lang="en-US" sz="1700" dirty="0">
                <a:solidFill>
                  <a:srgbClr val="FF0000"/>
                </a:solidFill>
              </a:rPr>
              <a:t>Collection Procedure (cont.)</a:t>
            </a:r>
          </a:p>
        </p:txBody>
      </p:sp>
      <p:sp>
        <p:nvSpPr>
          <p:cNvPr id="24579" name="Content Placeholder 2"/>
          <p:cNvSpPr>
            <a:spLocks noGrp="1"/>
          </p:cNvSpPr>
          <p:nvPr>
            <p:ph idx="1"/>
          </p:nvPr>
        </p:nvSpPr>
        <p:spPr>
          <a:xfrm>
            <a:off x="457200" y="533400"/>
            <a:ext cx="8042275" cy="6172200"/>
          </a:xfrm>
        </p:spPr>
        <p:txBody>
          <a:bodyPr/>
          <a:lstStyle/>
          <a:p>
            <a:pPr eaLnBrk="1" hangingPunct="1"/>
            <a:r>
              <a:rPr lang="en-US" sz="2800" dirty="0">
                <a:solidFill>
                  <a:schemeClr val="accent1">
                    <a:lumMod val="75000"/>
                  </a:schemeClr>
                </a:solidFill>
              </a:rPr>
              <a:t>Secure the collection site</a:t>
            </a:r>
            <a:r>
              <a:rPr lang="en-US" sz="2800" dirty="0"/>
              <a:t>	</a:t>
            </a:r>
          </a:p>
          <a:p>
            <a:pPr lvl="1" eaLnBrk="1" hangingPunct="1"/>
            <a:r>
              <a:rPr lang="en-US" sz="2400" dirty="0"/>
              <a:t>Add bluing to toilet water. Add to the tank </a:t>
            </a:r>
          </a:p>
          <a:p>
            <a:pPr marL="457200" lvl="1" indent="0" eaLnBrk="1" hangingPunct="1">
              <a:buNone/>
            </a:pPr>
            <a:r>
              <a:rPr lang="en-US" sz="2400" dirty="0"/>
              <a:t>    also, if present. </a:t>
            </a:r>
          </a:p>
          <a:p>
            <a:pPr lvl="1" eaLnBrk="1" hangingPunct="1"/>
            <a:r>
              <a:rPr lang="en-US" sz="2400" dirty="0"/>
              <a:t>Turn off water supply- </a:t>
            </a:r>
            <a:r>
              <a:rPr lang="en-US" sz="2400" dirty="0">
                <a:solidFill>
                  <a:srgbClr val="FF0000"/>
                </a:solidFill>
              </a:rPr>
              <a:t>switch located on wall outside restroom  A57C at the St Cloud VA location.</a:t>
            </a:r>
          </a:p>
          <a:p>
            <a:pPr lvl="1" eaLnBrk="1" hangingPunct="1"/>
            <a:r>
              <a:rPr lang="en-US" sz="2400" dirty="0"/>
              <a:t>Verify the water is completely disabled by checking the faucet.</a:t>
            </a:r>
          </a:p>
          <a:p>
            <a:pPr lvl="1" eaLnBrk="1" hangingPunct="1"/>
            <a:r>
              <a:rPr lang="en-US" sz="2400" dirty="0"/>
              <a:t>Check and remove other samples from pass-through window.</a:t>
            </a:r>
          </a:p>
          <a:p>
            <a:pPr lvl="1" eaLnBrk="1" hangingPunct="1"/>
            <a:r>
              <a:rPr lang="en-US" sz="2400" dirty="0"/>
              <a:t>Remove or secure all soaps, towelettes or other potential adulterants.</a:t>
            </a:r>
          </a:p>
          <a:p>
            <a:pPr lvl="1" eaLnBrk="1" hangingPunct="1"/>
            <a:r>
              <a:rPr lang="en-US" sz="2400" dirty="0"/>
              <a:t>Remove trash receptacle, biohazard container or other items sitting around restroom.</a:t>
            </a:r>
          </a:p>
          <a:p>
            <a:pPr lvl="1" eaLnBrk="1" hangingPunct="1"/>
            <a:r>
              <a:rPr lang="en-US" sz="2400" dirty="0"/>
              <a:t>Visually check for unauthorized materials in restroom. </a:t>
            </a:r>
            <a:r>
              <a:rPr lang="en-US" sz="2400" dirty="0">
                <a:solidFill>
                  <a:srgbClr val="FF0000"/>
                </a:solidFill>
              </a:rPr>
              <a:t>*</a:t>
            </a:r>
            <a:r>
              <a:rPr lang="en-US" sz="2400" b="1" dirty="0">
                <a:solidFill>
                  <a:srgbClr val="FF0000"/>
                </a:solidFill>
              </a:rPr>
              <a:t>Repeat after collection*</a:t>
            </a:r>
          </a:p>
          <a:p>
            <a:pPr lvl="1" eaLnBrk="1" hangingPunct="1">
              <a:buFont typeface="Wingdings" charset="2"/>
              <a:buNone/>
            </a:pPr>
            <a:endParaRPr lang="en-US" sz="2400" dirty="0"/>
          </a:p>
        </p:txBody>
      </p:sp>
      <p:sp>
        <p:nvSpPr>
          <p:cNvPr id="25604" name="Footer Placeholder 3"/>
          <p:cNvSpPr>
            <a:spLocks noGrp="1"/>
          </p:cNvSpPr>
          <p:nvPr>
            <p:ph type="ftr" sz="quarter" idx="11"/>
          </p:nvPr>
        </p:nvSpPr>
        <p:spPr bwMode="auto">
          <a:xfrm rot="10800000" flipV="1">
            <a:off x="9098280" y="6553200"/>
            <a:ext cx="45719" cy="76199"/>
          </a:xfrm>
          <a:ln>
            <a:miter lim="800000"/>
            <a:headEnd/>
            <a:tailEnd/>
          </a:ln>
        </p:spPr>
        <p:txBody>
          <a:bodyPr wrap="square" numCol="1" anchorCtr="0" compatLnSpc="1">
            <a:prstTxWarp prst="textNoShape">
              <a:avLst/>
            </a:prstTxWarp>
          </a:bodyPr>
          <a:lstStyle/>
          <a:p>
            <a:pPr>
              <a:defRPr/>
            </a:pPr>
            <a:endParaRPr lang="en-US" dirty="0"/>
          </a:p>
        </p:txBody>
      </p:sp>
      <p:pic>
        <p:nvPicPr>
          <p:cNvPr id="24581" name="Picture 4"/>
          <p:cNvPicPr>
            <a:picLocks noChangeAspect="1"/>
          </p:cNvPicPr>
          <p:nvPr/>
        </p:nvPicPr>
        <p:blipFill>
          <a:blip r:embed="rId2" cstate="print"/>
          <a:srcRect/>
          <a:stretch>
            <a:fillRect/>
          </a:stretch>
        </p:blipFill>
        <p:spPr bwMode="auto">
          <a:xfrm>
            <a:off x="6680070" y="228600"/>
            <a:ext cx="1801284" cy="1752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579">
                                            <p:txEl>
                                              <p:pRg st="8" end="8"/>
                                            </p:txEl>
                                          </p:spTgt>
                                        </p:tgtEl>
                                        <p:attrNameLst>
                                          <p:attrName>style.visibility</p:attrName>
                                        </p:attrNameLst>
                                      </p:cBhvr>
                                      <p:to>
                                        <p:strVal val="visible"/>
                                      </p:to>
                                    </p:set>
                                    <p:animEffect transition="in" filter="circle(in)">
                                      <p:cBhvr>
                                        <p:cTn id="7" dur="20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49275" y="107950"/>
            <a:ext cx="8042275" cy="730250"/>
          </a:xfrm>
        </p:spPr>
        <p:txBody>
          <a:bodyPr rtlCol="0">
            <a:normAutofit fontScale="90000"/>
          </a:bodyPr>
          <a:lstStyle/>
          <a:p>
            <a:pPr eaLnBrk="1" fontAlgn="auto" hangingPunct="1">
              <a:spcAft>
                <a:spcPts val="0"/>
              </a:spcAft>
              <a:defRPr/>
            </a:pPr>
            <a:r>
              <a:rPr lang="en-US" dirty="0"/>
              <a:t>    </a:t>
            </a:r>
            <a:br>
              <a:rPr lang="en-US" dirty="0"/>
            </a:br>
            <a:r>
              <a:rPr lang="en-US" dirty="0"/>
              <a:t>  </a:t>
            </a:r>
          </a:p>
        </p:txBody>
      </p:sp>
      <p:sp>
        <p:nvSpPr>
          <p:cNvPr id="3" name="Content Placeholder 2"/>
          <p:cNvSpPr>
            <a:spLocks noGrp="1"/>
          </p:cNvSpPr>
          <p:nvPr>
            <p:ph idx="1"/>
          </p:nvPr>
        </p:nvSpPr>
        <p:spPr>
          <a:xfrm>
            <a:off x="549275" y="685800"/>
            <a:ext cx="8042275" cy="5257800"/>
          </a:xfrm>
        </p:spPr>
        <p:txBody>
          <a:bodyPr rtlCol="0">
            <a:normAutofit fontScale="85000" lnSpcReduction="20000"/>
          </a:bodyPr>
          <a:lstStyle/>
          <a:p>
            <a:pPr eaLnBrk="1" fontAlgn="auto" hangingPunct="1">
              <a:spcAft>
                <a:spcPts val="0"/>
              </a:spcAft>
              <a:buFont typeface="Arial" pitchFamily="34" charset="0"/>
              <a:buChar char="•"/>
              <a:defRPr/>
            </a:pPr>
            <a:r>
              <a:rPr lang="en-US" dirty="0"/>
              <a:t>Note:</a:t>
            </a:r>
          </a:p>
          <a:p>
            <a:pPr algn="ctr" eaLnBrk="1" fontAlgn="auto" hangingPunct="1">
              <a:spcAft>
                <a:spcPts val="0"/>
              </a:spcAft>
              <a:buFont typeface="Courier New" charset="0"/>
              <a:buNone/>
              <a:defRPr/>
            </a:pPr>
            <a:r>
              <a:rPr lang="en-US" sz="3800" dirty="0"/>
              <a:t>    </a:t>
            </a:r>
            <a:r>
              <a:rPr lang="en-US" sz="3800" dirty="0">
                <a:solidFill>
                  <a:schemeClr val="tx2">
                    <a:lumMod val="75000"/>
                    <a:lumOff val="25000"/>
                  </a:schemeClr>
                </a:solidFill>
              </a:rPr>
              <a:t>If the donor arrives at the collection sight with a container of </a:t>
            </a:r>
            <a:r>
              <a:rPr lang="en-US" sz="3800" dirty="0">
                <a:solidFill>
                  <a:schemeClr val="tx2">
                    <a:lumMod val="60000"/>
                    <a:lumOff val="40000"/>
                  </a:schemeClr>
                </a:solidFill>
              </a:rPr>
              <a:t>yellow </a:t>
            </a:r>
            <a:r>
              <a:rPr lang="en-US" sz="3800" dirty="0">
                <a:solidFill>
                  <a:schemeClr val="tx2">
                    <a:lumMod val="75000"/>
                    <a:lumOff val="25000"/>
                  </a:schemeClr>
                </a:solidFill>
              </a:rPr>
              <a:t>fluid or something they are trying to conceal, possibly to adulterate the urine sample. This in considered a </a:t>
            </a:r>
            <a:r>
              <a:rPr lang="en-US" sz="3800" b="1" dirty="0">
                <a:solidFill>
                  <a:srgbClr val="FF0000"/>
                </a:solidFill>
              </a:rPr>
              <a:t>REFUSAL</a:t>
            </a:r>
            <a:r>
              <a:rPr lang="en-US" sz="3800" dirty="0">
                <a:solidFill>
                  <a:schemeClr val="tx2">
                    <a:lumMod val="75000"/>
                    <a:lumOff val="25000"/>
                  </a:schemeClr>
                </a:solidFill>
              </a:rPr>
              <a:t>. Stop and don’t perform collection. Write in the </a:t>
            </a:r>
            <a:r>
              <a:rPr lang="en-US" sz="3800" dirty="0">
                <a:solidFill>
                  <a:schemeClr val="tx2">
                    <a:lumMod val="75000"/>
                    <a:lumOff val="25000"/>
                  </a:schemeClr>
                </a:solidFill>
                <a:highlight>
                  <a:srgbClr val="FFFF00"/>
                </a:highlight>
              </a:rPr>
              <a:t>REMARKS</a:t>
            </a:r>
            <a:r>
              <a:rPr lang="en-US" sz="3800" dirty="0">
                <a:solidFill>
                  <a:schemeClr val="tx2">
                    <a:lumMod val="75000"/>
                    <a:lumOff val="25000"/>
                  </a:schemeClr>
                </a:solidFill>
              </a:rPr>
              <a:t> section “</a:t>
            </a:r>
            <a:r>
              <a:rPr lang="en-US" sz="3800" dirty="0">
                <a:solidFill>
                  <a:srgbClr val="92D050"/>
                </a:solidFill>
              </a:rPr>
              <a:t>Refusal</a:t>
            </a:r>
            <a:r>
              <a:rPr lang="en-US" sz="3800" dirty="0">
                <a:solidFill>
                  <a:schemeClr val="tx2">
                    <a:lumMod val="75000"/>
                    <a:lumOff val="25000"/>
                  </a:schemeClr>
                </a:solidFill>
              </a:rPr>
              <a:t>. </a:t>
            </a:r>
            <a:r>
              <a:rPr lang="en-US" sz="3800" dirty="0">
                <a:solidFill>
                  <a:srgbClr val="92D050"/>
                </a:solidFill>
              </a:rPr>
              <a:t>Donor arrived at collection site with a concealed liquid to possibly adulterate test</a:t>
            </a:r>
            <a:r>
              <a:rPr lang="en-US" sz="3800" dirty="0">
                <a:solidFill>
                  <a:schemeClr val="tx2">
                    <a:lumMod val="75000"/>
                    <a:lumOff val="25000"/>
                  </a:schemeClr>
                </a:solidFill>
              </a:rPr>
              <a:t>”</a:t>
            </a:r>
            <a:endParaRPr lang="en-US" sz="3700" dirty="0">
              <a:solidFill>
                <a:schemeClr val="tx2">
                  <a:lumMod val="75000"/>
                  <a:lumOff val="25000"/>
                </a:schemeClr>
              </a:solidFill>
            </a:endParaRPr>
          </a:p>
          <a:p>
            <a:pPr eaLnBrk="1" fontAlgn="auto" hangingPunct="1">
              <a:spcAft>
                <a:spcPts val="0"/>
              </a:spcAft>
              <a:buFont typeface="Courier New" charset="0"/>
              <a:buNone/>
              <a:defRPr/>
            </a:pPr>
            <a:endParaRPr lang="en-US" sz="3900" dirty="0">
              <a:solidFill>
                <a:schemeClr val="tx2">
                  <a:lumMod val="75000"/>
                  <a:lumOff val="25000"/>
                </a:schemeClr>
              </a:solidFill>
            </a:endParaRPr>
          </a:p>
          <a:p>
            <a:pPr eaLnBrk="1" fontAlgn="auto" hangingPunct="1">
              <a:spcAft>
                <a:spcPts val="0"/>
              </a:spcAft>
              <a:buFont typeface="Courier New" charset="0"/>
              <a:buNone/>
              <a:defRPr/>
            </a:pPr>
            <a:r>
              <a:rPr lang="en-US" dirty="0"/>
              <a:t>    </a:t>
            </a:r>
          </a:p>
        </p:txBody>
      </p:sp>
      <p:sp>
        <p:nvSpPr>
          <p:cNvPr id="4" name="Footer Placeholder 3"/>
          <p:cNvSpPr>
            <a:spLocks noGrp="1"/>
          </p:cNvSpPr>
          <p:nvPr>
            <p:ph type="ftr" sz="quarter" idx="11"/>
          </p:nvPr>
        </p:nvSpPr>
        <p:spPr/>
        <p:txBody>
          <a:bodyPr/>
          <a:lstStyle/>
          <a:p>
            <a:pPr>
              <a:defRPr/>
            </a:pPr>
            <a:r>
              <a:rPr lang="en-US" dirty="0"/>
              <a:t>Department of Veterans Affairs</a:t>
            </a:r>
          </a:p>
        </p:txBody>
      </p:sp>
      <p:pic>
        <p:nvPicPr>
          <p:cNvPr id="5" name="Picture 4">
            <a:extLst>
              <a:ext uri="{FF2B5EF4-FFF2-40B4-BE49-F238E27FC236}">
                <a16:creationId xmlns:a16="http://schemas.microsoft.com/office/drawing/2014/main" id="{B68BECB4-0E7C-450E-BFC2-67A20AFB8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4372478"/>
            <a:ext cx="3126978" cy="2166434"/>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228600"/>
            <a:ext cx="8042275" cy="457200"/>
          </a:xfrm>
        </p:spPr>
        <p:txBody>
          <a:bodyPr/>
          <a:lstStyle/>
          <a:p>
            <a:pPr eaLnBrk="1" hangingPunct="1"/>
            <a:r>
              <a:rPr lang="en-US" sz="1700" dirty="0">
                <a:solidFill>
                  <a:srgbClr val="FF0000"/>
                </a:solidFill>
              </a:rPr>
              <a:t>Collection Procedure (cont.)</a:t>
            </a:r>
          </a:p>
        </p:txBody>
      </p:sp>
      <p:sp>
        <p:nvSpPr>
          <p:cNvPr id="23555" name="Content Placeholder 2"/>
          <p:cNvSpPr>
            <a:spLocks noGrp="1"/>
          </p:cNvSpPr>
          <p:nvPr>
            <p:ph idx="1"/>
          </p:nvPr>
        </p:nvSpPr>
        <p:spPr>
          <a:xfrm>
            <a:off x="533400" y="762000"/>
            <a:ext cx="8042275" cy="5715000"/>
          </a:xfrm>
        </p:spPr>
        <p:txBody>
          <a:bodyPr/>
          <a:lstStyle/>
          <a:p>
            <a:pPr eaLnBrk="1" hangingPunct="1"/>
            <a:r>
              <a:rPr lang="en-US" sz="2400" dirty="0">
                <a:solidFill>
                  <a:schemeClr val="accent1">
                    <a:lumMod val="75000"/>
                  </a:schemeClr>
                </a:solidFill>
              </a:rPr>
              <a:t>Instruction to the Donor</a:t>
            </a:r>
            <a:r>
              <a:rPr lang="en-US" sz="2400" dirty="0"/>
              <a:t>:</a:t>
            </a:r>
          </a:p>
          <a:p>
            <a:pPr lvl="1" eaLnBrk="1" hangingPunct="1"/>
            <a:r>
              <a:rPr lang="en-US" sz="2100" dirty="0"/>
              <a:t>Wash hands</a:t>
            </a:r>
          </a:p>
          <a:p>
            <a:pPr lvl="1" eaLnBrk="1" hangingPunct="1">
              <a:buNone/>
            </a:pPr>
            <a:r>
              <a:rPr lang="en-US" sz="2100" dirty="0"/>
              <a:t>      </a:t>
            </a:r>
            <a:r>
              <a:rPr lang="en-US" sz="2100" dirty="0">
                <a:solidFill>
                  <a:srgbClr val="FF0000"/>
                </a:solidFill>
              </a:rPr>
              <a:t>(Collector Must Observe)</a:t>
            </a:r>
            <a:endParaRPr lang="en-US" sz="2100" dirty="0"/>
          </a:p>
          <a:p>
            <a:pPr lvl="1" eaLnBrk="1" hangingPunct="1"/>
            <a:r>
              <a:rPr lang="en-US" sz="2100" dirty="0"/>
              <a:t>Do not flush toilet </a:t>
            </a:r>
          </a:p>
          <a:p>
            <a:pPr lvl="1" eaLnBrk="1" hangingPunct="1">
              <a:buNone/>
            </a:pPr>
            <a:r>
              <a:rPr lang="en-US" sz="2100" dirty="0"/>
              <a:t>      </a:t>
            </a:r>
            <a:r>
              <a:rPr lang="en-US" sz="2100" dirty="0">
                <a:solidFill>
                  <a:srgbClr val="FF0000"/>
                </a:solidFill>
              </a:rPr>
              <a:t>(water will be turned off)</a:t>
            </a:r>
            <a:endParaRPr lang="en-US" sz="2100" dirty="0"/>
          </a:p>
          <a:p>
            <a:pPr lvl="1" eaLnBrk="1" hangingPunct="1"/>
            <a:r>
              <a:rPr lang="en-US" sz="2100" dirty="0"/>
              <a:t>Do not wash hands after collection</a:t>
            </a:r>
          </a:p>
          <a:p>
            <a:pPr lvl="1" eaLnBrk="1" hangingPunct="1">
              <a:buNone/>
            </a:pPr>
            <a:r>
              <a:rPr lang="en-US" sz="2100" dirty="0"/>
              <a:t>      </a:t>
            </a:r>
            <a:r>
              <a:rPr lang="en-US" sz="2100" dirty="0">
                <a:solidFill>
                  <a:srgbClr val="FF0000"/>
                </a:solidFill>
              </a:rPr>
              <a:t>(water will be turned off)</a:t>
            </a:r>
          </a:p>
          <a:p>
            <a:pPr lvl="1" eaLnBrk="1" hangingPunct="1"/>
            <a:r>
              <a:rPr lang="en-US" sz="2100" dirty="0"/>
              <a:t>Exit as soon as possible</a:t>
            </a:r>
          </a:p>
          <a:p>
            <a:pPr lvl="1" eaLnBrk="1" hangingPunct="1">
              <a:buNone/>
            </a:pPr>
            <a:r>
              <a:rPr lang="en-US" sz="2100" dirty="0"/>
              <a:t>      </a:t>
            </a:r>
            <a:r>
              <a:rPr lang="en-US" sz="2100" dirty="0">
                <a:solidFill>
                  <a:srgbClr val="FF0000"/>
                </a:solidFill>
              </a:rPr>
              <a:t>(need to take temp of urine in less than 4 minutes of collection)</a:t>
            </a:r>
          </a:p>
          <a:p>
            <a:pPr lvl="1" eaLnBrk="1" hangingPunct="1"/>
            <a:r>
              <a:rPr lang="en-US" sz="2100" dirty="0"/>
              <a:t>Must collect a minimum of 45 mL of urine </a:t>
            </a:r>
          </a:p>
          <a:p>
            <a:pPr marL="457200" lvl="1" indent="0" eaLnBrk="1" hangingPunct="1">
              <a:buNone/>
            </a:pPr>
            <a:r>
              <a:rPr lang="en-US" sz="2100" dirty="0"/>
              <a:t>       </a:t>
            </a:r>
            <a:r>
              <a:rPr lang="en-US" sz="2100" dirty="0">
                <a:solidFill>
                  <a:srgbClr val="FF0000"/>
                </a:solidFill>
              </a:rPr>
              <a:t>(if less than 45ml’s and within temp do a Shy Bladder       	Collection. If less than 45ml’s and out of temp range or      	tampering suspected do Direct Observation Collection)</a:t>
            </a:r>
          </a:p>
          <a:p>
            <a:pPr lvl="1" eaLnBrk="1" hangingPunct="1"/>
            <a:r>
              <a:rPr lang="en-US" sz="2100" dirty="0"/>
              <a:t>Must exit restroom in a reasonable amount of time.</a:t>
            </a:r>
          </a:p>
          <a:p>
            <a:pPr lvl="1" eaLnBrk="1" hangingPunct="1">
              <a:buNone/>
            </a:pPr>
            <a:r>
              <a:rPr lang="en-US" sz="2100" dirty="0">
                <a:solidFill>
                  <a:srgbClr val="FF0000"/>
                </a:solidFill>
              </a:rPr>
              <a:t>       (use good judgment of donor's time spent in restroom)</a:t>
            </a:r>
          </a:p>
        </p:txBody>
      </p:sp>
      <p:sp>
        <p:nvSpPr>
          <p:cNvPr id="2458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pic>
        <p:nvPicPr>
          <p:cNvPr id="23557" name="Picture 8" descr="C:\Documents and Settings\vhastchancoj\Local Settings\Temporary Internet Files\Content.IE5\ODQ3KTA3\MP900402119[1].jpg"/>
          <p:cNvPicPr>
            <a:picLocks noChangeAspect="1" noChangeArrowheads="1"/>
          </p:cNvPicPr>
          <p:nvPr/>
        </p:nvPicPr>
        <p:blipFill>
          <a:blip r:embed="rId2" cstate="print"/>
          <a:srcRect/>
          <a:stretch>
            <a:fillRect/>
          </a:stretch>
        </p:blipFill>
        <p:spPr bwMode="auto">
          <a:xfrm>
            <a:off x="5334000" y="1066799"/>
            <a:ext cx="3278188" cy="2730243"/>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57400" y="457200"/>
            <a:ext cx="5105400" cy="457200"/>
          </a:xfrm>
        </p:spPr>
        <p:txBody>
          <a:bodyPr rtlCol="0">
            <a:normAutofit fontScale="90000"/>
          </a:bodyPr>
          <a:lstStyle/>
          <a:p>
            <a:pPr eaLnBrk="1" fontAlgn="auto" hangingPunct="1">
              <a:spcAft>
                <a:spcPts val="0"/>
              </a:spcAft>
              <a:defRPr/>
            </a:pPr>
            <a:r>
              <a:rPr lang="en-US" dirty="0"/>
              <a:t>  </a:t>
            </a:r>
          </a:p>
        </p:txBody>
      </p:sp>
      <p:sp>
        <p:nvSpPr>
          <p:cNvPr id="4099" name="Text Placeholder 2"/>
          <p:cNvSpPr>
            <a:spLocks noGrp="1"/>
          </p:cNvSpPr>
          <p:nvPr>
            <p:ph type="body" sz="half" idx="1"/>
          </p:nvPr>
        </p:nvSpPr>
        <p:spPr>
          <a:xfrm>
            <a:off x="990600" y="228600"/>
            <a:ext cx="7226300" cy="6096000"/>
          </a:xfrm>
        </p:spPr>
        <p:txBody>
          <a:bodyPr/>
          <a:lstStyle/>
          <a:p>
            <a:pPr lvl="1" eaLnBrk="1" hangingPunct="1"/>
            <a:r>
              <a:rPr lang="en-US" sz="3000" dirty="0"/>
              <a:t>As a collector  you must maintain the specimen’s </a:t>
            </a:r>
            <a:r>
              <a:rPr lang="en-US" sz="3000" b="1" dirty="0">
                <a:solidFill>
                  <a:srgbClr val="FF0000"/>
                </a:solidFill>
              </a:rPr>
              <a:t>security</a:t>
            </a:r>
            <a:r>
              <a:rPr lang="en-US" sz="3000" dirty="0"/>
              <a:t> and </a:t>
            </a:r>
            <a:r>
              <a:rPr lang="en-US" sz="3000" b="1" dirty="0">
                <a:solidFill>
                  <a:srgbClr val="FF0000"/>
                </a:solidFill>
              </a:rPr>
              <a:t>integrity</a:t>
            </a:r>
            <a:r>
              <a:rPr lang="en-US" sz="3000" dirty="0"/>
              <a:t> during and after collection.</a:t>
            </a:r>
          </a:p>
          <a:p>
            <a:pPr lvl="1" eaLnBrk="1" hangingPunct="1"/>
            <a:r>
              <a:rPr lang="en-US" sz="3000" dirty="0"/>
              <a:t> You must maintain </a:t>
            </a:r>
            <a:r>
              <a:rPr lang="en-US" sz="3000" b="1" dirty="0">
                <a:solidFill>
                  <a:srgbClr val="FF0000"/>
                </a:solidFill>
              </a:rPr>
              <a:t>proper conduct</a:t>
            </a:r>
            <a:r>
              <a:rPr lang="en-US" sz="3000" b="1" dirty="0"/>
              <a:t>.</a:t>
            </a:r>
          </a:p>
          <a:p>
            <a:pPr lvl="1" eaLnBrk="1" hangingPunct="1">
              <a:buFontTx/>
              <a:buChar char="-"/>
            </a:pPr>
            <a:r>
              <a:rPr lang="en-US" sz="3000" i="1" dirty="0"/>
              <a:t>Be polite</a:t>
            </a:r>
          </a:p>
          <a:p>
            <a:pPr lvl="1" eaLnBrk="1" hangingPunct="1">
              <a:buFontTx/>
              <a:buChar char="-"/>
            </a:pPr>
            <a:r>
              <a:rPr lang="en-US" sz="3000" i="1" dirty="0"/>
              <a:t>Protect privacy of the donor</a:t>
            </a:r>
          </a:p>
          <a:p>
            <a:pPr lvl="1" eaLnBrk="1" hangingPunct="1">
              <a:buFontTx/>
              <a:buChar char="-"/>
            </a:pPr>
            <a:r>
              <a:rPr lang="en-US" sz="3000" i="1" dirty="0"/>
              <a:t>To the point</a:t>
            </a:r>
          </a:p>
          <a:p>
            <a:pPr lvl="1" eaLnBrk="1" hangingPunct="1">
              <a:buFontTx/>
              <a:buChar char="-"/>
            </a:pPr>
            <a:r>
              <a:rPr lang="en-US" sz="3000" i="1" dirty="0"/>
              <a:t>Collect specimens as you would want your specimen collected.</a:t>
            </a:r>
          </a:p>
          <a:p>
            <a:pPr lvl="1" eaLnBrk="1" hangingPunct="1">
              <a:buFontTx/>
              <a:buChar char="-"/>
            </a:pPr>
            <a:r>
              <a:rPr lang="en-US" sz="3000" i="1" dirty="0"/>
              <a:t>Answer any reasonable and appropriate questions donor may have</a:t>
            </a:r>
          </a:p>
          <a:p>
            <a:pPr lvl="1" eaLnBrk="1" hangingPunct="1">
              <a:buFontTx/>
              <a:buChar char="-"/>
            </a:pPr>
            <a:r>
              <a:rPr lang="en-US" sz="3000" i="1" dirty="0"/>
              <a:t>Have a refresher retraining every 5 years</a:t>
            </a:r>
          </a:p>
          <a:p>
            <a:pPr lvl="1" eaLnBrk="1" hangingPunct="1">
              <a:buFontTx/>
              <a:buChar char="-"/>
            </a:pPr>
            <a:endParaRPr lang="en-US" sz="2000" dirty="0"/>
          </a:p>
          <a:p>
            <a:pPr lvl="1" eaLnBrk="1" hangingPunct="1">
              <a:buFontTx/>
              <a:buChar char="-"/>
            </a:pPr>
            <a:endParaRPr lang="en-US" sz="4800" dirty="0"/>
          </a:p>
        </p:txBody>
      </p:sp>
      <p:sp>
        <p:nvSpPr>
          <p:cNvPr id="5" name="Footer Placeholder 4"/>
          <p:cNvSpPr>
            <a:spLocks noGrp="1"/>
          </p:cNvSpPr>
          <p:nvPr>
            <p:ph type="ftr" sz="quarter" idx="11"/>
          </p:nvPr>
        </p:nvSpPr>
        <p:spPr/>
        <p:txBody>
          <a:bodyPr/>
          <a:lstStyle/>
          <a:p>
            <a:pPr>
              <a:defRPr/>
            </a:pPr>
            <a:r>
              <a:rPr lang="en-US" dirty="0"/>
              <a:t>Department of Veterans Affairs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solidFill>
                  <a:schemeClr val="accent1">
                    <a:lumMod val="75000"/>
                  </a:schemeClr>
                </a:solidFill>
              </a:rPr>
              <a:t>Donor Presents Specimen to Collector</a:t>
            </a:r>
          </a:p>
        </p:txBody>
      </p:sp>
      <p:sp>
        <p:nvSpPr>
          <p:cNvPr id="27651" name="Rectangle 3"/>
          <p:cNvSpPr>
            <a:spLocks noGrp="1" noChangeArrowheads="1"/>
          </p:cNvSpPr>
          <p:nvPr>
            <p:ph idx="1"/>
          </p:nvPr>
        </p:nvSpPr>
        <p:spPr>
          <a:xfrm>
            <a:off x="304800" y="1524000"/>
            <a:ext cx="8194675" cy="5105400"/>
          </a:xfrm>
        </p:spPr>
        <p:txBody>
          <a:bodyPr rtlCol="0">
            <a:normAutofit fontScale="92500" lnSpcReduction="20000"/>
          </a:bodyPr>
          <a:lstStyle/>
          <a:p>
            <a:pPr eaLnBrk="1" fontAlgn="auto" hangingPunct="1">
              <a:spcAft>
                <a:spcPts val="0"/>
              </a:spcAft>
              <a:buFont typeface="Arial" pitchFamily="34" charset="0"/>
              <a:buChar char="•"/>
              <a:defRPr/>
            </a:pPr>
            <a:r>
              <a:rPr lang="en-US" dirty="0">
                <a:solidFill>
                  <a:srgbClr val="FF0000"/>
                </a:solidFill>
              </a:rPr>
              <a:t>Specimen Processing</a:t>
            </a:r>
          </a:p>
          <a:p>
            <a:pPr lvl="1" eaLnBrk="1" fontAlgn="auto" hangingPunct="1">
              <a:spcAft>
                <a:spcPts val="0"/>
              </a:spcAft>
              <a:buFont typeface="Arial" pitchFamily="34" charset="0"/>
              <a:buChar char="–"/>
              <a:defRPr/>
            </a:pPr>
            <a:r>
              <a:rPr lang="en-US" dirty="0"/>
              <a:t>Until tamper proof seals are applied to sample, always keep it in view of collector and donor. </a:t>
            </a:r>
          </a:p>
          <a:p>
            <a:pPr marL="457200" lvl="1" indent="0" eaLnBrk="1" fontAlgn="auto" hangingPunct="1">
              <a:spcAft>
                <a:spcPts val="0"/>
              </a:spcAft>
              <a:buNone/>
              <a:defRPr/>
            </a:pPr>
            <a:endParaRPr lang="en-US" sz="2600" dirty="0"/>
          </a:p>
          <a:p>
            <a:pPr lvl="1" eaLnBrk="1" fontAlgn="auto" hangingPunct="1">
              <a:spcAft>
                <a:spcPts val="0"/>
              </a:spcAft>
              <a:buFont typeface="Arial" pitchFamily="34" charset="0"/>
              <a:buChar char="–"/>
              <a:defRPr/>
            </a:pPr>
            <a:r>
              <a:rPr lang="en-US" dirty="0"/>
              <a:t>Minimum amount of urine (45 mL).</a:t>
            </a:r>
          </a:p>
          <a:p>
            <a:pPr marL="457200" lvl="1" indent="0" eaLnBrk="1" fontAlgn="auto" hangingPunct="1">
              <a:spcAft>
                <a:spcPts val="0"/>
              </a:spcAft>
              <a:buNone/>
              <a:defRPr/>
            </a:pPr>
            <a:endParaRPr lang="en-US" dirty="0"/>
          </a:p>
          <a:p>
            <a:pPr lvl="1" eaLnBrk="1" fontAlgn="auto" hangingPunct="1">
              <a:spcAft>
                <a:spcPts val="0"/>
              </a:spcAft>
              <a:buFont typeface="Arial" pitchFamily="34" charset="0"/>
              <a:buChar char="–"/>
              <a:defRPr/>
            </a:pPr>
            <a:r>
              <a:rPr lang="en-US" dirty="0"/>
              <a:t>Inspect for signs of tampering.</a:t>
            </a:r>
          </a:p>
          <a:p>
            <a:pPr lvl="1" eaLnBrk="1" fontAlgn="auto" hangingPunct="1">
              <a:spcAft>
                <a:spcPts val="0"/>
              </a:spcAft>
              <a:buFont typeface="Arial" pitchFamily="34" charset="0"/>
              <a:buChar char="–"/>
              <a:defRPr/>
            </a:pPr>
            <a:endParaRPr lang="en-US" dirty="0"/>
          </a:p>
          <a:p>
            <a:pPr lvl="1" eaLnBrk="1" fontAlgn="auto" hangingPunct="1">
              <a:spcAft>
                <a:spcPts val="0"/>
              </a:spcAft>
              <a:buFont typeface="Arial" pitchFamily="34" charset="0"/>
              <a:buChar char="–"/>
              <a:defRPr/>
            </a:pPr>
            <a:r>
              <a:rPr lang="en-US" dirty="0"/>
              <a:t>Check Temperature (90-100°F).</a:t>
            </a:r>
          </a:p>
          <a:p>
            <a:pPr marL="457200" lvl="1" indent="0" eaLnBrk="1" fontAlgn="auto" hangingPunct="1">
              <a:spcAft>
                <a:spcPts val="0"/>
              </a:spcAft>
              <a:buNone/>
              <a:defRPr/>
            </a:pPr>
            <a:endParaRPr lang="en-US" dirty="0"/>
          </a:p>
          <a:p>
            <a:pPr lvl="1" eaLnBrk="1" fontAlgn="auto" hangingPunct="1">
              <a:spcAft>
                <a:spcPts val="0"/>
              </a:spcAft>
              <a:buFont typeface="Arial" pitchFamily="34" charset="0"/>
              <a:buChar char="–"/>
              <a:defRPr/>
            </a:pPr>
            <a:r>
              <a:rPr lang="en-US" dirty="0"/>
              <a:t>Split urine vial 1 (30 mL min.) and vial 2 (15 mL min). </a:t>
            </a:r>
          </a:p>
          <a:p>
            <a:pPr lvl="1" eaLnBrk="1" fontAlgn="auto" hangingPunct="1">
              <a:spcAft>
                <a:spcPts val="0"/>
              </a:spcAft>
              <a:buFont typeface="Wingdings" charset="2"/>
              <a:buNone/>
              <a:defRPr/>
            </a:pPr>
            <a:r>
              <a:rPr lang="en-US" dirty="0"/>
              <a:t>		</a:t>
            </a:r>
            <a:endParaRPr lang="en-US" dirty="0">
              <a:solidFill>
                <a:schemeClr val="accent6"/>
              </a:solidFill>
            </a:endParaRPr>
          </a:p>
          <a:p>
            <a:pPr eaLnBrk="1" fontAlgn="auto" hangingPunct="1">
              <a:spcAft>
                <a:spcPts val="0"/>
              </a:spcAft>
              <a:buFont typeface="Arial" pitchFamily="34" charset="0"/>
              <a:buChar char="•"/>
              <a:defRPr/>
            </a:pPr>
            <a:endParaRPr lang="en-US" sz="2800" dirty="0">
              <a:solidFill>
                <a:schemeClr val="accent6"/>
              </a:solidFill>
            </a:endParaRPr>
          </a:p>
        </p:txBody>
      </p:sp>
      <p:sp>
        <p:nvSpPr>
          <p:cNvPr id="2765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A8E336EB-47A7-4D26-ACDE-2B716D08C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808392"/>
            <a:ext cx="2362200" cy="253661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rot="10800000" flipV="1">
            <a:off x="549275" y="228600"/>
            <a:ext cx="8042275" cy="609600"/>
          </a:xfrm>
        </p:spPr>
        <p:txBody>
          <a:bodyPr rtlCol="0">
            <a:normAutofit fontScale="90000"/>
          </a:bodyPr>
          <a:lstStyle/>
          <a:p>
            <a:pPr eaLnBrk="1" fontAlgn="auto" hangingPunct="1">
              <a:spcAft>
                <a:spcPts val="0"/>
              </a:spcAft>
              <a:defRPr/>
            </a:pPr>
            <a:r>
              <a:rPr lang="en-US"/>
              <a:t>  </a:t>
            </a:r>
          </a:p>
        </p:txBody>
      </p:sp>
      <p:sp>
        <p:nvSpPr>
          <p:cNvPr id="28675" name="Content Placeholder 2"/>
          <p:cNvSpPr>
            <a:spLocks noGrp="1"/>
          </p:cNvSpPr>
          <p:nvPr>
            <p:ph idx="1"/>
          </p:nvPr>
        </p:nvSpPr>
        <p:spPr>
          <a:xfrm>
            <a:off x="0" y="-1"/>
            <a:ext cx="9144000" cy="6858001"/>
          </a:xfrm>
        </p:spPr>
        <p:txBody>
          <a:bodyPr rtlCol="0">
            <a:noAutofit/>
          </a:bodyPr>
          <a:lstStyle/>
          <a:p>
            <a:pPr eaLnBrk="1" fontAlgn="auto" hangingPunct="1">
              <a:spcAft>
                <a:spcPts val="0"/>
              </a:spcAft>
              <a:buFont typeface="Arial" pitchFamily="34" charset="0"/>
              <a:buChar char="•"/>
              <a:defRPr/>
            </a:pPr>
            <a:r>
              <a:rPr lang="en-US" sz="2200" dirty="0">
                <a:solidFill>
                  <a:srgbClr val="FF0000"/>
                </a:solidFill>
              </a:rPr>
              <a:t>Specimen Processing (cont.)</a:t>
            </a:r>
          </a:p>
          <a:p>
            <a:pPr marL="631825" lvl="2" indent="-349250" eaLnBrk="1" fontAlgn="auto" hangingPunct="1">
              <a:spcBef>
                <a:spcPts val="2000"/>
              </a:spcBef>
              <a:spcAft>
                <a:spcPts val="0"/>
              </a:spcAft>
              <a:buFont typeface="Wingdings" pitchFamily="2" charset="2"/>
              <a:buChar char="§"/>
              <a:defRPr/>
            </a:pPr>
            <a:r>
              <a:rPr lang="en-US" sz="1700" dirty="0"/>
              <a:t> Seal the specimen with white seals from CCF form over corresponding vial Place the “A” label over the vial with a minimum of 30ml’s and label “B” over the vial with minimum 15 ml’s.</a:t>
            </a:r>
          </a:p>
          <a:p>
            <a:pPr lvl="1" eaLnBrk="1" fontAlgn="auto" hangingPunct="1">
              <a:spcAft>
                <a:spcPts val="0"/>
              </a:spcAft>
              <a:buFont typeface="Arial" pitchFamily="34" charset="0"/>
              <a:buChar char="–"/>
              <a:defRPr/>
            </a:pPr>
            <a:r>
              <a:rPr lang="en-US" sz="1700" b="1" dirty="0">
                <a:highlight>
                  <a:srgbClr val="FFFF00"/>
                </a:highlight>
              </a:rPr>
              <a:t>Collector</a:t>
            </a:r>
            <a:r>
              <a:rPr lang="en-US" sz="1700" dirty="0"/>
              <a:t> must </a:t>
            </a:r>
            <a:r>
              <a:rPr lang="en-US" sz="1700" dirty="0">
                <a:highlight>
                  <a:srgbClr val="00FFFF"/>
                </a:highlight>
              </a:rPr>
              <a:t>date</a:t>
            </a:r>
            <a:r>
              <a:rPr lang="en-US" sz="1700" dirty="0"/>
              <a:t> white seals and </a:t>
            </a:r>
            <a:r>
              <a:rPr lang="en-US" sz="1700" b="1" dirty="0">
                <a:highlight>
                  <a:srgbClr val="FFFF00"/>
                </a:highlight>
              </a:rPr>
              <a:t>Donor</a:t>
            </a:r>
            <a:r>
              <a:rPr lang="en-US" sz="1700" dirty="0"/>
              <a:t> must </a:t>
            </a:r>
            <a:r>
              <a:rPr lang="en-US" sz="1700" dirty="0">
                <a:highlight>
                  <a:srgbClr val="00FFFF"/>
                </a:highlight>
              </a:rPr>
              <a:t>initial </a:t>
            </a:r>
            <a:r>
              <a:rPr lang="en-US" sz="1700" dirty="0"/>
              <a:t>white seals </a:t>
            </a:r>
            <a:r>
              <a:rPr lang="en-US" sz="1700" b="1" dirty="0"/>
              <a:t>on</a:t>
            </a:r>
            <a:r>
              <a:rPr lang="en-US" sz="1700" dirty="0"/>
              <a:t> both bottles. (Do not bend barcode on labels when applying to the vials so that the barcode scanner can read the entire length of the barcode.) </a:t>
            </a:r>
          </a:p>
          <a:p>
            <a:pPr lvl="1" eaLnBrk="1" fontAlgn="auto" hangingPunct="1">
              <a:spcAft>
                <a:spcPts val="0"/>
              </a:spcAft>
              <a:buFont typeface="Arial" pitchFamily="34" charset="0"/>
              <a:buChar char="–"/>
              <a:defRPr/>
            </a:pPr>
            <a:r>
              <a:rPr lang="en-US" sz="1600" dirty="0"/>
              <a:t>Failure to have donor sign will result in specimen rejection</a:t>
            </a:r>
          </a:p>
          <a:p>
            <a:pPr lvl="2" eaLnBrk="1" fontAlgn="auto" hangingPunct="1">
              <a:spcAft>
                <a:spcPts val="0"/>
              </a:spcAft>
              <a:buFont typeface="Arial" pitchFamily="34" charset="0"/>
              <a:buChar char="•"/>
              <a:defRPr/>
            </a:pPr>
            <a:r>
              <a:rPr lang="en-US" sz="1600" dirty="0"/>
              <a:t>If donor refuses to sign bottles or CCF form, document in </a:t>
            </a:r>
            <a:r>
              <a:rPr lang="en-US" sz="1600" dirty="0">
                <a:solidFill>
                  <a:srgbClr val="FF0000"/>
                </a:solidFill>
              </a:rPr>
              <a:t>remarks </a:t>
            </a:r>
            <a:r>
              <a:rPr lang="en-US" sz="1600" dirty="0"/>
              <a:t>section, “</a:t>
            </a:r>
            <a:r>
              <a:rPr lang="en-US" sz="1600" i="1" dirty="0">
                <a:solidFill>
                  <a:srgbClr val="00B050"/>
                </a:solidFill>
              </a:rPr>
              <a:t>donor refused to sign (bottles/ CCF)</a:t>
            </a:r>
            <a:r>
              <a:rPr lang="en-US" sz="1600" dirty="0"/>
              <a:t>” (still ok to send to lab if documented in “</a:t>
            </a:r>
            <a:r>
              <a:rPr lang="en-US" sz="1600" dirty="0">
                <a:highlight>
                  <a:srgbClr val="66FF66"/>
                </a:highlight>
              </a:rPr>
              <a:t>remarks</a:t>
            </a:r>
            <a:r>
              <a:rPr lang="en-US" sz="1600" dirty="0"/>
              <a:t>” section ) The collector must write their initials  on the vials.</a:t>
            </a:r>
          </a:p>
          <a:p>
            <a:pPr lvl="1" eaLnBrk="1" fontAlgn="auto" hangingPunct="1">
              <a:spcAft>
                <a:spcPts val="0"/>
              </a:spcAft>
              <a:buFont typeface="Arial" pitchFamily="34" charset="0"/>
              <a:buChar char="–"/>
              <a:defRPr/>
            </a:pPr>
            <a:r>
              <a:rPr lang="en-US" sz="1700" dirty="0"/>
              <a:t>Donor verifies numbers match on bottles and top of CCF form</a:t>
            </a:r>
          </a:p>
          <a:p>
            <a:pPr lvl="1" eaLnBrk="1" fontAlgn="auto" hangingPunct="1">
              <a:spcAft>
                <a:spcPts val="0"/>
              </a:spcAft>
              <a:buFont typeface="Arial" pitchFamily="34" charset="0"/>
              <a:buChar char="–"/>
              <a:defRPr/>
            </a:pPr>
            <a:r>
              <a:rPr lang="en-US" sz="1700" dirty="0"/>
              <a:t>Turn on water. Replace soap, trash, biohazard bucket and inform donor that they can wash their hands</a:t>
            </a:r>
          </a:p>
          <a:p>
            <a:pPr lvl="1" eaLnBrk="1" fontAlgn="auto" hangingPunct="1">
              <a:spcAft>
                <a:spcPts val="0"/>
              </a:spcAft>
              <a:buFont typeface="Arial" pitchFamily="34" charset="0"/>
              <a:buChar char="–"/>
              <a:defRPr/>
            </a:pPr>
            <a:r>
              <a:rPr lang="en-US" sz="1700" dirty="0"/>
              <a:t>Specimens should be placed in the front pocket of bag </a:t>
            </a:r>
          </a:p>
          <a:p>
            <a:pPr lvl="1" eaLnBrk="1" fontAlgn="auto" hangingPunct="1">
              <a:spcAft>
                <a:spcPts val="0"/>
              </a:spcAft>
              <a:buFont typeface="Arial" pitchFamily="34" charset="0"/>
              <a:buChar char="–"/>
              <a:defRPr/>
            </a:pPr>
            <a:r>
              <a:rPr lang="en-US" sz="1700" dirty="0"/>
              <a:t>Donor to Complete copy 2 of the CCF step #5</a:t>
            </a:r>
          </a:p>
          <a:p>
            <a:pPr lvl="2" eaLnBrk="1" fontAlgn="auto" hangingPunct="1">
              <a:spcAft>
                <a:spcPts val="0"/>
              </a:spcAft>
              <a:buFont typeface="Arial" pitchFamily="34" charset="0"/>
              <a:buChar char="•"/>
              <a:defRPr/>
            </a:pPr>
            <a:r>
              <a:rPr lang="en-US" sz="1600" dirty="0"/>
              <a:t>If donor refuses to complete step 5 of the CCF form, document in </a:t>
            </a:r>
            <a:r>
              <a:rPr lang="en-US" sz="1600" dirty="0">
                <a:solidFill>
                  <a:srgbClr val="FF0000"/>
                </a:solidFill>
                <a:highlight>
                  <a:srgbClr val="66FF66"/>
                </a:highlight>
              </a:rPr>
              <a:t>remarks</a:t>
            </a:r>
            <a:r>
              <a:rPr lang="en-US" sz="1600" dirty="0"/>
              <a:t> section, “</a:t>
            </a:r>
            <a:r>
              <a:rPr lang="en-US" sz="1600" dirty="0">
                <a:solidFill>
                  <a:srgbClr val="00B050"/>
                </a:solidFill>
              </a:rPr>
              <a:t>donor refused to complete step 5</a:t>
            </a:r>
            <a:r>
              <a:rPr lang="en-US" sz="1600" dirty="0"/>
              <a:t>” (still ok to send to lab if documented in </a:t>
            </a:r>
            <a:r>
              <a:rPr lang="en-US" sz="1600" dirty="0">
                <a:solidFill>
                  <a:srgbClr val="FF0000"/>
                </a:solidFill>
                <a:highlight>
                  <a:srgbClr val="66FF66"/>
                </a:highlight>
              </a:rPr>
              <a:t>remarks</a:t>
            </a:r>
            <a:r>
              <a:rPr lang="en-US" sz="1600" dirty="0"/>
              <a:t> section ) Just </a:t>
            </a:r>
            <a:r>
              <a:rPr lang="en-US" sz="1600" dirty="0">
                <a:solidFill>
                  <a:srgbClr val="00B050"/>
                </a:solidFill>
              </a:rPr>
              <a:t>write the donor’s name in section 5</a:t>
            </a:r>
            <a:r>
              <a:rPr lang="en-US" sz="1600" dirty="0"/>
              <a:t>.</a:t>
            </a:r>
          </a:p>
          <a:p>
            <a:pPr lvl="2" eaLnBrk="1" fontAlgn="auto" hangingPunct="1">
              <a:spcAft>
                <a:spcPts val="0"/>
              </a:spcAft>
              <a:buFont typeface="Arial" pitchFamily="34" charset="0"/>
              <a:buChar char="•"/>
              <a:defRPr/>
            </a:pPr>
            <a:r>
              <a:rPr lang="en-US" sz="1600" dirty="0"/>
              <a:t>Ask donor name of supervisor so compliance email can be sent </a:t>
            </a:r>
          </a:p>
          <a:p>
            <a:pPr lvl="1" eaLnBrk="1" fontAlgn="auto" hangingPunct="1">
              <a:spcAft>
                <a:spcPts val="0"/>
              </a:spcAft>
              <a:buFont typeface="Arial" pitchFamily="34" charset="0"/>
              <a:buChar char="–"/>
              <a:defRPr/>
            </a:pPr>
            <a:r>
              <a:rPr lang="en-US" sz="1700" dirty="0"/>
              <a:t>Place copy 1 of CCF (Laboratory copy) in rear pocket of bag. Seal bag by placing the sticky blue adhesive over the cross hatched area of bag.</a:t>
            </a:r>
          </a:p>
          <a:p>
            <a:pPr lvl="1" eaLnBrk="1" fontAlgn="auto" hangingPunct="1">
              <a:spcAft>
                <a:spcPts val="0"/>
              </a:spcAft>
              <a:buFont typeface="Arial" pitchFamily="34" charset="0"/>
              <a:buChar char="–"/>
              <a:defRPr/>
            </a:pPr>
            <a:r>
              <a:rPr lang="en-US" sz="1700" dirty="0"/>
              <a:t>Give the donor copy 5 of the CCF  for their records</a:t>
            </a:r>
          </a:p>
          <a:p>
            <a:pPr lvl="1" eaLnBrk="1" fontAlgn="auto" hangingPunct="1">
              <a:spcAft>
                <a:spcPts val="0"/>
              </a:spcAft>
              <a:buFont typeface="Arial" pitchFamily="34" charset="0"/>
              <a:buChar char="–"/>
              <a:defRPr/>
            </a:pPr>
            <a:r>
              <a:rPr lang="en-US" sz="1700" dirty="0"/>
              <a:t>Return belongings and inform donor that they can return to duty</a:t>
            </a:r>
          </a:p>
          <a:p>
            <a:pPr lvl="1" eaLnBrk="1" fontAlgn="auto" hangingPunct="1">
              <a:spcAft>
                <a:spcPts val="0"/>
              </a:spcAft>
              <a:buFont typeface="Arial" pitchFamily="34" charset="0"/>
              <a:buChar char="–"/>
              <a:defRPr/>
            </a:pPr>
            <a:endParaRPr lang="en-US" sz="1900" dirty="0"/>
          </a:p>
          <a:p>
            <a:pPr lvl="1" eaLnBrk="1" fontAlgn="auto" hangingPunct="1">
              <a:spcAft>
                <a:spcPts val="0"/>
              </a:spcAft>
              <a:buFont typeface="Arial" pitchFamily="34" charset="0"/>
              <a:buChar char="–"/>
              <a:defRPr/>
            </a:pPr>
            <a:endParaRPr lang="en-US" sz="1900" dirty="0"/>
          </a:p>
          <a:p>
            <a:pPr eaLnBrk="1" fontAlgn="auto" hangingPunct="1">
              <a:spcAft>
                <a:spcPts val="0"/>
              </a:spcAft>
              <a:buFont typeface="Arial" pitchFamily="34" charset="0"/>
              <a:buChar char="•"/>
              <a:defRPr/>
            </a:pPr>
            <a:endParaRPr lang="en-US" sz="1900" dirty="0"/>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7848599" cy="1479550"/>
          </a:xfrm>
        </p:spPr>
        <p:txBody>
          <a:bodyPr rtlCol="0">
            <a:normAutofit/>
          </a:bodyPr>
          <a:lstStyle/>
          <a:p>
            <a:pPr eaLnBrk="1" fontAlgn="auto" hangingPunct="1">
              <a:spcAft>
                <a:spcPts val="0"/>
              </a:spcAft>
              <a:defRPr/>
            </a:pPr>
            <a:r>
              <a:rPr lang="en-US" sz="4900" dirty="0">
                <a:solidFill>
                  <a:srgbClr val="FF0000"/>
                </a:solidFill>
              </a:rPr>
              <a:t>Copies of Federal CCF’s</a:t>
            </a:r>
          </a:p>
        </p:txBody>
      </p:sp>
      <p:sp>
        <p:nvSpPr>
          <p:cNvPr id="3" name="Content Placeholder 2"/>
          <p:cNvSpPr>
            <a:spLocks noGrp="1"/>
          </p:cNvSpPr>
          <p:nvPr>
            <p:ph idx="1"/>
          </p:nvPr>
        </p:nvSpPr>
        <p:spPr>
          <a:xfrm>
            <a:off x="457200" y="1981200"/>
            <a:ext cx="8143875" cy="4619625"/>
          </a:xfrm>
        </p:spPr>
        <p:txBody>
          <a:bodyPr rtlCol="0">
            <a:normAutofit/>
          </a:bodyPr>
          <a:lstStyle/>
          <a:p>
            <a:pPr eaLnBrk="1" fontAlgn="auto" hangingPunct="1">
              <a:spcAft>
                <a:spcPts val="0"/>
              </a:spcAft>
              <a:buFont typeface="Arial" pitchFamily="34" charset="0"/>
              <a:buChar char="•"/>
              <a:defRPr/>
            </a:pPr>
            <a:r>
              <a:rPr lang="en-US" dirty="0">
                <a:solidFill>
                  <a:schemeClr val="accent1">
                    <a:lumMod val="75000"/>
                  </a:schemeClr>
                </a:solidFill>
              </a:rPr>
              <a:t>Copy 1 </a:t>
            </a:r>
            <a:r>
              <a:rPr lang="en-US" dirty="0"/>
              <a:t> - send to testing Laboratory with       		samples</a:t>
            </a:r>
          </a:p>
          <a:p>
            <a:pPr eaLnBrk="1" fontAlgn="auto" hangingPunct="1">
              <a:spcAft>
                <a:spcPts val="0"/>
              </a:spcAft>
              <a:buFont typeface="Arial" pitchFamily="34" charset="0"/>
              <a:buChar char="•"/>
              <a:defRPr/>
            </a:pPr>
            <a:r>
              <a:rPr lang="en-US" dirty="0">
                <a:solidFill>
                  <a:schemeClr val="accent1">
                    <a:lumMod val="75000"/>
                  </a:schemeClr>
                </a:solidFill>
              </a:rPr>
              <a:t>Copy 2</a:t>
            </a:r>
            <a:r>
              <a:rPr lang="en-US" dirty="0"/>
              <a:t>  - send to Medical Review officer</a:t>
            </a:r>
          </a:p>
          <a:p>
            <a:pPr eaLnBrk="1" fontAlgn="auto" hangingPunct="1">
              <a:spcAft>
                <a:spcPts val="0"/>
              </a:spcAft>
              <a:buFont typeface="Arial" pitchFamily="34" charset="0"/>
              <a:buChar char="•"/>
              <a:defRPr/>
            </a:pPr>
            <a:r>
              <a:rPr lang="en-US" dirty="0">
                <a:solidFill>
                  <a:schemeClr val="accent1">
                    <a:lumMod val="75000"/>
                  </a:schemeClr>
                </a:solidFill>
              </a:rPr>
              <a:t>Copy 3</a:t>
            </a:r>
            <a:r>
              <a:rPr lang="en-US" dirty="0"/>
              <a:t>  - keep in collecting lab file in secure     		area</a:t>
            </a:r>
          </a:p>
          <a:p>
            <a:pPr eaLnBrk="1" fontAlgn="auto" hangingPunct="1">
              <a:spcAft>
                <a:spcPts val="0"/>
              </a:spcAft>
              <a:buFont typeface="Arial" pitchFamily="34" charset="0"/>
              <a:buChar char="•"/>
              <a:defRPr/>
            </a:pPr>
            <a:r>
              <a:rPr lang="en-US" dirty="0">
                <a:solidFill>
                  <a:schemeClr val="accent1">
                    <a:lumMod val="75000"/>
                  </a:schemeClr>
                </a:solidFill>
              </a:rPr>
              <a:t>Copy 4</a:t>
            </a:r>
            <a:r>
              <a:rPr lang="en-US" dirty="0"/>
              <a:t>  - send to human resources </a:t>
            </a:r>
          </a:p>
          <a:p>
            <a:pPr eaLnBrk="1" fontAlgn="auto" hangingPunct="1">
              <a:spcAft>
                <a:spcPts val="0"/>
              </a:spcAft>
              <a:buFont typeface="Arial" pitchFamily="34" charset="0"/>
              <a:buChar char="•"/>
              <a:defRPr/>
            </a:pPr>
            <a:r>
              <a:rPr lang="en-US" dirty="0">
                <a:solidFill>
                  <a:schemeClr val="accent1">
                    <a:lumMod val="75000"/>
                  </a:schemeClr>
                </a:solidFill>
              </a:rPr>
              <a:t>Copy 5</a:t>
            </a:r>
            <a:r>
              <a:rPr lang="en-US" dirty="0"/>
              <a:t>  - send with donor </a:t>
            </a:r>
            <a:r>
              <a:rPr lang="en-US" dirty="0">
                <a:solidFill>
                  <a:schemeClr val="tx2">
                    <a:lumMod val="75000"/>
                    <a:lumOff val="25000"/>
                  </a:schemeClr>
                </a:solidFill>
              </a:rPr>
              <a:t>*</a:t>
            </a:r>
            <a:r>
              <a:rPr lang="en-US" sz="2000" dirty="0">
                <a:solidFill>
                  <a:schemeClr val="tx2">
                    <a:lumMod val="75000"/>
                    <a:lumOff val="25000"/>
                  </a:schemeClr>
                </a:solidFill>
              </a:rPr>
              <a:t>if donor wants to document           		medications they are taking, may do so on the back 		                 of their copy </a:t>
            </a:r>
            <a:r>
              <a:rPr lang="en-US" sz="2000" dirty="0">
                <a:solidFill>
                  <a:schemeClr val="tx2">
                    <a:lumMod val="75000"/>
                    <a:lumOff val="25000"/>
                  </a:schemeClr>
                </a:solidFill>
                <a:highlight>
                  <a:srgbClr val="FFFF00"/>
                </a:highlight>
              </a:rPr>
              <a:t>only</a:t>
            </a:r>
            <a:r>
              <a:rPr lang="en-US" sz="2000" dirty="0">
                <a:solidFill>
                  <a:schemeClr val="tx2">
                    <a:lumMod val="75000"/>
                    <a:lumOff val="25000"/>
                  </a:schemeClr>
                </a:solidFill>
              </a:rPr>
              <a:t>.</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7" name="Picture 6">
            <a:extLst>
              <a:ext uri="{FF2B5EF4-FFF2-40B4-BE49-F238E27FC236}">
                <a16:creationId xmlns:a16="http://schemas.microsoft.com/office/drawing/2014/main" id="{8A38B346-3F6C-47E3-9607-4711A5D96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0"/>
            <a:ext cx="2000250" cy="205740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sp>
        <p:nvSpPr>
          <p:cNvPr id="3" name="Rectangle 2"/>
          <p:cNvSpPr/>
          <p:nvPr/>
        </p:nvSpPr>
        <p:spPr>
          <a:xfrm>
            <a:off x="381000" y="914400"/>
            <a:ext cx="8382000" cy="5201424"/>
          </a:xfrm>
          <a:prstGeom prst="rect">
            <a:avLst/>
          </a:prstGeom>
        </p:spPr>
        <p:txBody>
          <a:bodyPr wrap="square">
            <a:spAutoFit/>
          </a:bodyPr>
          <a:lstStyle/>
          <a:p>
            <a:pPr>
              <a:defRPr/>
            </a:pPr>
            <a:r>
              <a:rPr lang="en-US" dirty="0"/>
              <a:t>Send VISTA compliance e-mail to indicate: </a:t>
            </a:r>
            <a:r>
              <a:rPr lang="en-US" dirty="0">
                <a:highlight>
                  <a:srgbClr val="FFFF00"/>
                </a:highlight>
              </a:rPr>
              <a:t>“Donor Name” has reported and completed the (pre-)employee urine drug screen collection include date and time of collection.</a:t>
            </a:r>
          </a:p>
          <a:p>
            <a:pPr>
              <a:defRPr/>
            </a:pPr>
            <a:r>
              <a:rPr lang="en-US" dirty="0">
                <a:solidFill>
                  <a:srgbClr val="002060"/>
                </a:solidFill>
              </a:rPr>
              <a:t>    </a:t>
            </a:r>
          </a:p>
          <a:p>
            <a:pPr>
              <a:defRPr/>
            </a:pPr>
            <a:r>
              <a:rPr lang="en-US" dirty="0">
                <a:solidFill>
                  <a:srgbClr val="002060"/>
                </a:solidFill>
              </a:rPr>
              <a:t>SEND VISTA EMAIL TO:</a:t>
            </a:r>
          </a:p>
          <a:p>
            <a:pPr>
              <a:defRPr/>
            </a:pPr>
            <a:r>
              <a:rPr lang="en-US" dirty="0">
                <a:solidFill>
                  <a:srgbClr val="002060"/>
                </a:solidFill>
              </a:rPr>
              <a:t>-(Pre-)Employee’s Supervisor</a:t>
            </a:r>
          </a:p>
          <a:p>
            <a:pPr>
              <a:defRPr/>
            </a:pPr>
            <a:r>
              <a:rPr lang="en-US" dirty="0">
                <a:solidFill>
                  <a:srgbClr val="002060"/>
                </a:solidFill>
              </a:rPr>
              <a:t>-G.EMP (select employee drug screen) </a:t>
            </a:r>
          </a:p>
          <a:p>
            <a:pPr>
              <a:defRPr/>
            </a:pPr>
            <a:r>
              <a:rPr lang="en-US" dirty="0">
                <a:solidFill>
                  <a:srgbClr val="FF0000"/>
                </a:solidFill>
              </a:rPr>
              <a:t>   Members include:</a:t>
            </a:r>
          </a:p>
          <a:p>
            <a:pPr>
              <a:defRPr/>
            </a:pPr>
            <a:r>
              <a:rPr lang="en-US" sz="2800" dirty="0">
                <a:solidFill>
                  <a:schemeClr val="tx2">
                    <a:lumMod val="60000"/>
                    <a:lumOff val="40000"/>
                  </a:schemeClr>
                </a:solidFill>
              </a:rPr>
              <a:t>   a. Human Resources Officer</a:t>
            </a:r>
          </a:p>
          <a:p>
            <a:pPr>
              <a:defRPr/>
            </a:pPr>
            <a:r>
              <a:rPr lang="en-US" sz="2800" dirty="0">
                <a:solidFill>
                  <a:schemeClr val="tx2">
                    <a:lumMod val="60000"/>
                    <a:lumOff val="40000"/>
                  </a:schemeClr>
                </a:solidFill>
              </a:rPr>
              <a:t>   b. Personnel Specialist for Employee Drug Screen</a:t>
            </a:r>
          </a:p>
          <a:p>
            <a:pPr>
              <a:defRPr/>
            </a:pPr>
            <a:r>
              <a:rPr lang="en-US" sz="2800" dirty="0">
                <a:solidFill>
                  <a:schemeClr val="tx2">
                    <a:lumMod val="60000"/>
                    <a:lumOff val="40000"/>
                  </a:schemeClr>
                </a:solidFill>
              </a:rPr>
              <a:t>   c. Medical Review Officer</a:t>
            </a:r>
          </a:p>
          <a:p>
            <a:pPr>
              <a:defRPr/>
            </a:pPr>
            <a:r>
              <a:rPr lang="en-US" sz="2800" dirty="0">
                <a:solidFill>
                  <a:schemeClr val="tx2">
                    <a:lumMod val="60000"/>
                    <a:lumOff val="40000"/>
                  </a:schemeClr>
                </a:solidFill>
              </a:rPr>
              <a:t>   d. Occupational Health Program Support Assistant</a:t>
            </a:r>
          </a:p>
          <a:p>
            <a:pPr>
              <a:defRPr/>
            </a:pPr>
            <a:r>
              <a:rPr lang="en-US" sz="2800" dirty="0">
                <a:solidFill>
                  <a:schemeClr val="tx2">
                    <a:lumMod val="60000"/>
                    <a:lumOff val="40000"/>
                  </a:schemeClr>
                </a:solidFill>
              </a:rPr>
              <a:t>   e. f. Lab Manager  </a:t>
            </a:r>
          </a:p>
        </p:txBody>
      </p:sp>
      <p:pic>
        <p:nvPicPr>
          <p:cNvPr id="1026" name="Picture 2" descr="C:\Documents and Settings\vhastcfrolat\local Settings\Temporary Internet Files\Content.IE5\4WRRHJKE\MP900402149[1].jpg"/>
          <p:cNvPicPr>
            <a:picLocks noChangeAspect="1" noChangeArrowheads="1"/>
          </p:cNvPicPr>
          <p:nvPr/>
        </p:nvPicPr>
        <p:blipFill>
          <a:blip r:embed="rId2" cstate="print"/>
          <a:srcRect/>
          <a:stretch>
            <a:fillRect/>
          </a:stretch>
        </p:blipFill>
        <p:spPr bwMode="auto">
          <a:xfrm>
            <a:off x="5638800" y="2057400"/>
            <a:ext cx="2438400" cy="2054860"/>
          </a:xfrm>
          <a:prstGeom prst="rect">
            <a:avLst/>
          </a:prstGeom>
          <a:noFill/>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sp>
        <p:nvSpPr>
          <p:cNvPr id="3" name="Rectangle 2"/>
          <p:cNvSpPr/>
          <p:nvPr/>
        </p:nvSpPr>
        <p:spPr>
          <a:xfrm>
            <a:off x="304800" y="231596"/>
            <a:ext cx="8382000" cy="6324808"/>
          </a:xfrm>
          <a:prstGeom prst="rect">
            <a:avLst/>
          </a:prstGeom>
        </p:spPr>
        <p:txBody>
          <a:bodyPr wrap="square">
            <a:spAutoFit/>
          </a:bodyPr>
          <a:lstStyle/>
          <a:p>
            <a:pPr algn="ctr"/>
            <a:r>
              <a:rPr lang="en-US" sz="2800" dirty="0">
                <a:solidFill>
                  <a:srgbClr val="FF0000"/>
                </a:solidFill>
              </a:rPr>
              <a:t>SHIPPING</a:t>
            </a:r>
          </a:p>
          <a:p>
            <a:pPr algn="ctr"/>
            <a:r>
              <a:rPr lang="en-US" sz="2800" dirty="0">
                <a:solidFill>
                  <a:schemeClr val="accent1">
                    <a:lumMod val="75000"/>
                  </a:schemeClr>
                </a:solidFill>
              </a:rPr>
              <a:t>MAIL SEALED SHIPPING PAK USING </a:t>
            </a:r>
            <a:r>
              <a:rPr lang="en-US" sz="2800" b="1" dirty="0">
                <a:solidFill>
                  <a:schemeClr val="accent1">
                    <a:lumMod val="75000"/>
                  </a:schemeClr>
                </a:solidFill>
              </a:rPr>
              <a:t>UPS</a:t>
            </a:r>
          </a:p>
          <a:p>
            <a:endParaRPr lang="en-US" dirty="0">
              <a:solidFill>
                <a:schemeClr val="accent1">
                  <a:lumMod val="75000"/>
                </a:schemeClr>
              </a:solidFill>
            </a:endParaRPr>
          </a:p>
          <a:p>
            <a:endParaRPr lang="en-US" dirty="0"/>
          </a:p>
          <a:p>
            <a:endParaRPr lang="en-US" dirty="0"/>
          </a:p>
          <a:p>
            <a:endParaRPr lang="en-US" dirty="0"/>
          </a:p>
          <a:p>
            <a:r>
              <a:rPr lang="en-US" sz="2300" dirty="0"/>
              <a:t>Fill out the shipping label using the UPS web site, must be preregistered by the mailroom. Place the shipping label into a peel-and-stick pouch, attach to the UPS shipping </a:t>
            </a:r>
            <a:r>
              <a:rPr lang="en-US" sz="2300" dirty="0" err="1"/>
              <a:t>pak.</a:t>
            </a:r>
            <a:r>
              <a:rPr lang="en-US" sz="2300" dirty="0"/>
              <a:t> (shipping </a:t>
            </a:r>
            <a:r>
              <a:rPr lang="en-US" sz="2300" dirty="0" err="1"/>
              <a:t>pak</a:t>
            </a:r>
            <a:r>
              <a:rPr lang="en-US" sz="2300" dirty="0"/>
              <a:t> and plastic shipping label pouch are kept in the send out area). Place the sealed urine drug screen bag in the UPS shipping </a:t>
            </a:r>
            <a:r>
              <a:rPr lang="en-US" sz="2300" dirty="0" err="1"/>
              <a:t>pak</a:t>
            </a:r>
            <a:r>
              <a:rPr lang="en-US" sz="2300" dirty="0"/>
              <a:t> and seal. Take sealed shipping pack to mailroom.</a:t>
            </a:r>
          </a:p>
          <a:p>
            <a:r>
              <a:rPr lang="en-US" sz="2300" dirty="0"/>
              <a:t>- after 3pm mailroom is closed. Place UPS </a:t>
            </a:r>
            <a:r>
              <a:rPr lang="en-US" sz="2300" dirty="0" err="1"/>
              <a:t>pak</a:t>
            </a:r>
            <a:r>
              <a:rPr lang="en-US" sz="2300" dirty="0"/>
              <a:t> in lockbox and place in the glass urine department refrigerator for next day shipping. Place the lockbox key back in the locked drug screen cabinet. Place note on white board to have AM staff mail the specimen (record tracking number for the air bills on copy 3using pre-labeled stickers)</a:t>
            </a:r>
          </a:p>
        </p:txBody>
      </p:sp>
      <p:pic>
        <p:nvPicPr>
          <p:cNvPr id="7" name="Picture 6">
            <a:extLst>
              <a:ext uri="{FF2B5EF4-FFF2-40B4-BE49-F238E27FC236}">
                <a16:creationId xmlns:a16="http://schemas.microsoft.com/office/drawing/2014/main" id="{15291778-033F-4D88-ADCE-E05A997DA2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1850" y="1128232"/>
            <a:ext cx="2247900" cy="145025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76200"/>
            <a:ext cx="8042275" cy="1295400"/>
          </a:xfrm>
        </p:spPr>
        <p:txBody>
          <a:bodyPr/>
          <a:lstStyle/>
          <a:p>
            <a:pPr algn="l" eaLnBrk="1" hangingPunct="1"/>
            <a:r>
              <a:rPr lang="en-US" sz="4200" dirty="0">
                <a:solidFill>
                  <a:srgbClr val="FF0000"/>
                </a:solidFill>
              </a:rPr>
              <a:t>        Monitored Collection </a:t>
            </a:r>
            <a:br>
              <a:rPr lang="en-US" dirty="0"/>
            </a:br>
            <a:r>
              <a:rPr lang="en-US" sz="2200" dirty="0">
                <a:solidFill>
                  <a:schemeClr val="accent1">
                    <a:lumMod val="75000"/>
                  </a:schemeClr>
                </a:solidFill>
              </a:rPr>
              <a:t>Used when water supply can not be turned off or secured</a:t>
            </a:r>
          </a:p>
        </p:txBody>
      </p:sp>
      <p:sp>
        <p:nvSpPr>
          <p:cNvPr id="27651" name="Rectangle 3"/>
          <p:cNvSpPr>
            <a:spLocks noGrp="1" noChangeArrowheads="1"/>
          </p:cNvSpPr>
          <p:nvPr>
            <p:ph idx="1"/>
          </p:nvPr>
        </p:nvSpPr>
        <p:spPr>
          <a:xfrm>
            <a:off x="228600" y="1219200"/>
            <a:ext cx="8077200" cy="5257800"/>
          </a:xfrm>
        </p:spPr>
        <p:txBody>
          <a:bodyPr rtlCol="0">
            <a:normAutofit fontScale="55000" lnSpcReduction="20000"/>
          </a:bodyPr>
          <a:lstStyle/>
          <a:p>
            <a:pPr eaLnBrk="1" fontAlgn="auto" hangingPunct="1">
              <a:lnSpc>
                <a:spcPct val="90000"/>
              </a:lnSpc>
              <a:spcAft>
                <a:spcPts val="0"/>
              </a:spcAft>
              <a:buFont typeface="Arial" pitchFamily="34" charset="0"/>
              <a:buChar char="•"/>
              <a:defRPr/>
            </a:pPr>
            <a:r>
              <a:rPr lang="en-US" sz="3800" dirty="0"/>
              <a:t>The collector can be the opposite gender identity as the donor.</a:t>
            </a:r>
          </a:p>
          <a:p>
            <a:pPr eaLnBrk="1" fontAlgn="auto" hangingPunct="1">
              <a:lnSpc>
                <a:spcPct val="90000"/>
              </a:lnSpc>
              <a:spcAft>
                <a:spcPts val="0"/>
              </a:spcAft>
              <a:buFont typeface="Arial" pitchFamily="34" charset="0"/>
              <a:buChar char="•"/>
              <a:defRPr/>
            </a:pPr>
            <a:r>
              <a:rPr lang="en-US" sz="3800" dirty="0"/>
              <a:t>Requirements for the </a:t>
            </a:r>
            <a:r>
              <a:rPr lang="en-US" sz="3800" b="1" dirty="0"/>
              <a:t>Monitor</a:t>
            </a:r>
            <a:r>
              <a:rPr lang="en-US" sz="3800" dirty="0"/>
              <a:t>: (the person entering the restroom with the donor). </a:t>
            </a:r>
          </a:p>
          <a:p>
            <a:pPr lvl="1" eaLnBrk="1" fontAlgn="auto" hangingPunct="1">
              <a:lnSpc>
                <a:spcPct val="90000"/>
              </a:lnSpc>
              <a:spcAft>
                <a:spcPts val="0"/>
              </a:spcAft>
              <a:buFont typeface="Arial" pitchFamily="34" charset="0"/>
              <a:buChar char="–"/>
              <a:defRPr/>
            </a:pPr>
            <a:r>
              <a:rPr lang="en-US" sz="4200" dirty="0"/>
              <a:t>If collector is not comfortable serving as the monitor, use another person to monitor- medical professional (ex. nurse, doctor, PA, technologist)(see slide #28 for </a:t>
            </a:r>
            <a:r>
              <a:rPr lang="en-US" sz="4200" i="1" dirty="0">
                <a:solidFill>
                  <a:schemeClr val="accent1">
                    <a:lumMod val="75000"/>
                  </a:schemeClr>
                </a:solidFill>
              </a:rPr>
              <a:t>monitor requirements</a:t>
            </a:r>
            <a:r>
              <a:rPr lang="en-US" sz="4200" dirty="0"/>
              <a:t>)</a:t>
            </a:r>
          </a:p>
          <a:p>
            <a:pPr lvl="1" eaLnBrk="1" fontAlgn="auto" hangingPunct="1">
              <a:lnSpc>
                <a:spcPct val="90000"/>
              </a:lnSpc>
              <a:spcAft>
                <a:spcPts val="0"/>
              </a:spcAft>
              <a:buFont typeface="Arial" pitchFamily="34" charset="0"/>
              <a:buChar char="–"/>
              <a:defRPr/>
            </a:pPr>
            <a:r>
              <a:rPr lang="en-US" sz="4200" dirty="0"/>
              <a:t>Fill out “Monitored collection Form” (located in procedure)  and retain with our copy 3 of the CCF form.</a:t>
            </a:r>
          </a:p>
          <a:p>
            <a:pPr lvl="1" eaLnBrk="1" fontAlgn="auto" hangingPunct="1">
              <a:lnSpc>
                <a:spcPct val="90000"/>
              </a:lnSpc>
              <a:spcAft>
                <a:spcPts val="0"/>
              </a:spcAft>
              <a:buFont typeface="Arial" pitchFamily="34" charset="0"/>
              <a:buChar char="–"/>
              <a:defRPr/>
            </a:pPr>
            <a:r>
              <a:rPr lang="en-US" sz="4200" dirty="0"/>
              <a:t>Write in “</a:t>
            </a:r>
            <a:r>
              <a:rPr lang="en-US" sz="4200" dirty="0">
                <a:highlight>
                  <a:srgbClr val="66FF66"/>
                </a:highlight>
              </a:rPr>
              <a:t>remarks</a:t>
            </a:r>
            <a:r>
              <a:rPr lang="en-US" sz="4200" dirty="0"/>
              <a:t>” section of </a:t>
            </a:r>
            <a:r>
              <a:rPr lang="en-US" sz="4200" dirty="0">
                <a:solidFill>
                  <a:schemeClr val="accent4">
                    <a:lumMod val="75000"/>
                  </a:schemeClr>
                </a:solidFill>
              </a:rPr>
              <a:t>CCF </a:t>
            </a:r>
            <a:r>
              <a:rPr lang="en-US" sz="4200" dirty="0">
                <a:solidFill>
                  <a:srgbClr val="92D050"/>
                </a:solidFill>
              </a:rPr>
              <a:t> monitors name, and the donor’s name. Have each of them initial. Also document that a monitored collection was performed.</a:t>
            </a:r>
            <a:r>
              <a:rPr lang="en-US" sz="4200" dirty="0">
                <a:solidFill>
                  <a:schemeClr val="accent4">
                    <a:lumMod val="75000"/>
                  </a:schemeClr>
                </a:solidFill>
              </a:rPr>
              <a:t> </a:t>
            </a:r>
          </a:p>
          <a:p>
            <a:pPr lvl="1" eaLnBrk="1" fontAlgn="auto" hangingPunct="1">
              <a:lnSpc>
                <a:spcPct val="90000"/>
              </a:lnSpc>
              <a:spcAft>
                <a:spcPts val="0"/>
              </a:spcAft>
              <a:buFont typeface="Arial" pitchFamily="34" charset="0"/>
              <a:buChar char="–"/>
              <a:defRPr/>
            </a:pPr>
            <a:r>
              <a:rPr lang="en-US" sz="4200" dirty="0">
                <a:solidFill>
                  <a:srgbClr val="FF0000"/>
                </a:solidFill>
              </a:rPr>
              <a:t>(Monitor may </a:t>
            </a:r>
            <a:r>
              <a:rPr lang="en-US" sz="4200" b="1" dirty="0">
                <a:solidFill>
                  <a:schemeClr val="accent1">
                    <a:lumMod val="50000"/>
                  </a:schemeClr>
                </a:solidFill>
              </a:rPr>
              <a:t>not</a:t>
            </a:r>
            <a:r>
              <a:rPr lang="en-US" sz="4200" dirty="0">
                <a:solidFill>
                  <a:srgbClr val="FF0000"/>
                </a:solidFill>
              </a:rPr>
              <a:t> touch collection container unless the monitor is also serving as the collector)</a:t>
            </a:r>
          </a:p>
          <a:p>
            <a:pPr lvl="1" eaLnBrk="1" fontAlgn="auto" hangingPunct="1">
              <a:lnSpc>
                <a:spcPct val="90000"/>
              </a:lnSpc>
              <a:spcAft>
                <a:spcPts val="0"/>
              </a:spcAft>
              <a:buFont typeface="Arial" pitchFamily="34" charset="0"/>
              <a:buChar char="–"/>
              <a:defRPr/>
            </a:pPr>
            <a:r>
              <a:rPr lang="en-US" sz="4200" dirty="0"/>
              <a:t>DO NOT WATCH –must be a </a:t>
            </a:r>
            <a:r>
              <a:rPr lang="en-US" sz="4200" b="1" dirty="0"/>
              <a:t>barrier</a:t>
            </a:r>
            <a:r>
              <a:rPr lang="en-US" sz="4200" dirty="0"/>
              <a:t> between monitor and donor (stall door, curtain or portable barrier.) Listen for sounds, observe for other evidence of tampering.</a:t>
            </a:r>
          </a:p>
          <a:p>
            <a:pPr lvl="1" eaLnBrk="1" fontAlgn="auto" hangingPunct="1">
              <a:lnSpc>
                <a:spcPct val="90000"/>
              </a:lnSpc>
              <a:spcAft>
                <a:spcPts val="0"/>
              </a:spcAft>
              <a:buFont typeface="Arial" pitchFamily="34" charset="0"/>
              <a:buChar char="–"/>
              <a:defRPr/>
            </a:pPr>
            <a:r>
              <a:rPr lang="en-US" sz="4200" dirty="0"/>
              <a:t>Other than this difference, follow the same collection procedure. </a:t>
            </a:r>
          </a:p>
          <a:p>
            <a:pPr lvl="1" eaLnBrk="1" fontAlgn="auto" hangingPunct="1">
              <a:lnSpc>
                <a:spcPct val="90000"/>
              </a:lnSpc>
              <a:spcAft>
                <a:spcPts val="0"/>
              </a:spcAft>
              <a:buFont typeface="Arial" pitchFamily="34" charset="0"/>
              <a:buChar char="–"/>
              <a:defRPr/>
            </a:pPr>
            <a:endParaRPr lang="en-US" sz="1900" dirty="0"/>
          </a:p>
          <a:p>
            <a:pPr lvl="1" eaLnBrk="1" fontAlgn="auto" hangingPunct="1">
              <a:lnSpc>
                <a:spcPct val="90000"/>
              </a:lnSpc>
              <a:spcAft>
                <a:spcPts val="0"/>
              </a:spcAft>
              <a:buFont typeface="Arial" pitchFamily="34" charset="0"/>
              <a:buChar char="–"/>
              <a:defRPr/>
            </a:pPr>
            <a:endParaRPr lang="en-US" sz="1400" dirty="0"/>
          </a:p>
          <a:p>
            <a:pPr eaLnBrk="1" fontAlgn="auto" hangingPunct="1">
              <a:lnSpc>
                <a:spcPct val="90000"/>
              </a:lnSpc>
              <a:spcAft>
                <a:spcPts val="0"/>
              </a:spcAft>
              <a:buFontTx/>
              <a:buNone/>
              <a:defRPr/>
            </a:pPr>
            <a:endParaRPr lang="en-US" sz="2800" dirty="0"/>
          </a:p>
        </p:txBody>
      </p:sp>
      <p:sp>
        <p:nvSpPr>
          <p:cNvPr id="30724"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A638531A-1EEB-4723-8985-B0CECB433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575" y="255200"/>
            <a:ext cx="1165225" cy="1162437"/>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07950"/>
            <a:ext cx="8915400" cy="1263650"/>
          </a:xfrm>
        </p:spPr>
        <p:txBody>
          <a:bodyPr/>
          <a:lstStyle/>
          <a:p>
            <a:pPr eaLnBrk="1" hangingPunct="1"/>
            <a:r>
              <a:rPr lang="en-US" dirty="0">
                <a:solidFill>
                  <a:srgbClr val="002060"/>
                </a:solidFill>
              </a:rPr>
              <a:t>Direct Observation</a:t>
            </a:r>
          </a:p>
        </p:txBody>
      </p:sp>
      <p:sp>
        <p:nvSpPr>
          <p:cNvPr id="31747" name="Rectangle 3"/>
          <p:cNvSpPr>
            <a:spLocks noGrp="1" noChangeArrowheads="1"/>
          </p:cNvSpPr>
          <p:nvPr>
            <p:ph idx="1"/>
          </p:nvPr>
        </p:nvSpPr>
        <p:spPr>
          <a:xfrm>
            <a:off x="457200" y="1371600"/>
            <a:ext cx="8042275" cy="5181600"/>
          </a:xfrm>
        </p:spPr>
        <p:txBody>
          <a:bodyPr/>
          <a:lstStyle/>
          <a:p>
            <a:pPr eaLnBrk="1" hangingPunct="1">
              <a:lnSpc>
                <a:spcPct val="90000"/>
              </a:lnSpc>
            </a:pPr>
            <a:r>
              <a:rPr lang="en-US" sz="3300" dirty="0"/>
              <a:t>As a collector you must do a direct observation when:</a:t>
            </a:r>
          </a:p>
          <a:p>
            <a:pPr lvl="1" eaLnBrk="1" hangingPunct="1">
              <a:lnSpc>
                <a:spcPct val="90000"/>
              </a:lnSpc>
            </a:pPr>
            <a:r>
              <a:rPr lang="en-US" sz="2500" dirty="0">
                <a:solidFill>
                  <a:srgbClr val="C00000"/>
                </a:solidFill>
              </a:rPr>
              <a:t>A Federal Agency requests it</a:t>
            </a:r>
          </a:p>
          <a:p>
            <a:pPr lvl="2" eaLnBrk="1" hangingPunct="1">
              <a:lnSpc>
                <a:spcPct val="90000"/>
              </a:lnSpc>
            </a:pPr>
            <a:r>
              <a:rPr lang="en-US" sz="2500" dirty="0">
                <a:solidFill>
                  <a:schemeClr val="tx2">
                    <a:lumMod val="75000"/>
                  </a:schemeClr>
                </a:solidFill>
              </a:rPr>
              <a:t>Positive drug test, negative dilute, adulterated, or substituted specimen</a:t>
            </a:r>
          </a:p>
          <a:p>
            <a:pPr lvl="1" eaLnBrk="1" hangingPunct="1">
              <a:lnSpc>
                <a:spcPct val="90000"/>
              </a:lnSpc>
            </a:pPr>
            <a:r>
              <a:rPr lang="en-US" sz="2500" dirty="0">
                <a:solidFill>
                  <a:srgbClr val="C00000"/>
                </a:solidFill>
              </a:rPr>
              <a:t>Temperature out of range</a:t>
            </a:r>
          </a:p>
          <a:p>
            <a:pPr lvl="1" eaLnBrk="1" hangingPunct="1">
              <a:lnSpc>
                <a:spcPct val="90000"/>
              </a:lnSpc>
            </a:pPr>
            <a:r>
              <a:rPr lang="en-US" sz="2500" dirty="0">
                <a:solidFill>
                  <a:srgbClr val="C00000"/>
                </a:solidFill>
              </a:rPr>
              <a:t>Donor conduct</a:t>
            </a:r>
          </a:p>
          <a:p>
            <a:pPr lvl="2" eaLnBrk="1" hangingPunct="1">
              <a:lnSpc>
                <a:spcPct val="90000"/>
              </a:lnSpc>
              <a:buFont typeface="Arial" panose="020B0604020202020204" pitchFamily="34" charset="0"/>
              <a:buChar char="•"/>
            </a:pPr>
            <a:r>
              <a:rPr lang="en-US" sz="2500" dirty="0">
                <a:solidFill>
                  <a:schemeClr val="accent1">
                    <a:lumMod val="50000"/>
                  </a:schemeClr>
                </a:solidFill>
              </a:rPr>
              <a:t>Conduct indicates an attempt to adulterate or substitute the specimen</a:t>
            </a:r>
          </a:p>
          <a:p>
            <a:pPr lvl="1" eaLnBrk="1" hangingPunct="1">
              <a:lnSpc>
                <a:spcPct val="90000"/>
              </a:lnSpc>
            </a:pPr>
            <a:r>
              <a:rPr lang="en-US" sz="2500" dirty="0">
                <a:solidFill>
                  <a:srgbClr val="C00000"/>
                </a:solidFill>
              </a:rPr>
              <a:t>Signs of tampering</a:t>
            </a:r>
          </a:p>
          <a:p>
            <a:pPr lvl="2" eaLnBrk="1" hangingPunct="1">
              <a:lnSpc>
                <a:spcPct val="90000"/>
              </a:lnSpc>
            </a:pPr>
            <a:r>
              <a:rPr lang="en-US" sz="2500" dirty="0">
                <a:solidFill>
                  <a:schemeClr val="tx2">
                    <a:lumMod val="75000"/>
                  </a:schemeClr>
                </a:solidFill>
              </a:rPr>
              <a:t>Unusual color, excessive foaming </a:t>
            </a:r>
            <a:r>
              <a:rPr lang="en-US" sz="2500" dirty="0">
                <a:solidFill>
                  <a:schemeClr val="accent1">
                    <a:lumMod val="50000"/>
                  </a:schemeClr>
                </a:solidFill>
              </a:rPr>
              <a:t>when</a:t>
            </a:r>
            <a:r>
              <a:rPr lang="en-US" sz="2500" dirty="0">
                <a:solidFill>
                  <a:schemeClr val="tx2">
                    <a:lumMod val="75000"/>
                  </a:schemeClr>
                </a:solidFill>
              </a:rPr>
              <a:t> shaken, unusual odor, trying to conceal a fluid to substitute</a:t>
            </a:r>
          </a:p>
          <a:p>
            <a:pPr marL="914400" lvl="2" indent="0" eaLnBrk="1" hangingPunct="1">
              <a:lnSpc>
                <a:spcPct val="90000"/>
              </a:lnSpc>
              <a:buNone/>
            </a:pPr>
            <a:r>
              <a:rPr lang="en-US" sz="2500" dirty="0">
                <a:solidFill>
                  <a:schemeClr val="tx2">
                    <a:lumMod val="75000"/>
                  </a:schemeClr>
                </a:solidFill>
              </a:rPr>
              <a:t>  </a:t>
            </a:r>
          </a:p>
          <a:p>
            <a:pPr lvl="1" eaLnBrk="1" hangingPunct="1">
              <a:lnSpc>
                <a:spcPct val="90000"/>
              </a:lnSpc>
            </a:pPr>
            <a:endParaRPr lang="en-US" sz="2400" dirty="0"/>
          </a:p>
          <a:p>
            <a:pPr eaLnBrk="1" hangingPunct="1">
              <a:lnSpc>
                <a:spcPct val="90000"/>
              </a:lnSpc>
              <a:buFontTx/>
              <a:buNone/>
            </a:pPr>
            <a:endParaRPr lang="en-US" sz="2800" dirty="0"/>
          </a:p>
          <a:p>
            <a:pPr lvl="1" eaLnBrk="1" hangingPunct="1">
              <a:lnSpc>
                <a:spcPct val="90000"/>
              </a:lnSpc>
            </a:pPr>
            <a:endParaRPr lang="en-US" dirty="0"/>
          </a:p>
        </p:txBody>
      </p:sp>
      <p:sp>
        <p:nvSpPr>
          <p:cNvPr id="31748"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5" name="Picture 4">
            <a:extLst>
              <a:ext uri="{FF2B5EF4-FFF2-40B4-BE49-F238E27FC236}">
                <a16:creationId xmlns:a16="http://schemas.microsoft.com/office/drawing/2014/main" id="{716A8931-39C2-420F-A4E5-EDFACE9F8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158" y="517525"/>
            <a:ext cx="2098676" cy="137160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49275" y="107950"/>
            <a:ext cx="8042275" cy="654050"/>
          </a:xfrm>
        </p:spPr>
        <p:txBody>
          <a:bodyPr/>
          <a:lstStyle/>
          <a:p>
            <a:pPr eaLnBrk="1" hangingPunct="1"/>
            <a:r>
              <a:rPr lang="en-US" sz="3000" dirty="0">
                <a:solidFill>
                  <a:srgbClr val="002060"/>
                </a:solidFill>
              </a:rPr>
              <a:t>Direct Observation (Cont.)</a:t>
            </a:r>
          </a:p>
        </p:txBody>
      </p:sp>
      <p:sp>
        <p:nvSpPr>
          <p:cNvPr id="52227" name="Rectangle 3"/>
          <p:cNvSpPr>
            <a:spLocks noGrp="1" noChangeArrowheads="1"/>
          </p:cNvSpPr>
          <p:nvPr>
            <p:ph idx="1"/>
          </p:nvPr>
        </p:nvSpPr>
        <p:spPr>
          <a:xfrm>
            <a:off x="533400" y="914400"/>
            <a:ext cx="8229600" cy="5410200"/>
          </a:xfrm>
        </p:spPr>
        <p:txBody>
          <a:bodyPr rtlCol="0">
            <a:normAutofit fontScale="70000" lnSpcReduction="20000"/>
          </a:bodyPr>
          <a:lstStyle/>
          <a:p>
            <a:pPr eaLnBrk="1" fontAlgn="auto" hangingPunct="1">
              <a:spcBef>
                <a:spcPts val="600"/>
              </a:spcBef>
              <a:spcAft>
                <a:spcPts val="0"/>
              </a:spcAft>
              <a:buFont typeface="Arial" pitchFamily="34" charset="0"/>
              <a:buChar char="•"/>
              <a:defRPr/>
            </a:pPr>
            <a:r>
              <a:rPr lang="en-US" sz="3100" b="1" u="sng" dirty="0">
                <a:solidFill>
                  <a:srgbClr val="FF0000"/>
                </a:solidFill>
              </a:rPr>
              <a:t>**You must confer with Human Resources prior to proceeding with an observed collection</a:t>
            </a:r>
          </a:p>
          <a:p>
            <a:pPr lvl="1" eaLnBrk="1" fontAlgn="auto" hangingPunct="1">
              <a:spcBef>
                <a:spcPts val="600"/>
              </a:spcBef>
              <a:spcAft>
                <a:spcPts val="0"/>
              </a:spcAft>
              <a:buFont typeface="Arial" pitchFamily="34" charset="0"/>
              <a:buChar char="•"/>
              <a:defRPr/>
            </a:pPr>
            <a:r>
              <a:rPr lang="en-US" sz="3400" dirty="0"/>
              <a:t>Explain process to donor</a:t>
            </a:r>
          </a:p>
          <a:p>
            <a:pPr marL="857250" lvl="2" indent="-457200" eaLnBrk="1" fontAlgn="auto" hangingPunct="1">
              <a:spcAft>
                <a:spcPts val="0"/>
              </a:spcAft>
              <a:buFont typeface="Arial" panose="020B0604020202020204" pitchFamily="34" charset="0"/>
              <a:buChar char="•"/>
              <a:defRPr/>
            </a:pPr>
            <a:r>
              <a:rPr lang="en-US" sz="3400" dirty="0"/>
              <a:t>Fill out </a:t>
            </a:r>
            <a:r>
              <a:rPr lang="en-US" sz="3400" i="1" dirty="0"/>
              <a:t>“Direct Observation Form” </a:t>
            </a:r>
            <a:r>
              <a:rPr lang="en-US" sz="3400" dirty="0"/>
              <a:t>(located in procedure)  and retain with our copy 3 of the CCF form</a:t>
            </a:r>
          </a:p>
          <a:p>
            <a:pPr lvl="1" eaLnBrk="1" fontAlgn="auto" hangingPunct="1">
              <a:spcBef>
                <a:spcPts val="600"/>
              </a:spcBef>
              <a:spcAft>
                <a:spcPts val="0"/>
              </a:spcAft>
              <a:buFont typeface="Arial" pitchFamily="34" charset="0"/>
              <a:buChar char="•"/>
              <a:defRPr/>
            </a:pPr>
            <a:r>
              <a:rPr lang="en-US" sz="3400" dirty="0"/>
              <a:t>Donor and monitor </a:t>
            </a:r>
            <a:r>
              <a:rPr lang="en-US" sz="3400" b="1" dirty="0">
                <a:highlight>
                  <a:srgbClr val="00FFFF"/>
                </a:highlight>
              </a:rPr>
              <a:t>MUST</a:t>
            </a:r>
            <a:r>
              <a:rPr lang="en-US" sz="3400" dirty="0"/>
              <a:t> be same Gender Identity</a:t>
            </a:r>
            <a:r>
              <a:rPr lang="en-US" sz="3400" dirty="0">
                <a:solidFill>
                  <a:schemeClr val="accent3">
                    <a:lumMod val="50000"/>
                  </a:schemeClr>
                </a:solidFill>
              </a:rPr>
              <a:t> </a:t>
            </a:r>
          </a:p>
          <a:p>
            <a:pPr marL="914400" lvl="1" indent="-457200" eaLnBrk="1" fontAlgn="auto" hangingPunct="1">
              <a:spcAft>
                <a:spcPts val="0"/>
              </a:spcAft>
              <a:buFont typeface="+mj-lt"/>
              <a:buAutoNum type="alphaLcParenR"/>
              <a:defRPr/>
            </a:pPr>
            <a:r>
              <a:rPr lang="en-US" sz="2700" dirty="0">
                <a:solidFill>
                  <a:schemeClr val="tx2"/>
                </a:solidFill>
              </a:rPr>
              <a:t> If as a collector, you are </a:t>
            </a:r>
            <a:r>
              <a:rPr lang="en-US" sz="2700" u="sng" dirty="0">
                <a:solidFill>
                  <a:schemeClr val="tx2"/>
                </a:solidFill>
              </a:rPr>
              <a:t>not</a:t>
            </a:r>
            <a:r>
              <a:rPr lang="en-US" sz="2700" dirty="0">
                <a:solidFill>
                  <a:schemeClr val="tx2"/>
                </a:solidFill>
              </a:rPr>
              <a:t> same gender identity, you must use a “monitor” who is the same gender identity as the donor- medical professional (ex. nurse, doctor, PA, technologist) (see next slide for </a:t>
            </a:r>
            <a:r>
              <a:rPr lang="en-US" sz="2700" i="1" dirty="0">
                <a:solidFill>
                  <a:schemeClr val="tx2"/>
                </a:solidFill>
              </a:rPr>
              <a:t>monitor requirements</a:t>
            </a:r>
            <a:r>
              <a:rPr lang="en-US" sz="2700" dirty="0">
                <a:solidFill>
                  <a:schemeClr val="tx2"/>
                </a:solidFill>
              </a:rPr>
              <a:t>)</a:t>
            </a:r>
          </a:p>
          <a:p>
            <a:pPr marL="914400" lvl="1" indent="-457200" eaLnBrk="1" fontAlgn="auto" hangingPunct="1">
              <a:spcAft>
                <a:spcPts val="0"/>
              </a:spcAft>
              <a:buFont typeface="+mj-lt"/>
              <a:buAutoNum type="alphaLcParenR"/>
              <a:defRPr/>
            </a:pPr>
            <a:r>
              <a:rPr lang="en-US" sz="2700" dirty="0">
                <a:solidFill>
                  <a:schemeClr val="tx2"/>
                </a:solidFill>
              </a:rPr>
              <a:t> </a:t>
            </a:r>
            <a:r>
              <a:rPr lang="en-US" sz="2700" dirty="0">
                <a:solidFill>
                  <a:schemeClr val="accent2"/>
                </a:solidFill>
              </a:rPr>
              <a:t>Document </a:t>
            </a:r>
            <a:r>
              <a:rPr lang="en-US" sz="2700" u="sng" dirty="0">
                <a:solidFill>
                  <a:schemeClr val="accent2"/>
                </a:solidFill>
              </a:rPr>
              <a:t>monitor/observer’s </a:t>
            </a:r>
            <a:r>
              <a:rPr lang="en-US" sz="2700" dirty="0">
                <a:solidFill>
                  <a:schemeClr val="accent2"/>
                </a:solidFill>
              </a:rPr>
              <a:t>name and gender identity </a:t>
            </a:r>
            <a:r>
              <a:rPr lang="en-US" sz="2700" dirty="0">
                <a:solidFill>
                  <a:schemeClr val="accent2"/>
                </a:solidFill>
                <a:highlight>
                  <a:srgbClr val="FFFF00"/>
                </a:highlight>
              </a:rPr>
              <a:t>and</a:t>
            </a:r>
            <a:r>
              <a:rPr lang="en-US" sz="2700" dirty="0">
                <a:solidFill>
                  <a:schemeClr val="accent2"/>
                </a:solidFill>
              </a:rPr>
              <a:t> the </a:t>
            </a:r>
            <a:r>
              <a:rPr lang="en-US" sz="2700" u="sng" dirty="0">
                <a:solidFill>
                  <a:schemeClr val="accent2"/>
                </a:solidFill>
              </a:rPr>
              <a:t>donor’s</a:t>
            </a:r>
            <a:r>
              <a:rPr lang="en-US" sz="2700" dirty="0">
                <a:solidFill>
                  <a:schemeClr val="accent2"/>
                </a:solidFill>
              </a:rPr>
              <a:t> gender identity, and have them initial </a:t>
            </a:r>
            <a:r>
              <a:rPr lang="en-US" sz="2700" dirty="0"/>
              <a:t>in </a:t>
            </a:r>
            <a:r>
              <a:rPr lang="en-US" sz="2700" dirty="0">
                <a:highlight>
                  <a:srgbClr val="66FF66"/>
                </a:highlight>
              </a:rPr>
              <a:t>REMARKS</a:t>
            </a:r>
            <a:r>
              <a:rPr lang="en-US" sz="2700" dirty="0"/>
              <a:t> section on the CCF</a:t>
            </a:r>
          </a:p>
          <a:p>
            <a:pPr lvl="1" eaLnBrk="1" fontAlgn="auto" hangingPunct="1">
              <a:spcAft>
                <a:spcPts val="0"/>
              </a:spcAft>
              <a:buFont typeface="Arial" panose="020B0604020202020204" pitchFamily="34" charset="0"/>
              <a:buChar char="•"/>
              <a:defRPr/>
            </a:pPr>
            <a:r>
              <a:rPr lang="en-US" sz="3400" dirty="0"/>
              <a:t>Document </a:t>
            </a:r>
            <a:r>
              <a:rPr lang="en-US" sz="3400" b="1" dirty="0"/>
              <a:t>why</a:t>
            </a:r>
            <a:r>
              <a:rPr lang="en-US" sz="3400" dirty="0"/>
              <a:t> the direct observation was performed in the </a:t>
            </a:r>
            <a:r>
              <a:rPr lang="en-US" sz="3400" dirty="0">
                <a:highlight>
                  <a:srgbClr val="66FF66"/>
                </a:highlight>
              </a:rPr>
              <a:t>REMARKS</a:t>
            </a:r>
            <a:r>
              <a:rPr lang="en-US" sz="3400" dirty="0"/>
              <a:t> section on the CCF</a:t>
            </a:r>
            <a:r>
              <a:rPr lang="en-US" sz="3400" dirty="0">
                <a:solidFill>
                  <a:schemeClr val="tx2"/>
                </a:solidFill>
              </a:rPr>
              <a:t> </a:t>
            </a:r>
            <a:r>
              <a:rPr lang="en-US" sz="3400" dirty="0"/>
              <a:t>(</a:t>
            </a:r>
            <a:r>
              <a:rPr lang="en-US" sz="3400" dirty="0">
                <a:solidFill>
                  <a:schemeClr val="accent2"/>
                </a:solidFill>
              </a:rPr>
              <a:t>temp. out of range; sample integrity in question; requested by Federal Agency, donor conduct</a:t>
            </a:r>
            <a:r>
              <a:rPr lang="en-US" sz="3400" dirty="0"/>
              <a:t>)</a:t>
            </a:r>
          </a:p>
          <a:p>
            <a:pPr lvl="1" eaLnBrk="1" fontAlgn="auto" hangingPunct="1">
              <a:spcAft>
                <a:spcPts val="0"/>
              </a:spcAft>
              <a:buFont typeface="Arial" panose="020B0604020202020204" pitchFamily="34" charset="0"/>
              <a:buChar char="•"/>
              <a:defRPr/>
            </a:pPr>
            <a:r>
              <a:rPr lang="en-US" sz="3400" dirty="0"/>
              <a:t>Check the “</a:t>
            </a:r>
            <a:r>
              <a:rPr lang="en-US" sz="3400" dirty="0">
                <a:solidFill>
                  <a:srgbClr val="92D050"/>
                </a:solidFill>
              </a:rPr>
              <a:t>direct observation</a:t>
            </a:r>
            <a:r>
              <a:rPr lang="en-US" sz="3400" dirty="0"/>
              <a:t>” box on the CCF</a:t>
            </a:r>
          </a:p>
          <a:p>
            <a:pPr eaLnBrk="1" fontAlgn="auto" hangingPunct="1">
              <a:spcAft>
                <a:spcPts val="0"/>
              </a:spcAft>
              <a:buFont typeface="Arial" pitchFamily="34" charset="0"/>
              <a:buChar char="•"/>
              <a:defRPr/>
            </a:pPr>
            <a:endParaRPr lang="en-US" dirty="0"/>
          </a:p>
        </p:txBody>
      </p:sp>
      <p:sp>
        <p:nvSpPr>
          <p:cNvPr id="3277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9376-0FA7-40C9-A750-F0E973FA9795}"/>
              </a:ext>
            </a:extLst>
          </p:cNvPr>
          <p:cNvSpPr>
            <a:spLocks noGrp="1"/>
          </p:cNvSpPr>
          <p:nvPr>
            <p:ph type="title"/>
          </p:nvPr>
        </p:nvSpPr>
        <p:spPr>
          <a:xfrm>
            <a:off x="609600" y="136525"/>
            <a:ext cx="8229600" cy="1066800"/>
          </a:xfrm>
        </p:spPr>
        <p:txBody>
          <a:bodyPr/>
          <a:lstStyle/>
          <a:p>
            <a:r>
              <a:rPr lang="en-US" sz="2200" b="1" dirty="0"/>
              <a:t>Monitor Requirements</a:t>
            </a:r>
            <a:br>
              <a:rPr lang="en-US" sz="2000" b="1" dirty="0">
                <a:solidFill>
                  <a:srgbClr val="FF0000"/>
                </a:solidFill>
              </a:rPr>
            </a:br>
            <a:r>
              <a:rPr lang="en-US" sz="2000" b="1" dirty="0">
                <a:solidFill>
                  <a:srgbClr val="FF0000"/>
                </a:solidFill>
              </a:rPr>
              <a:t>If using an individual to serve as a monitor for a Monitored or Direct Observed collection, they must satisfy the following </a:t>
            </a:r>
            <a:r>
              <a:rPr lang="en-US" sz="2200" b="1" i="1" dirty="0">
                <a:solidFill>
                  <a:srgbClr val="FF0000"/>
                </a:solidFill>
              </a:rPr>
              <a:t>requirements</a:t>
            </a:r>
            <a:r>
              <a:rPr lang="en-US" sz="2000" b="1" dirty="0">
                <a:solidFill>
                  <a:srgbClr val="FF0000"/>
                </a:solidFill>
              </a:rPr>
              <a:t>:</a:t>
            </a:r>
          </a:p>
        </p:txBody>
      </p:sp>
      <p:sp>
        <p:nvSpPr>
          <p:cNvPr id="3" name="Content Placeholder 2">
            <a:extLst>
              <a:ext uri="{FF2B5EF4-FFF2-40B4-BE49-F238E27FC236}">
                <a16:creationId xmlns:a16="http://schemas.microsoft.com/office/drawing/2014/main" id="{5A83533D-3C03-4887-8C92-8CD84BA7BB14}"/>
              </a:ext>
            </a:extLst>
          </p:cNvPr>
          <p:cNvSpPr>
            <a:spLocks noGrp="1"/>
          </p:cNvSpPr>
          <p:nvPr>
            <p:ph idx="1"/>
          </p:nvPr>
        </p:nvSpPr>
        <p:spPr>
          <a:xfrm>
            <a:off x="609600" y="1203325"/>
            <a:ext cx="8229600" cy="5426075"/>
          </a:xfrm>
        </p:spPr>
        <p:txBody>
          <a:bodyPr/>
          <a:lstStyle/>
          <a:p>
            <a:r>
              <a:rPr lang="en-US" sz="2500" dirty="0">
                <a:solidFill>
                  <a:schemeClr val="tx2">
                    <a:lumMod val="75000"/>
                  </a:schemeClr>
                </a:solidFill>
              </a:rPr>
              <a:t>All steps necessary to perform their role in the Direct Observed/Monitored collection.</a:t>
            </a:r>
          </a:p>
          <a:p>
            <a:r>
              <a:rPr lang="en-US" sz="2500" dirty="0">
                <a:solidFill>
                  <a:schemeClr val="tx2">
                    <a:lumMod val="75000"/>
                  </a:schemeClr>
                </a:solidFill>
              </a:rPr>
              <a:t>The monitor’s responsibility for maintaining the integrity of the collection process.</a:t>
            </a:r>
          </a:p>
          <a:p>
            <a:r>
              <a:rPr lang="en-US" sz="2500" dirty="0">
                <a:solidFill>
                  <a:schemeClr val="tx2">
                    <a:lumMod val="75000"/>
                  </a:schemeClr>
                </a:solidFill>
              </a:rPr>
              <a:t>Ensuring the privacy of individuals being tested.</a:t>
            </a:r>
          </a:p>
          <a:p>
            <a:r>
              <a:rPr lang="en-US" sz="2500" dirty="0">
                <a:solidFill>
                  <a:schemeClr val="tx2">
                    <a:lumMod val="75000"/>
                  </a:schemeClr>
                </a:solidFill>
              </a:rPr>
              <a:t>Ensuring that the monitoring/observation is done in a professional manner that minimizes the discomfort to the employee.</a:t>
            </a:r>
          </a:p>
          <a:p>
            <a:r>
              <a:rPr lang="en-US" sz="2500" dirty="0">
                <a:solidFill>
                  <a:schemeClr val="tx2">
                    <a:lumMod val="75000"/>
                  </a:schemeClr>
                </a:solidFill>
              </a:rPr>
              <a:t>Ensuring the security of the specimen by maintaining visual contact with the collection container until it is delivered to the collector. Monitor must </a:t>
            </a:r>
            <a:r>
              <a:rPr lang="en-US" sz="2500" dirty="0">
                <a:solidFill>
                  <a:schemeClr val="tx2">
                    <a:lumMod val="75000"/>
                  </a:schemeClr>
                </a:solidFill>
                <a:highlight>
                  <a:srgbClr val="FFFF00"/>
                </a:highlight>
              </a:rPr>
              <a:t>not</a:t>
            </a:r>
            <a:r>
              <a:rPr lang="en-US" sz="2500" dirty="0">
                <a:solidFill>
                  <a:schemeClr val="tx2">
                    <a:lumMod val="75000"/>
                  </a:schemeClr>
                </a:solidFill>
              </a:rPr>
              <a:t> handle sample.</a:t>
            </a:r>
          </a:p>
          <a:p>
            <a:r>
              <a:rPr lang="en-US" sz="2500" dirty="0">
                <a:solidFill>
                  <a:schemeClr val="tx2">
                    <a:lumMod val="75000"/>
                  </a:schemeClr>
                </a:solidFill>
              </a:rPr>
              <a:t>Avoiding conduct or statements that could be viewed as offensive or inappropriate.</a:t>
            </a:r>
            <a:endParaRPr lang="en-US" dirty="0">
              <a:solidFill>
                <a:schemeClr val="tx2">
                  <a:lumMod val="75000"/>
                </a:schemeClr>
              </a:solidFill>
            </a:endParaRPr>
          </a:p>
        </p:txBody>
      </p:sp>
      <p:sp>
        <p:nvSpPr>
          <p:cNvPr id="4" name="Footer Placeholder 3">
            <a:extLst>
              <a:ext uri="{FF2B5EF4-FFF2-40B4-BE49-F238E27FC236}">
                <a16:creationId xmlns:a16="http://schemas.microsoft.com/office/drawing/2014/main" id="{476A6B76-D706-460C-8A9F-4EE4EC0E1263}"/>
              </a:ext>
            </a:extLst>
          </p:cNvPr>
          <p:cNvSpPr>
            <a:spLocks noGrp="1"/>
          </p:cNvSpPr>
          <p:nvPr>
            <p:ph type="ftr" sz="quarter" idx="11"/>
          </p:nvPr>
        </p:nvSpPr>
        <p:spPr>
          <a:xfrm>
            <a:off x="3124200" y="6629400"/>
            <a:ext cx="2895600" cy="92075"/>
          </a:xfrm>
        </p:spPr>
        <p:txBody>
          <a:bodyPr/>
          <a:lstStyle/>
          <a:p>
            <a:pPr>
              <a:defRPr/>
            </a:pPr>
            <a:r>
              <a:rPr lang="en-US" dirty="0"/>
              <a:t>Department of Veterans Affairs</a:t>
            </a:r>
          </a:p>
        </p:txBody>
      </p:sp>
    </p:spTree>
    <p:extLst>
      <p:ext uri="{BB962C8B-B14F-4D97-AF65-F5344CB8AC3E}">
        <p14:creationId xmlns:p14="http://schemas.microsoft.com/office/powerpoint/2010/main" val="3230312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152400"/>
            <a:ext cx="8042275" cy="2514600"/>
          </a:xfrm>
        </p:spPr>
        <p:txBody>
          <a:bodyPr/>
          <a:lstStyle/>
          <a:p>
            <a:pPr eaLnBrk="1" hangingPunct="1"/>
            <a:r>
              <a:rPr lang="en-US" sz="3000" dirty="0"/>
              <a:t>Direct Observation (Cont.)</a:t>
            </a:r>
            <a:br>
              <a:rPr lang="en-US" sz="1800" dirty="0"/>
            </a:br>
            <a:br>
              <a:rPr lang="en-US" sz="3000" dirty="0">
                <a:solidFill>
                  <a:srgbClr val="002060"/>
                </a:solidFill>
              </a:rPr>
            </a:br>
            <a:r>
              <a:rPr lang="en-US" sz="3000" dirty="0">
                <a:solidFill>
                  <a:srgbClr val="002060"/>
                </a:solidFill>
              </a:rPr>
              <a:t>If the direct observation warrants 2 specimens to be sent…</a:t>
            </a:r>
          </a:p>
        </p:txBody>
      </p:sp>
      <p:sp>
        <p:nvSpPr>
          <p:cNvPr id="33795" name="Content Placeholder 2"/>
          <p:cNvSpPr>
            <a:spLocks noGrp="1"/>
          </p:cNvSpPr>
          <p:nvPr>
            <p:ph idx="1"/>
          </p:nvPr>
        </p:nvSpPr>
        <p:spPr>
          <a:xfrm>
            <a:off x="609600" y="2286000"/>
            <a:ext cx="8042275" cy="4267200"/>
          </a:xfrm>
        </p:spPr>
        <p:txBody>
          <a:bodyPr/>
          <a:lstStyle/>
          <a:p>
            <a:pPr eaLnBrk="1" hangingPunct="1"/>
            <a:r>
              <a:rPr lang="en-US" sz="2800" dirty="0"/>
              <a:t>Use </a:t>
            </a:r>
            <a:r>
              <a:rPr lang="en-US" sz="2800" dirty="0">
                <a:solidFill>
                  <a:srgbClr val="FF0000"/>
                </a:solidFill>
                <a:highlight>
                  <a:srgbClr val="66FF66"/>
                </a:highlight>
              </a:rPr>
              <a:t>REMARKS</a:t>
            </a:r>
            <a:r>
              <a:rPr lang="en-US" sz="2800" dirty="0"/>
              <a:t> section of CCF to create forensic tie</a:t>
            </a:r>
          </a:p>
          <a:p>
            <a:pPr eaLnBrk="1" hangingPunct="1">
              <a:buFont typeface="Courier New" charset="0"/>
              <a:buNone/>
            </a:pPr>
            <a:r>
              <a:rPr lang="en-US" dirty="0"/>
              <a:t>	</a:t>
            </a:r>
            <a:r>
              <a:rPr lang="en-US" sz="2800" dirty="0"/>
              <a:t>	</a:t>
            </a:r>
            <a:r>
              <a:rPr lang="en-US" sz="2800" i="1" dirty="0">
                <a:solidFill>
                  <a:srgbClr val="18579B"/>
                </a:solidFill>
              </a:rPr>
              <a:t>Example:</a:t>
            </a:r>
          </a:p>
          <a:p>
            <a:pPr eaLnBrk="1" hangingPunct="1">
              <a:buFont typeface="Courier New" charset="0"/>
              <a:buNone/>
            </a:pPr>
            <a:r>
              <a:rPr lang="en-US" sz="2800" dirty="0">
                <a:solidFill>
                  <a:srgbClr val="18579B"/>
                </a:solidFill>
              </a:rPr>
              <a:t> Document on original CCF in the </a:t>
            </a:r>
            <a:r>
              <a:rPr lang="en-US" sz="2800" dirty="0">
                <a:solidFill>
                  <a:srgbClr val="18579B"/>
                </a:solidFill>
                <a:highlight>
                  <a:srgbClr val="66FF66"/>
                </a:highlight>
              </a:rPr>
              <a:t>REMAKS</a:t>
            </a:r>
            <a:r>
              <a:rPr lang="en-US" sz="2800" dirty="0">
                <a:solidFill>
                  <a:srgbClr val="18579B"/>
                </a:solidFill>
              </a:rPr>
              <a:t> section:</a:t>
            </a:r>
          </a:p>
          <a:p>
            <a:pPr eaLnBrk="1" hangingPunct="1">
              <a:buFont typeface="Courier New" charset="0"/>
              <a:buNone/>
            </a:pPr>
            <a:r>
              <a:rPr lang="en-US" sz="2800" dirty="0">
                <a:solidFill>
                  <a:srgbClr val="18579B"/>
                </a:solidFill>
              </a:rPr>
              <a:t>		</a:t>
            </a:r>
            <a:r>
              <a:rPr lang="en-US" sz="2800" dirty="0">
                <a:solidFill>
                  <a:schemeClr val="accent2">
                    <a:lumMod val="75000"/>
                  </a:schemeClr>
                </a:solidFill>
              </a:rPr>
              <a:t> “</a:t>
            </a:r>
            <a:r>
              <a:rPr lang="en-US" sz="2800" dirty="0">
                <a:solidFill>
                  <a:srgbClr val="92D050"/>
                </a:solidFill>
              </a:rPr>
              <a:t>first attempt=Temp out of range, 2nd 	    	specimen will be collected under DO,                           	Spec ID:  987645</a:t>
            </a:r>
            <a:r>
              <a:rPr lang="en-US" sz="2800" dirty="0">
                <a:solidFill>
                  <a:schemeClr val="accent2">
                    <a:lumMod val="75000"/>
                  </a:schemeClr>
                </a:solidFill>
              </a:rPr>
              <a:t>”</a:t>
            </a:r>
          </a:p>
          <a:p>
            <a:pPr eaLnBrk="1" hangingPunct="1">
              <a:buFont typeface="Courier New" charset="0"/>
              <a:buNone/>
            </a:pPr>
            <a:r>
              <a:rPr lang="en-US" sz="2800" dirty="0">
                <a:solidFill>
                  <a:srgbClr val="18579B"/>
                </a:solidFill>
              </a:rPr>
              <a:t>On the 2</a:t>
            </a:r>
            <a:r>
              <a:rPr lang="en-US" sz="2800" baseline="30000" dirty="0">
                <a:solidFill>
                  <a:srgbClr val="18579B"/>
                </a:solidFill>
              </a:rPr>
              <a:t>nd</a:t>
            </a:r>
            <a:r>
              <a:rPr lang="en-US" sz="2800" dirty="0">
                <a:solidFill>
                  <a:srgbClr val="18579B"/>
                </a:solidFill>
              </a:rPr>
              <a:t> CCF in the </a:t>
            </a:r>
            <a:r>
              <a:rPr lang="en-US" sz="2800" dirty="0">
                <a:solidFill>
                  <a:srgbClr val="18579B"/>
                </a:solidFill>
                <a:highlight>
                  <a:srgbClr val="66FF66"/>
                </a:highlight>
              </a:rPr>
              <a:t>REMARKS</a:t>
            </a:r>
            <a:r>
              <a:rPr lang="en-US" sz="2800" dirty="0">
                <a:solidFill>
                  <a:srgbClr val="18579B"/>
                </a:solidFill>
              </a:rPr>
              <a:t> section:		</a:t>
            </a:r>
          </a:p>
          <a:p>
            <a:pPr eaLnBrk="1" hangingPunct="1">
              <a:buFont typeface="Courier New" charset="0"/>
              <a:buNone/>
            </a:pPr>
            <a:r>
              <a:rPr lang="en-US" sz="2800" dirty="0">
                <a:solidFill>
                  <a:srgbClr val="18579B"/>
                </a:solidFill>
              </a:rPr>
              <a:t>		</a:t>
            </a:r>
            <a:r>
              <a:rPr lang="en-US" sz="2800" dirty="0">
                <a:solidFill>
                  <a:schemeClr val="accent2"/>
                </a:solidFill>
              </a:rPr>
              <a:t>“</a:t>
            </a:r>
            <a:r>
              <a:rPr lang="en-US" sz="2800" dirty="0">
                <a:solidFill>
                  <a:srgbClr val="92D050"/>
                </a:solidFill>
              </a:rPr>
              <a:t>1</a:t>
            </a:r>
            <a:r>
              <a:rPr lang="en-US" sz="2800" baseline="30000" dirty="0">
                <a:solidFill>
                  <a:srgbClr val="92D050"/>
                </a:solidFill>
              </a:rPr>
              <a:t>st</a:t>
            </a:r>
            <a:r>
              <a:rPr lang="en-US" sz="2800" dirty="0">
                <a:solidFill>
                  <a:srgbClr val="92D050"/>
                </a:solidFill>
              </a:rPr>
              <a:t> Spec ID: 987644</a:t>
            </a:r>
            <a:r>
              <a:rPr lang="en-US" sz="2800" dirty="0">
                <a:solidFill>
                  <a:schemeClr val="accent2">
                    <a:lumMod val="75000"/>
                  </a:schemeClr>
                </a:solidFill>
              </a:rPr>
              <a:t>”  </a:t>
            </a:r>
            <a:r>
              <a:rPr lang="en-US" sz="900" dirty="0">
                <a:solidFill>
                  <a:schemeClr val="accent2">
                    <a:lumMod val="75000"/>
                  </a:schemeClr>
                </a:solidFill>
              </a:rPr>
              <a:t>  </a:t>
            </a:r>
            <a:r>
              <a:rPr lang="en-US" sz="2800" dirty="0">
                <a:solidFill>
                  <a:schemeClr val="accent2">
                    <a:lumMod val="75000"/>
                  </a:schemeClr>
                </a:solidFill>
              </a:rPr>
              <a:t> </a:t>
            </a:r>
            <a:r>
              <a:rPr lang="en-US" sz="2000" dirty="0"/>
              <a:t>(</a:t>
            </a:r>
            <a:r>
              <a:rPr lang="en-US" sz="2000" dirty="0">
                <a:solidFill>
                  <a:schemeClr val="accent3">
                    <a:lumMod val="50000"/>
                  </a:schemeClr>
                </a:solidFill>
              </a:rPr>
              <a:t>also check the “</a:t>
            </a:r>
            <a:r>
              <a:rPr lang="en-US" sz="2000" dirty="0">
                <a:solidFill>
                  <a:schemeClr val="accent3">
                    <a:lumMod val="50000"/>
                  </a:schemeClr>
                </a:solidFill>
                <a:highlight>
                  <a:srgbClr val="66FF66"/>
                </a:highlight>
              </a:rPr>
              <a:t>observed</a:t>
            </a:r>
            <a:r>
              <a:rPr lang="en-US" sz="2000" dirty="0">
                <a:solidFill>
                  <a:schemeClr val="accent3">
                    <a:lumMod val="50000"/>
                  </a:schemeClr>
                </a:solidFill>
              </a:rPr>
              <a:t>” box</a:t>
            </a:r>
            <a:r>
              <a:rPr lang="en-US" sz="2000" dirty="0"/>
              <a:t>)</a:t>
            </a:r>
          </a:p>
          <a:p>
            <a:pPr eaLnBrk="1" hangingPunct="1">
              <a:buFont typeface="Courier New" charset="0"/>
              <a:buNone/>
            </a:pPr>
            <a:endParaRPr lang="en-US" sz="2800" dirty="0">
              <a:solidFill>
                <a:schemeClr val="accent2">
                  <a:lumMod val="75000"/>
                </a:schemeClr>
              </a:solidFill>
            </a:endParaRPr>
          </a:p>
          <a:p>
            <a:pPr eaLnBrk="1" hangingPunct="1">
              <a:buFont typeface="Courier New" charset="0"/>
              <a:buNone/>
            </a:pPr>
            <a:endParaRPr lang="en-US" dirty="0">
              <a:solidFill>
                <a:schemeClr val="accent2">
                  <a:lumMod val="75000"/>
                </a:schemeClr>
              </a:solidFill>
            </a:endParaRPr>
          </a:p>
          <a:p>
            <a:pPr eaLnBrk="1" hangingPunct="1"/>
            <a:endParaRPr lang="en-US" dirty="0"/>
          </a:p>
        </p:txBody>
      </p:sp>
      <p:sp>
        <p:nvSpPr>
          <p:cNvPr id="33796"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3600" dirty="0"/>
            </a:br>
            <a:r>
              <a:rPr lang="en-US" sz="3600" dirty="0"/>
              <a:t> Drugs Tested in the</a:t>
            </a:r>
            <a:br>
              <a:rPr lang="en-US" sz="3600" dirty="0"/>
            </a:br>
            <a:r>
              <a:rPr lang="en-US" sz="3600" dirty="0"/>
              <a:t>Federal Employee Drug Screen Program…</a:t>
            </a:r>
            <a:br>
              <a:rPr lang="en-US" sz="3600" dirty="0"/>
            </a:br>
            <a:endParaRPr lang="en-US" sz="3600" dirty="0"/>
          </a:p>
        </p:txBody>
      </p:sp>
      <p:sp>
        <p:nvSpPr>
          <p:cNvPr id="3" name="Content Placeholder 2"/>
          <p:cNvSpPr>
            <a:spLocks noGrp="1"/>
          </p:cNvSpPr>
          <p:nvPr>
            <p:ph idx="1"/>
          </p:nvPr>
        </p:nvSpPr>
        <p:spPr>
          <a:xfrm>
            <a:off x="533400" y="1676400"/>
            <a:ext cx="8229600" cy="4525963"/>
          </a:xfrm>
        </p:spPr>
        <p:txBody>
          <a:bodyPr/>
          <a:lstStyle/>
          <a:p>
            <a:r>
              <a:rPr lang="en-US" sz="4000" b="1" i="1" dirty="0">
                <a:solidFill>
                  <a:srgbClr val="FF0000"/>
                </a:solidFill>
              </a:rPr>
              <a:t>Marijuana (THC)</a:t>
            </a:r>
          </a:p>
          <a:p>
            <a:r>
              <a:rPr lang="en-US" sz="4000" b="1" i="1" dirty="0">
                <a:solidFill>
                  <a:srgbClr val="FF0000"/>
                </a:solidFill>
              </a:rPr>
              <a:t>Cocaine</a:t>
            </a:r>
          </a:p>
          <a:p>
            <a:r>
              <a:rPr lang="en-US" sz="4000" b="1" i="1" dirty="0">
                <a:solidFill>
                  <a:srgbClr val="FF0000"/>
                </a:solidFill>
              </a:rPr>
              <a:t>PCP</a:t>
            </a:r>
          </a:p>
          <a:p>
            <a:r>
              <a:rPr lang="en-US" sz="4000" b="1" i="1" dirty="0">
                <a:solidFill>
                  <a:srgbClr val="FF0000"/>
                </a:solidFill>
              </a:rPr>
              <a:t>Opiates</a:t>
            </a:r>
          </a:p>
          <a:p>
            <a:r>
              <a:rPr lang="en-US" sz="4000" b="1" i="1" dirty="0">
                <a:solidFill>
                  <a:srgbClr val="FF0000"/>
                </a:solidFill>
              </a:rPr>
              <a:t>Amphetamines</a:t>
            </a:r>
          </a:p>
        </p:txBody>
      </p:sp>
      <p:sp>
        <p:nvSpPr>
          <p:cNvPr id="4" name="Footer Placeholder 3"/>
          <p:cNvSpPr>
            <a:spLocks noGrp="1"/>
          </p:cNvSpPr>
          <p:nvPr>
            <p:ph type="ftr" sz="quarter" idx="11"/>
          </p:nvPr>
        </p:nvSpPr>
        <p:spPr/>
        <p:txBody>
          <a:bodyPr/>
          <a:lstStyle/>
          <a:p>
            <a:pPr>
              <a:defRPr/>
            </a:pPr>
            <a:r>
              <a:rPr lang="en-US" dirty="0"/>
              <a:t>Department of Veterans Affairs</a:t>
            </a:r>
          </a:p>
        </p:txBody>
      </p:sp>
      <p:sp>
        <p:nvSpPr>
          <p:cNvPr id="5" name="Rectangle 4"/>
          <p:cNvSpPr/>
          <p:nvPr/>
        </p:nvSpPr>
        <p:spPr>
          <a:xfrm>
            <a:off x="3312681" y="4860161"/>
            <a:ext cx="2518638" cy="830997"/>
          </a:xfrm>
          <a:prstGeom prst="rect">
            <a:avLst/>
          </a:prstGeom>
        </p:spPr>
        <p:txBody>
          <a:bodyPr wrap="square">
            <a:spAutoFit/>
          </a:bodyPr>
          <a:lstStyle/>
          <a:p>
            <a:endParaRPr lang="en-US" b="1" i="1" dirty="0">
              <a:solidFill>
                <a:srgbClr val="FF0000"/>
              </a:solidFill>
            </a:endParaRPr>
          </a:p>
          <a:p>
            <a:endParaRPr lang="en-US" dirty="0"/>
          </a:p>
        </p:txBody>
      </p:sp>
      <p:pic>
        <p:nvPicPr>
          <p:cNvPr id="6" name="Picture 5" descr="http://www.wallforever.info/thumbs/marijuana_leaf-t2.jpg"/>
          <p:cNvPicPr/>
          <p:nvPr/>
        </p:nvPicPr>
        <p:blipFill>
          <a:blip r:embed="rId2" cstate="print"/>
          <a:srcRect/>
          <a:stretch>
            <a:fillRect/>
          </a:stretch>
        </p:blipFill>
        <p:spPr bwMode="auto">
          <a:xfrm>
            <a:off x="4572000" y="1752600"/>
            <a:ext cx="4114800" cy="4114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09600" y="1"/>
            <a:ext cx="8042275" cy="990600"/>
          </a:xfrm>
        </p:spPr>
        <p:txBody>
          <a:bodyPr/>
          <a:lstStyle/>
          <a:p>
            <a:pPr eaLnBrk="1" hangingPunct="1"/>
            <a:r>
              <a:rPr lang="en-US" sz="3000" dirty="0">
                <a:solidFill>
                  <a:srgbClr val="002060"/>
                </a:solidFill>
              </a:rPr>
              <a:t>Direct Observation (Cont.)</a:t>
            </a:r>
          </a:p>
        </p:txBody>
      </p:sp>
      <p:sp>
        <p:nvSpPr>
          <p:cNvPr id="33795" name="Content Placeholder 2"/>
          <p:cNvSpPr>
            <a:spLocks noGrp="1"/>
          </p:cNvSpPr>
          <p:nvPr>
            <p:ph idx="1"/>
          </p:nvPr>
        </p:nvSpPr>
        <p:spPr>
          <a:xfrm>
            <a:off x="533400" y="1336675"/>
            <a:ext cx="8042275" cy="4911725"/>
          </a:xfrm>
        </p:spPr>
        <p:txBody>
          <a:bodyPr rtlCol="0">
            <a:normAutofit lnSpcReduction="10000"/>
          </a:bodyPr>
          <a:lstStyle/>
          <a:p>
            <a:pPr eaLnBrk="1" fontAlgn="auto" hangingPunct="1">
              <a:spcAft>
                <a:spcPts val="0"/>
              </a:spcAft>
              <a:buFont typeface="Arial" pitchFamily="34" charset="0"/>
              <a:buChar char="•"/>
              <a:defRPr/>
            </a:pPr>
            <a:r>
              <a:rPr lang="en-US" sz="2800" dirty="0"/>
              <a:t>Direct Observation Collection Process</a:t>
            </a:r>
          </a:p>
          <a:p>
            <a:pPr lvl="1" eaLnBrk="1" fontAlgn="auto" hangingPunct="1">
              <a:spcAft>
                <a:spcPts val="0"/>
              </a:spcAft>
              <a:buFont typeface="Arial" pitchFamily="34" charset="0"/>
              <a:buChar char="–"/>
              <a:defRPr/>
            </a:pPr>
            <a:r>
              <a:rPr lang="en-US" sz="3000" dirty="0"/>
              <a:t>Same steps as normal test </a:t>
            </a:r>
          </a:p>
          <a:p>
            <a:pPr lvl="1" eaLnBrk="1" fontAlgn="auto" hangingPunct="1">
              <a:spcAft>
                <a:spcPts val="0"/>
              </a:spcAft>
              <a:buFont typeface="Wingdings" charset="2"/>
              <a:buNone/>
              <a:defRPr/>
            </a:pPr>
            <a:r>
              <a:rPr lang="en-US" sz="2600" b="1" dirty="0">
                <a:solidFill>
                  <a:srgbClr val="FF0000"/>
                </a:solidFill>
              </a:rPr>
              <a:t>EXCEPT:</a:t>
            </a:r>
          </a:p>
          <a:p>
            <a:pPr lvl="1" eaLnBrk="1" fontAlgn="auto" hangingPunct="1">
              <a:spcAft>
                <a:spcPts val="0"/>
              </a:spcAft>
              <a:buFont typeface="Arial" pitchFamily="34" charset="0"/>
              <a:buChar char="–"/>
              <a:defRPr/>
            </a:pPr>
            <a:r>
              <a:rPr lang="en-US" sz="3000" dirty="0"/>
              <a:t>Collector (Same Gender identity) enters collection room with donor (or use a monitor of same gender identity as donor)</a:t>
            </a:r>
          </a:p>
          <a:p>
            <a:pPr lvl="2" eaLnBrk="1" fontAlgn="auto" hangingPunct="1">
              <a:spcAft>
                <a:spcPts val="0"/>
              </a:spcAft>
              <a:buFont typeface="Arial" pitchFamily="34" charset="0"/>
              <a:buChar char="•"/>
              <a:defRPr/>
            </a:pPr>
            <a:r>
              <a:rPr lang="en-US" sz="3000" dirty="0"/>
              <a:t>Collector/monitor </a:t>
            </a:r>
            <a:r>
              <a:rPr lang="en-US" sz="3000" b="1" dirty="0">
                <a:highlight>
                  <a:srgbClr val="FFFF00"/>
                </a:highlight>
              </a:rPr>
              <a:t>watches</a:t>
            </a:r>
            <a:r>
              <a:rPr lang="en-US" sz="3000" dirty="0"/>
              <a:t> urine exit the body and flow into the collection container.</a:t>
            </a:r>
          </a:p>
          <a:p>
            <a:pPr lvl="2" eaLnBrk="1" fontAlgn="auto" hangingPunct="1">
              <a:spcAft>
                <a:spcPts val="0"/>
              </a:spcAft>
              <a:buFont typeface="Arial" pitchFamily="34" charset="0"/>
              <a:buChar char="•"/>
              <a:defRPr/>
            </a:pPr>
            <a:r>
              <a:rPr lang="en-US" sz="2300" dirty="0">
                <a:solidFill>
                  <a:schemeClr val="tx2">
                    <a:lumMod val="75000"/>
                  </a:schemeClr>
                </a:solidFill>
              </a:rPr>
              <a:t>Do not use mirrors or video camera</a:t>
            </a:r>
          </a:p>
          <a:p>
            <a:pPr lvl="2" eaLnBrk="1" fontAlgn="auto" hangingPunct="1">
              <a:spcAft>
                <a:spcPts val="0"/>
              </a:spcAft>
              <a:buFont typeface="Arial" pitchFamily="34" charset="0"/>
              <a:buChar char="•"/>
              <a:defRPr/>
            </a:pPr>
            <a:r>
              <a:rPr lang="en-US" sz="2300" dirty="0">
                <a:solidFill>
                  <a:schemeClr val="tx2">
                    <a:lumMod val="75000"/>
                  </a:schemeClr>
                </a:solidFill>
              </a:rPr>
              <a:t>Enter the needed information in the ”</a:t>
            </a:r>
            <a:r>
              <a:rPr lang="en-US" sz="2300" dirty="0">
                <a:solidFill>
                  <a:schemeClr val="tx2">
                    <a:lumMod val="75000"/>
                  </a:schemeClr>
                </a:solidFill>
                <a:highlight>
                  <a:srgbClr val="66FF66"/>
                </a:highlight>
              </a:rPr>
              <a:t>REMARKS</a:t>
            </a:r>
            <a:r>
              <a:rPr lang="en-US" sz="2300" dirty="0">
                <a:solidFill>
                  <a:schemeClr val="tx2">
                    <a:lumMod val="75000"/>
                  </a:schemeClr>
                </a:solidFill>
              </a:rPr>
              <a:t>” section</a:t>
            </a:r>
          </a:p>
          <a:p>
            <a:pPr lvl="2" eaLnBrk="1" fontAlgn="auto" hangingPunct="1">
              <a:spcAft>
                <a:spcPts val="0"/>
              </a:spcAft>
              <a:buFont typeface="Arial" pitchFamily="34" charset="0"/>
              <a:buChar char="•"/>
              <a:defRPr/>
            </a:pPr>
            <a:r>
              <a:rPr lang="en-US" sz="2300" dirty="0">
                <a:solidFill>
                  <a:schemeClr val="tx2">
                    <a:lumMod val="75000"/>
                  </a:schemeClr>
                </a:solidFill>
              </a:rPr>
              <a:t>Check the Direct observation box</a:t>
            </a:r>
          </a:p>
          <a:p>
            <a:pPr lvl="2" eaLnBrk="1" fontAlgn="auto" hangingPunct="1">
              <a:spcAft>
                <a:spcPts val="0"/>
              </a:spcAft>
              <a:buFont typeface="Arial" pitchFamily="34" charset="0"/>
              <a:buChar char="•"/>
              <a:defRPr/>
            </a:pPr>
            <a:endParaRPr lang="en-US" sz="2300" dirty="0"/>
          </a:p>
        </p:txBody>
      </p:sp>
      <p:sp>
        <p:nvSpPr>
          <p:cNvPr id="3482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56549" y="228600"/>
            <a:ext cx="8042275" cy="654050"/>
          </a:xfrm>
        </p:spPr>
        <p:txBody>
          <a:bodyPr rtlCol="0">
            <a:normAutofit fontScale="90000"/>
          </a:bodyPr>
          <a:lstStyle/>
          <a:p>
            <a:pPr eaLnBrk="1" fontAlgn="auto" hangingPunct="1">
              <a:spcAft>
                <a:spcPts val="0"/>
              </a:spcAft>
              <a:defRPr/>
            </a:pPr>
            <a:br>
              <a:rPr lang="en-US" sz="3300" dirty="0">
                <a:solidFill>
                  <a:srgbClr val="002060"/>
                </a:solidFill>
              </a:rPr>
            </a:br>
            <a:br>
              <a:rPr lang="en-US" sz="3300" dirty="0">
                <a:solidFill>
                  <a:srgbClr val="002060"/>
                </a:solidFill>
              </a:rPr>
            </a:br>
            <a:r>
              <a:rPr lang="en-US" sz="3300" b="1" dirty="0">
                <a:solidFill>
                  <a:schemeClr val="tx2">
                    <a:lumMod val="60000"/>
                    <a:lumOff val="40000"/>
                  </a:schemeClr>
                </a:solidFill>
              </a:rPr>
              <a:t>Shy Bladder</a:t>
            </a:r>
            <a:br>
              <a:rPr lang="en-US" sz="3300" dirty="0">
                <a:solidFill>
                  <a:srgbClr val="002060"/>
                </a:solidFill>
              </a:rPr>
            </a:br>
            <a:r>
              <a:rPr lang="en-US" sz="2600" dirty="0">
                <a:solidFill>
                  <a:srgbClr val="002060"/>
                </a:solidFill>
              </a:rPr>
              <a:t>(Donor can not provide adequate urine sample for testing (45mL) </a:t>
            </a:r>
            <a:br>
              <a:rPr lang="en-US" dirty="0">
                <a:solidFill>
                  <a:srgbClr val="002060"/>
                </a:solidFill>
              </a:rPr>
            </a:br>
            <a:endParaRPr lang="en-US" dirty="0">
              <a:solidFill>
                <a:srgbClr val="002060"/>
              </a:solidFill>
            </a:endParaRPr>
          </a:p>
        </p:txBody>
      </p:sp>
      <p:sp>
        <p:nvSpPr>
          <p:cNvPr id="35843" name="Content Placeholder 2"/>
          <p:cNvSpPr>
            <a:spLocks noGrp="1"/>
          </p:cNvSpPr>
          <p:nvPr>
            <p:ph idx="1"/>
          </p:nvPr>
        </p:nvSpPr>
        <p:spPr>
          <a:xfrm>
            <a:off x="533400" y="1143000"/>
            <a:ext cx="8058150" cy="5410200"/>
          </a:xfrm>
        </p:spPr>
        <p:txBody>
          <a:bodyPr rtlCol="0">
            <a:normAutofit fontScale="85000" lnSpcReduction="10000"/>
          </a:bodyPr>
          <a:lstStyle/>
          <a:p>
            <a:pPr lvl="2" eaLnBrk="1" fontAlgn="auto" hangingPunct="1">
              <a:spcAft>
                <a:spcPts val="0"/>
              </a:spcAft>
              <a:buFont typeface="Arial" pitchFamily="34" charset="0"/>
              <a:buChar char="•"/>
              <a:defRPr/>
            </a:pPr>
            <a:r>
              <a:rPr lang="en-US" sz="1700" dirty="0">
                <a:solidFill>
                  <a:srgbClr val="FF0000"/>
                </a:solidFill>
                <a:highlight>
                  <a:srgbClr val="FFFF00"/>
                </a:highlight>
              </a:rPr>
              <a:t>Under no circumstances can sample from multiple attempts be combined</a:t>
            </a:r>
          </a:p>
          <a:p>
            <a:pPr eaLnBrk="1" fontAlgn="auto" hangingPunct="1">
              <a:spcAft>
                <a:spcPts val="0"/>
              </a:spcAft>
              <a:buFont typeface="Arial" pitchFamily="34" charset="0"/>
              <a:buChar char="•"/>
              <a:defRPr/>
            </a:pPr>
            <a:r>
              <a:rPr lang="en-US" dirty="0"/>
              <a:t>Donor has 3 hours from 1</a:t>
            </a:r>
            <a:r>
              <a:rPr lang="en-US" baseline="30000" dirty="0"/>
              <a:t>st</a:t>
            </a:r>
            <a:r>
              <a:rPr lang="en-US" dirty="0"/>
              <a:t> attempt to produce a sample.</a:t>
            </a:r>
          </a:p>
          <a:p>
            <a:pPr eaLnBrk="1" fontAlgn="auto" hangingPunct="1">
              <a:spcAft>
                <a:spcPts val="0"/>
              </a:spcAft>
              <a:buFont typeface="Arial" pitchFamily="34" charset="0"/>
              <a:buChar char="•"/>
              <a:defRPr/>
            </a:pPr>
            <a:r>
              <a:rPr lang="en-US" dirty="0"/>
              <a:t>Fill our “shy bladder” form located in the procedure and retain copy with our CCF form copy #3.</a:t>
            </a:r>
          </a:p>
          <a:p>
            <a:pPr eaLnBrk="1" fontAlgn="auto" hangingPunct="1">
              <a:spcAft>
                <a:spcPts val="0"/>
              </a:spcAft>
              <a:buFont typeface="Arial" pitchFamily="34" charset="0"/>
              <a:buChar char="•"/>
              <a:defRPr/>
            </a:pPr>
            <a:r>
              <a:rPr lang="en-US" dirty="0"/>
              <a:t>May be given up to 40 oz. of fluid during the 3 hours. They </a:t>
            </a:r>
            <a:r>
              <a:rPr lang="en-US" b="1" dirty="0"/>
              <a:t>can not </a:t>
            </a:r>
            <a:r>
              <a:rPr lang="en-US" dirty="0"/>
              <a:t>be forced to drink fluids. The donor may drink 8 oz. every  30 minutes.</a:t>
            </a:r>
          </a:p>
          <a:p>
            <a:pPr eaLnBrk="1" fontAlgn="auto" hangingPunct="1">
              <a:spcAft>
                <a:spcPts val="0"/>
              </a:spcAft>
              <a:buFont typeface="Arial" pitchFamily="34" charset="0"/>
              <a:buChar char="•"/>
              <a:defRPr/>
            </a:pPr>
            <a:r>
              <a:rPr lang="en-US" b="1" dirty="0"/>
              <a:t>Must</a:t>
            </a:r>
            <a:r>
              <a:rPr lang="en-US" dirty="0"/>
              <a:t> remain in direct contact at all times with the donor.</a:t>
            </a:r>
          </a:p>
          <a:p>
            <a:pPr lvl="1" eaLnBrk="1" fontAlgn="auto" hangingPunct="1">
              <a:spcAft>
                <a:spcPts val="0"/>
              </a:spcAft>
              <a:buFont typeface="Arial" pitchFamily="34" charset="0"/>
              <a:buChar char="–"/>
              <a:defRPr/>
            </a:pPr>
            <a:r>
              <a:rPr lang="en-US" sz="2100" dirty="0"/>
              <a:t>Failure to remain in contact will result in test refusal</a:t>
            </a:r>
          </a:p>
          <a:p>
            <a:pPr lvl="1" eaLnBrk="1" fontAlgn="auto" hangingPunct="1">
              <a:spcAft>
                <a:spcPts val="0"/>
              </a:spcAft>
              <a:buFont typeface="Arial" pitchFamily="34" charset="0"/>
              <a:buChar char="–"/>
              <a:defRPr/>
            </a:pPr>
            <a:r>
              <a:rPr lang="en-US" sz="2100" dirty="0"/>
              <a:t>If donor refuses to give specimen will result in refusal</a:t>
            </a:r>
          </a:p>
          <a:p>
            <a:pPr lvl="1" eaLnBrk="1" fontAlgn="auto" hangingPunct="1">
              <a:spcAft>
                <a:spcPts val="0"/>
              </a:spcAft>
              <a:buFont typeface="Arial" pitchFamily="34" charset="0"/>
              <a:buChar char="–"/>
              <a:defRPr/>
            </a:pPr>
            <a:r>
              <a:rPr lang="en-US" sz="2100" dirty="0"/>
              <a:t>If donor refuses to comply with any part of shy bladder</a:t>
            </a:r>
          </a:p>
          <a:p>
            <a:pPr marL="457200" lvl="1" indent="0" eaLnBrk="1" fontAlgn="auto" hangingPunct="1">
              <a:spcAft>
                <a:spcPts val="0"/>
              </a:spcAft>
              <a:buNone/>
              <a:defRPr/>
            </a:pPr>
            <a:r>
              <a:rPr lang="en-US" sz="2100" dirty="0"/>
              <a:t>     procedure will result in test refusal</a:t>
            </a:r>
          </a:p>
          <a:p>
            <a:pPr marL="457200" lvl="1" indent="0" eaLnBrk="1" fontAlgn="auto" hangingPunct="1">
              <a:spcAft>
                <a:spcPts val="0"/>
              </a:spcAft>
              <a:buNone/>
              <a:defRPr/>
            </a:pPr>
            <a:endParaRPr lang="en-US" sz="2000" dirty="0"/>
          </a:p>
        </p:txBody>
      </p:sp>
      <p:sp>
        <p:nvSpPr>
          <p:cNvPr id="4" name="Footer Placeholder 3"/>
          <p:cNvSpPr>
            <a:spLocks noGrp="1"/>
          </p:cNvSpPr>
          <p:nvPr>
            <p:ph type="ftr" sz="quarter" idx="11"/>
          </p:nvPr>
        </p:nvSpPr>
        <p:spPr/>
        <p:txBody>
          <a:bodyPr/>
          <a:lstStyle/>
          <a:p>
            <a:pPr>
              <a:defRPr/>
            </a:pPr>
            <a:r>
              <a:rPr lang="en-US" dirty="0"/>
              <a:t>Department of Veterans Affairs</a:t>
            </a:r>
          </a:p>
        </p:txBody>
      </p:sp>
      <p:pic>
        <p:nvPicPr>
          <p:cNvPr id="3" name="Picture 2">
            <a:extLst>
              <a:ext uri="{FF2B5EF4-FFF2-40B4-BE49-F238E27FC236}">
                <a16:creationId xmlns:a16="http://schemas.microsoft.com/office/drawing/2014/main" id="{7EDF80F5-EBD6-42C0-9F6A-8EA6E300E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5075354"/>
            <a:ext cx="1600200" cy="1784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circle(in)">
                                      <p:cBhvr>
                                        <p:cTn id="7" dur="20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49275" y="107950"/>
            <a:ext cx="8042275" cy="1416050"/>
          </a:xfrm>
        </p:spPr>
        <p:txBody>
          <a:bodyPr/>
          <a:lstStyle/>
          <a:p>
            <a:pPr eaLnBrk="1" hangingPunct="1"/>
            <a:r>
              <a:rPr lang="en-US" sz="3000" dirty="0">
                <a:solidFill>
                  <a:schemeClr val="tx2">
                    <a:lumMod val="60000"/>
                    <a:lumOff val="40000"/>
                  </a:schemeClr>
                </a:solidFill>
              </a:rPr>
              <a:t>Shy Bladder (cont.)</a:t>
            </a:r>
          </a:p>
        </p:txBody>
      </p:sp>
      <p:sp>
        <p:nvSpPr>
          <p:cNvPr id="36867" name="Content Placeholder 2"/>
          <p:cNvSpPr>
            <a:spLocks noGrp="1"/>
          </p:cNvSpPr>
          <p:nvPr>
            <p:ph idx="1"/>
          </p:nvPr>
        </p:nvSpPr>
        <p:spPr>
          <a:xfrm>
            <a:off x="549275" y="1752600"/>
            <a:ext cx="8042275" cy="4191000"/>
          </a:xfrm>
        </p:spPr>
        <p:txBody>
          <a:bodyPr rtlCol="0">
            <a:normAutofit lnSpcReduction="10000"/>
          </a:bodyPr>
          <a:lstStyle/>
          <a:p>
            <a:pPr eaLnBrk="1" fontAlgn="auto" hangingPunct="1">
              <a:spcAft>
                <a:spcPts val="0"/>
              </a:spcAft>
              <a:buFont typeface="Arial" pitchFamily="34" charset="0"/>
              <a:buChar char="•"/>
              <a:defRPr/>
            </a:pPr>
            <a:r>
              <a:rPr lang="en-US" dirty="0"/>
              <a:t>After 3 hours if donor is unable to provide a sample contact Human Resources</a:t>
            </a:r>
          </a:p>
          <a:p>
            <a:pPr marL="0" indent="0" eaLnBrk="1" fontAlgn="auto" hangingPunct="1">
              <a:spcAft>
                <a:spcPts val="0"/>
              </a:spcAft>
              <a:buNone/>
              <a:defRPr/>
            </a:pPr>
            <a:r>
              <a:rPr lang="en-US" dirty="0"/>
              <a:t>Document in </a:t>
            </a:r>
            <a:r>
              <a:rPr lang="en-US" dirty="0">
                <a:highlight>
                  <a:srgbClr val="00FF00"/>
                </a:highlight>
              </a:rPr>
              <a:t>Remarks</a:t>
            </a:r>
            <a:r>
              <a:rPr lang="en-US" dirty="0">
                <a:solidFill>
                  <a:schemeClr val="accent3">
                    <a:lumMod val="75000"/>
                  </a:schemeClr>
                </a:solidFill>
              </a:rPr>
              <a:t> </a:t>
            </a:r>
            <a:r>
              <a:rPr lang="en-US" dirty="0"/>
              <a:t>section of CCF</a:t>
            </a:r>
          </a:p>
          <a:p>
            <a:pPr marL="0" indent="0" eaLnBrk="1" fontAlgn="auto" hangingPunct="1">
              <a:spcAft>
                <a:spcPts val="0"/>
              </a:spcAft>
              <a:buNone/>
              <a:defRPr/>
            </a:pPr>
            <a:r>
              <a:rPr lang="en-US" sz="2000" dirty="0">
                <a:solidFill>
                  <a:schemeClr val="accent6">
                    <a:lumMod val="75000"/>
                  </a:schemeClr>
                </a:solidFill>
              </a:rPr>
              <a:t>Shy bladder. donor unable to leave sample after 3 hours</a:t>
            </a:r>
          </a:p>
          <a:p>
            <a:pPr marL="0" indent="0" eaLnBrk="1" fontAlgn="auto" hangingPunct="1">
              <a:spcAft>
                <a:spcPts val="0"/>
              </a:spcAft>
              <a:buNone/>
              <a:defRPr/>
            </a:pPr>
            <a:r>
              <a:rPr lang="en-US" sz="2000" dirty="0">
                <a:solidFill>
                  <a:schemeClr val="accent6">
                    <a:lumMod val="75000"/>
                  </a:schemeClr>
                </a:solidFill>
              </a:rPr>
              <a:t>Number of attempts                                                                                 </a:t>
            </a:r>
          </a:p>
          <a:p>
            <a:pPr marL="0" indent="0" eaLnBrk="1" fontAlgn="auto" hangingPunct="1">
              <a:spcAft>
                <a:spcPts val="0"/>
              </a:spcAft>
              <a:buNone/>
              <a:defRPr/>
            </a:pPr>
            <a:r>
              <a:rPr lang="en-US" sz="2000" dirty="0">
                <a:solidFill>
                  <a:schemeClr val="accent6">
                    <a:lumMod val="75000"/>
                  </a:schemeClr>
                </a:solidFill>
              </a:rPr>
              <a:t>Amount of fluid given to donor</a:t>
            </a:r>
          </a:p>
          <a:p>
            <a:pPr marL="0" indent="0" eaLnBrk="1" fontAlgn="auto" hangingPunct="1">
              <a:spcAft>
                <a:spcPts val="0"/>
              </a:spcAft>
              <a:buNone/>
              <a:defRPr/>
            </a:pPr>
            <a:endParaRPr lang="en-US" sz="2000" dirty="0">
              <a:solidFill>
                <a:schemeClr val="accent6">
                  <a:lumMod val="75000"/>
                </a:schemeClr>
              </a:solidFill>
            </a:endParaRPr>
          </a:p>
          <a:p>
            <a:pPr marL="0" indent="0" eaLnBrk="1" fontAlgn="auto" hangingPunct="1">
              <a:spcAft>
                <a:spcPts val="0"/>
              </a:spcAft>
              <a:buNone/>
              <a:defRPr/>
            </a:pPr>
            <a:r>
              <a:rPr lang="en-US" dirty="0"/>
              <a:t>Then send out the copies of</a:t>
            </a:r>
          </a:p>
          <a:p>
            <a:pPr marL="0" indent="0" eaLnBrk="1" fontAlgn="auto" hangingPunct="1">
              <a:spcAft>
                <a:spcPts val="0"/>
              </a:spcAft>
              <a:buNone/>
              <a:defRPr/>
            </a:pPr>
            <a:r>
              <a:rPr lang="en-US" dirty="0"/>
              <a:t>the CCF to the appropriate areas</a:t>
            </a:r>
          </a:p>
          <a:p>
            <a:pPr marL="0" indent="0" eaLnBrk="1" fontAlgn="auto" hangingPunct="1">
              <a:spcAft>
                <a:spcPts val="0"/>
              </a:spcAft>
              <a:buNone/>
              <a:defRPr/>
            </a:pPr>
            <a:endParaRPr lang="en-US" dirty="0"/>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68247672-F606-489A-A0C8-975DBB74E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016" y="3581400"/>
            <a:ext cx="2490107" cy="3048000"/>
          </a:xfrm>
          <a:prstGeom prst="rect">
            <a:avLst/>
          </a:prstGeom>
        </p:spPr>
      </p:pic>
      <p:pic>
        <p:nvPicPr>
          <p:cNvPr id="8" name="Picture 7">
            <a:extLst>
              <a:ext uri="{FF2B5EF4-FFF2-40B4-BE49-F238E27FC236}">
                <a16:creationId xmlns:a16="http://schemas.microsoft.com/office/drawing/2014/main" id="{1B631740-4D8C-447F-95D1-5EA0C5F5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7950"/>
            <a:ext cx="1524000" cy="1524000"/>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107949"/>
            <a:ext cx="9144000" cy="1895473"/>
          </a:xfrm>
        </p:spPr>
        <p:txBody>
          <a:bodyPr/>
          <a:lstStyle/>
          <a:p>
            <a:pPr eaLnBrk="1" hangingPunct="1"/>
            <a:r>
              <a:rPr lang="en-US" sz="4700" dirty="0"/>
              <a:t>Split Specimen </a:t>
            </a:r>
            <a:br>
              <a:rPr lang="en-US" dirty="0"/>
            </a:br>
            <a:r>
              <a:rPr lang="en-US" dirty="0">
                <a:solidFill>
                  <a:srgbClr val="FF0000"/>
                </a:solidFill>
              </a:rPr>
              <a:t>(</a:t>
            </a:r>
            <a:r>
              <a:rPr lang="en-US" sz="3600" dirty="0">
                <a:solidFill>
                  <a:srgbClr val="FF0000"/>
                </a:solidFill>
              </a:rPr>
              <a:t>sample in bottle B)</a:t>
            </a:r>
          </a:p>
        </p:txBody>
      </p:sp>
      <p:sp>
        <p:nvSpPr>
          <p:cNvPr id="38915" name="Rectangle 3"/>
          <p:cNvSpPr>
            <a:spLocks noGrp="1" noChangeArrowheads="1"/>
          </p:cNvSpPr>
          <p:nvPr>
            <p:ph idx="1"/>
          </p:nvPr>
        </p:nvSpPr>
        <p:spPr>
          <a:xfrm>
            <a:off x="533400" y="2003424"/>
            <a:ext cx="8042275" cy="4352925"/>
          </a:xfrm>
        </p:spPr>
        <p:txBody>
          <a:bodyPr/>
          <a:lstStyle/>
          <a:p>
            <a:pPr eaLnBrk="1" hangingPunct="1">
              <a:lnSpc>
                <a:spcPct val="80000"/>
              </a:lnSpc>
              <a:buFont typeface="Courier New" charset="0"/>
              <a:buNone/>
            </a:pPr>
            <a:endParaRPr lang="en-US" sz="3000" dirty="0"/>
          </a:p>
          <a:p>
            <a:pPr lvl="1" eaLnBrk="1" hangingPunct="1">
              <a:lnSpc>
                <a:spcPct val="80000"/>
              </a:lnSpc>
            </a:pPr>
            <a:r>
              <a:rPr lang="en-US" sz="3400" dirty="0">
                <a:solidFill>
                  <a:schemeClr val="accent1">
                    <a:lumMod val="75000"/>
                  </a:schemeClr>
                </a:solidFill>
              </a:rPr>
              <a:t>72-hour rule. Testing lab will keep sample for 72 hours incase of confirmation request.</a:t>
            </a:r>
          </a:p>
          <a:p>
            <a:pPr lvl="1" eaLnBrk="1" hangingPunct="1">
              <a:lnSpc>
                <a:spcPct val="80000"/>
              </a:lnSpc>
            </a:pPr>
            <a:r>
              <a:rPr lang="en-US" sz="3400" dirty="0">
                <a:solidFill>
                  <a:schemeClr val="accent1">
                    <a:lumMod val="75000"/>
                  </a:schemeClr>
                </a:solidFill>
              </a:rPr>
              <a:t>Donor request goes through the MRO.</a:t>
            </a:r>
          </a:p>
          <a:p>
            <a:pPr lvl="3" eaLnBrk="1" hangingPunct="1">
              <a:lnSpc>
                <a:spcPct val="80000"/>
              </a:lnSpc>
              <a:buFont typeface="Courier New" charset="0"/>
              <a:buChar char="o"/>
            </a:pPr>
            <a:r>
              <a:rPr lang="en-US" sz="3400" dirty="0">
                <a:solidFill>
                  <a:schemeClr val="accent1">
                    <a:lumMod val="75000"/>
                  </a:schemeClr>
                </a:solidFill>
              </a:rPr>
              <a:t>MRO makes request to the </a:t>
            </a:r>
          </a:p>
          <a:p>
            <a:pPr marL="1371600" lvl="3" indent="0" eaLnBrk="1" hangingPunct="1">
              <a:lnSpc>
                <a:spcPct val="80000"/>
              </a:lnSpc>
              <a:buNone/>
            </a:pPr>
            <a:r>
              <a:rPr lang="en-US" sz="3400" dirty="0">
                <a:solidFill>
                  <a:schemeClr val="accent1">
                    <a:lumMod val="75000"/>
                  </a:schemeClr>
                </a:solidFill>
              </a:rPr>
              <a:t>   testing lab. </a:t>
            </a:r>
          </a:p>
          <a:p>
            <a:pPr lvl="1" eaLnBrk="1" hangingPunct="1">
              <a:lnSpc>
                <a:spcPct val="80000"/>
              </a:lnSpc>
            </a:pPr>
            <a:r>
              <a:rPr lang="en-US" sz="3400" dirty="0">
                <a:solidFill>
                  <a:schemeClr val="accent1">
                    <a:lumMod val="75000"/>
                  </a:schemeClr>
                </a:solidFill>
              </a:rPr>
              <a:t>The specimen (bottle B) is shipped to another lab for additional testing.</a:t>
            </a:r>
          </a:p>
        </p:txBody>
      </p:sp>
      <p:sp>
        <p:nvSpPr>
          <p:cNvPr id="38916"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944A0229-9755-4F22-BB37-E2F17A853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223"/>
            <a:ext cx="2667000" cy="2118577"/>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sp>
        <p:nvSpPr>
          <p:cNvPr id="3" name="Rectangle 2"/>
          <p:cNvSpPr/>
          <p:nvPr/>
        </p:nvSpPr>
        <p:spPr>
          <a:xfrm>
            <a:off x="627256" y="117940"/>
            <a:ext cx="5334000" cy="2246769"/>
          </a:xfrm>
          <a:prstGeom prst="rect">
            <a:avLst/>
          </a:prstGeom>
        </p:spPr>
        <p:txBody>
          <a:bodyPr wrap="square">
            <a:spAutoFit/>
          </a:bodyPr>
          <a:lstStyle/>
          <a:p>
            <a:pPr algn="ctr"/>
            <a:r>
              <a:rPr lang="en-US" sz="2900" b="1" dirty="0">
                <a:solidFill>
                  <a:srgbClr val="0070C0"/>
                </a:solidFill>
              </a:rPr>
              <a:t>REQUEST FOR ADDITIONAL DRUG TESTING OF DRUGS NOT IN THE ROUTINE PANEL.</a:t>
            </a:r>
          </a:p>
          <a:p>
            <a:endParaRPr lang="en-US" dirty="0"/>
          </a:p>
        </p:txBody>
      </p:sp>
      <p:sp>
        <p:nvSpPr>
          <p:cNvPr id="4" name="Rectangle 3"/>
          <p:cNvSpPr/>
          <p:nvPr/>
        </p:nvSpPr>
        <p:spPr>
          <a:xfrm>
            <a:off x="838200" y="1371600"/>
            <a:ext cx="7315200" cy="1569660"/>
          </a:xfrm>
          <a:prstGeom prst="rect">
            <a:avLst/>
          </a:prstGeom>
        </p:spPr>
        <p:txBody>
          <a:bodyPr wrap="square">
            <a:spAutoFit/>
          </a:bodyPr>
          <a:lstStyle/>
          <a:p>
            <a:endParaRPr lang="en-US" dirty="0"/>
          </a:p>
          <a:p>
            <a:endParaRPr lang="en-US" dirty="0">
              <a:solidFill>
                <a:srgbClr val="FF0000"/>
              </a:solidFill>
            </a:endParaRPr>
          </a:p>
          <a:p>
            <a:r>
              <a:rPr lang="en-US" dirty="0">
                <a:solidFill>
                  <a:srgbClr val="FF0000"/>
                </a:solidFill>
              </a:rPr>
              <a:t>All requests for additional drugs should include a justification to test a specific specimen for a specific drug. </a:t>
            </a:r>
          </a:p>
        </p:txBody>
      </p:sp>
      <p:sp>
        <p:nvSpPr>
          <p:cNvPr id="5" name="Rectangle 4"/>
          <p:cNvSpPr/>
          <p:nvPr/>
        </p:nvSpPr>
        <p:spPr>
          <a:xfrm>
            <a:off x="381000" y="1905000"/>
            <a:ext cx="7848600" cy="4401205"/>
          </a:xfrm>
          <a:prstGeom prst="rect">
            <a:avLst/>
          </a:prstGeom>
        </p:spPr>
        <p:txBody>
          <a:bodyPr wrap="square">
            <a:spAutoFit/>
          </a:bodyPr>
          <a:lstStyle/>
          <a:p>
            <a:endParaRPr lang="en-US" sz="2000" dirty="0"/>
          </a:p>
          <a:p>
            <a:endParaRPr lang="en-US" sz="2000" dirty="0"/>
          </a:p>
          <a:p>
            <a:endParaRPr lang="en-US" sz="2000" dirty="0"/>
          </a:p>
          <a:p>
            <a:endParaRPr lang="en-US" sz="2000" dirty="0"/>
          </a:p>
          <a:p>
            <a:r>
              <a:rPr lang="en-US" sz="2000" dirty="0"/>
              <a:t>1. Facilities wishing to test for other drugs </a:t>
            </a:r>
            <a:r>
              <a:rPr lang="en-US" sz="2000" dirty="0">
                <a:solidFill>
                  <a:srgbClr val="FF0000"/>
                </a:solidFill>
              </a:rPr>
              <a:t>not</a:t>
            </a:r>
            <a:r>
              <a:rPr lang="en-US" sz="2000" dirty="0"/>
              <a:t> tested in the routine panel, must fill out the “Request for additional drug testing form under reasonable suspicion/cause</a:t>
            </a:r>
            <a:r>
              <a:rPr lang="en-US" sz="2000"/>
              <a:t>” form #F100-23.</a:t>
            </a:r>
            <a:endParaRPr lang="en-US" sz="2000" dirty="0"/>
          </a:p>
          <a:p>
            <a:r>
              <a:rPr lang="en-US" sz="2000" dirty="0"/>
              <a:t>    a. This form should be filled out by the HR Manager or the MRO</a:t>
            </a:r>
          </a:p>
          <a:p>
            <a:r>
              <a:rPr lang="en-US" sz="2000" dirty="0"/>
              <a:t> </a:t>
            </a:r>
          </a:p>
          <a:p>
            <a:r>
              <a:rPr lang="en-US" sz="2000" dirty="0"/>
              <a:t>2. The Completed form </a:t>
            </a:r>
            <a:r>
              <a:rPr lang="en-US" sz="2000" b="1" dirty="0"/>
              <a:t>must accompany the CCF /specimen to the lab. </a:t>
            </a:r>
          </a:p>
          <a:p>
            <a:endParaRPr lang="en-US" sz="2000" b="1" dirty="0"/>
          </a:p>
          <a:p>
            <a:r>
              <a:rPr lang="en-US" sz="2000" dirty="0"/>
              <a:t>3. The testing lab requests approval from HHS for testing and can only test other drugs after HHS approval is granted. (This usually has a   short turn-around time). </a:t>
            </a:r>
          </a:p>
        </p:txBody>
      </p:sp>
      <p:pic>
        <p:nvPicPr>
          <p:cNvPr id="1027" name="Picture 3" descr="C:\Documents and Settings\vhastcfrolat\local Settings\Temporary Internet Files\Content.IE5\IYMU06S0\MP900321104[1].jpg"/>
          <p:cNvPicPr>
            <a:picLocks noChangeAspect="1" noChangeArrowheads="1"/>
          </p:cNvPicPr>
          <p:nvPr/>
        </p:nvPicPr>
        <p:blipFill>
          <a:blip r:embed="rId2" cstate="print"/>
          <a:srcRect/>
          <a:stretch>
            <a:fillRect/>
          </a:stretch>
        </p:blipFill>
        <p:spPr bwMode="auto">
          <a:xfrm>
            <a:off x="6172200" y="253791"/>
            <a:ext cx="2402532" cy="188538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a:t>Refusals</a:t>
            </a:r>
          </a:p>
        </p:txBody>
      </p:sp>
      <p:sp>
        <p:nvSpPr>
          <p:cNvPr id="39939" name="Rectangle 3"/>
          <p:cNvSpPr>
            <a:spLocks noGrp="1" noChangeArrowheads="1"/>
          </p:cNvSpPr>
          <p:nvPr>
            <p:ph idx="1"/>
          </p:nvPr>
        </p:nvSpPr>
        <p:spPr>
          <a:xfrm>
            <a:off x="549275" y="1600200"/>
            <a:ext cx="8366125" cy="4800600"/>
          </a:xfrm>
        </p:spPr>
        <p:txBody>
          <a:bodyPr/>
          <a:lstStyle/>
          <a:p>
            <a:pPr lvl="1" eaLnBrk="1" hangingPunct="1">
              <a:lnSpc>
                <a:spcPct val="80000"/>
              </a:lnSpc>
            </a:pPr>
            <a:r>
              <a:rPr lang="en-US" sz="2900" dirty="0">
                <a:solidFill>
                  <a:schemeClr val="accent1">
                    <a:lumMod val="75000"/>
                  </a:schemeClr>
                </a:solidFill>
              </a:rPr>
              <a:t>Donor:</a:t>
            </a:r>
          </a:p>
          <a:p>
            <a:pPr lvl="2" eaLnBrk="1" hangingPunct="1">
              <a:lnSpc>
                <a:spcPct val="80000"/>
              </a:lnSpc>
            </a:pPr>
            <a:r>
              <a:rPr lang="en-US" sz="2900" dirty="0">
                <a:solidFill>
                  <a:schemeClr val="accent1">
                    <a:lumMod val="75000"/>
                  </a:schemeClr>
                </a:solidFill>
              </a:rPr>
              <a:t>Fails to appear</a:t>
            </a:r>
          </a:p>
          <a:p>
            <a:pPr lvl="2" eaLnBrk="1" hangingPunct="1">
              <a:lnSpc>
                <a:spcPct val="80000"/>
              </a:lnSpc>
            </a:pPr>
            <a:r>
              <a:rPr lang="en-US" sz="2900" dirty="0">
                <a:solidFill>
                  <a:schemeClr val="accent1">
                    <a:lumMod val="75000"/>
                  </a:schemeClr>
                </a:solidFill>
              </a:rPr>
              <a:t>Remain at the collection site</a:t>
            </a:r>
          </a:p>
          <a:p>
            <a:pPr lvl="2" eaLnBrk="1" hangingPunct="1">
              <a:lnSpc>
                <a:spcPct val="80000"/>
              </a:lnSpc>
            </a:pPr>
            <a:r>
              <a:rPr lang="en-US" sz="2900" dirty="0">
                <a:solidFill>
                  <a:schemeClr val="accent1">
                    <a:lumMod val="75000"/>
                  </a:schemeClr>
                </a:solidFill>
              </a:rPr>
              <a:t>Provide a sample (unwilling)</a:t>
            </a:r>
          </a:p>
          <a:p>
            <a:pPr lvl="2" eaLnBrk="1" hangingPunct="1">
              <a:lnSpc>
                <a:spcPct val="80000"/>
              </a:lnSpc>
            </a:pPr>
            <a:r>
              <a:rPr lang="en-US" sz="2900" dirty="0">
                <a:solidFill>
                  <a:schemeClr val="accent1">
                    <a:lumMod val="75000"/>
                  </a:schemeClr>
                </a:solidFill>
              </a:rPr>
              <a:t>Allow “observer” or “monitor” to perform duties</a:t>
            </a:r>
          </a:p>
          <a:p>
            <a:pPr lvl="2" eaLnBrk="1" hangingPunct="1">
              <a:lnSpc>
                <a:spcPct val="80000"/>
              </a:lnSpc>
            </a:pPr>
            <a:r>
              <a:rPr lang="en-US" sz="2900" dirty="0">
                <a:solidFill>
                  <a:schemeClr val="accent1">
                    <a:lumMod val="75000"/>
                  </a:schemeClr>
                </a:solidFill>
              </a:rPr>
              <a:t>Undergo medical evaluation for shy bladder</a:t>
            </a:r>
          </a:p>
          <a:p>
            <a:pPr lvl="2" eaLnBrk="1" hangingPunct="1">
              <a:lnSpc>
                <a:spcPct val="80000"/>
              </a:lnSpc>
            </a:pPr>
            <a:r>
              <a:rPr lang="en-US" sz="2900" dirty="0">
                <a:solidFill>
                  <a:schemeClr val="accent1">
                    <a:lumMod val="75000"/>
                  </a:schemeClr>
                </a:solidFill>
              </a:rPr>
              <a:t>Cooperate with process</a:t>
            </a:r>
          </a:p>
          <a:p>
            <a:pPr lvl="2" eaLnBrk="1" hangingPunct="1">
              <a:lnSpc>
                <a:spcPct val="80000"/>
              </a:lnSpc>
            </a:pPr>
            <a:r>
              <a:rPr lang="en-US" sz="2900" dirty="0">
                <a:solidFill>
                  <a:schemeClr val="accent1">
                    <a:lumMod val="75000"/>
                  </a:schemeClr>
                </a:solidFill>
              </a:rPr>
              <a:t>Shows up to lab with a container of yellow fluid or something else they are trying to conceal possibly to adulterate the urine sample</a:t>
            </a:r>
          </a:p>
          <a:p>
            <a:pPr lvl="2" eaLnBrk="1" hangingPunct="1">
              <a:lnSpc>
                <a:spcPct val="80000"/>
              </a:lnSpc>
            </a:pPr>
            <a:endParaRPr lang="en-US" sz="2600" dirty="0"/>
          </a:p>
        </p:txBody>
      </p:sp>
      <p:sp>
        <p:nvSpPr>
          <p:cNvPr id="3994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pic>
        <p:nvPicPr>
          <p:cNvPr id="3" name="Picture 2">
            <a:extLst>
              <a:ext uri="{FF2B5EF4-FFF2-40B4-BE49-F238E27FC236}">
                <a16:creationId xmlns:a16="http://schemas.microsoft.com/office/drawing/2014/main" id="{7BABFAF1-EA8A-4411-85B4-4E682CB17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399" y="722312"/>
            <a:ext cx="2493461" cy="1716088"/>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a:t>What to do with Refusals?</a:t>
            </a:r>
          </a:p>
        </p:txBody>
      </p:sp>
      <p:sp>
        <p:nvSpPr>
          <p:cNvPr id="37891" name="Rectangle 3"/>
          <p:cNvSpPr>
            <a:spLocks noGrp="1" noChangeArrowheads="1"/>
          </p:cNvSpPr>
          <p:nvPr>
            <p:ph idx="1"/>
          </p:nvPr>
        </p:nvSpPr>
        <p:spPr>
          <a:xfrm>
            <a:off x="457200" y="1600200"/>
            <a:ext cx="8229600" cy="4756150"/>
          </a:xfrm>
        </p:spPr>
        <p:txBody>
          <a:bodyPr/>
          <a:lstStyle/>
          <a:p>
            <a:pPr eaLnBrk="1" hangingPunct="1"/>
            <a:r>
              <a:rPr lang="en-US" sz="3500" dirty="0">
                <a:solidFill>
                  <a:schemeClr val="accent1">
                    <a:lumMod val="75000"/>
                  </a:schemeClr>
                </a:solidFill>
              </a:rPr>
              <a:t>Action Items</a:t>
            </a:r>
          </a:p>
          <a:p>
            <a:pPr lvl="1" eaLnBrk="1" hangingPunct="1"/>
            <a:r>
              <a:rPr lang="en-US" sz="3500" dirty="0">
                <a:solidFill>
                  <a:schemeClr val="accent1">
                    <a:lumMod val="75000"/>
                  </a:schemeClr>
                </a:solidFill>
              </a:rPr>
              <a:t>Notify the Human Resources by telephone as soon as possible</a:t>
            </a:r>
          </a:p>
          <a:p>
            <a:pPr lvl="1" eaLnBrk="1" hangingPunct="1"/>
            <a:r>
              <a:rPr lang="en-US" sz="3500" dirty="0">
                <a:solidFill>
                  <a:schemeClr val="accent1">
                    <a:lumMod val="75000"/>
                  </a:schemeClr>
                </a:solidFill>
              </a:rPr>
              <a:t>Document </a:t>
            </a:r>
            <a:r>
              <a:rPr lang="en-US" sz="3500" dirty="0">
                <a:solidFill>
                  <a:srgbClr val="FF0000"/>
                </a:solidFill>
              </a:rPr>
              <a:t>“REFUSAL to Test” </a:t>
            </a:r>
            <a:r>
              <a:rPr lang="en-US" sz="3500" dirty="0">
                <a:solidFill>
                  <a:schemeClr val="accent1">
                    <a:lumMod val="75000"/>
                  </a:schemeClr>
                </a:solidFill>
              </a:rPr>
              <a:t>on CCF in the </a:t>
            </a:r>
            <a:r>
              <a:rPr lang="en-US" sz="3500" dirty="0">
                <a:solidFill>
                  <a:schemeClr val="accent1">
                    <a:lumMod val="75000"/>
                  </a:schemeClr>
                </a:solidFill>
                <a:highlight>
                  <a:srgbClr val="66FF66"/>
                </a:highlight>
              </a:rPr>
              <a:t>REMARKS</a:t>
            </a:r>
            <a:r>
              <a:rPr lang="en-US" sz="3500" dirty="0">
                <a:solidFill>
                  <a:schemeClr val="accent1">
                    <a:lumMod val="75000"/>
                  </a:schemeClr>
                </a:solidFill>
              </a:rPr>
              <a:t> area</a:t>
            </a:r>
          </a:p>
          <a:p>
            <a:pPr lvl="1" eaLnBrk="1" hangingPunct="1"/>
            <a:r>
              <a:rPr lang="en-US" sz="3500" dirty="0">
                <a:solidFill>
                  <a:schemeClr val="accent1">
                    <a:lumMod val="75000"/>
                  </a:schemeClr>
                </a:solidFill>
              </a:rPr>
              <a:t>Send copies of Federal CCF to the Human Resources and MRO. Keep the rest of the forms in our file.</a:t>
            </a:r>
          </a:p>
        </p:txBody>
      </p:sp>
      <p:sp>
        <p:nvSpPr>
          <p:cNvPr id="3789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D7AD16F0-A7BC-45F0-A7EF-4C2A6B981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194" y="1066800"/>
            <a:ext cx="1831157" cy="160020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609600"/>
            <a:ext cx="8042275" cy="1447800"/>
          </a:xfrm>
        </p:spPr>
        <p:txBody>
          <a:bodyPr rtlCol="0">
            <a:normAutofit/>
          </a:bodyPr>
          <a:lstStyle/>
          <a:p>
            <a:pPr lvl="1" eaLnBrk="1" fontAlgn="auto" hangingPunct="1">
              <a:spcBef>
                <a:spcPts val="0"/>
              </a:spcBef>
              <a:spcAft>
                <a:spcPts val="0"/>
              </a:spcAft>
              <a:defRPr/>
            </a:pPr>
            <a:r>
              <a:rPr lang="en-US" sz="3200" dirty="0">
                <a:solidFill>
                  <a:srgbClr val="FF0000"/>
                </a:solidFill>
              </a:rPr>
              <a:t>Fatal Flaws, Recoverable Flaws and Omission of information </a:t>
            </a:r>
            <a:br>
              <a:rPr lang="en-US" sz="3000" dirty="0">
                <a:solidFill>
                  <a:sysClr val="windowText" lastClr="000000"/>
                </a:solidFill>
              </a:rPr>
            </a:br>
            <a:endParaRPr lang="en-US" sz="1800" dirty="0">
              <a:solidFill>
                <a:sysClr val="windowText" lastClr="000000"/>
              </a:solidFill>
            </a:endParaRPr>
          </a:p>
        </p:txBody>
      </p:sp>
      <p:sp>
        <p:nvSpPr>
          <p:cNvPr id="3" name="Content Placeholder 2"/>
          <p:cNvSpPr>
            <a:spLocks noGrp="1"/>
          </p:cNvSpPr>
          <p:nvPr>
            <p:ph idx="1"/>
          </p:nvPr>
        </p:nvSpPr>
        <p:spPr>
          <a:xfrm>
            <a:off x="549275" y="2667000"/>
            <a:ext cx="7604125" cy="3810000"/>
          </a:xfrm>
        </p:spPr>
        <p:txBody>
          <a:bodyPr rtlCol="0">
            <a:normAutofit fontScale="92500" lnSpcReduction="10000"/>
          </a:bodyPr>
          <a:lstStyle/>
          <a:p>
            <a:pPr eaLnBrk="1" fontAlgn="auto" hangingPunct="1">
              <a:spcAft>
                <a:spcPts val="0"/>
              </a:spcAft>
              <a:buFont typeface="Arial" pitchFamily="34" charset="0"/>
              <a:buChar char="•"/>
              <a:defRPr/>
            </a:pPr>
            <a:r>
              <a:rPr lang="en-US" sz="2400" dirty="0">
                <a:solidFill>
                  <a:srgbClr val="FF0000"/>
                </a:solidFill>
              </a:rPr>
              <a:t>Fatal Flaws </a:t>
            </a:r>
            <a:r>
              <a:rPr lang="en-US" sz="2400" dirty="0"/>
              <a:t>causes testing lab to cancel test. Collector will have to undergo error collection training.</a:t>
            </a:r>
          </a:p>
          <a:p>
            <a:pPr eaLnBrk="1" fontAlgn="auto" hangingPunct="1">
              <a:spcAft>
                <a:spcPts val="0"/>
              </a:spcAft>
              <a:buFont typeface="Arial" pitchFamily="34" charset="0"/>
              <a:buChar char="•"/>
              <a:defRPr/>
            </a:pPr>
            <a:r>
              <a:rPr lang="en-US" sz="2400" dirty="0">
                <a:solidFill>
                  <a:srgbClr val="FF0000"/>
                </a:solidFill>
              </a:rPr>
              <a:t> Recoverable flaws </a:t>
            </a:r>
            <a:r>
              <a:rPr lang="en-US" sz="2400" dirty="0"/>
              <a:t>testing lab will allow us to correct. Testing lab will fax a “Certificate of Correction” to complete and fax back to them</a:t>
            </a:r>
          </a:p>
          <a:p>
            <a:pPr eaLnBrk="1" fontAlgn="auto" hangingPunct="1">
              <a:spcAft>
                <a:spcPts val="0"/>
              </a:spcAft>
              <a:buFont typeface="Arial" pitchFamily="34" charset="0"/>
              <a:buChar char="•"/>
              <a:defRPr/>
            </a:pPr>
            <a:r>
              <a:rPr lang="en-US" sz="2400" dirty="0">
                <a:solidFill>
                  <a:srgbClr val="FF0000"/>
                </a:solidFill>
              </a:rPr>
              <a:t>Omission of information </a:t>
            </a:r>
            <a:r>
              <a:rPr lang="en-US" sz="2400" dirty="0"/>
              <a:t>are an indication that not enough attention is being paid to the process. According to HHS these errors are considered insignificant only if they are committed less than once a month. The lab does inform the MRO of this error either at the bottom of  the faxed result or mailed where the MRO receives mailed results from the lab.</a:t>
            </a:r>
          </a:p>
          <a:p>
            <a:pPr eaLnBrk="1" fontAlgn="auto" hangingPunct="1">
              <a:spcAft>
                <a:spcPts val="0"/>
              </a:spcAft>
              <a:buFont typeface="Arial" pitchFamily="34" charset="0"/>
              <a:buChar char="•"/>
              <a:defRPr/>
            </a:pPr>
            <a:endParaRPr lang="en-US" sz="1800" dirty="0">
              <a:solidFill>
                <a:srgbClr val="FF0000"/>
              </a:solidFill>
            </a:endParaRPr>
          </a:p>
          <a:p>
            <a:pPr eaLnBrk="1" fontAlgn="auto" hangingPunct="1">
              <a:spcAft>
                <a:spcPts val="0"/>
              </a:spcAft>
              <a:buFont typeface="Arial" pitchFamily="34" charset="0"/>
              <a:buChar char="•"/>
              <a:defRPr/>
            </a:pPr>
            <a:endParaRPr lang="en-US" sz="1800" dirty="0">
              <a:solidFill>
                <a:srgbClr val="FF0000"/>
              </a:solidFill>
            </a:endParaRP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2050" name="Picture 2" descr="C:\Documents and Settings\vhastcfrolat\local Settings\Temporary Internet Files\Content.IE5\2G8E8F8Y\MP900442430[1].jpg"/>
          <p:cNvPicPr>
            <a:picLocks noChangeAspect="1" noChangeArrowheads="1"/>
          </p:cNvPicPr>
          <p:nvPr/>
        </p:nvPicPr>
        <p:blipFill>
          <a:blip r:embed="rId2" cstate="print"/>
          <a:srcRect/>
          <a:stretch>
            <a:fillRect/>
          </a:stretch>
        </p:blipFill>
        <p:spPr bwMode="auto">
          <a:xfrm>
            <a:off x="1219200" y="1295400"/>
            <a:ext cx="1828800" cy="1219200"/>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Examples of fatal flaws</a:t>
            </a:r>
          </a:p>
        </p:txBody>
      </p:sp>
      <p:sp>
        <p:nvSpPr>
          <p:cNvPr id="3" name="Content Placeholder 2"/>
          <p:cNvSpPr>
            <a:spLocks noGrp="1"/>
          </p:cNvSpPr>
          <p:nvPr>
            <p:ph idx="1"/>
          </p:nvPr>
        </p:nvSpPr>
        <p:spPr/>
        <p:txBody>
          <a:bodyPr/>
          <a:lstStyle/>
          <a:p>
            <a:r>
              <a:rPr lang="en-US" sz="3000" dirty="0"/>
              <a:t>Bottle Seals Not Affixed to Specimen Bottle</a:t>
            </a:r>
          </a:p>
          <a:p>
            <a:r>
              <a:rPr lang="en-US" sz="3000" dirty="0"/>
              <a:t>Specimen ID# does Not Match/ID# Not on Bottle</a:t>
            </a:r>
          </a:p>
          <a:p>
            <a:r>
              <a:rPr lang="en-US" sz="3000" dirty="0"/>
              <a:t>Collector’s Name and Signature Omitted From Step 4</a:t>
            </a:r>
          </a:p>
          <a:p>
            <a:r>
              <a:rPr lang="en-US" sz="3000" dirty="0"/>
              <a:t>Specimen Volume is Insufficient and/or leaked in transit</a:t>
            </a:r>
          </a:p>
          <a:p>
            <a:r>
              <a:rPr lang="en-US" sz="3000" dirty="0"/>
              <a:t>Bottle Seal is Broken or Tampered</a:t>
            </a:r>
          </a:p>
          <a:p>
            <a:r>
              <a:rPr lang="en-US" sz="3000" dirty="0"/>
              <a:t>Chain of Custody Form Not Included With Specimen</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6" name="Picture 5">
            <a:extLst>
              <a:ext uri="{FF2B5EF4-FFF2-40B4-BE49-F238E27FC236}">
                <a16:creationId xmlns:a16="http://schemas.microsoft.com/office/drawing/2014/main" id="{B483367C-5237-4C2E-97F0-FDB7697C3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5689426"/>
            <a:ext cx="1929654" cy="10420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Examples of Recoverable Flaws</a:t>
            </a:r>
            <a:endParaRPr lang="en-US" dirty="0"/>
          </a:p>
        </p:txBody>
      </p:sp>
      <p:sp>
        <p:nvSpPr>
          <p:cNvPr id="3" name="Content Placeholder 2"/>
          <p:cNvSpPr>
            <a:spLocks noGrp="1"/>
          </p:cNvSpPr>
          <p:nvPr>
            <p:ph idx="1"/>
          </p:nvPr>
        </p:nvSpPr>
        <p:spPr>
          <a:xfrm>
            <a:off x="457200" y="1905000"/>
            <a:ext cx="8229600" cy="4221163"/>
          </a:xfrm>
        </p:spPr>
        <p:txBody>
          <a:bodyPr/>
          <a:lstStyle/>
          <a:p>
            <a:r>
              <a:rPr lang="en-US" sz="3600" dirty="0"/>
              <a:t>Specimen Temperature Not Indicated</a:t>
            </a:r>
          </a:p>
          <a:p>
            <a:endParaRPr lang="en-US" sz="3600" dirty="0"/>
          </a:p>
          <a:p>
            <a:r>
              <a:rPr lang="en-US" sz="3600" dirty="0"/>
              <a:t>Collector’s Signature is Omitted From CCF</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6" name="Picture 5">
            <a:extLst>
              <a:ext uri="{FF2B5EF4-FFF2-40B4-BE49-F238E27FC236}">
                <a16:creationId xmlns:a16="http://schemas.microsoft.com/office/drawing/2014/main" id="{FDA68053-5489-4736-9768-DA593CB37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472" y="4125913"/>
            <a:ext cx="2378927" cy="23564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20B0-1576-48E9-BE05-FD566949E8DD}"/>
              </a:ext>
            </a:extLst>
          </p:cNvPr>
          <p:cNvSpPr>
            <a:spLocks noGrp="1"/>
          </p:cNvSpPr>
          <p:nvPr>
            <p:ph type="title"/>
          </p:nvPr>
        </p:nvSpPr>
        <p:spPr/>
        <p:txBody>
          <a:bodyPr/>
          <a:lstStyle/>
          <a:p>
            <a:r>
              <a:rPr lang="en-US" sz="3400" b="1" dirty="0">
                <a:solidFill>
                  <a:srgbClr val="FF0000"/>
                </a:solidFill>
              </a:rPr>
              <a:t>Reasons for Random Drug Screens at the VA</a:t>
            </a:r>
          </a:p>
        </p:txBody>
      </p:sp>
      <p:sp>
        <p:nvSpPr>
          <p:cNvPr id="3" name="Content Placeholder 2">
            <a:extLst>
              <a:ext uri="{FF2B5EF4-FFF2-40B4-BE49-F238E27FC236}">
                <a16:creationId xmlns:a16="http://schemas.microsoft.com/office/drawing/2014/main" id="{935B2D0B-F86B-4151-979B-9BB37F810C18}"/>
              </a:ext>
            </a:extLst>
          </p:cNvPr>
          <p:cNvSpPr>
            <a:spLocks noGrp="1"/>
          </p:cNvSpPr>
          <p:nvPr>
            <p:ph idx="1"/>
          </p:nvPr>
        </p:nvSpPr>
        <p:spPr/>
        <p:txBody>
          <a:bodyPr/>
          <a:lstStyle/>
          <a:p>
            <a:r>
              <a:rPr lang="en-US" sz="2900" dirty="0">
                <a:solidFill>
                  <a:schemeClr val="tx2">
                    <a:lumMod val="75000"/>
                  </a:schemeClr>
                </a:solidFill>
              </a:rPr>
              <a:t>Applicant (pre-employment) testing</a:t>
            </a:r>
          </a:p>
          <a:p>
            <a:r>
              <a:rPr lang="en-US" sz="2900" dirty="0">
                <a:solidFill>
                  <a:schemeClr val="tx2">
                    <a:lumMod val="75000"/>
                  </a:schemeClr>
                </a:solidFill>
              </a:rPr>
              <a:t>Random testing monthly of sensitive employees in testing designated positions.</a:t>
            </a:r>
          </a:p>
          <a:p>
            <a:r>
              <a:rPr lang="en-US" sz="2900" dirty="0">
                <a:solidFill>
                  <a:schemeClr val="tx2">
                    <a:lumMod val="75000"/>
                  </a:schemeClr>
                </a:solidFill>
              </a:rPr>
              <a:t>Reasonable suspicion testing</a:t>
            </a:r>
          </a:p>
          <a:p>
            <a:r>
              <a:rPr lang="en-US" sz="2900" dirty="0">
                <a:solidFill>
                  <a:schemeClr val="tx2">
                    <a:lumMod val="75000"/>
                  </a:schemeClr>
                </a:solidFill>
              </a:rPr>
              <a:t>Injury, illness, unsafe or unhealthful practice testing</a:t>
            </a:r>
          </a:p>
          <a:p>
            <a:r>
              <a:rPr lang="en-US" sz="2900" dirty="0">
                <a:solidFill>
                  <a:schemeClr val="tx2">
                    <a:lumMod val="75000"/>
                  </a:schemeClr>
                </a:solidFill>
              </a:rPr>
              <a:t>Voluntary testing</a:t>
            </a:r>
          </a:p>
          <a:p>
            <a:r>
              <a:rPr lang="en-US" sz="2900" dirty="0">
                <a:solidFill>
                  <a:schemeClr val="tx2">
                    <a:lumMod val="75000"/>
                  </a:schemeClr>
                </a:solidFill>
              </a:rPr>
              <a:t>Testing as a part or as a follow-up to counseling or rehabilitation. </a:t>
            </a:r>
          </a:p>
        </p:txBody>
      </p:sp>
      <p:sp>
        <p:nvSpPr>
          <p:cNvPr id="4" name="Footer Placeholder 3">
            <a:extLst>
              <a:ext uri="{FF2B5EF4-FFF2-40B4-BE49-F238E27FC236}">
                <a16:creationId xmlns:a16="http://schemas.microsoft.com/office/drawing/2014/main" id="{64767592-7A54-4E87-8335-1DB39BA843FE}"/>
              </a:ext>
            </a:extLst>
          </p:cNvPr>
          <p:cNvSpPr>
            <a:spLocks noGrp="1"/>
          </p:cNvSpPr>
          <p:nvPr>
            <p:ph type="ftr" sz="quarter" idx="11"/>
          </p:nvPr>
        </p:nvSpPr>
        <p:spPr/>
        <p:txBody>
          <a:bodyPr/>
          <a:lstStyle/>
          <a:p>
            <a:pPr>
              <a:defRPr/>
            </a:pPr>
            <a:r>
              <a:rPr lang="en-US"/>
              <a:t>Department of Veterans Affairs</a:t>
            </a:r>
            <a:endParaRPr lang="en-US" dirty="0"/>
          </a:p>
        </p:txBody>
      </p:sp>
    </p:spTree>
    <p:extLst>
      <p:ext uri="{BB962C8B-B14F-4D97-AF65-F5344CB8AC3E}">
        <p14:creationId xmlns:p14="http://schemas.microsoft.com/office/powerpoint/2010/main" val="303424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sz="3600" dirty="0">
                <a:solidFill>
                  <a:srgbClr val="FF0000"/>
                </a:solidFill>
              </a:rPr>
              <a:t>Examples of Omission of information</a:t>
            </a:r>
            <a:endParaRPr lang="en-US" sz="3600" dirty="0"/>
          </a:p>
        </p:txBody>
      </p:sp>
      <p:sp>
        <p:nvSpPr>
          <p:cNvPr id="3" name="Content Placeholder 2"/>
          <p:cNvSpPr>
            <a:spLocks noGrp="1"/>
          </p:cNvSpPr>
          <p:nvPr>
            <p:ph idx="1"/>
          </p:nvPr>
        </p:nvSpPr>
        <p:spPr>
          <a:xfrm>
            <a:off x="457200" y="1066800"/>
            <a:ext cx="8229600" cy="5638800"/>
          </a:xfrm>
        </p:spPr>
        <p:txBody>
          <a:bodyPr/>
          <a:lstStyle/>
          <a:p>
            <a:r>
              <a:rPr lang="en-US" sz="1700" dirty="0"/>
              <a:t>Employer Name/Address Omitted</a:t>
            </a:r>
          </a:p>
          <a:p>
            <a:r>
              <a:rPr lang="en-US" sz="1700" dirty="0"/>
              <a:t>MRO Name/Address Omitted</a:t>
            </a:r>
          </a:p>
          <a:p>
            <a:r>
              <a:rPr lang="en-US" sz="1700" dirty="0"/>
              <a:t>Donor ID Omitted</a:t>
            </a:r>
          </a:p>
          <a:p>
            <a:r>
              <a:rPr lang="en-US" sz="1700" dirty="0"/>
              <a:t>Testing Authority Omitted</a:t>
            </a:r>
          </a:p>
          <a:p>
            <a:r>
              <a:rPr lang="en-US" sz="1700" dirty="0"/>
              <a:t>Reason for Test Omitted</a:t>
            </a:r>
          </a:p>
          <a:p>
            <a:r>
              <a:rPr lang="en-US" sz="1700" dirty="0"/>
              <a:t>Two Reasons for Test Given</a:t>
            </a:r>
          </a:p>
          <a:p>
            <a:r>
              <a:rPr lang="en-US" sz="1700" dirty="0"/>
              <a:t>Drug Tests to be Performed Omitted</a:t>
            </a:r>
          </a:p>
          <a:p>
            <a:r>
              <a:rPr lang="en-US" sz="1700" dirty="0"/>
              <a:t>Collection Site Address Omitted</a:t>
            </a:r>
          </a:p>
          <a:p>
            <a:r>
              <a:rPr lang="en-US" sz="1700" dirty="0"/>
              <a:t>Collector’s Phone/Fax Number Omitted</a:t>
            </a:r>
          </a:p>
          <a:p>
            <a:r>
              <a:rPr lang="en-US" sz="1700" dirty="0"/>
              <a:t>Split/Single Specimen Collection Not Indicated</a:t>
            </a:r>
          </a:p>
          <a:p>
            <a:r>
              <a:rPr lang="en-US" sz="1700" dirty="0"/>
              <a:t>Split/Single Specimen Indicated; Split/Single Received</a:t>
            </a:r>
          </a:p>
          <a:p>
            <a:r>
              <a:rPr lang="en-US" sz="1700" dirty="0"/>
              <a:t>Collector’s Printed Name Omitted</a:t>
            </a:r>
          </a:p>
          <a:p>
            <a:r>
              <a:rPr lang="en-US" sz="1700" dirty="0"/>
              <a:t>Collection Date/Time Omitted From Step 4</a:t>
            </a:r>
          </a:p>
          <a:p>
            <a:r>
              <a:rPr lang="en-US" sz="1700" dirty="0"/>
              <a:t>Collection Date/Time is Incorrect</a:t>
            </a:r>
          </a:p>
          <a:p>
            <a:r>
              <a:rPr lang="en-US" sz="1700" dirty="0"/>
              <a:t>Specimen Bottles Released to in Step 4 Not Indicated</a:t>
            </a:r>
          </a:p>
          <a:p>
            <a:r>
              <a:rPr lang="en-US" sz="1700" dirty="0"/>
              <a:t>Collector Documented in Received at Lab Area</a:t>
            </a:r>
          </a:p>
          <a:p>
            <a:r>
              <a:rPr lang="en-US" sz="1700" dirty="0"/>
              <a:t>Donor’s Initials on Bottle Seal Omitted</a:t>
            </a:r>
          </a:p>
          <a:p>
            <a:r>
              <a:rPr lang="en-US" sz="1700" dirty="0"/>
              <a:t>Date on bottle Seal Omitted</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6" name="Picture 5">
            <a:extLst>
              <a:ext uri="{FF2B5EF4-FFF2-40B4-BE49-F238E27FC236}">
                <a16:creationId xmlns:a16="http://schemas.microsoft.com/office/drawing/2014/main" id="{EDE4C4E4-6672-4C39-BF2E-7654B0EAE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341" y="1219200"/>
            <a:ext cx="3657600" cy="281094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49275" y="107950"/>
            <a:ext cx="8042275" cy="1492250"/>
          </a:xfrm>
        </p:spPr>
        <p:txBody>
          <a:bodyPr/>
          <a:lstStyle/>
          <a:p>
            <a:pPr eaLnBrk="1" hangingPunct="1"/>
            <a:r>
              <a:rPr lang="en-US" dirty="0"/>
              <a:t>Collector errors made on the Federal CCF</a:t>
            </a:r>
          </a:p>
        </p:txBody>
      </p:sp>
      <p:sp>
        <p:nvSpPr>
          <p:cNvPr id="41987" name="Rectangle 3"/>
          <p:cNvSpPr>
            <a:spLocks noGrp="1" noChangeArrowheads="1"/>
          </p:cNvSpPr>
          <p:nvPr>
            <p:ph idx="1"/>
          </p:nvPr>
        </p:nvSpPr>
        <p:spPr>
          <a:xfrm>
            <a:off x="533400" y="1905000"/>
            <a:ext cx="8042275" cy="4343400"/>
          </a:xfrm>
        </p:spPr>
        <p:txBody>
          <a:bodyPr/>
          <a:lstStyle/>
          <a:p>
            <a:pPr eaLnBrk="1" hangingPunct="1"/>
            <a:r>
              <a:rPr lang="en-US" sz="2800" dirty="0">
                <a:solidFill>
                  <a:schemeClr val="accent1">
                    <a:lumMod val="75000"/>
                  </a:schemeClr>
                </a:solidFill>
              </a:rPr>
              <a:t>If you make an error you should:</a:t>
            </a:r>
          </a:p>
          <a:p>
            <a:pPr eaLnBrk="1" hangingPunct="1">
              <a:buFont typeface="Courier New" charset="0"/>
              <a:buNone/>
            </a:pPr>
            <a:endParaRPr lang="en-US" sz="1800" dirty="0">
              <a:solidFill>
                <a:schemeClr val="accent1">
                  <a:lumMod val="75000"/>
                </a:schemeClr>
              </a:solidFill>
            </a:endParaRPr>
          </a:p>
          <a:p>
            <a:pPr lvl="1" eaLnBrk="1" hangingPunct="1"/>
            <a:r>
              <a:rPr lang="en-US" sz="2400" dirty="0">
                <a:solidFill>
                  <a:schemeClr val="accent1">
                    <a:lumMod val="75000"/>
                  </a:schemeClr>
                </a:solidFill>
              </a:rPr>
              <a:t>Make a line through the erroneous information, leaving the original info legible</a:t>
            </a:r>
          </a:p>
          <a:p>
            <a:pPr lvl="1" eaLnBrk="1" hangingPunct="1">
              <a:buFont typeface="Wingdings" charset="2"/>
              <a:buNone/>
            </a:pPr>
            <a:endParaRPr lang="en-US" sz="2400" dirty="0">
              <a:solidFill>
                <a:schemeClr val="accent1">
                  <a:lumMod val="75000"/>
                </a:schemeClr>
              </a:solidFill>
            </a:endParaRPr>
          </a:p>
          <a:p>
            <a:pPr lvl="1" eaLnBrk="1" hangingPunct="1"/>
            <a:r>
              <a:rPr lang="en-US" sz="2400" dirty="0">
                <a:solidFill>
                  <a:schemeClr val="accent1">
                    <a:lumMod val="75000"/>
                  </a:schemeClr>
                </a:solidFill>
              </a:rPr>
              <a:t>Write the correct info near the original annotation</a:t>
            </a:r>
          </a:p>
          <a:p>
            <a:pPr lvl="1" eaLnBrk="1" hangingPunct="1">
              <a:buFont typeface="Wingdings" charset="2"/>
              <a:buNone/>
            </a:pPr>
            <a:endParaRPr lang="en-US" sz="2400" dirty="0">
              <a:solidFill>
                <a:schemeClr val="accent1">
                  <a:lumMod val="75000"/>
                </a:schemeClr>
              </a:solidFill>
            </a:endParaRPr>
          </a:p>
          <a:p>
            <a:pPr lvl="1" eaLnBrk="1" hangingPunct="1"/>
            <a:r>
              <a:rPr lang="en-US" sz="2400" dirty="0">
                <a:solidFill>
                  <a:schemeClr val="accent1">
                    <a:lumMod val="75000"/>
                  </a:schemeClr>
                </a:solidFill>
              </a:rPr>
              <a:t>Initial and date the change</a:t>
            </a:r>
          </a:p>
          <a:p>
            <a:pPr lvl="1" eaLnBrk="1" hangingPunct="1">
              <a:buNone/>
            </a:pPr>
            <a:endParaRPr lang="en-US" sz="2400" dirty="0"/>
          </a:p>
        </p:txBody>
      </p:sp>
      <p:sp>
        <p:nvSpPr>
          <p:cNvPr id="41988"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pic>
        <p:nvPicPr>
          <p:cNvPr id="3" name="Picture 2">
            <a:extLst>
              <a:ext uri="{FF2B5EF4-FFF2-40B4-BE49-F238E27FC236}">
                <a16:creationId xmlns:a16="http://schemas.microsoft.com/office/drawing/2014/main" id="{F0AB98BA-8C8A-4893-9981-80C12F14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4522388"/>
            <a:ext cx="2057400" cy="2016524"/>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1143000"/>
          </a:xfrm>
        </p:spPr>
        <p:txBody>
          <a:bodyPr/>
          <a:lstStyle/>
          <a:p>
            <a:pPr eaLnBrk="1" hangingPunct="1"/>
            <a:r>
              <a:rPr lang="en-US" b="1" dirty="0">
                <a:solidFill>
                  <a:srgbClr val="C00000"/>
                </a:solidFill>
              </a:rPr>
              <a:t>Conclusion</a:t>
            </a:r>
          </a:p>
        </p:txBody>
      </p:sp>
      <p:sp>
        <p:nvSpPr>
          <p:cNvPr id="43011" name="Rectangle 3"/>
          <p:cNvSpPr>
            <a:spLocks noGrp="1" noChangeArrowheads="1"/>
          </p:cNvSpPr>
          <p:nvPr>
            <p:ph idx="1"/>
          </p:nvPr>
        </p:nvSpPr>
        <p:spPr>
          <a:xfrm>
            <a:off x="457200" y="1417638"/>
            <a:ext cx="8042275" cy="4678362"/>
          </a:xfrm>
        </p:spPr>
        <p:txBody>
          <a:bodyPr/>
          <a:lstStyle/>
          <a:p>
            <a:pPr eaLnBrk="1" hangingPunct="1">
              <a:lnSpc>
                <a:spcPct val="90000"/>
              </a:lnSpc>
            </a:pPr>
            <a:r>
              <a:rPr lang="en-US" sz="2900" dirty="0"/>
              <a:t>Things to remember</a:t>
            </a:r>
          </a:p>
          <a:p>
            <a:pPr eaLnBrk="1" hangingPunct="1">
              <a:lnSpc>
                <a:spcPct val="90000"/>
              </a:lnSpc>
              <a:buFont typeface="Courier New" charset="0"/>
              <a:buNone/>
            </a:pPr>
            <a:endParaRPr lang="en-US" sz="2400" dirty="0"/>
          </a:p>
          <a:p>
            <a:pPr lvl="2" eaLnBrk="1" hangingPunct="1">
              <a:lnSpc>
                <a:spcPct val="90000"/>
              </a:lnSpc>
            </a:pPr>
            <a:r>
              <a:rPr lang="en-US" dirty="0">
                <a:solidFill>
                  <a:schemeClr val="accent1">
                    <a:lumMod val="75000"/>
                  </a:schemeClr>
                </a:solidFill>
              </a:rPr>
              <a:t>Collect specimens as you would want your specimen collected.</a:t>
            </a:r>
          </a:p>
          <a:p>
            <a:pPr lvl="2" eaLnBrk="1" hangingPunct="1">
              <a:lnSpc>
                <a:spcPct val="90000"/>
              </a:lnSpc>
              <a:buFont typeface="Arial" charset="0"/>
              <a:buNone/>
            </a:pPr>
            <a:endParaRPr lang="en-US" dirty="0">
              <a:solidFill>
                <a:schemeClr val="accent1">
                  <a:lumMod val="75000"/>
                </a:schemeClr>
              </a:solidFill>
            </a:endParaRPr>
          </a:p>
          <a:p>
            <a:pPr lvl="2" eaLnBrk="1" hangingPunct="1">
              <a:lnSpc>
                <a:spcPct val="90000"/>
              </a:lnSpc>
            </a:pPr>
            <a:r>
              <a:rPr lang="en-US" dirty="0">
                <a:solidFill>
                  <a:schemeClr val="accent1">
                    <a:lumMod val="75000"/>
                  </a:schemeClr>
                </a:solidFill>
              </a:rPr>
              <a:t>Inspect the collection sites regularly</a:t>
            </a:r>
          </a:p>
          <a:p>
            <a:pPr lvl="2" eaLnBrk="1" hangingPunct="1">
              <a:lnSpc>
                <a:spcPct val="90000"/>
              </a:lnSpc>
              <a:buFont typeface="Arial" charset="0"/>
              <a:buNone/>
            </a:pPr>
            <a:endParaRPr lang="en-US" dirty="0">
              <a:solidFill>
                <a:schemeClr val="accent1">
                  <a:lumMod val="75000"/>
                </a:schemeClr>
              </a:solidFill>
            </a:endParaRPr>
          </a:p>
          <a:p>
            <a:pPr lvl="2" eaLnBrk="1" hangingPunct="1">
              <a:lnSpc>
                <a:spcPct val="90000"/>
              </a:lnSpc>
            </a:pPr>
            <a:r>
              <a:rPr lang="en-US" dirty="0">
                <a:solidFill>
                  <a:schemeClr val="accent1">
                    <a:lumMod val="75000"/>
                  </a:schemeClr>
                </a:solidFill>
              </a:rPr>
              <a:t>Double check all CCF’s before sealing them in box</a:t>
            </a:r>
          </a:p>
          <a:p>
            <a:pPr lvl="2" eaLnBrk="1" hangingPunct="1">
              <a:lnSpc>
                <a:spcPct val="90000"/>
              </a:lnSpc>
              <a:buFont typeface="Arial" charset="0"/>
              <a:buNone/>
            </a:pPr>
            <a:endParaRPr lang="en-US" dirty="0">
              <a:solidFill>
                <a:schemeClr val="accent1">
                  <a:lumMod val="75000"/>
                </a:schemeClr>
              </a:solidFill>
            </a:endParaRPr>
          </a:p>
          <a:p>
            <a:pPr lvl="2" eaLnBrk="1" hangingPunct="1">
              <a:lnSpc>
                <a:spcPct val="90000"/>
              </a:lnSpc>
            </a:pPr>
            <a:r>
              <a:rPr lang="en-US" dirty="0">
                <a:solidFill>
                  <a:schemeClr val="accent1">
                    <a:lumMod val="75000"/>
                  </a:schemeClr>
                </a:solidFill>
              </a:rPr>
              <a:t>Remember to be a “collector” when you are a collector.</a:t>
            </a:r>
          </a:p>
          <a:p>
            <a:pPr eaLnBrk="1" hangingPunct="1">
              <a:lnSpc>
                <a:spcPct val="90000"/>
              </a:lnSpc>
            </a:pPr>
            <a:endParaRPr lang="en-US" sz="2200" dirty="0"/>
          </a:p>
        </p:txBody>
      </p:sp>
      <p:sp>
        <p:nvSpPr>
          <p:cNvPr id="43012"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z="4700" dirty="0"/>
              <a:t>5 mock urine drug collections</a:t>
            </a:r>
          </a:p>
        </p:txBody>
      </p:sp>
      <p:sp>
        <p:nvSpPr>
          <p:cNvPr id="44035" name="Content Placeholder 2"/>
          <p:cNvSpPr>
            <a:spLocks noGrp="1"/>
          </p:cNvSpPr>
          <p:nvPr>
            <p:ph idx="1"/>
          </p:nvPr>
        </p:nvSpPr>
        <p:spPr>
          <a:xfrm>
            <a:off x="549275" y="1752600"/>
            <a:ext cx="8042275" cy="4191000"/>
          </a:xfrm>
        </p:spPr>
        <p:txBody>
          <a:bodyPr/>
          <a:lstStyle/>
          <a:p>
            <a:pPr eaLnBrk="1" hangingPunct="1"/>
            <a:r>
              <a:rPr lang="en-US" sz="3600" dirty="0">
                <a:solidFill>
                  <a:schemeClr val="accent1">
                    <a:lumMod val="75000"/>
                  </a:schemeClr>
                </a:solidFill>
              </a:rPr>
              <a:t>1 uneventful collections</a:t>
            </a:r>
          </a:p>
          <a:p>
            <a:pPr eaLnBrk="1" hangingPunct="1"/>
            <a:r>
              <a:rPr lang="en-US" sz="3600" dirty="0">
                <a:solidFill>
                  <a:schemeClr val="accent1">
                    <a:lumMod val="75000"/>
                  </a:schemeClr>
                </a:solidFill>
              </a:rPr>
              <a:t>1 insufficient quantity</a:t>
            </a:r>
          </a:p>
          <a:p>
            <a:pPr eaLnBrk="1" hangingPunct="1"/>
            <a:r>
              <a:rPr lang="en-US" sz="3600" dirty="0">
                <a:solidFill>
                  <a:schemeClr val="accent1">
                    <a:lumMod val="75000"/>
                  </a:schemeClr>
                </a:solidFill>
              </a:rPr>
              <a:t>1 temperature out of range</a:t>
            </a:r>
          </a:p>
          <a:p>
            <a:pPr eaLnBrk="1" hangingPunct="1"/>
            <a:r>
              <a:rPr lang="en-US" sz="3600" dirty="0">
                <a:solidFill>
                  <a:schemeClr val="accent1">
                    <a:lumMod val="75000"/>
                  </a:schemeClr>
                </a:solidFill>
              </a:rPr>
              <a:t>1 donor refuses to sign CCF and initial specimen bottle tamper evident seals.</a:t>
            </a:r>
          </a:p>
          <a:p>
            <a:pPr eaLnBrk="1" hangingPunct="1"/>
            <a:r>
              <a:rPr lang="en-US" sz="3600" dirty="0">
                <a:solidFill>
                  <a:schemeClr val="accent1">
                    <a:lumMod val="75000"/>
                  </a:schemeClr>
                </a:solidFill>
              </a:rPr>
              <a:t>1 donor refuses to sign CCF </a:t>
            </a:r>
          </a:p>
          <a:p>
            <a:pPr marL="0" indent="0" eaLnBrk="1" hangingPunct="1">
              <a:buNone/>
            </a:pPr>
            <a:endParaRPr lang="en-US" dirty="0"/>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
        <p:nvSpPr>
          <p:cNvPr id="45058" name="Title 1"/>
          <p:cNvSpPr>
            <a:spLocks noGrp="1"/>
          </p:cNvSpPr>
          <p:nvPr>
            <p:ph type="title" idx="4294967295"/>
          </p:nvPr>
        </p:nvSpPr>
        <p:spPr>
          <a:xfrm>
            <a:off x="0" y="0"/>
            <a:ext cx="9144000" cy="6858000"/>
          </a:xfrm>
        </p:spPr>
        <p:txBody>
          <a:bodyPr/>
          <a:lstStyle/>
          <a:p>
            <a:pPr eaLnBrk="1" fontAlgn="auto" hangingPunct="1">
              <a:spcAft>
                <a:spcPts val="0"/>
              </a:spcAft>
              <a:defRPr/>
            </a:pPr>
            <a:r>
              <a:rPr lang="en-US" dirty="0"/>
              <a:t>Question &amp; Answer</a:t>
            </a:r>
            <a:br>
              <a:rPr lang="en-US" dirty="0"/>
            </a:br>
            <a:br>
              <a:rPr lang="en-US" dirty="0"/>
            </a:br>
            <a:br>
              <a:rPr lang="en-US" dirty="0"/>
            </a:br>
            <a:r>
              <a:rPr lang="en-US" dirty="0"/>
              <a:t>and</a:t>
            </a:r>
            <a:br>
              <a:rPr lang="en-US" dirty="0"/>
            </a:br>
            <a:r>
              <a:rPr lang="en-US" dirty="0"/>
              <a:t>TMS Training</a:t>
            </a:r>
            <a:br>
              <a:rPr lang="en-US" dirty="0"/>
            </a:br>
            <a:br>
              <a:rPr lang="en-US" dirty="0"/>
            </a:br>
            <a:endParaRPr lang="en-US" dirty="0"/>
          </a:p>
        </p:txBody>
      </p:sp>
      <p:pic>
        <p:nvPicPr>
          <p:cNvPr id="3075" name="Picture 3" descr="C:\Documents and Settings\vhastcfrolat\local Settings\Temporary Internet Files\Content.IE5\VCH4M3T9\MC900088622[1].wmf"/>
          <p:cNvPicPr>
            <a:picLocks noChangeAspect="1" noChangeArrowheads="1"/>
          </p:cNvPicPr>
          <p:nvPr/>
        </p:nvPicPr>
        <p:blipFill>
          <a:blip r:embed="rId2" cstate="print"/>
          <a:srcRect/>
          <a:stretch>
            <a:fillRect/>
          </a:stretch>
        </p:blipFill>
        <p:spPr bwMode="auto">
          <a:xfrm>
            <a:off x="3886200" y="4495800"/>
            <a:ext cx="1566367" cy="1768450"/>
          </a:xfrm>
          <a:prstGeom prst="rect">
            <a:avLst/>
          </a:prstGeom>
          <a:noFill/>
        </p:spPr>
      </p:pic>
      <p:pic>
        <p:nvPicPr>
          <p:cNvPr id="3076" name="Picture 4" descr="C:\Documents and Settings\vhastcfrolat\local Settings\Temporary Internet Files\Content.IE5\IYMU06S0\MC900431548[1].png"/>
          <p:cNvPicPr>
            <a:picLocks noChangeAspect="1" noChangeArrowheads="1"/>
          </p:cNvPicPr>
          <p:nvPr/>
        </p:nvPicPr>
        <p:blipFill>
          <a:blip r:embed="rId3" cstate="print"/>
          <a:srcRect/>
          <a:stretch>
            <a:fillRect/>
          </a:stretch>
        </p:blipFill>
        <p:spPr bwMode="auto">
          <a:xfrm>
            <a:off x="3657600" y="1676400"/>
            <a:ext cx="2285714" cy="1524000"/>
          </a:xfrm>
          <a:prstGeom prst="rect">
            <a:avLst/>
          </a:prstGeom>
          <a:noFill/>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GET THIS PROCEDURE DOWN, AND YOU WILL SMILE TOO!</a:t>
            </a:r>
          </a:p>
        </p:txBody>
      </p:sp>
      <p:sp>
        <p:nvSpPr>
          <p:cNvPr id="4" name="Footer Placeholder 3"/>
          <p:cNvSpPr>
            <a:spLocks noGrp="1"/>
          </p:cNvSpPr>
          <p:nvPr>
            <p:ph type="ftr" sz="quarter" idx="11"/>
          </p:nvPr>
        </p:nvSpPr>
        <p:spPr/>
        <p:txBody>
          <a:bodyPr/>
          <a:lstStyle/>
          <a:p>
            <a:pPr>
              <a:defRPr/>
            </a:pPr>
            <a:r>
              <a:rPr lang="en-US"/>
              <a:t>Department of Veterans Affairs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524000" y="1752600"/>
            <a:ext cx="3448050" cy="4019550"/>
          </a:xfrm>
          <a:prstGeom prst="rect">
            <a:avLst/>
          </a:prstGeom>
          <a:noFill/>
          <a:ln w="9525">
            <a:noFill/>
            <a:miter lim="800000"/>
            <a:headEnd/>
            <a:tailEnd/>
          </a:ln>
        </p:spPr>
      </p:pic>
      <p:pic>
        <p:nvPicPr>
          <p:cNvPr id="6" name="Picture 5">
            <a:extLst>
              <a:ext uri="{FF2B5EF4-FFF2-40B4-BE49-F238E27FC236}">
                <a16:creationId xmlns:a16="http://schemas.microsoft.com/office/drawing/2014/main" id="{167601FA-92D5-4BE3-8183-FEF9E2617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775" y="2362200"/>
            <a:ext cx="2362200" cy="23622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C1C5-AABC-4E3E-9616-BA5B6D27C7C4}"/>
              </a:ext>
            </a:extLst>
          </p:cNvPr>
          <p:cNvSpPr>
            <a:spLocks noGrp="1"/>
          </p:cNvSpPr>
          <p:nvPr>
            <p:ph type="title"/>
          </p:nvPr>
        </p:nvSpPr>
        <p:spPr>
          <a:xfrm>
            <a:off x="457200" y="274638"/>
            <a:ext cx="8229600" cy="5440362"/>
          </a:xfrm>
        </p:spPr>
        <p:txBody>
          <a:bodyPr/>
          <a:lstStyle/>
          <a:p>
            <a:r>
              <a:rPr lang="en-US" sz="7300" dirty="0">
                <a:highlight>
                  <a:srgbClr val="FFFF00"/>
                </a:highlight>
              </a:rPr>
              <a:t>Instructions to use the urine drug screen collection cups </a:t>
            </a:r>
          </a:p>
        </p:txBody>
      </p:sp>
      <p:sp>
        <p:nvSpPr>
          <p:cNvPr id="3" name="Footer Placeholder 2">
            <a:extLst>
              <a:ext uri="{FF2B5EF4-FFF2-40B4-BE49-F238E27FC236}">
                <a16:creationId xmlns:a16="http://schemas.microsoft.com/office/drawing/2014/main" id="{8925F0CF-5909-4AD8-8B9D-52E4FA331900}"/>
              </a:ext>
            </a:extLst>
          </p:cNvPr>
          <p:cNvSpPr>
            <a:spLocks noGrp="1"/>
          </p:cNvSpPr>
          <p:nvPr>
            <p:ph type="ftr" sz="quarter" idx="11"/>
          </p:nvPr>
        </p:nvSpPr>
        <p:spPr/>
        <p:txBody>
          <a:bodyPr/>
          <a:lstStyle/>
          <a:p>
            <a:pPr>
              <a:defRPr/>
            </a:pPr>
            <a:r>
              <a:rPr lang="en-US"/>
              <a:t>Department of Veterans Affairs</a:t>
            </a:r>
            <a:endParaRPr lang="en-US" dirty="0"/>
          </a:p>
        </p:txBody>
      </p:sp>
    </p:spTree>
    <p:extLst>
      <p:ext uri="{BB962C8B-B14F-4D97-AF65-F5344CB8AC3E}">
        <p14:creationId xmlns:p14="http://schemas.microsoft.com/office/powerpoint/2010/main" val="1889917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4F3660-8609-4D05-8B38-D226CB85193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D7D2660A-D61D-4F76-8621-2A655DD53CAA}"/>
              </a:ext>
            </a:extLst>
          </p:cNvPr>
          <p:cNvPicPr>
            <a:picLocks noChangeAspect="1"/>
          </p:cNvPicPr>
          <p:nvPr/>
        </p:nvPicPr>
        <p:blipFill>
          <a:blip r:embed="rId2"/>
          <a:stretch>
            <a:fillRect/>
          </a:stretch>
        </p:blipFill>
        <p:spPr>
          <a:xfrm>
            <a:off x="282222" y="533400"/>
            <a:ext cx="8861778" cy="5410200"/>
          </a:xfrm>
          <a:prstGeom prst="rect">
            <a:avLst/>
          </a:prstGeom>
        </p:spPr>
      </p:pic>
    </p:spTree>
    <p:extLst>
      <p:ext uri="{BB962C8B-B14F-4D97-AF65-F5344CB8AC3E}">
        <p14:creationId xmlns:p14="http://schemas.microsoft.com/office/powerpoint/2010/main" val="133105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46BD75-A56E-4AB8-B235-3A92E23B01F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4F81C47D-E681-4487-B4E7-E7FFE5C2FBEB}"/>
              </a:ext>
            </a:extLst>
          </p:cNvPr>
          <p:cNvPicPr>
            <a:picLocks noChangeAspect="1"/>
          </p:cNvPicPr>
          <p:nvPr/>
        </p:nvPicPr>
        <p:blipFill>
          <a:blip r:embed="rId2"/>
          <a:stretch>
            <a:fillRect/>
          </a:stretch>
        </p:blipFill>
        <p:spPr>
          <a:xfrm>
            <a:off x="1" y="418395"/>
            <a:ext cx="9143999" cy="5753805"/>
          </a:xfrm>
          <a:prstGeom prst="rect">
            <a:avLst/>
          </a:prstGeom>
        </p:spPr>
      </p:pic>
    </p:spTree>
    <p:extLst>
      <p:ext uri="{BB962C8B-B14F-4D97-AF65-F5344CB8AC3E}">
        <p14:creationId xmlns:p14="http://schemas.microsoft.com/office/powerpoint/2010/main" val="2918387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0473C3-5A46-465D-A687-1A724DBF3B40}"/>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53E0C077-AF50-42B8-88C5-1CA945C455B6}"/>
              </a:ext>
            </a:extLst>
          </p:cNvPr>
          <p:cNvPicPr>
            <a:picLocks noChangeAspect="1"/>
          </p:cNvPicPr>
          <p:nvPr/>
        </p:nvPicPr>
        <p:blipFill>
          <a:blip r:embed="rId2"/>
          <a:stretch>
            <a:fillRect/>
          </a:stretch>
        </p:blipFill>
        <p:spPr>
          <a:xfrm>
            <a:off x="88899" y="457200"/>
            <a:ext cx="8966201" cy="5562600"/>
          </a:xfrm>
          <a:prstGeom prst="rect">
            <a:avLst/>
          </a:prstGeom>
        </p:spPr>
      </p:pic>
    </p:spTree>
    <p:extLst>
      <p:ext uri="{BB962C8B-B14F-4D97-AF65-F5344CB8AC3E}">
        <p14:creationId xmlns:p14="http://schemas.microsoft.com/office/powerpoint/2010/main" val="65330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457200" y="152400"/>
            <a:ext cx="8229600" cy="1143000"/>
          </a:xfrm>
        </p:spPr>
        <p:txBody>
          <a:bodyPr/>
          <a:lstStyle/>
          <a:p>
            <a:pPr eaLnBrk="1" hangingPunct="1"/>
            <a:r>
              <a:rPr lang="en-US" dirty="0"/>
              <a:t>Collectors</a:t>
            </a:r>
          </a:p>
        </p:txBody>
      </p:sp>
      <p:sp>
        <p:nvSpPr>
          <p:cNvPr id="12291" name="Rectangle 1027"/>
          <p:cNvSpPr>
            <a:spLocks noGrp="1" noChangeArrowheads="1"/>
          </p:cNvSpPr>
          <p:nvPr>
            <p:ph idx="1"/>
          </p:nvPr>
        </p:nvSpPr>
        <p:spPr>
          <a:xfrm>
            <a:off x="381000" y="1219200"/>
            <a:ext cx="8458200" cy="5638800"/>
          </a:xfrm>
        </p:spPr>
        <p:txBody>
          <a:bodyPr/>
          <a:lstStyle/>
          <a:p>
            <a:pPr marL="609600" indent="-609600" eaLnBrk="1" hangingPunct="1"/>
            <a:r>
              <a:rPr lang="en-US" dirty="0">
                <a:solidFill>
                  <a:srgbClr val="FF0000"/>
                </a:solidFill>
              </a:rPr>
              <a:t>Qualification Training</a:t>
            </a:r>
            <a:r>
              <a:rPr lang="en-US" dirty="0"/>
              <a:t>:   </a:t>
            </a:r>
          </a:p>
          <a:p>
            <a:pPr marL="946150" lvl="1" indent="-609600" eaLnBrk="1" hangingPunct="1"/>
            <a:r>
              <a:rPr lang="en-US" sz="2600" dirty="0">
                <a:solidFill>
                  <a:schemeClr val="tx2">
                    <a:lumMod val="75000"/>
                  </a:schemeClr>
                </a:solidFill>
              </a:rPr>
              <a:t>All steps to complete Custody and Control Form (CCF)</a:t>
            </a:r>
          </a:p>
          <a:p>
            <a:pPr marL="946150" lvl="1" indent="-609600" eaLnBrk="1" hangingPunct="1"/>
            <a:r>
              <a:rPr lang="en-US" sz="2600" dirty="0">
                <a:solidFill>
                  <a:schemeClr val="tx2">
                    <a:lumMod val="75000"/>
                  </a:schemeClr>
                </a:solidFill>
              </a:rPr>
              <a:t>Collection procedure </a:t>
            </a:r>
          </a:p>
          <a:p>
            <a:pPr marL="946150" lvl="1" indent="-609600" eaLnBrk="1" hangingPunct="1"/>
            <a:r>
              <a:rPr lang="en-US" sz="2600" dirty="0">
                <a:solidFill>
                  <a:schemeClr val="tx2">
                    <a:lumMod val="75000"/>
                  </a:schemeClr>
                </a:solidFill>
              </a:rPr>
              <a:t>Direct observation procedure</a:t>
            </a:r>
          </a:p>
          <a:p>
            <a:pPr marL="946150" lvl="1" indent="-609600" eaLnBrk="1" hangingPunct="1"/>
            <a:r>
              <a:rPr lang="en-US" sz="2600" dirty="0">
                <a:solidFill>
                  <a:schemeClr val="tx2">
                    <a:lumMod val="75000"/>
                  </a:schemeClr>
                </a:solidFill>
              </a:rPr>
              <a:t>Monitored collections</a:t>
            </a:r>
          </a:p>
          <a:p>
            <a:pPr marL="946150" lvl="1" indent="-609600" eaLnBrk="1" hangingPunct="1"/>
            <a:r>
              <a:rPr lang="en-US" sz="2600" dirty="0">
                <a:solidFill>
                  <a:schemeClr val="tx2">
                    <a:lumMod val="75000"/>
                  </a:schemeClr>
                </a:solidFill>
              </a:rPr>
              <a:t>“Problem” collections (Shy Bladder)</a:t>
            </a:r>
          </a:p>
          <a:p>
            <a:pPr marL="946150" lvl="1" indent="-609600" eaLnBrk="1" hangingPunct="1"/>
            <a:r>
              <a:rPr lang="en-US" sz="2600" dirty="0">
                <a:solidFill>
                  <a:schemeClr val="tx2">
                    <a:lumMod val="75000"/>
                  </a:schemeClr>
                </a:solidFill>
              </a:rPr>
              <a:t>Fatal Flaws, Recoverable Flaws  and Omission of information</a:t>
            </a:r>
          </a:p>
          <a:p>
            <a:pPr marL="946150" lvl="1" indent="-609600" eaLnBrk="1" hangingPunct="1"/>
            <a:r>
              <a:rPr lang="en-US" sz="2600" dirty="0">
                <a:solidFill>
                  <a:schemeClr val="tx2">
                    <a:lumMod val="75000"/>
                  </a:schemeClr>
                </a:solidFill>
              </a:rPr>
              <a:t>5 mock urine drug collections</a:t>
            </a:r>
          </a:p>
          <a:p>
            <a:pPr marL="946150" lvl="1" indent="-609600" eaLnBrk="1" hangingPunct="1"/>
            <a:r>
              <a:rPr lang="en-US" sz="2600" dirty="0">
                <a:solidFill>
                  <a:schemeClr val="tx2">
                    <a:lumMod val="75000"/>
                  </a:schemeClr>
                </a:solidFill>
              </a:rPr>
              <a:t>TMS 20497 training</a:t>
            </a:r>
            <a:endParaRPr lang="en-US" sz="3000" dirty="0"/>
          </a:p>
        </p:txBody>
      </p:sp>
      <p:sp>
        <p:nvSpPr>
          <p:cNvPr id="14340"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pic>
        <p:nvPicPr>
          <p:cNvPr id="5" name="Picture 4" descr="http://www.edisonohio.edu/uploads/images/BUSINESS_INDUSTRY/Training%20defn.JPG"/>
          <p:cNvPicPr/>
          <p:nvPr/>
        </p:nvPicPr>
        <p:blipFill>
          <a:blip r:embed="rId3" cstate="print"/>
          <a:srcRect/>
          <a:stretch>
            <a:fillRect/>
          </a:stretch>
        </p:blipFill>
        <p:spPr bwMode="auto">
          <a:xfrm>
            <a:off x="6019800" y="533400"/>
            <a:ext cx="1971907" cy="1066800"/>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F68AA8-677C-45EA-9B33-E0F3E50A375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7CBBF650-9839-401B-9574-E3384230F976}"/>
              </a:ext>
            </a:extLst>
          </p:cNvPr>
          <p:cNvPicPr>
            <a:picLocks noChangeAspect="1"/>
          </p:cNvPicPr>
          <p:nvPr/>
        </p:nvPicPr>
        <p:blipFill>
          <a:blip r:embed="rId2"/>
          <a:stretch>
            <a:fillRect/>
          </a:stretch>
        </p:blipFill>
        <p:spPr>
          <a:xfrm>
            <a:off x="126999" y="762000"/>
            <a:ext cx="8890001" cy="5410200"/>
          </a:xfrm>
          <a:prstGeom prst="rect">
            <a:avLst/>
          </a:prstGeom>
        </p:spPr>
      </p:pic>
    </p:spTree>
    <p:extLst>
      <p:ext uri="{BB962C8B-B14F-4D97-AF65-F5344CB8AC3E}">
        <p14:creationId xmlns:p14="http://schemas.microsoft.com/office/powerpoint/2010/main" val="3994995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C38A91-494B-4266-A58C-045D3172B8F6}"/>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933615BE-140C-4BD8-BF39-B2B29A06D711}"/>
              </a:ext>
            </a:extLst>
          </p:cNvPr>
          <p:cNvPicPr>
            <a:picLocks noChangeAspect="1"/>
          </p:cNvPicPr>
          <p:nvPr/>
        </p:nvPicPr>
        <p:blipFill>
          <a:blip r:embed="rId2"/>
          <a:stretch>
            <a:fillRect/>
          </a:stretch>
        </p:blipFill>
        <p:spPr>
          <a:xfrm>
            <a:off x="152400" y="914400"/>
            <a:ext cx="8839200" cy="5105400"/>
          </a:xfrm>
          <a:prstGeom prst="rect">
            <a:avLst/>
          </a:prstGeom>
        </p:spPr>
      </p:pic>
    </p:spTree>
    <p:extLst>
      <p:ext uri="{BB962C8B-B14F-4D97-AF65-F5344CB8AC3E}">
        <p14:creationId xmlns:p14="http://schemas.microsoft.com/office/powerpoint/2010/main" val="1182454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6E1C46-3912-45E6-A6B7-631CD3369E28}"/>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E68D6C58-A40E-48D8-87A2-30D3DD42304B}"/>
              </a:ext>
            </a:extLst>
          </p:cNvPr>
          <p:cNvPicPr>
            <a:picLocks noChangeAspect="1"/>
          </p:cNvPicPr>
          <p:nvPr/>
        </p:nvPicPr>
        <p:blipFill>
          <a:blip r:embed="rId2"/>
          <a:stretch>
            <a:fillRect/>
          </a:stretch>
        </p:blipFill>
        <p:spPr>
          <a:xfrm>
            <a:off x="25400" y="990600"/>
            <a:ext cx="8763000" cy="5181600"/>
          </a:xfrm>
          <a:prstGeom prst="rect">
            <a:avLst/>
          </a:prstGeom>
        </p:spPr>
      </p:pic>
    </p:spTree>
    <p:extLst>
      <p:ext uri="{BB962C8B-B14F-4D97-AF65-F5344CB8AC3E}">
        <p14:creationId xmlns:p14="http://schemas.microsoft.com/office/powerpoint/2010/main" val="2588471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0A9597-35F8-458A-8C56-0C0C7D6E5154}"/>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C892154B-F730-48D0-883A-52B79C942145}"/>
              </a:ext>
            </a:extLst>
          </p:cNvPr>
          <p:cNvPicPr>
            <a:picLocks noChangeAspect="1"/>
          </p:cNvPicPr>
          <p:nvPr/>
        </p:nvPicPr>
        <p:blipFill>
          <a:blip r:embed="rId2"/>
          <a:stretch>
            <a:fillRect/>
          </a:stretch>
        </p:blipFill>
        <p:spPr>
          <a:xfrm>
            <a:off x="169333" y="838200"/>
            <a:ext cx="8805333" cy="5334000"/>
          </a:xfrm>
          <a:prstGeom prst="rect">
            <a:avLst/>
          </a:prstGeom>
        </p:spPr>
      </p:pic>
    </p:spTree>
    <p:extLst>
      <p:ext uri="{BB962C8B-B14F-4D97-AF65-F5344CB8AC3E}">
        <p14:creationId xmlns:p14="http://schemas.microsoft.com/office/powerpoint/2010/main" val="2939192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040C40-6183-4850-A45E-925CCF10172E}"/>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FF777454-54C3-482A-82A7-229753752F44}"/>
              </a:ext>
            </a:extLst>
          </p:cNvPr>
          <p:cNvPicPr>
            <a:picLocks noChangeAspect="1"/>
          </p:cNvPicPr>
          <p:nvPr/>
        </p:nvPicPr>
        <p:blipFill>
          <a:blip r:embed="rId2"/>
          <a:stretch>
            <a:fillRect/>
          </a:stretch>
        </p:blipFill>
        <p:spPr>
          <a:xfrm>
            <a:off x="406399" y="685800"/>
            <a:ext cx="8737601" cy="5486400"/>
          </a:xfrm>
          <a:prstGeom prst="rect">
            <a:avLst/>
          </a:prstGeom>
        </p:spPr>
      </p:pic>
    </p:spTree>
    <p:extLst>
      <p:ext uri="{BB962C8B-B14F-4D97-AF65-F5344CB8AC3E}">
        <p14:creationId xmlns:p14="http://schemas.microsoft.com/office/powerpoint/2010/main" val="1448343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305EDC-4A3C-4119-A2CF-C805F7302A5D}"/>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F18A4A12-F21B-4EDD-B189-96729ECAF82F}"/>
              </a:ext>
            </a:extLst>
          </p:cNvPr>
          <p:cNvPicPr>
            <a:picLocks noChangeAspect="1"/>
          </p:cNvPicPr>
          <p:nvPr/>
        </p:nvPicPr>
        <p:blipFill>
          <a:blip r:embed="rId2"/>
          <a:stretch>
            <a:fillRect/>
          </a:stretch>
        </p:blipFill>
        <p:spPr>
          <a:xfrm>
            <a:off x="237066" y="762000"/>
            <a:ext cx="8669868" cy="4876800"/>
          </a:xfrm>
          <a:prstGeom prst="rect">
            <a:avLst/>
          </a:prstGeom>
        </p:spPr>
      </p:pic>
    </p:spTree>
    <p:extLst>
      <p:ext uri="{BB962C8B-B14F-4D97-AF65-F5344CB8AC3E}">
        <p14:creationId xmlns:p14="http://schemas.microsoft.com/office/powerpoint/2010/main" val="149634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154172-BEE6-486A-A89A-0B358A2B6A1B}"/>
              </a:ext>
            </a:extLst>
          </p:cNvPr>
          <p:cNvSpPr>
            <a:spLocks noGrp="1"/>
          </p:cNvSpPr>
          <p:nvPr>
            <p:ph type="ftr" sz="quarter" idx="11"/>
          </p:nvPr>
        </p:nvSpPr>
        <p:spPr>
          <a:xfrm>
            <a:off x="2133600" y="5943600"/>
            <a:ext cx="4953000" cy="777875"/>
          </a:xfrm>
        </p:spPr>
        <p:txBody>
          <a:bodyPr/>
          <a:lstStyle/>
          <a:p>
            <a:pPr>
              <a:defRPr/>
            </a:pPr>
            <a:r>
              <a:rPr lang="en-US" sz="2700" dirty="0">
                <a:solidFill>
                  <a:schemeClr val="tx1"/>
                </a:solidFill>
              </a:rPr>
              <a:t>Make sure not to bend the barcode on the label</a:t>
            </a:r>
            <a:r>
              <a:rPr lang="en-US" dirty="0"/>
              <a:t>.</a:t>
            </a:r>
          </a:p>
        </p:txBody>
      </p:sp>
      <p:pic>
        <p:nvPicPr>
          <p:cNvPr id="3" name="Picture 2">
            <a:extLst>
              <a:ext uri="{FF2B5EF4-FFF2-40B4-BE49-F238E27FC236}">
                <a16:creationId xmlns:a16="http://schemas.microsoft.com/office/drawing/2014/main" id="{49B5893E-DC7A-43A9-867A-7E5A314B88BB}"/>
              </a:ext>
            </a:extLst>
          </p:cNvPr>
          <p:cNvPicPr>
            <a:picLocks noChangeAspect="1"/>
          </p:cNvPicPr>
          <p:nvPr/>
        </p:nvPicPr>
        <p:blipFill>
          <a:blip r:embed="rId3"/>
          <a:stretch>
            <a:fillRect/>
          </a:stretch>
        </p:blipFill>
        <p:spPr>
          <a:xfrm>
            <a:off x="203463" y="533400"/>
            <a:ext cx="8940537" cy="5105400"/>
          </a:xfrm>
          <a:prstGeom prst="rect">
            <a:avLst/>
          </a:prstGeom>
        </p:spPr>
      </p:pic>
      <p:pic>
        <p:nvPicPr>
          <p:cNvPr id="4" name="Picture 3">
            <a:extLst>
              <a:ext uri="{FF2B5EF4-FFF2-40B4-BE49-F238E27FC236}">
                <a16:creationId xmlns:a16="http://schemas.microsoft.com/office/drawing/2014/main" id="{B8F8F25A-DC04-4265-9CF9-D212F130CEFE}"/>
              </a:ext>
            </a:extLst>
          </p:cNvPr>
          <p:cNvPicPr>
            <a:picLocks noChangeAspect="1"/>
          </p:cNvPicPr>
          <p:nvPr/>
        </p:nvPicPr>
        <p:blipFill>
          <a:blip r:embed="rId3"/>
          <a:stretch>
            <a:fillRect/>
          </a:stretch>
        </p:blipFill>
        <p:spPr>
          <a:xfrm>
            <a:off x="355863" y="685800"/>
            <a:ext cx="8940537" cy="5105400"/>
          </a:xfrm>
          <a:prstGeom prst="rect">
            <a:avLst/>
          </a:prstGeom>
        </p:spPr>
      </p:pic>
    </p:spTree>
    <p:extLst>
      <p:ext uri="{BB962C8B-B14F-4D97-AF65-F5344CB8AC3E}">
        <p14:creationId xmlns:p14="http://schemas.microsoft.com/office/powerpoint/2010/main" val="3562827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D5024D-91E0-4601-B55F-629121EE9B9A}"/>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C220F404-3880-4762-8CB6-78047D3A7553}"/>
              </a:ext>
            </a:extLst>
          </p:cNvPr>
          <p:cNvPicPr>
            <a:picLocks noChangeAspect="1"/>
          </p:cNvPicPr>
          <p:nvPr/>
        </p:nvPicPr>
        <p:blipFill>
          <a:blip r:embed="rId2"/>
          <a:stretch>
            <a:fillRect/>
          </a:stretch>
        </p:blipFill>
        <p:spPr>
          <a:xfrm>
            <a:off x="152400" y="533400"/>
            <a:ext cx="8784433" cy="5257800"/>
          </a:xfrm>
          <a:prstGeom prst="rect">
            <a:avLst/>
          </a:prstGeom>
        </p:spPr>
      </p:pic>
    </p:spTree>
    <p:extLst>
      <p:ext uri="{BB962C8B-B14F-4D97-AF65-F5344CB8AC3E}">
        <p14:creationId xmlns:p14="http://schemas.microsoft.com/office/powerpoint/2010/main" val="1369003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3D451C-1BA3-4EA0-B732-CBB7578568EC}"/>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2965CE7E-CFBD-489E-947C-462EF639BDFB}"/>
              </a:ext>
            </a:extLst>
          </p:cNvPr>
          <p:cNvPicPr>
            <a:picLocks noChangeAspect="1"/>
          </p:cNvPicPr>
          <p:nvPr/>
        </p:nvPicPr>
        <p:blipFill>
          <a:blip r:embed="rId2"/>
          <a:stretch>
            <a:fillRect/>
          </a:stretch>
        </p:blipFill>
        <p:spPr>
          <a:xfrm>
            <a:off x="93397" y="685800"/>
            <a:ext cx="8813537" cy="5186215"/>
          </a:xfrm>
          <a:prstGeom prst="rect">
            <a:avLst/>
          </a:prstGeom>
        </p:spPr>
      </p:pic>
    </p:spTree>
    <p:extLst>
      <p:ext uri="{BB962C8B-B14F-4D97-AF65-F5344CB8AC3E}">
        <p14:creationId xmlns:p14="http://schemas.microsoft.com/office/powerpoint/2010/main" val="1606372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E5284D-F4BE-4A99-A4DD-6CFEFADE8280}"/>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75CD3AC0-7D22-44DE-A9A0-FED58267AA48}"/>
              </a:ext>
            </a:extLst>
          </p:cNvPr>
          <p:cNvPicPr>
            <a:picLocks noChangeAspect="1"/>
          </p:cNvPicPr>
          <p:nvPr/>
        </p:nvPicPr>
        <p:blipFill>
          <a:blip r:embed="rId2"/>
          <a:stretch>
            <a:fillRect/>
          </a:stretch>
        </p:blipFill>
        <p:spPr>
          <a:xfrm>
            <a:off x="152400" y="609600"/>
            <a:ext cx="8839200" cy="5290988"/>
          </a:xfrm>
          <a:prstGeom prst="rect">
            <a:avLst/>
          </a:prstGeom>
        </p:spPr>
      </p:pic>
    </p:spTree>
    <p:extLst>
      <p:ext uri="{BB962C8B-B14F-4D97-AF65-F5344CB8AC3E}">
        <p14:creationId xmlns:p14="http://schemas.microsoft.com/office/powerpoint/2010/main" val="1641079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304800"/>
            <a:ext cx="8229600" cy="1143000"/>
          </a:xfrm>
        </p:spPr>
        <p:txBody>
          <a:bodyPr/>
          <a:lstStyle/>
          <a:p>
            <a:pPr eaLnBrk="1" hangingPunct="1"/>
            <a:r>
              <a:rPr lang="en-US" dirty="0">
                <a:solidFill>
                  <a:srgbClr val="FF0000"/>
                </a:solidFill>
              </a:rPr>
              <a:t>Collector Requirements</a:t>
            </a:r>
            <a:r>
              <a:rPr lang="en-US" dirty="0"/>
              <a:t> </a:t>
            </a:r>
          </a:p>
        </p:txBody>
      </p:sp>
      <p:sp>
        <p:nvSpPr>
          <p:cNvPr id="3" name="Content Placeholder 2"/>
          <p:cNvSpPr>
            <a:spLocks noGrp="1"/>
          </p:cNvSpPr>
          <p:nvPr>
            <p:ph idx="1"/>
          </p:nvPr>
        </p:nvSpPr>
        <p:spPr>
          <a:xfrm>
            <a:off x="533400" y="1600200"/>
            <a:ext cx="8042275" cy="4724400"/>
          </a:xfrm>
        </p:spPr>
        <p:txBody>
          <a:bodyPr rtlCol="0">
            <a:normAutofit fontScale="70000" lnSpcReduction="20000"/>
          </a:bodyPr>
          <a:lstStyle/>
          <a:p>
            <a:pPr eaLnBrk="1" fontAlgn="auto" hangingPunct="1">
              <a:spcAft>
                <a:spcPts val="0"/>
              </a:spcAft>
              <a:buFont typeface="Arial" pitchFamily="34" charset="0"/>
              <a:buChar char="•"/>
              <a:defRPr/>
            </a:pPr>
            <a:r>
              <a:rPr lang="en-US" dirty="0">
                <a:solidFill>
                  <a:schemeClr val="tx2">
                    <a:lumMod val="75000"/>
                  </a:schemeClr>
                </a:solidFill>
              </a:rPr>
              <a:t>Gender Requirements </a:t>
            </a:r>
          </a:p>
          <a:p>
            <a:pPr lvl="1" eaLnBrk="1" fontAlgn="auto" hangingPunct="1">
              <a:spcAft>
                <a:spcPts val="0"/>
              </a:spcAft>
              <a:buFont typeface="Arial" pitchFamily="34" charset="0"/>
              <a:buChar char="–"/>
              <a:defRPr/>
            </a:pPr>
            <a:r>
              <a:rPr lang="en-US" sz="2500" b="1" dirty="0">
                <a:solidFill>
                  <a:srgbClr val="FF0000"/>
                </a:solidFill>
              </a:rPr>
              <a:t>Normal and Monitored collections</a:t>
            </a:r>
            <a:r>
              <a:rPr lang="en-US" sz="2500" dirty="0"/>
              <a:t>: It is permissible to collect for the opposite gender identity.</a:t>
            </a:r>
          </a:p>
          <a:p>
            <a:pPr lvl="1" eaLnBrk="1" fontAlgn="auto" hangingPunct="1">
              <a:spcAft>
                <a:spcPts val="0"/>
              </a:spcAft>
              <a:buFont typeface="Arial" pitchFamily="34" charset="0"/>
              <a:buChar char="–"/>
              <a:defRPr/>
            </a:pPr>
            <a:r>
              <a:rPr lang="en-US" sz="2500" b="1" dirty="0">
                <a:solidFill>
                  <a:srgbClr val="FF0000"/>
                </a:solidFill>
              </a:rPr>
              <a:t>Observed collections-  </a:t>
            </a:r>
            <a:r>
              <a:rPr lang="en-US" sz="2500" dirty="0"/>
              <a:t>monitor (person entering the restroom with the donor) </a:t>
            </a:r>
            <a:r>
              <a:rPr lang="en-US" sz="2500" dirty="0">
                <a:solidFill>
                  <a:srgbClr val="FF0000"/>
                </a:solidFill>
                <a:highlight>
                  <a:srgbClr val="00FFFF"/>
                </a:highlight>
              </a:rPr>
              <a:t>must</a:t>
            </a:r>
            <a:r>
              <a:rPr lang="en-US" sz="2500" dirty="0"/>
              <a:t> be </a:t>
            </a:r>
            <a:r>
              <a:rPr lang="en-US" sz="2500" dirty="0">
                <a:solidFill>
                  <a:srgbClr val="FF0000"/>
                </a:solidFill>
              </a:rPr>
              <a:t>same</a:t>
            </a:r>
            <a:r>
              <a:rPr lang="en-US" sz="2500" dirty="0"/>
              <a:t> gender identity</a:t>
            </a:r>
          </a:p>
          <a:p>
            <a:pPr lvl="1" eaLnBrk="1" fontAlgn="auto" hangingPunct="1">
              <a:spcAft>
                <a:spcPts val="0"/>
              </a:spcAft>
              <a:buNone/>
              <a:defRPr/>
            </a:pPr>
            <a:endParaRPr lang="en-US" sz="2500" dirty="0"/>
          </a:p>
          <a:p>
            <a:pPr eaLnBrk="1" fontAlgn="auto" hangingPunct="1">
              <a:lnSpc>
                <a:spcPct val="80000"/>
              </a:lnSpc>
              <a:spcAft>
                <a:spcPts val="0"/>
              </a:spcAft>
              <a:buFont typeface="Arial" pitchFamily="34" charset="0"/>
              <a:buChar char="•"/>
              <a:defRPr/>
            </a:pPr>
            <a:r>
              <a:rPr lang="en-US" sz="2800" dirty="0">
                <a:solidFill>
                  <a:schemeClr val="tx2">
                    <a:lumMod val="75000"/>
                  </a:schemeClr>
                </a:solidFill>
              </a:rPr>
              <a:t>Who may</a:t>
            </a:r>
            <a:r>
              <a:rPr lang="en-US" sz="2800" dirty="0"/>
              <a:t> </a:t>
            </a:r>
            <a:r>
              <a:rPr lang="en-US" sz="2800" b="1" u="sng" dirty="0">
                <a:solidFill>
                  <a:srgbClr val="FF0000"/>
                </a:solidFill>
              </a:rPr>
              <a:t>not</a:t>
            </a:r>
            <a:r>
              <a:rPr lang="en-US" sz="2800" dirty="0"/>
              <a:t> </a:t>
            </a:r>
            <a:r>
              <a:rPr lang="en-US" sz="2800" dirty="0">
                <a:solidFill>
                  <a:schemeClr val="tx2">
                    <a:lumMod val="75000"/>
                  </a:schemeClr>
                </a:solidFill>
              </a:rPr>
              <a:t>serve as a collector</a:t>
            </a:r>
          </a:p>
          <a:p>
            <a:pPr eaLnBrk="1" fontAlgn="auto" hangingPunct="1">
              <a:lnSpc>
                <a:spcPct val="80000"/>
              </a:lnSpc>
              <a:spcAft>
                <a:spcPts val="0"/>
              </a:spcAft>
              <a:buNone/>
              <a:defRPr/>
            </a:pPr>
            <a:endParaRPr lang="en-US" sz="2800" dirty="0"/>
          </a:p>
          <a:p>
            <a:pPr lvl="1" eaLnBrk="1" fontAlgn="auto" hangingPunct="1">
              <a:lnSpc>
                <a:spcPct val="80000"/>
              </a:lnSpc>
              <a:spcAft>
                <a:spcPts val="0"/>
              </a:spcAft>
              <a:buFont typeface="Arial" pitchFamily="34" charset="0"/>
              <a:buChar char="–"/>
              <a:defRPr/>
            </a:pPr>
            <a:r>
              <a:rPr lang="en-US" sz="2600" dirty="0"/>
              <a:t>The donor</a:t>
            </a:r>
          </a:p>
          <a:p>
            <a:pPr lvl="1" eaLnBrk="1" fontAlgn="auto" hangingPunct="1">
              <a:lnSpc>
                <a:spcPct val="80000"/>
              </a:lnSpc>
              <a:spcAft>
                <a:spcPts val="0"/>
              </a:spcAft>
              <a:buFont typeface="Wingdings" charset="2"/>
              <a:buNone/>
              <a:defRPr/>
            </a:pPr>
            <a:endParaRPr lang="en-US" sz="2600" dirty="0"/>
          </a:p>
          <a:p>
            <a:pPr lvl="1" eaLnBrk="1" fontAlgn="auto" hangingPunct="1">
              <a:lnSpc>
                <a:spcPct val="80000"/>
              </a:lnSpc>
              <a:spcAft>
                <a:spcPts val="0"/>
              </a:spcAft>
              <a:buFont typeface="Arial" pitchFamily="34" charset="0"/>
              <a:buChar char="–"/>
              <a:defRPr/>
            </a:pPr>
            <a:r>
              <a:rPr lang="en-US" sz="2700" dirty="0"/>
              <a:t>Employee of the testing Laboratory (Minneapolis) who can link the donor with the specimen drug results</a:t>
            </a:r>
          </a:p>
          <a:p>
            <a:pPr lvl="1" eaLnBrk="1" fontAlgn="auto" hangingPunct="1">
              <a:lnSpc>
                <a:spcPct val="80000"/>
              </a:lnSpc>
              <a:spcAft>
                <a:spcPts val="0"/>
              </a:spcAft>
              <a:buFont typeface="Wingdings" charset="2"/>
              <a:buNone/>
              <a:defRPr/>
            </a:pPr>
            <a:endParaRPr lang="en-US" sz="2700" dirty="0"/>
          </a:p>
          <a:p>
            <a:pPr lvl="1" eaLnBrk="1" fontAlgn="auto" hangingPunct="1">
              <a:lnSpc>
                <a:spcPct val="80000"/>
              </a:lnSpc>
              <a:spcAft>
                <a:spcPts val="0"/>
              </a:spcAft>
              <a:buFont typeface="Arial" pitchFamily="34" charset="0"/>
              <a:buChar char="–"/>
              <a:defRPr/>
            </a:pPr>
            <a:r>
              <a:rPr lang="en-US" sz="2700" dirty="0"/>
              <a:t>Co-worker from the same testing Laboratory</a:t>
            </a:r>
          </a:p>
          <a:p>
            <a:pPr lvl="1" eaLnBrk="1" fontAlgn="auto" hangingPunct="1">
              <a:lnSpc>
                <a:spcPct val="80000"/>
              </a:lnSpc>
              <a:spcAft>
                <a:spcPts val="0"/>
              </a:spcAft>
              <a:buFont typeface="Wingdings" charset="2"/>
              <a:buNone/>
              <a:defRPr/>
            </a:pPr>
            <a:endParaRPr lang="en-US" sz="2700" dirty="0"/>
          </a:p>
          <a:p>
            <a:pPr lvl="1" eaLnBrk="1" fontAlgn="auto" hangingPunct="1">
              <a:lnSpc>
                <a:spcPct val="80000"/>
              </a:lnSpc>
              <a:spcAft>
                <a:spcPts val="0"/>
              </a:spcAft>
              <a:buFont typeface="Arial" pitchFamily="34" charset="0"/>
              <a:buChar char="–"/>
              <a:defRPr/>
            </a:pPr>
            <a:r>
              <a:rPr lang="en-US" sz="2700" dirty="0"/>
              <a:t>Friend or relative of donor</a:t>
            </a:r>
          </a:p>
          <a:p>
            <a:pPr lvl="1" eaLnBrk="1" fontAlgn="auto" hangingPunct="1">
              <a:lnSpc>
                <a:spcPct val="80000"/>
              </a:lnSpc>
              <a:spcAft>
                <a:spcPts val="0"/>
              </a:spcAft>
              <a:buFont typeface="Wingdings" charset="2"/>
              <a:buNone/>
              <a:defRPr/>
            </a:pPr>
            <a:endParaRPr lang="en-US" sz="2700" dirty="0"/>
          </a:p>
          <a:p>
            <a:pPr lvl="1" eaLnBrk="1" fontAlgn="auto" hangingPunct="1">
              <a:lnSpc>
                <a:spcPct val="80000"/>
              </a:lnSpc>
              <a:spcAft>
                <a:spcPts val="0"/>
              </a:spcAft>
              <a:buFont typeface="Arial" pitchFamily="34" charset="0"/>
              <a:buChar char="–"/>
              <a:defRPr/>
            </a:pPr>
            <a:r>
              <a:rPr lang="en-US" sz="2700" dirty="0"/>
              <a:t>Immediate supervisor  </a:t>
            </a:r>
            <a:r>
              <a:rPr lang="en-US" sz="2700" b="1" u="sng" dirty="0">
                <a:solidFill>
                  <a:srgbClr val="FF0000"/>
                </a:solidFill>
              </a:rPr>
              <a:t>unless</a:t>
            </a:r>
            <a:r>
              <a:rPr lang="en-US" sz="2700" dirty="0"/>
              <a:t>  there is no feasible alternate trained collector </a:t>
            </a:r>
            <a:endParaRPr lang="en-US" sz="1800" dirty="0"/>
          </a:p>
          <a:p>
            <a:pPr lvl="1" eaLnBrk="1" fontAlgn="auto" hangingPunct="1">
              <a:spcAft>
                <a:spcPts val="0"/>
              </a:spcAft>
              <a:buFont typeface="Arial" pitchFamily="34" charset="0"/>
              <a:buChar char="–"/>
              <a:defRPr/>
            </a:pPr>
            <a:endParaRPr lang="en-US" sz="2500" dirty="0"/>
          </a:p>
          <a:p>
            <a:pPr lvl="1" eaLnBrk="1" fontAlgn="auto" hangingPunct="1">
              <a:spcAft>
                <a:spcPts val="0"/>
              </a:spcAft>
              <a:buFont typeface="Wingdings" charset="2"/>
              <a:buNone/>
              <a:defRPr/>
            </a:pPr>
            <a:endParaRPr lang="en-US" sz="2500" dirty="0"/>
          </a:p>
        </p:txBody>
      </p:sp>
      <p:sp>
        <p:nvSpPr>
          <p:cNvPr id="15364"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dirty="0"/>
              <a:t>Department of Veterans Affairs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CDA382-A1C6-4000-8BA1-4EE92A646085}"/>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9698AC49-5607-48C4-824A-379F44A0FE11}"/>
              </a:ext>
            </a:extLst>
          </p:cNvPr>
          <p:cNvPicPr>
            <a:picLocks noChangeAspect="1"/>
          </p:cNvPicPr>
          <p:nvPr/>
        </p:nvPicPr>
        <p:blipFill>
          <a:blip r:embed="rId2"/>
          <a:stretch>
            <a:fillRect/>
          </a:stretch>
        </p:blipFill>
        <p:spPr>
          <a:xfrm>
            <a:off x="304800" y="914400"/>
            <a:ext cx="8534400" cy="5115072"/>
          </a:xfrm>
          <a:prstGeom prst="rect">
            <a:avLst/>
          </a:prstGeom>
        </p:spPr>
      </p:pic>
    </p:spTree>
    <p:extLst>
      <p:ext uri="{BB962C8B-B14F-4D97-AF65-F5344CB8AC3E}">
        <p14:creationId xmlns:p14="http://schemas.microsoft.com/office/powerpoint/2010/main" val="3715760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A87245-88F4-4A2E-B297-2D2A03DA8BFB}"/>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B865AC7A-78D4-4B1B-B5AC-8842AD256BEF}"/>
              </a:ext>
            </a:extLst>
          </p:cNvPr>
          <p:cNvPicPr>
            <a:picLocks noChangeAspect="1"/>
          </p:cNvPicPr>
          <p:nvPr/>
        </p:nvPicPr>
        <p:blipFill>
          <a:blip r:embed="rId2"/>
          <a:stretch>
            <a:fillRect/>
          </a:stretch>
        </p:blipFill>
        <p:spPr>
          <a:xfrm>
            <a:off x="169333" y="762000"/>
            <a:ext cx="8805333" cy="4953000"/>
          </a:xfrm>
          <a:prstGeom prst="rect">
            <a:avLst/>
          </a:prstGeom>
        </p:spPr>
      </p:pic>
    </p:spTree>
    <p:extLst>
      <p:ext uri="{BB962C8B-B14F-4D97-AF65-F5344CB8AC3E}">
        <p14:creationId xmlns:p14="http://schemas.microsoft.com/office/powerpoint/2010/main" val="2837765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C33948-9857-481D-992A-AE3C37BC6EC1}"/>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230B7FAE-D481-4C0E-A8DD-C434B6F3166B}"/>
              </a:ext>
            </a:extLst>
          </p:cNvPr>
          <p:cNvPicPr>
            <a:picLocks noChangeAspect="1"/>
          </p:cNvPicPr>
          <p:nvPr/>
        </p:nvPicPr>
        <p:blipFill>
          <a:blip r:embed="rId2"/>
          <a:stretch>
            <a:fillRect/>
          </a:stretch>
        </p:blipFill>
        <p:spPr>
          <a:xfrm>
            <a:off x="76200" y="685800"/>
            <a:ext cx="8763000" cy="5257800"/>
          </a:xfrm>
          <a:prstGeom prst="rect">
            <a:avLst/>
          </a:prstGeom>
        </p:spPr>
      </p:pic>
    </p:spTree>
    <p:extLst>
      <p:ext uri="{BB962C8B-B14F-4D97-AF65-F5344CB8AC3E}">
        <p14:creationId xmlns:p14="http://schemas.microsoft.com/office/powerpoint/2010/main" val="1641681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356BF5-C3A9-439A-AA5D-E62BC133D3A3}"/>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E169C9B5-1ACA-4FA5-A27B-0E1391813D00}"/>
              </a:ext>
            </a:extLst>
          </p:cNvPr>
          <p:cNvPicPr>
            <a:picLocks noChangeAspect="1"/>
          </p:cNvPicPr>
          <p:nvPr/>
        </p:nvPicPr>
        <p:blipFill>
          <a:blip r:embed="rId2"/>
          <a:stretch>
            <a:fillRect/>
          </a:stretch>
        </p:blipFill>
        <p:spPr>
          <a:xfrm>
            <a:off x="203199" y="381000"/>
            <a:ext cx="8737601" cy="5562600"/>
          </a:xfrm>
          <a:prstGeom prst="rect">
            <a:avLst/>
          </a:prstGeom>
        </p:spPr>
      </p:pic>
    </p:spTree>
    <p:extLst>
      <p:ext uri="{BB962C8B-B14F-4D97-AF65-F5344CB8AC3E}">
        <p14:creationId xmlns:p14="http://schemas.microsoft.com/office/powerpoint/2010/main" val="979754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63883D-90D1-4A12-A2D3-B68BE1A7AA9F}"/>
              </a:ext>
            </a:extLst>
          </p:cNvPr>
          <p:cNvSpPr>
            <a:spLocks noGrp="1"/>
          </p:cNvSpPr>
          <p:nvPr>
            <p:ph type="ftr" sz="quarter" idx="11"/>
          </p:nvPr>
        </p:nvSpPr>
        <p:spPr>
          <a:xfrm>
            <a:off x="152400" y="5791200"/>
            <a:ext cx="7391400" cy="1066800"/>
          </a:xfrm>
        </p:spPr>
        <p:txBody>
          <a:bodyPr/>
          <a:lstStyle/>
          <a:p>
            <a:pPr>
              <a:defRPr/>
            </a:pPr>
            <a:r>
              <a:rPr lang="en-US" sz="2700" dirty="0">
                <a:solidFill>
                  <a:schemeClr val="tx1"/>
                </a:solidFill>
              </a:rPr>
              <a:t>Place the Minneapolis address label on the bag</a:t>
            </a:r>
            <a:r>
              <a:rPr lang="en-US" sz="2600" dirty="0"/>
              <a:t>.</a:t>
            </a:r>
          </a:p>
        </p:txBody>
      </p:sp>
      <p:pic>
        <p:nvPicPr>
          <p:cNvPr id="3" name="Picture 2">
            <a:extLst>
              <a:ext uri="{FF2B5EF4-FFF2-40B4-BE49-F238E27FC236}">
                <a16:creationId xmlns:a16="http://schemas.microsoft.com/office/drawing/2014/main" id="{9BBFC2F8-B60A-4EA3-AE62-D03466908790}"/>
              </a:ext>
            </a:extLst>
          </p:cNvPr>
          <p:cNvPicPr>
            <a:picLocks noChangeAspect="1"/>
          </p:cNvPicPr>
          <p:nvPr/>
        </p:nvPicPr>
        <p:blipFill>
          <a:blip r:embed="rId2"/>
          <a:stretch>
            <a:fillRect/>
          </a:stretch>
        </p:blipFill>
        <p:spPr>
          <a:xfrm>
            <a:off x="152400" y="869950"/>
            <a:ext cx="8251786" cy="5149850"/>
          </a:xfrm>
          <a:prstGeom prst="rect">
            <a:avLst/>
          </a:prstGeom>
        </p:spPr>
      </p:pic>
      <p:sp>
        <p:nvSpPr>
          <p:cNvPr id="6" name="TextBox 5">
            <a:extLst>
              <a:ext uri="{FF2B5EF4-FFF2-40B4-BE49-F238E27FC236}">
                <a16:creationId xmlns:a16="http://schemas.microsoft.com/office/drawing/2014/main" id="{14175D93-55FD-4E0A-9E1B-816044B6C4E3}"/>
              </a:ext>
            </a:extLst>
          </p:cNvPr>
          <p:cNvSpPr txBox="1"/>
          <p:nvPr/>
        </p:nvSpPr>
        <p:spPr>
          <a:xfrm>
            <a:off x="5486400" y="1066800"/>
            <a:ext cx="3429000" cy="830997"/>
          </a:xfrm>
          <a:prstGeom prst="rect">
            <a:avLst/>
          </a:prstGeom>
          <a:noFill/>
        </p:spPr>
        <p:txBody>
          <a:bodyPr wrap="square" rtlCol="0">
            <a:spAutoFit/>
          </a:bodyPr>
          <a:lstStyle/>
          <a:p>
            <a:r>
              <a:rPr lang="en-US" dirty="0">
                <a:solidFill>
                  <a:srgbClr val="FF0000"/>
                </a:solidFill>
              </a:rPr>
              <a:t>Cover the black cross </a:t>
            </a:r>
          </a:p>
          <a:p>
            <a:r>
              <a:rPr lang="en-US" dirty="0">
                <a:solidFill>
                  <a:srgbClr val="FF0000"/>
                </a:solidFill>
              </a:rPr>
              <a:t>Hatch slit opening</a:t>
            </a:r>
          </a:p>
        </p:txBody>
      </p:sp>
    </p:spTree>
    <p:extLst>
      <p:ext uri="{BB962C8B-B14F-4D97-AF65-F5344CB8AC3E}">
        <p14:creationId xmlns:p14="http://schemas.microsoft.com/office/powerpoint/2010/main" val="1626238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75FBB2-1A91-4F4B-8603-42E7005DAC6D}"/>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3F157192-8E23-406C-8020-1685197FD8EA}"/>
              </a:ext>
            </a:extLst>
          </p:cNvPr>
          <p:cNvPicPr>
            <a:picLocks noChangeAspect="1"/>
          </p:cNvPicPr>
          <p:nvPr/>
        </p:nvPicPr>
        <p:blipFill>
          <a:blip r:embed="rId2"/>
          <a:stretch>
            <a:fillRect/>
          </a:stretch>
        </p:blipFill>
        <p:spPr>
          <a:xfrm>
            <a:off x="355675" y="637749"/>
            <a:ext cx="8432650" cy="5718601"/>
          </a:xfrm>
          <a:prstGeom prst="rect">
            <a:avLst/>
          </a:prstGeom>
        </p:spPr>
      </p:pic>
    </p:spTree>
    <p:extLst>
      <p:ext uri="{BB962C8B-B14F-4D97-AF65-F5344CB8AC3E}">
        <p14:creationId xmlns:p14="http://schemas.microsoft.com/office/powerpoint/2010/main" val="266341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E9B574-E4E7-4DCF-ACC3-61EFAE5953C2}"/>
              </a:ext>
            </a:extLst>
          </p:cNvPr>
          <p:cNvSpPr>
            <a:spLocks noGrp="1"/>
          </p:cNvSpPr>
          <p:nvPr>
            <p:ph type="ftr" sz="quarter" idx="11"/>
          </p:nvPr>
        </p:nvSpPr>
        <p:spPr/>
        <p:txBody>
          <a:bodyPr/>
          <a:lstStyle/>
          <a:p>
            <a:pPr>
              <a:defRPr/>
            </a:pPr>
            <a:r>
              <a:rPr lang="en-US"/>
              <a:t>Department of Veterans Affairs</a:t>
            </a:r>
            <a:endParaRPr lang="en-US" dirty="0"/>
          </a:p>
        </p:txBody>
      </p:sp>
      <p:pic>
        <p:nvPicPr>
          <p:cNvPr id="3" name="Picture 2">
            <a:extLst>
              <a:ext uri="{FF2B5EF4-FFF2-40B4-BE49-F238E27FC236}">
                <a16:creationId xmlns:a16="http://schemas.microsoft.com/office/drawing/2014/main" id="{FAD605B1-1014-4222-90F4-390D09718894}"/>
              </a:ext>
            </a:extLst>
          </p:cNvPr>
          <p:cNvPicPr>
            <a:picLocks noChangeAspect="1"/>
          </p:cNvPicPr>
          <p:nvPr/>
        </p:nvPicPr>
        <p:blipFill>
          <a:blip r:embed="rId2"/>
          <a:stretch>
            <a:fillRect/>
          </a:stretch>
        </p:blipFill>
        <p:spPr>
          <a:xfrm>
            <a:off x="838200" y="1155627"/>
            <a:ext cx="8305800" cy="4546746"/>
          </a:xfrm>
          <a:prstGeom prst="rect">
            <a:avLst/>
          </a:prstGeom>
        </p:spPr>
      </p:pic>
    </p:spTree>
    <p:extLst>
      <p:ext uri="{BB962C8B-B14F-4D97-AF65-F5344CB8AC3E}">
        <p14:creationId xmlns:p14="http://schemas.microsoft.com/office/powerpoint/2010/main" val="143159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E3ED-739E-43BA-9AAB-206A8AFC4271}"/>
              </a:ext>
            </a:extLst>
          </p:cNvPr>
          <p:cNvSpPr>
            <a:spLocks noGrp="1"/>
          </p:cNvSpPr>
          <p:nvPr>
            <p:ph type="title"/>
          </p:nvPr>
        </p:nvSpPr>
        <p:spPr>
          <a:xfrm>
            <a:off x="457200" y="274638"/>
            <a:ext cx="8229600" cy="868362"/>
          </a:xfrm>
        </p:spPr>
        <p:txBody>
          <a:bodyPr/>
          <a:lstStyle/>
          <a:p>
            <a:r>
              <a:rPr lang="en-US" dirty="0">
                <a:solidFill>
                  <a:srgbClr val="FF0000"/>
                </a:solidFill>
              </a:rPr>
              <a:t>Gender identity</a:t>
            </a:r>
          </a:p>
        </p:txBody>
      </p:sp>
      <p:sp>
        <p:nvSpPr>
          <p:cNvPr id="4" name="Footer Placeholder 3">
            <a:extLst>
              <a:ext uri="{FF2B5EF4-FFF2-40B4-BE49-F238E27FC236}">
                <a16:creationId xmlns:a16="http://schemas.microsoft.com/office/drawing/2014/main" id="{6BC381DF-DB41-4E68-8C76-483EE49CD6C2}"/>
              </a:ext>
            </a:extLst>
          </p:cNvPr>
          <p:cNvSpPr>
            <a:spLocks noGrp="1"/>
          </p:cNvSpPr>
          <p:nvPr>
            <p:ph type="ftr" sz="quarter" idx="11"/>
          </p:nvPr>
        </p:nvSpPr>
        <p:spPr/>
        <p:txBody>
          <a:bodyPr/>
          <a:lstStyle/>
          <a:p>
            <a:pPr>
              <a:defRPr/>
            </a:pPr>
            <a:r>
              <a:rPr lang="en-US"/>
              <a:t>Department of Veterans Affairs</a:t>
            </a:r>
            <a:endParaRPr lang="en-US" dirty="0"/>
          </a:p>
        </p:txBody>
      </p:sp>
      <p:sp>
        <p:nvSpPr>
          <p:cNvPr id="7" name="Content Placeholder 6">
            <a:extLst>
              <a:ext uri="{FF2B5EF4-FFF2-40B4-BE49-F238E27FC236}">
                <a16:creationId xmlns:a16="http://schemas.microsoft.com/office/drawing/2014/main" id="{1AC35787-972E-4EAE-B124-CC482CEE9504}"/>
              </a:ext>
            </a:extLst>
          </p:cNvPr>
          <p:cNvSpPr>
            <a:spLocks noGrp="1"/>
          </p:cNvSpPr>
          <p:nvPr>
            <p:ph idx="1"/>
          </p:nvPr>
        </p:nvSpPr>
        <p:spPr>
          <a:xfrm>
            <a:off x="457200" y="1066800"/>
            <a:ext cx="8229600" cy="4953000"/>
          </a:xfrm>
        </p:spPr>
        <p:txBody>
          <a:bodyPr/>
          <a:lstStyle/>
          <a:p>
            <a:r>
              <a:rPr lang="en-US" sz="2500" dirty="0">
                <a:solidFill>
                  <a:schemeClr val="tx2">
                    <a:lumMod val="75000"/>
                  </a:schemeClr>
                </a:solidFill>
              </a:rPr>
              <a:t>Gender identity means a person’s internal sense of being male or female, which may differ from that person’s sex assigned at birth. </a:t>
            </a:r>
          </a:p>
          <a:p>
            <a:r>
              <a:rPr lang="en-US" sz="2500" dirty="0">
                <a:solidFill>
                  <a:schemeClr val="tx2">
                    <a:lumMod val="75000"/>
                  </a:schemeClr>
                </a:solidFill>
              </a:rPr>
              <a:t>For direct observed collection, the observer/monitor must match the donor’s gender identity (not gender).</a:t>
            </a:r>
          </a:p>
          <a:p>
            <a:r>
              <a:rPr lang="en-US" sz="2500" dirty="0">
                <a:solidFill>
                  <a:schemeClr val="tx2">
                    <a:lumMod val="75000"/>
                  </a:schemeClr>
                </a:solidFill>
              </a:rPr>
              <a:t>IMPORTANT: The collector asks the donor to write the donor’s gender identity on the Federal CCF in the </a:t>
            </a:r>
            <a:r>
              <a:rPr lang="en-US" sz="2500" dirty="0">
                <a:solidFill>
                  <a:schemeClr val="tx2">
                    <a:lumMod val="75000"/>
                  </a:schemeClr>
                </a:solidFill>
                <a:highlight>
                  <a:srgbClr val="66FF66"/>
                </a:highlight>
              </a:rPr>
              <a:t>REMARKS</a:t>
            </a:r>
            <a:r>
              <a:rPr lang="en-US" sz="2500" dirty="0">
                <a:solidFill>
                  <a:schemeClr val="tx2">
                    <a:lumMod val="75000"/>
                  </a:schemeClr>
                </a:solidFill>
              </a:rPr>
              <a:t> area and initial it. The donor will then be provided an observer whose gender identity matches the donor’s gender identity. The collector documents the observer’s name and gender identity on the Federal CCF in the </a:t>
            </a:r>
            <a:r>
              <a:rPr lang="en-US" sz="2500" dirty="0">
                <a:solidFill>
                  <a:schemeClr val="tx2">
                    <a:lumMod val="75000"/>
                  </a:schemeClr>
                </a:solidFill>
                <a:highlight>
                  <a:srgbClr val="66FF66"/>
                </a:highlight>
              </a:rPr>
              <a:t>REMARKS</a:t>
            </a:r>
            <a:r>
              <a:rPr lang="en-US" sz="2500" dirty="0">
                <a:solidFill>
                  <a:schemeClr val="tx2">
                    <a:lumMod val="75000"/>
                  </a:schemeClr>
                </a:solidFill>
              </a:rPr>
              <a:t> area and have them initial it.</a:t>
            </a:r>
          </a:p>
          <a:p>
            <a:endParaRPr lang="en-US" dirty="0"/>
          </a:p>
        </p:txBody>
      </p:sp>
    </p:spTree>
    <p:extLst>
      <p:ext uri="{BB962C8B-B14F-4D97-AF65-F5344CB8AC3E}">
        <p14:creationId xmlns:p14="http://schemas.microsoft.com/office/powerpoint/2010/main" val="2256604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itle 3"/>
          <p:cNvSpPr>
            <a:spLocks noGrp="1"/>
          </p:cNvSpPr>
          <p:nvPr>
            <p:ph type="title"/>
          </p:nvPr>
        </p:nvSpPr>
        <p:spPr>
          <a:xfrm>
            <a:off x="457200" y="136525"/>
            <a:ext cx="8229600" cy="1281113"/>
          </a:xfrm>
        </p:spPr>
        <p:txBody>
          <a:bodyPr/>
          <a:lstStyle/>
          <a:p>
            <a:pPr eaLnBrk="1" hangingPunct="1"/>
            <a:r>
              <a:rPr lang="en-US" dirty="0">
                <a:solidFill>
                  <a:srgbClr val="FF0000"/>
                </a:solidFill>
              </a:rPr>
              <a:t>Collection Sites</a:t>
            </a:r>
          </a:p>
        </p:txBody>
      </p:sp>
      <p:sp>
        <p:nvSpPr>
          <p:cNvPr id="14339" name="Rectangle 3"/>
          <p:cNvSpPr>
            <a:spLocks noGrp="1" noChangeArrowheads="1"/>
          </p:cNvSpPr>
          <p:nvPr>
            <p:ph idx="1"/>
          </p:nvPr>
        </p:nvSpPr>
        <p:spPr>
          <a:xfrm>
            <a:off x="457200" y="990600"/>
            <a:ext cx="8229600" cy="4953001"/>
          </a:xfrm>
        </p:spPr>
        <p:txBody>
          <a:bodyPr/>
          <a:lstStyle/>
          <a:p>
            <a:pPr eaLnBrk="1" hangingPunct="1"/>
            <a:r>
              <a:rPr lang="en-US" sz="2800" dirty="0">
                <a:solidFill>
                  <a:schemeClr val="accent1">
                    <a:lumMod val="75000"/>
                  </a:schemeClr>
                </a:solidFill>
              </a:rPr>
              <a:t>Where can a urine collection take place?</a:t>
            </a:r>
          </a:p>
          <a:p>
            <a:pPr lvl="1" eaLnBrk="1" hangingPunct="1"/>
            <a:r>
              <a:rPr lang="en-US" dirty="0">
                <a:solidFill>
                  <a:schemeClr val="tx2">
                    <a:lumMod val="75000"/>
                  </a:schemeClr>
                </a:solidFill>
              </a:rPr>
              <a:t>Private</a:t>
            </a:r>
            <a:endParaRPr lang="en-US" sz="2000" dirty="0">
              <a:solidFill>
                <a:schemeClr val="tx2">
                  <a:lumMod val="75000"/>
                </a:schemeClr>
              </a:solidFill>
            </a:endParaRPr>
          </a:p>
          <a:p>
            <a:pPr lvl="1" eaLnBrk="1" hangingPunct="1"/>
            <a:r>
              <a:rPr lang="en-US" dirty="0">
                <a:solidFill>
                  <a:schemeClr val="tx2">
                    <a:lumMod val="75000"/>
                  </a:schemeClr>
                </a:solidFill>
              </a:rPr>
              <a:t>Secure</a:t>
            </a:r>
            <a:endParaRPr lang="en-US" sz="2000" dirty="0">
              <a:solidFill>
                <a:schemeClr val="tx2">
                  <a:lumMod val="75000"/>
                </a:schemeClr>
              </a:solidFill>
            </a:endParaRPr>
          </a:p>
          <a:p>
            <a:pPr lvl="1" eaLnBrk="1" hangingPunct="1"/>
            <a:r>
              <a:rPr lang="en-US" dirty="0">
                <a:solidFill>
                  <a:schemeClr val="tx2">
                    <a:lumMod val="75000"/>
                  </a:schemeClr>
                </a:solidFill>
              </a:rPr>
              <a:t>Ability to turn off water supply or secure water supply</a:t>
            </a:r>
          </a:p>
          <a:p>
            <a:pPr lvl="1" eaLnBrk="1" hangingPunct="1"/>
            <a:r>
              <a:rPr lang="en-US" dirty="0">
                <a:solidFill>
                  <a:schemeClr val="tx2">
                    <a:lumMod val="75000"/>
                  </a:schemeClr>
                </a:solidFill>
              </a:rPr>
              <a:t>Removable soap/ towelettes</a:t>
            </a:r>
            <a:endParaRPr lang="en-US" sz="2000" dirty="0">
              <a:solidFill>
                <a:schemeClr val="tx2">
                  <a:lumMod val="75000"/>
                </a:schemeClr>
              </a:solidFill>
            </a:endParaRPr>
          </a:p>
          <a:p>
            <a:pPr lvl="1" eaLnBrk="1" hangingPunct="1"/>
            <a:r>
              <a:rPr lang="en-US" dirty="0">
                <a:solidFill>
                  <a:schemeClr val="tx2">
                    <a:lumMod val="75000"/>
                  </a:schemeClr>
                </a:solidFill>
              </a:rPr>
              <a:t>Removable trash/disposal receptacles</a:t>
            </a:r>
          </a:p>
          <a:p>
            <a:pPr lvl="1" eaLnBrk="1" hangingPunct="1"/>
            <a:r>
              <a:rPr lang="en-US" dirty="0">
                <a:solidFill>
                  <a:schemeClr val="tx2">
                    <a:lumMod val="75000"/>
                  </a:schemeClr>
                </a:solidFill>
              </a:rPr>
              <a:t>Work area – Materials needed</a:t>
            </a:r>
          </a:p>
          <a:p>
            <a:pPr lvl="1" eaLnBrk="1" hangingPunct="1"/>
            <a:r>
              <a:rPr lang="en-US" dirty="0">
                <a:solidFill>
                  <a:schemeClr val="tx2">
                    <a:lumMod val="75000"/>
                  </a:schemeClr>
                </a:solidFill>
              </a:rPr>
              <a:t>Secure area for storage of donor items</a:t>
            </a:r>
          </a:p>
          <a:p>
            <a:pPr marL="457200" lvl="1" indent="0" eaLnBrk="1" hangingPunct="1">
              <a:buNone/>
            </a:pPr>
            <a:r>
              <a:rPr lang="en-US" sz="2600" dirty="0">
                <a:solidFill>
                  <a:srgbClr val="FF0000"/>
                </a:solidFill>
              </a:rPr>
              <a:t>Note: If unable to turn off water supply or secure water supply must do a monitored collection.</a:t>
            </a:r>
            <a:r>
              <a:rPr lang="en-US" dirty="0">
                <a:solidFill>
                  <a:schemeClr val="tx2">
                    <a:lumMod val="75000"/>
                  </a:schemeClr>
                </a:solidFill>
              </a:rPr>
              <a:t> </a:t>
            </a:r>
          </a:p>
          <a:p>
            <a:pPr lvl="1" eaLnBrk="1" hangingPunct="1"/>
            <a:endParaRPr lang="en-US" dirty="0">
              <a:solidFill>
                <a:schemeClr val="tx2">
                  <a:lumMod val="75000"/>
                </a:schemeClr>
              </a:solidFill>
            </a:endParaRPr>
          </a:p>
          <a:p>
            <a:pPr lvl="1" eaLnBrk="1" hangingPunct="1"/>
            <a:endParaRPr lang="en-US" dirty="0"/>
          </a:p>
          <a:p>
            <a:pPr lvl="1" eaLnBrk="1" hangingPunct="1"/>
            <a:endParaRPr lang="en-US" dirty="0"/>
          </a:p>
          <a:p>
            <a:pPr eaLnBrk="1" hangingPunct="1">
              <a:buFontTx/>
              <a:buNone/>
            </a:pPr>
            <a:endParaRPr lang="en-US" dirty="0"/>
          </a:p>
        </p:txBody>
      </p:sp>
      <p:sp>
        <p:nvSpPr>
          <p:cNvPr id="16388"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a:defRPr/>
            </a:pPr>
            <a:r>
              <a:rPr lang="en-US"/>
              <a:t>Department of Veterans Affairs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ctrTitle"/>
          </p:nvPr>
        </p:nvSpPr>
        <p:spPr>
          <a:xfrm>
            <a:off x="685800" y="838200"/>
            <a:ext cx="7772400" cy="1828800"/>
          </a:xfrm>
        </p:spPr>
        <p:txBody>
          <a:bodyPr/>
          <a:lstStyle/>
          <a:p>
            <a:pPr eaLnBrk="1" hangingPunct="1"/>
            <a:r>
              <a:rPr lang="en-US" sz="5900" dirty="0"/>
              <a:t>Steps for filling out</a:t>
            </a:r>
            <a:br>
              <a:rPr lang="en-US" sz="5900" dirty="0"/>
            </a:br>
            <a:r>
              <a:rPr lang="en-US" sz="5900" dirty="0"/>
              <a:t>the</a:t>
            </a:r>
          </a:p>
        </p:txBody>
      </p:sp>
      <p:sp>
        <p:nvSpPr>
          <p:cNvPr id="15363" name="Subtitle 3"/>
          <p:cNvSpPr>
            <a:spLocks noGrp="1"/>
          </p:cNvSpPr>
          <p:nvPr>
            <p:ph type="subTitle" idx="1"/>
          </p:nvPr>
        </p:nvSpPr>
        <p:spPr>
          <a:xfrm>
            <a:off x="1524000" y="2667000"/>
            <a:ext cx="6400800" cy="2971800"/>
          </a:xfrm>
        </p:spPr>
        <p:txBody>
          <a:bodyPr/>
          <a:lstStyle/>
          <a:p>
            <a:pPr eaLnBrk="1" hangingPunct="1"/>
            <a:r>
              <a:rPr lang="en-US" sz="5000" dirty="0">
                <a:solidFill>
                  <a:srgbClr val="FF0000"/>
                </a:solidFill>
              </a:rPr>
              <a:t>Custody and Control Form</a:t>
            </a:r>
          </a:p>
          <a:p>
            <a:pPr eaLnBrk="1" hangingPunct="1"/>
            <a:r>
              <a:rPr lang="en-US" sz="5000" dirty="0">
                <a:solidFill>
                  <a:srgbClr val="FF0000"/>
                </a:solidFill>
              </a:rPr>
              <a:t> </a:t>
            </a:r>
            <a:r>
              <a:rPr lang="en-US" sz="5000" b="1" dirty="0">
                <a:solidFill>
                  <a:srgbClr val="FF0000"/>
                </a:solidFill>
              </a:rPr>
              <a:t>(CCF)</a:t>
            </a:r>
          </a:p>
          <a:p>
            <a:pPr eaLnBrk="1" hangingPunct="1"/>
            <a:endParaRPr lang="en-US" sz="4400" b="1" dirty="0">
              <a:solidFill>
                <a:srgbClr val="FF0000"/>
              </a:solidFill>
            </a:endParaRPr>
          </a:p>
        </p:txBody>
      </p:sp>
      <p:sp>
        <p:nvSpPr>
          <p:cNvPr id="2" name="Footer Placeholder 1"/>
          <p:cNvSpPr>
            <a:spLocks noGrp="1"/>
          </p:cNvSpPr>
          <p:nvPr>
            <p:ph type="ftr" sz="quarter" idx="11"/>
          </p:nvPr>
        </p:nvSpPr>
        <p:spPr/>
        <p:txBody>
          <a:bodyPr/>
          <a:lstStyle/>
          <a:p>
            <a:pPr>
              <a:defRPr/>
            </a:pPr>
            <a:r>
              <a:rPr lang="en-US"/>
              <a:t>Department of Veterans Affairs</a:t>
            </a:r>
            <a:endParaRPr lang="en-US" dirty="0"/>
          </a:p>
        </p:txBody>
      </p:sp>
      <p:pic>
        <p:nvPicPr>
          <p:cNvPr id="5" name="Picture 4" descr="https://s3.amazonaws.com/images.federalregister.gov/EN16JY10.028/original.gif"/>
          <p:cNvPicPr/>
          <p:nvPr/>
        </p:nvPicPr>
        <p:blipFill>
          <a:blip r:embed="rId2" cstate="print"/>
          <a:srcRect/>
          <a:stretch>
            <a:fillRect/>
          </a:stretch>
        </p:blipFill>
        <p:spPr bwMode="auto">
          <a:xfrm>
            <a:off x="1600200" y="3657600"/>
            <a:ext cx="2133600" cy="304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7197</TotalTime>
  <Words>4017</Words>
  <Application>Microsoft Office PowerPoint</Application>
  <PresentationFormat>On-screen Show (4:3)</PresentationFormat>
  <Paragraphs>480</Paragraphs>
  <Slides>66</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Courier New</vt:lpstr>
      <vt:lpstr>Times New Roman</vt:lpstr>
      <vt:lpstr>Wingdings</vt:lpstr>
      <vt:lpstr>Office Theme</vt:lpstr>
      <vt:lpstr>   </vt:lpstr>
      <vt:lpstr>  </vt:lpstr>
      <vt:lpstr>  Drugs Tested in the Federal Employee Drug Screen Program… </vt:lpstr>
      <vt:lpstr>Reasons for Random Drug Screens at the VA</vt:lpstr>
      <vt:lpstr>Collectors</vt:lpstr>
      <vt:lpstr>Collector Requirements </vt:lpstr>
      <vt:lpstr>Gender identity</vt:lpstr>
      <vt:lpstr>Collection Sites</vt:lpstr>
      <vt:lpstr>Steps for filling out the</vt:lpstr>
      <vt:lpstr>Federal CCF: Step 1</vt:lpstr>
      <vt:lpstr>Federal CCF: Step 2</vt:lpstr>
      <vt:lpstr>Federal CCF: Step 4</vt:lpstr>
      <vt:lpstr>Federal CCF: Step 5</vt:lpstr>
      <vt:lpstr>Specimen Collection Supplies </vt:lpstr>
      <vt:lpstr> Collection Procedure   </vt:lpstr>
      <vt:lpstr>Collection Procedure (cont.)</vt:lpstr>
      <vt:lpstr>Collection Procedure (cont.)</vt:lpstr>
      <vt:lpstr>       </vt:lpstr>
      <vt:lpstr>Collection Procedure (cont.)</vt:lpstr>
      <vt:lpstr>Donor Presents Specimen to Collector</vt:lpstr>
      <vt:lpstr>  </vt:lpstr>
      <vt:lpstr>Copies of Federal CCF’s</vt:lpstr>
      <vt:lpstr>PowerPoint Presentation</vt:lpstr>
      <vt:lpstr>PowerPoint Presentation</vt:lpstr>
      <vt:lpstr>        Monitored Collection  Used when water supply can not be turned off or secured</vt:lpstr>
      <vt:lpstr>Direct Observation</vt:lpstr>
      <vt:lpstr>Direct Observation (Cont.)</vt:lpstr>
      <vt:lpstr>Monitor Requirements If using an individual to serve as a monitor for a Monitored or Direct Observed collection, they must satisfy the following requirements:</vt:lpstr>
      <vt:lpstr>Direct Observation (Cont.)  If the direct observation warrants 2 specimens to be sent…</vt:lpstr>
      <vt:lpstr>Direct Observation (Cont.)</vt:lpstr>
      <vt:lpstr>  Shy Bladder (Donor can not provide adequate urine sample for testing (45mL)  </vt:lpstr>
      <vt:lpstr>Shy Bladder (cont.)</vt:lpstr>
      <vt:lpstr>Split Specimen  (sample in bottle B)</vt:lpstr>
      <vt:lpstr>PowerPoint Presentation</vt:lpstr>
      <vt:lpstr>Refusals</vt:lpstr>
      <vt:lpstr>What to do with Refusals?</vt:lpstr>
      <vt:lpstr>Fatal Flaws, Recoverable Flaws and Omission of information  </vt:lpstr>
      <vt:lpstr>Examples of fatal flaws</vt:lpstr>
      <vt:lpstr>Examples of Recoverable Flaws</vt:lpstr>
      <vt:lpstr>Examples of Omission of information</vt:lpstr>
      <vt:lpstr>Collector errors made on the Federal CCF</vt:lpstr>
      <vt:lpstr>Conclusion</vt:lpstr>
      <vt:lpstr>5 mock urine drug collections</vt:lpstr>
      <vt:lpstr>Question &amp; Answer   and TMS Training  </vt:lpstr>
      <vt:lpstr>GET THIS PROCEDURE DOWN, AND YOU WILL SMILE TOO!</vt:lpstr>
      <vt:lpstr>Instructions to use the urine drug screen collection cups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Choicepoint,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Certified Professional Collector Training</dc:title>
  <dc:creator>rtennant</dc:creator>
  <cp:lastModifiedBy>Froland, Tammie A.</cp:lastModifiedBy>
  <cp:revision>698</cp:revision>
  <cp:lastPrinted>2019-06-19T17:14:10Z</cp:lastPrinted>
  <dcterms:created xsi:type="dcterms:W3CDTF">2010-04-09T15:43:51Z</dcterms:created>
  <dcterms:modified xsi:type="dcterms:W3CDTF">2021-01-12T19:45:23Z</dcterms:modified>
</cp:coreProperties>
</file>