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30ABED-7E71-4077-A253-5364A3634CB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C44A62A-310E-470F-A174-071AC6673D6F}">
      <dgm:prSet/>
      <dgm:spPr/>
      <dgm:t>
        <a:bodyPr/>
        <a:lstStyle/>
        <a:p>
          <a:r>
            <a:rPr lang="en-US"/>
            <a:t>Will be good stewards of the environment by attending GEMS training when required.</a:t>
          </a:r>
        </a:p>
      </dgm:t>
    </dgm:pt>
    <dgm:pt modelId="{B2B1C8C6-5240-4FBE-8956-9D754A182E01}" type="parTrans" cxnId="{DBF03F94-00AC-4596-8963-CB56C6FAB7BF}">
      <dgm:prSet/>
      <dgm:spPr/>
      <dgm:t>
        <a:bodyPr/>
        <a:lstStyle/>
        <a:p>
          <a:endParaRPr lang="en-US"/>
        </a:p>
      </dgm:t>
    </dgm:pt>
    <dgm:pt modelId="{D4BE3826-6297-45CC-B0D5-ED8256D9861C}" type="sibTrans" cxnId="{DBF03F94-00AC-4596-8963-CB56C6FAB7BF}">
      <dgm:prSet/>
      <dgm:spPr/>
      <dgm:t>
        <a:bodyPr/>
        <a:lstStyle/>
        <a:p>
          <a:endParaRPr lang="en-US"/>
        </a:p>
      </dgm:t>
    </dgm:pt>
    <dgm:pt modelId="{5C5B151F-0AAD-41BD-BDD3-8ED5D3B9C50F}">
      <dgm:prSet/>
      <dgm:spPr/>
      <dgm:t>
        <a:bodyPr/>
        <a:lstStyle/>
        <a:p>
          <a:r>
            <a:rPr lang="en-US"/>
            <a:t>Conserve energy and water</a:t>
          </a:r>
        </a:p>
      </dgm:t>
    </dgm:pt>
    <dgm:pt modelId="{73B4B7E4-AD10-45DC-9E69-A9C9B761126D}" type="parTrans" cxnId="{3420D223-A184-4CC9-8055-630341E6BA64}">
      <dgm:prSet/>
      <dgm:spPr/>
      <dgm:t>
        <a:bodyPr/>
        <a:lstStyle/>
        <a:p>
          <a:endParaRPr lang="en-US"/>
        </a:p>
      </dgm:t>
    </dgm:pt>
    <dgm:pt modelId="{E0ACD9C6-C3A3-48B6-9A27-E26A35E6ED0E}" type="sibTrans" cxnId="{3420D223-A184-4CC9-8055-630341E6BA64}">
      <dgm:prSet/>
      <dgm:spPr/>
      <dgm:t>
        <a:bodyPr/>
        <a:lstStyle/>
        <a:p>
          <a:endParaRPr lang="en-US"/>
        </a:p>
      </dgm:t>
    </dgm:pt>
    <dgm:pt modelId="{873F1FB8-C230-4CB2-9FBA-25F4DA126241}">
      <dgm:prSet/>
      <dgm:spPr/>
      <dgm:t>
        <a:bodyPr/>
        <a:lstStyle/>
        <a:p>
          <a:r>
            <a:rPr lang="en-US"/>
            <a:t>Recycle as directed</a:t>
          </a:r>
        </a:p>
      </dgm:t>
    </dgm:pt>
    <dgm:pt modelId="{E22778AD-A364-4308-813E-484E36C280B8}" type="parTrans" cxnId="{00C51EFF-9A8C-4F89-86A8-9FE08D76946C}">
      <dgm:prSet/>
      <dgm:spPr/>
      <dgm:t>
        <a:bodyPr/>
        <a:lstStyle/>
        <a:p>
          <a:endParaRPr lang="en-US"/>
        </a:p>
      </dgm:t>
    </dgm:pt>
    <dgm:pt modelId="{02267A15-A24F-42B0-8B4A-5466892132D1}" type="sibTrans" cxnId="{00C51EFF-9A8C-4F89-86A8-9FE08D76946C}">
      <dgm:prSet/>
      <dgm:spPr/>
      <dgm:t>
        <a:bodyPr/>
        <a:lstStyle/>
        <a:p>
          <a:endParaRPr lang="en-US"/>
        </a:p>
      </dgm:t>
    </dgm:pt>
    <dgm:pt modelId="{D18D1B4A-1074-47E1-A8E8-401857DFA825}">
      <dgm:prSet/>
      <dgm:spPr/>
      <dgm:t>
        <a:bodyPr/>
        <a:lstStyle/>
        <a:p>
          <a:r>
            <a:rPr lang="en-US"/>
            <a:t>Provide a clean and safe environment that follows local, state, and federal regulations</a:t>
          </a:r>
        </a:p>
      </dgm:t>
    </dgm:pt>
    <dgm:pt modelId="{EE90FB7B-0838-4B72-9907-027E71A96CB1}" type="parTrans" cxnId="{0DCEE080-A8D5-4575-96B7-57338D478996}">
      <dgm:prSet/>
      <dgm:spPr/>
      <dgm:t>
        <a:bodyPr/>
        <a:lstStyle/>
        <a:p>
          <a:endParaRPr lang="en-US"/>
        </a:p>
      </dgm:t>
    </dgm:pt>
    <dgm:pt modelId="{EF90D96B-AA1F-4EEC-87F2-BE49A01F9B04}" type="sibTrans" cxnId="{0DCEE080-A8D5-4575-96B7-57338D478996}">
      <dgm:prSet/>
      <dgm:spPr/>
      <dgm:t>
        <a:bodyPr/>
        <a:lstStyle/>
        <a:p>
          <a:endParaRPr lang="en-US"/>
        </a:p>
      </dgm:t>
    </dgm:pt>
    <dgm:pt modelId="{CD4A2B3B-6671-475C-8426-4AFFC29AA976}" type="pres">
      <dgm:prSet presAssocID="{1430ABED-7E71-4077-A253-5364A3634CB7}" presName="vert0" presStyleCnt="0">
        <dgm:presLayoutVars>
          <dgm:dir/>
          <dgm:animOne val="branch"/>
          <dgm:animLvl val="lvl"/>
        </dgm:presLayoutVars>
      </dgm:prSet>
      <dgm:spPr/>
    </dgm:pt>
    <dgm:pt modelId="{2233B088-0B3F-425F-AD22-94468A13667A}" type="pres">
      <dgm:prSet presAssocID="{9C44A62A-310E-470F-A174-071AC6673D6F}" presName="thickLine" presStyleLbl="alignNode1" presStyleIdx="0" presStyleCnt="4"/>
      <dgm:spPr/>
    </dgm:pt>
    <dgm:pt modelId="{D2B6BFAE-E4C1-44CE-B746-99CCAD2C4903}" type="pres">
      <dgm:prSet presAssocID="{9C44A62A-310E-470F-A174-071AC6673D6F}" presName="horz1" presStyleCnt="0"/>
      <dgm:spPr/>
    </dgm:pt>
    <dgm:pt modelId="{471A196E-6FEF-4A02-92FA-80227FED34F2}" type="pres">
      <dgm:prSet presAssocID="{9C44A62A-310E-470F-A174-071AC6673D6F}" presName="tx1" presStyleLbl="revTx" presStyleIdx="0" presStyleCnt="4"/>
      <dgm:spPr/>
    </dgm:pt>
    <dgm:pt modelId="{3DA622D4-35BA-4B44-8530-4B0D00986952}" type="pres">
      <dgm:prSet presAssocID="{9C44A62A-310E-470F-A174-071AC6673D6F}" presName="vert1" presStyleCnt="0"/>
      <dgm:spPr/>
    </dgm:pt>
    <dgm:pt modelId="{B15EADBE-6F4A-43ED-9D79-281F6B456D9C}" type="pres">
      <dgm:prSet presAssocID="{5C5B151F-0AAD-41BD-BDD3-8ED5D3B9C50F}" presName="thickLine" presStyleLbl="alignNode1" presStyleIdx="1" presStyleCnt="4"/>
      <dgm:spPr/>
    </dgm:pt>
    <dgm:pt modelId="{1CF1E2B5-63B8-48BD-8947-660D8B557B30}" type="pres">
      <dgm:prSet presAssocID="{5C5B151F-0AAD-41BD-BDD3-8ED5D3B9C50F}" presName="horz1" presStyleCnt="0"/>
      <dgm:spPr/>
    </dgm:pt>
    <dgm:pt modelId="{0FF7EE87-5F37-4A4E-87A1-605EB8DA74BA}" type="pres">
      <dgm:prSet presAssocID="{5C5B151F-0AAD-41BD-BDD3-8ED5D3B9C50F}" presName="tx1" presStyleLbl="revTx" presStyleIdx="1" presStyleCnt="4"/>
      <dgm:spPr/>
    </dgm:pt>
    <dgm:pt modelId="{E80EB088-97F3-412D-AB27-1ADF4C0C145D}" type="pres">
      <dgm:prSet presAssocID="{5C5B151F-0AAD-41BD-BDD3-8ED5D3B9C50F}" presName="vert1" presStyleCnt="0"/>
      <dgm:spPr/>
    </dgm:pt>
    <dgm:pt modelId="{A9E6A4E4-7927-4C82-841B-BB5E076AE909}" type="pres">
      <dgm:prSet presAssocID="{873F1FB8-C230-4CB2-9FBA-25F4DA126241}" presName="thickLine" presStyleLbl="alignNode1" presStyleIdx="2" presStyleCnt="4"/>
      <dgm:spPr/>
    </dgm:pt>
    <dgm:pt modelId="{AC1AF609-1E17-4A43-9A38-6506935780C4}" type="pres">
      <dgm:prSet presAssocID="{873F1FB8-C230-4CB2-9FBA-25F4DA126241}" presName="horz1" presStyleCnt="0"/>
      <dgm:spPr/>
    </dgm:pt>
    <dgm:pt modelId="{C0782FCE-9FCF-48E5-98B0-6F17BDE544B5}" type="pres">
      <dgm:prSet presAssocID="{873F1FB8-C230-4CB2-9FBA-25F4DA126241}" presName="tx1" presStyleLbl="revTx" presStyleIdx="2" presStyleCnt="4"/>
      <dgm:spPr/>
    </dgm:pt>
    <dgm:pt modelId="{6A60479C-B899-4466-A20B-D380BE2BEB12}" type="pres">
      <dgm:prSet presAssocID="{873F1FB8-C230-4CB2-9FBA-25F4DA126241}" presName="vert1" presStyleCnt="0"/>
      <dgm:spPr/>
    </dgm:pt>
    <dgm:pt modelId="{DD19D618-07E9-420E-BEE6-89DB78291B3B}" type="pres">
      <dgm:prSet presAssocID="{D18D1B4A-1074-47E1-A8E8-401857DFA825}" presName="thickLine" presStyleLbl="alignNode1" presStyleIdx="3" presStyleCnt="4"/>
      <dgm:spPr/>
    </dgm:pt>
    <dgm:pt modelId="{9B9A8F21-5AD0-46BB-9B37-070EFF02570F}" type="pres">
      <dgm:prSet presAssocID="{D18D1B4A-1074-47E1-A8E8-401857DFA825}" presName="horz1" presStyleCnt="0"/>
      <dgm:spPr/>
    </dgm:pt>
    <dgm:pt modelId="{ACD23A6E-1640-4496-9636-E8435F12DC91}" type="pres">
      <dgm:prSet presAssocID="{D18D1B4A-1074-47E1-A8E8-401857DFA825}" presName="tx1" presStyleLbl="revTx" presStyleIdx="3" presStyleCnt="4"/>
      <dgm:spPr/>
    </dgm:pt>
    <dgm:pt modelId="{7F949626-02CD-46A0-9B48-2B1DB4D6F76A}" type="pres">
      <dgm:prSet presAssocID="{D18D1B4A-1074-47E1-A8E8-401857DFA825}" presName="vert1" presStyleCnt="0"/>
      <dgm:spPr/>
    </dgm:pt>
  </dgm:ptLst>
  <dgm:cxnLst>
    <dgm:cxn modelId="{4C098309-6F23-496D-9798-2224EC03BD59}" type="presOf" srcId="{5C5B151F-0AAD-41BD-BDD3-8ED5D3B9C50F}" destId="{0FF7EE87-5F37-4A4E-87A1-605EB8DA74BA}" srcOrd="0" destOrd="0" presId="urn:microsoft.com/office/officeart/2008/layout/LinedList"/>
    <dgm:cxn modelId="{3420D223-A184-4CC9-8055-630341E6BA64}" srcId="{1430ABED-7E71-4077-A253-5364A3634CB7}" destId="{5C5B151F-0AAD-41BD-BDD3-8ED5D3B9C50F}" srcOrd="1" destOrd="0" parTransId="{73B4B7E4-AD10-45DC-9E69-A9C9B761126D}" sibTransId="{E0ACD9C6-C3A3-48B6-9A27-E26A35E6ED0E}"/>
    <dgm:cxn modelId="{F2A8A279-5B2C-4674-9FF1-07C12B2532F4}" type="presOf" srcId="{D18D1B4A-1074-47E1-A8E8-401857DFA825}" destId="{ACD23A6E-1640-4496-9636-E8435F12DC91}" srcOrd="0" destOrd="0" presId="urn:microsoft.com/office/officeart/2008/layout/LinedList"/>
    <dgm:cxn modelId="{0DCEE080-A8D5-4575-96B7-57338D478996}" srcId="{1430ABED-7E71-4077-A253-5364A3634CB7}" destId="{D18D1B4A-1074-47E1-A8E8-401857DFA825}" srcOrd="3" destOrd="0" parTransId="{EE90FB7B-0838-4B72-9907-027E71A96CB1}" sibTransId="{EF90D96B-AA1F-4EEC-87F2-BE49A01F9B04}"/>
    <dgm:cxn modelId="{BD563281-6A47-4F24-8BA6-2723190F4BB2}" type="presOf" srcId="{873F1FB8-C230-4CB2-9FBA-25F4DA126241}" destId="{C0782FCE-9FCF-48E5-98B0-6F17BDE544B5}" srcOrd="0" destOrd="0" presId="urn:microsoft.com/office/officeart/2008/layout/LinedList"/>
    <dgm:cxn modelId="{DBF03F94-00AC-4596-8963-CB56C6FAB7BF}" srcId="{1430ABED-7E71-4077-A253-5364A3634CB7}" destId="{9C44A62A-310E-470F-A174-071AC6673D6F}" srcOrd="0" destOrd="0" parTransId="{B2B1C8C6-5240-4FBE-8956-9D754A182E01}" sibTransId="{D4BE3826-6297-45CC-B0D5-ED8256D9861C}"/>
    <dgm:cxn modelId="{65494CB6-C51F-4F96-8306-A08CD212A081}" type="presOf" srcId="{9C44A62A-310E-470F-A174-071AC6673D6F}" destId="{471A196E-6FEF-4A02-92FA-80227FED34F2}" srcOrd="0" destOrd="0" presId="urn:microsoft.com/office/officeart/2008/layout/LinedList"/>
    <dgm:cxn modelId="{9F432BD4-21C4-4D10-B609-19142E622765}" type="presOf" srcId="{1430ABED-7E71-4077-A253-5364A3634CB7}" destId="{CD4A2B3B-6671-475C-8426-4AFFC29AA976}" srcOrd="0" destOrd="0" presId="urn:microsoft.com/office/officeart/2008/layout/LinedList"/>
    <dgm:cxn modelId="{00C51EFF-9A8C-4F89-86A8-9FE08D76946C}" srcId="{1430ABED-7E71-4077-A253-5364A3634CB7}" destId="{873F1FB8-C230-4CB2-9FBA-25F4DA126241}" srcOrd="2" destOrd="0" parTransId="{E22778AD-A364-4308-813E-484E36C280B8}" sibTransId="{02267A15-A24F-42B0-8B4A-5466892132D1}"/>
    <dgm:cxn modelId="{157214B4-48C5-4CA6-93F4-99006ED1FD2C}" type="presParOf" srcId="{CD4A2B3B-6671-475C-8426-4AFFC29AA976}" destId="{2233B088-0B3F-425F-AD22-94468A13667A}" srcOrd="0" destOrd="0" presId="urn:microsoft.com/office/officeart/2008/layout/LinedList"/>
    <dgm:cxn modelId="{D11BB49A-4548-4703-90D5-3D7C09171DBB}" type="presParOf" srcId="{CD4A2B3B-6671-475C-8426-4AFFC29AA976}" destId="{D2B6BFAE-E4C1-44CE-B746-99CCAD2C4903}" srcOrd="1" destOrd="0" presId="urn:microsoft.com/office/officeart/2008/layout/LinedList"/>
    <dgm:cxn modelId="{571C6CD1-47B9-4659-A66C-6B7433A40618}" type="presParOf" srcId="{D2B6BFAE-E4C1-44CE-B746-99CCAD2C4903}" destId="{471A196E-6FEF-4A02-92FA-80227FED34F2}" srcOrd="0" destOrd="0" presId="urn:microsoft.com/office/officeart/2008/layout/LinedList"/>
    <dgm:cxn modelId="{729126AB-4C94-4A76-ABB1-86329EC27E39}" type="presParOf" srcId="{D2B6BFAE-E4C1-44CE-B746-99CCAD2C4903}" destId="{3DA622D4-35BA-4B44-8530-4B0D00986952}" srcOrd="1" destOrd="0" presId="urn:microsoft.com/office/officeart/2008/layout/LinedList"/>
    <dgm:cxn modelId="{D6536B67-BC76-4712-A139-E497F0CFBC55}" type="presParOf" srcId="{CD4A2B3B-6671-475C-8426-4AFFC29AA976}" destId="{B15EADBE-6F4A-43ED-9D79-281F6B456D9C}" srcOrd="2" destOrd="0" presId="urn:microsoft.com/office/officeart/2008/layout/LinedList"/>
    <dgm:cxn modelId="{3A39187E-D80F-46BA-9F1B-B3B7F5564EF2}" type="presParOf" srcId="{CD4A2B3B-6671-475C-8426-4AFFC29AA976}" destId="{1CF1E2B5-63B8-48BD-8947-660D8B557B30}" srcOrd="3" destOrd="0" presId="urn:microsoft.com/office/officeart/2008/layout/LinedList"/>
    <dgm:cxn modelId="{09697195-3C19-4655-B9ED-BEC3C4A727B9}" type="presParOf" srcId="{1CF1E2B5-63B8-48BD-8947-660D8B557B30}" destId="{0FF7EE87-5F37-4A4E-87A1-605EB8DA74BA}" srcOrd="0" destOrd="0" presId="urn:microsoft.com/office/officeart/2008/layout/LinedList"/>
    <dgm:cxn modelId="{6CF371E9-D410-46DB-B0BB-439673C6EF15}" type="presParOf" srcId="{1CF1E2B5-63B8-48BD-8947-660D8B557B30}" destId="{E80EB088-97F3-412D-AB27-1ADF4C0C145D}" srcOrd="1" destOrd="0" presId="urn:microsoft.com/office/officeart/2008/layout/LinedList"/>
    <dgm:cxn modelId="{B010C742-3850-4043-B381-47EE959B9518}" type="presParOf" srcId="{CD4A2B3B-6671-475C-8426-4AFFC29AA976}" destId="{A9E6A4E4-7927-4C82-841B-BB5E076AE909}" srcOrd="4" destOrd="0" presId="urn:microsoft.com/office/officeart/2008/layout/LinedList"/>
    <dgm:cxn modelId="{BC583C36-6D75-43C1-AB43-BEE003A63461}" type="presParOf" srcId="{CD4A2B3B-6671-475C-8426-4AFFC29AA976}" destId="{AC1AF609-1E17-4A43-9A38-6506935780C4}" srcOrd="5" destOrd="0" presId="urn:microsoft.com/office/officeart/2008/layout/LinedList"/>
    <dgm:cxn modelId="{36808DBD-B39C-46EF-8A1F-76041CCB9D34}" type="presParOf" srcId="{AC1AF609-1E17-4A43-9A38-6506935780C4}" destId="{C0782FCE-9FCF-48E5-98B0-6F17BDE544B5}" srcOrd="0" destOrd="0" presId="urn:microsoft.com/office/officeart/2008/layout/LinedList"/>
    <dgm:cxn modelId="{E3C8886D-3529-41C0-95C1-4E7E6EEE478A}" type="presParOf" srcId="{AC1AF609-1E17-4A43-9A38-6506935780C4}" destId="{6A60479C-B899-4466-A20B-D380BE2BEB12}" srcOrd="1" destOrd="0" presId="urn:microsoft.com/office/officeart/2008/layout/LinedList"/>
    <dgm:cxn modelId="{35E11DD8-3560-417C-9701-4666B1808FE1}" type="presParOf" srcId="{CD4A2B3B-6671-475C-8426-4AFFC29AA976}" destId="{DD19D618-07E9-420E-BEE6-89DB78291B3B}" srcOrd="6" destOrd="0" presId="urn:microsoft.com/office/officeart/2008/layout/LinedList"/>
    <dgm:cxn modelId="{40E09A99-8B42-4A9A-BA50-51BCD40CB1B9}" type="presParOf" srcId="{CD4A2B3B-6671-475C-8426-4AFFC29AA976}" destId="{9B9A8F21-5AD0-46BB-9B37-070EFF02570F}" srcOrd="7" destOrd="0" presId="urn:microsoft.com/office/officeart/2008/layout/LinedList"/>
    <dgm:cxn modelId="{6018D69D-A8FD-4825-B780-53F7E52442D2}" type="presParOf" srcId="{9B9A8F21-5AD0-46BB-9B37-070EFF02570F}" destId="{ACD23A6E-1640-4496-9636-E8435F12DC91}" srcOrd="0" destOrd="0" presId="urn:microsoft.com/office/officeart/2008/layout/LinedList"/>
    <dgm:cxn modelId="{2917896F-4F27-4761-BC10-507D237841E3}" type="presParOf" srcId="{9B9A8F21-5AD0-46BB-9B37-070EFF02570F}" destId="{7F949626-02CD-46A0-9B48-2B1DB4D6F76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3B088-0B3F-425F-AD22-94468A13667A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1A196E-6FEF-4A02-92FA-80227FED34F2}">
      <dsp:nvSpPr>
        <dsp:cNvPr id="0" name=""/>
        <dsp:cNvSpPr/>
      </dsp:nvSpPr>
      <dsp:spPr>
        <a:xfrm>
          <a:off x="0" y="0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Will be good stewards of the environment by attending GEMS training when required.</a:t>
          </a:r>
        </a:p>
      </dsp:txBody>
      <dsp:txXfrm>
        <a:off x="0" y="0"/>
        <a:ext cx="6291714" cy="1382683"/>
      </dsp:txXfrm>
    </dsp:sp>
    <dsp:sp modelId="{B15EADBE-6F4A-43ED-9D79-281F6B456D9C}">
      <dsp:nvSpPr>
        <dsp:cNvPr id="0" name=""/>
        <dsp:cNvSpPr/>
      </dsp:nvSpPr>
      <dsp:spPr>
        <a:xfrm>
          <a:off x="0" y="1382683"/>
          <a:ext cx="6291714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7EE87-5F37-4A4E-87A1-605EB8DA74BA}">
      <dsp:nvSpPr>
        <dsp:cNvPr id="0" name=""/>
        <dsp:cNvSpPr/>
      </dsp:nvSpPr>
      <dsp:spPr>
        <a:xfrm>
          <a:off x="0" y="1382683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Conserve energy and water</a:t>
          </a:r>
        </a:p>
      </dsp:txBody>
      <dsp:txXfrm>
        <a:off x="0" y="1382683"/>
        <a:ext cx="6291714" cy="1382683"/>
      </dsp:txXfrm>
    </dsp:sp>
    <dsp:sp modelId="{A9E6A4E4-7927-4C82-841B-BB5E076AE909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82FCE-9FCF-48E5-98B0-6F17BDE544B5}">
      <dsp:nvSpPr>
        <dsp:cNvPr id="0" name=""/>
        <dsp:cNvSpPr/>
      </dsp:nvSpPr>
      <dsp:spPr>
        <a:xfrm>
          <a:off x="0" y="2765367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Recycle as directed</a:t>
          </a:r>
        </a:p>
      </dsp:txBody>
      <dsp:txXfrm>
        <a:off x="0" y="2765367"/>
        <a:ext cx="6291714" cy="1382683"/>
      </dsp:txXfrm>
    </dsp:sp>
    <dsp:sp modelId="{DD19D618-07E9-420E-BEE6-89DB78291B3B}">
      <dsp:nvSpPr>
        <dsp:cNvPr id="0" name=""/>
        <dsp:cNvSpPr/>
      </dsp:nvSpPr>
      <dsp:spPr>
        <a:xfrm>
          <a:off x="0" y="4148051"/>
          <a:ext cx="6291714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D23A6E-1640-4496-9636-E8435F12DC91}">
      <dsp:nvSpPr>
        <dsp:cNvPr id="0" name=""/>
        <dsp:cNvSpPr/>
      </dsp:nvSpPr>
      <dsp:spPr>
        <a:xfrm>
          <a:off x="0" y="4148051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Provide a clean and safe environment that follows local, state, and federal regulations</a:t>
          </a:r>
        </a:p>
      </dsp:txBody>
      <dsp:txXfrm>
        <a:off x="0" y="4148051"/>
        <a:ext cx="6291714" cy="1382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344D6-5C65-4D20-8E57-99505D6788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3AECA-5C7B-47E2-96D9-C6D1755FE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A97AE-E72B-474F-97B2-041309DFE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E590F-FC0D-4E57-B365-C5827778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75D75-95C3-4FE7-94B4-1C30895D5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2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C6F19-9488-4088-B6A0-1375C7E96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74C512-0157-44EB-81F3-EAA61F025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A9E61-8471-41C0-B50C-E569F50A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71EDE-2E6E-43F7-B97D-33E81EFDB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26A8C-E6D3-4D20-A1CB-5132FF67D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7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01A002-DFBC-43EC-8707-B47ACB0775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5566B-A413-4380-8BB6-E5FB98C81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854C5-CB54-4883-908F-39A3A783E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A8011-4B5C-4E34-B239-9D0029AF0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C7455-B72C-4E52-9C65-0BD02DF8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3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62888-C01C-425B-9B10-7D19FA026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1BF4D-C0E8-4903-AD71-71D2EC098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C8BC6-2342-4AE0-8B2D-C55C4309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63E5E-FC12-44EC-92B0-8C75C1617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54700-BF61-47CC-951E-09786167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23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3650-B6CD-4C48-8D73-9CC1C2C84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DB716-DE10-423C-BAFF-BF97B64FA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2954E-FD13-49B4-9B84-C9EBA71A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1DE34-78EA-40EB-B294-4649B54AC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993BB-5918-4E71-A05E-DC7A73BD3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D4515-5958-44EE-A25C-61177DF07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6FC7E-2FEF-41BF-AB89-20ECFE178F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8C2EE7-01A0-4EB9-9DFA-92084906F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87790B-593C-4FF2-8506-99E10E2C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C8445-B86E-4093-AA52-137761D3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F8BAA-72A4-4825-95CE-E4B85209E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8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DB6A-5EE6-46FA-AFA3-868C3A234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C31CEB-D54B-4E4C-B759-23A034F76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4A97B-FDAE-46B4-8189-3EB54FE62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E3CD44-08AA-48CF-A29E-42E349DAF5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358302-4727-4805-BF19-B75BCA724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F725B4-6B77-4147-B7AF-840EB131B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4171D5-1874-47B8-A404-D3B675249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24E10-BDB7-4FD2-BF58-91F044CD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6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A206E-2210-4111-85F9-00152B837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8E5618-4E59-4897-9CBE-BE16C052B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7EA133-AA69-4060-8616-720653C3E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459959-89B3-4F77-8E7E-330B7AEB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42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0373B3-23A7-448F-8A77-008C209C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451221-2F6C-4C2D-9021-EC779BAB2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C6B248-2F36-4B91-A54C-F96918DE8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B3312-D48F-48BB-AA5F-559ACAC23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0F2C3-2D4A-4A96-8211-7F5F0BC04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673BBF-5CA4-4DC7-9AD6-1C2163789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9B4AE7-D86D-4D5A-97B0-A97450153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4C047-684D-4469-A0D1-560C1430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6C621E-496D-4465-B14F-407459BB7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51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D8F84-DF36-4041-8352-4FE4F2EC2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485DD7-F928-49C7-8CA0-A6487F9F0A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A464A1-71A0-4E46-8477-EDD5229BE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6F7AB-0477-4314-A50A-FB343402B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FFB74-2113-4107-9BCB-E80102ED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594CA-1FB8-4555-89A1-B22B67490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2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D9E46-97B0-459D-BD1C-BD3688069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B7736-47B8-4421-862C-CFC6BB295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9989E-C24E-4EB5-B75C-9E047D233C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A2625-7CD2-445B-AFF3-28D5736733B7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32326-117D-4B66-ABA1-F02630CF3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CA3B0-BABE-4656-AE6F-FAA605869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1B7DB-5BCA-4C67-B9BB-94AA03B37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9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A3FA00-99D3-415A-9B76-5C751DF73D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2"/>
            <a:ext cx="6281928" cy="4135437"/>
          </a:xfrm>
        </p:spPr>
        <p:txBody>
          <a:bodyPr>
            <a:normAutofit/>
          </a:bodyPr>
          <a:lstStyle/>
          <a:p>
            <a:pPr algn="l"/>
            <a:r>
              <a:rPr lang="en-US" sz="6600"/>
              <a:t>GEMS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E658C4-1C49-4A28-8AE7-BE3A86E6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8114" y="1232452"/>
            <a:ext cx="3200400" cy="3850919"/>
          </a:xfrm>
        </p:spPr>
        <p:txBody>
          <a:bodyPr anchor="b">
            <a:normAutofit/>
          </a:bodyPr>
          <a:lstStyle/>
          <a:p>
            <a:pPr algn="l"/>
            <a:r>
              <a:rPr lang="en-US">
                <a:solidFill>
                  <a:srgbClr val="FFFFFF"/>
                </a:solidFill>
              </a:rPr>
              <a:t>Green Environmental Management Systems</a:t>
            </a:r>
          </a:p>
          <a:p>
            <a:pPr algn="l"/>
            <a:r>
              <a:rPr lang="en-US">
                <a:solidFill>
                  <a:srgbClr val="FFFFFF"/>
                </a:solidFill>
              </a:rPr>
              <a:t>FM 06.22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9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8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7803BE-6013-4215-A93E-46E14E6FE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Aspects and Impacts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nvironmental impacts: not all the same - Carni Sostenibili">
            <a:extLst>
              <a:ext uri="{FF2B5EF4-FFF2-40B4-BE49-F238E27FC236}">
                <a16:creationId xmlns:a16="http://schemas.microsoft.com/office/drawing/2014/main" id="{F5595CDA-E5BF-408C-BBD1-33D3E511C13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8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2085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EA3821-3650-4CFC-8713-71E62F66D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Aspects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C27F0-3DDD-456B-849B-89E788B66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US" sz="2200"/>
              <a:t>Aspects are activities within the service line that can interact with the environment.</a:t>
            </a:r>
          </a:p>
          <a:p>
            <a:r>
              <a:rPr lang="en-US" sz="2200"/>
              <a:t>Aspects can include both positive (paper recycling) and negative (leaking oil drum) events.</a:t>
            </a:r>
          </a:p>
          <a:p>
            <a:endParaRPr lang="en-US" sz="2200"/>
          </a:p>
        </p:txBody>
      </p:sp>
      <p:pic>
        <p:nvPicPr>
          <p:cNvPr id="2050" name="Picture 2" descr="Environmental Aspects and Impacts - ISO 14001 - QMS Blog">
            <a:extLst>
              <a:ext uri="{FF2B5EF4-FFF2-40B4-BE49-F238E27FC236}">
                <a16:creationId xmlns:a16="http://schemas.microsoft.com/office/drawing/2014/main" id="{1AE8066B-713F-4403-9322-0CD3D68658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5" r="22453" b="-1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287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What is chocolate&amp;#39;s biggest environmental impact?">
            <a:extLst>
              <a:ext uri="{FF2B5EF4-FFF2-40B4-BE49-F238E27FC236}">
                <a16:creationId xmlns:a16="http://schemas.microsoft.com/office/drawing/2014/main" id="{417CD4F5-04AC-4553-B05E-1D37CE4AE5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5" r="19852" b="1417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0236A-C00C-4841-9CC5-D8FFDDC9A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n-US" sz="2800"/>
              <a:t>Impacts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AB045-9531-46D6-B026-F1CB7D1C3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US" sz="1700"/>
              <a:t>An actual or potential change to the environment, wholly or partially resulting from the organization’s activities or services.</a:t>
            </a:r>
          </a:p>
          <a:p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976010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E009F-7F25-4AD0-AAEF-38DBF208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Conservation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5F986-A3D1-417E-A9C2-40D8A6770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will conserve paper whenever possible</a:t>
            </a:r>
          </a:p>
          <a:p>
            <a:r>
              <a:rPr lang="en-US" dirty="0"/>
              <a:t>We will do this through</a:t>
            </a:r>
          </a:p>
          <a:p>
            <a:pPr lvl="1"/>
            <a:r>
              <a:rPr lang="en-US" dirty="0"/>
              <a:t>Increased auto-verification</a:t>
            </a:r>
          </a:p>
          <a:p>
            <a:pPr lvl="1"/>
            <a:r>
              <a:rPr lang="en-US" dirty="0"/>
              <a:t>Printing hard copies when necessary</a:t>
            </a:r>
          </a:p>
          <a:p>
            <a:pPr lvl="1"/>
            <a:r>
              <a:rPr lang="en-US" dirty="0"/>
              <a:t>Reusing paper when applicable</a:t>
            </a:r>
          </a:p>
          <a:p>
            <a:pPr lvl="1"/>
            <a:r>
              <a:rPr lang="en-US" dirty="0"/>
              <a:t>Printing double-sided.</a:t>
            </a:r>
          </a:p>
          <a:p>
            <a:pPr lvl="1"/>
            <a:r>
              <a:rPr lang="en-US" dirty="0"/>
              <a:t>Increased awareness of paper usage.</a:t>
            </a:r>
          </a:p>
        </p:txBody>
      </p:sp>
    </p:spTree>
    <p:extLst>
      <p:ext uri="{BB962C8B-B14F-4D97-AF65-F5344CB8AC3E}">
        <p14:creationId xmlns:p14="http://schemas.microsoft.com/office/powerpoint/2010/main" val="2925332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269E9-EF84-4453-A0FF-DA5C9A39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Hazardous Waste Reduction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A0B27-DE5C-416A-B068-AB5098DF7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achieve waste minimization through:</a:t>
            </a:r>
          </a:p>
          <a:p>
            <a:r>
              <a:rPr lang="en-US" dirty="0"/>
              <a:t>Lean ordering.</a:t>
            </a:r>
          </a:p>
          <a:p>
            <a:r>
              <a:rPr lang="en-US" dirty="0"/>
              <a:t>Keeping minimal volumes of hazardous reagents on hand.</a:t>
            </a:r>
          </a:p>
          <a:p>
            <a:r>
              <a:rPr lang="en-US" dirty="0"/>
              <a:t>Replacing hazardous products with environmentally friendly products whenever possible.</a:t>
            </a:r>
          </a:p>
          <a:p>
            <a:r>
              <a:rPr lang="en-US" dirty="0"/>
              <a:t>Procuring environmentally friendly products.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73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9DDA3-4941-4184-837D-F74CDDFD6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 Purchasing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FB76C-39A7-4CD7-8C15-0C2B2B05B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CD00-62</a:t>
            </a:r>
          </a:p>
          <a:p>
            <a:r>
              <a:rPr lang="en-US" dirty="0"/>
              <a:t>Procuring Safer Choice products when available</a:t>
            </a:r>
          </a:p>
          <a:p>
            <a:r>
              <a:rPr lang="en-US" dirty="0"/>
              <a:t>Complete a product review form for GEMS approval</a:t>
            </a:r>
          </a:p>
          <a:p>
            <a:r>
              <a:rPr lang="en-US" dirty="0"/>
              <a:t>Once approved the product can be ordered</a:t>
            </a:r>
          </a:p>
          <a:p>
            <a:r>
              <a:rPr lang="en-US" dirty="0"/>
              <a:t>Staff training on SDS</a:t>
            </a:r>
          </a:p>
        </p:txBody>
      </p:sp>
    </p:spTree>
    <p:extLst>
      <p:ext uri="{BB962C8B-B14F-4D97-AF65-F5344CB8AC3E}">
        <p14:creationId xmlns:p14="http://schemas.microsoft.com/office/powerpoint/2010/main" val="2719924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84B14-E7BC-4B5D-B7A9-C311B4886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7AF62-88DC-4905-8695-5363C30DF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regarding the GEMS program </a:t>
            </a:r>
          </a:p>
          <a:p>
            <a:pPr lvl="1"/>
            <a:r>
              <a:rPr lang="en-US" dirty="0"/>
              <a:t>Kate Dierkhising-Quality Manager </a:t>
            </a:r>
            <a:r>
              <a:rPr lang="en-US" dirty="0" err="1"/>
              <a:t>ext</a:t>
            </a:r>
            <a:r>
              <a:rPr lang="en-US" dirty="0"/>
              <a:t> 6022</a:t>
            </a:r>
          </a:p>
          <a:p>
            <a:pPr lvl="1"/>
            <a:r>
              <a:rPr lang="en-US" dirty="0"/>
              <a:t>GEMS Coordinator (currently vacant)-</a:t>
            </a:r>
            <a:r>
              <a:rPr lang="en-US" dirty="0" err="1"/>
              <a:t>ext</a:t>
            </a:r>
            <a:r>
              <a:rPr lang="en-US"/>
              <a:t> 6508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5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1810B9-0086-4D74-8B8F-C2A28B58D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400" dirty="0"/>
              <a:t>GEMS POLICY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9DD21-397F-49E6-8408-49AF6BD4D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2000"/>
              <a:t>Executive Order 13693</a:t>
            </a:r>
          </a:p>
          <a:p>
            <a:r>
              <a:rPr lang="en-US" sz="2000"/>
              <a:t>Requires federal agencies to have a governing environmental policy in place for the operation of its facilities.</a:t>
            </a:r>
          </a:p>
          <a:p>
            <a:r>
              <a:rPr lang="en-US" sz="2000"/>
              <a:t>The objectives of an environmental management system are to ensure that facilities are in full compliance with environmental regulations and are operated and managed in such a way as to result in the continual improvement of the environmental program.</a:t>
            </a:r>
          </a:p>
          <a:p>
            <a:endParaRPr lang="en-US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176925-2555-4121-8DF8-0DBDD070F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048" y="1893665"/>
            <a:ext cx="5458968" cy="307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5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2B15D4-255E-4501-9C52-5C28F6A3C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US" sz="5400"/>
              <a:t>GEMS MISSION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87EE8-CEFA-43E1-BC0D-5748E71D0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US" sz="2200"/>
              <a:t>Be a good steward of the environment </a:t>
            </a:r>
          </a:p>
          <a:p>
            <a:r>
              <a:rPr lang="en-US" sz="2200"/>
              <a:t>Comply with federal, state, and local environmental laws and regulations.</a:t>
            </a:r>
          </a:p>
          <a:p>
            <a:r>
              <a:rPr lang="en-US" sz="2200"/>
              <a:t>Prevent pollution, minimize waste, conserve cultural and natural resources, and continually improve environmental programs</a:t>
            </a:r>
          </a:p>
          <a:p>
            <a:r>
              <a:rPr lang="en-US" sz="2200"/>
              <a:t>Use sustainable practices to eliminate, minimize, or mitigate adverse environmental impacts</a:t>
            </a:r>
          </a:p>
        </p:txBody>
      </p:sp>
    </p:spTree>
    <p:extLst>
      <p:ext uri="{BB962C8B-B14F-4D97-AF65-F5344CB8AC3E}">
        <p14:creationId xmlns:p14="http://schemas.microsoft.com/office/powerpoint/2010/main" val="252361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85B1B1-280A-42A7-A43D-50F1DE1F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GEMS PROGRAM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AC5DA-7A73-4320-8C21-9B6AE3571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/>
              <a:t>Medical Center Director</a:t>
            </a:r>
          </a:p>
          <a:p>
            <a:pPr lvl="1"/>
            <a:r>
              <a:rPr lang="en-US" sz="2200"/>
              <a:t>Responsible for implementation of GEMS.</a:t>
            </a:r>
          </a:p>
          <a:p>
            <a:pPr lvl="1"/>
            <a:r>
              <a:rPr lang="en-US" sz="2200"/>
              <a:t>Appoints key personnel, including GEMS program manager and GEMS committee members to develop and implement GEMS</a:t>
            </a:r>
          </a:p>
        </p:txBody>
      </p:sp>
    </p:spTree>
    <p:extLst>
      <p:ext uri="{BB962C8B-B14F-4D97-AF65-F5344CB8AC3E}">
        <p14:creationId xmlns:p14="http://schemas.microsoft.com/office/powerpoint/2010/main" val="1683447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BF8BC1-1A57-4DF1-9C47-A68650F11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GEMS PROGRAM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F4F8F-94FD-44EA-91C5-E7F67E6C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/>
              <a:t>Gems Program Manager</a:t>
            </a:r>
          </a:p>
          <a:p>
            <a:pPr lvl="1"/>
            <a:r>
              <a:rPr lang="en-US" sz="2200"/>
              <a:t>Key member of the GEMS Committee with technical expertise in environmental management systems, environmental technology, and regulatory compliance</a:t>
            </a:r>
          </a:p>
          <a:p>
            <a:pPr lvl="1"/>
            <a:r>
              <a:rPr lang="en-US" sz="2200"/>
              <a:t>Coordinates the development and implementation of GEMS across organizational elements</a:t>
            </a:r>
          </a:p>
          <a:p>
            <a:pPr lvl="1"/>
            <a:r>
              <a:rPr lang="en-US" sz="2200"/>
              <a:t>Is appointed to the Safety and Health Executive Council (SHEC) and provides GEMS Committee reports to SHEC monthly.</a:t>
            </a:r>
          </a:p>
          <a:p>
            <a:pPr lvl="1"/>
            <a:r>
              <a:rPr lang="en-US" sz="2200"/>
              <a:t>Facilitates the exchange pf environmental information to staff, including development and implementation of training and educational programs</a:t>
            </a:r>
          </a:p>
          <a:p>
            <a:pPr lvl="1"/>
            <a:r>
              <a:rPr lang="en-US" sz="2200"/>
              <a:t>Serves as a technical resource to service lines, consulting on correction of environmental compliance issues as needed.</a:t>
            </a:r>
          </a:p>
        </p:txBody>
      </p:sp>
    </p:spTree>
    <p:extLst>
      <p:ext uri="{BB962C8B-B14F-4D97-AF65-F5344CB8AC3E}">
        <p14:creationId xmlns:p14="http://schemas.microsoft.com/office/powerpoint/2010/main" val="1652898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A9948E-24B5-485E-B4D1-209346D49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GEMS Committee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C031D-2832-44F8-9215-F546DB901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Establishes goals and provides governance and policy direction for the Health Care System.</a:t>
            </a:r>
          </a:p>
          <a:p>
            <a:r>
              <a:rPr lang="en-US" sz="2200" dirty="0"/>
              <a:t>Ensures compliance with relevant environmental standards; increases the efficiency of energy, water, and other resource usage.</a:t>
            </a:r>
          </a:p>
          <a:p>
            <a:r>
              <a:rPr lang="en-US" sz="2200" dirty="0"/>
              <a:t>Helps reduce regulated air emissions</a:t>
            </a:r>
          </a:p>
          <a:p>
            <a:r>
              <a:rPr lang="en-US" sz="2200" dirty="0"/>
              <a:t>Utilizes pollution prevention principles</a:t>
            </a:r>
          </a:p>
          <a:p>
            <a:r>
              <a:rPr lang="en-US" sz="2200" dirty="0"/>
              <a:t>Incorporates environmentally preferable practices for the design, construction, and operation of buildings</a:t>
            </a:r>
          </a:p>
          <a:p>
            <a:r>
              <a:rPr lang="en-US" sz="2200" dirty="0"/>
              <a:t>Ensures St. Cloud VA facilities are good neighbors in the local communities.</a:t>
            </a:r>
          </a:p>
        </p:txBody>
      </p:sp>
    </p:spTree>
    <p:extLst>
      <p:ext uri="{BB962C8B-B14F-4D97-AF65-F5344CB8AC3E}">
        <p14:creationId xmlns:p14="http://schemas.microsoft.com/office/powerpoint/2010/main" val="2498054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9F37F6-DEB6-4256-9CD1-A527A7E3E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r>
              <a:rPr lang="en-US" sz="4200">
                <a:solidFill>
                  <a:srgbClr val="FFFFFF"/>
                </a:solidFill>
              </a:rPr>
              <a:t>SERVICE LINE DIRECTOR/MANAGER/DESIGNEE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30538-7D9D-4D01-82C4-534792781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en-US" sz="2200"/>
              <a:t>Works closely with GEMS Program Manager to ensure aspects and impacts have been appropriately identified to facilitate the selection of environmental targets and objectives.</a:t>
            </a:r>
          </a:p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41570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EFB0F8-B927-436E-BFD5-40C15064E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EMPLOYEES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AA7AE8-628A-4899-84E2-C47F71ABC8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674093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189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8895E6-8B94-4E51-9966-0406B451F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PATIENTS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8A91B-923E-4553-AD84-B8BFA98AF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US" dirty="0"/>
              <a:t>Will be good stewards of the environment by abiding by the environmental guidelines as communicated through patient education</a:t>
            </a:r>
          </a:p>
        </p:txBody>
      </p:sp>
    </p:spTree>
    <p:extLst>
      <p:ext uri="{BB962C8B-B14F-4D97-AF65-F5344CB8AC3E}">
        <p14:creationId xmlns:p14="http://schemas.microsoft.com/office/powerpoint/2010/main" val="258871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582</Words>
  <Application>Microsoft Office PowerPoint</Application>
  <PresentationFormat>Widescreen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GEMS</vt:lpstr>
      <vt:lpstr>GEMS POLICY</vt:lpstr>
      <vt:lpstr>GEMS MISSION</vt:lpstr>
      <vt:lpstr>GEMS PROGRAM</vt:lpstr>
      <vt:lpstr>GEMS PROGRAM </vt:lpstr>
      <vt:lpstr>GEMS Committee</vt:lpstr>
      <vt:lpstr>SERVICE LINE DIRECTOR/MANAGER/DESIGNEE</vt:lpstr>
      <vt:lpstr>EMPLOYEES</vt:lpstr>
      <vt:lpstr>PATIENTS</vt:lpstr>
      <vt:lpstr>Aspects and Impacts</vt:lpstr>
      <vt:lpstr>Aspects</vt:lpstr>
      <vt:lpstr>Impacts</vt:lpstr>
      <vt:lpstr>Paper Conservation</vt:lpstr>
      <vt:lpstr>Hazardous Waste Reduction</vt:lpstr>
      <vt:lpstr>Green Purchasing Policy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GEMS</dc:title>
  <dc:creator>Dierkhising, Kate J.</dc:creator>
  <cp:lastModifiedBy>Dierkhising, Kate J.</cp:lastModifiedBy>
  <cp:revision>8</cp:revision>
  <dcterms:created xsi:type="dcterms:W3CDTF">2021-08-17T15:51:25Z</dcterms:created>
  <dcterms:modified xsi:type="dcterms:W3CDTF">2021-08-18T16:03:59Z</dcterms:modified>
</cp:coreProperties>
</file>