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1" r:id="rId3"/>
    <p:sldId id="257" r:id="rId4"/>
    <p:sldId id="258" r:id="rId5"/>
    <p:sldId id="292" r:id="rId6"/>
    <p:sldId id="284" r:id="rId7"/>
    <p:sldId id="259" r:id="rId8"/>
    <p:sldId id="260" r:id="rId9"/>
    <p:sldId id="261" r:id="rId10"/>
    <p:sldId id="262" r:id="rId11"/>
    <p:sldId id="263" r:id="rId12"/>
    <p:sldId id="264" r:id="rId13"/>
    <p:sldId id="289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88" r:id="rId22"/>
    <p:sldId id="290" r:id="rId23"/>
    <p:sldId id="273" r:id="rId24"/>
    <p:sldId id="274" r:id="rId25"/>
    <p:sldId id="275" r:id="rId26"/>
    <p:sldId id="276" r:id="rId27"/>
    <p:sldId id="277" r:id="rId28"/>
    <p:sldId id="278" r:id="rId29"/>
    <p:sldId id="295" r:id="rId30"/>
    <p:sldId id="296" r:id="rId31"/>
    <p:sldId id="297" r:id="rId32"/>
    <p:sldId id="279" r:id="rId33"/>
    <p:sldId id="280" r:id="rId34"/>
    <p:sldId id="281" r:id="rId35"/>
    <p:sldId id="286" r:id="rId36"/>
    <p:sldId id="287" r:id="rId37"/>
    <p:sldId id="283" r:id="rId38"/>
    <p:sldId id="294" r:id="rId39"/>
    <p:sldId id="293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216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3240569-53E4-43F7-81F4-348792DB92BB}" type="datetimeFigureOut">
              <a:rPr lang="en-US" smtClean="0"/>
              <a:pPr/>
              <a:t>8/19/2021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38C910C-5296-42D6-8781-513D660B0D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0569-53E4-43F7-81F4-348792DB92BB}" type="datetimeFigureOut">
              <a:rPr lang="en-US" smtClean="0"/>
              <a:pPr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C910C-5296-42D6-8781-513D660B0D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0569-53E4-43F7-81F4-348792DB92BB}" type="datetimeFigureOut">
              <a:rPr lang="en-US" smtClean="0"/>
              <a:pPr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C910C-5296-42D6-8781-513D660B0D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0569-53E4-43F7-81F4-348792DB92BB}" type="datetimeFigureOut">
              <a:rPr lang="en-US" smtClean="0"/>
              <a:pPr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C910C-5296-42D6-8781-513D660B0D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0569-53E4-43F7-81F4-348792DB92BB}" type="datetimeFigureOut">
              <a:rPr lang="en-US" smtClean="0"/>
              <a:pPr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C910C-5296-42D6-8781-513D660B0D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0569-53E4-43F7-81F4-348792DB92BB}" type="datetimeFigureOut">
              <a:rPr lang="en-US" smtClean="0"/>
              <a:pPr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C910C-5296-42D6-8781-513D660B0D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0569-53E4-43F7-81F4-348792DB92BB}" type="datetimeFigureOut">
              <a:rPr lang="en-US" smtClean="0"/>
              <a:pPr/>
              <a:t>8/19/2021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C910C-5296-42D6-8781-513D660B0D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0569-53E4-43F7-81F4-348792DB92BB}" type="datetimeFigureOut">
              <a:rPr lang="en-US" smtClean="0"/>
              <a:pPr/>
              <a:t>8/19/2021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C910C-5296-42D6-8781-513D660B0D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0569-53E4-43F7-81F4-348792DB92BB}" type="datetimeFigureOut">
              <a:rPr lang="en-US" smtClean="0"/>
              <a:pPr/>
              <a:t>8/19/2021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C910C-5296-42D6-8781-513D660B0D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93240569-53E4-43F7-81F4-348792DB92BB}" type="datetimeFigureOut">
              <a:rPr lang="en-US" smtClean="0"/>
              <a:pPr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C910C-5296-42D6-8781-513D660B0D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3240569-53E4-43F7-81F4-348792DB92BB}" type="datetimeFigureOut">
              <a:rPr lang="en-US" smtClean="0"/>
              <a:pPr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38C910C-5296-42D6-8781-513D660B0D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3240569-53E4-43F7-81F4-348792DB92BB}" type="datetimeFigureOut">
              <a:rPr lang="en-US" smtClean="0"/>
              <a:pPr/>
              <a:t>8/19/2021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38C910C-5296-42D6-8781-513D660B0D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pa.org/" TargetMode="External"/><Relationship Id="rId2" Type="http://schemas.openxmlformats.org/officeDocument/2006/relationships/hyperlink" Target="http://www.mpca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vagov.sharepoint.com/:w:/r/sites/stc/scvahcs_policies/_layouts/15/Doc.aspx?sourcedoc=%7B837F4BC5-85A8-4E65-8802-21835328F857%7D&amp;file=MCP%20FM-06%20Hazardous%20Material%20and%20Waste%20Management%20Program.docx&amp;action=default&amp;mobileredirect=true&amp;DefaultItemOpen=1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1"/>
            <a:ext cx="7772400" cy="2439362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Hazardous Waste</a:t>
            </a:r>
            <a:br>
              <a:rPr lang="en-US" dirty="0"/>
            </a:br>
            <a:r>
              <a:rPr lang="en-US" dirty="0"/>
              <a:t> </a:t>
            </a:r>
            <a:r>
              <a:rPr lang="en-US" sz="2800" dirty="0"/>
              <a:t>“Cradle-to-grave” responsibility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2286000"/>
          </a:xfrm>
        </p:spPr>
        <p:txBody>
          <a:bodyPr/>
          <a:lstStyle/>
          <a:p>
            <a:pPr algn="ctr"/>
            <a:r>
              <a:rPr lang="en-US" dirty="0"/>
              <a:t>Laboratory 2017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K-listed wastes:</a:t>
            </a:r>
            <a:endParaRPr lang="en-US" dirty="0"/>
          </a:p>
          <a:p>
            <a:pPr lvl="0"/>
            <a:r>
              <a:rPr lang="en-US" dirty="0"/>
              <a:t>wood preserving</a:t>
            </a:r>
          </a:p>
          <a:p>
            <a:pPr lvl="0"/>
            <a:r>
              <a:rPr lang="en-US" dirty="0"/>
              <a:t>pesticide manufacturing</a:t>
            </a:r>
          </a:p>
          <a:p>
            <a:pPr lvl="0"/>
            <a:r>
              <a:rPr lang="en-US" dirty="0"/>
              <a:t>iron and steel industries</a:t>
            </a:r>
          </a:p>
          <a:p>
            <a:pPr lvl="0">
              <a:buNone/>
            </a:pPr>
            <a:endParaRPr lang="en-US" dirty="0"/>
          </a:p>
          <a:p>
            <a:pPr lvl="0">
              <a:buNone/>
            </a:pPr>
            <a:r>
              <a:rPr lang="en-US" dirty="0"/>
              <a:t>Healthcare providers are not listed K-List waste generators.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K listed</a:t>
            </a:r>
          </a:p>
        </p:txBody>
      </p:sp>
      <p:pic>
        <p:nvPicPr>
          <p:cNvPr id="5122" name="Picture 2" descr="C:\Documents and Settings\VHASTCGRAMSH\Local Settings\Temporary Internet Files\Content.IE5\YMAHUSWF\MC90022665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1752600"/>
            <a:ext cx="1905000" cy="175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b="1" dirty="0"/>
              <a:t>U-listed wastes:</a:t>
            </a:r>
            <a:endParaRPr lang="en-US" dirty="0"/>
          </a:p>
          <a:p>
            <a:pPr lvl="0"/>
            <a:r>
              <a:rPr lang="en-US" dirty="0"/>
              <a:t>Toxic and others</a:t>
            </a:r>
          </a:p>
          <a:p>
            <a:pPr lvl="0"/>
            <a:r>
              <a:rPr lang="en-US" dirty="0"/>
              <a:t>Examples:  Formaldehyde, Mercury, Methanol</a:t>
            </a:r>
          </a:p>
          <a:p>
            <a:pPr lvl="0"/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U listed</a:t>
            </a:r>
          </a:p>
        </p:txBody>
      </p:sp>
      <p:pic>
        <p:nvPicPr>
          <p:cNvPr id="6146" name="Picture 2" descr="C:\Documents and Settings\VHASTCGRAMSH\Local Settings\Temporary Internet Files\Content.IE5\JQBVFVI7\MP90040942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3657600"/>
            <a:ext cx="2133600" cy="243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P-listed wastes:</a:t>
            </a:r>
            <a:endParaRPr lang="en-US" dirty="0"/>
          </a:p>
          <a:p>
            <a:pPr lvl="0"/>
            <a:r>
              <a:rPr lang="en-US" dirty="0"/>
              <a:t>Acutely hazardous</a:t>
            </a:r>
          </a:p>
          <a:p>
            <a:pPr lvl="0"/>
            <a:r>
              <a:rPr lang="en-US" dirty="0"/>
              <a:t>Fatal to humans in low doses (arsenic, strychnine, cyanides) </a:t>
            </a:r>
          </a:p>
          <a:p>
            <a:pPr lvl="0">
              <a:buNone/>
            </a:pPr>
            <a:endParaRPr lang="en-US" dirty="0"/>
          </a:p>
          <a:p>
            <a:pPr lvl="0"/>
            <a:r>
              <a:rPr lang="en-US" dirty="0"/>
              <a:t>Examples:  Sodium </a:t>
            </a:r>
            <a:r>
              <a:rPr lang="en-US" dirty="0" err="1"/>
              <a:t>azide</a:t>
            </a:r>
            <a:endParaRPr lang="en-US" dirty="0"/>
          </a:p>
          <a:p>
            <a:pPr lvl="0">
              <a:buNone/>
            </a:pPr>
            <a:endParaRPr lang="en-US" dirty="0"/>
          </a:p>
          <a:p>
            <a:pPr lvl="0"/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P listed</a:t>
            </a:r>
          </a:p>
        </p:txBody>
      </p:sp>
      <p:pic>
        <p:nvPicPr>
          <p:cNvPr id="4098" name="Picture 2" descr="C:\Documents and Settings\VHASTCGRAMSH\Local Settings\Temporary Internet Files\Content.IE5\5KEE22ZF\MM900178222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3095625"/>
            <a:ext cx="2133599" cy="2238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21291"/>
          </a:xfrm>
        </p:spPr>
        <p:txBody>
          <a:bodyPr/>
          <a:lstStyle/>
          <a:p>
            <a:pPr lvl="0"/>
            <a:endParaRPr lang="en-US" dirty="0"/>
          </a:p>
          <a:p>
            <a:pPr lvl="0"/>
            <a:r>
              <a:rPr lang="en-US" dirty="0"/>
              <a:t>Listed waste is collected if they are the sole active ingredient of the product.  Most P listed chemicals used in Lab are used as preservatives- they are NOT the sole ingredient.  Therefore we do not collect.</a:t>
            </a:r>
          </a:p>
          <a:p>
            <a:pPr marL="109728" lv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/>
          <a:lstStyle/>
          <a:p>
            <a:r>
              <a:rPr lang="en-US" dirty="0">
                <a:solidFill>
                  <a:srgbClr val="464646"/>
                </a:solidFill>
              </a:rPr>
              <a:t>              </a:t>
            </a:r>
            <a:r>
              <a:rPr lang="en-US" u="sng" dirty="0">
                <a:solidFill>
                  <a:srgbClr val="464646"/>
                </a:solidFill>
              </a:rPr>
              <a:t>Note:</a:t>
            </a:r>
            <a:endParaRPr lang="en-US" u="sng" dirty="0"/>
          </a:p>
        </p:txBody>
      </p:sp>
      <p:pic>
        <p:nvPicPr>
          <p:cNvPr id="1027" name="Picture 3" descr="C:\Users\VHASTCGRAMSH\AppData\Local\Microsoft\Windows\Temporary Internet Files\Content.IE5\77D1YBA3\MC900433838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2400"/>
            <a:ext cx="20574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Corrosive</a:t>
            </a:r>
            <a:r>
              <a:rPr lang="en-US" sz="4000" dirty="0"/>
              <a:t>	</a:t>
            </a:r>
          </a:p>
          <a:p>
            <a:r>
              <a:rPr lang="en-US" sz="4000" b="1" dirty="0"/>
              <a:t>Ignitable	</a:t>
            </a:r>
            <a:endParaRPr lang="en-US" sz="4000" dirty="0"/>
          </a:p>
          <a:p>
            <a:r>
              <a:rPr lang="en-US" sz="4000" b="1" dirty="0"/>
              <a:t>Lethal		</a:t>
            </a:r>
            <a:endParaRPr lang="en-US" sz="4000" dirty="0"/>
          </a:p>
          <a:p>
            <a:r>
              <a:rPr lang="en-US" sz="4000" b="1" dirty="0"/>
              <a:t>Oxidizers	</a:t>
            </a:r>
            <a:endParaRPr lang="en-US" sz="4000" dirty="0"/>
          </a:p>
          <a:p>
            <a:r>
              <a:rPr lang="en-US" sz="4000" b="1" dirty="0"/>
              <a:t>Reactive </a:t>
            </a:r>
            <a:r>
              <a:rPr lang="en-US" sz="4000" dirty="0"/>
              <a:t>	</a:t>
            </a:r>
          </a:p>
          <a:p>
            <a:r>
              <a:rPr lang="en-US" sz="4000" b="1" dirty="0"/>
              <a:t>Toxic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Characteristic Waste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Corrosive wastes</a:t>
            </a:r>
            <a:r>
              <a:rPr lang="en-US" b="1" dirty="0"/>
              <a:t>:</a:t>
            </a:r>
            <a:endParaRPr lang="en-US" dirty="0"/>
          </a:p>
          <a:p>
            <a:pPr lvl="0"/>
            <a:r>
              <a:rPr lang="en-US" dirty="0"/>
              <a:t>any liquid able to corrode 1/4 inch of steel per year (battery acid)</a:t>
            </a:r>
          </a:p>
          <a:p>
            <a:pPr lvl="0"/>
            <a:r>
              <a:rPr lang="en-US" dirty="0"/>
              <a:t>pH &lt;2</a:t>
            </a:r>
          </a:p>
          <a:p>
            <a:pPr lvl="0"/>
            <a:r>
              <a:rPr lang="en-US" dirty="0"/>
              <a:t>pH &gt; 12.5</a:t>
            </a:r>
          </a:p>
          <a:p>
            <a:pPr lvl="0"/>
            <a:r>
              <a:rPr lang="en-US" dirty="0"/>
              <a:t>able to burn or destroy living tissues</a:t>
            </a:r>
          </a:p>
          <a:p>
            <a:pPr lvl="0">
              <a:buNone/>
            </a:pPr>
            <a:endParaRPr lang="en-US" dirty="0"/>
          </a:p>
          <a:p>
            <a:pPr lvl="0"/>
            <a:r>
              <a:rPr lang="en-US" dirty="0"/>
              <a:t>Examples:  Acids (hydrochloric, acetic, phosphoric, etc.)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Corrosive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Ignitable wastes</a:t>
            </a:r>
            <a:r>
              <a:rPr lang="en-US" b="1" dirty="0"/>
              <a:t>:</a:t>
            </a:r>
            <a:endParaRPr lang="en-US" dirty="0"/>
          </a:p>
          <a:p>
            <a:pPr lvl="0"/>
            <a:r>
              <a:rPr lang="en-US" dirty="0"/>
              <a:t>flash point of &lt;140 degrees F</a:t>
            </a:r>
          </a:p>
          <a:p>
            <a:pPr lvl="0"/>
            <a:r>
              <a:rPr lang="en-US" dirty="0"/>
              <a:t>spontaneously combustible</a:t>
            </a:r>
          </a:p>
          <a:p>
            <a:pPr lvl="0"/>
            <a:r>
              <a:rPr lang="en-US" dirty="0"/>
              <a:t>includes ignitable, compressed gas </a:t>
            </a:r>
          </a:p>
          <a:p>
            <a:pPr lvl="0"/>
            <a:r>
              <a:rPr lang="en-US" dirty="0"/>
              <a:t>Solution contains &gt;24% alcohol by volume.</a:t>
            </a:r>
          </a:p>
          <a:p>
            <a:pPr lvl="0">
              <a:buNone/>
            </a:pPr>
            <a:endParaRPr lang="en-US" dirty="0"/>
          </a:p>
          <a:p>
            <a:pPr lvl="0"/>
            <a:r>
              <a:rPr lang="en-US" dirty="0"/>
              <a:t>Examples:  Methanol, Isopropyl Alcohol, Ethanol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Flammable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Lethal</a:t>
            </a:r>
            <a:r>
              <a:rPr lang="en-US" b="1" dirty="0"/>
              <a:t>: 	</a:t>
            </a:r>
            <a:r>
              <a:rPr lang="en-US" dirty="0"/>
              <a:t>can cause severe health effects or death when ingested, inhaled, or absorbed through the skin.</a:t>
            </a:r>
          </a:p>
          <a:p>
            <a:r>
              <a:rPr lang="en-US" dirty="0"/>
              <a:t>Example:  arsenic, poisons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Lethal</a:t>
            </a:r>
          </a:p>
        </p:txBody>
      </p:sp>
      <p:pic>
        <p:nvPicPr>
          <p:cNvPr id="1027" name="Picture 3" descr="C:\Documents and Settings\VHASTCGRAMSH\Local Settings\Temporary Internet Files\Content.IE5\DRZXI3D8\MC90023828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6750" y="3429000"/>
            <a:ext cx="2370499" cy="281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Oxidizing wastes</a:t>
            </a:r>
            <a:r>
              <a:rPr lang="en-US" b="1" dirty="0"/>
              <a:t>: </a:t>
            </a:r>
            <a:endParaRPr lang="en-US" dirty="0"/>
          </a:p>
          <a:p>
            <a:pPr lvl="0"/>
            <a:r>
              <a:rPr lang="en-US" dirty="0"/>
              <a:t>wastes that add oxygen to a fire.</a:t>
            </a:r>
          </a:p>
          <a:p>
            <a:pPr lvl="0"/>
            <a:r>
              <a:rPr lang="en-US" dirty="0"/>
              <a:t>often have “per” at the beginning of the name, “oxide” at the end of the name, or “ate” in its chemical name.</a:t>
            </a:r>
          </a:p>
          <a:p>
            <a:pPr lvl="0">
              <a:buNone/>
            </a:pPr>
            <a:endParaRPr lang="en-US" dirty="0"/>
          </a:p>
          <a:p>
            <a:pPr lvl="0"/>
            <a:r>
              <a:rPr lang="en-US" dirty="0"/>
              <a:t>Example:  </a:t>
            </a:r>
            <a:r>
              <a:rPr lang="en-US" dirty="0" err="1"/>
              <a:t>perchloric</a:t>
            </a:r>
            <a:r>
              <a:rPr lang="en-US" dirty="0"/>
              <a:t> acid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Oxidizing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Reactive wastes</a:t>
            </a:r>
            <a:r>
              <a:rPr lang="en-US" b="1" dirty="0"/>
              <a:t>:</a:t>
            </a:r>
            <a:endParaRPr lang="en-US" dirty="0"/>
          </a:p>
          <a:p>
            <a:pPr lvl="0"/>
            <a:r>
              <a:rPr lang="en-US" dirty="0"/>
              <a:t>unstable or explosive wastes (lithium batteries)</a:t>
            </a:r>
          </a:p>
          <a:p>
            <a:pPr lvl="0"/>
            <a:r>
              <a:rPr lang="en-US" dirty="0"/>
              <a:t>react violently with water (lithium, sodium)</a:t>
            </a:r>
          </a:p>
          <a:p>
            <a:pPr lvl="0"/>
            <a:r>
              <a:rPr lang="en-US" dirty="0"/>
              <a:t>form toxic or explosive gasses (cyanide, sulfide)</a:t>
            </a:r>
          </a:p>
          <a:p>
            <a:pPr lvl="0">
              <a:buNone/>
            </a:pPr>
            <a:endParaRPr lang="en-US" dirty="0"/>
          </a:p>
          <a:p>
            <a:pPr lvl="0"/>
            <a:r>
              <a:rPr lang="en-US" dirty="0"/>
              <a:t>Example:  Picric Acid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Reactive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1947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What is waste?</a:t>
            </a:r>
          </a:p>
          <a:p>
            <a:r>
              <a:rPr lang="en-US" dirty="0"/>
              <a:t>When to evaluate?</a:t>
            </a:r>
          </a:p>
          <a:p>
            <a:r>
              <a:rPr lang="en-US" dirty="0"/>
              <a:t>How to evaluate?</a:t>
            </a:r>
          </a:p>
          <a:p>
            <a:r>
              <a:rPr lang="en-US" dirty="0"/>
              <a:t>Hazardous or Not?</a:t>
            </a:r>
          </a:p>
          <a:p>
            <a:r>
              <a:rPr lang="en-US" dirty="0"/>
              <a:t>Waste Types- Listed, Characteristic, Dual</a:t>
            </a:r>
          </a:p>
          <a:p>
            <a:r>
              <a:rPr lang="en-US" dirty="0"/>
              <a:t>Managing waste</a:t>
            </a:r>
          </a:p>
          <a:p>
            <a:r>
              <a:rPr lang="en-US" dirty="0"/>
              <a:t>Accumulation waste</a:t>
            </a:r>
          </a:p>
          <a:p>
            <a:r>
              <a:rPr lang="en-US" dirty="0"/>
              <a:t>Segregation of waste</a:t>
            </a:r>
          </a:p>
          <a:p>
            <a:r>
              <a:rPr lang="en-US" dirty="0"/>
              <a:t>Waste containers in Lab</a:t>
            </a:r>
          </a:p>
          <a:p>
            <a:r>
              <a:rPr lang="en-US" dirty="0"/>
              <a:t>Hazardous waste spills</a:t>
            </a:r>
          </a:p>
          <a:p>
            <a:r>
              <a:rPr lang="en-US" dirty="0"/>
              <a:t>Common deficiencies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Overview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Toxic waste</a:t>
            </a:r>
            <a:r>
              <a:rPr lang="en-US" b="1" dirty="0"/>
              <a:t>:</a:t>
            </a:r>
            <a:endParaRPr lang="en-US" dirty="0"/>
          </a:p>
          <a:p>
            <a:pPr lvl="0"/>
            <a:r>
              <a:rPr lang="en-US" dirty="0"/>
              <a:t>capable of causing injury or death through ingestion, inhalation, or absorption</a:t>
            </a:r>
          </a:p>
          <a:p>
            <a:pPr lvl="0"/>
            <a:r>
              <a:rPr lang="en-US" dirty="0"/>
              <a:t>capable of causing cancer (carcinogens), genetic damage (mutagens), and fetal harm (</a:t>
            </a:r>
            <a:r>
              <a:rPr lang="en-US" dirty="0" err="1"/>
              <a:t>teratogens</a:t>
            </a:r>
            <a:r>
              <a:rPr lang="en-US" dirty="0"/>
              <a:t>)</a:t>
            </a:r>
          </a:p>
          <a:p>
            <a:pPr lvl="0">
              <a:buNone/>
            </a:pPr>
            <a:endParaRPr lang="en-US" dirty="0"/>
          </a:p>
          <a:p>
            <a:pPr lvl="0"/>
            <a:r>
              <a:rPr lang="en-US" dirty="0"/>
              <a:t>Example:  Formaldehyde, Gram stains &amp; </a:t>
            </a:r>
            <a:r>
              <a:rPr lang="en-US" dirty="0" err="1"/>
              <a:t>Aerospray</a:t>
            </a:r>
            <a:r>
              <a:rPr lang="en-US" dirty="0"/>
              <a:t> stains- Methanol</a:t>
            </a:r>
          </a:p>
          <a:p>
            <a:pPr lvl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Toxic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/>
              <a:t>Lethality</a:t>
            </a:r>
            <a:r>
              <a:rPr lang="en-US" dirty="0"/>
              <a:t>:  Median lethal dose less than limit= Hazardous waste.</a:t>
            </a:r>
          </a:p>
          <a:p>
            <a:r>
              <a:rPr lang="en-US" dirty="0"/>
              <a:t>Oral=                 LD50&lt;= 500mg/kg</a:t>
            </a:r>
          </a:p>
          <a:p>
            <a:r>
              <a:rPr lang="en-US" dirty="0"/>
              <a:t>Inhalation=        LD50&lt;=1000mg/m3</a:t>
            </a:r>
          </a:p>
          <a:p>
            <a:pPr>
              <a:buNone/>
            </a:pPr>
            <a:r>
              <a:rPr lang="en-US" dirty="0"/>
              <a:t>                            LD50&lt;=2000mg/kg gas/vapor</a:t>
            </a:r>
          </a:p>
          <a:p>
            <a:r>
              <a:rPr lang="en-US" dirty="0"/>
              <a:t>Dermal=            LD50&lt;=1000mg/kg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Lethality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r>
              <a:rPr lang="en-US" dirty="0"/>
              <a:t>Dual Waste is a term that defines waste that is both Hazardous and Infectious.</a:t>
            </a:r>
          </a:p>
          <a:p>
            <a:pPr algn="ctr"/>
            <a:endParaRPr lang="en-US" dirty="0"/>
          </a:p>
          <a:p>
            <a:r>
              <a:rPr lang="en-US" dirty="0"/>
              <a:t>Laboratory has one Dual Alkaline Corrosive container in Microbiology- C. diff and Strep A cartridges.</a:t>
            </a:r>
          </a:p>
          <a:p>
            <a:r>
              <a:rPr lang="en-US" dirty="0"/>
              <a:t>One Dual flammable/MN01 in </a:t>
            </a:r>
            <a:r>
              <a:rPr lang="en-US" dirty="0" err="1"/>
              <a:t>sendouts</a:t>
            </a:r>
            <a:r>
              <a:rPr lang="en-US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Dual Hazardous Waste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590800"/>
          </a:xfrm>
        </p:spPr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 algn="ctr">
              <a:buNone/>
            </a:pPr>
            <a:r>
              <a:rPr lang="en-US" dirty="0"/>
              <a:t>Choose correct container:</a:t>
            </a:r>
          </a:p>
          <a:p>
            <a:pPr algn="ctr"/>
            <a:r>
              <a:rPr lang="en-US" dirty="0"/>
              <a:t>Waste must be compatible.</a:t>
            </a:r>
          </a:p>
          <a:p>
            <a:pPr algn="ctr"/>
            <a:r>
              <a:rPr lang="en-US" dirty="0"/>
              <a:t>Containers must close properly.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Managing waste</a:t>
            </a:r>
          </a:p>
        </p:txBody>
      </p:sp>
      <p:pic>
        <p:nvPicPr>
          <p:cNvPr id="2050" name="Picture 2" descr="C:\Users\VHASTCGRAMSH\AppData\Local\Microsoft\Windows\Temporary Internet Files\Content.IE5\XDEXEB17\MC900341815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191000"/>
            <a:ext cx="243840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/>
              <a:t>Lab is a Satellite Accumulation site:</a:t>
            </a:r>
          </a:p>
          <a:p>
            <a:r>
              <a:rPr lang="en-US" dirty="0"/>
              <a:t>Must be marked Satellite Accumulation.</a:t>
            </a:r>
          </a:p>
          <a:p>
            <a:r>
              <a:rPr lang="en-US" dirty="0"/>
              <a:t>Must have the words Hazardous waste.</a:t>
            </a:r>
          </a:p>
          <a:p>
            <a:r>
              <a:rPr lang="en-US" dirty="0"/>
              <a:t>Start and fill dates.</a:t>
            </a:r>
          </a:p>
          <a:p>
            <a:r>
              <a:rPr lang="en-US" dirty="0"/>
              <a:t>Must have a clear description of the waste</a:t>
            </a:r>
          </a:p>
          <a:p>
            <a:pPr marL="109728" indent="0"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Accumulating Waste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Incompatible wastes must be properly segregated.</a:t>
            </a:r>
          </a:p>
          <a:p>
            <a:r>
              <a:rPr lang="en-US" dirty="0"/>
              <a:t>Secondary containment is required to prevent uncontrolled spills.</a:t>
            </a:r>
          </a:p>
          <a:p>
            <a:r>
              <a:rPr lang="en-US" dirty="0"/>
              <a:t>Weekly inspections are required and documented for all storage areas.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Segregation of wastes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3600" b="1" i="1" dirty="0"/>
              <a:t>Hematology</a:t>
            </a:r>
          </a:p>
          <a:p>
            <a:pPr algn="ctr">
              <a:buNone/>
            </a:pPr>
            <a:r>
              <a:rPr lang="en-US" sz="3200" b="1" i="1" dirty="0"/>
              <a:t>Located by Sysmex</a:t>
            </a:r>
          </a:p>
          <a:p>
            <a:pPr algn="ctr">
              <a:buNone/>
            </a:pPr>
            <a:endParaRPr lang="en-US" sz="3600" b="1" i="1" dirty="0"/>
          </a:p>
          <a:p>
            <a:r>
              <a:rPr lang="en-US" dirty="0"/>
              <a:t>1- Ethylene Glycol containing waste container- </a:t>
            </a:r>
            <a:r>
              <a:rPr lang="en-US" dirty="0" err="1"/>
              <a:t>Sysmex</a:t>
            </a:r>
            <a:r>
              <a:rPr lang="en-US" dirty="0"/>
              <a:t> dye packs.</a:t>
            </a:r>
          </a:p>
          <a:p>
            <a:r>
              <a:rPr lang="en-US" dirty="0"/>
              <a:t>1- Flammable waste container- contains </a:t>
            </a:r>
            <a:r>
              <a:rPr lang="en-US" dirty="0" err="1"/>
              <a:t>Aerospray</a:t>
            </a:r>
            <a:r>
              <a:rPr lang="en-US" dirty="0"/>
              <a:t> stains (methanol, ethanol).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u="sng" dirty="0"/>
              <a:t>Hazardous Waste Containers in Lab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3600" b="1" i="1" dirty="0"/>
              <a:t>Microbiology</a:t>
            </a:r>
          </a:p>
          <a:p>
            <a:pPr algn="ctr">
              <a:buNone/>
            </a:pPr>
            <a:endParaRPr lang="en-US" sz="3600" b="1" i="1" dirty="0"/>
          </a:p>
          <a:p>
            <a:r>
              <a:rPr lang="en-US" dirty="0"/>
              <a:t>1- Flammable waste container- contains Gram stains- ethanol and methanol.</a:t>
            </a:r>
          </a:p>
          <a:p>
            <a:r>
              <a:rPr lang="en-US" dirty="0"/>
              <a:t>1- Dual Alkaline Corrosive waste container- CDIFF cartridges and Strep A cartridges</a:t>
            </a:r>
          </a:p>
          <a:p>
            <a:r>
              <a:rPr lang="en-US" dirty="0"/>
              <a:t>Patient labels must be removed prior to disposal.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u="sng" dirty="0"/>
              <a:t>Hazardous Waste Containers in Lab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3600" b="1" i="1" dirty="0"/>
              <a:t>Microbiology</a:t>
            </a:r>
          </a:p>
          <a:p>
            <a:pPr algn="ctr">
              <a:buNone/>
            </a:pPr>
            <a:endParaRPr lang="en-US" sz="3600" b="1" i="1" dirty="0"/>
          </a:p>
          <a:p>
            <a:r>
              <a:rPr lang="en-US" sz="3600" dirty="0"/>
              <a:t>Alkaline Corrosive Hazardous Waste-KOH vials, unused MRSA cartridges</a:t>
            </a:r>
          </a:p>
          <a:p>
            <a:pPr algn="ctr">
              <a:buNone/>
            </a:pPr>
            <a:endParaRPr lang="en-US" sz="3600" b="1" i="1" dirty="0"/>
          </a:p>
          <a:p>
            <a:pPr algn="ctr">
              <a:buNone/>
            </a:pPr>
            <a:endParaRPr lang="en-US" sz="3600" b="1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u="sng" dirty="0"/>
              <a:t>Hazardous Waste Containers in Lab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9988D80-DED0-4EED-AF60-EEF11B795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en-US" sz="3600" b="1" i="1" dirty="0"/>
              <a:t>Chemistry</a:t>
            </a:r>
          </a:p>
          <a:p>
            <a:pPr marL="109728" indent="0" algn="ctr">
              <a:buNone/>
            </a:pPr>
            <a:r>
              <a:rPr lang="en-US" b="1" i="1" dirty="0"/>
              <a:t>Located under </a:t>
            </a:r>
            <a:r>
              <a:rPr lang="en-US" b="1" i="1" dirty="0" err="1"/>
              <a:t>Cellavision</a:t>
            </a:r>
            <a:endParaRPr lang="en-US" b="1" i="1" dirty="0"/>
          </a:p>
          <a:p>
            <a:r>
              <a:rPr lang="en-US" dirty="0"/>
              <a:t>Alkaline Corrosive Hazardous Waste</a:t>
            </a:r>
          </a:p>
          <a:p>
            <a:pPr lvl="1"/>
            <a:r>
              <a:rPr lang="en-US" dirty="0"/>
              <a:t>Folate Pretreatment 1</a:t>
            </a:r>
          </a:p>
          <a:p>
            <a:pPr lvl="1"/>
            <a:r>
              <a:rPr lang="en-US" dirty="0"/>
              <a:t>B12 Pretreatment 1</a:t>
            </a:r>
          </a:p>
          <a:p>
            <a:pPr lvl="1"/>
            <a:r>
              <a:rPr lang="en-US" dirty="0"/>
              <a:t>Creatinine Reagent 1</a:t>
            </a:r>
          </a:p>
          <a:p>
            <a:pPr lvl="1"/>
            <a:r>
              <a:rPr lang="en-US" dirty="0"/>
              <a:t>Lithium Reagent 1</a:t>
            </a:r>
          </a:p>
          <a:p>
            <a:pPr lvl="1"/>
            <a:r>
              <a:rPr lang="en-US" dirty="0"/>
              <a:t>Total Protein Reagent 1</a:t>
            </a:r>
          </a:p>
          <a:p>
            <a:pPr lvl="1"/>
            <a:r>
              <a:rPr lang="en-US" dirty="0"/>
              <a:t>Detergent B</a:t>
            </a:r>
          </a:p>
          <a:p>
            <a:pPr lvl="1"/>
            <a:r>
              <a:rPr lang="en-US" dirty="0"/>
              <a:t>Alkaline Wash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E1E1C26-4FDE-4C46-AE50-28C2F83D3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Hazardous Waste Containers in Lab</a:t>
            </a:r>
          </a:p>
        </p:txBody>
      </p:sp>
    </p:spTree>
    <p:extLst>
      <p:ext uri="{BB962C8B-B14F-4D97-AF65-F5344CB8AC3E}">
        <p14:creationId xmlns:p14="http://schemas.microsoft.com/office/powerpoint/2010/main" val="2497989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67072"/>
          </a:xfrm>
        </p:spPr>
        <p:txBody>
          <a:bodyPr/>
          <a:lstStyle/>
          <a:p>
            <a:r>
              <a:rPr lang="en-US" dirty="0"/>
              <a:t>A material not needed, wanted or used.</a:t>
            </a:r>
          </a:p>
          <a:p>
            <a:r>
              <a:rPr lang="en-US" dirty="0"/>
              <a:t>Unusable.</a:t>
            </a:r>
          </a:p>
          <a:p>
            <a:r>
              <a:rPr lang="en-US" dirty="0"/>
              <a:t>Intended to be discarded.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What is waste</a:t>
            </a:r>
            <a:r>
              <a:rPr lang="en-US" dirty="0"/>
              <a:t>??</a:t>
            </a:r>
          </a:p>
        </p:txBody>
      </p:sp>
      <p:pic>
        <p:nvPicPr>
          <p:cNvPr id="1026" name="Picture 2" descr="C:\Documents and Settings\VHASTCGRAMSH\Local Settings\Temporary Internet Files\Content.IE5\DRZXI3D8\MC90043780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1" y="2971800"/>
            <a:ext cx="3352800" cy="312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F36849E-2A36-4E2D-B4A3-12C4BFA9F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en-US" sz="3600" b="1" i="1" dirty="0"/>
              <a:t>Chemistry</a:t>
            </a:r>
          </a:p>
          <a:p>
            <a:pPr marL="109728" indent="0" algn="ctr">
              <a:buNone/>
            </a:pPr>
            <a:r>
              <a:rPr lang="en-US" b="1" i="1" dirty="0"/>
              <a:t>Located under </a:t>
            </a:r>
            <a:r>
              <a:rPr lang="en-US" b="1" i="1" dirty="0" err="1"/>
              <a:t>Cellavision</a:t>
            </a:r>
            <a:endParaRPr lang="en-US" b="1" i="1" dirty="0"/>
          </a:p>
          <a:p>
            <a:r>
              <a:rPr lang="en-US" dirty="0"/>
              <a:t>Acid Corrosive Hazardous Waste</a:t>
            </a:r>
          </a:p>
          <a:p>
            <a:pPr lvl="1"/>
            <a:r>
              <a:rPr lang="en-US" dirty="0"/>
              <a:t>Pre-Trigger</a:t>
            </a:r>
          </a:p>
          <a:p>
            <a:pPr lvl="1"/>
            <a:r>
              <a:rPr lang="en-US" dirty="0"/>
              <a:t>Acid Wash</a:t>
            </a:r>
          </a:p>
          <a:p>
            <a:pPr lvl="1"/>
            <a:r>
              <a:rPr lang="en-US" dirty="0"/>
              <a:t>Total Bilirubin Reagent 1&amp;2</a:t>
            </a:r>
          </a:p>
          <a:p>
            <a:pPr lvl="1"/>
            <a:r>
              <a:rPr lang="en-US" dirty="0"/>
              <a:t>Direct Bilirubin Reagent 1&amp;2</a:t>
            </a:r>
          </a:p>
          <a:p>
            <a:pPr lvl="1"/>
            <a:r>
              <a:rPr lang="en-US" dirty="0"/>
              <a:t>Phosphorous Reagent 1&amp;2</a:t>
            </a:r>
          </a:p>
          <a:p>
            <a:pPr lvl="1"/>
            <a:r>
              <a:rPr lang="en-US" dirty="0"/>
              <a:t>Testosterone Specific Diluent</a:t>
            </a:r>
          </a:p>
          <a:p>
            <a:pPr lvl="1"/>
            <a:r>
              <a:rPr lang="en-US" dirty="0"/>
              <a:t>ACL Clean A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94A0A35-472E-4DDB-94C2-A4759744B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Hazardous Waste Containers in Lab</a:t>
            </a:r>
          </a:p>
        </p:txBody>
      </p:sp>
    </p:spTree>
    <p:extLst>
      <p:ext uri="{BB962C8B-B14F-4D97-AF65-F5344CB8AC3E}">
        <p14:creationId xmlns:p14="http://schemas.microsoft.com/office/powerpoint/2010/main" val="13264342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9F5560D-A6B3-4E10-892A-DD925CCB4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en-US" sz="3600" b="1" i="1" dirty="0"/>
              <a:t>General Lab</a:t>
            </a:r>
          </a:p>
          <a:p>
            <a:pPr marL="109728" indent="0" algn="ctr">
              <a:buNone/>
            </a:pPr>
            <a:r>
              <a:rPr lang="en-US" b="1" i="1" dirty="0"/>
              <a:t>Located by sink in </a:t>
            </a:r>
            <a:r>
              <a:rPr lang="en-US" b="1" i="1" dirty="0" err="1"/>
              <a:t>Sendouts</a:t>
            </a:r>
            <a:endParaRPr lang="en-US" b="1" i="1" dirty="0"/>
          </a:p>
          <a:p>
            <a:pPr marL="109728" indent="0">
              <a:buNone/>
            </a:pPr>
            <a:r>
              <a:rPr lang="en-US" dirty="0"/>
              <a:t>MN01 Dual Flammable Hazardous Waste</a:t>
            </a:r>
          </a:p>
          <a:p>
            <a:r>
              <a:rPr lang="en-US" dirty="0"/>
              <a:t>BD Affirm Substrate</a:t>
            </a:r>
          </a:p>
          <a:p>
            <a:r>
              <a:rPr lang="en-US" dirty="0" err="1"/>
              <a:t>Cytolyt</a:t>
            </a:r>
            <a:endParaRPr lang="en-US" dirty="0"/>
          </a:p>
          <a:p>
            <a:r>
              <a:rPr lang="en-US" dirty="0"/>
              <a:t>Hemoccult Developer</a:t>
            </a:r>
          </a:p>
          <a:p>
            <a:r>
              <a:rPr lang="en-US" dirty="0"/>
              <a:t>10% Buffered formalin</a:t>
            </a:r>
          </a:p>
          <a:p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D43623B-6224-4642-9436-877C42C72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Hazardous Waste Containers in Lab</a:t>
            </a:r>
          </a:p>
        </p:txBody>
      </p:sp>
    </p:spTree>
    <p:extLst>
      <p:ext uri="{BB962C8B-B14F-4D97-AF65-F5344CB8AC3E}">
        <p14:creationId xmlns:p14="http://schemas.microsoft.com/office/powerpoint/2010/main" val="42586581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Containers should not be overfilled.</a:t>
            </a:r>
          </a:p>
          <a:p>
            <a:r>
              <a:rPr lang="en-US" dirty="0"/>
              <a:t>The accumulation or fill date should be recorded on the containers label.</a:t>
            </a:r>
          </a:p>
          <a:p>
            <a:r>
              <a:rPr lang="en-US" dirty="0"/>
              <a:t>Ensure container is closed.</a:t>
            </a:r>
          </a:p>
          <a:p>
            <a:r>
              <a:rPr lang="en-US" dirty="0"/>
              <a:t>Lab Safety Officer should be notified.</a:t>
            </a:r>
          </a:p>
          <a:p>
            <a:r>
              <a:rPr lang="en-US" dirty="0"/>
              <a:t>If Lab Safety Officer is not available call FM at Ext. 6508 or 6364.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u="sng" dirty="0"/>
              <a:t>What to do with full collection containers?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>
              <a:buNone/>
            </a:pPr>
            <a:r>
              <a:rPr lang="en-US" dirty="0"/>
              <a:t> A major spill is a spill which is a threat to persons, property or the environment, and cannot be safely controlled or cleaned without assistance from Facilities Management Safety personnel.</a:t>
            </a:r>
          </a:p>
          <a:p>
            <a:pPr algn="ctr"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 Spills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/>
              <a:t>     A minor spill is a spill which poses no threat to persons, property or the environment, and can be safely controlled and cleaned up by facility personnel</a:t>
            </a:r>
          </a:p>
          <a:p>
            <a:pPr algn="ctr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Spills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en-US" sz="3600" dirty="0"/>
              <a:t>          Any employee experiencing or finding a minor hazardous material or  hazardous waste spill is to:</a:t>
            </a:r>
          </a:p>
          <a:p>
            <a:pPr>
              <a:buNone/>
            </a:pPr>
            <a:r>
              <a:rPr lang="en-US" dirty="0"/>
              <a:t>  (1)  Clear the affected area and isolate the spill area to prevent others from coming in contact with the spill.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(2)  Call the Garage at extension 6452 to have drain covers brought to the spill location if the spill has or will affect a drain.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(3)  Report the spill to FM at ext. 6364 or the GEMS Coordinator at ext. 6508 from 8:00 am to 4:30 pm and the Boiler Plant at ext. 6347 or Police at ext. 6224 during off tour hours.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(4)  Obtain the MSDS for the spilled material and assess the hazard.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(5)  Follow PPE and spill cleanup instructions found on the MSDS. 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(6)  Notify the supervisor of the area or employee’s supervisor.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(7)  Ensure that a spill report (Attachment A) is properly completed and submitted to the FM.  This is to be completed every time there is a hazardous material or waste spill.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algn="ctr"/>
            <a:r>
              <a:rPr lang="en-US" u="sng" dirty="0"/>
              <a:t>Minor Spill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/>
              <a:t>	</a:t>
            </a:r>
            <a:r>
              <a:rPr lang="en-US" sz="3800" dirty="0"/>
              <a:t>Any employee experiencing or finding a major hazardous material or waste spill is to:</a:t>
            </a:r>
            <a:r>
              <a:rPr lang="en-US" dirty="0"/>
              <a:t>	 </a:t>
            </a:r>
          </a:p>
          <a:p>
            <a:pPr lvl="0">
              <a:buNone/>
            </a:pPr>
            <a:r>
              <a:rPr lang="en-US" dirty="0"/>
              <a:t>(1)  Clear the affected area and isolate the spill area to prevent others from coming in contact with the spill.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 lvl="0">
              <a:buNone/>
            </a:pPr>
            <a:r>
              <a:rPr lang="en-US" dirty="0"/>
              <a:t>(2)  Call the Garage at ext. 6452 to have drain covers brought to the spill location if the spill has or will affect a drain.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 lvl="0">
              <a:buNone/>
            </a:pPr>
            <a:r>
              <a:rPr lang="en-US" dirty="0"/>
              <a:t>(3)  Report the spill to FM at ext. 6364 from 8:00 am to 4:30 pm and the Boiler Plant at ext. 6347 or Police at ext. 6224 during off tour hours.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 lvl="0">
              <a:buNone/>
            </a:pPr>
            <a:r>
              <a:rPr lang="en-US" dirty="0"/>
              <a:t>(4)  Obtain the SDS for the spilled material and remain available to answer Safety personnel questions about the spill.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 lvl="0">
              <a:buNone/>
            </a:pPr>
            <a:r>
              <a:rPr lang="en-US" dirty="0"/>
              <a:t>(5)  Notify the supervisor of the area or employee’s supervisor.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 lvl="0">
              <a:buNone/>
            </a:pPr>
            <a:r>
              <a:rPr lang="en-US" dirty="0"/>
              <a:t>(6)  Ensure that a spill report (Attachment A) is properly completed and submitted to the Facilities Management Safety personnel.  This is to be completed every time there is a hazardous material or waste spill.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algn="ctr"/>
            <a:r>
              <a:rPr lang="en-US" u="sng" dirty="0"/>
              <a:t>Major Spill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Hazardous waste in sewer.</a:t>
            </a:r>
          </a:p>
          <a:p>
            <a:r>
              <a:rPr lang="en-US" dirty="0"/>
              <a:t>Hazardous waste in trash.</a:t>
            </a:r>
          </a:p>
          <a:p>
            <a:r>
              <a:rPr lang="en-US" dirty="0"/>
              <a:t>Wastes not evaluated (no label or MSDS).</a:t>
            </a:r>
          </a:p>
          <a:p>
            <a:r>
              <a:rPr lang="en-US" dirty="0"/>
              <a:t>Improper labeling.</a:t>
            </a:r>
          </a:p>
          <a:p>
            <a:r>
              <a:rPr lang="en-US" dirty="0"/>
              <a:t>Improper storage/segregation.</a:t>
            </a:r>
          </a:p>
          <a:p>
            <a:r>
              <a:rPr lang="en-US" dirty="0"/>
              <a:t>Containers not closed.</a:t>
            </a:r>
          </a:p>
          <a:p>
            <a:r>
              <a:rPr lang="en-US" dirty="0"/>
              <a:t>Lack of secondary containment.</a:t>
            </a:r>
          </a:p>
          <a:p>
            <a:r>
              <a:rPr lang="en-US" dirty="0"/>
              <a:t>Lack of weekly inspections.</a:t>
            </a:r>
          </a:p>
          <a:p>
            <a:r>
              <a:rPr lang="en-US" dirty="0"/>
              <a:t>No documented training.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Common Deficiencies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800" dirty="0">
                <a:solidFill>
                  <a:srgbClr val="00B0F0"/>
                </a:solidFill>
              </a:rPr>
              <a:t>              </a:t>
            </a:r>
          </a:p>
          <a:p>
            <a:pPr>
              <a:buNone/>
            </a:pPr>
            <a:endParaRPr lang="en-US" sz="4800" dirty="0">
              <a:solidFill>
                <a:srgbClr val="00B0F0"/>
              </a:solidFill>
            </a:endParaRPr>
          </a:p>
          <a:p>
            <a:pPr>
              <a:buNone/>
            </a:pPr>
            <a:r>
              <a:rPr lang="en-US" sz="4800" dirty="0">
                <a:solidFill>
                  <a:srgbClr val="00B0F0"/>
                </a:solidFill>
              </a:rPr>
              <a:t>            </a:t>
            </a:r>
            <a:r>
              <a:rPr lang="en-US" sz="7200" dirty="0">
                <a:solidFill>
                  <a:srgbClr val="00B0F0"/>
                </a:solidFill>
              </a:rPr>
              <a:t>T</a:t>
            </a:r>
            <a:r>
              <a:rPr lang="en-US" sz="7200" dirty="0">
                <a:solidFill>
                  <a:srgbClr val="C00000"/>
                </a:solidFill>
              </a:rPr>
              <a:t>H</a:t>
            </a:r>
            <a:r>
              <a:rPr lang="en-US" sz="7200" dirty="0">
                <a:solidFill>
                  <a:srgbClr val="FFFF00"/>
                </a:solidFill>
              </a:rPr>
              <a:t>E </a:t>
            </a:r>
            <a:r>
              <a:rPr lang="en-US" sz="7200" dirty="0">
                <a:solidFill>
                  <a:srgbClr val="00B050"/>
                </a:solidFill>
              </a:rPr>
              <a:t>E</a:t>
            </a:r>
            <a:r>
              <a:rPr lang="en-US" sz="7200" dirty="0">
                <a:solidFill>
                  <a:srgbClr val="7030A0"/>
                </a:solidFill>
              </a:rPr>
              <a:t>N</a:t>
            </a:r>
            <a:r>
              <a:rPr lang="en-US" sz="7200" dirty="0">
                <a:solidFill>
                  <a:srgbClr val="FFC000"/>
                </a:solidFill>
              </a:rPr>
              <a:t>D</a:t>
            </a:r>
            <a:endParaRPr lang="en-US" sz="7200" dirty="0">
              <a:solidFill>
                <a:srgbClr val="00B0F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Hazardous Waste &amp; Healthcare:  Laboratory waste.  MPCA Industrial Division.  April 2007.</a:t>
            </a:r>
          </a:p>
          <a:p>
            <a:pPr>
              <a:buNone/>
            </a:pPr>
            <a:endParaRPr lang="en-US" dirty="0"/>
          </a:p>
          <a:p>
            <a:r>
              <a:rPr lang="en-US" dirty="0">
                <a:hlinkClick r:id="rId2"/>
              </a:rPr>
              <a:t>www.mpca.org</a:t>
            </a:r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dirty="0">
                <a:hlinkClick r:id="rId3"/>
              </a:rPr>
              <a:t>www.epa.org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4"/>
              </a:rPr>
              <a:t>MCP FM-06 Hazardous Material and Waste Management Program.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References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19472"/>
          </a:xfrm>
        </p:spPr>
        <p:txBody>
          <a:bodyPr/>
          <a:lstStyle/>
          <a:p>
            <a:r>
              <a:rPr lang="en-US" dirty="0"/>
              <a:t>Must evaluate waste within 60 days of first producing.</a:t>
            </a:r>
          </a:p>
          <a:p>
            <a:r>
              <a:rPr lang="en-US" dirty="0"/>
              <a:t>Must evaluate prior to </a:t>
            </a:r>
            <a:r>
              <a:rPr lang="en-US" dirty="0" err="1"/>
              <a:t>sewering</a:t>
            </a:r>
            <a:r>
              <a:rPr lang="en-US" dirty="0"/>
              <a:t>.</a:t>
            </a:r>
          </a:p>
          <a:p>
            <a:r>
              <a:rPr lang="en-US" dirty="0"/>
              <a:t>New product must be collected as hazardous waste until evaluation results determine they are not hazardous.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When is waste evaluated?</a:t>
            </a:r>
          </a:p>
        </p:txBody>
      </p:sp>
      <p:pic>
        <p:nvPicPr>
          <p:cNvPr id="2051" name="Picture 3" descr="C:\Documents and Settings\VHASTCGRAMSH\Local Settings\Temporary Internet Files\Content.IE5\YMAHUSWF\MC90015710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3962399"/>
            <a:ext cx="2195170" cy="2286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Knowledge</a:t>
            </a:r>
          </a:p>
          <a:p>
            <a:r>
              <a:rPr lang="en-US" dirty="0"/>
              <a:t>SDS</a:t>
            </a:r>
          </a:p>
          <a:p>
            <a:r>
              <a:rPr lang="en-US" dirty="0"/>
              <a:t>Manufacturer certification</a:t>
            </a:r>
          </a:p>
          <a:p>
            <a:r>
              <a:rPr lang="en-US" dirty="0"/>
              <a:t>Vendor letters</a:t>
            </a:r>
          </a:p>
          <a:p>
            <a:endParaRPr lang="en-US" dirty="0"/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Keep all documentation used in evaluation whether waste is hazardous or non-hazardous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How to evaluate ?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The Environmental Protection Agency  established the Resource Conservation and Recovery Act (RCRA) in 1980 for the purpose of regulating the proper handling, storage, and disposal of HW.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u="sng" dirty="0"/>
              <a:t>Is waste Hazardous or Not?</a:t>
            </a:r>
          </a:p>
        </p:txBody>
      </p:sp>
      <p:pic>
        <p:nvPicPr>
          <p:cNvPr id="2050" name="Picture 2" descr="C:\Documents and Settings\VHASTCGRAMSH\Local Settings\Temporary Internet Files\Content.IE5\52NIH6SY\MC90013260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6206" y="3657600"/>
            <a:ext cx="4671588" cy="25907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/>
              <a:t>RCRA Hazardous Waste includes:</a:t>
            </a:r>
          </a:p>
          <a:p>
            <a:r>
              <a:rPr lang="en-US" dirty="0"/>
              <a:t>Listed waste</a:t>
            </a:r>
          </a:p>
          <a:p>
            <a:r>
              <a:rPr lang="en-US" dirty="0"/>
              <a:t>Characteristic waste</a:t>
            </a:r>
          </a:p>
          <a:p>
            <a:r>
              <a:rPr lang="en-US" dirty="0"/>
              <a:t>Dual waste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Is waste Hazardous or Not?</a:t>
            </a:r>
          </a:p>
        </p:txBody>
      </p:sp>
      <p:pic>
        <p:nvPicPr>
          <p:cNvPr id="2051" name="Picture 3" descr="C:\Documents and Settings\VHASTCGRAMSH\Local Settings\Temporary Internet Files\Content.IE5\DRZXI3D8\MC90044149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2438400"/>
            <a:ext cx="3200400" cy="350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F list</a:t>
            </a:r>
          </a:p>
          <a:p>
            <a:r>
              <a:rPr lang="en-US" sz="4400" dirty="0"/>
              <a:t>K list</a:t>
            </a:r>
          </a:p>
          <a:p>
            <a:r>
              <a:rPr lang="en-US" sz="4400" dirty="0"/>
              <a:t>P list</a:t>
            </a:r>
          </a:p>
          <a:p>
            <a:r>
              <a:rPr lang="en-US" sz="4400" dirty="0"/>
              <a:t>U list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Listed waste</a:t>
            </a:r>
          </a:p>
        </p:txBody>
      </p:sp>
      <p:pic>
        <p:nvPicPr>
          <p:cNvPr id="3074" name="Picture 2" descr="C:\Documents and Settings\VHASTCGRAMSH\Local Settings\Temporary Internet Files\Content.IE5\YMAHUSWF\MM900234700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74" y="1828800"/>
            <a:ext cx="1914525" cy="2171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b="1" dirty="0"/>
              <a:t>F-listed wastes:</a:t>
            </a:r>
            <a:endParaRPr lang="en-US" dirty="0"/>
          </a:p>
          <a:p>
            <a:pPr lvl="0"/>
            <a:r>
              <a:rPr lang="en-US" dirty="0"/>
              <a:t>degreasing solvents</a:t>
            </a:r>
          </a:p>
          <a:p>
            <a:pPr lvl="0"/>
            <a:r>
              <a:rPr lang="en-US" dirty="0"/>
              <a:t>paint/lacquer thinners</a:t>
            </a:r>
          </a:p>
          <a:p>
            <a:pPr lvl="0"/>
            <a:r>
              <a:rPr lang="en-US" dirty="0"/>
              <a:t>brake/carburetor cleaners</a:t>
            </a:r>
          </a:p>
          <a:p>
            <a:pPr lvl="0"/>
            <a:r>
              <a:rPr lang="en-US" dirty="0"/>
              <a:t>dry clean solvents</a:t>
            </a:r>
          </a:p>
          <a:p>
            <a:pPr lvl="0">
              <a:buNone/>
            </a:pPr>
            <a:r>
              <a:rPr lang="en-US" dirty="0"/>
              <a:t>        Many common laboratory solvents- Methanol, Acetone, </a:t>
            </a:r>
            <a:r>
              <a:rPr lang="en-US" dirty="0" err="1"/>
              <a:t>Xylene</a:t>
            </a:r>
            <a:endParaRPr lang="en-US" dirty="0"/>
          </a:p>
          <a:p>
            <a:pPr lvl="0"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u="sng" dirty="0"/>
              <a:t>F listed waste</a:t>
            </a:r>
          </a:p>
        </p:txBody>
      </p:sp>
      <p:pic>
        <p:nvPicPr>
          <p:cNvPr id="4099" name="Picture 3" descr="C:\Documents and Settings\VHASTCGRAMSH\Local Settings\Temporary Internet Files\Content.IE5\G9YIGSC7\MC90008862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999" y="1600201"/>
            <a:ext cx="2286001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422</TotalTime>
  <Words>1518</Words>
  <Application>Microsoft Office PowerPoint</Application>
  <PresentationFormat>On-screen Show (4:3)</PresentationFormat>
  <Paragraphs>263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Lucida Sans Unicode</vt:lpstr>
      <vt:lpstr>Verdana</vt:lpstr>
      <vt:lpstr>Wingdings 2</vt:lpstr>
      <vt:lpstr>Wingdings 3</vt:lpstr>
      <vt:lpstr>Concourse</vt:lpstr>
      <vt:lpstr>Hazardous Waste  “Cradle-to-grave” responsibility</vt:lpstr>
      <vt:lpstr>Overview</vt:lpstr>
      <vt:lpstr>What is waste??</vt:lpstr>
      <vt:lpstr>When is waste evaluated?</vt:lpstr>
      <vt:lpstr>How to evaluate ?</vt:lpstr>
      <vt:lpstr>Is waste Hazardous or Not?</vt:lpstr>
      <vt:lpstr>Is waste Hazardous or Not?</vt:lpstr>
      <vt:lpstr>Listed waste</vt:lpstr>
      <vt:lpstr>F listed waste</vt:lpstr>
      <vt:lpstr>K listed</vt:lpstr>
      <vt:lpstr>U listed</vt:lpstr>
      <vt:lpstr>P listed</vt:lpstr>
      <vt:lpstr>              Note:</vt:lpstr>
      <vt:lpstr>Characteristic Waste</vt:lpstr>
      <vt:lpstr>Corrosive</vt:lpstr>
      <vt:lpstr>Flammable</vt:lpstr>
      <vt:lpstr>Lethal</vt:lpstr>
      <vt:lpstr>Oxidizing</vt:lpstr>
      <vt:lpstr>Reactive</vt:lpstr>
      <vt:lpstr>Toxic </vt:lpstr>
      <vt:lpstr>Lethality</vt:lpstr>
      <vt:lpstr>Dual Hazardous Waste</vt:lpstr>
      <vt:lpstr>Managing waste</vt:lpstr>
      <vt:lpstr>Accumulating Waste</vt:lpstr>
      <vt:lpstr>Segregation of wastes</vt:lpstr>
      <vt:lpstr>Hazardous Waste Containers in Lab</vt:lpstr>
      <vt:lpstr>Hazardous Waste Containers in Lab</vt:lpstr>
      <vt:lpstr>Hazardous Waste Containers in Lab</vt:lpstr>
      <vt:lpstr>Hazardous Waste Containers in Lab</vt:lpstr>
      <vt:lpstr>Hazardous Waste Containers in Lab</vt:lpstr>
      <vt:lpstr>Hazardous Waste Containers in Lab</vt:lpstr>
      <vt:lpstr>What to do with full collection containers?</vt:lpstr>
      <vt:lpstr> Spills</vt:lpstr>
      <vt:lpstr>Spills</vt:lpstr>
      <vt:lpstr>Minor Spill</vt:lpstr>
      <vt:lpstr>Major Spill</vt:lpstr>
      <vt:lpstr>Common Deficiencies</vt:lpstr>
      <vt:lpstr>PowerPoint Presentation</vt:lpstr>
      <vt:lpstr>References</vt:lpstr>
    </vt:vector>
  </TitlesOfParts>
  <Company>Department of Veterans Affairs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Hazardous Waste</dc:title>
  <dc:creator>VHASTCGRAMSH</dc:creator>
  <cp:lastModifiedBy>Dierkhising, Kate J.</cp:lastModifiedBy>
  <cp:revision>55</cp:revision>
  <dcterms:created xsi:type="dcterms:W3CDTF">2013-05-01T15:33:56Z</dcterms:created>
  <dcterms:modified xsi:type="dcterms:W3CDTF">2021-08-19T18:52:18Z</dcterms:modified>
</cp:coreProperties>
</file>