
<file path=[Content_Types].xml><?xml version="1.0" encoding="utf-8"?>
<Types xmlns="http://schemas.openxmlformats.org/package/2006/content-types">
  <Default Extension="GIF" ContentType="image/gi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sldIdLst>
    <p:sldId id="256" r:id="rId2"/>
    <p:sldId id="257" r:id="rId3"/>
    <p:sldId id="270" r:id="rId4"/>
    <p:sldId id="274" r:id="rId5"/>
    <p:sldId id="259" r:id="rId6"/>
    <p:sldId id="258" r:id="rId7"/>
    <p:sldId id="262" r:id="rId8"/>
    <p:sldId id="271" r:id="rId9"/>
    <p:sldId id="260" r:id="rId10"/>
    <p:sldId id="272" r:id="rId11"/>
    <p:sldId id="261" r:id="rId12"/>
    <p:sldId id="263" r:id="rId13"/>
    <p:sldId id="265" r:id="rId14"/>
    <p:sldId id="273" r:id="rId15"/>
    <p:sldId id="266" r:id="rId16"/>
    <p:sldId id="278" r:id="rId17"/>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817A5C26-BC6B-4786-BB5D-BC0C74E3A03D}">
          <p14:sldIdLst>
            <p14:sldId id="256"/>
            <p14:sldId id="257"/>
            <p14:sldId id="270"/>
            <p14:sldId id="274"/>
            <p14:sldId id="259"/>
            <p14:sldId id="258"/>
            <p14:sldId id="262"/>
            <p14:sldId id="271"/>
            <p14:sldId id="260"/>
            <p14:sldId id="272"/>
            <p14:sldId id="261"/>
            <p14:sldId id="263"/>
            <p14:sldId id="265"/>
            <p14:sldId id="273"/>
            <p14:sldId id="266"/>
          </p14:sldIdLst>
        </p14:section>
        <p14:section name="Untitled Section" id="{CBA032B7-0C46-4C2D-8E0E-685BE9F8BAE0}">
          <p14:sldIdLst>
            <p14:sldId id="27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7500" spc="600" baseline="0"/>
            </a:lvl1pPr>
          </a:lstStyle>
          <a:p>
            <a:r>
              <a:rPr lang="en-US"/>
              <a:t>Click to edit Master title style</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fld id="{26B6C682-55A5-4081-A5C2-2C5959D5EC10}" type="datetimeFigureOut">
              <a:rPr lang="en-US" smtClean="0"/>
              <a:t>3/25/2022</a:t>
            </a:fld>
            <a:endParaRPr lang="en-US"/>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fld id="{86A4068C-67C2-4F81-9AC1-40F2D63A9D62}" type="slidenum">
              <a:rPr lang="en-US" smtClean="0"/>
              <a:t>‹#›</a:t>
            </a:fld>
            <a:endParaRPr lang="en-US"/>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47494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B6C682-55A5-4081-A5C2-2C5959D5EC10}" type="datetimeFigureOut">
              <a:rPr lang="en-US" smtClean="0"/>
              <a:t>3/25/2022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A4068C-67C2-4F81-9AC1-40F2D63A9D62}" type="slidenum">
              <a:rPr lang="en-US" smtClean="0"/>
              <a:t>‹#›</a:t>
            </a:fld>
            <a:endParaRPr lang="en-US"/>
          </a:p>
        </p:txBody>
      </p:sp>
    </p:spTree>
    <p:extLst>
      <p:ext uri="{BB962C8B-B14F-4D97-AF65-F5344CB8AC3E}">
        <p14:creationId xmlns:p14="http://schemas.microsoft.com/office/powerpoint/2010/main" val="330254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B6C682-55A5-4081-A5C2-2C5959D5EC10}" type="datetimeFigureOut">
              <a:rPr lang="en-US" smtClean="0"/>
              <a:t>3/25/2022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A4068C-67C2-4F81-9AC1-40F2D63A9D62}" type="slidenum">
              <a:rPr lang="en-US" smtClean="0"/>
              <a:t>‹#›</a:t>
            </a:fld>
            <a:endParaRPr lang="en-US"/>
          </a:p>
        </p:txBody>
      </p:sp>
    </p:spTree>
    <p:extLst>
      <p:ext uri="{BB962C8B-B14F-4D97-AF65-F5344CB8AC3E}">
        <p14:creationId xmlns:p14="http://schemas.microsoft.com/office/powerpoint/2010/main" val="867067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B6C682-55A5-4081-A5C2-2C5959D5EC10}" type="datetimeFigureOut">
              <a:rPr lang="en-US" smtClean="0"/>
              <a:t>3/25/2022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A4068C-67C2-4F81-9AC1-40F2D63A9D62}" type="slidenum">
              <a:rPr lang="en-US" smtClean="0"/>
              <a:t>‹#›</a:t>
            </a:fld>
            <a:endParaRPr lang="en-US"/>
          </a:p>
        </p:txBody>
      </p:sp>
    </p:spTree>
    <p:extLst>
      <p:ext uri="{BB962C8B-B14F-4D97-AF65-F5344CB8AC3E}">
        <p14:creationId xmlns:p14="http://schemas.microsoft.com/office/powerpoint/2010/main" val="3151426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fld id="{26B6C682-55A5-4081-A5C2-2C5959D5EC10}" type="datetimeFigureOut">
              <a:rPr lang="en-US" smtClean="0"/>
              <a:t>3/25/2022</a:t>
            </a:fld>
            <a:endParaRPr lang="en-US"/>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fld id="{86A4068C-67C2-4F81-9AC1-40F2D63A9D62}" type="slidenum">
              <a:rPr lang="en-US" smtClean="0"/>
              <a:t>‹#›</a:t>
            </a:fld>
            <a:endParaRPr lang="en-US"/>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2110979" cy="6858000"/>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50567677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6B6C682-55A5-4081-A5C2-2C5959D5EC10}" type="datetimeFigureOut">
              <a:rPr lang="en-US" smtClean="0"/>
              <a:t>3/25/2022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A4068C-67C2-4F81-9AC1-40F2D63A9D62}" type="slidenum">
              <a:rPr lang="en-US" smtClean="0"/>
              <a:t>‹#›</a:t>
            </a:fld>
            <a:endParaRPr lang="en-US"/>
          </a:p>
        </p:txBody>
      </p:sp>
    </p:spTree>
    <p:extLst>
      <p:ext uri="{BB962C8B-B14F-4D97-AF65-F5344CB8AC3E}">
        <p14:creationId xmlns:p14="http://schemas.microsoft.com/office/powerpoint/2010/main" val="69199246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41832"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941832" y="2909102"/>
            <a:ext cx="361188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75398"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975398" y="2909102"/>
            <a:ext cx="361188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6B6C682-55A5-4081-A5C2-2C5959D5EC10}" type="datetimeFigureOut">
              <a:rPr lang="en-US" smtClean="0"/>
              <a:t>3/25/2022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A4068C-67C2-4F81-9AC1-40F2D63A9D62}" type="slidenum">
              <a:rPr lang="en-US" smtClean="0"/>
              <a:t>‹#›</a:t>
            </a:fld>
            <a:endParaRPr lang="en-US"/>
          </a:p>
        </p:txBody>
      </p:sp>
    </p:spTree>
    <p:extLst>
      <p:ext uri="{BB962C8B-B14F-4D97-AF65-F5344CB8AC3E}">
        <p14:creationId xmlns:p14="http://schemas.microsoft.com/office/powerpoint/2010/main" val="290089279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6B6C682-55A5-4081-A5C2-2C5959D5EC10}" type="datetimeFigureOut">
              <a:rPr lang="en-US" smtClean="0"/>
              <a:t>3/25/2022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6A4068C-67C2-4F81-9AC1-40F2D63A9D62}" type="slidenum">
              <a:rPr lang="en-US" smtClean="0"/>
              <a:t>‹#›</a:t>
            </a:fld>
            <a:endParaRPr lang="en-US"/>
          </a:p>
        </p:txBody>
      </p:sp>
    </p:spTree>
    <p:extLst>
      <p:ext uri="{BB962C8B-B14F-4D97-AF65-F5344CB8AC3E}">
        <p14:creationId xmlns:p14="http://schemas.microsoft.com/office/powerpoint/2010/main" val="537113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B6C682-55A5-4081-A5C2-2C5959D5EC10}" type="datetimeFigureOut">
              <a:rPr lang="en-US" smtClean="0"/>
              <a:t>3/25/2022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A4068C-67C2-4F81-9AC1-40F2D63A9D62}" type="slidenum">
              <a:rPr lang="en-US" smtClean="0"/>
              <a:t>‹#›</a:t>
            </a:fld>
            <a:endParaRPr lang="en-US"/>
          </a:p>
        </p:txBody>
      </p:sp>
    </p:spTree>
    <p:extLst>
      <p:ext uri="{BB962C8B-B14F-4D97-AF65-F5344CB8AC3E}">
        <p14:creationId xmlns:p14="http://schemas.microsoft.com/office/powerpoint/2010/main" val="607325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73789" y="6375679"/>
            <a:ext cx="925016" cy="348462"/>
          </a:xfrm>
        </p:spPr>
        <p:txBody>
          <a:bodyPr/>
          <a:lstStyle/>
          <a:p>
            <a:fld id="{26B6C682-55A5-4081-A5C2-2C5959D5EC10}" type="datetimeFigureOut">
              <a:rPr lang="en-US" smtClean="0"/>
              <a:t>3/25/2022</a:t>
            </a:fld>
            <a:endParaRPr lang="en-US"/>
          </a:p>
        </p:txBody>
      </p:sp>
      <p:sp>
        <p:nvSpPr>
          <p:cNvPr id="6" name="Footer Placeholder 5"/>
          <p:cNvSpPr>
            <a:spLocks noGrp="1"/>
          </p:cNvSpPr>
          <p:nvPr>
            <p:ph type="ftr" sz="quarter" idx="11"/>
          </p:nvPr>
        </p:nvSpPr>
        <p:spPr>
          <a:xfrm>
            <a:off x="1577716" y="6375679"/>
            <a:ext cx="2611634" cy="345796"/>
          </a:xfrm>
        </p:spPr>
        <p:txBody>
          <a:bodyPr/>
          <a:lstStyle/>
          <a:p>
            <a:endParaRPr lang="en-US"/>
          </a:p>
        </p:txBody>
      </p:sp>
      <p:sp>
        <p:nvSpPr>
          <p:cNvPr id="7" name="Slide Number Placeholder 6"/>
          <p:cNvSpPr>
            <a:spLocks noGrp="1"/>
          </p:cNvSpPr>
          <p:nvPr>
            <p:ph type="sldNum" sz="quarter" idx="12"/>
          </p:nvPr>
        </p:nvSpPr>
        <p:spPr>
          <a:xfrm>
            <a:off x="4268261" y="6375679"/>
            <a:ext cx="924342" cy="345796"/>
          </a:xfrm>
        </p:spPr>
        <p:txBody>
          <a:bodyPr/>
          <a:lstStyle/>
          <a:p>
            <a:fld id="{86A4068C-67C2-4F81-9AC1-40F2D63A9D62}" type="slidenum">
              <a:rPr lang="en-US" smtClean="0"/>
              <a:t>‹#›</a:t>
            </a:fld>
            <a:endParaRPr lang="en-US"/>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61499461"/>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1"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a:xfrm>
            <a:off x="574463" y="6375679"/>
            <a:ext cx="924342" cy="348462"/>
          </a:xfrm>
        </p:spPr>
        <p:txBody>
          <a:bodyPr/>
          <a:lstStyle/>
          <a:p>
            <a:fld id="{26B6C682-55A5-4081-A5C2-2C5959D5EC10}" type="datetimeFigureOut">
              <a:rPr lang="en-US" smtClean="0"/>
              <a:t>3/25/2022</a:t>
            </a:fld>
            <a:endParaRPr lang="en-US"/>
          </a:p>
        </p:txBody>
      </p:sp>
      <p:sp>
        <p:nvSpPr>
          <p:cNvPr id="6" name="Footer Placeholder 5"/>
          <p:cNvSpPr>
            <a:spLocks noGrp="1"/>
          </p:cNvSpPr>
          <p:nvPr>
            <p:ph type="ftr" sz="quarter" idx="11"/>
          </p:nvPr>
        </p:nvSpPr>
        <p:spPr>
          <a:xfrm>
            <a:off x="1577716" y="6375679"/>
            <a:ext cx="2611634" cy="345796"/>
          </a:xfrm>
        </p:spPr>
        <p:txBody>
          <a:bodyPr/>
          <a:lstStyle/>
          <a:p>
            <a:endParaRPr lang="en-US"/>
          </a:p>
        </p:txBody>
      </p:sp>
      <p:sp>
        <p:nvSpPr>
          <p:cNvPr id="7" name="Slide Number Placeholder 6"/>
          <p:cNvSpPr>
            <a:spLocks noGrp="1"/>
          </p:cNvSpPr>
          <p:nvPr>
            <p:ph type="sldNum" sz="quarter" idx="12"/>
          </p:nvPr>
        </p:nvSpPr>
        <p:spPr>
          <a:xfrm>
            <a:off x="4256153" y="6375679"/>
            <a:ext cx="947460" cy="345796"/>
          </a:xfrm>
        </p:spPr>
        <p:txBody>
          <a:bodyPr/>
          <a:lstStyle/>
          <a:p>
            <a:fld id="{86A4068C-67C2-4F81-9AC1-40F2D63A9D62}" type="slidenum">
              <a:rPr lang="en-US" smtClean="0"/>
              <a:t>‹#›</a:t>
            </a:fld>
            <a:endParaRPr lang="en-US"/>
          </a:p>
        </p:txBody>
      </p:sp>
      <p:sp>
        <p:nvSpPr>
          <p:cNvPr id="13" name="Rectangle 12"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90245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fld id="{26B6C682-55A5-4081-A5C2-2C5959D5EC10}" type="datetimeFigureOut">
              <a:rPr lang="en-US" smtClean="0"/>
              <a:t>3/25/2022</a:t>
            </a:fld>
            <a:endParaRPr lang="en-US"/>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86A4068C-67C2-4F81-9AC1-40F2D63A9D62}" type="slidenum">
              <a:rPr lang="en-US" smtClean="0"/>
              <a:t>‹#›</a:t>
            </a:fld>
            <a:endParaRPr lang="en-US"/>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3822691857"/>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594">
          <p15:clr>
            <a:srgbClr val="F26B43"/>
          </p15:clr>
        </p15:guide>
        <p15:guide id="1" pos="792">
          <p15:clr>
            <a:srgbClr val="F26B43"/>
          </p15:clr>
        </p15:guide>
        <p15:guide id="2" pos="7200">
          <p15:clr>
            <a:srgbClr val="F26B43"/>
          </p15:clr>
        </p15:guide>
        <p15:guide id="3" pos="5400">
          <p15:clr>
            <a:srgbClr val="F26B43"/>
          </p15:clr>
        </p15:guide>
        <p15:guide id="4" orient="horz" pos="4008">
          <p15:clr>
            <a:srgbClr val="F26B43"/>
          </p15:clr>
        </p15:guide>
        <p15:guide id="5" orient="horz" pos="1440">
          <p15:clr>
            <a:srgbClr val="F26B43"/>
          </p15:clr>
        </p15:guide>
        <p15:guide id="6" orient="horz" pos="3720">
          <p15:clr>
            <a:srgbClr val="F26B43"/>
          </p15:clr>
        </p15:guide>
        <p15:guide id="7"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kosmisk-zoom.wikidot.com/picometer" TargetMode="External"/><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safetymoment.net/2009/10/fire-safety/" TargetMode="External"/><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en.wikipedia.org/wiki/Nurse_call_button" TargetMode="External"/><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free-illustrations.gatag.net/tag/%e5%86%b7%e8%94%b5%e5%ba%ab" TargetMode="External"/><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s://creativecommons.org/licenses/by/3.0/"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Electrical_engineering#/media/File:Silego_clock_generator.JPG"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flickr.com/photos/pandora_6666/5028391921"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messersmith.name/wordpress/tag/cairns/" TargetMode="Externa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hyperlink" Target="https://creativecommons.org/licenses/by-nc-sa/3.0/"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flickr.com/photos/ericejohnson/2618373585"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freefoto.com/preview/1303-04-69/Steam-Whistle--Paddle-Steamer--Lake-Lucerne"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Utilities Management</a:t>
            </a:r>
          </a:p>
        </p:txBody>
      </p:sp>
      <p:sp>
        <p:nvSpPr>
          <p:cNvPr id="3" name="Subtitle 2"/>
          <p:cNvSpPr>
            <a:spLocks noGrp="1"/>
          </p:cNvSpPr>
          <p:nvPr>
            <p:ph type="subTitle" idx="1"/>
          </p:nvPr>
        </p:nvSpPr>
        <p:spPr/>
        <p:txBody>
          <a:bodyPr/>
          <a:lstStyle/>
          <a:p>
            <a:pPr algn="ctr"/>
            <a:r>
              <a:rPr lang="en-US" dirty="0"/>
              <a:t>Laboratory 2019</a:t>
            </a:r>
          </a:p>
        </p:txBody>
      </p:sp>
    </p:spTree>
    <p:extLst>
      <p:ext uri="{BB962C8B-B14F-4D97-AF65-F5344CB8AC3E}">
        <p14:creationId xmlns:p14="http://schemas.microsoft.com/office/powerpoint/2010/main" val="2006760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EF377-942C-48B8-BFE4-3CC852EC98B2}"/>
              </a:ext>
            </a:extLst>
          </p:cNvPr>
          <p:cNvSpPr>
            <a:spLocks noGrp="1"/>
          </p:cNvSpPr>
          <p:nvPr>
            <p:ph type="title"/>
          </p:nvPr>
        </p:nvSpPr>
        <p:spPr/>
        <p:txBody>
          <a:bodyPr/>
          <a:lstStyle/>
          <a:p>
            <a:r>
              <a:rPr lang="en-US" dirty="0"/>
              <a:t>Medical Gasses and Vacuum</a:t>
            </a:r>
          </a:p>
        </p:txBody>
      </p:sp>
      <p:sp>
        <p:nvSpPr>
          <p:cNvPr id="3" name="Content Placeholder 2">
            <a:extLst>
              <a:ext uri="{FF2B5EF4-FFF2-40B4-BE49-F238E27FC236}">
                <a16:creationId xmlns:a16="http://schemas.microsoft.com/office/drawing/2014/main" id="{AE992E13-A80F-440E-82BC-7F78EDEA42BA}"/>
              </a:ext>
            </a:extLst>
          </p:cNvPr>
          <p:cNvSpPr>
            <a:spLocks noGrp="1"/>
          </p:cNvSpPr>
          <p:nvPr>
            <p:ph idx="1"/>
          </p:nvPr>
        </p:nvSpPr>
        <p:spPr>
          <a:xfrm>
            <a:off x="938758" y="1874518"/>
            <a:ext cx="7633742" cy="4754882"/>
          </a:xfrm>
        </p:spPr>
        <p:txBody>
          <a:bodyPr>
            <a:normAutofit lnSpcReduction="10000"/>
          </a:bodyPr>
          <a:lstStyle/>
          <a:p>
            <a:r>
              <a:rPr lang="en-US" dirty="0"/>
              <a:t>This system provides oxygen, medical air, nitrogen, nitrous oxide, carbon dioxide, and vacuum to the Health Care System.</a:t>
            </a:r>
          </a:p>
          <a:p>
            <a:r>
              <a:rPr lang="en-US" dirty="0"/>
              <a:t>This system includes master signal panels, area alarms, automatic pressure switches, shut off valves, flexible connectors and outlets.</a:t>
            </a:r>
          </a:p>
          <a:p>
            <a:r>
              <a:rPr lang="en-US" dirty="0"/>
              <a:t>Two bulk oxygen tanks supply medical oxygen to the facility. One is located north of building 4 and the other is located north of building 49.</a:t>
            </a:r>
          </a:p>
          <a:p>
            <a:r>
              <a:rPr lang="en-US" dirty="0"/>
              <a:t>The medical air supply system consists of 4 tandem air compressors which serve buildings 49, 50, 51 and 1/1A.</a:t>
            </a:r>
          </a:p>
          <a:p>
            <a:r>
              <a:rPr lang="en-US" dirty="0"/>
              <a:t>The nitrogen, nitrous oxide and carbon dioxide are supplied to bldg. 1A from tanks located in 16A-001</a:t>
            </a:r>
          </a:p>
          <a:p>
            <a:r>
              <a:rPr lang="en-US" dirty="0"/>
              <a:t>The vacuum supply system consists of 5 tandem vacuum pumps serving bldgs. 51, 50 49, 1 and 3.</a:t>
            </a:r>
          </a:p>
        </p:txBody>
      </p:sp>
      <p:pic>
        <p:nvPicPr>
          <p:cNvPr id="5" name="Picture 4">
            <a:extLst>
              <a:ext uri="{FF2B5EF4-FFF2-40B4-BE49-F238E27FC236}">
                <a16:creationId xmlns:a16="http://schemas.microsoft.com/office/drawing/2014/main" id="{90BD3389-F7E6-4B3B-865E-A0043C739B4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162800" y="534784"/>
            <a:ext cx="1600200" cy="1339733"/>
          </a:xfrm>
          <a:prstGeom prst="rect">
            <a:avLst/>
          </a:prstGeom>
        </p:spPr>
      </p:pic>
    </p:spTree>
    <p:extLst>
      <p:ext uri="{BB962C8B-B14F-4D97-AF65-F5344CB8AC3E}">
        <p14:creationId xmlns:p14="http://schemas.microsoft.com/office/powerpoint/2010/main" val="3772545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t>computers</a:t>
            </a:r>
          </a:p>
        </p:txBody>
      </p:sp>
      <p:sp>
        <p:nvSpPr>
          <p:cNvPr id="3" name="Content Placeholder 2"/>
          <p:cNvSpPr>
            <a:spLocks noGrp="1"/>
          </p:cNvSpPr>
          <p:nvPr>
            <p:ph idx="1"/>
          </p:nvPr>
        </p:nvSpPr>
        <p:spPr>
          <a:xfrm>
            <a:off x="938758" y="1066800"/>
            <a:ext cx="7633742" cy="5715000"/>
          </a:xfrm>
        </p:spPr>
        <p:txBody>
          <a:bodyPr>
            <a:noAutofit/>
          </a:bodyPr>
          <a:lstStyle/>
          <a:p>
            <a:pPr>
              <a:buFont typeface="Arial" panose="020B0604020202020204" pitchFamily="34" charset="0"/>
              <a:buChar char="•"/>
            </a:pPr>
            <a:r>
              <a:rPr lang="en-US" sz="2400" b="0" dirty="0"/>
              <a:t>Announcements regarding station wide problems with the computer will be made by the operator over the PA system.</a:t>
            </a:r>
          </a:p>
          <a:p>
            <a:pPr>
              <a:buFont typeface="Arial" panose="020B0604020202020204" pitchFamily="34" charset="0"/>
              <a:buChar char="•"/>
            </a:pPr>
            <a:r>
              <a:rPr lang="en-US" sz="2400" b="0" dirty="0"/>
              <a:t>Staff should report problems to the Information Management at extension 4357 (HELP) or enter a ticket using the “Your IT” icon on the desktop.</a:t>
            </a:r>
          </a:p>
          <a:p>
            <a:pPr>
              <a:buFont typeface="Arial" panose="020B0604020202020204" pitchFamily="34" charset="0"/>
              <a:buChar char="•"/>
            </a:pPr>
            <a:r>
              <a:rPr lang="en-US" sz="2400" b="0" dirty="0"/>
              <a:t>The Laboratory contingency plan for computer problems will be implemented in the event of a computer outage (OPM 113-05).  Located in </a:t>
            </a:r>
            <a:r>
              <a:rPr lang="en-US" sz="2400" b="0" dirty="0" err="1"/>
              <a:t>Proquis</a:t>
            </a:r>
            <a:r>
              <a:rPr lang="en-US" sz="2400" b="0" dirty="0"/>
              <a:t>.</a:t>
            </a:r>
          </a:p>
          <a:p>
            <a:pPr>
              <a:buFont typeface="Arial" panose="020B0604020202020204" pitchFamily="34" charset="0"/>
              <a:buChar char="•"/>
            </a:pPr>
            <a:r>
              <a:rPr lang="en-US" sz="2400" b="0" dirty="0"/>
              <a:t>Laboratory will communicate with the care units any delay in availability of results.</a:t>
            </a:r>
          </a:p>
          <a:p>
            <a:pPr>
              <a:buFont typeface="Arial" panose="020B0604020202020204" pitchFamily="34" charset="0"/>
              <a:buChar char="•"/>
            </a:pPr>
            <a:r>
              <a:rPr lang="en-US" sz="2400" b="0" dirty="0"/>
              <a:t>Couriers will be utilized to deliver hard copy results to the units if the outage is longer than 24 hours.</a:t>
            </a:r>
          </a:p>
        </p:txBody>
      </p:sp>
    </p:spTree>
    <p:extLst>
      <p:ext uri="{BB962C8B-B14F-4D97-AF65-F5344CB8AC3E}">
        <p14:creationId xmlns:p14="http://schemas.microsoft.com/office/powerpoint/2010/main" val="3970256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t>telecommunication</a:t>
            </a:r>
          </a:p>
        </p:txBody>
      </p:sp>
      <p:sp>
        <p:nvSpPr>
          <p:cNvPr id="3" name="Content Placeholder 2"/>
          <p:cNvSpPr>
            <a:spLocks noGrp="1"/>
          </p:cNvSpPr>
          <p:nvPr>
            <p:ph idx="1"/>
          </p:nvPr>
        </p:nvSpPr>
        <p:spPr>
          <a:xfrm>
            <a:off x="938758" y="1219200"/>
            <a:ext cx="7633742" cy="5410200"/>
          </a:xfrm>
        </p:spPr>
        <p:txBody>
          <a:bodyPr>
            <a:normAutofit lnSpcReduction="10000"/>
          </a:bodyPr>
          <a:lstStyle/>
          <a:p>
            <a:pPr marL="0" indent="0">
              <a:buNone/>
            </a:pPr>
            <a:r>
              <a:rPr lang="en-US" sz="2400" dirty="0"/>
              <a:t>The Health Care System will have a plan in place to use in the event of a communications system failure. communication systems are defined as telephone, paging, public address, and two-way radios.</a:t>
            </a:r>
          </a:p>
          <a:p>
            <a:pPr marL="0" indent="0">
              <a:buNone/>
            </a:pPr>
            <a:r>
              <a:rPr lang="en-US" sz="2400" dirty="0"/>
              <a:t>The laboratory has the following:</a:t>
            </a:r>
          </a:p>
          <a:p>
            <a:pPr lvl="1">
              <a:lnSpc>
                <a:spcPct val="100000"/>
              </a:lnSpc>
              <a:buFont typeface="Arial" panose="020B0604020202020204" pitchFamily="34" charset="0"/>
              <a:buChar char="•"/>
            </a:pPr>
            <a:r>
              <a:rPr lang="en-US" sz="2200" dirty="0"/>
              <a:t>1emergency phone (located in the phone center, orange sticker on the receiver</a:t>
            </a:r>
            <a:endParaRPr lang="en-US" sz="2200" b="0" dirty="0"/>
          </a:p>
          <a:p>
            <a:pPr lvl="1">
              <a:lnSpc>
                <a:spcPct val="100000"/>
              </a:lnSpc>
              <a:buFont typeface="Arial" panose="020B0604020202020204" pitchFamily="34" charset="0"/>
              <a:buChar char="•"/>
            </a:pPr>
            <a:r>
              <a:rPr lang="en-US" sz="2200" b="0" dirty="0"/>
              <a:t>4 cisco phones (in house use)</a:t>
            </a:r>
          </a:p>
          <a:p>
            <a:pPr lvl="1">
              <a:lnSpc>
                <a:spcPct val="100000"/>
              </a:lnSpc>
              <a:buFont typeface="Arial" panose="020B0604020202020204" pitchFamily="34" charset="0"/>
              <a:buChar char="•"/>
            </a:pPr>
            <a:r>
              <a:rPr lang="en-US" sz="2200" b="0" dirty="0"/>
              <a:t>4 long distance pagers for after hour use.</a:t>
            </a:r>
          </a:p>
          <a:p>
            <a:pPr lvl="1">
              <a:lnSpc>
                <a:spcPct val="100000"/>
              </a:lnSpc>
              <a:buFont typeface="Arial" panose="020B0604020202020204" pitchFamily="34" charset="0"/>
              <a:buChar char="•"/>
            </a:pPr>
            <a:r>
              <a:rPr lang="en-US" sz="2200" b="0" dirty="0"/>
              <a:t>Notify Lab Information Manager if problems occur.</a:t>
            </a:r>
          </a:p>
          <a:p>
            <a:pPr lvl="1">
              <a:lnSpc>
                <a:spcPct val="100000"/>
              </a:lnSpc>
              <a:buFont typeface="Arial" panose="020B0604020202020204" pitchFamily="34" charset="0"/>
              <a:buChar char="•"/>
            </a:pPr>
            <a:r>
              <a:rPr lang="en-US" sz="2200" b="0" dirty="0"/>
              <a:t>Batteries available through SPD.</a:t>
            </a:r>
          </a:p>
          <a:p>
            <a:pPr marL="0" indent="0">
              <a:lnSpc>
                <a:spcPct val="100000"/>
              </a:lnSpc>
              <a:buNone/>
            </a:pPr>
            <a:r>
              <a:rPr lang="en-US" sz="2400" dirty="0"/>
              <a:t>Problems with telecommunications are reported to the National Service Desk at </a:t>
            </a:r>
            <a:r>
              <a:rPr lang="en-US" sz="2400" dirty="0" err="1"/>
              <a:t>ext</a:t>
            </a:r>
            <a:r>
              <a:rPr lang="en-US" sz="2400" dirty="0"/>
              <a:t> 4357</a:t>
            </a:r>
            <a:endParaRPr lang="en-US" sz="2400" b="0" dirty="0"/>
          </a:p>
          <a:p>
            <a:pPr>
              <a:buFont typeface="Arial" panose="020B0604020202020204" pitchFamily="34" charset="0"/>
              <a:buChar char="•"/>
            </a:pPr>
            <a:endParaRPr lang="en-US" sz="2400" b="0" dirty="0"/>
          </a:p>
        </p:txBody>
      </p:sp>
    </p:spTree>
    <p:extLst>
      <p:ext uri="{BB962C8B-B14F-4D97-AF65-F5344CB8AC3E}">
        <p14:creationId xmlns:p14="http://schemas.microsoft.com/office/powerpoint/2010/main" val="157493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t>Fire alarm system</a:t>
            </a:r>
          </a:p>
        </p:txBody>
      </p:sp>
      <p:sp>
        <p:nvSpPr>
          <p:cNvPr id="3" name="Content Placeholder 2"/>
          <p:cNvSpPr>
            <a:spLocks noGrp="1"/>
          </p:cNvSpPr>
          <p:nvPr>
            <p:ph idx="1"/>
          </p:nvPr>
        </p:nvSpPr>
        <p:spPr>
          <a:xfrm>
            <a:off x="938758" y="1295400"/>
            <a:ext cx="7633742" cy="5257800"/>
          </a:xfrm>
        </p:spPr>
        <p:txBody>
          <a:bodyPr>
            <a:normAutofit/>
          </a:bodyPr>
          <a:lstStyle/>
          <a:p>
            <a:pPr marL="457200" indent="-457200">
              <a:buFont typeface="Arial" panose="020B0604020202020204" pitchFamily="34" charset="0"/>
              <a:buChar char="•"/>
            </a:pPr>
            <a:r>
              <a:rPr lang="en-US" b="0" dirty="0"/>
              <a:t>The Health Care Systems’ Fire Alarm system shall be operated </a:t>
            </a:r>
            <a:r>
              <a:rPr lang="en-US" dirty="0"/>
              <a:t>and maintained in accordance with procedures that assure reliability and reduce the risks in normal and emergency situations.</a:t>
            </a:r>
            <a:endParaRPr lang="en-US" b="0" dirty="0"/>
          </a:p>
          <a:p>
            <a:pPr marL="457200" indent="-457200">
              <a:buFont typeface="Arial" panose="020B0604020202020204" pitchFamily="34" charset="0"/>
              <a:buChar char="•"/>
            </a:pPr>
            <a:r>
              <a:rPr lang="en-US" b="0" dirty="0"/>
              <a:t>Code Yellow announced via the PA system indicates the fire alarm is not functional. Keep watch for smoke and fire in your area.</a:t>
            </a:r>
          </a:p>
          <a:p>
            <a:pPr marL="457200" indent="-457200">
              <a:buFont typeface="Arial" panose="020B0604020202020204" pitchFamily="34" charset="0"/>
              <a:buChar char="•"/>
            </a:pPr>
            <a:r>
              <a:rPr lang="en-US" b="0" dirty="0"/>
              <a:t>To report a fire call Ext. 6333 (located on all the phones in Laboratory).</a:t>
            </a:r>
          </a:p>
          <a:p>
            <a:pPr marL="457200" indent="-457200">
              <a:buFont typeface="Arial" panose="020B0604020202020204" pitchFamily="34" charset="0"/>
              <a:buChar char="•"/>
            </a:pPr>
            <a:r>
              <a:rPr lang="en-US" dirty="0"/>
              <a:t>Code Yellow- All Clear will be announced via the PA system indicates the fire alarm system is functioning.</a:t>
            </a:r>
            <a:endParaRPr lang="en-US" b="0" dirty="0"/>
          </a:p>
        </p:txBody>
      </p:sp>
      <p:pic>
        <p:nvPicPr>
          <p:cNvPr id="5" name="Picture 4">
            <a:extLst>
              <a:ext uri="{FF2B5EF4-FFF2-40B4-BE49-F238E27FC236}">
                <a16:creationId xmlns:a16="http://schemas.microsoft.com/office/drawing/2014/main" id="{7DA45C82-BFBB-4583-AE6D-029727B564D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172200" y="4345262"/>
            <a:ext cx="2286000" cy="2207937"/>
          </a:xfrm>
          <a:prstGeom prst="rect">
            <a:avLst/>
          </a:prstGeom>
        </p:spPr>
      </p:pic>
    </p:spTree>
    <p:extLst>
      <p:ext uri="{BB962C8B-B14F-4D97-AF65-F5344CB8AC3E}">
        <p14:creationId xmlns:p14="http://schemas.microsoft.com/office/powerpoint/2010/main" val="3212669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6EACA-FA65-4648-BFC4-8F98C89D31D3}"/>
              </a:ext>
            </a:extLst>
          </p:cNvPr>
          <p:cNvSpPr>
            <a:spLocks noGrp="1"/>
          </p:cNvSpPr>
          <p:nvPr>
            <p:ph type="title"/>
          </p:nvPr>
        </p:nvSpPr>
        <p:spPr/>
        <p:txBody>
          <a:bodyPr/>
          <a:lstStyle/>
          <a:p>
            <a:r>
              <a:rPr lang="en-US" dirty="0"/>
              <a:t>Nurse Call System</a:t>
            </a:r>
          </a:p>
        </p:txBody>
      </p:sp>
      <p:sp>
        <p:nvSpPr>
          <p:cNvPr id="3" name="Content Placeholder 2">
            <a:extLst>
              <a:ext uri="{FF2B5EF4-FFF2-40B4-BE49-F238E27FC236}">
                <a16:creationId xmlns:a16="http://schemas.microsoft.com/office/drawing/2014/main" id="{69F7757A-2BBA-468A-BA5C-26408F08DCC1}"/>
              </a:ext>
            </a:extLst>
          </p:cNvPr>
          <p:cNvSpPr>
            <a:spLocks noGrp="1"/>
          </p:cNvSpPr>
          <p:nvPr>
            <p:ph idx="1"/>
          </p:nvPr>
        </p:nvSpPr>
        <p:spPr>
          <a:xfrm>
            <a:off x="938758" y="1143000"/>
            <a:ext cx="7633742" cy="4343400"/>
          </a:xfrm>
        </p:spPr>
        <p:txBody>
          <a:bodyPr>
            <a:normAutofit/>
          </a:bodyPr>
          <a:lstStyle/>
          <a:p>
            <a:r>
              <a:rPr lang="en-US" dirty="0"/>
              <a:t>The Health Care Systems’ Nurse Call System will be operated and maintained in accordance with procedures that assure reliability and reduce risk in normal and emergency situations.</a:t>
            </a:r>
          </a:p>
          <a:p>
            <a:pPr marL="0" indent="0">
              <a:buNone/>
            </a:pPr>
            <a:endParaRPr lang="en-US" dirty="0"/>
          </a:p>
          <a:p>
            <a:r>
              <a:rPr lang="en-US" dirty="0"/>
              <a:t>Call systems are installed per facility risk assessment.</a:t>
            </a:r>
          </a:p>
          <a:p>
            <a:pPr marL="0" indent="0">
              <a:buNone/>
            </a:pPr>
            <a:endParaRPr lang="en-US" dirty="0"/>
          </a:p>
          <a:p>
            <a:r>
              <a:rPr lang="en-US" dirty="0"/>
              <a:t>The following criteria is used to assess appropriateness prior to installation in a bathroom:</a:t>
            </a:r>
          </a:p>
          <a:p>
            <a:pPr lvl="1">
              <a:buFont typeface="Arial" panose="020B0604020202020204" pitchFamily="34" charset="0"/>
              <a:buChar char="•"/>
            </a:pPr>
            <a:r>
              <a:rPr lang="en-US" dirty="0"/>
              <a:t>Traffic flow in the area of the bathroom</a:t>
            </a:r>
          </a:p>
          <a:p>
            <a:pPr lvl="1">
              <a:buFont typeface="Arial" panose="020B0604020202020204" pitchFamily="34" charset="0"/>
              <a:buChar char="•"/>
            </a:pPr>
            <a:r>
              <a:rPr lang="en-US" dirty="0"/>
              <a:t>Location of the bathroom</a:t>
            </a:r>
          </a:p>
          <a:p>
            <a:pPr lvl="1">
              <a:buFont typeface="Arial" panose="020B0604020202020204" pitchFamily="34" charset="0"/>
              <a:buChar char="•"/>
            </a:pPr>
            <a:r>
              <a:rPr lang="en-US" dirty="0"/>
              <a:t>Ability to monitor bathroom while in use </a:t>
            </a:r>
          </a:p>
        </p:txBody>
      </p:sp>
      <p:pic>
        <p:nvPicPr>
          <p:cNvPr id="5" name="Picture 4">
            <a:extLst>
              <a:ext uri="{FF2B5EF4-FFF2-40B4-BE49-F238E27FC236}">
                <a16:creationId xmlns:a16="http://schemas.microsoft.com/office/drawing/2014/main" id="{CE132FC1-975A-420E-A975-A1CF68A73EE6}"/>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477000" y="3962400"/>
            <a:ext cx="1912134" cy="2552700"/>
          </a:xfrm>
          <a:prstGeom prst="rect">
            <a:avLst/>
          </a:prstGeom>
        </p:spPr>
      </p:pic>
    </p:spTree>
    <p:extLst>
      <p:ext uri="{BB962C8B-B14F-4D97-AF65-F5344CB8AC3E}">
        <p14:creationId xmlns:p14="http://schemas.microsoft.com/office/powerpoint/2010/main" val="29319512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t>Refrigerators/Freezers</a:t>
            </a:r>
          </a:p>
        </p:txBody>
      </p:sp>
      <p:sp>
        <p:nvSpPr>
          <p:cNvPr id="3" name="Content Placeholder 2"/>
          <p:cNvSpPr>
            <a:spLocks noGrp="1"/>
          </p:cNvSpPr>
          <p:nvPr>
            <p:ph idx="1"/>
          </p:nvPr>
        </p:nvSpPr>
        <p:spPr>
          <a:xfrm>
            <a:off x="938758" y="1447800"/>
            <a:ext cx="7633742" cy="3886200"/>
          </a:xfrm>
        </p:spPr>
        <p:txBody>
          <a:bodyPr>
            <a:normAutofit lnSpcReduction="10000"/>
          </a:bodyPr>
          <a:lstStyle/>
          <a:p>
            <a:pPr marL="457200" indent="-457200">
              <a:buFont typeface="Arial" panose="020B0604020202020204" pitchFamily="34" charset="0"/>
              <a:buChar char="•"/>
            </a:pPr>
            <a:r>
              <a:rPr lang="en-US" sz="2400" dirty="0"/>
              <a:t>Refrigerators/ freezers are monitored continuously through </a:t>
            </a:r>
            <a:r>
              <a:rPr lang="en-US" sz="2400" dirty="0" err="1"/>
              <a:t>MetaSys</a:t>
            </a:r>
            <a:r>
              <a:rPr lang="en-US" sz="2400" dirty="0"/>
              <a:t>. If </a:t>
            </a:r>
            <a:r>
              <a:rPr lang="en-US" sz="2400" dirty="0" err="1"/>
              <a:t>MetaSys</a:t>
            </a:r>
            <a:r>
              <a:rPr lang="en-US" sz="2400" dirty="0"/>
              <a:t> is down temperatures will be recorded manually.</a:t>
            </a:r>
          </a:p>
          <a:p>
            <a:pPr marL="457200" indent="-457200">
              <a:buFont typeface="Arial" panose="020B0604020202020204" pitchFamily="34" charset="0"/>
              <a:buChar char="•"/>
            </a:pPr>
            <a:r>
              <a:rPr lang="en-US" sz="2400" dirty="0"/>
              <a:t>If a temperature falls out of acceptable range an audible alarm will sound. </a:t>
            </a:r>
          </a:p>
          <a:p>
            <a:pPr marL="457200" indent="-457200">
              <a:buFont typeface="Arial" panose="020B0604020202020204" pitchFamily="34" charset="0"/>
              <a:buChar char="•"/>
            </a:pPr>
            <a:r>
              <a:rPr lang="en-US" sz="2400" dirty="0"/>
              <a:t>The refrigeration shop should be notified.</a:t>
            </a:r>
            <a:endParaRPr lang="en-US" sz="2400" b="0" dirty="0"/>
          </a:p>
          <a:p>
            <a:pPr marL="457200" indent="-457200">
              <a:buFont typeface="Arial" panose="020B0604020202020204" pitchFamily="34" charset="0"/>
              <a:buChar char="•"/>
            </a:pPr>
            <a:r>
              <a:rPr lang="en-US" sz="2400" b="0" dirty="0"/>
              <a:t>If the problem can not be resolved the products should be moved to a functioning refrigerator/freezer until the problem can be resolved.</a:t>
            </a:r>
          </a:p>
          <a:p>
            <a:pPr marL="0" indent="0">
              <a:buNone/>
            </a:pPr>
            <a:endParaRPr lang="en-US" sz="2800" b="0" dirty="0"/>
          </a:p>
        </p:txBody>
      </p:sp>
      <p:pic>
        <p:nvPicPr>
          <p:cNvPr id="5" name="Picture 4">
            <a:extLst>
              <a:ext uri="{FF2B5EF4-FFF2-40B4-BE49-F238E27FC236}">
                <a16:creationId xmlns:a16="http://schemas.microsoft.com/office/drawing/2014/main" id="{CC4893AC-E4FC-43C7-B69B-F13A62C064D6}"/>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934200" y="4800600"/>
            <a:ext cx="1207368" cy="1905000"/>
          </a:xfrm>
          <a:prstGeom prst="rect">
            <a:avLst/>
          </a:prstGeom>
        </p:spPr>
      </p:pic>
      <p:sp>
        <p:nvSpPr>
          <p:cNvPr id="6" name="TextBox 5">
            <a:extLst>
              <a:ext uri="{FF2B5EF4-FFF2-40B4-BE49-F238E27FC236}">
                <a16:creationId xmlns:a16="http://schemas.microsoft.com/office/drawing/2014/main" id="{4D255552-74A4-4B88-BFEE-79F69706861D}"/>
              </a:ext>
            </a:extLst>
          </p:cNvPr>
          <p:cNvSpPr txBox="1"/>
          <p:nvPr/>
        </p:nvSpPr>
        <p:spPr>
          <a:xfrm>
            <a:off x="7187506" y="6872312"/>
            <a:ext cx="954062" cy="784830"/>
          </a:xfrm>
          <a:prstGeom prst="rect">
            <a:avLst/>
          </a:prstGeom>
          <a:noFill/>
        </p:spPr>
        <p:txBody>
          <a:bodyPr wrap="square" rtlCol="0">
            <a:spAutoFit/>
          </a:bodyPr>
          <a:lstStyle/>
          <a:p>
            <a:r>
              <a:rPr lang="en-US" sz="900">
                <a:hlinkClick r:id="rId3" tooltip="http://free-illustrations.gatag.net/tag/%e5%86%b7%e8%94%b5%e5%ba%ab"/>
              </a:rPr>
              <a:t>This Photo</a:t>
            </a:r>
            <a:r>
              <a:rPr lang="en-US" sz="900"/>
              <a:t> by Unknown Author is licensed under </a:t>
            </a:r>
            <a:r>
              <a:rPr lang="en-US" sz="900">
                <a:hlinkClick r:id="rId4" tooltip="https://creativecommons.org/licenses/by/3.0/"/>
              </a:rPr>
              <a:t>CC BY</a:t>
            </a:r>
            <a:endParaRPr lang="en-US" sz="900"/>
          </a:p>
        </p:txBody>
      </p:sp>
    </p:spTree>
    <p:extLst>
      <p:ext uri="{BB962C8B-B14F-4D97-AF65-F5344CB8AC3E}">
        <p14:creationId xmlns:p14="http://schemas.microsoft.com/office/powerpoint/2010/main" val="41183250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2B291-E5BF-4A82-8852-A225EEC35059}"/>
              </a:ext>
            </a:extLst>
          </p:cNvPr>
          <p:cNvSpPr>
            <a:spLocks noGrp="1"/>
          </p:cNvSpPr>
          <p:nvPr>
            <p:ph type="ctrTitle"/>
          </p:nvPr>
        </p:nvSpPr>
        <p:spPr/>
        <p:txBody>
          <a:bodyPr/>
          <a:lstStyle/>
          <a:p>
            <a:r>
              <a:rPr lang="en-US" dirty="0"/>
              <a:t>Congrats</a:t>
            </a:r>
          </a:p>
        </p:txBody>
      </p:sp>
      <p:sp>
        <p:nvSpPr>
          <p:cNvPr id="3" name="Subtitle 2">
            <a:extLst>
              <a:ext uri="{FF2B5EF4-FFF2-40B4-BE49-F238E27FC236}">
                <a16:creationId xmlns:a16="http://schemas.microsoft.com/office/drawing/2014/main" id="{C7BA6653-B726-4ABC-AE24-33D7D174DD8B}"/>
              </a:ext>
            </a:extLst>
          </p:cNvPr>
          <p:cNvSpPr>
            <a:spLocks noGrp="1"/>
          </p:cNvSpPr>
          <p:nvPr>
            <p:ph type="subTitle" idx="1"/>
          </p:nvPr>
        </p:nvSpPr>
        <p:spPr/>
        <p:txBody>
          <a:bodyPr/>
          <a:lstStyle/>
          <a:p>
            <a:r>
              <a:rPr lang="en-US" dirty="0"/>
              <a:t>You made it through this power point!!!!!</a:t>
            </a:r>
          </a:p>
        </p:txBody>
      </p:sp>
    </p:spTree>
    <p:extLst>
      <p:ext uri="{BB962C8B-B14F-4D97-AF65-F5344CB8AC3E}">
        <p14:creationId xmlns:p14="http://schemas.microsoft.com/office/powerpoint/2010/main" val="499075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t>NOTIFICATION</a:t>
            </a:r>
          </a:p>
        </p:txBody>
      </p:sp>
      <p:sp>
        <p:nvSpPr>
          <p:cNvPr id="3" name="Content Placeholder 2"/>
          <p:cNvSpPr>
            <a:spLocks noGrp="1"/>
          </p:cNvSpPr>
          <p:nvPr>
            <p:ph idx="1"/>
          </p:nvPr>
        </p:nvSpPr>
        <p:spPr>
          <a:xfrm>
            <a:off x="938758" y="1600200"/>
            <a:ext cx="7633742" cy="4800600"/>
          </a:xfrm>
        </p:spPr>
        <p:txBody>
          <a:bodyPr>
            <a:normAutofit lnSpcReduction="10000"/>
          </a:bodyPr>
          <a:lstStyle/>
          <a:p>
            <a:pPr marL="0" indent="0" algn="ctr"/>
            <a:r>
              <a:rPr lang="en-US" sz="4000" b="0" dirty="0"/>
              <a:t>Notifications are made to Facilities Management:</a:t>
            </a:r>
          </a:p>
          <a:p>
            <a:pPr marL="0" indent="0" algn="ctr">
              <a:buNone/>
            </a:pPr>
            <a:endParaRPr lang="en-US" sz="4000" b="0" dirty="0"/>
          </a:p>
          <a:p>
            <a:pPr marL="0" indent="0"/>
            <a:r>
              <a:rPr lang="en-US" sz="4000" b="0" dirty="0"/>
              <a:t> </a:t>
            </a:r>
            <a:r>
              <a:rPr lang="en-US" sz="3600" b="0" dirty="0"/>
              <a:t>Enter a MAXIMO work order  </a:t>
            </a:r>
            <a:r>
              <a:rPr lang="en-US" sz="3600" b="0" u="sng" dirty="0"/>
              <a:t>or</a:t>
            </a:r>
          </a:p>
          <a:p>
            <a:pPr algn="ctr"/>
            <a:r>
              <a:rPr lang="en-US" sz="2800" b="0" dirty="0"/>
              <a:t>Normal Business hours:  </a:t>
            </a:r>
            <a:r>
              <a:rPr lang="en-US" sz="2800" dirty="0"/>
              <a:t>Work Order Clerk at </a:t>
            </a:r>
            <a:r>
              <a:rPr lang="en-US" sz="2800" b="0" dirty="0"/>
              <a:t>Ext. 6245</a:t>
            </a:r>
          </a:p>
          <a:p>
            <a:pPr marL="285750" indent="-285750" algn="ctr">
              <a:buFont typeface="Arial" panose="020B0604020202020204" pitchFamily="34" charset="0"/>
              <a:buChar char="•"/>
            </a:pPr>
            <a:r>
              <a:rPr lang="en-US" sz="2800" b="0" dirty="0"/>
              <a:t>Off tours and weekend/holiday: Boiler House at Ext. 6347</a:t>
            </a:r>
          </a:p>
          <a:p>
            <a:pPr marL="0" indent="0" algn="ctr"/>
            <a:endParaRPr lang="en-US" sz="2800" b="0" dirty="0"/>
          </a:p>
        </p:txBody>
      </p:sp>
    </p:spTree>
    <p:extLst>
      <p:ext uri="{BB962C8B-B14F-4D97-AF65-F5344CB8AC3E}">
        <p14:creationId xmlns:p14="http://schemas.microsoft.com/office/powerpoint/2010/main" val="2912963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7C3E7-6C32-4BF2-8C64-A08268113E0F}"/>
              </a:ext>
            </a:extLst>
          </p:cNvPr>
          <p:cNvSpPr>
            <a:spLocks noGrp="1"/>
          </p:cNvSpPr>
          <p:nvPr>
            <p:ph type="title"/>
          </p:nvPr>
        </p:nvSpPr>
        <p:spPr/>
        <p:txBody>
          <a:bodyPr/>
          <a:lstStyle/>
          <a:p>
            <a:r>
              <a:rPr lang="en-US" dirty="0"/>
              <a:t>Utilities Include The following systems</a:t>
            </a:r>
          </a:p>
        </p:txBody>
      </p:sp>
      <p:sp>
        <p:nvSpPr>
          <p:cNvPr id="3" name="Content Placeholder 2">
            <a:extLst>
              <a:ext uri="{FF2B5EF4-FFF2-40B4-BE49-F238E27FC236}">
                <a16:creationId xmlns:a16="http://schemas.microsoft.com/office/drawing/2014/main" id="{CCDFC27B-C58C-4156-93E9-0710A6CE38F5}"/>
              </a:ext>
            </a:extLst>
          </p:cNvPr>
          <p:cNvSpPr>
            <a:spLocks noGrp="1"/>
          </p:cNvSpPr>
          <p:nvPr>
            <p:ph idx="1"/>
          </p:nvPr>
        </p:nvSpPr>
        <p:spPr>
          <a:xfrm>
            <a:off x="938758" y="2286002"/>
            <a:ext cx="7633742" cy="4343398"/>
          </a:xfrm>
        </p:spPr>
        <p:txBody>
          <a:bodyPr/>
          <a:lstStyle/>
          <a:p>
            <a:r>
              <a:rPr lang="en-US" dirty="0"/>
              <a:t>Electrical Distribution Failure</a:t>
            </a:r>
          </a:p>
          <a:p>
            <a:r>
              <a:rPr lang="en-US" dirty="0"/>
              <a:t>Emergency Electrical Power Systems</a:t>
            </a:r>
          </a:p>
          <a:p>
            <a:r>
              <a:rPr lang="en-US" dirty="0"/>
              <a:t>Elevators</a:t>
            </a:r>
          </a:p>
          <a:p>
            <a:r>
              <a:rPr lang="en-US" dirty="0"/>
              <a:t>HVAC</a:t>
            </a:r>
          </a:p>
          <a:p>
            <a:r>
              <a:rPr lang="en-US" dirty="0"/>
              <a:t>Steam Production and Distribution</a:t>
            </a:r>
          </a:p>
          <a:p>
            <a:r>
              <a:rPr lang="en-US" dirty="0"/>
              <a:t>Plumbing Systems</a:t>
            </a:r>
          </a:p>
          <a:p>
            <a:r>
              <a:rPr lang="en-US" dirty="0"/>
              <a:t>Medical Gasses and Vacuum</a:t>
            </a:r>
          </a:p>
          <a:p>
            <a:r>
              <a:rPr lang="en-US" dirty="0"/>
              <a:t>Telecommunication</a:t>
            </a:r>
          </a:p>
          <a:p>
            <a:r>
              <a:rPr lang="en-US" dirty="0"/>
              <a:t>Fire Alarm systems</a:t>
            </a:r>
          </a:p>
          <a:p>
            <a:r>
              <a:rPr lang="en-US" dirty="0"/>
              <a:t>Nurse Call Systems</a:t>
            </a:r>
          </a:p>
          <a:p>
            <a:endParaRPr lang="en-US" dirty="0"/>
          </a:p>
        </p:txBody>
      </p:sp>
      <p:pic>
        <p:nvPicPr>
          <p:cNvPr id="5" name="Picture 4">
            <a:extLst>
              <a:ext uri="{FF2B5EF4-FFF2-40B4-BE49-F238E27FC236}">
                <a16:creationId xmlns:a16="http://schemas.microsoft.com/office/drawing/2014/main" id="{1A9F5EA2-1299-4C92-B433-F7A54D1DE583}"/>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5181600" y="2895600"/>
            <a:ext cx="3657600" cy="2743200"/>
          </a:xfrm>
          <a:prstGeom prst="rect">
            <a:avLst/>
          </a:prstGeom>
        </p:spPr>
      </p:pic>
    </p:spTree>
    <p:extLst>
      <p:ext uri="{BB962C8B-B14F-4D97-AF65-F5344CB8AC3E}">
        <p14:creationId xmlns:p14="http://schemas.microsoft.com/office/powerpoint/2010/main" val="397267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581A6-AE5E-4F6C-81EE-B3D4784196D0}"/>
              </a:ext>
            </a:extLst>
          </p:cNvPr>
          <p:cNvSpPr>
            <a:spLocks noGrp="1"/>
          </p:cNvSpPr>
          <p:nvPr>
            <p:ph type="title"/>
          </p:nvPr>
        </p:nvSpPr>
        <p:spPr/>
        <p:txBody>
          <a:bodyPr/>
          <a:lstStyle/>
          <a:p>
            <a:r>
              <a:rPr lang="en-US" dirty="0"/>
              <a:t>Electrical Distribution System</a:t>
            </a:r>
          </a:p>
        </p:txBody>
      </p:sp>
      <p:sp>
        <p:nvSpPr>
          <p:cNvPr id="3" name="Content Placeholder 2">
            <a:extLst>
              <a:ext uri="{FF2B5EF4-FFF2-40B4-BE49-F238E27FC236}">
                <a16:creationId xmlns:a16="http://schemas.microsoft.com/office/drawing/2014/main" id="{9E21C7C3-0B55-4FE5-A832-ED3C744D122B}"/>
              </a:ext>
            </a:extLst>
          </p:cNvPr>
          <p:cNvSpPr>
            <a:spLocks noGrp="1"/>
          </p:cNvSpPr>
          <p:nvPr>
            <p:ph idx="1"/>
          </p:nvPr>
        </p:nvSpPr>
        <p:spPr/>
        <p:txBody>
          <a:bodyPr>
            <a:normAutofit fontScale="92500" lnSpcReduction="10000"/>
          </a:bodyPr>
          <a:lstStyle/>
          <a:p>
            <a:r>
              <a:rPr lang="en-US" sz="2400" dirty="0"/>
              <a:t>Two Separate sources from Xcel Energy Services</a:t>
            </a:r>
          </a:p>
          <a:p>
            <a:r>
              <a:rPr lang="en-US" sz="2400" dirty="0"/>
              <a:t>These two underground systems enter the campus on the East end of the campus.</a:t>
            </a:r>
          </a:p>
          <a:p>
            <a:r>
              <a:rPr lang="en-US" sz="2400" dirty="0"/>
              <a:t>Failure of the primary source will trigger an automatic switchgear to the alternate source within 10 seconds of failure.</a:t>
            </a:r>
          </a:p>
          <a:p>
            <a:r>
              <a:rPr lang="en-US" sz="2400" dirty="0"/>
              <a:t>The system is inspected, tested and adjusted on a 3-year cycle.</a:t>
            </a:r>
          </a:p>
          <a:p>
            <a:pPr lvl="1"/>
            <a:r>
              <a:rPr lang="en-US" sz="2400" dirty="0"/>
              <a:t>The Electrical shop will coordinate these activities with lab to minimize down time.</a:t>
            </a:r>
          </a:p>
          <a:p>
            <a:pPr marL="0" indent="0">
              <a:buNone/>
            </a:pPr>
            <a:r>
              <a:rPr lang="en-US" dirty="0"/>
              <a:t>  </a:t>
            </a:r>
          </a:p>
        </p:txBody>
      </p:sp>
    </p:spTree>
    <p:extLst>
      <p:ext uri="{BB962C8B-B14F-4D97-AF65-F5344CB8AC3E}">
        <p14:creationId xmlns:p14="http://schemas.microsoft.com/office/powerpoint/2010/main" val="758279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t>Electrical system</a:t>
            </a:r>
          </a:p>
        </p:txBody>
      </p:sp>
      <p:sp>
        <p:nvSpPr>
          <p:cNvPr id="3" name="Content Placeholder 2"/>
          <p:cNvSpPr>
            <a:spLocks noGrp="1"/>
          </p:cNvSpPr>
          <p:nvPr>
            <p:ph idx="1"/>
          </p:nvPr>
        </p:nvSpPr>
        <p:spPr>
          <a:xfrm>
            <a:off x="938758" y="2286002"/>
            <a:ext cx="7633742" cy="4419598"/>
          </a:xfrm>
        </p:spPr>
        <p:txBody>
          <a:bodyPr>
            <a:noAutofit/>
          </a:bodyPr>
          <a:lstStyle/>
          <a:p>
            <a:pPr>
              <a:buFont typeface="Arial" panose="020B0604020202020204" pitchFamily="34" charset="0"/>
              <a:buChar char="•"/>
            </a:pPr>
            <a:r>
              <a:rPr lang="en-US" sz="2800" b="0" dirty="0"/>
              <a:t>Notify Facilities Management.</a:t>
            </a:r>
          </a:p>
          <a:p>
            <a:pPr>
              <a:buFont typeface="Arial" panose="020B0604020202020204" pitchFamily="34" charset="0"/>
              <a:buChar char="•"/>
            </a:pPr>
            <a:r>
              <a:rPr lang="en-US" sz="2800" b="0" dirty="0"/>
              <a:t>Essential equipment is plugged into emergency power outlets (red outlets).</a:t>
            </a:r>
          </a:p>
          <a:p>
            <a:pPr>
              <a:buFont typeface="Arial" panose="020B0604020202020204" pitchFamily="34" charset="0"/>
              <a:buChar char="•"/>
            </a:pPr>
            <a:r>
              <a:rPr lang="en-US" sz="2800" b="0" dirty="0"/>
              <a:t>Essential equipment will remain operational on backup generator.</a:t>
            </a:r>
          </a:p>
          <a:p>
            <a:pPr>
              <a:buFont typeface="Arial" panose="020B0604020202020204" pitchFamily="34" charset="0"/>
              <a:buChar char="•"/>
            </a:pPr>
            <a:r>
              <a:rPr lang="en-US" sz="2800" b="0" dirty="0"/>
              <a:t>If backup generator power fails, samples needing STAT analysis will be sent to St. Cloud Hospital.</a:t>
            </a:r>
          </a:p>
          <a:p>
            <a:pPr>
              <a:buFont typeface="Arial" panose="020B0604020202020204" pitchFamily="34" charset="0"/>
              <a:buChar char="•"/>
            </a:pPr>
            <a:r>
              <a:rPr lang="en-US" sz="2800" b="0" dirty="0"/>
              <a:t>Use flashlights.</a:t>
            </a:r>
          </a:p>
        </p:txBody>
      </p:sp>
      <p:pic>
        <p:nvPicPr>
          <p:cNvPr id="5" name="Picture 4">
            <a:extLst>
              <a:ext uri="{FF2B5EF4-FFF2-40B4-BE49-F238E27FC236}">
                <a16:creationId xmlns:a16="http://schemas.microsoft.com/office/drawing/2014/main" id="{48341C3C-9739-4D80-BF2A-D7C6C81FB0AE}"/>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934200" y="1295400"/>
            <a:ext cx="1143000" cy="1448828"/>
          </a:xfrm>
          <a:prstGeom prst="rect">
            <a:avLst/>
          </a:prstGeom>
        </p:spPr>
      </p:pic>
    </p:spTree>
    <p:extLst>
      <p:ext uri="{BB962C8B-B14F-4D97-AF65-F5344CB8AC3E}">
        <p14:creationId xmlns:p14="http://schemas.microsoft.com/office/powerpoint/2010/main" val="2407928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t>ELEVATORS</a:t>
            </a:r>
          </a:p>
        </p:txBody>
      </p:sp>
      <p:sp>
        <p:nvSpPr>
          <p:cNvPr id="3" name="Content Placeholder 2"/>
          <p:cNvSpPr>
            <a:spLocks noGrp="1"/>
          </p:cNvSpPr>
          <p:nvPr>
            <p:ph idx="1"/>
          </p:nvPr>
        </p:nvSpPr>
        <p:spPr>
          <a:xfrm>
            <a:off x="938758" y="2286002"/>
            <a:ext cx="7633742" cy="4419598"/>
          </a:xfrm>
        </p:spPr>
        <p:txBody>
          <a:bodyPr>
            <a:normAutofit/>
          </a:bodyPr>
          <a:lstStyle/>
          <a:p>
            <a:pPr>
              <a:buFont typeface="Arial" panose="020B0604020202020204" pitchFamily="34" charset="0"/>
              <a:buChar char="•"/>
            </a:pPr>
            <a:r>
              <a:rPr lang="en-US" b="0" dirty="0"/>
              <a:t>Notify Facilities Management</a:t>
            </a:r>
            <a:r>
              <a:rPr lang="en-US" dirty="0"/>
              <a:t> </a:t>
            </a:r>
            <a:endParaRPr lang="en-US" b="0" dirty="0"/>
          </a:p>
          <a:p>
            <a:pPr>
              <a:buFont typeface="Arial" panose="020B0604020202020204" pitchFamily="34" charset="0"/>
              <a:buChar char="•"/>
            </a:pPr>
            <a:r>
              <a:rPr lang="en-US" b="0" dirty="0"/>
              <a:t>Use stairs.</a:t>
            </a:r>
          </a:p>
          <a:p>
            <a:pPr>
              <a:buFont typeface="Arial" panose="020B0604020202020204" pitchFamily="34" charset="0"/>
              <a:buChar char="•"/>
            </a:pPr>
            <a:r>
              <a:rPr lang="en-US" b="0" dirty="0"/>
              <a:t>Move only essential equipment vertically.</a:t>
            </a:r>
          </a:p>
          <a:p>
            <a:pPr>
              <a:buFont typeface="Arial" panose="020B0604020202020204" pitchFamily="34" charset="0"/>
              <a:buChar char="•"/>
            </a:pPr>
            <a:r>
              <a:rPr lang="en-US" b="0" dirty="0"/>
              <a:t>Any employee </a:t>
            </a:r>
            <a:r>
              <a:rPr lang="en-US" dirty="0"/>
              <a:t>riding an elevator and experiences any type of emergency should use the car phone to call for help. The car phone rings directly to the switchboard operator as soon as the receiver is lifted.</a:t>
            </a:r>
          </a:p>
          <a:p>
            <a:pPr>
              <a:buFont typeface="Arial" panose="020B0604020202020204" pitchFamily="34" charset="0"/>
              <a:buChar char="•"/>
            </a:pPr>
            <a:r>
              <a:rPr lang="en-US" b="0" dirty="0"/>
              <a:t>Evacuation/rescue procedures will be performed by the VA Police and FM.</a:t>
            </a:r>
          </a:p>
          <a:p>
            <a:pPr>
              <a:buFont typeface="Arial" panose="020B0604020202020204" pitchFamily="34" charset="0"/>
              <a:buChar char="•"/>
            </a:pPr>
            <a:r>
              <a:rPr lang="en-US" dirty="0"/>
              <a:t>Routine maintenance is performed by FM and inspected twice a year by an outside contractor.</a:t>
            </a:r>
            <a:endParaRPr lang="en-US" b="0" dirty="0"/>
          </a:p>
        </p:txBody>
      </p:sp>
      <p:pic>
        <p:nvPicPr>
          <p:cNvPr id="7171" name="Picture 3"/>
          <p:cNvPicPr>
            <a:picLocks noChangeAspect="1" noChangeArrowheads="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bwMode="auto">
          <a:xfrm>
            <a:off x="7086600" y="382385"/>
            <a:ext cx="1231011" cy="18288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660C518-80D5-4C5C-8098-528ADE8FCD72}"/>
              </a:ext>
            </a:extLst>
          </p:cNvPr>
          <p:cNvSpPr txBox="1"/>
          <p:nvPr/>
        </p:nvSpPr>
        <p:spPr>
          <a:xfrm>
            <a:off x="5094732" y="6705600"/>
            <a:ext cx="1231011" cy="646331"/>
          </a:xfrm>
          <a:prstGeom prst="rect">
            <a:avLst/>
          </a:prstGeom>
          <a:noFill/>
        </p:spPr>
        <p:txBody>
          <a:bodyPr wrap="square" rtlCol="0">
            <a:spAutoFit/>
          </a:bodyPr>
          <a:lstStyle/>
          <a:p>
            <a:r>
              <a:rPr lang="en-US" sz="900">
                <a:hlinkClick r:id="rId3" tooltip="http://www.messersmith.name/wordpress/tag/cairns/"/>
              </a:rPr>
              <a:t>This Photo</a:t>
            </a:r>
            <a:r>
              <a:rPr lang="en-US" sz="900"/>
              <a:t> by Unknown Author is licensed under </a:t>
            </a:r>
            <a:r>
              <a:rPr lang="en-US" sz="900">
                <a:hlinkClick r:id="rId4" tooltip="https://creativecommons.org/licenses/by-nc-sa/3.0/"/>
              </a:rPr>
              <a:t>CC BY-NC-SA</a:t>
            </a:r>
            <a:endParaRPr lang="en-US" sz="900"/>
          </a:p>
        </p:txBody>
      </p:sp>
    </p:spTree>
    <p:extLst>
      <p:ext uri="{BB962C8B-B14F-4D97-AF65-F5344CB8AC3E}">
        <p14:creationId xmlns:p14="http://schemas.microsoft.com/office/powerpoint/2010/main" val="2374132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5400" dirty="0"/>
              <a:t>HVAC system</a:t>
            </a:r>
            <a:br>
              <a:rPr lang="en-US" sz="5400" dirty="0"/>
            </a:br>
            <a:r>
              <a:rPr lang="en-US" sz="2400" dirty="0"/>
              <a:t>Heating/Ventilating/air conditioning</a:t>
            </a:r>
            <a:endParaRPr lang="en-US" sz="5400" dirty="0"/>
          </a:p>
        </p:txBody>
      </p:sp>
      <p:sp>
        <p:nvSpPr>
          <p:cNvPr id="3" name="Content Placeholder 2"/>
          <p:cNvSpPr>
            <a:spLocks noGrp="1"/>
          </p:cNvSpPr>
          <p:nvPr>
            <p:ph idx="1"/>
          </p:nvPr>
        </p:nvSpPr>
        <p:spPr>
          <a:xfrm>
            <a:off x="938758" y="2286002"/>
            <a:ext cx="7633742" cy="4190998"/>
          </a:xfrm>
        </p:spPr>
        <p:txBody>
          <a:bodyPr>
            <a:normAutofit/>
          </a:bodyPr>
          <a:lstStyle/>
          <a:p>
            <a:pPr marL="457200" indent="-457200">
              <a:buFont typeface="Arial" panose="020B0604020202020204" pitchFamily="34" charset="0"/>
              <a:buChar char="•"/>
            </a:pPr>
            <a:r>
              <a:rPr lang="en-US" sz="2800" dirty="0"/>
              <a:t>To report a system failure, notify FM.</a:t>
            </a:r>
          </a:p>
          <a:p>
            <a:pPr marL="457200" indent="-457200">
              <a:buFont typeface="Arial" panose="020B0604020202020204" pitchFamily="34" charset="0"/>
              <a:buChar char="•"/>
            </a:pPr>
            <a:r>
              <a:rPr lang="en-US" sz="2800" b="0" dirty="0"/>
              <a:t>Check the temperature in the laboratory.</a:t>
            </a:r>
          </a:p>
          <a:p>
            <a:pPr marL="457200" indent="-457200">
              <a:buFont typeface="Arial" panose="020B0604020202020204" pitchFamily="34" charset="0"/>
              <a:buChar char="•"/>
            </a:pPr>
            <a:r>
              <a:rPr lang="en-US" sz="2800" dirty="0"/>
              <a:t>If possible, adjust the thermostat in the laboratory.</a:t>
            </a:r>
          </a:p>
          <a:p>
            <a:pPr marL="457200" indent="-457200">
              <a:buFont typeface="Arial" panose="020B0604020202020204" pitchFamily="34" charset="0"/>
              <a:buChar char="•"/>
            </a:pPr>
            <a:r>
              <a:rPr lang="en-US" sz="2800" dirty="0"/>
              <a:t>Open the doors leading into the core lab to increase air flow and equilibrate temperature. </a:t>
            </a:r>
            <a:endParaRPr lang="en-US" sz="2800" b="0" dirty="0"/>
          </a:p>
          <a:p>
            <a:pPr marL="457200" indent="-457200">
              <a:buFont typeface="Arial" panose="020B0604020202020204" pitchFamily="34" charset="0"/>
              <a:buChar char="•"/>
            </a:pPr>
            <a:r>
              <a:rPr lang="en-US" sz="2800" b="0" dirty="0"/>
              <a:t>Actions dictated by weather and the season of the year</a:t>
            </a:r>
            <a:r>
              <a:rPr lang="en-US" sz="2800" dirty="0"/>
              <a:t>.</a:t>
            </a:r>
          </a:p>
        </p:txBody>
      </p:sp>
      <p:pic>
        <p:nvPicPr>
          <p:cNvPr id="5" name="Picture 4">
            <a:extLst>
              <a:ext uri="{FF2B5EF4-FFF2-40B4-BE49-F238E27FC236}">
                <a16:creationId xmlns:a16="http://schemas.microsoft.com/office/drawing/2014/main" id="{0F337914-087D-40C0-9839-C8C3E4978646}"/>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934200" y="1488129"/>
            <a:ext cx="1676400" cy="1257300"/>
          </a:xfrm>
          <a:prstGeom prst="rect">
            <a:avLst/>
          </a:prstGeom>
        </p:spPr>
      </p:pic>
    </p:spTree>
    <p:extLst>
      <p:ext uri="{BB962C8B-B14F-4D97-AF65-F5344CB8AC3E}">
        <p14:creationId xmlns:p14="http://schemas.microsoft.com/office/powerpoint/2010/main" val="2634343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0BC0A-F98C-492A-9DF1-BAE44E60DEB4}"/>
              </a:ext>
            </a:extLst>
          </p:cNvPr>
          <p:cNvSpPr>
            <a:spLocks noGrp="1"/>
          </p:cNvSpPr>
          <p:nvPr>
            <p:ph type="title"/>
          </p:nvPr>
        </p:nvSpPr>
        <p:spPr/>
        <p:txBody>
          <a:bodyPr/>
          <a:lstStyle/>
          <a:p>
            <a:r>
              <a:rPr lang="en-US" dirty="0"/>
              <a:t>Steam Production &amp; Distribution</a:t>
            </a:r>
          </a:p>
        </p:txBody>
      </p:sp>
      <p:sp>
        <p:nvSpPr>
          <p:cNvPr id="3" name="Content Placeholder 2">
            <a:extLst>
              <a:ext uri="{FF2B5EF4-FFF2-40B4-BE49-F238E27FC236}">
                <a16:creationId xmlns:a16="http://schemas.microsoft.com/office/drawing/2014/main" id="{19F731F6-1D41-4149-BDFC-F380609DE1D9}"/>
              </a:ext>
            </a:extLst>
          </p:cNvPr>
          <p:cNvSpPr>
            <a:spLocks noGrp="1"/>
          </p:cNvSpPr>
          <p:nvPr>
            <p:ph idx="1"/>
          </p:nvPr>
        </p:nvSpPr>
        <p:spPr>
          <a:xfrm>
            <a:off x="938758" y="2286002"/>
            <a:ext cx="7633742" cy="4267198"/>
          </a:xfrm>
        </p:spPr>
        <p:txBody>
          <a:bodyPr/>
          <a:lstStyle/>
          <a:p>
            <a:r>
              <a:rPr lang="en-US" dirty="0"/>
              <a:t>The Health Care System has four boilers to generate steam. This steam is used for such things as hot water, heat and laundry.</a:t>
            </a:r>
          </a:p>
          <a:p>
            <a:r>
              <a:rPr lang="en-US" dirty="0"/>
              <a:t>The steam generated at the Boiler Plant is piped throughout the Health Care System in underground tunnels and crawl spaces.</a:t>
            </a:r>
          </a:p>
          <a:p>
            <a:r>
              <a:rPr lang="en-US" dirty="0"/>
              <a:t>In the event of a natural gas outage, the boilers will be powered on fuel oil- the facility has a 10-day supply of fuel oil.</a:t>
            </a:r>
          </a:p>
          <a:p>
            <a:r>
              <a:rPr lang="en-US" dirty="0"/>
              <a:t>In the event of an electrical outage the boilers will be powered by an emergency generator.</a:t>
            </a:r>
          </a:p>
          <a:p>
            <a:r>
              <a:rPr lang="en-US" dirty="0"/>
              <a:t>All preventive maintenance is documented. </a:t>
            </a:r>
          </a:p>
          <a:p>
            <a:r>
              <a:rPr lang="en-US" dirty="0"/>
              <a:t>The boilers are inspected annually by a licensed boiler inspector.</a:t>
            </a:r>
          </a:p>
          <a:p>
            <a:endParaRPr lang="en-US" dirty="0"/>
          </a:p>
        </p:txBody>
      </p:sp>
      <p:pic>
        <p:nvPicPr>
          <p:cNvPr id="5" name="Picture 4">
            <a:extLst>
              <a:ext uri="{FF2B5EF4-FFF2-40B4-BE49-F238E27FC236}">
                <a16:creationId xmlns:a16="http://schemas.microsoft.com/office/drawing/2014/main" id="{1682B865-1837-4025-B0E0-61442CDADA47}"/>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7238999" y="382385"/>
            <a:ext cx="1266111" cy="1899166"/>
          </a:xfrm>
          <a:prstGeom prst="rect">
            <a:avLst/>
          </a:prstGeom>
        </p:spPr>
      </p:pic>
    </p:spTree>
    <p:extLst>
      <p:ext uri="{BB962C8B-B14F-4D97-AF65-F5344CB8AC3E}">
        <p14:creationId xmlns:p14="http://schemas.microsoft.com/office/powerpoint/2010/main" val="964621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a:t>Plumbing systems</a:t>
            </a:r>
          </a:p>
        </p:txBody>
      </p:sp>
      <p:sp>
        <p:nvSpPr>
          <p:cNvPr id="3" name="Content Placeholder 2"/>
          <p:cNvSpPr>
            <a:spLocks noGrp="1"/>
          </p:cNvSpPr>
          <p:nvPr>
            <p:ph idx="1"/>
          </p:nvPr>
        </p:nvSpPr>
        <p:spPr>
          <a:xfrm>
            <a:off x="938758" y="1447800"/>
            <a:ext cx="7633742" cy="5410200"/>
          </a:xfrm>
        </p:spPr>
        <p:txBody>
          <a:bodyPr>
            <a:noAutofit/>
          </a:bodyPr>
          <a:lstStyle/>
          <a:p>
            <a:pPr marL="457200" indent="-457200">
              <a:buFont typeface="Arial" panose="020B0604020202020204" pitchFamily="34" charset="0"/>
              <a:buChar char="•"/>
            </a:pPr>
            <a:r>
              <a:rPr lang="en-US" b="0" dirty="0"/>
              <a:t>The Health Care system is served by an 8-inch water main from the city, with multiple shut off valves, used to isolate problems.</a:t>
            </a:r>
          </a:p>
          <a:p>
            <a:pPr marL="457200" indent="-457200">
              <a:buFont typeface="Arial" panose="020B0604020202020204" pitchFamily="34" charset="0"/>
              <a:buChar char="•"/>
            </a:pPr>
            <a:r>
              <a:rPr lang="en-US" dirty="0"/>
              <a:t>The sewage system is connected to each building and then to the city system which goes to the waste treatment facility.</a:t>
            </a:r>
            <a:endParaRPr lang="en-US" b="0" dirty="0"/>
          </a:p>
          <a:p>
            <a:pPr marL="457200" indent="-457200">
              <a:buFont typeface="Arial" panose="020B0604020202020204" pitchFamily="34" charset="0"/>
              <a:buChar char="•"/>
            </a:pPr>
            <a:r>
              <a:rPr lang="en-US" b="0" dirty="0"/>
              <a:t>In the event of a problem with St. Cloud city water, the VA has a 400,000-gallon tank as a back-up system.</a:t>
            </a:r>
          </a:p>
          <a:p>
            <a:pPr marL="457200" indent="-457200">
              <a:buFont typeface="Arial" panose="020B0604020202020204" pitchFamily="34" charset="0"/>
              <a:buChar char="•"/>
            </a:pPr>
            <a:r>
              <a:rPr lang="en-US" dirty="0"/>
              <a:t>The Health Care System has a limited cache of bottled drinking water. </a:t>
            </a:r>
            <a:endParaRPr lang="en-US" b="0" dirty="0"/>
          </a:p>
          <a:p>
            <a:pPr marL="457200" indent="-457200">
              <a:buFont typeface="Arial" panose="020B0604020202020204" pitchFamily="34" charset="0"/>
              <a:buChar char="•"/>
            </a:pPr>
            <a:r>
              <a:rPr lang="en-US" b="0" dirty="0"/>
              <a:t>If back-up water is depleted, testing will be sent off site.</a:t>
            </a:r>
          </a:p>
          <a:p>
            <a:pPr marL="457200" indent="-457200">
              <a:buFont typeface="Arial" panose="020B0604020202020204" pitchFamily="34" charset="0"/>
              <a:buChar char="•"/>
            </a:pPr>
            <a:r>
              <a:rPr lang="en-US" b="0" dirty="0"/>
              <a:t>Limit use of water and toilets.</a:t>
            </a:r>
          </a:p>
          <a:p>
            <a:pPr marL="457200" indent="-457200">
              <a:buFont typeface="Arial" panose="020B0604020202020204" pitchFamily="34" charset="0"/>
              <a:buChar char="•"/>
            </a:pPr>
            <a:r>
              <a:rPr lang="en-US" b="0" dirty="0"/>
              <a:t>Antiseptic hand wipes and no-rinse alcohol-based cleansing gels will be used for hand washing.</a:t>
            </a:r>
          </a:p>
          <a:p>
            <a:pPr marL="457200" indent="-457200">
              <a:buFont typeface="Arial" panose="020B0604020202020204" pitchFamily="34" charset="0"/>
              <a:buChar char="•"/>
            </a:pPr>
            <a:r>
              <a:rPr lang="en-US" dirty="0"/>
              <a:t>Hot water- systems in place to prevent scalding. Maximum temperature will be =/&lt;110º F</a:t>
            </a:r>
          </a:p>
          <a:p>
            <a:pPr marL="457200" indent="-457200">
              <a:buFont typeface="Arial" panose="020B0604020202020204" pitchFamily="34" charset="0"/>
              <a:buChar char="•"/>
            </a:pPr>
            <a:endParaRPr lang="en-US" b="0" dirty="0"/>
          </a:p>
        </p:txBody>
      </p:sp>
    </p:spTree>
    <p:extLst>
      <p:ext uri="{BB962C8B-B14F-4D97-AF65-F5344CB8AC3E}">
        <p14:creationId xmlns:p14="http://schemas.microsoft.com/office/powerpoint/2010/main" val="834572993"/>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171312"/>
      </a:dk2>
      <a:lt2>
        <a:srgbClr val="F7F0DF"/>
      </a:lt2>
      <a:accent1>
        <a:srgbClr val="53AE6E"/>
      </a:accent1>
      <a:accent2>
        <a:srgbClr val="326267"/>
      </a:accent2>
      <a:accent3>
        <a:srgbClr val="C5C34A"/>
      </a:accent3>
      <a:accent4>
        <a:srgbClr val="BF6546"/>
      </a:accent4>
      <a:accent5>
        <a:srgbClr val="81B5A8"/>
      </a:accent5>
      <a:accent6>
        <a:srgbClr val="636455"/>
      </a:accent6>
      <a:hlink>
        <a:srgbClr val="81B5A8"/>
      </a:hlink>
      <a:folHlink>
        <a:srgbClr val="936888"/>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A1A3E1F0-B5EF-49C5-810A-B1B32AEDDC80}"/>
    </a:ext>
  </a:extLst>
</a:theme>
</file>

<file path=docProps/app.xml><?xml version="1.0" encoding="utf-8"?>
<Properties xmlns="http://schemas.openxmlformats.org/officeDocument/2006/extended-properties" xmlns:vt="http://schemas.openxmlformats.org/officeDocument/2006/docPropsVTypes">
  <Template>Badge</Template>
  <TotalTime>1966</TotalTime>
  <Words>1207</Words>
  <Application>Microsoft Office PowerPoint</Application>
  <PresentationFormat>On-screen Show (4:3)</PresentationFormat>
  <Paragraphs>106</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Gill Sans MT</vt:lpstr>
      <vt:lpstr>Impact</vt:lpstr>
      <vt:lpstr>Badge</vt:lpstr>
      <vt:lpstr>Utilities Management</vt:lpstr>
      <vt:lpstr>NOTIFICATION</vt:lpstr>
      <vt:lpstr>Utilities Include The following systems</vt:lpstr>
      <vt:lpstr>Electrical Distribution System</vt:lpstr>
      <vt:lpstr>Electrical system</vt:lpstr>
      <vt:lpstr>ELEVATORS</vt:lpstr>
      <vt:lpstr>HVAC system Heating/Ventilating/air conditioning</vt:lpstr>
      <vt:lpstr>Steam Production &amp; Distribution</vt:lpstr>
      <vt:lpstr>Plumbing systems</vt:lpstr>
      <vt:lpstr>Medical Gasses and Vacuum</vt:lpstr>
      <vt:lpstr>computers</vt:lpstr>
      <vt:lpstr>telecommunication</vt:lpstr>
      <vt:lpstr>Fire alarm system</vt:lpstr>
      <vt:lpstr>Nurse Call System</vt:lpstr>
      <vt:lpstr>Refrigerators/Freezers</vt:lpstr>
      <vt:lpstr>Congrats</vt:lpstr>
    </vt:vector>
  </TitlesOfParts>
  <Company>Veteran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Utilities Management</dc:title>
  <dc:creator>Grams, Holly L</dc:creator>
  <cp:lastModifiedBy>Dierkhising, Kate J.</cp:lastModifiedBy>
  <cp:revision>50</cp:revision>
  <cp:lastPrinted>2018-03-20T19:18:15Z</cp:lastPrinted>
  <dcterms:created xsi:type="dcterms:W3CDTF">2015-05-26T19:32:04Z</dcterms:created>
  <dcterms:modified xsi:type="dcterms:W3CDTF">2022-03-25T14:07:44Z</dcterms:modified>
</cp:coreProperties>
</file>