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0" r:id="rId5"/>
  </p:sldMasterIdLst>
  <p:sldIdLst>
    <p:sldId id="273" r:id="rId6"/>
    <p:sldId id="276" r:id="rId7"/>
    <p:sldId id="274" r:id="rId8"/>
    <p:sldId id="284" r:id="rId9"/>
    <p:sldId id="275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3240569-53E4-43F7-81F4-348792DB92BB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8C910C-5296-42D6-8781-513D660B0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1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0569-53E4-43F7-81F4-348792DB92BB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910C-5296-42D6-8781-513D660B0D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506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0569-53E4-43F7-81F4-348792DB92BB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910C-5296-42D6-8781-513D660B0D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478216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0569-53E4-43F7-81F4-348792DB92BB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910C-5296-42D6-8781-513D660B0D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7151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0569-53E4-43F7-81F4-348792DB92BB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910C-5296-42D6-8781-513D660B0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74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0569-53E4-43F7-81F4-348792DB92BB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910C-5296-42D6-8781-513D660B0D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9784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0569-53E4-43F7-81F4-348792DB92BB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910C-5296-42D6-8781-513D660B0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23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93240569-53E4-43F7-81F4-348792DB92BB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910C-5296-42D6-8781-513D660B0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29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3240569-53E4-43F7-81F4-348792DB92BB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8C910C-5296-42D6-8781-513D660B0D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863723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0569-53E4-43F7-81F4-348792DB92BB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910C-5296-42D6-8781-513D660B0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12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0569-53E4-43F7-81F4-348792DB92BB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910C-5296-42D6-8781-513D660B0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1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3240569-53E4-43F7-81F4-348792DB92BB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8C910C-5296-42D6-8781-513D660B0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6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vaww.hefp.va.gov/occupational-safety-health-gems/safety-data-sheetchemical-inventory-servic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79911&amp;picture=trash-can-clip-ar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Picture 5" descr="pipette dripping into a petri dish">
            <a:extLst>
              <a:ext uri="{FF2B5EF4-FFF2-40B4-BE49-F238E27FC236}">
                <a16:creationId xmlns:a16="http://schemas.microsoft.com/office/drawing/2014/main" id="{AD5EFA86-59D3-41A9-819E-C704FF32C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302" y="457200"/>
            <a:ext cx="7588885" cy="589965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Hazardous waste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 fontScale="77500" lnSpcReduction="20000"/>
          </a:bodyPr>
          <a:lstStyle/>
          <a:p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MCP FM-06  HAZARDOUS MATERIAL AND WASTE MANAGEMENT PROGRAM</a:t>
            </a:r>
          </a:p>
        </p:txBody>
      </p:sp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838B-D14D-4846-A316-DD8AEED4D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</a:t>
            </a:r>
            <a:r>
              <a:rPr lang="en-US" dirty="0" err="1"/>
              <a:t>hazcom</a:t>
            </a:r>
            <a:r>
              <a:rPr lang="en-US" dirty="0"/>
              <a:t>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FC1A1-FBF0-43E8-B2FD-15DAC3648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Defines hazard classifications for the health hazards or physical hazards of a chemical.</a:t>
            </a:r>
          </a:p>
          <a:p>
            <a:r>
              <a:rPr lang="en-US" dirty="0"/>
              <a:t>Many classifications are divided into categories based on the degree of the hazard.</a:t>
            </a:r>
          </a:p>
          <a:p>
            <a:r>
              <a:rPr lang="en-US" dirty="0"/>
              <a:t>In GHS, a category 1 is the highest level of hazard; Category 2 is somewhat less hazardous, etc.</a:t>
            </a:r>
          </a:p>
          <a:p>
            <a:r>
              <a:rPr lang="en-US" dirty="0"/>
              <a:t>Some physical hazard categories have a different rating system. (Type A, Type B, or Division 1.1,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Some Health Hazard Categories are further divided into sub-categories</a:t>
            </a:r>
          </a:p>
        </p:txBody>
      </p:sp>
    </p:spTree>
    <p:extLst>
      <p:ext uri="{BB962C8B-B14F-4D97-AF65-F5344CB8AC3E}">
        <p14:creationId xmlns:p14="http://schemas.microsoft.com/office/powerpoint/2010/main" val="4002737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F26B7-391C-46EA-A779-AE21A7AF3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Ghs</a:t>
            </a:r>
            <a:r>
              <a:rPr lang="en-US" dirty="0"/>
              <a:t> hazard pictograms</a:t>
            </a:r>
          </a:p>
        </p:txBody>
      </p:sp>
      <p:pic>
        <p:nvPicPr>
          <p:cNvPr id="1026" name="Picture 2" descr="set of globally harmonized system hazard pictograms on white background">
            <a:extLst>
              <a:ext uri="{FF2B5EF4-FFF2-40B4-BE49-F238E27FC236}">
                <a16:creationId xmlns:a16="http://schemas.microsoft.com/office/drawing/2014/main" id="{355A674E-8250-42CD-B1B1-62E4880295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665" y="1750916"/>
            <a:ext cx="5421085" cy="481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903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2975-2147-4867-A508-45788BAA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Wastes we have in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E0E77-7F6C-46A5-AC85-5E6543914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 Gallon Container for Alkaline Corrosive Architect Products</a:t>
            </a:r>
          </a:p>
          <a:p>
            <a:r>
              <a:rPr lang="en-US" dirty="0"/>
              <a:t>8 Gallon Container for Acid Corrosive Architect Products</a:t>
            </a:r>
          </a:p>
          <a:p>
            <a:r>
              <a:rPr lang="en-US" dirty="0"/>
              <a:t>7L Container for Flammable Hazardous Heme Waste</a:t>
            </a:r>
          </a:p>
          <a:p>
            <a:r>
              <a:rPr lang="en-US" dirty="0"/>
              <a:t>2 Gallon Container for MN01 Hazardous Waste Containing Ethylene Glycol</a:t>
            </a:r>
          </a:p>
          <a:p>
            <a:r>
              <a:rPr lang="en-US" dirty="0"/>
              <a:t>2 Gallon Container for Dual Flammable/MN01 products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69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51C27-D60F-4422-BA91-7AD66479B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Wastes we have in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E2425-DEE3-4B09-BA9B-967719D7F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7L Container for Flammable Gram Stain Products</a:t>
            </a:r>
          </a:p>
          <a:p>
            <a:r>
              <a:rPr lang="en-US" dirty="0"/>
              <a:t>2 Gallon Container for Alkaline Corrosive Cepheid Cartridges</a:t>
            </a:r>
          </a:p>
          <a:p>
            <a:r>
              <a:rPr lang="en-US" dirty="0" err="1"/>
              <a:t>Cytolyt</a:t>
            </a:r>
            <a:r>
              <a:rPr lang="en-US" dirty="0"/>
              <a:t> is flammable and is collected as hazardous waste when needed. (</a:t>
            </a:r>
            <a:r>
              <a:rPr lang="en-US" dirty="0" err="1"/>
              <a:t>ie</a:t>
            </a:r>
            <a:r>
              <a:rPr lang="en-US" dirty="0"/>
              <a:t> expired bottle)</a:t>
            </a:r>
          </a:p>
        </p:txBody>
      </p:sp>
    </p:spTree>
    <p:extLst>
      <p:ext uri="{BB962C8B-B14F-4D97-AF65-F5344CB8AC3E}">
        <p14:creationId xmlns:p14="http://schemas.microsoft.com/office/powerpoint/2010/main" val="3712894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4FE0-32A7-4895-AF0B-8F5E24F0C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can I find a </a:t>
            </a:r>
            <a:r>
              <a:rPr lang="en-US" dirty="0" err="1"/>
              <a:t>sds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A32A5-777A-4052-BDD9-9B80F5D93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Updated SDSs are stored in binders under the ACL Top</a:t>
            </a:r>
          </a:p>
          <a:p>
            <a:r>
              <a:rPr lang="en-US" dirty="0"/>
              <a:t>There is also a link to the SDS in the St. Cloud </a:t>
            </a:r>
            <a:r>
              <a:rPr lang="en-US" dirty="0" err="1"/>
              <a:t>Sharepoint</a:t>
            </a:r>
            <a:r>
              <a:rPr lang="en-US" dirty="0"/>
              <a:t> site </a:t>
            </a:r>
            <a:r>
              <a:rPr lang="en-US" dirty="0">
                <a:hlinkClick r:id="rId2"/>
              </a:rPr>
              <a:t>SDS/Chemical Inventory Service</a:t>
            </a:r>
            <a:r>
              <a:rPr lang="en-US" dirty="0"/>
              <a:t> 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915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F2D0E-EBEA-4295-8986-9121885FB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waste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BEF33-52A9-4C0B-93B3-A4F84403F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material not needed, wanted or used.</a:t>
            </a:r>
          </a:p>
          <a:p>
            <a:r>
              <a:rPr lang="en-US" dirty="0"/>
              <a:t>Unusable.</a:t>
            </a:r>
          </a:p>
          <a:p>
            <a:r>
              <a:rPr lang="en-US" dirty="0"/>
              <a:t>Intended to be discarded.</a:t>
            </a:r>
          </a:p>
          <a:p>
            <a:endParaRPr lang="en-US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8EAE102-C32F-4805-8E90-26C492FB1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76373" y="1890876"/>
            <a:ext cx="2991458" cy="396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05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43FA6-7569-4166-9DE9-6DC4C6B3F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WASTE?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8C8EE-D300-437F-8E06-A3AD391FC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Waste: Non-hazardous solid waste disposed of in standard waste containers</a:t>
            </a:r>
          </a:p>
          <a:p>
            <a:r>
              <a:rPr lang="en-US" dirty="0"/>
              <a:t>Biohazardous Waste: Infectious material waste that may contain pathogenic agents that could cause disease in exposed persons. This includes blood/blood products, all body substances in the amount that could leak and spill into the environment, dialysis waste, microbiology waste, used needles/sharps, pathology waste, and surgery waste.</a:t>
            </a:r>
          </a:p>
          <a:p>
            <a:r>
              <a:rPr lang="en-US" dirty="0"/>
              <a:t>Universal Waste: Batteries, mercury containing devices, and lamps with a hazardous component.</a:t>
            </a:r>
          </a:p>
          <a:p>
            <a:r>
              <a:rPr lang="en-US" dirty="0"/>
              <a:t>Hazardous Materials: Any waste which is considered a listed hazardous waste or characteristic waste according to EPA regulations and MPCA rules</a:t>
            </a:r>
          </a:p>
        </p:txBody>
      </p:sp>
    </p:spTree>
    <p:extLst>
      <p:ext uri="{BB962C8B-B14F-4D97-AF65-F5344CB8AC3E}">
        <p14:creationId xmlns:p14="http://schemas.microsoft.com/office/powerpoint/2010/main" val="2155487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The Environmental Protection Agency  established the Resource Conservation and Recovery Act (RCRA) in 1980 for the purpose of regulating the proper handling, storage, and disposal of HW.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r>
              <a:rPr lang="en-US" u="sng" dirty="0"/>
              <a:t>Is waste Hazardous or Not?</a:t>
            </a:r>
          </a:p>
        </p:txBody>
      </p:sp>
      <p:pic>
        <p:nvPicPr>
          <p:cNvPr id="2050" name="Picture 2" descr="C:\Documents and Settings\VHASTCGRAMSH\Local Settings\Temporary Internet Files\Content.IE5\52NIH6SY\MC90013260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0206" y="3657601"/>
            <a:ext cx="4671588" cy="259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DAF0E-C51D-42D0-8BF7-2F98F71D3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hazardous waste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7004B-63BA-4829-B4D1-916D62064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Listed Hazardous Waste: Included on the F,K,P, and U lists as designated by the EPA. (RCRA)</a:t>
            </a:r>
          </a:p>
          <a:p>
            <a:r>
              <a:rPr lang="en-US" dirty="0"/>
              <a:t>Dual Waste: Waste that is both hazardous and infectious.</a:t>
            </a:r>
          </a:p>
          <a:p>
            <a:r>
              <a:rPr lang="en-US" dirty="0"/>
              <a:t>Characteristic Waste: Display the characteristics of Ignitability, corrosivity, reactivity, or toxicity</a:t>
            </a:r>
          </a:p>
        </p:txBody>
      </p:sp>
    </p:spTree>
    <p:extLst>
      <p:ext uri="{BB962C8B-B14F-4D97-AF65-F5344CB8AC3E}">
        <p14:creationId xmlns:p14="http://schemas.microsoft.com/office/powerpoint/2010/main" val="1143947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B7606-0158-4BAD-BD3F-0C4837B79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 listed waste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9BC8B-6340-4FBE-8C16-B6FB8F02A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F-Listed Wastes</a:t>
            </a:r>
          </a:p>
          <a:p>
            <a:endParaRPr lang="en-US" dirty="0"/>
          </a:p>
          <a:p>
            <a:r>
              <a:rPr lang="en-US" dirty="0"/>
              <a:t>Degreasing Solvents</a:t>
            </a:r>
          </a:p>
          <a:p>
            <a:r>
              <a:rPr lang="en-US" dirty="0"/>
              <a:t>Paint/lacquer thinners</a:t>
            </a:r>
          </a:p>
          <a:p>
            <a:r>
              <a:rPr lang="en-US" dirty="0"/>
              <a:t>Brake/carburetor cleaners</a:t>
            </a:r>
          </a:p>
          <a:p>
            <a:r>
              <a:rPr lang="en-US" dirty="0"/>
              <a:t>Dry clean solvents</a:t>
            </a:r>
          </a:p>
          <a:p>
            <a:r>
              <a:rPr lang="en-US" dirty="0"/>
              <a:t>Many common laboratory solvents</a:t>
            </a:r>
          </a:p>
          <a:p>
            <a:pPr marL="0" indent="0">
              <a:buNone/>
            </a:pPr>
            <a:r>
              <a:rPr lang="en-US" dirty="0"/>
              <a:t>Including: Methanol, Acetone, Xylene</a:t>
            </a:r>
          </a:p>
        </p:txBody>
      </p:sp>
    </p:spTree>
    <p:extLst>
      <p:ext uri="{BB962C8B-B14F-4D97-AF65-F5344CB8AC3E}">
        <p14:creationId xmlns:p14="http://schemas.microsoft.com/office/powerpoint/2010/main" val="26117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75CFE-56FA-4DA2-ACFD-FA1C107C5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 listed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4512-30C3-4BEC-9795-5D9D6EF5C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K-Listed Wastes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Wood preserving</a:t>
            </a:r>
          </a:p>
          <a:p>
            <a:r>
              <a:rPr lang="en-US" dirty="0"/>
              <a:t>Pesticide manufacturing</a:t>
            </a:r>
          </a:p>
          <a:p>
            <a:r>
              <a:rPr lang="en-US" dirty="0"/>
              <a:t>Iron and steel industries</a:t>
            </a:r>
          </a:p>
          <a:p>
            <a:endParaRPr lang="en-US" dirty="0"/>
          </a:p>
          <a:p>
            <a:r>
              <a:rPr lang="en-US" dirty="0"/>
              <a:t>Healthcare providers are not listed as K-list waste generators</a:t>
            </a:r>
          </a:p>
        </p:txBody>
      </p:sp>
    </p:spTree>
    <p:extLst>
      <p:ext uri="{BB962C8B-B14F-4D97-AF65-F5344CB8AC3E}">
        <p14:creationId xmlns:p14="http://schemas.microsoft.com/office/powerpoint/2010/main" val="3928328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51D5C-03CE-40AC-AB9F-7234A15F6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 Listed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E8E76-6B7C-44D3-8E09-D18F20FAA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U-Listed wastes</a:t>
            </a:r>
          </a:p>
          <a:p>
            <a:endParaRPr lang="en-US" dirty="0"/>
          </a:p>
          <a:p>
            <a:r>
              <a:rPr lang="en-US" dirty="0"/>
              <a:t>Toxic and others</a:t>
            </a:r>
          </a:p>
          <a:p>
            <a:r>
              <a:rPr lang="en-US" dirty="0"/>
              <a:t>Examples: Formaldehyde, Mercury, Methanol</a:t>
            </a:r>
          </a:p>
        </p:txBody>
      </p:sp>
    </p:spTree>
    <p:extLst>
      <p:ext uri="{BB962C8B-B14F-4D97-AF65-F5344CB8AC3E}">
        <p14:creationId xmlns:p14="http://schemas.microsoft.com/office/powerpoint/2010/main" val="3786990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A746A-E6C2-4467-8777-9690CB86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listed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98C41-09A9-4AE1-8449-A1038CCDE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P-Listed Wastes</a:t>
            </a:r>
          </a:p>
          <a:p>
            <a:endParaRPr lang="en-US" dirty="0"/>
          </a:p>
          <a:p>
            <a:r>
              <a:rPr lang="en-US" dirty="0"/>
              <a:t>Acutely Hazardous</a:t>
            </a:r>
          </a:p>
          <a:p>
            <a:r>
              <a:rPr lang="en-US" dirty="0"/>
              <a:t>Fatal to human in low doses (</a:t>
            </a:r>
            <a:r>
              <a:rPr lang="en-US" dirty="0" err="1"/>
              <a:t>ie</a:t>
            </a:r>
            <a:r>
              <a:rPr lang="en-US" dirty="0"/>
              <a:t> arsenic, strychnine, cyanides)</a:t>
            </a:r>
          </a:p>
          <a:p>
            <a:r>
              <a:rPr lang="en-US" dirty="0"/>
              <a:t>Examples: Sodium </a:t>
            </a:r>
            <a:r>
              <a:rPr lang="en-US" dirty="0" err="1"/>
              <a:t>azide</a:t>
            </a:r>
            <a:endParaRPr lang="en-US" dirty="0"/>
          </a:p>
          <a:p>
            <a:r>
              <a:rPr lang="en-US" dirty="0"/>
              <a:t>Listed waste is collected if it is the sole active ingredient of the product. Most P listed chemicals used in lab are preservatives.  They are NOT the sole ingredient, so we do not collect.</a:t>
            </a:r>
          </a:p>
        </p:txBody>
      </p:sp>
    </p:spTree>
    <p:extLst>
      <p:ext uri="{BB962C8B-B14F-4D97-AF65-F5344CB8AC3E}">
        <p14:creationId xmlns:p14="http://schemas.microsoft.com/office/powerpoint/2010/main" val="321721870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D2D995-20F0-4C14-BF62-1248AB4B484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{01A880D0-7A5C-42BB-AD57-FC7DA6CFDBB5}tf67061901_win32</Template>
  <TotalTime>99</TotalTime>
  <Words>571</Words>
  <Application>Microsoft Office PowerPoint</Application>
  <PresentationFormat>Widescreen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Franklin Gothic Book</vt:lpstr>
      <vt:lpstr>Franklin Gothic Demi</vt:lpstr>
      <vt:lpstr>Gill Sans MT</vt:lpstr>
      <vt:lpstr>Lucida Sans Unicode</vt:lpstr>
      <vt:lpstr>Verdana</vt:lpstr>
      <vt:lpstr>Wingdings 2</vt:lpstr>
      <vt:lpstr>Wingdings 3</vt:lpstr>
      <vt:lpstr>DividendVTI</vt:lpstr>
      <vt:lpstr>Concourse</vt:lpstr>
      <vt:lpstr>Hazardous waste </vt:lpstr>
      <vt:lpstr>What is waste</vt:lpstr>
      <vt:lpstr>WHAT IS WASTE?</vt:lpstr>
      <vt:lpstr>Is waste Hazardous or Not?</vt:lpstr>
      <vt:lpstr>Types of hazardous waste</vt:lpstr>
      <vt:lpstr>F listed waste</vt:lpstr>
      <vt:lpstr>K listed </vt:lpstr>
      <vt:lpstr>U Listed</vt:lpstr>
      <vt:lpstr>P listed</vt:lpstr>
      <vt:lpstr>Updated hazcom standard</vt:lpstr>
      <vt:lpstr>Ghs hazard pictograms</vt:lpstr>
      <vt:lpstr>Wastes we have in lab</vt:lpstr>
      <vt:lpstr>Wastes we have in lab</vt:lpstr>
      <vt:lpstr>Where can I find a sds?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Hazardous waste</dc:title>
  <dc:creator>Dierkhising, Kate J.</dc:creator>
  <cp:lastModifiedBy>Dierkhising, Kate J.</cp:lastModifiedBy>
  <cp:revision>13</cp:revision>
  <dcterms:created xsi:type="dcterms:W3CDTF">2021-07-29T16:31:52Z</dcterms:created>
  <dcterms:modified xsi:type="dcterms:W3CDTF">2021-08-19T17:21:50Z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