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0CAED2-F990-4F04-B070-732D9AC7270D}"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AD39507-0081-4CA9-BC31-2AB787E99770}">
      <dgm:prSet/>
      <dgm:spPr/>
      <dgm:t>
        <a:bodyPr/>
        <a:lstStyle/>
        <a:p>
          <a:r>
            <a:rPr lang="en-US" dirty="0"/>
            <a:t>Call 6333 for Fire-Say FIRE and your location.</a:t>
          </a:r>
        </a:p>
      </dgm:t>
    </dgm:pt>
    <dgm:pt modelId="{231A542D-FFEA-4703-A1A3-60E16934262B}" type="parTrans" cxnId="{183B3342-5409-4B44-9443-182CF56FA8AB}">
      <dgm:prSet/>
      <dgm:spPr/>
      <dgm:t>
        <a:bodyPr/>
        <a:lstStyle/>
        <a:p>
          <a:endParaRPr lang="en-US"/>
        </a:p>
      </dgm:t>
    </dgm:pt>
    <dgm:pt modelId="{CF5FB45D-39A6-4AE3-9673-2C9FFBD0502C}" type="sibTrans" cxnId="{183B3342-5409-4B44-9443-182CF56FA8AB}">
      <dgm:prSet/>
      <dgm:spPr/>
      <dgm:t>
        <a:bodyPr/>
        <a:lstStyle/>
        <a:p>
          <a:endParaRPr lang="en-US"/>
        </a:p>
      </dgm:t>
    </dgm:pt>
    <dgm:pt modelId="{F7582E74-F3E8-4BAC-BB58-60BF7456BC3D}">
      <dgm:prSet/>
      <dgm:spPr/>
      <dgm:t>
        <a:bodyPr/>
        <a:lstStyle/>
        <a:p>
          <a:r>
            <a:rPr lang="en-US"/>
            <a:t>Use pull-boxes (when available).</a:t>
          </a:r>
        </a:p>
      </dgm:t>
    </dgm:pt>
    <dgm:pt modelId="{58A9B9C0-851D-4654-93B7-6CB435BD044F}" type="parTrans" cxnId="{63CA605A-5843-4A26-87DC-233A837BE445}">
      <dgm:prSet/>
      <dgm:spPr/>
      <dgm:t>
        <a:bodyPr/>
        <a:lstStyle/>
        <a:p>
          <a:endParaRPr lang="en-US"/>
        </a:p>
      </dgm:t>
    </dgm:pt>
    <dgm:pt modelId="{7BBA838D-28A5-4288-BEFE-0CD8DBE83229}" type="sibTrans" cxnId="{63CA605A-5843-4A26-87DC-233A837BE445}">
      <dgm:prSet/>
      <dgm:spPr/>
      <dgm:t>
        <a:bodyPr/>
        <a:lstStyle/>
        <a:p>
          <a:endParaRPr lang="en-US"/>
        </a:p>
      </dgm:t>
    </dgm:pt>
    <dgm:pt modelId="{47AC59FC-1595-4EB3-8C3C-49839CDC7642}">
      <dgm:prSet/>
      <dgm:spPr/>
      <dgm:t>
        <a:bodyPr/>
        <a:lstStyle/>
        <a:p>
          <a:r>
            <a:rPr lang="en-US"/>
            <a:t>Evacuate patients immediately upon notification using the nearest exit.</a:t>
          </a:r>
        </a:p>
      </dgm:t>
    </dgm:pt>
    <dgm:pt modelId="{7F9CBC72-D30E-4C74-88D3-CEF741AA4CFE}" type="parTrans" cxnId="{C8197221-BF9E-4543-9FF4-DAC0FC6E5F2C}">
      <dgm:prSet/>
      <dgm:spPr/>
      <dgm:t>
        <a:bodyPr/>
        <a:lstStyle/>
        <a:p>
          <a:endParaRPr lang="en-US"/>
        </a:p>
      </dgm:t>
    </dgm:pt>
    <dgm:pt modelId="{0795658A-8B96-4B44-932F-188CF9526093}" type="sibTrans" cxnId="{C8197221-BF9E-4543-9FF4-DAC0FC6E5F2C}">
      <dgm:prSet/>
      <dgm:spPr/>
      <dgm:t>
        <a:bodyPr/>
        <a:lstStyle/>
        <a:p>
          <a:endParaRPr lang="en-US"/>
        </a:p>
      </dgm:t>
    </dgm:pt>
    <dgm:pt modelId="{9E9932B9-C8D8-4B63-9C70-B6A7B0D4352F}">
      <dgm:prSet/>
      <dgm:spPr/>
      <dgm:t>
        <a:bodyPr/>
        <a:lstStyle/>
        <a:p>
          <a:r>
            <a:rPr lang="en-US"/>
            <a:t>In the event that staff and/or veterans require additional assistance to safely evacuate, the VA Police shall be contacted immediately utilizing the emergency contact number at extension 6224.</a:t>
          </a:r>
        </a:p>
      </dgm:t>
    </dgm:pt>
    <dgm:pt modelId="{AC039748-0C84-445F-A3BE-7D286E79F08D}" type="parTrans" cxnId="{D95F2841-D457-4CAF-8DBF-4D63EB371C89}">
      <dgm:prSet/>
      <dgm:spPr/>
      <dgm:t>
        <a:bodyPr/>
        <a:lstStyle/>
        <a:p>
          <a:endParaRPr lang="en-US"/>
        </a:p>
      </dgm:t>
    </dgm:pt>
    <dgm:pt modelId="{EAC000F9-F005-4F55-BFA3-7801C58C58F5}" type="sibTrans" cxnId="{D95F2841-D457-4CAF-8DBF-4D63EB371C89}">
      <dgm:prSet/>
      <dgm:spPr/>
      <dgm:t>
        <a:bodyPr/>
        <a:lstStyle/>
        <a:p>
          <a:endParaRPr lang="en-US"/>
        </a:p>
      </dgm:t>
    </dgm:pt>
    <dgm:pt modelId="{24EA4697-CB76-4796-BE8B-55B6CC7091D0}">
      <dgm:prSet/>
      <dgm:spPr/>
      <dgm:t>
        <a:bodyPr/>
        <a:lstStyle/>
        <a:p>
          <a:r>
            <a:rPr lang="en-US"/>
            <a:t>Lab staff will stay with disabled patients/visitors until an all-clear is called.</a:t>
          </a:r>
        </a:p>
      </dgm:t>
    </dgm:pt>
    <dgm:pt modelId="{921823A2-CE02-4FA4-A14C-40F0D05EE2DD}" type="parTrans" cxnId="{278CAF9C-0F7E-423F-9C18-BE56888C697F}">
      <dgm:prSet/>
      <dgm:spPr/>
      <dgm:t>
        <a:bodyPr/>
        <a:lstStyle/>
        <a:p>
          <a:endParaRPr lang="en-US"/>
        </a:p>
      </dgm:t>
    </dgm:pt>
    <dgm:pt modelId="{50A61D41-5ABC-40AB-80E5-C9AC199531A6}" type="sibTrans" cxnId="{278CAF9C-0F7E-423F-9C18-BE56888C697F}">
      <dgm:prSet/>
      <dgm:spPr/>
      <dgm:t>
        <a:bodyPr/>
        <a:lstStyle/>
        <a:p>
          <a:endParaRPr lang="en-US"/>
        </a:p>
      </dgm:t>
    </dgm:pt>
    <dgm:pt modelId="{576CDEDC-F813-4535-9BC8-A5441F9C8A4E}" type="pres">
      <dgm:prSet presAssocID="{4F0CAED2-F990-4F04-B070-732D9AC7270D}" presName="linear" presStyleCnt="0">
        <dgm:presLayoutVars>
          <dgm:animLvl val="lvl"/>
          <dgm:resizeHandles val="exact"/>
        </dgm:presLayoutVars>
      </dgm:prSet>
      <dgm:spPr/>
    </dgm:pt>
    <dgm:pt modelId="{9BFA25C1-70B6-4AC7-9DB1-88BD2AC345E8}" type="pres">
      <dgm:prSet presAssocID="{6AD39507-0081-4CA9-BC31-2AB787E99770}" presName="parentText" presStyleLbl="node1" presStyleIdx="0" presStyleCnt="5">
        <dgm:presLayoutVars>
          <dgm:chMax val="0"/>
          <dgm:bulletEnabled val="1"/>
        </dgm:presLayoutVars>
      </dgm:prSet>
      <dgm:spPr/>
    </dgm:pt>
    <dgm:pt modelId="{6F6063E9-7632-4179-BAD2-DF71776AF7CE}" type="pres">
      <dgm:prSet presAssocID="{CF5FB45D-39A6-4AE3-9673-2C9FFBD0502C}" presName="spacer" presStyleCnt="0"/>
      <dgm:spPr/>
    </dgm:pt>
    <dgm:pt modelId="{40EBAFAF-5939-486C-9204-2D30BF1E1E36}" type="pres">
      <dgm:prSet presAssocID="{F7582E74-F3E8-4BAC-BB58-60BF7456BC3D}" presName="parentText" presStyleLbl="node1" presStyleIdx="1" presStyleCnt="5">
        <dgm:presLayoutVars>
          <dgm:chMax val="0"/>
          <dgm:bulletEnabled val="1"/>
        </dgm:presLayoutVars>
      </dgm:prSet>
      <dgm:spPr/>
    </dgm:pt>
    <dgm:pt modelId="{DE7C2436-42FB-46A2-B6A5-3B45BD60A472}" type="pres">
      <dgm:prSet presAssocID="{7BBA838D-28A5-4288-BEFE-0CD8DBE83229}" presName="spacer" presStyleCnt="0"/>
      <dgm:spPr/>
    </dgm:pt>
    <dgm:pt modelId="{F21153C0-3B0B-41DB-968E-6DBE5687AC53}" type="pres">
      <dgm:prSet presAssocID="{47AC59FC-1595-4EB3-8C3C-49839CDC7642}" presName="parentText" presStyleLbl="node1" presStyleIdx="2" presStyleCnt="5">
        <dgm:presLayoutVars>
          <dgm:chMax val="0"/>
          <dgm:bulletEnabled val="1"/>
        </dgm:presLayoutVars>
      </dgm:prSet>
      <dgm:spPr/>
    </dgm:pt>
    <dgm:pt modelId="{3E2A29A0-E918-48B9-A217-6BF1E45B27FB}" type="pres">
      <dgm:prSet presAssocID="{0795658A-8B96-4B44-932F-188CF9526093}" presName="spacer" presStyleCnt="0"/>
      <dgm:spPr/>
    </dgm:pt>
    <dgm:pt modelId="{170E1BFC-DEE7-4F8F-BC54-2EC61B3EF09F}" type="pres">
      <dgm:prSet presAssocID="{9E9932B9-C8D8-4B63-9C70-B6A7B0D4352F}" presName="parentText" presStyleLbl="node1" presStyleIdx="3" presStyleCnt="5">
        <dgm:presLayoutVars>
          <dgm:chMax val="0"/>
          <dgm:bulletEnabled val="1"/>
        </dgm:presLayoutVars>
      </dgm:prSet>
      <dgm:spPr/>
    </dgm:pt>
    <dgm:pt modelId="{983DF9AF-1CEC-4F65-8C6A-6A123B5F443F}" type="pres">
      <dgm:prSet presAssocID="{EAC000F9-F005-4F55-BFA3-7801C58C58F5}" presName="spacer" presStyleCnt="0"/>
      <dgm:spPr/>
    </dgm:pt>
    <dgm:pt modelId="{2C38671D-89F5-427F-A423-C049EF00E428}" type="pres">
      <dgm:prSet presAssocID="{24EA4697-CB76-4796-BE8B-55B6CC7091D0}" presName="parentText" presStyleLbl="node1" presStyleIdx="4" presStyleCnt="5">
        <dgm:presLayoutVars>
          <dgm:chMax val="0"/>
          <dgm:bulletEnabled val="1"/>
        </dgm:presLayoutVars>
      </dgm:prSet>
      <dgm:spPr/>
    </dgm:pt>
  </dgm:ptLst>
  <dgm:cxnLst>
    <dgm:cxn modelId="{C8197221-BF9E-4543-9FF4-DAC0FC6E5F2C}" srcId="{4F0CAED2-F990-4F04-B070-732D9AC7270D}" destId="{47AC59FC-1595-4EB3-8C3C-49839CDC7642}" srcOrd="2" destOrd="0" parTransId="{7F9CBC72-D30E-4C74-88D3-CEF741AA4CFE}" sibTransId="{0795658A-8B96-4B44-932F-188CF9526093}"/>
    <dgm:cxn modelId="{8459972D-28CD-45A1-872E-F7C312A90DF5}" type="presOf" srcId="{9E9932B9-C8D8-4B63-9C70-B6A7B0D4352F}" destId="{170E1BFC-DEE7-4F8F-BC54-2EC61B3EF09F}" srcOrd="0" destOrd="0" presId="urn:microsoft.com/office/officeart/2005/8/layout/vList2"/>
    <dgm:cxn modelId="{D95F2841-D457-4CAF-8DBF-4D63EB371C89}" srcId="{4F0CAED2-F990-4F04-B070-732D9AC7270D}" destId="{9E9932B9-C8D8-4B63-9C70-B6A7B0D4352F}" srcOrd="3" destOrd="0" parTransId="{AC039748-0C84-445F-A3BE-7D286E79F08D}" sibTransId="{EAC000F9-F005-4F55-BFA3-7801C58C58F5}"/>
    <dgm:cxn modelId="{183B3342-5409-4B44-9443-182CF56FA8AB}" srcId="{4F0CAED2-F990-4F04-B070-732D9AC7270D}" destId="{6AD39507-0081-4CA9-BC31-2AB787E99770}" srcOrd="0" destOrd="0" parTransId="{231A542D-FFEA-4703-A1A3-60E16934262B}" sibTransId="{CF5FB45D-39A6-4AE3-9673-2C9FFBD0502C}"/>
    <dgm:cxn modelId="{8DE41263-E59A-466E-8CFE-99B867B6FAAB}" type="presOf" srcId="{F7582E74-F3E8-4BAC-BB58-60BF7456BC3D}" destId="{40EBAFAF-5939-486C-9204-2D30BF1E1E36}" srcOrd="0" destOrd="0" presId="urn:microsoft.com/office/officeart/2005/8/layout/vList2"/>
    <dgm:cxn modelId="{0C910F7A-A3C9-4E03-BDEF-E6C98A48E56D}" type="presOf" srcId="{24EA4697-CB76-4796-BE8B-55B6CC7091D0}" destId="{2C38671D-89F5-427F-A423-C049EF00E428}" srcOrd="0" destOrd="0" presId="urn:microsoft.com/office/officeart/2005/8/layout/vList2"/>
    <dgm:cxn modelId="{63CA605A-5843-4A26-87DC-233A837BE445}" srcId="{4F0CAED2-F990-4F04-B070-732D9AC7270D}" destId="{F7582E74-F3E8-4BAC-BB58-60BF7456BC3D}" srcOrd="1" destOrd="0" parTransId="{58A9B9C0-851D-4654-93B7-6CB435BD044F}" sibTransId="{7BBA838D-28A5-4288-BEFE-0CD8DBE83229}"/>
    <dgm:cxn modelId="{278CAF9C-0F7E-423F-9C18-BE56888C697F}" srcId="{4F0CAED2-F990-4F04-B070-732D9AC7270D}" destId="{24EA4697-CB76-4796-BE8B-55B6CC7091D0}" srcOrd="4" destOrd="0" parTransId="{921823A2-CE02-4FA4-A14C-40F0D05EE2DD}" sibTransId="{50A61D41-5ABC-40AB-80E5-C9AC199531A6}"/>
    <dgm:cxn modelId="{60A1B2C2-B225-439E-BAD5-9CCA9EE631DB}" type="presOf" srcId="{4F0CAED2-F990-4F04-B070-732D9AC7270D}" destId="{576CDEDC-F813-4535-9BC8-A5441F9C8A4E}" srcOrd="0" destOrd="0" presId="urn:microsoft.com/office/officeart/2005/8/layout/vList2"/>
    <dgm:cxn modelId="{D070ECCD-F42F-4FE9-953C-2FF3826E8761}" type="presOf" srcId="{47AC59FC-1595-4EB3-8C3C-49839CDC7642}" destId="{F21153C0-3B0B-41DB-968E-6DBE5687AC53}" srcOrd="0" destOrd="0" presId="urn:microsoft.com/office/officeart/2005/8/layout/vList2"/>
    <dgm:cxn modelId="{EA15BAF2-CB54-40A1-A5C6-B6C97C41B19D}" type="presOf" srcId="{6AD39507-0081-4CA9-BC31-2AB787E99770}" destId="{9BFA25C1-70B6-4AC7-9DB1-88BD2AC345E8}" srcOrd="0" destOrd="0" presId="urn:microsoft.com/office/officeart/2005/8/layout/vList2"/>
    <dgm:cxn modelId="{B34B91EC-33B7-4382-A749-699E68124B82}" type="presParOf" srcId="{576CDEDC-F813-4535-9BC8-A5441F9C8A4E}" destId="{9BFA25C1-70B6-4AC7-9DB1-88BD2AC345E8}" srcOrd="0" destOrd="0" presId="urn:microsoft.com/office/officeart/2005/8/layout/vList2"/>
    <dgm:cxn modelId="{C2D496BA-02CB-47D2-8A2C-02A70A598857}" type="presParOf" srcId="{576CDEDC-F813-4535-9BC8-A5441F9C8A4E}" destId="{6F6063E9-7632-4179-BAD2-DF71776AF7CE}" srcOrd="1" destOrd="0" presId="urn:microsoft.com/office/officeart/2005/8/layout/vList2"/>
    <dgm:cxn modelId="{045066CF-7C0D-4113-9D0B-ACC749DF1AC1}" type="presParOf" srcId="{576CDEDC-F813-4535-9BC8-A5441F9C8A4E}" destId="{40EBAFAF-5939-486C-9204-2D30BF1E1E36}" srcOrd="2" destOrd="0" presId="urn:microsoft.com/office/officeart/2005/8/layout/vList2"/>
    <dgm:cxn modelId="{936F5F6C-BFF4-4BB1-AD96-FFEB36CF8130}" type="presParOf" srcId="{576CDEDC-F813-4535-9BC8-A5441F9C8A4E}" destId="{DE7C2436-42FB-46A2-B6A5-3B45BD60A472}" srcOrd="3" destOrd="0" presId="urn:microsoft.com/office/officeart/2005/8/layout/vList2"/>
    <dgm:cxn modelId="{8BE57961-13D9-43EF-9013-46767D3AB010}" type="presParOf" srcId="{576CDEDC-F813-4535-9BC8-A5441F9C8A4E}" destId="{F21153C0-3B0B-41DB-968E-6DBE5687AC53}" srcOrd="4" destOrd="0" presId="urn:microsoft.com/office/officeart/2005/8/layout/vList2"/>
    <dgm:cxn modelId="{73D4A229-A68D-40FF-968F-E599F992CB09}" type="presParOf" srcId="{576CDEDC-F813-4535-9BC8-A5441F9C8A4E}" destId="{3E2A29A0-E918-48B9-A217-6BF1E45B27FB}" srcOrd="5" destOrd="0" presId="urn:microsoft.com/office/officeart/2005/8/layout/vList2"/>
    <dgm:cxn modelId="{67A79BAD-3978-497F-A820-03843ABBC888}" type="presParOf" srcId="{576CDEDC-F813-4535-9BC8-A5441F9C8A4E}" destId="{170E1BFC-DEE7-4F8F-BC54-2EC61B3EF09F}" srcOrd="6" destOrd="0" presId="urn:microsoft.com/office/officeart/2005/8/layout/vList2"/>
    <dgm:cxn modelId="{BB7E57D2-AAFC-4968-9DFF-3FEF34A03926}" type="presParOf" srcId="{576CDEDC-F813-4535-9BC8-A5441F9C8A4E}" destId="{983DF9AF-1CEC-4F65-8C6A-6A123B5F443F}" srcOrd="7" destOrd="0" presId="urn:microsoft.com/office/officeart/2005/8/layout/vList2"/>
    <dgm:cxn modelId="{6F28967E-DFD1-4A08-BE19-977362482709}" type="presParOf" srcId="{576CDEDC-F813-4535-9BC8-A5441F9C8A4E}" destId="{2C38671D-89F5-427F-A423-C049EF00E42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601BCC-AF42-48B0-B145-F8C89A993BA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69074A6-E4C3-452C-A5CB-82F62DF05F4E}">
      <dgm:prSet/>
      <dgm:spPr/>
      <dgm:t>
        <a:bodyPr/>
        <a:lstStyle/>
        <a:p>
          <a:r>
            <a:rPr lang="en-US" b="1"/>
            <a:t>PRIMARY EXIT: </a:t>
          </a:r>
          <a:r>
            <a:rPr lang="en-US"/>
            <a:t>Proceed out the north hallway (the hallway outside of the locker room and microbiology), up the stairs to the outside. </a:t>
          </a:r>
        </a:p>
      </dgm:t>
    </dgm:pt>
    <dgm:pt modelId="{2F62DD7D-1C49-4091-A1BE-1F1BF8FBAA09}" type="parTrans" cxnId="{FB3C3E6B-4989-4DDE-942D-4C3D0DE3CC1D}">
      <dgm:prSet/>
      <dgm:spPr/>
      <dgm:t>
        <a:bodyPr/>
        <a:lstStyle/>
        <a:p>
          <a:endParaRPr lang="en-US"/>
        </a:p>
      </dgm:t>
    </dgm:pt>
    <dgm:pt modelId="{F59EAF18-1913-4B9E-A26F-BEEF6FB7A07B}" type="sibTrans" cxnId="{FB3C3E6B-4989-4DDE-942D-4C3D0DE3CC1D}">
      <dgm:prSet/>
      <dgm:spPr/>
      <dgm:t>
        <a:bodyPr/>
        <a:lstStyle/>
        <a:p>
          <a:endParaRPr lang="en-US"/>
        </a:p>
      </dgm:t>
    </dgm:pt>
    <dgm:pt modelId="{DBF4FC42-DBBF-4003-AAC9-2C2C814CD100}">
      <dgm:prSet/>
      <dgm:spPr/>
      <dgm:t>
        <a:bodyPr/>
        <a:lstStyle/>
        <a:p>
          <a:r>
            <a:rPr lang="en-US"/>
            <a:t>• </a:t>
          </a:r>
          <a:r>
            <a:rPr lang="en-US" b="1"/>
            <a:t>SECONDARY (ALTERNATE) EXIT: </a:t>
          </a:r>
          <a:r>
            <a:rPr lang="en-US"/>
            <a:t>Proceed south through the laboratory patient waiting area, down the hallway and through the fire door into the corridor between Building 1 and Building 1 Annex and proceed to the outside. </a:t>
          </a:r>
        </a:p>
      </dgm:t>
    </dgm:pt>
    <dgm:pt modelId="{AF820972-2F73-4B88-B793-2314FC1289FB}" type="parTrans" cxnId="{F807E569-CA76-4555-AA46-A1620D79E51B}">
      <dgm:prSet/>
      <dgm:spPr/>
      <dgm:t>
        <a:bodyPr/>
        <a:lstStyle/>
        <a:p>
          <a:endParaRPr lang="en-US"/>
        </a:p>
      </dgm:t>
    </dgm:pt>
    <dgm:pt modelId="{6B415081-C9DA-47AD-B1CC-67B6297749B1}" type="sibTrans" cxnId="{F807E569-CA76-4555-AA46-A1620D79E51B}">
      <dgm:prSet/>
      <dgm:spPr/>
      <dgm:t>
        <a:bodyPr/>
        <a:lstStyle/>
        <a:p>
          <a:endParaRPr lang="en-US"/>
        </a:p>
      </dgm:t>
    </dgm:pt>
    <dgm:pt modelId="{5BC4E735-B000-42F1-A21D-8D0E00E6DF1D}">
      <dgm:prSet/>
      <dgm:spPr/>
      <dgm:t>
        <a:bodyPr/>
        <a:lstStyle/>
        <a:p>
          <a:r>
            <a:rPr lang="en-US"/>
            <a:t>• </a:t>
          </a:r>
          <a:r>
            <a:rPr lang="en-US" b="1"/>
            <a:t>TERTIARY(ALTERNATE) EXIT</a:t>
          </a:r>
          <a:r>
            <a:rPr lang="en-US"/>
            <a:t>: Proceed to the hallway in Room A61 (Office area), go down the hallway through the fire door into the Respiratory Therapy area, from Respiratory Therapy continue to the corridor between Building 1 and Building 1 Annex and proceed to the outs </a:t>
          </a:r>
        </a:p>
      </dgm:t>
    </dgm:pt>
    <dgm:pt modelId="{A91915B3-5007-4D31-A638-93F5B8C2BC9C}" type="parTrans" cxnId="{99C86E87-C2A2-4B57-BD34-7F0658C31C8B}">
      <dgm:prSet/>
      <dgm:spPr/>
      <dgm:t>
        <a:bodyPr/>
        <a:lstStyle/>
        <a:p>
          <a:endParaRPr lang="en-US"/>
        </a:p>
      </dgm:t>
    </dgm:pt>
    <dgm:pt modelId="{AAA2D8A5-AFF2-4BF0-8345-12EDE9C56980}" type="sibTrans" cxnId="{99C86E87-C2A2-4B57-BD34-7F0658C31C8B}">
      <dgm:prSet/>
      <dgm:spPr/>
      <dgm:t>
        <a:bodyPr/>
        <a:lstStyle/>
        <a:p>
          <a:endParaRPr lang="en-US"/>
        </a:p>
      </dgm:t>
    </dgm:pt>
    <dgm:pt modelId="{6F41CB19-2411-420D-A379-93124D425722}" type="pres">
      <dgm:prSet presAssocID="{49601BCC-AF42-48B0-B145-F8C89A993BA8}" presName="linear" presStyleCnt="0">
        <dgm:presLayoutVars>
          <dgm:animLvl val="lvl"/>
          <dgm:resizeHandles val="exact"/>
        </dgm:presLayoutVars>
      </dgm:prSet>
      <dgm:spPr/>
    </dgm:pt>
    <dgm:pt modelId="{0A28C66F-CD0B-4E87-8243-3EF4F4825B32}" type="pres">
      <dgm:prSet presAssocID="{169074A6-E4C3-452C-A5CB-82F62DF05F4E}" presName="parentText" presStyleLbl="node1" presStyleIdx="0" presStyleCnt="3">
        <dgm:presLayoutVars>
          <dgm:chMax val="0"/>
          <dgm:bulletEnabled val="1"/>
        </dgm:presLayoutVars>
      </dgm:prSet>
      <dgm:spPr/>
    </dgm:pt>
    <dgm:pt modelId="{559C60C1-6EEF-43BE-9640-981E9918A58B}" type="pres">
      <dgm:prSet presAssocID="{F59EAF18-1913-4B9E-A26F-BEEF6FB7A07B}" presName="spacer" presStyleCnt="0"/>
      <dgm:spPr/>
    </dgm:pt>
    <dgm:pt modelId="{62E15BF5-C592-4BB2-982E-480BB1877A58}" type="pres">
      <dgm:prSet presAssocID="{DBF4FC42-DBBF-4003-AAC9-2C2C814CD100}" presName="parentText" presStyleLbl="node1" presStyleIdx="1" presStyleCnt="3">
        <dgm:presLayoutVars>
          <dgm:chMax val="0"/>
          <dgm:bulletEnabled val="1"/>
        </dgm:presLayoutVars>
      </dgm:prSet>
      <dgm:spPr/>
    </dgm:pt>
    <dgm:pt modelId="{7C480BE5-47D8-42BD-84E9-5F0B430113BF}" type="pres">
      <dgm:prSet presAssocID="{6B415081-C9DA-47AD-B1CC-67B6297749B1}" presName="spacer" presStyleCnt="0"/>
      <dgm:spPr/>
    </dgm:pt>
    <dgm:pt modelId="{C5312375-6C93-4A7D-9645-BDD920574E47}" type="pres">
      <dgm:prSet presAssocID="{5BC4E735-B000-42F1-A21D-8D0E00E6DF1D}" presName="parentText" presStyleLbl="node1" presStyleIdx="2" presStyleCnt="3">
        <dgm:presLayoutVars>
          <dgm:chMax val="0"/>
          <dgm:bulletEnabled val="1"/>
        </dgm:presLayoutVars>
      </dgm:prSet>
      <dgm:spPr/>
    </dgm:pt>
  </dgm:ptLst>
  <dgm:cxnLst>
    <dgm:cxn modelId="{EC37B819-A8CB-41F6-84D9-408F8AD5FB87}" type="presOf" srcId="{DBF4FC42-DBBF-4003-AAC9-2C2C814CD100}" destId="{62E15BF5-C592-4BB2-982E-480BB1877A58}" srcOrd="0" destOrd="0" presId="urn:microsoft.com/office/officeart/2005/8/layout/vList2"/>
    <dgm:cxn modelId="{26F78C26-8196-481C-9421-186B86FA5E6E}" type="presOf" srcId="{5BC4E735-B000-42F1-A21D-8D0E00E6DF1D}" destId="{C5312375-6C93-4A7D-9645-BDD920574E47}" srcOrd="0" destOrd="0" presId="urn:microsoft.com/office/officeart/2005/8/layout/vList2"/>
    <dgm:cxn modelId="{F807E569-CA76-4555-AA46-A1620D79E51B}" srcId="{49601BCC-AF42-48B0-B145-F8C89A993BA8}" destId="{DBF4FC42-DBBF-4003-AAC9-2C2C814CD100}" srcOrd="1" destOrd="0" parTransId="{AF820972-2F73-4B88-B793-2314FC1289FB}" sibTransId="{6B415081-C9DA-47AD-B1CC-67B6297749B1}"/>
    <dgm:cxn modelId="{FB3C3E6B-4989-4DDE-942D-4C3D0DE3CC1D}" srcId="{49601BCC-AF42-48B0-B145-F8C89A993BA8}" destId="{169074A6-E4C3-452C-A5CB-82F62DF05F4E}" srcOrd="0" destOrd="0" parTransId="{2F62DD7D-1C49-4091-A1BE-1F1BF8FBAA09}" sibTransId="{F59EAF18-1913-4B9E-A26F-BEEF6FB7A07B}"/>
    <dgm:cxn modelId="{0B65BE4C-4907-4CFD-A29B-3CE9F988DA1A}" type="presOf" srcId="{169074A6-E4C3-452C-A5CB-82F62DF05F4E}" destId="{0A28C66F-CD0B-4E87-8243-3EF4F4825B32}" srcOrd="0" destOrd="0" presId="urn:microsoft.com/office/officeart/2005/8/layout/vList2"/>
    <dgm:cxn modelId="{99C86E87-C2A2-4B57-BD34-7F0658C31C8B}" srcId="{49601BCC-AF42-48B0-B145-F8C89A993BA8}" destId="{5BC4E735-B000-42F1-A21D-8D0E00E6DF1D}" srcOrd="2" destOrd="0" parTransId="{A91915B3-5007-4D31-A638-93F5B8C2BC9C}" sibTransId="{AAA2D8A5-AFF2-4BF0-8345-12EDE9C56980}"/>
    <dgm:cxn modelId="{8249C68F-5C86-4B1A-9264-A0761D9EEE30}" type="presOf" srcId="{49601BCC-AF42-48B0-B145-F8C89A993BA8}" destId="{6F41CB19-2411-420D-A379-93124D425722}" srcOrd="0" destOrd="0" presId="urn:microsoft.com/office/officeart/2005/8/layout/vList2"/>
    <dgm:cxn modelId="{B3CE80F6-C7C2-4CBB-9552-07FF553D030E}" type="presParOf" srcId="{6F41CB19-2411-420D-A379-93124D425722}" destId="{0A28C66F-CD0B-4E87-8243-3EF4F4825B32}" srcOrd="0" destOrd="0" presId="urn:microsoft.com/office/officeart/2005/8/layout/vList2"/>
    <dgm:cxn modelId="{39BE8E7B-099E-43D1-8F3E-304BB972AF76}" type="presParOf" srcId="{6F41CB19-2411-420D-A379-93124D425722}" destId="{559C60C1-6EEF-43BE-9640-981E9918A58B}" srcOrd="1" destOrd="0" presId="urn:microsoft.com/office/officeart/2005/8/layout/vList2"/>
    <dgm:cxn modelId="{B8034102-594A-47CD-8DA2-3DA9DCD65E8E}" type="presParOf" srcId="{6F41CB19-2411-420D-A379-93124D425722}" destId="{62E15BF5-C592-4BB2-982E-480BB1877A58}" srcOrd="2" destOrd="0" presId="urn:microsoft.com/office/officeart/2005/8/layout/vList2"/>
    <dgm:cxn modelId="{9C30466C-656F-41B8-AAD3-1BA8288BDBAD}" type="presParOf" srcId="{6F41CB19-2411-420D-A379-93124D425722}" destId="{7C480BE5-47D8-42BD-84E9-5F0B430113BF}" srcOrd="3" destOrd="0" presId="urn:microsoft.com/office/officeart/2005/8/layout/vList2"/>
    <dgm:cxn modelId="{70FBC4EA-9E3D-4AD5-BB04-0E8168271568}" type="presParOf" srcId="{6F41CB19-2411-420D-A379-93124D425722}" destId="{C5312375-6C93-4A7D-9645-BDD920574E4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A25C1-70B6-4AC7-9DB1-88BD2AC345E8}">
      <dsp:nvSpPr>
        <dsp:cNvPr id="0" name=""/>
        <dsp:cNvSpPr/>
      </dsp:nvSpPr>
      <dsp:spPr>
        <a:xfrm>
          <a:off x="0" y="280225"/>
          <a:ext cx="6263640" cy="94967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Call 6333 for Fire-Say FIRE and your location.</a:t>
          </a:r>
        </a:p>
      </dsp:txBody>
      <dsp:txXfrm>
        <a:off x="46360" y="326585"/>
        <a:ext cx="6170920" cy="856959"/>
      </dsp:txXfrm>
    </dsp:sp>
    <dsp:sp modelId="{40EBAFAF-5939-486C-9204-2D30BF1E1E36}">
      <dsp:nvSpPr>
        <dsp:cNvPr id="0" name=""/>
        <dsp:cNvSpPr/>
      </dsp:nvSpPr>
      <dsp:spPr>
        <a:xfrm>
          <a:off x="0" y="1278864"/>
          <a:ext cx="6263640" cy="949679"/>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Use pull-boxes (when available).</a:t>
          </a:r>
        </a:p>
      </dsp:txBody>
      <dsp:txXfrm>
        <a:off x="46360" y="1325224"/>
        <a:ext cx="6170920" cy="856959"/>
      </dsp:txXfrm>
    </dsp:sp>
    <dsp:sp modelId="{F21153C0-3B0B-41DB-968E-6DBE5687AC53}">
      <dsp:nvSpPr>
        <dsp:cNvPr id="0" name=""/>
        <dsp:cNvSpPr/>
      </dsp:nvSpPr>
      <dsp:spPr>
        <a:xfrm>
          <a:off x="0" y="2277504"/>
          <a:ext cx="6263640" cy="94967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Evacuate patients immediately upon notification using the nearest exit.</a:t>
          </a:r>
        </a:p>
      </dsp:txBody>
      <dsp:txXfrm>
        <a:off x="46360" y="2323864"/>
        <a:ext cx="6170920" cy="856959"/>
      </dsp:txXfrm>
    </dsp:sp>
    <dsp:sp modelId="{170E1BFC-DEE7-4F8F-BC54-2EC61B3EF09F}">
      <dsp:nvSpPr>
        <dsp:cNvPr id="0" name=""/>
        <dsp:cNvSpPr/>
      </dsp:nvSpPr>
      <dsp:spPr>
        <a:xfrm>
          <a:off x="0" y="3276143"/>
          <a:ext cx="6263640" cy="949679"/>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In the event that staff and/or veterans require additional assistance to safely evacuate, the VA Police shall be contacted immediately utilizing the emergency contact number at extension 6224.</a:t>
          </a:r>
        </a:p>
      </dsp:txBody>
      <dsp:txXfrm>
        <a:off x="46360" y="3322503"/>
        <a:ext cx="6170920" cy="856959"/>
      </dsp:txXfrm>
    </dsp:sp>
    <dsp:sp modelId="{2C38671D-89F5-427F-A423-C049EF00E428}">
      <dsp:nvSpPr>
        <dsp:cNvPr id="0" name=""/>
        <dsp:cNvSpPr/>
      </dsp:nvSpPr>
      <dsp:spPr>
        <a:xfrm>
          <a:off x="0" y="4274783"/>
          <a:ext cx="6263640" cy="94967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Lab staff will stay with disabled patients/visitors until an all-clear is called.</a:t>
          </a:r>
        </a:p>
      </dsp:txBody>
      <dsp:txXfrm>
        <a:off x="46360" y="4321143"/>
        <a:ext cx="6170920" cy="856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8C66F-CD0B-4E87-8243-3EF4F4825B32}">
      <dsp:nvSpPr>
        <dsp:cNvPr id="0" name=""/>
        <dsp:cNvSpPr/>
      </dsp:nvSpPr>
      <dsp:spPr>
        <a:xfrm>
          <a:off x="0" y="117087"/>
          <a:ext cx="6263640" cy="171843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a:t>PRIMARY EXIT: </a:t>
          </a:r>
          <a:r>
            <a:rPr lang="en-US" sz="2000" kern="1200"/>
            <a:t>Proceed out the north hallway (the hallway outside of the locker room and microbiology), up the stairs to the outside. </a:t>
          </a:r>
        </a:p>
      </dsp:txBody>
      <dsp:txXfrm>
        <a:off x="83887" y="200974"/>
        <a:ext cx="6095866" cy="1550663"/>
      </dsp:txXfrm>
    </dsp:sp>
    <dsp:sp modelId="{62E15BF5-C592-4BB2-982E-480BB1877A58}">
      <dsp:nvSpPr>
        <dsp:cNvPr id="0" name=""/>
        <dsp:cNvSpPr/>
      </dsp:nvSpPr>
      <dsp:spPr>
        <a:xfrm>
          <a:off x="0" y="1893125"/>
          <a:ext cx="6263640" cy="171843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 </a:t>
          </a:r>
          <a:r>
            <a:rPr lang="en-US" sz="2000" b="1" kern="1200"/>
            <a:t>SECONDARY (ALTERNATE) EXIT: </a:t>
          </a:r>
          <a:r>
            <a:rPr lang="en-US" sz="2000" kern="1200"/>
            <a:t>Proceed south through the laboratory patient waiting area, down the hallway and through the fire door into the corridor between Building 1 and Building 1 Annex and proceed to the outside. </a:t>
          </a:r>
        </a:p>
      </dsp:txBody>
      <dsp:txXfrm>
        <a:off x="83887" y="1977012"/>
        <a:ext cx="6095866" cy="1550663"/>
      </dsp:txXfrm>
    </dsp:sp>
    <dsp:sp modelId="{C5312375-6C93-4A7D-9645-BDD920574E47}">
      <dsp:nvSpPr>
        <dsp:cNvPr id="0" name=""/>
        <dsp:cNvSpPr/>
      </dsp:nvSpPr>
      <dsp:spPr>
        <a:xfrm>
          <a:off x="0" y="3669162"/>
          <a:ext cx="6263640" cy="171843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 </a:t>
          </a:r>
          <a:r>
            <a:rPr lang="en-US" sz="2000" b="1" kern="1200"/>
            <a:t>TERTIARY(ALTERNATE) EXIT</a:t>
          </a:r>
          <a:r>
            <a:rPr lang="en-US" sz="2000" kern="1200"/>
            <a:t>: Proceed to the hallway in Room A61 (Office area), go down the hallway through the fire door into the Respiratory Therapy area, from Respiratory Therapy continue to the corridor between Building 1 and Building 1 Annex and proceed to the outs </a:t>
          </a:r>
        </a:p>
      </dsp:txBody>
      <dsp:txXfrm>
        <a:off x="83887" y="3753049"/>
        <a:ext cx="6095866" cy="15506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5AED-ECBA-42C4-9600-4211D4864A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871455-C38C-45B0-B1C3-A5974B2D26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8A7F95-3BAD-43E1-9088-2D82E3B92B9C}"/>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4B78F2B7-0831-4ABC-B480-DFC39CFC67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F405E5-0ECF-4BA0-9AF3-91C9EAB04777}"/>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3354009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DE8A0-9695-4405-82F3-9107F5FCB9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AF63F1-9A5C-4A4A-8C78-420B3EFF94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6FC20-A60F-493A-98BE-FD18AFFAE82C}"/>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579EC123-8268-4159-8872-D2FBBE35D7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D60D6C-B7E5-4ED7-8DCC-716B46A1FA7C}"/>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422304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914C96-D277-4D02-8F71-2256A11F99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7A3FCE-9035-4B79-8B13-9207D4879D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350012-1D72-4275-A5FE-663F63CD0647}"/>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D21C755B-A2AE-4AA5-8462-1584AB78F5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16AB33-0420-4198-92F9-021CBAF642B0}"/>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306725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DC38F-4883-4307-AEC0-645224901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7B43E-4409-4719-BB47-4620D419E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786AB-3E24-4F00-9A85-0D8FAE9D5141}"/>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C8397C0E-FBC3-437F-8AE7-90E9303A61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8CE4C-EB3F-4A59-8E5A-06DEF10EA01B}"/>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52446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C34-2512-44B8-B167-CE4DB6A6AA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FFE0BE-8873-4E8A-857F-D39A316E8E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36841C-E7BE-41A1-BD51-2489B87A3014}"/>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13CBA39D-D073-4D2B-896A-4C5C552A2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22077F-7614-4D65-92F2-24A1DE3D5518}"/>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299336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EBCF7-C233-4B91-AF3C-6270FCE634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5F9B90-B325-4454-9775-28E34F93D1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431D62-E120-4D1A-AD6B-156B4F6781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5DB88-429A-4810-8191-150026095FCD}"/>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6" name="Footer Placeholder 5">
            <a:extLst>
              <a:ext uri="{FF2B5EF4-FFF2-40B4-BE49-F238E27FC236}">
                <a16:creationId xmlns:a16="http://schemas.microsoft.com/office/drawing/2014/main" id="{FFEA5D60-72F5-4295-92AA-18A2B479D3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41C4A-CD65-475D-BEDA-2B9120EF0A5A}"/>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264790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4304-3196-4A8A-9C9B-D8F62B595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15015E-1C31-4218-A358-C5B9E8C3E6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2A697A-CE5A-4CD0-8D3B-2C7963B50D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4B3160-0ADC-4C4A-AF87-403C89AA3B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1A79F1-4C91-436A-962A-EB77B7DCD4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8CBC473-1C44-4059-9415-6626B3B31F9A}"/>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8" name="Footer Placeholder 7">
            <a:extLst>
              <a:ext uri="{FF2B5EF4-FFF2-40B4-BE49-F238E27FC236}">
                <a16:creationId xmlns:a16="http://schemas.microsoft.com/office/drawing/2014/main" id="{707E69A2-744F-4093-ADCB-990ACD2C92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D8C3E2-59CE-4985-AE50-F7EAFE6400A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747160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AC438-2FFE-4D0F-953E-2340CE085A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E5F36D-5452-49D8-BC7C-2D83760274AB}"/>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4" name="Footer Placeholder 3">
            <a:extLst>
              <a:ext uri="{FF2B5EF4-FFF2-40B4-BE49-F238E27FC236}">
                <a16:creationId xmlns:a16="http://schemas.microsoft.com/office/drawing/2014/main" id="{D78788FD-87B7-4379-83DE-C62363EEB1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E4D139-BC61-4169-814B-E44F4C655A32}"/>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66418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E56B6C-3DA4-44B9-9F28-143D12B6D107}"/>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3" name="Footer Placeholder 2">
            <a:extLst>
              <a:ext uri="{FF2B5EF4-FFF2-40B4-BE49-F238E27FC236}">
                <a16:creationId xmlns:a16="http://schemas.microsoft.com/office/drawing/2014/main" id="{87A1917D-8F73-47FD-B481-74EEDE88AC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7921F5-3A6D-40B5-B4D7-C91534675A9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28210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47AEF-DB6F-43C9-BAE3-D08AEED6FE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2D1CA0-AED0-40A6-BC91-28EA5CB7E8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D80C71-F563-4E46-A826-C9B6AF853A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62E765-2A1F-48E5-B521-4F0F000FEB36}"/>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6" name="Footer Placeholder 5">
            <a:extLst>
              <a:ext uri="{FF2B5EF4-FFF2-40B4-BE49-F238E27FC236}">
                <a16:creationId xmlns:a16="http://schemas.microsoft.com/office/drawing/2014/main" id="{34829235-6FF4-41CB-A096-95F8753F1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B88142-7A2C-432D-BAE1-F8A9EF552319}"/>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171826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FFAB1-FB66-48CD-B21A-076852D678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706923-D260-43C1-AA8D-50416AB964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32A0B55-5F37-43DD-8B3D-FA34C280B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F12C8-BFF6-462B-8CF9-D05457D5BA9E}"/>
              </a:ext>
            </a:extLst>
          </p:cNvPr>
          <p:cNvSpPr>
            <a:spLocks noGrp="1"/>
          </p:cNvSpPr>
          <p:nvPr>
            <p:ph type="dt" sz="half" idx="10"/>
          </p:nvPr>
        </p:nvSpPr>
        <p:spPr/>
        <p:txBody>
          <a:bodyPr/>
          <a:lstStyle/>
          <a:p>
            <a:fld id="{928267B6-EAD0-40AA-A161-42FE90B022AB}" type="datetimeFigureOut">
              <a:rPr lang="en-US" smtClean="0"/>
              <a:t>8/8/2022</a:t>
            </a:fld>
            <a:endParaRPr lang="en-US"/>
          </a:p>
        </p:txBody>
      </p:sp>
      <p:sp>
        <p:nvSpPr>
          <p:cNvPr id="6" name="Footer Placeholder 5">
            <a:extLst>
              <a:ext uri="{FF2B5EF4-FFF2-40B4-BE49-F238E27FC236}">
                <a16:creationId xmlns:a16="http://schemas.microsoft.com/office/drawing/2014/main" id="{0EBE52E5-0DCE-457A-8E93-1A9926EEA0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FB08AD-8C3D-43E4-9E29-F1C9617A9ECA}"/>
              </a:ext>
            </a:extLst>
          </p:cNvPr>
          <p:cNvSpPr>
            <a:spLocks noGrp="1"/>
          </p:cNvSpPr>
          <p:nvPr>
            <p:ph type="sldNum" sz="quarter" idx="12"/>
          </p:nvPr>
        </p:nvSpPr>
        <p:spPr/>
        <p:txBody>
          <a:bodyPr/>
          <a:lstStyle/>
          <a:p>
            <a:fld id="{8558B35C-6443-47F8-AB3B-9EC98B00F779}" type="slidenum">
              <a:rPr lang="en-US" smtClean="0"/>
              <a:t>‹#›</a:t>
            </a:fld>
            <a:endParaRPr lang="en-US"/>
          </a:p>
        </p:txBody>
      </p:sp>
    </p:spTree>
    <p:extLst>
      <p:ext uri="{BB962C8B-B14F-4D97-AF65-F5344CB8AC3E}">
        <p14:creationId xmlns:p14="http://schemas.microsoft.com/office/powerpoint/2010/main" val="78426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083263-3F52-453D-A377-F98ABA9407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32D0C2-6A8D-46AB-A303-EB1516E632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D3781F-00F2-4B81-8165-A7E9929320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67B6-EAD0-40AA-A161-42FE90B022AB}" type="datetimeFigureOut">
              <a:rPr lang="en-US" smtClean="0"/>
              <a:t>8/8/2022</a:t>
            </a:fld>
            <a:endParaRPr lang="en-US"/>
          </a:p>
        </p:txBody>
      </p:sp>
      <p:sp>
        <p:nvSpPr>
          <p:cNvPr id="5" name="Footer Placeholder 4">
            <a:extLst>
              <a:ext uri="{FF2B5EF4-FFF2-40B4-BE49-F238E27FC236}">
                <a16:creationId xmlns:a16="http://schemas.microsoft.com/office/drawing/2014/main" id="{D2FE7E9D-D275-4888-A511-A835B76D9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CC833D-73DE-4866-AC48-B3E1ABEED1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8B35C-6443-47F8-AB3B-9EC98B00F779}" type="slidenum">
              <a:rPr lang="en-US" smtClean="0"/>
              <a:t>‹#›</a:t>
            </a:fld>
            <a:endParaRPr lang="en-US"/>
          </a:p>
        </p:txBody>
      </p:sp>
    </p:spTree>
    <p:extLst>
      <p:ext uri="{BB962C8B-B14F-4D97-AF65-F5344CB8AC3E}">
        <p14:creationId xmlns:p14="http://schemas.microsoft.com/office/powerpoint/2010/main" val="853175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20AA9-AB11-48D8-A5CB-73B30F23B04B}"/>
              </a:ext>
            </a:extLst>
          </p:cNvPr>
          <p:cNvSpPr>
            <a:spLocks noGrp="1"/>
          </p:cNvSpPr>
          <p:nvPr>
            <p:ph type="ctrTitle"/>
          </p:nvPr>
        </p:nvSpPr>
        <p:spPr/>
        <p:txBody>
          <a:bodyPr/>
          <a:lstStyle/>
          <a:p>
            <a:r>
              <a:rPr lang="en-US" dirty="0"/>
              <a:t>Fire </a:t>
            </a:r>
            <a:r>
              <a:rPr lang="en-US" dirty="0" err="1"/>
              <a:t>Saftey</a:t>
            </a:r>
            <a:endParaRPr lang="en-US" dirty="0"/>
          </a:p>
        </p:txBody>
      </p:sp>
      <p:sp>
        <p:nvSpPr>
          <p:cNvPr id="3" name="Subtitle 2">
            <a:extLst>
              <a:ext uri="{FF2B5EF4-FFF2-40B4-BE49-F238E27FC236}">
                <a16:creationId xmlns:a16="http://schemas.microsoft.com/office/drawing/2014/main" id="{C3249E45-6D86-4144-B817-1900070AB0A8}"/>
              </a:ext>
            </a:extLst>
          </p:cNvPr>
          <p:cNvSpPr>
            <a:spLocks noGrp="1"/>
          </p:cNvSpPr>
          <p:nvPr>
            <p:ph type="subTitle" idx="1"/>
          </p:nvPr>
        </p:nvSpPr>
        <p:spPr/>
        <p:txBody>
          <a:bodyPr/>
          <a:lstStyle/>
          <a:p>
            <a:r>
              <a:rPr lang="en-US" dirty="0"/>
              <a:t>SAF 1</a:t>
            </a:r>
          </a:p>
          <a:p>
            <a:r>
              <a:rPr lang="en-US" dirty="0"/>
              <a:t>FM 03.01</a:t>
            </a:r>
          </a:p>
        </p:txBody>
      </p:sp>
    </p:spTree>
    <p:extLst>
      <p:ext uri="{BB962C8B-B14F-4D97-AF65-F5344CB8AC3E}">
        <p14:creationId xmlns:p14="http://schemas.microsoft.com/office/powerpoint/2010/main" val="20718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5314-1A83-41EC-B427-5ACC1C7B8CC8}"/>
              </a:ext>
            </a:extLst>
          </p:cNvPr>
          <p:cNvSpPr>
            <a:spLocks noGrp="1"/>
          </p:cNvSpPr>
          <p:nvPr>
            <p:ph type="title"/>
          </p:nvPr>
        </p:nvSpPr>
        <p:spPr>
          <a:xfrm>
            <a:off x="524741" y="620392"/>
            <a:ext cx="3808268" cy="5504688"/>
          </a:xfrm>
        </p:spPr>
        <p:txBody>
          <a:bodyPr>
            <a:normAutofit/>
          </a:bodyPr>
          <a:lstStyle/>
          <a:p>
            <a:r>
              <a:rPr lang="en-US" sz="6000">
                <a:solidFill>
                  <a:schemeClr val="accent5"/>
                </a:solidFill>
              </a:rPr>
              <a:t>What to do</a:t>
            </a:r>
          </a:p>
        </p:txBody>
      </p:sp>
      <p:graphicFrame>
        <p:nvGraphicFramePr>
          <p:cNvPr id="5" name="Content Placeholder 2">
            <a:extLst>
              <a:ext uri="{FF2B5EF4-FFF2-40B4-BE49-F238E27FC236}">
                <a16:creationId xmlns:a16="http://schemas.microsoft.com/office/drawing/2014/main" id="{4737216C-A920-4C63-847D-1FAB13F424BA}"/>
              </a:ext>
            </a:extLst>
          </p:cNvPr>
          <p:cNvGraphicFramePr>
            <a:graphicFrameLocks noGrp="1"/>
          </p:cNvGraphicFramePr>
          <p:nvPr>
            <p:ph idx="1"/>
            <p:extLst>
              <p:ext uri="{D42A27DB-BD31-4B8C-83A1-F6EECF244321}">
                <p14:modId xmlns:p14="http://schemas.microsoft.com/office/powerpoint/2010/main" val="3401043931"/>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2137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FC845-860C-4F18-86E4-859CB714D165}"/>
              </a:ext>
            </a:extLst>
          </p:cNvPr>
          <p:cNvSpPr>
            <a:spLocks noGrp="1"/>
          </p:cNvSpPr>
          <p:nvPr>
            <p:ph type="title"/>
          </p:nvPr>
        </p:nvSpPr>
        <p:spPr/>
        <p:txBody>
          <a:bodyPr/>
          <a:lstStyle/>
          <a:p>
            <a:r>
              <a:rPr lang="en-US" dirty="0"/>
              <a:t>LOCATIONS</a:t>
            </a:r>
          </a:p>
        </p:txBody>
      </p:sp>
      <p:sp>
        <p:nvSpPr>
          <p:cNvPr id="3" name="Content Placeholder 2">
            <a:extLst>
              <a:ext uri="{FF2B5EF4-FFF2-40B4-BE49-F238E27FC236}">
                <a16:creationId xmlns:a16="http://schemas.microsoft.com/office/drawing/2014/main" id="{35048AAA-0A05-4480-9766-AEE8A72CC50B}"/>
              </a:ext>
            </a:extLst>
          </p:cNvPr>
          <p:cNvSpPr>
            <a:spLocks noGrp="1"/>
          </p:cNvSpPr>
          <p:nvPr>
            <p:ph idx="1"/>
          </p:nvPr>
        </p:nvSpPr>
        <p:spPr/>
        <p:txBody>
          <a:bodyPr/>
          <a:lstStyle/>
          <a:p>
            <a:r>
              <a:rPr lang="en-US" dirty="0"/>
              <a:t>1 Pull box by emergency exit stairs</a:t>
            </a:r>
          </a:p>
        </p:txBody>
      </p:sp>
    </p:spTree>
    <p:extLst>
      <p:ext uri="{BB962C8B-B14F-4D97-AF65-F5344CB8AC3E}">
        <p14:creationId xmlns:p14="http://schemas.microsoft.com/office/powerpoint/2010/main" val="300872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1EFB3-ED81-489A-838D-0CD40442242E}"/>
              </a:ext>
            </a:extLst>
          </p:cNvPr>
          <p:cNvSpPr>
            <a:spLocks noGrp="1"/>
          </p:cNvSpPr>
          <p:nvPr>
            <p:ph type="title"/>
          </p:nvPr>
        </p:nvSpPr>
        <p:spPr>
          <a:xfrm>
            <a:off x="4965430" y="629268"/>
            <a:ext cx="6586491" cy="1286160"/>
          </a:xfrm>
        </p:spPr>
        <p:txBody>
          <a:bodyPr anchor="b">
            <a:normAutofit/>
          </a:bodyPr>
          <a:lstStyle/>
          <a:p>
            <a:r>
              <a:rPr lang="en-US"/>
              <a:t>Fire Extinguishers</a:t>
            </a:r>
            <a:endParaRPr lang="en-US" dirty="0"/>
          </a:p>
        </p:txBody>
      </p:sp>
      <p:sp>
        <p:nvSpPr>
          <p:cNvPr id="3" name="Content Placeholder 2">
            <a:extLst>
              <a:ext uri="{FF2B5EF4-FFF2-40B4-BE49-F238E27FC236}">
                <a16:creationId xmlns:a16="http://schemas.microsoft.com/office/drawing/2014/main" id="{B53BF5DC-4290-48B8-84E5-EE077D65A9EA}"/>
              </a:ext>
            </a:extLst>
          </p:cNvPr>
          <p:cNvSpPr>
            <a:spLocks noGrp="1"/>
          </p:cNvSpPr>
          <p:nvPr>
            <p:ph idx="1"/>
          </p:nvPr>
        </p:nvSpPr>
        <p:spPr>
          <a:xfrm>
            <a:off x="4965431" y="2438400"/>
            <a:ext cx="6586489" cy="3785419"/>
          </a:xfrm>
        </p:spPr>
        <p:txBody>
          <a:bodyPr>
            <a:normAutofit/>
          </a:bodyPr>
          <a:lstStyle/>
          <a:p>
            <a:r>
              <a:rPr lang="en-US" sz="2000"/>
              <a:t>Lab has 3 Fire Extinguishers</a:t>
            </a:r>
          </a:p>
          <a:p>
            <a:r>
              <a:rPr lang="en-US" sz="2000"/>
              <a:t>1 dry chemical ABC extinguisher in lab patient waiting area</a:t>
            </a:r>
          </a:p>
          <a:p>
            <a:r>
              <a:rPr lang="en-US" sz="2000"/>
              <a:t>1 water mist AC extinguisher in hallway entering room A63</a:t>
            </a:r>
          </a:p>
          <a:p>
            <a:r>
              <a:rPr lang="en-US" sz="2000"/>
              <a:t>1 water mist AC extinguisher on wall across from urinalysis in A63</a:t>
            </a:r>
          </a:p>
          <a:p>
            <a:r>
              <a:rPr lang="en-US" sz="2000"/>
              <a:t>To use fire extinguishers, remember “PASS”</a:t>
            </a:r>
          </a:p>
          <a:p>
            <a:endParaRPr lang="en-US" sz="2000"/>
          </a:p>
        </p:txBody>
      </p:sp>
      <p:pic>
        <p:nvPicPr>
          <p:cNvPr id="1026" name="Picture 2" descr="See the source image">
            <a:extLst>
              <a:ext uri="{FF2B5EF4-FFF2-40B4-BE49-F238E27FC236}">
                <a16:creationId xmlns:a16="http://schemas.microsoft.com/office/drawing/2014/main" id="{522720F4-EB3D-4CFF-A197-F0723E898A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32" r="6643"/>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1028"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BE341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8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D089DA-867D-407B-9890-7F241AC539FD}"/>
              </a:ext>
            </a:extLst>
          </p:cNvPr>
          <p:cNvSpPr>
            <a:spLocks noGrp="1"/>
          </p:cNvSpPr>
          <p:nvPr>
            <p:ph type="title"/>
          </p:nvPr>
        </p:nvSpPr>
        <p:spPr>
          <a:xfrm>
            <a:off x="630936" y="639520"/>
            <a:ext cx="3429000" cy="1719072"/>
          </a:xfrm>
        </p:spPr>
        <p:txBody>
          <a:bodyPr anchor="b">
            <a:normAutofit/>
          </a:bodyPr>
          <a:lstStyle/>
          <a:p>
            <a:r>
              <a:rPr lang="en-US" sz="5400"/>
              <a:t>PASS</a:t>
            </a:r>
          </a:p>
        </p:txBody>
      </p:sp>
      <p:sp>
        <p:nvSpPr>
          <p:cNvPr id="7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CD87F53-95D4-4167-A584-413B8A213886}"/>
              </a:ext>
            </a:extLst>
          </p:cNvPr>
          <p:cNvSpPr>
            <a:spLocks noGrp="1"/>
          </p:cNvSpPr>
          <p:nvPr>
            <p:ph idx="1"/>
          </p:nvPr>
        </p:nvSpPr>
        <p:spPr>
          <a:xfrm>
            <a:off x="630936" y="2807208"/>
            <a:ext cx="3429000" cy="3410712"/>
          </a:xfrm>
        </p:spPr>
        <p:txBody>
          <a:bodyPr anchor="t">
            <a:normAutofit/>
          </a:bodyPr>
          <a:lstStyle/>
          <a:p>
            <a:r>
              <a:rPr lang="en-US" sz="1700" b="1" u="sng"/>
              <a:t>P</a:t>
            </a:r>
            <a:r>
              <a:rPr lang="en-US" sz="1700"/>
              <a:t>ULL- pull the ring pin, snapping the plastic seal</a:t>
            </a:r>
          </a:p>
          <a:p>
            <a:r>
              <a:rPr lang="en-US" sz="1700" b="1" u="sng"/>
              <a:t>A</a:t>
            </a:r>
            <a:r>
              <a:rPr lang="en-US" sz="1700"/>
              <a:t>IM- aim the nozzle toward the base of the fire. If hose assembly is clipped to the extinguisher body, release it and point.</a:t>
            </a:r>
          </a:p>
          <a:p>
            <a:r>
              <a:rPr lang="en-US" sz="1700" b="1" u="sng"/>
              <a:t>S</a:t>
            </a:r>
            <a:r>
              <a:rPr lang="en-US" sz="1700"/>
              <a:t>QUEEZE- squeeze the handles together and discharge.</a:t>
            </a:r>
          </a:p>
          <a:p>
            <a:r>
              <a:rPr lang="en-US" sz="1700" b="1" u="sng"/>
              <a:t>S</a:t>
            </a:r>
            <a:r>
              <a:rPr lang="en-US" sz="1700"/>
              <a:t>WEEP- sweep from side to side</a:t>
            </a:r>
          </a:p>
        </p:txBody>
      </p:sp>
      <p:pic>
        <p:nvPicPr>
          <p:cNvPr id="2050" name="Picture 2">
            <a:extLst>
              <a:ext uri="{FF2B5EF4-FFF2-40B4-BE49-F238E27FC236}">
                <a16:creationId xmlns:a16="http://schemas.microsoft.com/office/drawing/2014/main" id="{C6D63275-09BD-41BD-A183-BA0C014DAA9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654296" y="1021328"/>
            <a:ext cx="6903720" cy="4815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03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0" name="Rectangle 70">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C9CA0E-B6F3-4F80-AF11-89A8CB67FE97}"/>
              </a:ext>
            </a:extLst>
          </p:cNvPr>
          <p:cNvSpPr>
            <a:spLocks noGrp="1"/>
          </p:cNvSpPr>
          <p:nvPr>
            <p:ph type="title"/>
          </p:nvPr>
        </p:nvSpPr>
        <p:spPr>
          <a:xfrm>
            <a:off x="6367461" y="728664"/>
            <a:ext cx="4984813" cy="3157080"/>
          </a:xfrm>
          <a:noFill/>
        </p:spPr>
        <p:txBody>
          <a:bodyPr vert="horz" lIns="91440" tIns="45720" rIns="91440" bIns="45720" rtlCol="0" anchor="b">
            <a:normAutofit/>
          </a:bodyPr>
          <a:lstStyle/>
          <a:p>
            <a:r>
              <a:rPr lang="en-US" sz="5200" dirty="0"/>
              <a:t>RACE</a:t>
            </a:r>
          </a:p>
        </p:txBody>
      </p:sp>
      <p:pic>
        <p:nvPicPr>
          <p:cNvPr id="4098" name="Picture 2" descr="See the source image">
            <a:extLst>
              <a:ext uri="{FF2B5EF4-FFF2-40B4-BE49-F238E27FC236}">
                <a16:creationId xmlns:a16="http://schemas.microsoft.com/office/drawing/2014/main" id="{A3EA2F40-7DAF-4F79-BF24-56866E3FCA28}"/>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68" b="568"/>
          <a:stretch/>
        </p:blipFill>
        <p:spPr bwMode="auto">
          <a:xfrm>
            <a:off x="1" y="10"/>
            <a:ext cx="6005512"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115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42672-DA47-4328-BD3E-AE7B266D8EDF}"/>
              </a:ext>
            </a:extLst>
          </p:cNvPr>
          <p:cNvSpPr>
            <a:spLocks noGrp="1"/>
          </p:cNvSpPr>
          <p:nvPr>
            <p:ph type="title"/>
          </p:nvPr>
        </p:nvSpPr>
        <p:spPr>
          <a:xfrm>
            <a:off x="524741" y="620392"/>
            <a:ext cx="3808268" cy="5504688"/>
          </a:xfrm>
        </p:spPr>
        <p:txBody>
          <a:bodyPr>
            <a:normAutofit/>
          </a:bodyPr>
          <a:lstStyle/>
          <a:p>
            <a:r>
              <a:rPr lang="en-US" sz="5100">
                <a:solidFill>
                  <a:schemeClr val="accent5"/>
                </a:solidFill>
              </a:rPr>
              <a:t>EVACUATION PLAN</a:t>
            </a:r>
          </a:p>
        </p:txBody>
      </p:sp>
      <p:graphicFrame>
        <p:nvGraphicFramePr>
          <p:cNvPr id="5" name="Content Placeholder 2">
            <a:extLst>
              <a:ext uri="{FF2B5EF4-FFF2-40B4-BE49-F238E27FC236}">
                <a16:creationId xmlns:a16="http://schemas.microsoft.com/office/drawing/2014/main" id="{C9732266-80C7-495B-9874-357910B8C837}"/>
              </a:ext>
            </a:extLst>
          </p:cNvPr>
          <p:cNvGraphicFramePr>
            <a:graphicFrameLocks noGrp="1"/>
          </p:cNvGraphicFramePr>
          <p:nvPr>
            <p:ph idx="1"/>
            <p:extLst>
              <p:ext uri="{D42A27DB-BD31-4B8C-83A1-F6EECF244321}">
                <p14:modId xmlns:p14="http://schemas.microsoft.com/office/powerpoint/2010/main" val="3429152538"/>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848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62542EEC-4F7C-4AE2-933E-EAC8EB3FA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B5E179-C22C-4017-9BA3-FE4A7C73FE31}"/>
              </a:ext>
            </a:extLst>
          </p:cNvPr>
          <p:cNvSpPr>
            <a:spLocks noGrp="1"/>
          </p:cNvSpPr>
          <p:nvPr>
            <p:ph type="title"/>
          </p:nvPr>
        </p:nvSpPr>
        <p:spPr>
          <a:xfrm>
            <a:off x="7041856" y="3113415"/>
            <a:ext cx="4036334" cy="2387600"/>
          </a:xfrm>
        </p:spPr>
        <p:txBody>
          <a:bodyPr vert="horz" lIns="91440" tIns="45720" rIns="91440" bIns="45720" rtlCol="0" anchor="t">
            <a:normAutofit/>
          </a:bodyPr>
          <a:lstStyle/>
          <a:p>
            <a:r>
              <a:rPr lang="en-US" sz="5400"/>
              <a:t>Evacuation Plan</a:t>
            </a:r>
          </a:p>
        </p:txBody>
      </p:sp>
      <p:sp>
        <p:nvSpPr>
          <p:cNvPr id="34" name="Rectangle 33">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824"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Diagram, schematic&#10;&#10;Description automatically generated">
            <a:extLst>
              <a:ext uri="{FF2B5EF4-FFF2-40B4-BE49-F238E27FC236}">
                <a16:creationId xmlns:a16="http://schemas.microsoft.com/office/drawing/2014/main" id="{19D2B08E-6E23-485F-8368-D37D466952B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2" b="9662"/>
          <a:stretch/>
        </p:blipFill>
        <p:spPr>
          <a:xfrm>
            <a:off x="733507" y="666728"/>
            <a:ext cx="5536001" cy="5465791"/>
          </a:xfrm>
          <a:prstGeom prst="rect">
            <a:avLst/>
          </a:prstGeom>
        </p:spPr>
      </p:pic>
      <p:grpSp>
        <p:nvGrpSpPr>
          <p:cNvPr id="38" name="Group 37">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60480" y="3154317"/>
            <a:ext cx="731521" cy="673460"/>
            <a:chOff x="3940602" y="308034"/>
            <a:chExt cx="2116791" cy="3428999"/>
          </a:xfrm>
          <a:solidFill>
            <a:schemeClr val="accent4"/>
          </a:solidFill>
        </p:grpSpPr>
        <p:sp>
          <p:nvSpPr>
            <p:cNvPr id="39" name="Rectangle 38">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66002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310</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Fire Saftey</vt:lpstr>
      <vt:lpstr>What to do</vt:lpstr>
      <vt:lpstr>LOCATIONS</vt:lpstr>
      <vt:lpstr>Fire Extinguishers</vt:lpstr>
      <vt:lpstr>PASS</vt:lpstr>
      <vt:lpstr>RACE</vt:lpstr>
      <vt:lpstr>EVACUATION PLAN</vt:lpstr>
      <vt:lpstr>Evacuation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 Saftey</dc:title>
  <dc:creator>Dierkhising, Kate J.</dc:creator>
  <cp:lastModifiedBy>Dierkhising, Kate J.</cp:lastModifiedBy>
  <cp:revision>9</cp:revision>
  <dcterms:created xsi:type="dcterms:W3CDTF">2021-08-18T16:23:34Z</dcterms:created>
  <dcterms:modified xsi:type="dcterms:W3CDTF">2022-08-08T15:23:52Z</dcterms:modified>
</cp:coreProperties>
</file>