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0F2B3-E611-4093-AEAE-810F9FA17D0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52FA6F-0081-4234-8383-537992C8E1D5}">
      <dgm:prSet/>
      <dgm:spPr/>
      <dgm:t>
        <a:bodyPr/>
        <a:lstStyle/>
        <a:p>
          <a:r>
            <a:rPr lang="en-US"/>
            <a:t>NPSG.01.01.01</a:t>
          </a:r>
        </a:p>
      </dgm:t>
    </dgm:pt>
    <dgm:pt modelId="{23323372-CE41-4FFD-BA85-69A2F5794700}" type="parTrans" cxnId="{05B97741-A96A-46A2-8252-C07E86786068}">
      <dgm:prSet/>
      <dgm:spPr/>
      <dgm:t>
        <a:bodyPr/>
        <a:lstStyle/>
        <a:p>
          <a:endParaRPr lang="en-US"/>
        </a:p>
      </dgm:t>
    </dgm:pt>
    <dgm:pt modelId="{230F97FB-A36F-4C89-93C9-765809B36C42}" type="sibTrans" cxnId="{05B97741-A96A-46A2-8252-C07E86786068}">
      <dgm:prSet/>
      <dgm:spPr/>
      <dgm:t>
        <a:bodyPr/>
        <a:lstStyle/>
        <a:p>
          <a:endParaRPr lang="en-US"/>
        </a:p>
      </dgm:t>
    </dgm:pt>
    <dgm:pt modelId="{AC07D407-385B-4D96-87E0-A8C28E3819A9}">
      <dgm:prSet/>
      <dgm:spPr/>
      <dgm:t>
        <a:bodyPr/>
        <a:lstStyle/>
        <a:p>
          <a:r>
            <a:rPr lang="en-US"/>
            <a:t>St. Cloud VA staff will use the full legal name and full Social Security Number (SSN) when identifying patients (active identification).</a:t>
          </a:r>
        </a:p>
      </dgm:t>
    </dgm:pt>
    <dgm:pt modelId="{E4B74839-7CDD-47A6-98ED-E3710958DCBD}" type="parTrans" cxnId="{BD14A355-6F2F-4300-88B9-A1E80C68CB0A}">
      <dgm:prSet/>
      <dgm:spPr/>
      <dgm:t>
        <a:bodyPr/>
        <a:lstStyle/>
        <a:p>
          <a:endParaRPr lang="en-US"/>
        </a:p>
      </dgm:t>
    </dgm:pt>
    <dgm:pt modelId="{7E27305E-E8C6-44EF-8D3C-B1F1F1767D10}" type="sibTrans" cxnId="{BD14A355-6F2F-4300-88B9-A1E80C68CB0A}">
      <dgm:prSet/>
      <dgm:spPr/>
      <dgm:t>
        <a:bodyPr/>
        <a:lstStyle/>
        <a:p>
          <a:endParaRPr lang="en-US"/>
        </a:p>
      </dgm:t>
    </dgm:pt>
    <dgm:pt modelId="{6D24D52E-BE1B-4406-894A-E90A99A05DDA}">
      <dgm:prSet/>
      <dgm:spPr/>
      <dgm:t>
        <a:bodyPr/>
        <a:lstStyle/>
        <a:p>
          <a:r>
            <a:rPr lang="en-US" dirty="0"/>
            <a:t>Staff will give patients a calculator to enter their full SSN. (VA Directives 1106 and 1186)</a:t>
          </a:r>
        </a:p>
      </dgm:t>
    </dgm:pt>
    <dgm:pt modelId="{6387EFA2-E77E-46C5-8766-280AB87385E1}" type="parTrans" cxnId="{08B818A0-4A9D-4B30-9D77-1A573B026963}">
      <dgm:prSet/>
      <dgm:spPr/>
      <dgm:t>
        <a:bodyPr/>
        <a:lstStyle/>
        <a:p>
          <a:endParaRPr lang="en-US"/>
        </a:p>
      </dgm:t>
    </dgm:pt>
    <dgm:pt modelId="{08FE2CE0-827E-424C-8173-F75F55010FD1}" type="sibTrans" cxnId="{08B818A0-4A9D-4B30-9D77-1A573B026963}">
      <dgm:prSet/>
      <dgm:spPr/>
      <dgm:t>
        <a:bodyPr/>
        <a:lstStyle/>
        <a:p>
          <a:endParaRPr lang="en-US"/>
        </a:p>
      </dgm:t>
    </dgm:pt>
    <dgm:pt modelId="{D78E9FB3-C47D-46F6-8937-A2E1F8D2470F}">
      <dgm:prSet/>
      <dgm:spPr/>
      <dgm:t>
        <a:bodyPr/>
        <a:lstStyle/>
        <a:p>
          <a:r>
            <a:rPr lang="en-US"/>
            <a:t>If the patient does not know their full SSN, Date of Birth is acceptable. </a:t>
          </a:r>
        </a:p>
      </dgm:t>
    </dgm:pt>
    <dgm:pt modelId="{CFBFFA56-206E-4B5B-B8D0-D6E498B12020}" type="parTrans" cxnId="{D88756E6-6C5E-42AA-9433-65822F1EB851}">
      <dgm:prSet/>
      <dgm:spPr/>
      <dgm:t>
        <a:bodyPr/>
        <a:lstStyle/>
        <a:p>
          <a:endParaRPr lang="en-US"/>
        </a:p>
      </dgm:t>
    </dgm:pt>
    <dgm:pt modelId="{B608BA6C-59E8-4870-A444-D0BAE3B90516}" type="sibTrans" cxnId="{D88756E6-6C5E-42AA-9433-65822F1EB851}">
      <dgm:prSet/>
      <dgm:spPr/>
      <dgm:t>
        <a:bodyPr/>
        <a:lstStyle/>
        <a:p>
          <a:endParaRPr lang="en-US"/>
        </a:p>
      </dgm:t>
    </dgm:pt>
    <dgm:pt modelId="{8E22EF2F-2973-4956-B800-34390B582DD6}">
      <dgm:prSet/>
      <dgm:spPr/>
      <dgm:t>
        <a:bodyPr/>
        <a:lstStyle/>
        <a:p>
          <a:r>
            <a:rPr lang="en-US"/>
            <a:t>Label containers used for blood or other specimens in the presence of the patient.</a:t>
          </a:r>
        </a:p>
      </dgm:t>
    </dgm:pt>
    <dgm:pt modelId="{B9856FE1-9B85-4935-B839-972D082C386D}" type="parTrans" cxnId="{8B514460-1917-4E66-8E7D-0564E2EB0B65}">
      <dgm:prSet/>
      <dgm:spPr/>
      <dgm:t>
        <a:bodyPr/>
        <a:lstStyle/>
        <a:p>
          <a:endParaRPr lang="en-US"/>
        </a:p>
      </dgm:t>
    </dgm:pt>
    <dgm:pt modelId="{28013830-939C-4756-998D-F1C6EF2D0B00}" type="sibTrans" cxnId="{8B514460-1917-4E66-8E7D-0564E2EB0B65}">
      <dgm:prSet/>
      <dgm:spPr/>
      <dgm:t>
        <a:bodyPr/>
        <a:lstStyle/>
        <a:p>
          <a:endParaRPr lang="en-US"/>
        </a:p>
      </dgm:t>
    </dgm:pt>
    <dgm:pt modelId="{2B203B44-7A89-47C5-95E4-76C3B3D7177F}">
      <dgm:prSet/>
      <dgm:spPr/>
      <dgm:t>
        <a:bodyPr/>
        <a:lstStyle/>
        <a:p>
          <a:r>
            <a:rPr lang="en-US"/>
            <a:t>Staff will allow patient the opportunity to review labels prior to leaving the collection area. </a:t>
          </a:r>
        </a:p>
      </dgm:t>
    </dgm:pt>
    <dgm:pt modelId="{58A11F5D-A60C-45CC-9D3E-F55D0410C714}" type="parTrans" cxnId="{8E38D4BD-B6AB-4C2F-8931-D1F195E3BBCD}">
      <dgm:prSet/>
      <dgm:spPr/>
      <dgm:t>
        <a:bodyPr/>
        <a:lstStyle/>
        <a:p>
          <a:endParaRPr lang="en-US"/>
        </a:p>
      </dgm:t>
    </dgm:pt>
    <dgm:pt modelId="{7ABA2A69-8008-40E8-BEC4-158146575748}" type="sibTrans" cxnId="{8E38D4BD-B6AB-4C2F-8931-D1F195E3BBCD}">
      <dgm:prSet/>
      <dgm:spPr/>
      <dgm:t>
        <a:bodyPr/>
        <a:lstStyle/>
        <a:p>
          <a:endParaRPr lang="en-US"/>
        </a:p>
      </dgm:t>
    </dgm:pt>
    <dgm:pt modelId="{F15B3A56-E110-41F2-B8EE-BC4993D7F4FE}" type="pres">
      <dgm:prSet presAssocID="{B4D0F2B3-E611-4093-AEAE-810F9FA17D0D}" presName="linear" presStyleCnt="0">
        <dgm:presLayoutVars>
          <dgm:animLvl val="lvl"/>
          <dgm:resizeHandles val="exact"/>
        </dgm:presLayoutVars>
      </dgm:prSet>
      <dgm:spPr/>
    </dgm:pt>
    <dgm:pt modelId="{B07C0F0E-485E-4B2D-AADB-1FEC8D0EE823}" type="pres">
      <dgm:prSet presAssocID="{DA52FA6F-0081-4234-8383-537992C8E1D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5945DED-B1CA-495B-A9A6-A63F4F5B5A1A}" type="pres">
      <dgm:prSet presAssocID="{230F97FB-A36F-4C89-93C9-765809B36C42}" presName="spacer" presStyleCnt="0"/>
      <dgm:spPr/>
    </dgm:pt>
    <dgm:pt modelId="{C31C174C-6468-4D67-98B8-78DDD7A1F682}" type="pres">
      <dgm:prSet presAssocID="{AC07D407-385B-4D96-87E0-A8C28E3819A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BC51F34-D5BE-40A2-B9A2-E89FAE6B68E0}" type="pres">
      <dgm:prSet presAssocID="{7E27305E-E8C6-44EF-8D3C-B1F1F1767D10}" presName="spacer" presStyleCnt="0"/>
      <dgm:spPr/>
    </dgm:pt>
    <dgm:pt modelId="{FC9B1021-CF99-4287-83EC-7150BDE74E4D}" type="pres">
      <dgm:prSet presAssocID="{6D24D52E-BE1B-4406-894A-E90A99A05DD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1953717-46A4-4294-B01B-625E40F926CB}" type="pres">
      <dgm:prSet presAssocID="{08FE2CE0-827E-424C-8173-F75F55010FD1}" presName="spacer" presStyleCnt="0"/>
      <dgm:spPr/>
    </dgm:pt>
    <dgm:pt modelId="{0B94D733-C99F-447C-A1AB-58B13C6A707A}" type="pres">
      <dgm:prSet presAssocID="{D78E9FB3-C47D-46F6-8937-A2E1F8D2470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FFD6F52-D94D-4E3C-A5CC-3FAB38499E6A}" type="pres">
      <dgm:prSet presAssocID="{B608BA6C-59E8-4870-A444-D0BAE3B90516}" presName="spacer" presStyleCnt="0"/>
      <dgm:spPr/>
    </dgm:pt>
    <dgm:pt modelId="{4FA2C5FB-C8F9-4534-9881-5719D23EDB5A}" type="pres">
      <dgm:prSet presAssocID="{8E22EF2F-2973-4956-B800-34390B582DD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3EEE7AF-C911-4F73-A293-50B53ECB5D95}" type="pres">
      <dgm:prSet presAssocID="{28013830-939C-4756-998D-F1C6EF2D0B00}" presName="spacer" presStyleCnt="0"/>
      <dgm:spPr/>
    </dgm:pt>
    <dgm:pt modelId="{91BF55F9-F19F-4BED-AAC7-B92830DAB59E}" type="pres">
      <dgm:prSet presAssocID="{2B203B44-7A89-47C5-95E4-76C3B3D7177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10E4800-DEE5-4B5B-A9A6-2C3C27ED2703}" type="presOf" srcId="{6D24D52E-BE1B-4406-894A-E90A99A05DDA}" destId="{FC9B1021-CF99-4287-83EC-7150BDE74E4D}" srcOrd="0" destOrd="0" presId="urn:microsoft.com/office/officeart/2005/8/layout/vList2"/>
    <dgm:cxn modelId="{8B514460-1917-4E66-8E7D-0564E2EB0B65}" srcId="{B4D0F2B3-E611-4093-AEAE-810F9FA17D0D}" destId="{8E22EF2F-2973-4956-B800-34390B582DD6}" srcOrd="4" destOrd="0" parTransId="{B9856FE1-9B85-4935-B839-972D082C386D}" sibTransId="{28013830-939C-4756-998D-F1C6EF2D0B00}"/>
    <dgm:cxn modelId="{05B97741-A96A-46A2-8252-C07E86786068}" srcId="{B4D0F2B3-E611-4093-AEAE-810F9FA17D0D}" destId="{DA52FA6F-0081-4234-8383-537992C8E1D5}" srcOrd="0" destOrd="0" parTransId="{23323372-CE41-4FFD-BA85-69A2F5794700}" sibTransId="{230F97FB-A36F-4C89-93C9-765809B36C42}"/>
    <dgm:cxn modelId="{55BD8168-5CF1-47C2-825D-EA2F7090C3F6}" type="presOf" srcId="{8E22EF2F-2973-4956-B800-34390B582DD6}" destId="{4FA2C5FB-C8F9-4534-9881-5719D23EDB5A}" srcOrd="0" destOrd="0" presId="urn:microsoft.com/office/officeart/2005/8/layout/vList2"/>
    <dgm:cxn modelId="{E0599649-B0CF-4813-9E5B-A41F927837F0}" type="presOf" srcId="{AC07D407-385B-4D96-87E0-A8C28E3819A9}" destId="{C31C174C-6468-4D67-98B8-78DDD7A1F682}" srcOrd="0" destOrd="0" presId="urn:microsoft.com/office/officeart/2005/8/layout/vList2"/>
    <dgm:cxn modelId="{BD14A355-6F2F-4300-88B9-A1E80C68CB0A}" srcId="{B4D0F2B3-E611-4093-AEAE-810F9FA17D0D}" destId="{AC07D407-385B-4D96-87E0-A8C28E3819A9}" srcOrd="1" destOrd="0" parTransId="{E4B74839-7CDD-47A6-98ED-E3710958DCBD}" sibTransId="{7E27305E-E8C6-44EF-8D3C-B1F1F1767D10}"/>
    <dgm:cxn modelId="{188BE797-630F-438C-80A7-3C50FC172C04}" type="presOf" srcId="{2B203B44-7A89-47C5-95E4-76C3B3D7177F}" destId="{91BF55F9-F19F-4BED-AAC7-B92830DAB59E}" srcOrd="0" destOrd="0" presId="urn:microsoft.com/office/officeart/2005/8/layout/vList2"/>
    <dgm:cxn modelId="{6195039A-0077-4B5B-8073-B5557DE37019}" type="presOf" srcId="{B4D0F2B3-E611-4093-AEAE-810F9FA17D0D}" destId="{F15B3A56-E110-41F2-B8EE-BC4993D7F4FE}" srcOrd="0" destOrd="0" presId="urn:microsoft.com/office/officeart/2005/8/layout/vList2"/>
    <dgm:cxn modelId="{08B818A0-4A9D-4B30-9D77-1A573B026963}" srcId="{B4D0F2B3-E611-4093-AEAE-810F9FA17D0D}" destId="{6D24D52E-BE1B-4406-894A-E90A99A05DDA}" srcOrd="2" destOrd="0" parTransId="{6387EFA2-E77E-46C5-8766-280AB87385E1}" sibTransId="{08FE2CE0-827E-424C-8173-F75F55010FD1}"/>
    <dgm:cxn modelId="{5C8CB5A2-4950-4B6D-B9F8-62D2FE581648}" type="presOf" srcId="{D78E9FB3-C47D-46F6-8937-A2E1F8D2470F}" destId="{0B94D733-C99F-447C-A1AB-58B13C6A707A}" srcOrd="0" destOrd="0" presId="urn:microsoft.com/office/officeart/2005/8/layout/vList2"/>
    <dgm:cxn modelId="{8E38D4BD-B6AB-4C2F-8931-D1F195E3BBCD}" srcId="{B4D0F2B3-E611-4093-AEAE-810F9FA17D0D}" destId="{2B203B44-7A89-47C5-95E4-76C3B3D7177F}" srcOrd="5" destOrd="0" parTransId="{58A11F5D-A60C-45CC-9D3E-F55D0410C714}" sibTransId="{7ABA2A69-8008-40E8-BEC4-158146575748}"/>
    <dgm:cxn modelId="{675C2CC0-A7CD-4398-80CA-4C386FE1583E}" type="presOf" srcId="{DA52FA6F-0081-4234-8383-537992C8E1D5}" destId="{B07C0F0E-485E-4B2D-AADB-1FEC8D0EE823}" srcOrd="0" destOrd="0" presId="urn:microsoft.com/office/officeart/2005/8/layout/vList2"/>
    <dgm:cxn modelId="{D88756E6-6C5E-42AA-9433-65822F1EB851}" srcId="{B4D0F2B3-E611-4093-AEAE-810F9FA17D0D}" destId="{D78E9FB3-C47D-46F6-8937-A2E1F8D2470F}" srcOrd="3" destOrd="0" parTransId="{CFBFFA56-206E-4B5B-B8D0-D6E498B12020}" sibTransId="{B608BA6C-59E8-4870-A444-D0BAE3B90516}"/>
    <dgm:cxn modelId="{FF039E0A-51D9-4C12-A183-0CD3C814331D}" type="presParOf" srcId="{F15B3A56-E110-41F2-B8EE-BC4993D7F4FE}" destId="{B07C0F0E-485E-4B2D-AADB-1FEC8D0EE823}" srcOrd="0" destOrd="0" presId="urn:microsoft.com/office/officeart/2005/8/layout/vList2"/>
    <dgm:cxn modelId="{D08BB992-7AC8-49F5-84F8-5ECA55AB8A6F}" type="presParOf" srcId="{F15B3A56-E110-41F2-B8EE-BC4993D7F4FE}" destId="{65945DED-B1CA-495B-A9A6-A63F4F5B5A1A}" srcOrd="1" destOrd="0" presId="urn:microsoft.com/office/officeart/2005/8/layout/vList2"/>
    <dgm:cxn modelId="{7172BC80-28C8-4E45-B5B3-94603E668B35}" type="presParOf" srcId="{F15B3A56-E110-41F2-B8EE-BC4993D7F4FE}" destId="{C31C174C-6468-4D67-98B8-78DDD7A1F682}" srcOrd="2" destOrd="0" presId="urn:microsoft.com/office/officeart/2005/8/layout/vList2"/>
    <dgm:cxn modelId="{42A0595B-8E2E-482B-8708-76B5F7234598}" type="presParOf" srcId="{F15B3A56-E110-41F2-B8EE-BC4993D7F4FE}" destId="{5BC51F34-D5BE-40A2-B9A2-E89FAE6B68E0}" srcOrd="3" destOrd="0" presId="urn:microsoft.com/office/officeart/2005/8/layout/vList2"/>
    <dgm:cxn modelId="{9B46E664-A91C-4E09-B3A0-E6AF420A8351}" type="presParOf" srcId="{F15B3A56-E110-41F2-B8EE-BC4993D7F4FE}" destId="{FC9B1021-CF99-4287-83EC-7150BDE74E4D}" srcOrd="4" destOrd="0" presId="urn:microsoft.com/office/officeart/2005/8/layout/vList2"/>
    <dgm:cxn modelId="{9A50F015-E2C7-4FE0-B865-3506E47828A1}" type="presParOf" srcId="{F15B3A56-E110-41F2-B8EE-BC4993D7F4FE}" destId="{F1953717-46A4-4294-B01B-625E40F926CB}" srcOrd="5" destOrd="0" presId="urn:microsoft.com/office/officeart/2005/8/layout/vList2"/>
    <dgm:cxn modelId="{BA7DBC7B-2FF1-4D52-A010-6E6C0F154380}" type="presParOf" srcId="{F15B3A56-E110-41F2-B8EE-BC4993D7F4FE}" destId="{0B94D733-C99F-447C-A1AB-58B13C6A707A}" srcOrd="6" destOrd="0" presId="urn:microsoft.com/office/officeart/2005/8/layout/vList2"/>
    <dgm:cxn modelId="{87AA9259-B322-41AB-A953-DA0996E96D09}" type="presParOf" srcId="{F15B3A56-E110-41F2-B8EE-BC4993D7F4FE}" destId="{DFFD6F52-D94D-4E3C-A5CC-3FAB38499E6A}" srcOrd="7" destOrd="0" presId="urn:microsoft.com/office/officeart/2005/8/layout/vList2"/>
    <dgm:cxn modelId="{F05DCFA3-9CAC-4743-BCCF-445D512B6419}" type="presParOf" srcId="{F15B3A56-E110-41F2-B8EE-BC4993D7F4FE}" destId="{4FA2C5FB-C8F9-4534-9881-5719D23EDB5A}" srcOrd="8" destOrd="0" presId="urn:microsoft.com/office/officeart/2005/8/layout/vList2"/>
    <dgm:cxn modelId="{0A1DAAE5-938D-461B-9994-9E1F2155375C}" type="presParOf" srcId="{F15B3A56-E110-41F2-B8EE-BC4993D7F4FE}" destId="{93EEE7AF-C911-4F73-A293-50B53ECB5D95}" srcOrd="9" destOrd="0" presId="urn:microsoft.com/office/officeart/2005/8/layout/vList2"/>
    <dgm:cxn modelId="{32ACCAFE-9E0E-4A81-8215-AEED2E9FBBDA}" type="presParOf" srcId="{F15B3A56-E110-41F2-B8EE-BC4993D7F4FE}" destId="{91BF55F9-F19F-4BED-AAC7-B92830DAB59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04385-8459-44D5-8B1A-7EB899F973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82706B8-E9C2-4769-A2D3-F01D570BF6AB}">
      <dgm:prSet/>
      <dgm:spPr/>
      <dgm:t>
        <a:bodyPr/>
        <a:lstStyle/>
        <a:p>
          <a:r>
            <a:rPr lang="en-US"/>
            <a:t>NPSG.07.01.01</a:t>
          </a:r>
        </a:p>
      </dgm:t>
    </dgm:pt>
    <dgm:pt modelId="{C6E2832F-8AF3-4936-AB5B-AD04457BF5BA}" type="parTrans" cxnId="{DE334DB5-43C0-4D4F-AF8A-D44A1E0CB9EF}">
      <dgm:prSet/>
      <dgm:spPr/>
      <dgm:t>
        <a:bodyPr/>
        <a:lstStyle/>
        <a:p>
          <a:endParaRPr lang="en-US"/>
        </a:p>
      </dgm:t>
    </dgm:pt>
    <dgm:pt modelId="{2B08DDEC-F20E-4CD2-B818-5E2C6925CB06}" type="sibTrans" cxnId="{DE334DB5-43C0-4D4F-AF8A-D44A1E0CB9EF}">
      <dgm:prSet/>
      <dgm:spPr/>
      <dgm:t>
        <a:bodyPr/>
        <a:lstStyle/>
        <a:p>
          <a:endParaRPr lang="en-US"/>
        </a:p>
      </dgm:t>
    </dgm:pt>
    <dgm:pt modelId="{D3D1D735-CA42-4F63-8832-2BA57829497E}">
      <dgm:prSet/>
      <dgm:spPr/>
      <dgm:t>
        <a:bodyPr/>
        <a:lstStyle/>
        <a:p>
          <a:r>
            <a:rPr lang="en-US"/>
            <a:t>Staff will perform hand hygiene prior to donning gloves for phlebotomy procedure.</a:t>
          </a:r>
        </a:p>
      </dgm:t>
    </dgm:pt>
    <dgm:pt modelId="{093213F5-72E6-4052-9254-D1DDE2351534}" type="parTrans" cxnId="{5613E8AA-B9DE-427B-BDB3-76F490BD800D}">
      <dgm:prSet/>
      <dgm:spPr/>
      <dgm:t>
        <a:bodyPr/>
        <a:lstStyle/>
        <a:p>
          <a:endParaRPr lang="en-US"/>
        </a:p>
      </dgm:t>
    </dgm:pt>
    <dgm:pt modelId="{28914B0D-B1C6-4673-BDD5-27022762D16B}" type="sibTrans" cxnId="{5613E8AA-B9DE-427B-BDB3-76F490BD800D}">
      <dgm:prSet/>
      <dgm:spPr/>
      <dgm:t>
        <a:bodyPr/>
        <a:lstStyle/>
        <a:p>
          <a:endParaRPr lang="en-US"/>
        </a:p>
      </dgm:t>
    </dgm:pt>
    <dgm:pt modelId="{FD8B8BBC-5795-43CB-82D9-9F7414A8CBCB}">
      <dgm:prSet/>
      <dgm:spPr/>
      <dgm:t>
        <a:bodyPr/>
        <a:lstStyle/>
        <a:p>
          <a:r>
            <a:rPr lang="en-US"/>
            <a:t>Staff will perform hand hygiene after doffing gloves for phlebotomy procedure.</a:t>
          </a:r>
        </a:p>
      </dgm:t>
    </dgm:pt>
    <dgm:pt modelId="{03A1956D-5862-4149-9B3A-C5C15C69142D}" type="parTrans" cxnId="{FDA8DA16-0767-44B8-B6BC-22F6827FE426}">
      <dgm:prSet/>
      <dgm:spPr/>
      <dgm:t>
        <a:bodyPr/>
        <a:lstStyle/>
        <a:p>
          <a:endParaRPr lang="en-US"/>
        </a:p>
      </dgm:t>
    </dgm:pt>
    <dgm:pt modelId="{283BAC98-9148-4635-81CF-642B5B94971F}" type="sibTrans" cxnId="{FDA8DA16-0767-44B8-B6BC-22F6827FE426}">
      <dgm:prSet/>
      <dgm:spPr/>
      <dgm:t>
        <a:bodyPr/>
        <a:lstStyle/>
        <a:p>
          <a:endParaRPr lang="en-US"/>
        </a:p>
      </dgm:t>
    </dgm:pt>
    <dgm:pt modelId="{78FB488E-0A1F-4EA7-BAE1-DE9C0FBAAB5D}">
      <dgm:prSet/>
      <dgm:spPr/>
      <dgm:t>
        <a:bodyPr/>
        <a:lstStyle/>
        <a:p>
          <a:r>
            <a:rPr lang="en-US"/>
            <a:t>Appropriate forms of hand hygiene include:</a:t>
          </a:r>
        </a:p>
      </dgm:t>
    </dgm:pt>
    <dgm:pt modelId="{6F4CFD51-E3F8-4116-90C5-C0083AEE2316}" type="parTrans" cxnId="{B5ABB258-0696-42EE-A23D-4976CABB233F}">
      <dgm:prSet/>
      <dgm:spPr/>
      <dgm:t>
        <a:bodyPr/>
        <a:lstStyle/>
        <a:p>
          <a:endParaRPr lang="en-US"/>
        </a:p>
      </dgm:t>
    </dgm:pt>
    <dgm:pt modelId="{281BD16E-0505-4DE3-91E1-7DC6162B4960}" type="sibTrans" cxnId="{B5ABB258-0696-42EE-A23D-4976CABB233F}">
      <dgm:prSet/>
      <dgm:spPr/>
      <dgm:t>
        <a:bodyPr/>
        <a:lstStyle/>
        <a:p>
          <a:endParaRPr lang="en-US"/>
        </a:p>
      </dgm:t>
    </dgm:pt>
    <dgm:pt modelId="{BF881198-A7FA-41A1-8970-4C560754A3DC}">
      <dgm:prSet/>
      <dgm:spPr/>
      <dgm:t>
        <a:bodyPr/>
        <a:lstStyle/>
        <a:p>
          <a:r>
            <a:rPr lang="en-US"/>
            <a:t>Use of alcohol-based hand sanitizer (gel, foam).</a:t>
          </a:r>
        </a:p>
      </dgm:t>
    </dgm:pt>
    <dgm:pt modelId="{51BB3E0B-E313-4224-9B13-DC12ED2F7C10}" type="parTrans" cxnId="{D1E5A8B5-B45B-4E88-8675-C7082F427287}">
      <dgm:prSet/>
      <dgm:spPr/>
      <dgm:t>
        <a:bodyPr/>
        <a:lstStyle/>
        <a:p>
          <a:endParaRPr lang="en-US"/>
        </a:p>
      </dgm:t>
    </dgm:pt>
    <dgm:pt modelId="{D1E7DF8E-ACDB-4A82-A5B2-63593DD4E950}" type="sibTrans" cxnId="{D1E5A8B5-B45B-4E88-8675-C7082F427287}">
      <dgm:prSet/>
      <dgm:spPr/>
      <dgm:t>
        <a:bodyPr/>
        <a:lstStyle/>
        <a:p>
          <a:endParaRPr lang="en-US"/>
        </a:p>
      </dgm:t>
    </dgm:pt>
    <dgm:pt modelId="{ED965C23-33CA-44C6-87A6-60BB4FFAF349}">
      <dgm:prSet/>
      <dgm:spPr/>
      <dgm:t>
        <a:bodyPr/>
        <a:lstStyle/>
        <a:p>
          <a:r>
            <a:rPr lang="en-US"/>
            <a:t>Washing hands with soap and water.</a:t>
          </a:r>
        </a:p>
      </dgm:t>
    </dgm:pt>
    <dgm:pt modelId="{ED4F27D1-06EE-4E30-B9BA-E76084B72CC6}" type="parTrans" cxnId="{3A60FD3F-7844-4647-AA95-BADA9DE8489D}">
      <dgm:prSet/>
      <dgm:spPr/>
      <dgm:t>
        <a:bodyPr/>
        <a:lstStyle/>
        <a:p>
          <a:endParaRPr lang="en-US"/>
        </a:p>
      </dgm:t>
    </dgm:pt>
    <dgm:pt modelId="{C2739980-D48F-43AD-8FC8-A7CC1EC833D6}" type="sibTrans" cxnId="{3A60FD3F-7844-4647-AA95-BADA9DE8489D}">
      <dgm:prSet/>
      <dgm:spPr/>
      <dgm:t>
        <a:bodyPr/>
        <a:lstStyle/>
        <a:p>
          <a:endParaRPr lang="en-US"/>
        </a:p>
      </dgm:t>
    </dgm:pt>
    <dgm:pt modelId="{B1B006CF-DB11-458C-BA76-99AD095DF68B}" type="pres">
      <dgm:prSet presAssocID="{9C904385-8459-44D5-8B1A-7EB899F973F2}" presName="linear" presStyleCnt="0">
        <dgm:presLayoutVars>
          <dgm:animLvl val="lvl"/>
          <dgm:resizeHandles val="exact"/>
        </dgm:presLayoutVars>
      </dgm:prSet>
      <dgm:spPr/>
    </dgm:pt>
    <dgm:pt modelId="{EE94EA2B-58B6-40F8-9038-90D705D3E8E8}" type="pres">
      <dgm:prSet presAssocID="{482706B8-E9C2-4769-A2D3-F01D570BF6A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164FB2F-9948-4921-A0AE-DD12C28D87B9}" type="pres">
      <dgm:prSet presAssocID="{2B08DDEC-F20E-4CD2-B818-5E2C6925CB06}" presName="spacer" presStyleCnt="0"/>
      <dgm:spPr/>
    </dgm:pt>
    <dgm:pt modelId="{A48FFC9E-6140-41E2-A25E-ECA3B4B39C22}" type="pres">
      <dgm:prSet presAssocID="{D3D1D735-CA42-4F63-8832-2BA57829497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4CA25FE-F6A1-4217-8760-B270CB7DCD91}" type="pres">
      <dgm:prSet presAssocID="{28914B0D-B1C6-4673-BDD5-27022762D16B}" presName="spacer" presStyleCnt="0"/>
      <dgm:spPr/>
    </dgm:pt>
    <dgm:pt modelId="{002EDB36-A945-4ECB-B714-D7773ACEAA74}" type="pres">
      <dgm:prSet presAssocID="{FD8B8BBC-5795-43CB-82D9-9F7414A8CBC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8E60CA6-6ED6-42F2-955C-4823AE573491}" type="pres">
      <dgm:prSet presAssocID="{283BAC98-9148-4635-81CF-642B5B94971F}" presName="spacer" presStyleCnt="0"/>
      <dgm:spPr/>
    </dgm:pt>
    <dgm:pt modelId="{B7A13DFF-A369-4082-A2AB-D72ADD216059}" type="pres">
      <dgm:prSet presAssocID="{78FB488E-0A1F-4EA7-BAE1-DE9C0FBAAB5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6E5198D-F0E6-4AD6-B0E9-4DDC7E9B688B}" type="pres">
      <dgm:prSet presAssocID="{281BD16E-0505-4DE3-91E1-7DC6162B4960}" presName="spacer" presStyleCnt="0"/>
      <dgm:spPr/>
    </dgm:pt>
    <dgm:pt modelId="{03E432E5-9A54-47F8-A7BB-C2495F5E5F3B}" type="pres">
      <dgm:prSet presAssocID="{BF881198-A7FA-41A1-8970-4C560754A3D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D69435D-01AC-4250-BC89-A296FD1C091D}" type="pres">
      <dgm:prSet presAssocID="{D1E7DF8E-ACDB-4A82-A5B2-63593DD4E950}" presName="spacer" presStyleCnt="0"/>
      <dgm:spPr/>
    </dgm:pt>
    <dgm:pt modelId="{63922D96-E951-42AB-B8BD-D748EAC5494D}" type="pres">
      <dgm:prSet presAssocID="{ED965C23-33CA-44C6-87A6-60BB4FFAF34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DA8DA16-0767-44B8-B6BC-22F6827FE426}" srcId="{9C904385-8459-44D5-8B1A-7EB899F973F2}" destId="{FD8B8BBC-5795-43CB-82D9-9F7414A8CBCB}" srcOrd="2" destOrd="0" parTransId="{03A1956D-5862-4149-9B3A-C5C15C69142D}" sibTransId="{283BAC98-9148-4635-81CF-642B5B94971F}"/>
    <dgm:cxn modelId="{84D2C229-02C0-4044-B133-7F922AB9EF96}" type="presOf" srcId="{9C904385-8459-44D5-8B1A-7EB899F973F2}" destId="{B1B006CF-DB11-458C-BA76-99AD095DF68B}" srcOrd="0" destOrd="0" presId="urn:microsoft.com/office/officeart/2005/8/layout/vList2"/>
    <dgm:cxn modelId="{FD237934-B25D-41A0-962E-7A74664F9413}" type="presOf" srcId="{BF881198-A7FA-41A1-8970-4C560754A3DC}" destId="{03E432E5-9A54-47F8-A7BB-C2495F5E5F3B}" srcOrd="0" destOrd="0" presId="urn:microsoft.com/office/officeart/2005/8/layout/vList2"/>
    <dgm:cxn modelId="{3A60FD3F-7844-4647-AA95-BADA9DE8489D}" srcId="{9C904385-8459-44D5-8B1A-7EB899F973F2}" destId="{ED965C23-33CA-44C6-87A6-60BB4FFAF349}" srcOrd="5" destOrd="0" parTransId="{ED4F27D1-06EE-4E30-B9BA-E76084B72CC6}" sibTransId="{C2739980-D48F-43AD-8FC8-A7CC1EC833D6}"/>
    <dgm:cxn modelId="{0299A564-983F-4CFE-8235-B6E67822F76C}" type="presOf" srcId="{ED965C23-33CA-44C6-87A6-60BB4FFAF349}" destId="{63922D96-E951-42AB-B8BD-D748EAC5494D}" srcOrd="0" destOrd="0" presId="urn:microsoft.com/office/officeart/2005/8/layout/vList2"/>
    <dgm:cxn modelId="{F7BBB956-F0E2-4CF1-8155-F86940225563}" type="presOf" srcId="{FD8B8BBC-5795-43CB-82D9-9F7414A8CBCB}" destId="{002EDB36-A945-4ECB-B714-D7773ACEAA74}" srcOrd="0" destOrd="0" presId="urn:microsoft.com/office/officeart/2005/8/layout/vList2"/>
    <dgm:cxn modelId="{B5ABB258-0696-42EE-A23D-4976CABB233F}" srcId="{9C904385-8459-44D5-8B1A-7EB899F973F2}" destId="{78FB488E-0A1F-4EA7-BAE1-DE9C0FBAAB5D}" srcOrd="3" destOrd="0" parTransId="{6F4CFD51-E3F8-4116-90C5-C0083AEE2316}" sibTransId="{281BD16E-0505-4DE3-91E1-7DC6162B4960}"/>
    <dgm:cxn modelId="{68B374A6-2F99-4DAA-96D4-DE85B548C677}" type="presOf" srcId="{78FB488E-0A1F-4EA7-BAE1-DE9C0FBAAB5D}" destId="{B7A13DFF-A369-4082-A2AB-D72ADD216059}" srcOrd="0" destOrd="0" presId="urn:microsoft.com/office/officeart/2005/8/layout/vList2"/>
    <dgm:cxn modelId="{5613E8AA-B9DE-427B-BDB3-76F490BD800D}" srcId="{9C904385-8459-44D5-8B1A-7EB899F973F2}" destId="{D3D1D735-CA42-4F63-8832-2BA57829497E}" srcOrd="1" destOrd="0" parTransId="{093213F5-72E6-4052-9254-D1DDE2351534}" sibTransId="{28914B0D-B1C6-4673-BDD5-27022762D16B}"/>
    <dgm:cxn modelId="{DE334DB5-43C0-4D4F-AF8A-D44A1E0CB9EF}" srcId="{9C904385-8459-44D5-8B1A-7EB899F973F2}" destId="{482706B8-E9C2-4769-A2D3-F01D570BF6AB}" srcOrd="0" destOrd="0" parTransId="{C6E2832F-8AF3-4936-AB5B-AD04457BF5BA}" sibTransId="{2B08DDEC-F20E-4CD2-B818-5E2C6925CB06}"/>
    <dgm:cxn modelId="{D1E5A8B5-B45B-4E88-8675-C7082F427287}" srcId="{9C904385-8459-44D5-8B1A-7EB899F973F2}" destId="{BF881198-A7FA-41A1-8970-4C560754A3DC}" srcOrd="4" destOrd="0" parTransId="{51BB3E0B-E313-4224-9B13-DC12ED2F7C10}" sibTransId="{D1E7DF8E-ACDB-4A82-A5B2-63593DD4E950}"/>
    <dgm:cxn modelId="{8FC4F9D2-8DF3-4D38-87C6-FD66A9832320}" type="presOf" srcId="{D3D1D735-CA42-4F63-8832-2BA57829497E}" destId="{A48FFC9E-6140-41E2-A25E-ECA3B4B39C22}" srcOrd="0" destOrd="0" presId="urn:microsoft.com/office/officeart/2005/8/layout/vList2"/>
    <dgm:cxn modelId="{5E98DDEA-022F-4E2E-8A66-F0B00F8FD31D}" type="presOf" srcId="{482706B8-E9C2-4769-A2D3-F01D570BF6AB}" destId="{EE94EA2B-58B6-40F8-9038-90D705D3E8E8}" srcOrd="0" destOrd="0" presId="urn:microsoft.com/office/officeart/2005/8/layout/vList2"/>
    <dgm:cxn modelId="{7BA6A97F-827C-4431-8891-B7DDDD25716A}" type="presParOf" srcId="{B1B006CF-DB11-458C-BA76-99AD095DF68B}" destId="{EE94EA2B-58B6-40F8-9038-90D705D3E8E8}" srcOrd="0" destOrd="0" presId="urn:microsoft.com/office/officeart/2005/8/layout/vList2"/>
    <dgm:cxn modelId="{583FAB28-8FB7-44D4-93B7-4E452D1634B4}" type="presParOf" srcId="{B1B006CF-DB11-458C-BA76-99AD095DF68B}" destId="{9164FB2F-9948-4921-A0AE-DD12C28D87B9}" srcOrd="1" destOrd="0" presId="urn:microsoft.com/office/officeart/2005/8/layout/vList2"/>
    <dgm:cxn modelId="{C90F4E90-8657-4A10-9A3C-1544DEEE7228}" type="presParOf" srcId="{B1B006CF-DB11-458C-BA76-99AD095DF68B}" destId="{A48FFC9E-6140-41E2-A25E-ECA3B4B39C22}" srcOrd="2" destOrd="0" presId="urn:microsoft.com/office/officeart/2005/8/layout/vList2"/>
    <dgm:cxn modelId="{90FFD01C-4009-4DBA-97C2-B22577A171D9}" type="presParOf" srcId="{B1B006CF-DB11-458C-BA76-99AD095DF68B}" destId="{74CA25FE-F6A1-4217-8760-B270CB7DCD91}" srcOrd="3" destOrd="0" presId="urn:microsoft.com/office/officeart/2005/8/layout/vList2"/>
    <dgm:cxn modelId="{3B3671AA-4C5E-4759-B607-BF6FFC530797}" type="presParOf" srcId="{B1B006CF-DB11-458C-BA76-99AD095DF68B}" destId="{002EDB36-A945-4ECB-B714-D7773ACEAA74}" srcOrd="4" destOrd="0" presId="urn:microsoft.com/office/officeart/2005/8/layout/vList2"/>
    <dgm:cxn modelId="{0337C94F-4E44-4116-8031-CE806542F086}" type="presParOf" srcId="{B1B006CF-DB11-458C-BA76-99AD095DF68B}" destId="{E8E60CA6-6ED6-42F2-955C-4823AE573491}" srcOrd="5" destOrd="0" presId="urn:microsoft.com/office/officeart/2005/8/layout/vList2"/>
    <dgm:cxn modelId="{2EA8181F-463E-4C1B-8652-93EB0AE70BD1}" type="presParOf" srcId="{B1B006CF-DB11-458C-BA76-99AD095DF68B}" destId="{B7A13DFF-A369-4082-A2AB-D72ADD216059}" srcOrd="6" destOrd="0" presId="urn:microsoft.com/office/officeart/2005/8/layout/vList2"/>
    <dgm:cxn modelId="{AA2D04D1-67CD-42E7-BE1D-BDE05AA409A3}" type="presParOf" srcId="{B1B006CF-DB11-458C-BA76-99AD095DF68B}" destId="{56E5198D-F0E6-4AD6-B0E9-4DDC7E9B688B}" srcOrd="7" destOrd="0" presId="urn:microsoft.com/office/officeart/2005/8/layout/vList2"/>
    <dgm:cxn modelId="{BC4AAA70-210A-429D-93B7-D2C5ED2DCC7C}" type="presParOf" srcId="{B1B006CF-DB11-458C-BA76-99AD095DF68B}" destId="{03E432E5-9A54-47F8-A7BB-C2495F5E5F3B}" srcOrd="8" destOrd="0" presId="urn:microsoft.com/office/officeart/2005/8/layout/vList2"/>
    <dgm:cxn modelId="{303FF902-6C15-4BFB-B913-46B0B77EF612}" type="presParOf" srcId="{B1B006CF-DB11-458C-BA76-99AD095DF68B}" destId="{7D69435D-01AC-4250-BC89-A296FD1C091D}" srcOrd="9" destOrd="0" presId="urn:microsoft.com/office/officeart/2005/8/layout/vList2"/>
    <dgm:cxn modelId="{26BD449C-F515-4626-9136-101C791884B3}" type="presParOf" srcId="{B1B006CF-DB11-458C-BA76-99AD095DF68B}" destId="{63922D96-E951-42AB-B8BD-D748EAC5494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C0F0E-485E-4B2D-AADB-1FEC8D0EE823}">
      <dsp:nvSpPr>
        <dsp:cNvPr id="0" name=""/>
        <dsp:cNvSpPr/>
      </dsp:nvSpPr>
      <dsp:spPr>
        <a:xfrm>
          <a:off x="0" y="603961"/>
          <a:ext cx="6263640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NPSG.01.01.01</a:t>
          </a:r>
        </a:p>
      </dsp:txBody>
      <dsp:txXfrm>
        <a:off x="32967" y="636928"/>
        <a:ext cx="6197706" cy="609393"/>
      </dsp:txXfrm>
    </dsp:sp>
    <dsp:sp modelId="{C31C174C-6468-4D67-98B8-78DDD7A1F682}">
      <dsp:nvSpPr>
        <dsp:cNvPr id="0" name=""/>
        <dsp:cNvSpPr/>
      </dsp:nvSpPr>
      <dsp:spPr>
        <a:xfrm>
          <a:off x="0" y="1328248"/>
          <a:ext cx="6263640" cy="675327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St. Cloud VA staff will use the full legal name and full Social Security Number (SSN) when identifying patients (active identification).</a:t>
          </a:r>
        </a:p>
      </dsp:txBody>
      <dsp:txXfrm>
        <a:off x="32967" y="1361215"/>
        <a:ext cx="6197706" cy="609393"/>
      </dsp:txXfrm>
    </dsp:sp>
    <dsp:sp modelId="{FC9B1021-CF99-4287-83EC-7150BDE74E4D}">
      <dsp:nvSpPr>
        <dsp:cNvPr id="0" name=""/>
        <dsp:cNvSpPr/>
      </dsp:nvSpPr>
      <dsp:spPr>
        <a:xfrm>
          <a:off x="0" y="2052536"/>
          <a:ext cx="6263640" cy="675327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Staff will give patients a calculator to enter their full SSN. (VA Directives 1106 and 1186)</a:t>
          </a:r>
        </a:p>
      </dsp:txBody>
      <dsp:txXfrm>
        <a:off x="32967" y="2085503"/>
        <a:ext cx="6197706" cy="609393"/>
      </dsp:txXfrm>
    </dsp:sp>
    <dsp:sp modelId="{0B94D733-C99F-447C-A1AB-58B13C6A707A}">
      <dsp:nvSpPr>
        <dsp:cNvPr id="0" name=""/>
        <dsp:cNvSpPr/>
      </dsp:nvSpPr>
      <dsp:spPr>
        <a:xfrm>
          <a:off x="0" y="2776823"/>
          <a:ext cx="6263640" cy="67532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the patient does not know their full SSN, Date of Birth is acceptable. </a:t>
          </a:r>
        </a:p>
      </dsp:txBody>
      <dsp:txXfrm>
        <a:off x="32967" y="2809790"/>
        <a:ext cx="6197706" cy="609393"/>
      </dsp:txXfrm>
    </dsp:sp>
    <dsp:sp modelId="{4FA2C5FB-C8F9-4534-9881-5719D23EDB5A}">
      <dsp:nvSpPr>
        <dsp:cNvPr id="0" name=""/>
        <dsp:cNvSpPr/>
      </dsp:nvSpPr>
      <dsp:spPr>
        <a:xfrm>
          <a:off x="0" y="3501111"/>
          <a:ext cx="6263640" cy="67532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Label containers used for blood or other specimens in the presence of the patient.</a:t>
          </a:r>
        </a:p>
      </dsp:txBody>
      <dsp:txXfrm>
        <a:off x="32967" y="3534078"/>
        <a:ext cx="6197706" cy="609393"/>
      </dsp:txXfrm>
    </dsp:sp>
    <dsp:sp modelId="{91BF55F9-F19F-4BED-AAC7-B92830DAB59E}">
      <dsp:nvSpPr>
        <dsp:cNvPr id="0" name=""/>
        <dsp:cNvSpPr/>
      </dsp:nvSpPr>
      <dsp:spPr>
        <a:xfrm>
          <a:off x="0" y="4225399"/>
          <a:ext cx="6263640" cy="67532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Staff will allow patient the opportunity to review labels prior to leaving the collection area. </a:t>
          </a:r>
        </a:p>
      </dsp:txBody>
      <dsp:txXfrm>
        <a:off x="32967" y="4258366"/>
        <a:ext cx="6197706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4EA2B-58B6-40F8-9038-90D705D3E8E8}">
      <dsp:nvSpPr>
        <dsp:cNvPr id="0" name=""/>
        <dsp:cNvSpPr/>
      </dsp:nvSpPr>
      <dsp:spPr>
        <a:xfrm>
          <a:off x="0" y="98459"/>
          <a:ext cx="6263640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NPSG.07.01.01</a:t>
          </a:r>
        </a:p>
      </dsp:txBody>
      <dsp:txXfrm>
        <a:off x="40724" y="139183"/>
        <a:ext cx="6182192" cy="752780"/>
      </dsp:txXfrm>
    </dsp:sp>
    <dsp:sp modelId="{A48FFC9E-6140-41E2-A25E-ECA3B4B39C22}">
      <dsp:nvSpPr>
        <dsp:cNvPr id="0" name=""/>
        <dsp:cNvSpPr/>
      </dsp:nvSpPr>
      <dsp:spPr>
        <a:xfrm>
          <a:off x="0" y="993167"/>
          <a:ext cx="6263640" cy="834228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Staff will perform hand hygiene prior to donning gloves for phlebotomy procedure.</a:t>
          </a:r>
        </a:p>
      </dsp:txBody>
      <dsp:txXfrm>
        <a:off x="40724" y="1033891"/>
        <a:ext cx="6182192" cy="752780"/>
      </dsp:txXfrm>
    </dsp:sp>
    <dsp:sp modelId="{002EDB36-A945-4ECB-B714-D7773ACEAA74}">
      <dsp:nvSpPr>
        <dsp:cNvPr id="0" name=""/>
        <dsp:cNvSpPr/>
      </dsp:nvSpPr>
      <dsp:spPr>
        <a:xfrm>
          <a:off x="0" y="1887875"/>
          <a:ext cx="6263640" cy="834228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Staff will perform hand hygiene after doffing gloves for phlebotomy procedure.</a:t>
          </a:r>
        </a:p>
      </dsp:txBody>
      <dsp:txXfrm>
        <a:off x="40724" y="1928599"/>
        <a:ext cx="6182192" cy="752780"/>
      </dsp:txXfrm>
    </dsp:sp>
    <dsp:sp modelId="{B7A13DFF-A369-4082-A2AB-D72ADD216059}">
      <dsp:nvSpPr>
        <dsp:cNvPr id="0" name=""/>
        <dsp:cNvSpPr/>
      </dsp:nvSpPr>
      <dsp:spPr>
        <a:xfrm>
          <a:off x="0" y="2782584"/>
          <a:ext cx="6263640" cy="834228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Appropriate forms of hand hygiene include:</a:t>
          </a:r>
        </a:p>
      </dsp:txBody>
      <dsp:txXfrm>
        <a:off x="40724" y="2823308"/>
        <a:ext cx="6182192" cy="752780"/>
      </dsp:txXfrm>
    </dsp:sp>
    <dsp:sp modelId="{03E432E5-9A54-47F8-A7BB-C2495F5E5F3B}">
      <dsp:nvSpPr>
        <dsp:cNvPr id="0" name=""/>
        <dsp:cNvSpPr/>
      </dsp:nvSpPr>
      <dsp:spPr>
        <a:xfrm>
          <a:off x="0" y="3677292"/>
          <a:ext cx="6263640" cy="834228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 of alcohol-based hand sanitizer (gel, foam).</a:t>
          </a:r>
        </a:p>
      </dsp:txBody>
      <dsp:txXfrm>
        <a:off x="40724" y="3718016"/>
        <a:ext cx="6182192" cy="752780"/>
      </dsp:txXfrm>
    </dsp:sp>
    <dsp:sp modelId="{63922D96-E951-42AB-B8BD-D748EAC5494D}">
      <dsp:nvSpPr>
        <dsp:cNvPr id="0" name=""/>
        <dsp:cNvSpPr/>
      </dsp:nvSpPr>
      <dsp:spPr>
        <a:xfrm>
          <a:off x="0" y="4572000"/>
          <a:ext cx="6263640" cy="8342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Washing hands with soap and water.</a:t>
          </a:r>
        </a:p>
      </dsp:txBody>
      <dsp:txXfrm>
        <a:off x="40724" y="4612724"/>
        <a:ext cx="6182192" cy="7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E68C-A653-4C4A-BF35-91A0528DA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3FFA7-AB95-4D28-AF06-490A677AA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498F6-C535-4096-B483-5F9B6875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54561-5EE1-4A85-8172-5D876CDA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C6EE0-54D8-46BC-A92C-AA2C79C0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EE54-E9F8-4619-9E1D-73A983F0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EA49E-B693-4F69-9B96-10C6FAF3C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EE5F9-5592-4880-9D2B-93CA83D7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F9EE4-8434-4AF5-981E-9E2B57A5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80E1-DC69-4144-A4E6-7CB65F3D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E7CB14-36F5-4FC6-B98B-85CF70759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23FF5-3AE7-4ADF-B235-E6EFA220F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3E62E-5135-42A1-8E45-F6A90716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6D1E1-D676-4E50-941F-3F1D6071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99AAF-FC06-44E2-8649-17805A63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3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9693-F38E-40D7-8FDA-2E103EB6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7534-0B4F-4921-8E32-69CC1E0F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35798-1DAE-4FA3-9D1B-F00ECCBC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2B-7760-4D2E-A3B1-3EE2C54B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7EB39-CD26-473F-BED4-89143BAD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4CC9-B6EB-42C9-BA75-4AA25628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ACC44-4677-495C-A774-29EF22B8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7BC3B-0F68-4269-9D8E-A8D81D54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D195D-2501-4C05-85F4-6CC23CAC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6A8D3-344F-451B-970C-14FE1C2A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840C-2037-4935-8CDE-7073733F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4F06-2573-4284-AF26-F07B54033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49B6-AF59-4E6B-8F7D-EA2B21A93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940E7-7225-4565-AEBC-3E7049B9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9ADB3-6130-408A-B6FA-2B0A25AA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9D7CF-A500-4069-B198-2E845C25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36BF-405F-4273-80A8-160AAF98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160BE-BDE2-4E55-89E8-84CF1970A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1559D-4C86-4522-B33E-880E7DFBF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00263-1A8C-4D98-9249-40ED48A25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AE74B-0C62-4E31-B34E-60AA5702A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32E1E-E91D-465C-A467-D44AAFC9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D6E56-33F3-47B9-9FD7-C8BACD03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0BC76-0D95-486E-95EF-4F7709CB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BF8F-E0B3-4698-8EA8-7EBFE117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82B1C-02A1-46E1-A4EA-433B98D0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ABA8E-157F-4E36-8162-2506D143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8CEAD-C4CB-4BD6-B484-D80A238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1C021-749E-458C-8BC9-1E67112B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C4146-FBC4-4135-A21F-DEEB4EE3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4CB1F-3ED7-4F22-8385-B07DB83A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1F0C-418D-4A6D-A796-D9DC0EBF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F8A4-ED9D-424D-B29C-597F425EA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39436-DEEE-4E52-9496-494DAE715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1A6AD-0501-4FFE-97B7-D139915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AE690-646C-4ED0-8556-6E883F26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6637A-4580-4525-B659-05ABADE7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7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BC90-3606-4C02-979B-E941000A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498D3-BD4F-4691-914C-89859A645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0C444-FE8B-437F-9844-CEDDF1121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82421-47D2-4C96-B7BB-876D2C6D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CDDAB-EF79-4EDF-AC8B-C6D0334B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EABE6-D9C0-48EB-AC0A-2D378C3C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DA0BF-6B8F-4797-A5EE-4E1AD9DB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07578-601A-4CF4-8ECE-DC77F31BC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45AA4-C3A9-433F-84FB-BFB1F3687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D295-FFB5-41DC-88BD-59142C379B5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4B66B-A9D4-4F10-8C13-EA3814CEC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259FF-B08E-43E7-BD25-299C3DF28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9C8C-CB14-47F0-AED6-5630E91D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9BA55-812A-477D-94A2-785D30B8D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>
                <a:solidFill>
                  <a:srgbClr val="080808"/>
                </a:solidFill>
              </a:rPr>
              <a:t>NPSG.01.01.01</a:t>
            </a:r>
          </a:p>
          <a:p>
            <a:r>
              <a:rPr lang="en-US" sz="2000">
                <a:solidFill>
                  <a:srgbClr val="080808"/>
                </a:solidFill>
              </a:rPr>
              <a:t>NPSG.07.01.01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F1061-ED65-43AC-B722-8E0A115D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80808"/>
                </a:solidFill>
              </a:rPr>
              <a:t>National Patient Safety Goals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8D54DD-3E53-4967-9ABB-D2D33621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9" name="Graphic 8" descr="Question mark">
            <a:extLst>
              <a:ext uri="{FF2B5EF4-FFF2-40B4-BE49-F238E27FC236}">
                <a16:creationId xmlns:a16="http://schemas.microsoft.com/office/drawing/2014/main" id="{8F5C2DD4-7243-40C6-5C15-A65BC6A34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26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D99FE-F8F0-4453-973A-4F39EFA3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471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3600"/>
              <a:t>PURPOSE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432D-A49C-4349-B9EC-439B121C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698170"/>
            <a:ext cx="6478513" cy="4516361"/>
          </a:xfrm>
        </p:spPr>
        <p:txBody>
          <a:bodyPr>
            <a:normAutofit/>
          </a:bodyPr>
          <a:lstStyle/>
          <a:p>
            <a:r>
              <a:rPr lang="en-US" sz="2000"/>
              <a:t>To comply with NPSG.01.01.01</a:t>
            </a:r>
          </a:p>
          <a:p>
            <a:r>
              <a:rPr lang="en-US" sz="2000"/>
              <a:t>Use at least two patient identifiers when providing laboratory services.</a:t>
            </a:r>
          </a:p>
          <a:p>
            <a:r>
              <a:rPr lang="en-US" sz="2000"/>
              <a:t>To comply with NPSG.07.01.01</a:t>
            </a:r>
          </a:p>
          <a:p>
            <a:r>
              <a:rPr lang="en-US" sz="2000"/>
              <a:t>Comply with either the current Centers for Disease Control and Prevention (CDC) hand hygiene guidelines and/or the current World Health Organization (WHO) hand hygiene guidelines.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65516-C4A9-416E-9E19-E7251FB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Evidence of Compliance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E6693F-FA47-CA7F-3AF3-54D99844B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8581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7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F3F9-4D8E-4E38-AD03-DBD21DA8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Evidence of Compliance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58595E-811F-DADB-A3D9-B2E608D90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57205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99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B43A59-74E4-473B-A2A8-1630C612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When to do Hand Hygiene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EAF6D4-421E-477B-862A-D28D97BEF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When arriving at work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Before and after patient contact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Before and after using gloves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Before eating and handling food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After coughing, sneezing, wiping nose, or touching face.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Wash hands with soap and water when hands are visibly soiled, feel sticky, and after using the toilet.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Before going home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9C24059-B115-4257-B56E-A0D4979CCD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r="926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7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35C01-0F50-4B22-8243-80A1A0DE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1" y="643466"/>
            <a:ext cx="7211737" cy="5571067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7BF1A-D4E8-4E9E-B765-B1C2624B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Alcohol Based Hand Cleaners</a:t>
            </a:r>
            <a:br>
              <a:rPr lang="en-US" sz="4200"/>
            </a:br>
            <a:endParaRPr lang="en-US" sz="4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69BD3-BD12-47C6-B2D8-B917E13C3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Foam-Walnut size blob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Gel-Nickel size blob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dirty="0"/>
              <a:t>Rub hands together covering all surfaces until dry.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1A1522-6C45-4FDE-B0CE-95963A900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81" r="291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758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CD4269-3240-4A40-B67A-44A852CD5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58" y="914400"/>
            <a:ext cx="3540283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9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holding a toothbrush&#10;&#10;Description automatically generated">
            <a:extLst>
              <a:ext uri="{FF2B5EF4-FFF2-40B4-BE49-F238E27FC236}">
                <a16:creationId xmlns:a16="http://schemas.microsoft.com/office/drawing/2014/main" id="{C61E0012-7D19-4AF9-817C-6CCCBA4F4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9" r="16755" b="6728"/>
          <a:stretch/>
        </p:blipFill>
        <p:spPr>
          <a:xfrm>
            <a:off x="3523488" y="85071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DC401-2D24-47E8-AB7E-1876C359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2800"/>
              <a:t>Fingernails</a:t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FE090-7F94-4DBE-830E-2AF87B15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56" y="2181318"/>
            <a:ext cx="2759332" cy="2380049"/>
          </a:xfrm>
        </p:spPr>
        <p:txBody>
          <a:bodyPr anchor="t">
            <a:normAutofit/>
          </a:bodyPr>
          <a:lstStyle/>
          <a:p>
            <a:r>
              <a:rPr lang="en-US" sz="1700" dirty="0"/>
              <a:t>Do not wear artificial fingernails, extenders, or nail gel when having direct contact with patients</a:t>
            </a:r>
          </a:p>
          <a:p>
            <a:r>
              <a:rPr lang="en-US" sz="1700" dirty="0"/>
              <a:t>Keep natural nail tips less than ¼ inch long. </a:t>
            </a:r>
          </a:p>
          <a:p>
            <a:endParaRPr lang="en-US" sz="17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A8A48-5EF4-4443-B383-4BF2E6934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0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National Patient Safety Goals</vt:lpstr>
      <vt:lpstr>PURPOSE</vt:lpstr>
      <vt:lpstr>Evidence of Compliance</vt:lpstr>
      <vt:lpstr>Evidence of Compliance</vt:lpstr>
      <vt:lpstr>When to do Hand Hygiene</vt:lpstr>
      <vt:lpstr>PowerPoint Presentation</vt:lpstr>
      <vt:lpstr>Alcohol Based Hand Cleaners </vt:lpstr>
      <vt:lpstr>PowerPoint Presentation</vt:lpstr>
      <vt:lpstr>Fingernails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Patient Safety Goals</dc:title>
  <dc:creator>Dierkhising, Kate J.</dc:creator>
  <cp:lastModifiedBy>Dierkhising, Kate J.</cp:lastModifiedBy>
  <cp:revision>2</cp:revision>
  <dcterms:created xsi:type="dcterms:W3CDTF">2022-11-02T14:09:46Z</dcterms:created>
  <dcterms:modified xsi:type="dcterms:W3CDTF">2022-11-02T14:44:09Z</dcterms:modified>
</cp:coreProperties>
</file>