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7" r:id="rId18"/>
    <p:sldId id="274" r:id="rId19"/>
    <p:sldId id="275" r:id="rId20"/>
    <p:sldId id="276" r:id="rId21"/>
    <p:sldId id="278" r:id="rId22"/>
    <p:sldId id="279" r:id="rId23"/>
    <p:sldId id="280" r:id="rId24"/>
    <p:sldId id="281" r:id="rId25"/>
    <p:sldId id="282" r:id="rId26"/>
    <p:sldId id="283" r:id="rId27"/>
    <p:sldId id="284"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90566-E321-4A29-9C17-A0B8AF3F2EB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663E8EBE-79B6-4375-849D-3C8C4AA8CB6D}">
      <dgm:prSet/>
      <dgm:spPr/>
      <dgm:t>
        <a:bodyPr/>
        <a:lstStyle/>
        <a:p>
          <a:r>
            <a:rPr lang="en-US"/>
            <a:t>Primary Exit- Proceed out the north hallway, past the locker room, up the stairs to the outside. Meet at the bus stop.</a:t>
          </a:r>
        </a:p>
      </dgm:t>
    </dgm:pt>
    <dgm:pt modelId="{70AD7CC6-5815-4C57-91AA-786CE79C590F}" type="parTrans" cxnId="{83C6582E-633A-4174-8432-020D99B47477}">
      <dgm:prSet/>
      <dgm:spPr/>
      <dgm:t>
        <a:bodyPr/>
        <a:lstStyle/>
        <a:p>
          <a:endParaRPr lang="en-US"/>
        </a:p>
      </dgm:t>
    </dgm:pt>
    <dgm:pt modelId="{D1E4E359-CD48-4FDA-89CB-59BC42EE21F1}" type="sibTrans" cxnId="{83C6582E-633A-4174-8432-020D99B47477}">
      <dgm:prSet/>
      <dgm:spPr/>
      <dgm:t>
        <a:bodyPr/>
        <a:lstStyle/>
        <a:p>
          <a:endParaRPr lang="en-US"/>
        </a:p>
      </dgm:t>
    </dgm:pt>
    <dgm:pt modelId="{BBE168E6-01A9-4A56-B8B6-8D1CCE002D4E}">
      <dgm:prSet/>
      <dgm:spPr/>
      <dgm:t>
        <a:bodyPr/>
        <a:lstStyle/>
        <a:p>
          <a:r>
            <a:rPr lang="en-US"/>
            <a:t>Secondary Exit- Proceed through the lab waiting area, down the hallway to bldg. 1, up the stairs and out the front revolving door. Meet at the bus stop.</a:t>
          </a:r>
        </a:p>
      </dgm:t>
    </dgm:pt>
    <dgm:pt modelId="{4D5E34AB-1223-4078-9F8E-0056879941A7}" type="parTrans" cxnId="{DD9F72D4-8F20-43D5-BE4E-3310F54DF769}">
      <dgm:prSet/>
      <dgm:spPr/>
      <dgm:t>
        <a:bodyPr/>
        <a:lstStyle/>
        <a:p>
          <a:endParaRPr lang="en-US"/>
        </a:p>
      </dgm:t>
    </dgm:pt>
    <dgm:pt modelId="{680D545B-1141-4AC1-A98C-8D4012E53786}" type="sibTrans" cxnId="{DD9F72D4-8F20-43D5-BE4E-3310F54DF769}">
      <dgm:prSet/>
      <dgm:spPr/>
      <dgm:t>
        <a:bodyPr/>
        <a:lstStyle/>
        <a:p>
          <a:endParaRPr lang="en-US"/>
        </a:p>
      </dgm:t>
    </dgm:pt>
    <dgm:pt modelId="{FF76E45D-340C-42E2-94C6-015C81BF95EC}">
      <dgm:prSet/>
      <dgm:spPr/>
      <dgm:t>
        <a:bodyPr/>
        <a:lstStyle/>
        <a:p>
          <a:r>
            <a:rPr lang="en-US"/>
            <a:t>Tertiary Exit- Proceed down the hallway in RmA61(office area) through the fire door into Respiratory therapy. Proceed down the hallway to bldg. 1, up the stairs and out the front revolving door. Meet at the bus stop.</a:t>
          </a:r>
        </a:p>
      </dgm:t>
    </dgm:pt>
    <dgm:pt modelId="{3EF60EBA-9C26-4EED-9D3A-0D7F129E6DC6}" type="parTrans" cxnId="{15EF7C76-AEF7-4903-BFD5-D1D009CF0765}">
      <dgm:prSet/>
      <dgm:spPr/>
      <dgm:t>
        <a:bodyPr/>
        <a:lstStyle/>
        <a:p>
          <a:endParaRPr lang="en-US"/>
        </a:p>
      </dgm:t>
    </dgm:pt>
    <dgm:pt modelId="{5EC64F74-47D9-4E40-8C91-EEF5427F7F8B}" type="sibTrans" cxnId="{15EF7C76-AEF7-4903-BFD5-D1D009CF0765}">
      <dgm:prSet/>
      <dgm:spPr/>
      <dgm:t>
        <a:bodyPr/>
        <a:lstStyle/>
        <a:p>
          <a:endParaRPr lang="en-US"/>
        </a:p>
      </dgm:t>
    </dgm:pt>
    <dgm:pt modelId="{44DAE1DA-8841-4C52-8283-8C6D8A27C0D9}" type="pres">
      <dgm:prSet presAssocID="{2A590566-E321-4A29-9C17-A0B8AF3F2EB1}" presName="linear" presStyleCnt="0">
        <dgm:presLayoutVars>
          <dgm:animLvl val="lvl"/>
          <dgm:resizeHandles val="exact"/>
        </dgm:presLayoutVars>
      </dgm:prSet>
      <dgm:spPr/>
    </dgm:pt>
    <dgm:pt modelId="{EB9E1ED5-88D2-487B-8EF4-2983E3FBCECE}" type="pres">
      <dgm:prSet presAssocID="{663E8EBE-79B6-4375-849D-3C8C4AA8CB6D}" presName="parentText" presStyleLbl="node1" presStyleIdx="0" presStyleCnt="3">
        <dgm:presLayoutVars>
          <dgm:chMax val="0"/>
          <dgm:bulletEnabled val="1"/>
        </dgm:presLayoutVars>
      </dgm:prSet>
      <dgm:spPr/>
    </dgm:pt>
    <dgm:pt modelId="{B8997D38-91FC-4087-8158-41BCD96F2E78}" type="pres">
      <dgm:prSet presAssocID="{D1E4E359-CD48-4FDA-89CB-59BC42EE21F1}" presName="spacer" presStyleCnt="0"/>
      <dgm:spPr/>
    </dgm:pt>
    <dgm:pt modelId="{1024CA31-DA1B-4CD2-B08A-06F66F084D2D}" type="pres">
      <dgm:prSet presAssocID="{BBE168E6-01A9-4A56-B8B6-8D1CCE002D4E}" presName="parentText" presStyleLbl="node1" presStyleIdx="1" presStyleCnt="3">
        <dgm:presLayoutVars>
          <dgm:chMax val="0"/>
          <dgm:bulletEnabled val="1"/>
        </dgm:presLayoutVars>
      </dgm:prSet>
      <dgm:spPr/>
    </dgm:pt>
    <dgm:pt modelId="{9D5EA651-ADD9-4AFF-AB38-A14143300717}" type="pres">
      <dgm:prSet presAssocID="{680D545B-1141-4AC1-A98C-8D4012E53786}" presName="spacer" presStyleCnt="0"/>
      <dgm:spPr/>
    </dgm:pt>
    <dgm:pt modelId="{0376894B-8788-45C6-91E4-CA817034474F}" type="pres">
      <dgm:prSet presAssocID="{FF76E45D-340C-42E2-94C6-015C81BF95EC}" presName="parentText" presStyleLbl="node1" presStyleIdx="2" presStyleCnt="3">
        <dgm:presLayoutVars>
          <dgm:chMax val="0"/>
          <dgm:bulletEnabled val="1"/>
        </dgm:presLayoutVars>
      </dgm:prSet>
      <dgm:spPr/>
    </dgm:pt>
  </dgm:ptLst>
  <dgm:cxnLst>
    <dgm:cxn modelId="{3B80FF0A-7733-4F37-A5A9-D34375A88B64}" type="presOf" srcId="{FF76E45D-340C-42E2-94C6-015C81BF95EC}" destId="{0376894B-8788-45C6-91E4-CA817034474F}" srcOrd="0" destOrd="0" presId="urn:microsoft.com/office/officeart/2005/8/layout/vList2"/>
    <dgm:cxn modelId="{587CCF21-8795-478C-916E-42CC332AD387}" type="presOf" srcId="{2A590566-E321-4A29-9C17-A0B8AF3F2EB1}" destId="{44DAE1DA-8841-4C52-8283-8C6D8A27C0D9}" srcOrd="0" destOrd="0" presId="urn:microsoft.com/office/officeart/2005/8/layout/vList2"/>
    <dgm:cxn modelId="{83C6582E-633A-4174-8432-020D99B47477}" srcId="{2A590566-E321-4A29-9C17-A0B8AF3F2EB1}" destId="{663E8EBE-79B6-4375-849D-3C8C4AA8CB6D}" srcOrd="0" destOrd="0" parTransId="{70AD7CC6-5815-4C57-91AA-786CE79C590F}" sibTransId="{D1E4E359-CD48-4FDA-89CB-59BC42EE21F1}"/>
    <dgm:cxn modelId="{15EF7C76-AEF7-4903-BFD5-D1D009CF0765}" srcId="{2A590566-E321-4A29-9C17-A0B8AF3F2EB1}" destId="{FF76E45D-340C-42E2-94C6-015C81BF95EC}" srcOrd="2" destOrd="0" parTransId="{3EF60EBA-9C26-4EED-9D3A-0D7F129E6DC6}" sibTransId="{5EC64F74-47D9-4E40-8C91-EEF5427F7F8B}"/>
    <dgm:cxn modelId="{1011CA78-D1B8-4031-8534-072A5987258A}" type="presOf" srcId="{BBE168E6-01A9-4A56-B8B6-8D1CCE002D4E}" destId="{1024CA31-DA1B-4CD2-B08A-06F66F084D2D}" srcOrd="0" destOrd="0" presId="urn:microsoft.com/office/officeart/2005/8/layout/vList2"/>
    <dgm:cxn modelId="{DD438B81-9A02-4D28-8075-2C5A26C9C828}" type="presOf" srcId="{663E8EBE-79B6-4375-849D-3C8C4AA8CB6D}" destId="{EB9E1ED5-88D2-487B-8EF4-2983E3FBCECE}" srcOrd="0" destOrd="0" presId="urn:microsoft.com/office/officeart/2005/8/layout/vList2"/>
    <dgm:cxn modelId="{DD9F72D4-8F20-43D5-BE4E-3310F54DF769}" srcId="{2A590566-E321-4A29-9C17-A0B8AF3F2EB1}" destId="{BBE168E6-01A9-4A56-B8B6-8D1CCE002D4E}" srcOrd="1" destOrd="0" parTransId="{4D5E34AB-1223-4078-9F8E-0056879941A7}" sibTransId="{680D545B-1141-4AC1-A98C-8D4012E53786}"/>
    <dgm:cxn modelId="{40DADD2B-9A5F-416B-A3C9-0907506DF3FA}" type="presParOf" srcId="{44DAE1DA-8841-4C52-8283-8C6D8A27C0D9}" destId="{EB9E1ED5-88D2-487B-8EF4-2983E3FBCECE}" srcOrd="0" destOrd="0" presId="urn:microsoft.com/office/officeart/2005/8/layout/vList2"/>
    <dgm:cxn modelId="{7509E77A-2CF4-46A7-8246-CD5FECCBE00B}" type="presParOf" srcId="{44DAE1DA-8841-4C52-8283-8C6D8A27C0D9}" destId="{B8997D38-91FC-4087-8158-41BCD96F2E78}" srcOrd="1" destOrd="0" presId="urn:microsoft.com/office/officeart/2005/8/layout/vList2"/>
    <dgm:cxn modelId="{7F494F5E-8A66-418A-A63C-2E7A34CA4915}" type="presParOf" srcId="{44DAE1DA-8841-4C52-8283-8C6D8A27C0D9}" destId="{1024CA31-DA1B-4CD2-B08A-06F66F084D2D}" srcOrd="2" destOrd="0" presId="urn:microsoft.com/office/officeart/2005/8/layout/vList2"/>
    <dgm:cxn modelId="{B20A666E-30EC-4ED3-B631-0AB980ACCE2D}" type="presParOf" srcId="{44DAE1DA-8841-4C52-8283-8C6D8A27C0D9}" destId="{9D5EA651-ADD9-4AFF-AB38-A14143300717}" srcOrd="3" destOrd="0" presId="urn:microsoft.com/office/officeart/2005/8/layout/vList2"/>
    <dgm:cxn modelId="{77B7C9A4-0725-468E-BC64-B8900E6CE512}" type="presParOf" srcId="{44DAE1DA-8841-4C52-8283-8C6D8A27C0D9}" destId="{0376894B-8788-45C6-91E4-CA817034474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0296F4-F027-4722-9BB9-EFAD5351B34D}"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69D19DFE-5423-463F-8744-022DF49F8426}">
      <dgm:prSet/>
      <dgm:spPr/>
      <dgm:t>
        <a:bodyPr/>
        <a:lstStyle/>
        <a:p>
          <a:r>
            <a:rPr lang="en-US"/>
            <a:t>Patients, visitors, employees with disabilities should be assisted by Lab staff to the safety exit.</a:t>
          </a:r>
        </a:p>
      </dgm:t>
    </dgm:pt>
    <dgm:pt modelId="{51C54354-4518-4339-9201-9D11073CACAA}" type="parTrans" cxnId="{EA0DE682-2DAA-456F-84CC-71772AC905E9}">
      <dgm:prSet/>
      <dgm:spPr/>
      <dgm:t>
        <a:bodyPr/>
        <a:lstStyle/>
        <a:p>
          <a:endParaRPr lang="en-US"/>
        </a:p>
      </dgm:t>
    </dgm:pt>
    <dgm:pt modelId="{3E7C5C62-15F9-4CB7-BEC2-B23670E7DB45}" type="sibTrans" cxnId="{EA0DE682-2DAA-456F-84CC-71772AC905E9}">
      <dgm:prSet/>
      <dgm:spPr/>
      <dgm:t>
        <a:bodyPr/>
        <a:lstStyle/>
        <a:p>
          <a:endParaRPr lang="en-US"/>
        </a:p>
      </dgm:t>
    </dgm:pt>
    <dgm:pt modelId="{5CB2E2DB-3084-4669-909B-6736CFD36D02}">
      <dgm:prSet/>
      <dgm:spPr/>
      <dgm:t>
        <a:bodyPr/>
        <a:lstStyle/>
        <a:p>
          <a:r>
            <a:rPr lang="en-US"/>
            <a:t>Non-ambulatory patients will stay in the lab area with lab staff, VA police will be notified at Ext. 6224</a:t>
          </a:r>
        </a:p>
      </dgm:t>
    </dgm:pt>
    <dgm:pt modelId="{D6CCE247-5FDF-466F-98DA-9FA0EBA0166D}" type="parTrans" cxnId="{3DA23F6F-B3C0-4B85-85EF-4B6CA0BFFE3D}">
      <dgm:prSet/>
      <dgm:spPr/>
      <dgm:t>
        <a:bodyPr/>
        <a:lstStyle/>
        <a:p>
          <a:endParaRPr lang="en-US"/>
        </a:p>
      </dgm:t>
    </dgm:pt>
    <dgm:pt modelId="{520742FB-6142-48A2-AD3D-1EBEACA3884C}" type="sibTrans" cxnId="{3DA23F6F-B3C0-4B85-85EF-4B6CA0BFFE3D}">
      <dgm:prSet/>
      <dgm:spPr/>
      <dgm:t>
        <a:bodyPr/>
        <a:lstStyle/>
        <a:p>
          <a:endParaRPr lang="en-US"/>
        </a:p>
      </dgm:t>
    </dgm:pt>
    <dgm:pt modelId="{3FB258B8-6FB4-42DE-813D-69055444CCCA}">
      <dgm:prSet/>
      <dgm:spPr/>
      <dgm:t>
        <a:bodyPr/>
        <a:lstStyle/>
        <a:p>
          <a:r>
            <a:rPr lang="en-US"/>
            <a:t>Handicapped lab staff will be issued a buddy each day of work to assist.</a:t>
          </a:r>
        </a:p>
      </dgm:t>
    </dgm:pt>
    <dgm:pt modelId="{EB188848-DF1A-4AF4-87A0-ACEDBB71F11E}" type="parTrans" cxnId="{A825495A-3D31-496D-AFC6-E4970C1CD272}">
      <dgm:prSet/>
      <dgm:spPr/>
      <dgm:t>
        <a:bodyPr/>
        <a:lstStyle/>
        <a:p>
          <a:endParaRPr lang="en-US"/>
        </a:p>
      </dgm:t>
    </dgm:pt>
    <dgm:pt modelId="{13A2B2F7-B6E2-4E71-B132-C2BBFDDFD544}" type="sibTrans" cxnId="{A825495A-3D31-496D-AFC6-E4970C1CD272}">
      <dgm:prSet/>
      <dgm:spPr/>
      <dgm:t>
        <a:bodyPr/>
        <a:lstStyle/>
        <a:p>
          <a:endParaRPr lang="en-US"/>
        </a:p>
      </dgm:t>
    </dgm:pt>
    <dgm:pt modelId="{DD1544D0-19AF-4795-BFA6-91A224CEDD0E}">
      <dgm:prSet/>
      <dgm:spPr/>
      <dgm:t>
        <a:bodyPr/>
        <a:lstStyle/>
        <a:p>
          <a:r>
            <a:rPr lang="en-US"/>
            <a:t>Be aware of exits unavailable due to construction.</a:t>
          </a:r>
        </a:p>
      </dgm:t>
    </dgm:pt>
    <dgm:pt modelId="{44A3E565-58B1-45E3-9C75-AC8445D31F8C}" type="parTrans" cxnId="{63A4954C-9257-41F9-96C2-781F7C614A55}">
      <dgm:prSet/>
      <dgm:spPr/>
      <dgm:t>
        <a:bodyPr/>
        <a:lstStyle/>
        <a:p>
          <a:endParaRPr lang="en-US"/>
        </a:p>
      </dgm:t>
    </dgm:pt>
    <dgm:pt modelId="{F47C4BC1-7A78-471A-A1F1-489DC7A88F5B}" type="sibTrans" cxnId="{63A4954C-9257-41F9-96C2-781F7C614A55}">
      <dgm:prSet/>
      <dgm:spPr/>
      <dgm:t>
        <a:bodyPr/>
        <a:lstStyle/>
        <a:p>
          <a:endParaRPr lang="en-US"/>
        </a:p>
      </dgm:t>
    </dgm:pt>
    <dgm:pt modelId="{51281D98-EBAC-4F21-ABCD-9541E8189E4A}" type="pres">
      <dgm:prSet presAssocID="{F50296F4-F027-4722-9BB9-EFAD5351B34D}" presName="linear" presStyleCnt="0">
        <dgm:presLayoutVars>
          <dgm:animLvl val="lvl"/>
          <dgm:resizeHandles val="exact"/>
        </dgm:presLayoutVars>
      </dgm:prSet>
      <dgm:spPr/>
    </dgm:pt>
    <dgm:pt modelId="{AA86787D-912A-4688-BBEE-77F965CACECA}" type="pres">
      <dgm:prSet presAssocID="{69D19DFE-5423-463F-8744-022DF49F8426}" presName="parentText" presStyleLbl="node1" presStyleIdx="0" presStyleCnt="4">
        <dgm:presLayoutVars>
          <dgm:chMax val="0"/>
          <dgm:bulletEnabled val="1"/>
        </dgm:presLayoutVars>
      </dgm:prSet>
      <dgm:spPr/>
    </dgm:pt>
    <dgm:pt modelId="{FFC9D8F1-491D-4959-8992-CB15BABF50AA}" type="pres">
      <dgm:prSet presAssocID="{3E7C5C62-15F9-4CB7-BEC2-B23670E7DB45}" presName="spacer" presStyleCnt="0"/>
      <dgm:spPr/>
    </dgm:pt>
    <dgm:pt modelId="{0654B14C-520A-42D1-8D68-A5F2FB7819AF}" type="pres">
      <dgm:prSet presAssocID="{5CB2E2DB-3084-4669-909B-6736CFD36D02}" presName="parentText" presStyleLbl="node1" presStyleIdx="1" presStyleCnt="4">
        <dgm:presLayoutVars>
          <dgm:chMax val="0"/>
          <dgm:bulletEnabled val="1"/>
        </dgm:presLayoutVars>
      </dgm:prSet>
      <dgm:spPr/>
    </dgm:pt>
    <dgm:pt modelId="{6C982085-AC8E-48E4-BDB3-C86104C8F844}" type="pres">
      <dgm:prSet presAssocID="{520742FB-6142-48A2-AD3D-1EBEACA3884C}" presName="spacer" presStyleCnt="0"/>
      <dgm:spPr/>
    </dgm:pt>
    <dgm:pt modelId="{21FAD0B5-342A-46C1-B8CE-27C22F9A77AA}" type="pres">
      <dgm:prSet presAssocID="{3FB258B8-6FB4-42DE-813D-69055444CCCA}" presName="parentText" presStyleLbl="node1" presStyleIdx="2" presStyleCnt="4">
        <dgm:presLayoutVars>
          <dgm:chMax val="0"/>
          <dgm:bulletEnabled val="1"/>
        </dgm:presLayoutVars>
      </dgm:prSet>
      <dgm:spPr/>
    </dgm:pt>
    <dgm:pt modelId="{111FBF34-28AC-443D-9CC7-78DFE116644B}" type="pres">
      <dgm:prSet presAssocID="{13A2B2F7-B6E2-4E71-B132-C2BBFDDFD544}" presName="spacer" presStyleCnt="0"/>
      <dgm:spPr/>
    </dgm:pt>
    <dgm:pt modelId="{D26F858E-69C8-46A5-9A79-2B9966CE602B}" type="pres">
      <dgm:prSet presAssocID="{DD1544D0-19AF-4795-BFA6-91A224CEDD0E}" presName="parentText" presStyleLbl="node1" presStyleIdx="3" presStyleCnt="4">
        <dgm:presLayoutVars>
          <dgm:chMax val="0"/>
          <dgm:bulletEnabled val="1"/>
        </dgm:presLayoutVars>
      </dgm:prSet>
      <dgm:spPr/>
    </dgm:pt>
  </dgm:ptLst>
  <dgm:cxnLst>
    <dgm:cxn modelId="{8C0CBD2C-F6AC-433C-AD5E-EA3052158737}" type="presOf" srcId="{5CB2E2DB-3084-4669-909B-6736CFD36D02}" destId="{0654B14C-520A-42D1-8D68-A5F2FB7819AF}" srcOrd="0" destOrd="0" presId="urn:microsoft.com/office/officeart/2005/8/layout/vList2"/>
    <dgm:cxn modelId="{0ECDF16B-4EDD-4E34-AA52-D885EE68E810}" type="presOf" srcId="{F50296F4-F027-4722-9BB9-EFAD5351B34D}" destId="{51281D98-EBAC-4F21-ABCD-9541E8189E4A}" srcOrd="0" destOrd="0" presId="urn:microsoft.com/office/officeart/2005/8/layout/vList2"/>
    <dgm:cxn modelId="{63A4954C-9257-41F9-96C2-781F7C614A55}" srcId="{F50296F4-F027-4722-9BB9-EFAD5351B34D}" destId="{DD1544D0-19AF-4795-BFA6-91A224CEDD0E}" srcOrd="3" destOrd="0" parTransId="{44A3E565-58B1-45E3-9C75-AC8445D31F8C}" sibTransId="{F47C4BC1-7A78-471A-A1F1-489DC7A88F5B}"/>
    <dgm:cxn modelId="{3DA23F6F-B3C0-4B85-85EF-4B6CA0BFFE3D}" srcId="{F50296F4-F027-4722-9BB9-EFAD5351B34D}" destId="{5CB2E2DB-3084-4669-909B-6736CFD36D02}" srcOrd="1" destOrd="0" parTransId="{D6CCE247-5FDF-466F-98DA-9FA0EBA0166D}" sibTransId="{520742FB-6142-48A2-AD3D-1EBEACA3884C}"/>
    <dgm:cxn modelId="{781E4054-9757-478E-BD95-A7343138FCAC}" type="presOf" srcId="{69D19DFE-5423-463F-8744-022DF49F8426}" destId="{AA86787D-912A-4688-BBEE-77F965CACECA}" srcOrd="0" destOrd="0" presId="urn:microsoft.com/office/officeart/2005/8/layout/vList2"/>
    <dgm:cxn modelId="{A825495A-3D31-496D-AFC6-E4970C1CD272}" srcId="{F50296F4-F027-4722-9BB9-EFAD5351B34D}" destId="{3FB258B8-6FB4-42DE-813D-69055444CCCA}" srcOrd="2" destOrd="0" parTransId="{EB188848-DF1A-4AF4-87A0-ACEDBB71F11E}" sibTransId="{13A2B2F7-B6E2-4E71-B132-C2BBFDDFD544}"/>
    <dgm:cxn modelId="{EA0DE682-2DAA-456F-84CC-71772AC905E9}" srcId="{F50296F4-F027-4722-9BB9-EFAD5351B34D}" destId="{69D19DFE-5423-463F-8744-022DF49F8426}" srcOrd="0" destOrd="0" parTransId="{51C54354-4518-4339-9201-9D11073CACAA}" sibTransId="{3E7C5C62-15F9-4CB7-BEC2-B23670E7DB45}"/>
    <dgm:cxn modelId="{8E872DAB-1D17-4345-BF64-F7AE2A231357}" type="presOf" srcId="{3FB258B8-6FB4-42DE-813D-69055444CCCA}" destId="{21FAD0B5-342A-46C1-B8CE-27C22F9A77AA}" srcOrd="0" destOrd="0" presId="urn:microsoft.com/office/officeart/2005/8/layout/vList2"/>
    <dgm:cxn modelId="{7316F9D7-EC9E-4EB5-82C9-1A88DE82CA17}" type="presOf" srcId="{DD1544D0-19AF-4795-BFA6-91A224CEDD0E}" destId="{D26F858E-69C8-46A5-9A79-2B9966CE602B}" srcOrd="0" destOrd="0" presId="urn:microsoft.com/office/officeart/2005/8/layout/vList2"/>
    <dgm:cxn modelId="{77EE70A6-33C3-45B5-9C61-0DC91F06F332}" type="presParOf" srcId="{51281D98-EBAC-4F21-ABCD-9541E8189E4A}" destId="{AA86787D-912A-4688-BBEE-77F965CACECA}" srcOrd="0" destOrd="0" presId="urn:microsoft.com/office/officeart/2005/8/layout/vList2"/>
    <dgm:cxn modelId="{A81AA6AA-53FB-48EB-9096-1D254B183268}" type="presParOf" srcId="{51281D98-EBAC-4F21-ABCD-9541E8189E4A}" destId="{FFC9D8F1-491D-4959-8992-CB15BABF50AA}" srcOrd="1" destOrd="0" presId="urn:microsoft.com/office/officeart/2005/8/layout/vList2"/>
    <dgm:cxn modelId="{9667F09D-D18C-48DE-B62D-E4A6831E1384}" type="presParOf" srcId="{51281D98-EBAC-4F21-ABCD-9541E8189E4A}" destId="{0654B14C-520A-42D1-8D68-A5F2FB7819AF}" srcOrd="2" destOrd="0" presId="urn:microsoft.com/office/officeart/2005/8/layout/vList2"/>
    <dgm:cxn modelId="{93953EE2-DD41-4AFC-BE65-ABBBA3F93D08}" type="presParOf" srcId="{51281D98-EBAC-4F21-ABCD-9541E8189E4A}" destId="{6C982085-AC8E-48E4-BDB3-C86104C8F844}" srcOrd="3" destOrd="0" presId="urn:microsoft.com/office/officeart/2005/8/layout/vList2"/>
    <dgm:cxn modelId="{5B9B3A28-57B9-4A7A-B396-FD00765A7A23}" type="presParOf" srcId="{51281D98-EBAC-4F21-ABCD-9541E8189E4A}" destId="{21FAD0B5-342A-46C1-B8CE-27C22F9A77AA}" srcOrd="4" destOrd="0" presId="urn:microsoft.com/office/officeart/2005/8/layout/vList2"/>
    <dgm:cxn modelId="{2517F6D8-A76F-40FB-8063-B0A05C7A8738}" type="presParOf" srcId="{51281D98-EBAC-4F21-ABCD-9541E8189E4A}" destId="{111FBF34-28AC-443D-9CC7-78DFE116644B}" srcOrd="5" destOrd="0" presId="urn:microsoft.com/office/officeart/2005/8/layout/vList2"/>
    <dgm:cxn modelId="{11ED16B6-4C79-4B6D-BB52-A99A04E9893A}" type="presParOf" srcId="{51281D98-EBAC-4F21-ABCD-9541E8189E4A}" destId="{D26F858E-69C8-46A5-9A79-2B9966CE602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A35D5A-553F-4702-BF66-E7F2AC9D51C9}"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F5FE0A8B-BA8D-4F39-B04A-DEE6CA7B60D7}">
      <dgm:prSet/>
      <dgm:spPr/>
      <dgm:t>
        <a:bodyPr/>
        <a:lstStyle/>
        <a:p>
          <a:r>
            <a:rPr lang="en-US"/>
            <a:t>DESCRIPTION: External Disasters may result in an influx of both Veteran and Community patients on a temporary basis.</a:t>
          </a:r>
        </a:p>
      </dgm:t>
    </dgm:pt>
    <dgm:pt modelId="{A23D62BE-91C1-4AE0-BBB8-54204388AEE2}" type="parTrans" cxnId="{4B3736CF-EC8E-4C0D-AB3E-38DBA6455F5F}">
      <dgm:prSet/>
      <dgm:spPr/>
      <dgm:t>
        <a:bodyPr/>
        <a:lstStyle/>
        <a:p>
          <a:endParaRPr lang="en-US"/>
        </a:p>
      </dgm:t>
    </dgm:pt>
    <dgm:pt modelId="{BC5E0F25-1747-4604-9CB5-13EDFD1A6BCE}" type="sibTrans" cxnId="{4B3736CF-EC8E-4C0D-AB3E-38DBA6455F5F}">
      <dgm:prSet/>
      <dgm:spPr/>
      <dgm:t>
        <a:bodyPr/>
        <a:lstStyle/>
        <a:p>
          <a:endParaRPr lang="en-US"/>
        </a:p>
      </dgm:t>
    </dgm:pt>
    <dgm:pt modelId="{1D8F3E56-5907-442A-ABCD-B5024745077F}">
      <dgm:prSet/>
      <dgm:spPr/>
      <dgm:t>
        <a:bodyPr/>
        <a:lstStyle/>
        <a:p>
          <a:r>
            <a:rPr lang="en-US"/>
            <a:t>NOTIFICATION: Overhead Page of Emergency Event</a:t>
          </a:r>
        </a:p>
      </dgm:t>
    </dgm:pt>
    <dgm:pt modelId="{0469CC93-7F2C-4795-9A07-C28719A20844}" type="parTrans" cxnId="{22F582DB-E316-4399-9B7E-E06C372A3869}">
      <dgm:prSet/>
      <dgm:spPr/>
      <dgm:t>
        <a:bodyPr/>
        <a:lstStyle/>
        <a:p>
          <a:endParaRPr lang="en-US"/>
        </a:p>
      </dgm:t>
    </dgm:pt>
    <dgm:pt modelId="{EB28ED06-6078-49A7-839C-DB67B0B6B631}" type="sibTrans" cxnId="{22F582DB-E316-4399-9B7E-E06C372A3869}">
      <dgm:prSet/>
      <dgm:spPr/>
      <dgm:t>
        <a:bodyPr/>
        <a:lstStyle/>
        <a:p>
          <a:endParaRPr lang="en-US"/>
        </a:p>
      </dgm:t>
    </dgm:pt>
    <dgm:pt modelId="{A548AB52-A931-4AEF-8BE8-4637CE33B06C}">
      <dgm:prSet/>
      <dgm:spPr/>
      <dgm:t>
        <a:bodyPr/>
        <a:lstStyle/>
        <a:p>
          <a:r>
            <a:rPr lang="en-US"/>
            <a:t>RESPONSE: As directed by Incident Commander</a:t>
          </a:r>
        </a:p>
      </dgm:t>
    </dgm:pt>
    <dgm:pt modelId="{D55155D7-D951-4086-84BB-96A5A6BFAAB1}" type="parTrans" cxnId="{D61097DA-B400-49A7-B42E-D7454AF06215}">
      <dgm:prSet/>
      <dgm:spPr/>
      <dgm:t>
        <a:bodyPr/>
        <a:lstStyle/>
        <a:p>
          <a:endParaRPr lang="en-US"/>
        </a:p>
      </dgm:t>
    </dgm:pt>
    <dgm:pt modelId="{97729BDA-4487-4F54-A612-CCAD7FEABF9D}" type="sibTrans" cxnId="{D61097DA-B400-49A7-B42E-D7454AF06215}">
      <dgm:prSet/>
      <dgm:spPr/>
      <dgm:t>
        <a:bodyPr/>
        <a:lstStyle/>
        <a:p>
          <a:endParaRPr lang="en-US"/>
        </a:p>
      </dgm:t>
    </dgm:pt>
    <dgm:pt modelId="{B91BBFCC-2BE4-494F-B047-267D99F50588}" type="pres">
      <dgm:prSet presAssocID="{CCA35D5A-553F-4702-BF66-E7F2AC9D51C9}" presName="linear" presStyleCnt="0">
        <dgm:presLayoutVars>
          <dgm:animLvl val="lvl"/>
          <dgm:resizeHandles val="exact"/>
        </dgm:presLayoutVars>
      </dgm:prSet>
      <dgm:spPr/>
    </dgm:pt>
    <dgm:pt modelId="{EB6D81FE-4C6C-4CB7-9C90-294B89581881}" type="pres">
      <dgm:prSet presAssocID="{F5FE0A8B-BA8D-4F39-B04A-DEE6CA7B60D7}" presName="parentText" presStyleLbl="node1" presStyleIdx="0" presStyleCnt="3">
        <dgm:presLayoutVars>
          <dgm:chMax val="0"/>
          <dgm:bulletEnabled val="1"/>
        </dgm:presLayoutVars>
      </dgm:prSet>
      <dgm:spPr/>
    </dgm:pt>
    <dgm:pt modelId="{336D47F3-E0B3-4438-90DD-B42E8EA683F8}" type="pres">
      <dgm:prSet presAssocID="{BC5E0F25-1747-4604-9CB5-13EDFD1A6BCE}" presName="spacer" presStyleCnt="0"/>
      <dgm:spPr/>
    </dgm:pt>
    <dgm:pt modelId="{6DDBC2BC-80C7-42FC-95C8-E002E56D9100}" type="pres">
      <dgm:prSet presAssocID="{1D8F3E56-5907-442A-ABCD-B5024745077F}" presName="parentText" presStyleLbl="node1" presStyleIdx="1" presStyleCnt="3">
        <dgm:presLayoutVars>
          <dgm:chMax val="0"/>
          <dgm:bulletEnabled val="1"/>
        </dgm:presLayoutVars>
      </dgm:prSet>
      <dgm:spPr/>
    </dgm:pt>
    <dgm:pt modelId="{90148DD8-E089-4832-96D9-BF9A1D1788AB}" type="pres">
      <dgm:prSet presAssocID="{EB28ED06-6078-49A7-839C-DB67B0B6B631}" presName="spacer" presStyleCnt="0"/>
      <dgm:spPr/>
    </dgm:pt>
    <dgm:pt modelId="{9C944EEF-A028-4392-8879-347B3F77DF4B}" type="pres">
      <dgm:prSet presAssocID="{A548AB52-A931-4AEF-8BE8-4637CE33B06C}" presName="parentText" presStyleLbl="node1" presStyleIdx="2" presStyleCnt="3">
        <dgm:presLayoutVars>
          <dgm:chMax val="0"/>
          <dgm:bulletEnabled val="1"/>
        </dgm:presLayoutVars>
      </dgm:prSet>
      <dgm:spPr/>
    </dgm:pt>
  </dgm:ptLst>
  <dgm:cxnLst>
    <dgm:cxn modelId="{FEE2EE36-C954-487B-8872-ABB8F46B0150}" type="presOf" srcId="{A548AB52-A931-4AEF-8BE8-4637CE33B06C}" destId="{9C944EEF-A028-4392-8879-347B3F77DF4B}" srcOrd="0" destOrd="0" presId="urn:microsoft.com/office/officeart/2005/8/layout/vList2"/>
    <dgm:cxn modelId="{70A5DC4D-243A-4C4A-8C1E-F22012D67BD5}" type="presOf" srcId="{F5FE0A8B-BA8D-4F39-B04A-DEE6CA7B60D7}" destId="{EB6D81FE-4C6C-4CB7-9C90-294B89581881}" srcOrd="0" destOrd="0" presId="urn:microsoft.com/office/officeart/2005/8/layout/vList2"/>
    <dgm:cxn modelId="{C8D0649F-BBAB-4E9F-A19A-9AA83D4B8DB8}" type="presOf" srcId="{1D8F3E56-5907-442A-ABCD-B5024745077F}" destId="{6DDBC2BC-80C7-42FC-95C8-E002E56D9100}" srcOrd="0" destOrd="0" presId="urn:microsoft.com/office/officeart/2005/8/layout/vList2"/>
    <dgm:cxn modelId="{D23C9FCB-542D-40EE-8F2C-3DD0FB566885}" type="presOf" srcId="{CCA35D5A-553F-4702-BF66-E7F2AC9D51C9}" destId="{B91BBFCC-2BE4-494F-B047-267D99F50588}" srcOrd="0" destOrd="0" presId="urn:microsoft.com/office/officeart/2005/8/layout/vList2"/>
    <dgm:cxn modelId="{4B3736CF-EC8E-4C0D-AB3E-38DBA6455F5F}" srcId="{CCA35D5A-553F-4702-BF66-E7F2AC9D51C9}" destId="{F5FE0A8B-BA8D-4F39-B04A-DEE6CA7B60D7}" srcOrd="0" destOrd="0" parTransId="{A23D62BE-91C1-4AE0-BBB8-54204388AEE2}" sibTransId="{BC5E0F25-1747-4604-9CB5-13EDFD1A6BCE}"/>
    <dgm:cxn modelId="{D61097DA-B400-49A7-B42E-D7454AF06215}" srcId="{CCA35D5A-553F-4702-BF66-E7F2AC9D51C9}" destId="{A548AB52-A931-4AEF-8BE8-4637CE33B06C}" srcOrd="2" destOrd="0" parTransId="{D55155D7-D951-4086-84BB-96A5A6BFAAB1}" sibTransId="{97729BDA-4487-4F54-A612-CCAD7FEABF9D}"/>
    <dgm:cxn modelId="{22F582DB-E316-4399-9B7E-E06C372A3869}" srcId="{CCA35D5A-553F-4702-BF66-E7F2AC9D51C9}" destId="{1D8F3E56-5907-442A-ABCD-B5024745077F}" srcOrd="1" destOrd="0" parTransId="{0469CC93-7F2C-4795-9A07-C28719A20844}" sibTransId="{EB28ED06-6078-49A7-839C-DB67B0B6B631}"/>
    <dgm:cxn modelId="{0A35E56F-79AC-4E32-A5FD-86008EE1C1F3}" type="presParOf" srcId="{B91BBFCC-2BE4-494F-B047-267D99F50588}" destId="{EB6D81FE-4C6C-4CB7-9C90-294B89581881}" srcOrd="0" destOrd="0" presId="urn:microsoft.com/office/officeart/2005/8/layout/vList2"/>
    <dgm:cxn modelId="{6F2F1AC7-9278-4784-9C9B-70E4AC66F382}" type="presParOf" srcId="{B91BBFCC-2BE4-494F-B047-267D99F50588}" destId="{336D47F3-E0B3-4438-90DD-B42E8EA683F8}" srcOrd="1" destOrd="0" presId="urn:microsoft.com/office/officeart/2005/8/layout/vList2"/>
    <dgm:cxn modelId="{A6CD8A4E-4A50-42FF-BB68-D2A0A5F7C86D}" type="presParOf" srcId="{B91BBFCC-2BE4-494F-B047-267D99F50588}" destId="{6DDBC2BC-80C7-42FC-95C8-E002E56D9100}" srcOrd="2" destOrd="0" presId="urn:microsoft.com/office/officeart/2005/8/layout/vList2"/>
    <dgm:cxn modelId="{D5C9D2C1-9F93-43DB-BECF-242D2A5F4860}" type="presParOf" srcId="{B91BBFCC-2BE4-494F-B047-267D99F50588}" destId="{90148DD8-E089-4832-96D9-BF9A1D1788AB}" srcOrd="3" destOrd="0" presId="urn:microsoft.com/office/officeart/2005/8/layout/vList2"/>
    <dgm:cxn modelId="{7E84DC78-6897-4172-A1AC-5B16FAA3602A}" type="presParOf" srcId="{B91BBFCC-2BE4-494F-B047-267D99F50588}" destId="{9C944EEF-A028-4392-8879-347B3F77DF4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C391D-F750-4A5E-990C-91A8287182DA}"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41D99B83-CAE9-4114-B4FB-C1A7DCA529CD}">
      <dgm:prSet/>
      <dgm:spPr/>
      <dgm:t>
        <a:bodyPr/>
        <a:lstStyle/>
        <a:p>
          <a:r>
            <a:rPr lang="en-US"/>
            <a:t>Shelter in place is not a stand-alone action and is used as a response to an emergency</a:t>
          </a:r>
        </a:p>
      </dgm:t>
    </dgm:pt>
    <dgm:pt modelId="{D78BC64D-C950-480C-978F-8D72F0CB2FC6}" type="parTrans" cxnId="{68325795-1475-4E6E-930B-6CAA346AC8B5}">
      <dgm:prSet/>
      <dgm:spPr/>
      <dgm:t>
        <a:bodyPr/>
        <a:lstStyle/>
        <a:p>
          <a:endParaRPr lang="en-US"/>
        </a:p>
      </dgm:t>
    </dgm:pt>
    <dgm:pt modelId="{1DDF0564-0B87-4429-89D5-8A12265CED2B}" type="sibTrans" cxnId="{68325795-1475-4E6E-930B-6CAA346AC8B5}">
      <dgm:prSet/>
      <dgm:spPr/>
      <dgm:t>
        <a:bodyPr/>
        <a:lstStyle/>
        <a:p>
          <a:endParaRPr lang="en-US"/>
        </a:p>
      </dgm:t>
    </dgm:pt>
    <dgm:pt modelId="{BF2C7B88-BCC2-48D8-810C-0FA83D487069}">
      <dgm:prSet/>
      <dgm:spPr/>
      <dgm:t>
        <a:bodyPr/>
        <a:lstStyle/>
        <a:p>
          <a:r>
            <a:rPr lang="en-US"/>
            <a:t>NOTIFICATION: Overhead Page of start time, reason, and expected duration</a:t>
          </a:r>
        </a:p>
      </dgm:t>
    </dgm:pt>
    <dgm:pt modelId="{FBF98A06-92C2-4496-A1B7-0988FC4D8188}" type="parTrans" cxnId="{3C8187FB-A234-4BF7-A0D5-DAF4DE2EC192}">
      <dgm:prSet/>
      <dgm:spPr/>
      <dgm:t>
        <a:bodyPr/>
        <a:lstStyle/>
        <a:p>
          <a:endParaRPr lang="en-US"/>
        </a:p>
      </dgm:t>
    </dgm:pt>
    <dgm:pt modelId="{79A74938-5276-49EB-A013-51E2E268A319}" type="sibTrans" cxnId="{3C8187FB-A234-4BF7-A0D5-DAF4DE2EC192}">
      <dgm:prSet/>
      <dgm:spPr/>
      <dgm:t>
        <a:bodyPr/>
        <a:lstStyle/>
        <a:p>
          <a:endParaRPr lang="en-US"/>
        </a:p>
      </dgm:t>
    </dgm:pt>
    <dgm:pt modelId="{134980D5-5936-46D7-AE2E-0DF66EB6035D}">
      <dgm:prSet/>
      <dgm:spPr/>
      <dgm:t>
        <a:bodyPr/>
        <a:lstStyle/>
        <a:p>
          <a:r>
            <a:rPr lang="en-US"/>
            <a:t>RESPONSE: </a:t>
          </a:r>
        </a:p>
      </dgm:t>
    </dgm:pt>
    <dgm:pt modelId="{ED06A6B5-D99C-481F-8455-FB3851B3391F}" type="parTrans" cxnId="{F98CDABB-9357-44EC-A329-A2601F537FE9}">
      <dgm:prSet/>
      <dgm:spPr/>
      <dgm:t>
        <a:bodyPr/>
        <a:lstStyle/>
        <a:p>
          <a:endParaRPr lang="en-US"/>
        </a:p>
      </dgm:t>
    </dgm:pt>
    <dgm:pt modelId="{BEA487E9-B48F-4571-9C4B-1FB95B4A7B1F}" type="sibTrans" cxnId="{F98CDABB-9357-44EC-A329-A2601F537FE9}">
      <dgm:prSet/>
      <dgm:spPr/>
      <dgm:t>
        <a:bodyPr/>
        <a:lstStyle/>
        <a:p>
          <a:endParaRPr lang="en-US"/>
        </a:p>
      </dgm:t>
    </dgm:pt>
    <dgm:pt modelId="{14B198A3-03F9-442A-B9E3-7D7672BCE601}">
      <dgm:prSet/>
      <dgm:spPr/>
      <dgm:t>
        <a:bodyPr/>
        <a:lstStyle/>
        <a:p>
          <a:r>
            <a:rPr lang="en-US"/>
            <a:t>In an emergency, persons in immediate danger should seek safe refuge areas immediately.</a:t>
          </a:r>
        </a:p>
      </dgm:t>
    </dgm:pt>
    <dgm:pt modelId="{ADAABF33-0E52-4EAC-B21C-A3AEFAD7B44F}" type="parTrans" cxnId="{4E9EB6A9-8658-4323-A9B3-3B27ADD3348F}">
      <dgm:prSet/>
      <dgm:spPr/>
      <dgm:t>
        <a:bodyPr/>
        <a:lstStyle/>
        <a:p>
          <a:endParaRPr lang="en-US"/>
        </a:p>
      </dgm:t>
    </dgm:pt>
    <dgm:pt modelId="{94E44FD5-3ED4-470A-9858-885852C993E9}" type="sibTrans" cxnId="{4E9EB6A9-8658-4323-A9B3-3B27ADD3348F}">
      <dgm:prSet/>
      <dgm:spPr/>
      <dgm:t>
        <a:bodyPr/>
        <a:lstStyle/>
        <a:p>
          <a:endParaRPr lang="en-US"/>
        </a:p>
      </dgm:t>
    </dgm:pt>
    <dgm:pt modelId="{7A9F5781-098F-4AA8-91C9-15B7A92C6F3D}">
      <dgm:prSet/>
      <dgm:spPr/>
      <dgm:t>
        <a:bodyPr/>
        <a:lstStyle/>
        <a:p>
          <a:r>
            <a:rPr lang="en-US"/>
            <a:t>Person not in immediate danger should shelter in place and wait for orders.</a:t>
          </a:r>
        </a:p>
      </dgm:t>
    </dgm:pt>
    <dgm:pt modelId="{2CA7B375-076A-45F2-B8BD-71CE69DE3603}" type="parTrans" cxnId="{40F3647B-0F2E-4366-8660-978F4583196F}">
      <dgm:prSet/>
      <dgm:spPr/>
      <dgm:t>
        <a:bodyPr/>
        <a:lstStyle/>
        <a:p>
          <a:endParaRPr lang="en-US"/>
        </a:p>
      </dgm:t>
    </dgm:pt>
    <dgm:pt modelId="{712A251A-67C9-4B81-B7A3-D769076C2B6A}" type="sibTrans" cxnId="{40F3647B-0F2E-4366-8660-978F4583196F}">
      <dgm:prSet/>
      <dgm:spPr/>
      <dgm:t>
        <a:bodyPr/>
        <a:lstStyle/>
        <a:p>
          <a:endParaRPr lang="en-US"/>
        </a:p>
      </dgm:t>
    </dgm:pt>
    <dgm:pt modelId="{A64404C0-6BC5-4E91-AC66-97C7D911B710}" type="pres">
      <dgm:prSet presAssocID="{A83C391D-F750-4A5E-990C-91A8287182DA}" presName="diagram" presStyleCnt="0">
        <dgm:presLayoutVars>
          <dgm:dir/>
          <dgm:resizeHandles val="exact"/>
        </dgm:presLayoutVars>
      </dgm:prSet>
      <dgm:spPr/>
    </dgm:pt>
    <dgm:pt modelId="{8D244CCB-CD26-4E55-B1B1-A3F7B1146983}" type="pres">
      <dgm:prSet presAssocID="{41D99B83-CAE9-4114-B4FB-C1A7DCA529CD}" presName="node" presStyleLbl="node1" presStyleIdx="0" presStyleCnt="3">
        <dgm:presLayoutVars>
          <dgm:bulletEnabled val="1"/>
        </dgm:presLayoutVars>
      </dgm:prSet>
      <dgm:spPr/>
    </dgm:pt>
    <dgm:pt modelId="{EBCC410C-B63F-4BA0-901B-A52354F18E69}" type="pres">
      <dgm:prSet presAssocID="{1DDF0564-0B87-4429-89D5-8A12265CED2B}" presName="sibTrans" presStyleCnt="0"/>
      <dgm:spPr/>
    </dgm:pt>
    <dgm:pt modelId="{6D96D721-F75D-44E1-9946-BFAF3BCB9D00}" type="pres">
      <dgm:prSet presAssocID="{BF2C7B88-BCC2-48D8-810C-0FA83D487069}" presName="node" presStyleLbl="node1" presStyleIdx="1" presStyleCnt="3">
        <dgm:presLayoutVars>
          <dgm:bulletEnabled val="1"/>
        </dgm:presLayoutVars>
      </dgm:prSet>
      <dgm:spPr/>
    </dgm:pt>
    <dgm:pt modelId="{3849F3A2-2FCB-4504-9EA7-33C48057CB8B}" type="pres">
      <dgm:prSet presAssocID="{79A74938-5276-49EB-A013-51E2E268A319}" presName="sibTrans" presStyleCnt="0"/>
      <dgm:spPr/>
    </dgm:pt>
    <dgm:pt modelId="{A0639470-5948-4221-BE5A-7A6703506CD2}" type="pres">
      <dgm:prSet presAssocID="{134980D5-5936-46D7-AE2E-0DF66EB6035D}" presName="node" presStyleLbl="node1" presStyleIdx="2" presStyleCnt="3">
        <dgm:presLayoutVars>
          <dgm:bulletEnabled val="1"/>
        </dgm:presLayoutVars>
      </dgm:prSet>
      <dgm:spPr/>
    </dgm:pt>
  </dgm:ptLst>
  <dgm:cxnLst>
    <dgm:cxn modelId="{674B7231-DF2F-46B7-ABF0-41C8D3E46E95}" type="presOf" srcId="{A83C391D-F750-4A5E-990C-91A8287182DA}" destId="{A64404C0-6BC5-4E91-AC66-97C7D911B710}" srcOrd="0" destOrd="0" presId="urn:microsoft.com/office/officeart/2005/8/layout/default"/>
    <dgm:cxn modelId="{40F3647B-0F2E-4366-8660-978F4583196F}" srcId="{134980D5-5936-46D7-AE2E-0DF66EB6035D}" destId="{7A9F5781-098F-4AA8-91C9-15B7A92C6F3D}" srcOrd="1" destOrd="0" parTransId="{2CA7B375-076A-45F2-B8BD-71CE69DE3603}" sibTransId="{712A251A-67C9-4B81-B7A3-D769076C2B6A}"/>
    <dgm:cxn modelId="{68325795-1475-4E6E-930B-6CAA346AC8B5}" srcId="{A83C391D-F750-4A5E-990C-91A8287182DA}" destId="{41D99B83-CAE9-4114-B4FB-C1A7DCA529CD}" srcOrd="0" destOrd="0" parTransId="{D78BC64D-C950-480C-978F-8D72F0CB2FC6}" sibTransId="{1DDF0564-0B87-4429-89D5-8A12265CED2B}"/>
    <dgm:cxn modelId="{E5F66B9C-1B02-4490-ACF2-9526DEF3B302}" type="presOf" srcId="{7A9F5781-098F-4AA8-91C9-15B7A92C6F3D}" destId="{A0639470-5948-4221-BE5A-7A6703506CD2}" srcOrd="0" destOrd="2" presId="urn:microsoft.com/office/officeart/2005/8/layout/default"/>
    <dgm:cxn modelId="{4E9EB6A9-8658-4323-A9B3-3B27ADD3348F}" srcId="{134980D5-5936-46D7-AE2E-0DF66EB6035D}" destId="{14B198A3-03F9-442A-B9E3-7D7672BCE601}" srcOrd="0" destOrd="0" parTransId="{ADAABF33-0E52-4EAC-B21C-A3AEFAD7B44F}" sibTransId="{94E44FD5-3ED4-470A-9858-885852C993E9}"/>
    <dgm:cxn modelId="{F98CDABB-9357-44EC-A329-A2601F537FE9}" srcId="{A83C391D-F750-4A5E-990C-91A8287182DA}" destId="{134980D5-5936-46D7-AE2E-0DF66EB6035D}" srcOrd="2" destOrd="0" parTransId="{ED06A6B5-D99C-481F-8455-FB3851B3391F}" sibTransId="{BEA487E9-B48F-4571-9C4B-1FB95B4A7B1F}"/>
    <dgm:cxn modelId="{9A2FDDBF-40CA-4B83-A042-2EA0F24B0C22}" type="presOf" srcId="{BF2C7B88-BCC2-48D8-810C-0FA83D487069}" destId="{6D96D721-F75D-44E1-9946-BFAF3BCB9D00}" srcOrd="0" destOrd="0" presId="urn:microsoft.com/office/officeart/2005/8/layout/default"/>
    <dgm:cxn modelId="{7E9185D7-CF74-4FCC-A7CE-E8C07C066242}" type="presOf" srcId="{41D99B83-CAE9-4114-B4FB-C1A7DCA529CD}" destId="{8D244CCB-CD26-4E55-B1B1-A3F7B1146983}" srcOrd="0" destOrd="0" presId="urn:microsoft.com/office/officeart/2005/8/layout/default"/>
    <dgm:cxn modelId="{132EA9E2-56AE-4A2D-87DF-35BD8E7A5A42}" type="presOf" srcId="{134980D5-5936-46D7-AE2E-0DF66EB6035D}" destId="{A0639470-5948-4221-BE5A-7A6703506CD2}" srcOrd="0" destOrd="0" presId="urn:microsoft.com/office/officeart/2005/8/layout/default"/>
    <dgm:cxn modelId="{EE7DA9F8-B4FC-4236-8EB6-EF59FB77D7C6}" type="presOf" srcId="{14B198A3-03F9-442A-B9E3-7D7672BCE601}" destId="{A0639470-5948-4221-BE5A-7A6703506CD2}" srcOrd="0" destOrd="1" presId="urn:microsoft.com/office/officeart/2005/8/layout/default"/>
    <dgm:cxn modelId="{3C8187FB-A234-4BF7-A0D5-DAF4DE2EC192}" srcId="{A83C391D-F750-4A5E-990C-91A8287182DA}" destId="{BF2C7B88-BCC2-48D8-810C-0FA83D487069}" srcOrd="1" destOrd="0" parTransId="{FBF98A06-92C2-4496-A1B7-0988FC4D8188}" sibTransId="{79A74938-5276-49EB-A013-51E2E268A319}"/>
    <dgm:cxn modelId="{28F5546A-FF87-4E54-82BE-ADE4AD69E309}" type="presParOf" srcId="{A64404C0-6BC5-4E91-AC66-97C7D911B710}" destId="{8D244CCB-CD26-4E55-B1B1-A3F7B1146983}" srcOrd="0" destOrd="0" presId="urn:microsoft.com/office/officeart/2005/8/layout/default"/>
    <dgm:cxn modelId="{B40E58A1-A112-4E71-8D1F-2804E474F7B9}" type="presParOf" srcId="{A64404C0-6BC5-4E91-AC66-97C7D911B710}" destId="{EBCC410C-B63F-4BA0-901B-A52354F18E69}" srcOrd="1" destOrd="0" presId="urn:microsoft.com/office/officeart/2005/8/layout/default"/>
    <dgm:cxn modelId="{AE74EF6E-3D01-46E4-9D31-7684E5C5A271}" type="presParOf" srcId="{A64404C0-6BC5-4E91-AC66-97C7D911B710}" destId="{6D96D721-F75D-44E1-9946-BFAF3BCB9D00}" srcOrd="2" destOrd="0" presId="urn:microsoft.com/office/officeart/2005/8/layout/default"/>
    <dgm:cxn modelId="{4CE96C77-5BB3-4ABF-A81D-69E5B979DFF6}" type="presParOf" srcId="{A64404C0-6BC5-4E91-AC66-97C7D911B710}" destId="{3849F3A2-2FCB-4504-9EA7-33C48057CB8B}" srcOrd="3" destOrd="0" presId="urn:microsoft.com/office/officeart/2005/8/layout/default"/>
    <dgm:cxn modelId="{5FB37B55-DE4B-400A-B065-B4DAC7693700}" type="presParOf" srcId="{A64404C0-6BC5-4E91-AC66-97C7D911B710}" destId="{A0639470-5948-4221-BE5A-7A6703506CD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C04499-7C55-4047-AE43-D2DAE7F99B2C}" type="doc">
      <dgm:prSet loTypeId="urn:microsoft.com/office/officeart/2005/8/layout/hierarchy1" loCatId="hierarchy" qsTypeId="urn:microsoft.com/office/officeart/2005/8/quickstyle/simple5" qsCatId="simple" csTypeId="urn:microsoft.com/office/officeart/2005/8/colors/colorful2" csCatId="colorful"/>
      <dgm:spPr/>
      <dgm:t>
        <a:bodyPr/>
        <a:lstStyle/>
        <a:p>
          <a:endParaRPr lang="en-US"/>
        </a:p>
      </dgm:t>
    </dgm:pt>
    <dgm:pt modelId="{9B86BDC1-221D-4A22-9C1E-B3AC83C8D7EE}">
      <dgm:prSet/>
      <dgm:spPr/>
      <dgm:t>
        <a:bodyPr/>
        <a:lstStyle/>
        <a:p>
          <a:r>
            <a:rPr lang="en-US"/>
            <a:t>NOTIFICATION: per Incident Commander</a:t>
          </a:r>
        </a:p>
      </dgm:t>
    </dgm:pt>
    <dgm:pt modelId="{867D8497-1189-4BE8-820A-84E2785432CB}" type="parTrans" cxnId="{F46CD213-3BB0-43BA-8EEA-36BFDFA401C3}">
      <dgm:prSet/>
      <dgm:spPr/>
      <dgm:t>
        <a:bodyPr/>
        <a:lstStyle/>
        <a:p>
          <a:endParaRPr lang="en-US"/>
        </a:p>
      </dgm:t>
    </dgm:pt>
    <dgm:pt modelId="{DD5FB1E5-349D-4726-9615-BE03B1DD0FC2}" type="sibTrans" cxnId="{F46CD213-3BB0-43BA-8EEA-36BFDFA401C3}">
      <dgm:prSet/>
      <dgm:spPr/>
      <dgm:t>
        <a:bodyPr/>
        <a:lstStyle/>
        <a:p>
          <a:endParaRPr lang="en-US"/>
        </a:p>
      </dgm:t>
    </dgm:pt>
    <dgm:pt modelId="{D53AC3BF-4C39-4191-80BF-C5238F318909}">
      <dgm:prSet/>
      <dgm:spPr/>
      <dgm:t>
        <a:bodyPr/>
        <a:lstStyle/>
        <a:p>
          <a:r>
            <a:rPr lang="en-US"/>
            <a:t>RESPONSE: Follow instructions and CD 11-76 inter/intra facility transfers</a:t>
          </a:r>
        </a:p>
      </dgm:t>
    </dgm:pt>
    <dgm:pt modelId="{FB7DB1F3-0F98-416F-8442-9710DB340FD4}" type="parTrans" cxnId="{37151501-ACEA-4E77-82B3-2AD03CA0D2B8}">
      <dgm:prSet/>
      <dgm:spPr/>
      <dgm:t>
        <a:bodyPr/>
        <a:lstStyle/>
        <a:p>
          <a:endParaRPr lang="en-US"/>
        </a:p>
      </dgm:t>
    </dgm:pt>
    <dgm:pt modelId="{BC9E6062-C05A-4CB5-A2CC-370F4A5217FB}" type="sibTrans" cxnId="{37151501-ACEA-4E77-82B3-2AD03CA0D2B8}">
      <dgm:prSet/>
      <dgm:spPr/>
      <dgm:t>
        <a:bodyPr/>
        <a:lstStyle/>
        <a:p>
          <a:endParaRPr lang="en-US"/>
        </a:p>
      </dgm:t>
    </dgm:pt>
    <dgm:pt modelId="{0A78823D-ACA8-4ADC-9184-870DD3C3B4CB}">
      <dgm:prSet/>
      <dgm:spPr/>
      <dgm:t>
        <a:bodyPr/>
        <a:lstStyle/>
        <a:p>
          <a:r>
            <a:rPr lang="en-US"/>
            <a:t>Implement service line/program specific plans. </a:t>
          </a:r>
        </a:p>
      </dgm:t>
    </dgm:pt>
    <dgm:pt modelId="{EE8A884F-D53B-45CB-A0A5-39C15AB80B4E}" type="parTrans" cxnId="{1289AF77-F499-4941-81FD-C0190BF9AF76}">
      <dgm:prSet/>
      <dgm:spPr/>
      <dgm:t>
        <a:bodyPr/>
        <a:lstStyle/>
        <a:p>
          <a:endParaRPr lang="en-US"/>
        </a:p>
      </dgm:t>
    </dgm:pt>
    <dgm:pt modelId="{073B84BF-72D9-4938-BF77-7E03DF2C2F8E}" type="sibTrans" cxnId="{1289AF77-F499-4941-81FD-C0190BF9AF76}">
      <dgm:prSet/>
      <dgm:spPr/>
      <dgm:t>
        <a:bodyPr/>
        <a:lstStyle/>
        <a:p>
          <a:endParaRPr lang="en-US"/>
        </a:p>
      </dgm:t>
    </dgm:pt>
    <dgm:pt modelId="{FF3845DD-3CE7-4616-A64B-49ABDDE1EFE6}" type="pres">
      <dgm:prSet presAssocID="{37C04499-7C55-4047-AE43-D2DAE7F99B2C}" presName="hierChild1" presStyleCnt="0">
        <dgm:presLayoutVars>
          <dgm:chPref val="1"/>
          <dgm:dir/>
          <dgm:animOne val="branch"/>
          <dgm:animLvl val="lvl"/>
          <dgm:resizeHandles/>
        </dgm:presLayoutVars>
      </dgm:prSet>
      <dgm:spPr/>
    </dgm:pt>
    <dgm:pt modelId="{5B6F740F-A0F0-4083-ABFD-1723918ACB34}" type="pres">
      <dgm:prSet presAssocID="{9B86BDC1-221D-4A22-9C1E-B3AC83C8D7EE}" presName="hierRoot1" presStyleCnt="0"/>
      <dgm:spPr/>
    </dgm:pt>
    <dgm:pt modelId="{1CD459CF-F18C-4CDE-BC8D-96577349D0B5}" type="pres">
      <dgm:prSet presAssocID="{9B86BDC1-221D-4A22-9C1E-B3AC83C8D7EE}" presName="composite" presStyleCnt="0"/>
      <dgm:spPr/>
    </dgm:pt>
    <dgm:pt modelId="{B512ACC2-E355-45AC-BC45-148D5ADA9DAC}" type="pres">
      <dgm:prSet presAssocID="{9B86BDC1-221D-4A22-9C1E-B3AC83C8D7EE}" presName="background" presStyleLbl="node0" presStyleIdx="0" presStyleCnt="3"/>
      <dgm:spPr/>
    </dgm:pt>
    <dgm:pt modelId="{ABDB1FF7-D991-44D5-80CC-DC0BD3B03D41}" type="pres">
      <dgm:prSet presAssocID="{9B86BDC1-221D-4A22-9C1E-B3AC83C8D7EE}" presName="text" presStyleLbl="fgAcc0" presStyleIdx="0" presStyleCnt="3">
        <dgm:presLayoutVars>
          <dgm:chPref val="3"/>
        </dgm:presLayoutVars>
      </dgm:prSet>
      <dgm:spPr/>
    </dgm:pt>
    <dgm:pt modelId="{03180960-F8FB-412C-AB97-5BF01F8B47C2}" type="pres">
      <dgm:prSet presAssocID="{9B86BDC1-221D-4A22-9C1E-B3AC83C8D7EE}" presName="hierChild2" presStyleCnt="0"/>
      <dgm:spPr/>
    </dgm:pt>
    <dgm:pt modelId="{E064032E-F944-498F-9DCE-5794CA7DF4CA}" type="pres">
      <dgm:prSet presAssocID="{D53AC3BF-4C39-4191-80BF-C5238F318909}" presName="hierRoot1" presStyleCnt="0"/>
      <dgm:spPr/>
    </dgm:pt>
    <dgm:pt modelId="{3B28A248-C1EB-48B1-95C7-BF21AF3FAD1E}" type="pres">
      <dgm:prSet presAssocID="{D53AC3BF-4C39-4191-80BF-C5238F318909}" presName="composite" presStyleCnt="0"/>
      <dgm:spPr/>
    </dgm:pt>
    <dgm:pt modelId="{1E7591D5-4152-46AD-9A04-E1409211B62A}" type="pres">
      <dgm:prSet presAssocID="{D53AC3BF-4C39-4191-80BF-C5238F318909}" presName="background" presStyleLbl="node0" presStyleIdx="1" presStyleCnt="3"/>
      <dgm:spPr/>
    </dgm:pt>
    <dgm:pt modelId="{2DF7DA07-D1A5-487E-A7C2-4F41ECAEC3FD}" type="pres">
      <dgm:prSet presAssocID="{D53AC3BF-4C39-4191-80BF-C5238F318909}" presName="text" presStyleLbl="fgAcc0" presStyleIdx="1" presStyleCnt="3">
        <dgm:presLayoutVars>
          <dgm:chPref val="3"/>
        </dgm:presLayoutVars>
      </dgm:prSet>
      <dgm:spPr/>
    </dgm:pt>
    <dgm:pt modelId="{5DCC2A28-FC66-43C4-87D0-C2E89D5A0FCF}" type="pres">
      <dgm:prSet presAssocID="{D53AC3BF-4C39-4191-80BF-C5238F318909}" presName="hierChild2" presStyleCnt="0"/>
      <dgm:spPr/>
    </dgm:pt>
    <dgm:pt modelId="{AD6D9242-69DF-4EFE-BF55-53872BB1094E}" type="pres">
      <dgm:prSet presAssocID="{0A78823D-ACA8-4ADC-9184-870DD3C3B4CB}" presName="hierRoot1" presStyleCnt="0"/>
      <dgm:spPr/>
    </dgm:pt>
    <dgm:pt modelId="{0073957C-F02B-4CAE-963B-006A5704EC9B}" type="pres">
      <dgm:prSet presAssocID="{0A78823D-ACA8-4ADC-9184-870DD3C3B4CB}" presName="composite" presStyleCnt="0"/>
      <dgm:spPr/>
    </dgm:pt>
    <dgm:pt modelId="{A47965F9-5D05-4768-8482-35CB8E33FB96}" type="pres">
      <dgm:prSet presAssocID="{0A78823D-ACA8-4ADC-9184-870DD3C3B4CB}" presName="background" presStyleLbl="node0" presStyleIdx="2" presStyleCnt="3"/>
      <dgm:spPr/>
    </dgm:pt>
    <dgm:pt modelId="{4407E34C-E6CF-4D88-AACD-103792EA4E9F}" type="pres">
      <dgm:prSet presAssocID="{0A78823D-ACA8-4ADC-9184-870DD3C3B4CB}" presName="text" presStyleLbl="fgAcc0" presStyleIdx="2" presStyleCnt="3">
        <dgm:presLayoutVars>
          <dgm:chPref val="3"/>
        </dgm:presLayoutVars>
      </dgm:prSet>
      <dgm:spPr/>
    </dgm:pt>
    <dgm:pt modelId="{159AC840-3E7F-47F5-9169-AEE9947C5952}" type="pres">
      <dgm:prSet presAssocID="{0A78823D-ACA8-4ADC-9184-870DD3C3B4CB}" presName="hierChild2" presStyleCnt="0"/>
      <dgm:spPr/>
    </dgm:pt>
  </dgm:ptLst>
  <dgm:cxnLst>
    <dgm:cxn modelId="{37151501-ACEA-4E77-82B3-2AD03CA0D2B8}" srcId="{37C04499-7C55-4047-AE43-D2DAE7F99B2C}" destId="{D53AC3BF-4C39-4191-80BF-C5238F318909}" srcOrd="1" destOrd="0" parTransId="{FB7DB1F3-0F98-416F-8442-9710DB340FD4}" sibTransId="{BC9E6062-C05A-4CB5-A2CC-370F4A5217FB}"/>
    <dgm:cxn modelId="{F46CD213-3BB0-43BA-8EEA-36BFDFA401C3}" srcId="{37C04499-7C55-4047-AE43-D2DAE7F99B2C}" destId="{9B86BDC1-221D-4A22-9C1E-B3AC83C8D7EE}" srcOrd="0" destOrd="0" parTransId="{867D8497-1189-4BE8-820A-84E2785432CB}" sibTransId="{DD5FB1E5-349D-4726-9615-BE03B1DD0FC2}"/>
    <dgm:cxn modelId="{3AFB9322-A0D5-4A1C-9F03-1E63086E62E1}" type="presOf" srcId="{9B86BDC1-221D-4A22-9C1E-B3AC83C8D7EE}" destId="{ABDB1FF7-D991-44D5-80CC-DC0BD3B03D41}" srcOrd="0" destOrd="0" presId="urn:microsoft.com/office/officeart/2005/8/layout/hierarchy1"/>
    <dgm:cxn modelId="{51A70970-A8D7-4363-A88E-93B34C1B58F3}" type="presOf" srcId="{D53AC3BF-4C39-4191-80BF-C5238F318909}" destId="{2DF7DA07-D1A5-487E-A7C2-4F41ECAEC3FD}" srcOrd="0" destOrd="0" presId="urn:microsoft.com/office/officeart/2005/8/layout/hierarchy1"/>
    <dgm:cxn modelId="{1289AF77-F499-4941-81FD-C0190BF9AF76}" srcId="{37C04499-7C55-4047-AE43-D2DAE7F99B2C}" destId="{0A78823D-ACA8-4ADC-9184-870DD3C3B4CB}" srcOrd="2" destOrd="0" parTransId="{EE8A884F-D53B-45CB-A0A5-39C15AB80B4E}" sibTransId="{073B84BF-72D9-4938-BF77-7E03DF2C2F8E}"/>
    <dgm:cxn modelId="{D049B890-D531-4217-82AC-5C93A70CAE37}" type="presOf" srcId="{37C04499-7C55-4047-AE43-D2DAE7F99B2C}" destId="{FF3845DD-3CE7-4616-A64B-49ABDDE1EFE6}" srcOrd="0" destOrd="0" presId="urn:microsoft.com/office/officeart/2005/8/layout/hierarchy1"/>
    <dgm:cxn modelId="{E017149F-D6CB-4D63-B5C0-E97FD86F9B3D}" type="presOf" srcId="{0A78823D-ACA8-4ADC-9184-870DD3C3B4CB}" destId="{4407E34C-E6CF-4D88-AACD-103792EA4E9F}" srcOrd="0" destOrd="0" presId="urn:microsoft.com/office/officeart/2005/8/layout/hierarchy1"/>
    <dgm:cxn modelId="{5FE38A5D-EB90-4BA1-A492-77FA75DC571B}" type="presParOf" srcId="{FF3845DD-3CE7-4616-A64B-49ABDDE1EFE6}" destId="{5B6F740F-A0F0-4083-ABFD-1723918ACB34}" srcOrd="0" destOrd="0" presId="urn:microsoft.com/office/officeart/2005/8/layout/hierarchy1"/>
    <dgm:cxn modelId="{D43B8813-69F5-4D20-9197-9FFD4F40D1D9}" type="presParOf" srcId="{5B6F740F-A0F0-4083-ABFD-1723918ACB34}" destId="{1CD459CF-F18C-4CDE-BC8D-96577349D0B5}" srcOrd="0" destOrd="0" presId="urn:microsoft.com/office/officeart/2005/8/layout/hierarchy1"/>
    <dgm:cxn modelId="{8C08D94A-5F93-46B3-9C35-6694950D99D3}" type="presParOf" srcId="{1CD459CF-F18C-4CDE-BC8D-96577349D0B5}" destId="{B512ACC2-E355-45AC-BC45-148D5ADA9DAC}" srcOrd="0" destOrd="0" presId="urn:microsoft.com/office/officeart/2005/8/layout/hierarchy1"/>
    <dgm:cxn modelId="{336F17C1-A485-425B-A9F2-125B4BC088B2}" type="presParOf" srcId="{1CD459CF-F18C-4CDE-BC8D-96577349D0B5}" destId="{ABDB1FF7-D991-44D5-80CC-DC0BD3B03D41}" srcOrd="1" destOrd="0" presId="urn:microsoft.com/office/officeart/2005/8/layout/hierarchy1"/>
    <dgm:cxn modelId="{517D0A4E-5AF7-4E39-B511-4CA127F2DE87}" type="presParOf" srcId="{5B6F740F-A0F0-4083-ABFD-1723918ACB34}" destId="{03180960-F8FB-412C-AB97-5BF01F8B47C2}" srcOrd="1" destOrd="0" presId="urn:microsoft.com/office/officeart/2005/8/layout/hierarchy1"/>
    <dgm:cxn modelId="{6A13BE32-85B3-4063-9D0E-990BCC4133E2}" type="presParOf" srcId="{FF3845DD-3CE7-4616-A64B-49ABDDE1EFE6}" destId="{E064032E-F944-498F-9DCE-5794CA7DF4CA}" srcOrd="1" destOrd="0" presId="urn:microsoft.com/office/officeart/2005/8/layout/hierarchy1"/>
    <dgm:cxn modelId="{4AAF5456-E10E-40AB-AEDC-7E61BF5BAFB9}" type="presParOf" srcId="{E064032E-F944-498F-9DCE-5794CA7DF4CA}" destId="{3B28A248-C1EB-48B1-95C7-BF21AF3FAD1E}" srcOrd="0" destOrd="0" presId="urn:microsoft.com/office/officeart/2005/8/layout/hierarchy1"/>
    <dgm:cxn modelId="{A2BC1133-7BD0-4EB6-9BAC-03C89D8486C9}" type="presParOf" srcId="{3B28A248-C1EB-48B1-95C7-BF21AF3FAD1E}" destId="{1E7591D5-4152-46AD-9A04-E1409211B62A}" srcOrd="0" destOrd="0" presId="urn:microsoft.com/office/officeart/2005/8/layout/hierarchy1"/>
    <dgm:cxn modelId="{8F2EC859-FEBE-4D33-AB91-C30FB2F83509}" type="presParOf" srcId="{3B28A248-C1EB-48B1-95C7-BF21AF3FAD1E}" destId="{2DF7DA07-D1A5-487E-A7C2-4F41ECAEC3FD}" srcOrd="1" destOrd="0" presId="urn:microsoft.com/office/officeart/2005/8/layout/hierarchy1"/>
    <dgm:cxn modelId="{0F32F414-3A84-4F85-B332-D83A918DCD9C}" type="presParOf" srcId="{E064032E-F944-498F-9DCE-5794CA7DF4CA}" destId="{5DCC2A28-FC66-43C4-87D0-C2E89D5A0FCF}" srcOrd="1" destOrd="0" presId="urn:microsoft.com/office/officeart/2005/8/layout/hierarchy1"/>
    <dgm:cxn modelId="{8D33FA0C-2D68-4589-BCE8-5FEB2E69A3FF}" type="presParOf" srcId="{FF3845DD-3CE7-4616-A64B-49ABDDE1EFE6}" destId="{AD6D9242-69DF-4EFE-BF55-53872BB1094E}" srcOrd="2" destOrd="0" presId="urn:microsoft.com/office/officeart/2005/8/layout/hierarchy1"/>
    <dgm:cxn modelId="{15D3B2BB-95F3-4FC7-8548-B89240FC708F}" type="presParOf" srcId="{AD6D9242-69DF-4EFE-BF55-53872BB1094E}" destId="{0073957C-F02B-4CAE-963B-006A5704EC9B}" srcOrd="0" destOrd="0" presId="urn:microsoft.com/office/officeart/2005/8/layout/hierarchy1"/>
    <dgm:cxn modelId="{31E706D5-4A36-4951-A1C6-B717D2BDCB2C}" type="presParOf" srcId="{0073957C-F02B-4CAE-963B-006A5704EC9B}" destId="{A47965F9-5D05-4768-8482-35CB8E33FB96}" srcOrd="0" destOrd="0" presId="urn:microsoft.com/office/officeart/2005/8/layout/hierarchy1"/>
    <dgm:cxn modelId="{B739E1C6-BF71-452F-922A-8610B8DAF9CA}" type="presParOf" srcId="{0073957C-F02B-4CAE-963B-006A5704EC9B}" destId="{4407E34C-E6CF-4D88-AACD-103792EA4E9F}" srcOrd="1" destOrd="0" presId="urn:microsoft.com/office/officeart/2005/8/layout/hierarchy1"/>
    <dgm:cxn modelId="{820DA0F4-B37B-49CC-8268-2EDD080D7C25}" type="presParOf" srcId="{AD6D9242-69DF-4EFE-BF55-53872BB1094E}" destId="{159AC840-3E7F-47F5-9169-AEE9947C59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E5B3F9-0744-4A9F-961B-FC58E395F628}" type="doc">
      <dgm:prSet loTypeId="urn:microsoft.com/office/officeart/2016/7/layout/RepeatingBendingProcessNew" loCatId="process" qsTypeId="urn:microsoft.com/office/officeart/2005/8/quickstyle/simple5" qsCatId="simple" csTypeId="urn:microsoft.com/office/officeart/2005/8/colors/accent4_2" csCatId="accent4" phldr="1"/>
      <dgm:spPr/>
      <dgm:t>
        <a:bodyPr/>
        <a:lstStyle/>
        <a:p>
          <a:endParaRPr lang="en-US"/>
        </a:p>
      </dgm:t>
    </dgm:pt>
    <dgm:pt modelId="{4ED9BCA1-0477-4D07-9F17-9E7980258FF2}">
      <dgm:prSet/>
      <dgm:spPr/>
      <dgm:t>
        <a:bodyPr/>
        <a:lstStyle/>
        <a:p>
          <a:r>
            <a:rPr lang="en-US"/>
            <a:t>NOTIFICATION: </a:t>
          </a:r>
        </a:p>
      </dgm:t>
    </dgm:pt>
    <dgm:pt modelId="{91AC6FC5-5FF5-4D94-959B-E316EE7D624C}" type="parTrans" cxnId="{90737EB6-41A0-48EE-84C3-E754BA1570E7}">
      <dgm:prSet/>
      <dgm:spPr/>
      <dgm:t>
        <a:bodyPr/>
        <a:lstStyle/>
        <a:p>
          <a:endParaRPr lang="en-US"/>
        </a:p>
      </dgm:t>
    </dgm:pt>
    <dgm:pt modelId="{165656E0-AD04-47A4-9FAD-B2E8EDBDA2D3}" type="sibTrans" cxnId="{90737EB6-41A0-48EE-84C3-E754BA1570E7}">
      <dgm:prSet/>
      <dgm:spPr/>
      <dgm:t>
        <a:bodyPr/>
        <a:lstStyle/>
        <a:p>
          <a:endParaRPr lang="en-US"/>
        </a:p>
      </dgm:t>
    </dgm:pt>
    <dgm:pt modelId="{8A6C7FEF-2956-4085-BE24-C5BA397925FE}">
      <dgm:prSet/>
      <dgm:spPr/>
      <dgm:t>
        <a:bodyPr/>
        <a:lstStyle/>
        <a:p>
          <a:pPr>
            <a:lnSpc>
              <a:spcPct val="100000"/>
            </a:lnSpc>
          </a:pPr>
          <a:r>
            <a:rPr lang="en-US"/>
            <a:t>During normal business hours: FM Work Order Clerk Ext 6245</a:t>
          </a:r>
        </a:p>
      </dgm:t>
    </dgm:pt>
    <dgm:pt modelId="{B90B891F-4A38-4F08-920E-A7A78473378B}" type="parTrans" cxnId="{5941A195-46CF-432B-AA46-9DD4BE8D2A6D}">
      <dgm:prSet/>
      <dgm:spPr/>
      <dgm:t>
        <a:bodyPr/>
        <a:lstStyle/>
        <a:p>
          <a:endParaRPr lang="en-US"/>
        </a:p>
      </dgm:t>
    </dgm:pt>
    <dgm:pt modelId="{8FDE2F5A-1144-4B62-8956-D51D5FE973D7}" type="sibTrans" cxnId="{5941A195-46CF-432B-AA46-9DD4BE8D2A6D}">
      <dgm:prSet/>
      <dgm:spPr/>
      <dgm:t>
        <a:bodyPr/>
        <a:lstStyle/>
        <a:p>
          <a:endParaRPr lang="en-US"/>
        </a:p>
      </dgm:t>
    </dgm:pt>
    <dgm:pt modelId="{13CDE3D4-823B-4B97-A7D0-823905562089}">
      <dgm:prSet/>
      <dgm:spPr/>
      <dgm:t>
        <a:bodyPr/>
        <a:lstStyle/>
        <a:p>
          <a:pPr>
            <a:lnSpc>
              <a:spcPct val="100000"/>
            </a:lnSpc>
          </a:pPr>
          <a:r>
            <a:rPr lang="en-US"/>
            <a:t>Off tour hours: Boiler Plant Ext 6347</a:t>
          </a:r>
        </a:p>
      </dgm:t>
    </dgm:pt>
    <dgm:pt modelId="{6921155B-3140-4686-9653-AA5FAD2C517D}" type="parTrans" cxnId="{0B200A54-32A5-4C9C-87B1-2CE6317FECC8}">
      <dgm:prSet/>
      <dgm:spPr/>
      <dgm:t>
        <a:bodyPr/>
        <a:lstStyle/>
        <a:p>
          <a:endParaRPr lang="en-US"/>
        </a:p>
      </dgm:t>
    </dgm:pt>
    <dgm:pt modelId="{A7930876-B130-4233-820E-2713A9A8B3AA}" type="sibTrans" cxnId="{0B200A54-32A5-4C9C-87B1-2CE6317FECC8}">
      <dgm:prSet/>
      <dgm:spPr/>
      <dgm:t>
        <a:bodyPr/>
        <a:lstStyle/>
        <a:p>
          <a:endParaRPr lang="en-US"/>
        </a:p>
      </dgm:t>
    </dgm:pt>
    <dgm:pt modelId="{E40808FC-72E6-49C2-8D34-4832D3B4AE36}">
      <dgm:prSet/>
      <dgm:spPr/>
      <dgm:t>
        <a:bodyPr/>
        <a:lstStyle/>
        <a:p>
          <a:r>
            <a:rPr lang="en-US"/>
            <a:t>RESPONSE:Take necessary actions to protect </a:t>
          </a:r>
          <a:endParaRPr lang="en-US" dirty="0"/>
        </a:p>
      </dgm:t>
    </dgm:pt>
    <dgm:pt modelId="{1E9B11CE-FF28-4830-B534-C6D22EB2C818}" type="parTrans" cxnId="{695D3E25-AB28-4A2D-A7DD-4DC4D777BEA7}">
      <dgm:prSet/>
      <dgm:spPr/>
      <dgm:t>
        <a:bodyPr/>
        <a:lstStyle/>
        <a:p>
          <a:endParaRPr lang="en-US"/>
        </a:p>
      </dgm:t>
    </dgm:pt>
    <dgm:pt modelId="{3AE46CB1-8E61-4ACB-96B9-507B6FD1BC4F}" type="sibTrans" cxnId="{695D3E25-AB28-4A2D-A7DD-4DC4D777BEA7}">
      <dgm:prSet/>
      <dgm:spPr/>
      <dgm:t>
        <a:bodyPr/>
        <a:lstStyle/>
        <a:p>
          <a:endParaRPr lang="en-US"/>
        </a:p>
      </dgm:t>
    </dgm:pt>
    <dgm:pt modelId="{E0446925-680F-47B3-8828-25FCD7999E9D}">
      <dgm:prSet/>
      <dgm:spPr/>
      <dgm:t>
        <a:bodyPr/>
        <a:lstStyle/>
        <a:p>
          <a:pPr>
            <a:lnSpc>
              <a:spcPct val="100000"/>
            </a:lnSpc>
          </a:pPr>
          <a:r>
            <a:rPr lang="en-US"/>
            <a:t>1. Patients</a:t>
          </a:r>
        </a:p>
      </dgm:t>
    </dgm:pt>
    <dgm:pt modelId="{BAFA7473-A053-45CB-80DB-B2DAD5E8924C}" type="parTrans" cxnId="{0CADCE04-29D2-4E33-BE10-63615A0A9307}">
      <dgm:prSet/>
      <dgm:spPr/>
      <dgm:t>
        <a:bodyPr/>
        <a:lstStyle/>
        <a:p>
          <a:endParaRPr lang="en-US"/>
        </a:p>
      </dgm:t>
    </dgm:pt>
    <dgm:pt modelId="{CDE31393-C04D-40AE-8BE3-741FDFB150A4}" type="sibTrans" cxnId="{0CADCE04-29D2-4E33-BE10-63615A0A9307}">
      <dgm:prSet/>
      <dgm:spPr/>
      <dgm:t>
        <a:bodyPr/>
        <a:lstStyle/>
        <a:p>
          <a:endParaRPr lang="en-US"/>
        </a:p>
      </dgm:t>
    </dgm:pt>
    <dgm:pt modelId="{0677E2DD-F62F-4A08-B380-05C117E9513E}">
      <dgm:prSet/>
      <dgm:spPr/>
      <dgm:t>
        <a:bodyPr/>
        <a:lstStyle/>
        <a:p>
          <a:pPr>
            <a:lnSpc>
              <a:spcPct val="100000"/>
            </a:lnSpc>
          </a:pPr>
          <a:r>
            <a:rPr lang="en-US"/>
            <a:t>2. Staff and Visitors</a:t>
          </a:r>
        </a:p>
      </dgm:t>
    </dgm:pt>
    <dgm:pt modelId="{E03C5E91-4E35-40EE-94B4-7D5AFC78FDFC}" type="parTrans" cxnId="{97CBAE42-8EC9-400B-A190-0BB28BA61760}">
      <dgm:prSet/>
      <dgm:spPr/>
      <dgm:t>
        <a:bodyPr/>
        <a:lstStyle/>
        <a:p>
          <a:endParaRPr lang="en-US"/>
        </a:p>
      </dgm:t>
    </dgm:pt>
    <dgm:pt modelId="{A8BDA2AE-06A9-4790-9F4F-A2EA274C6932}" type="sibTrans" cxnId="{97CBAE42-8EC9-400B-A190-0BB28BA61760}">
      <dgm:prSet/>
      <dgm:spPr/>
      <dgm:t>
        <a:bodyPr/>
        <a:lstStyle/>
        <a:p>
          <a:endParaRPr lang="en-US"/>
        </a:p>
      </dgm:t>
    </dgm:pt>
    <dgm:pt modelId="{EC2653F1-71FA-4329-8A44-3ED3AAF33A16}">
      <dgm:prSet/>
      <dgm:spPr/>
      <dgm:t>
        <a:bodyPr/>
        <a:lstStyle/>
        <a:p>
          <a:pPr>
            <a:lnSpc>
              <a:spcPct val="100000"/>
            </a:lnSpc>
          </a:pPr>
          <a:r>
            <a:rPr lang="en-US"/>
            <a:t>3. Property and Equipment</a:t>
          </a:r>
        </a:p>
      </dgm:t>
    </dgm:pt>
    <dgm:pt modelId="{ABB2F70E-EFA5-4509-8C06-D0E5B8F4A1AF}" type="parTrans" cxnId="{6956E61C-C442-43EE-8C4F-875C1323267A}">
      <dgm:prSet/>
      <dgm:spPr/>
      <dgm:t>
        <a:bodyPr/>
        <a:lstStyle/>
        <a:p>
          <a:endParaRPr lang="en-US"/>
        </a:p>
      </dgm:t>
    </dgm:pt>
    <dgm:pt modelId="{FE88995F-26D8-423B-8AF1-5E2A0ECEFECF}" type="sibTrans" cxnId="{6956E61C-C442-43EE-8C4F-875C1323267A}">
      <dgm:prSet/>
      <dgm:spPr/>
      <dgm:t>
        <a:bodyPr/>
        <a:lstStyle/>
        <a:p>
          <a:endParaRPr lang="en-US"/>
        </a:p>
      </dgm:t>
    </dgm:pt>
    <dgm:pt modelId="{1370CCDC-AA8F-488E-9F4E-2A7F6A606ED0}" type="pres">
      <dgm:prSet presAssocID="{3BE5B3F9-0744-4A9F-961B-FC58E395F628}" presName="Name0" presStyleCnt="0">
        <dgm:presLayoutVars>
          <dgm:dir/>
          <dgm:resizeHandles val="exact"/>
        </dgm:presLayoutVars>
      </dgm:prSet>
      <dgm:spPr/>
    </dgm:pt>
    <dgm:pt modelId="{F5A73771-EEEA-43BE-A38A-2C6E21F9EF4B}" type="pres">
      <dgm:prSet presAssocID="{4ED9BCA1-0477-4D07-9F17-9E7980258FF2}" presName="node" presStyleLbl="node1" presStyleIdx="0" presStyleCnt="2">
        <dgm:presLayoutVars>
          <dgm:bulletEnabled val="1"/>
        </dgm:presLayoutVars>
      </dgm:prSet>
      <dgm:spPr/>
    </dgm:pt>
    <dgm:pt modelId="{ECE18EF7-80F3-445D-B246-C32883FD822D}" type="pres">
      <dgm:prSet presAssocID="{165656E0-AD04-47A4-9FAD-B2E8EDBDA2D3}" presName="sibTrans" presStyleLbl="sibTrans1D1" presStyleIdx="0" presStyleCnt="1"/>
      <dgm:spPr/>
    </dgm:pt>
    <dgm:pt modelId="{AC49D566-6F76-40DE-8013-B4BBA3AD90AF}" type="pres">
      <dgm:prSet presAssocID="{165656E0-AD04-47A4-9FAD-B2E8EDBDA2D3}" presName="connectorText" presStyleLbl="sibTrans1D1" presStyleIdx="0" presStyleCnt="1"/>
      <dgm:spPr/>
    </dgm:pt>
    <dgm:pt modelId="{E67B0AB2-5E74-45EF-985A-E80C5F8DCD1B}" type="pres">
      <dgm:prSet presAssocID="{E40808FC-72E6-49C2-8D34-4832D3B4AE36}" presName="node" presStyleLbl="node1" presStyleIdx="1" presStyleCnt="2">
        <dgm:presLayoutVars>
          <dgm:bulletEnabled val="1"/>
        </dgm:presLayoutVars>
      </dgm:prSet>
      <dgm:spPr/>
    </dgm:pt>
  </dgm:ptLst>
  <dgm:cxnLst>
    <dgm:cxn modelId="{0CADCE04-29D2-4E33-BE10-63615A0A9307}" srcId="{E40808FC-72E6-49C2-8D34-4832D3B4AE36}" destId="{E0446925-680F-47B3-8828-25FCD7999E9D}" srcOrd="0" destOrd="0" parTransId="{BAFA7473-A053-45CB-80DB-B2DAD5E8924C}" sibTransId="{CDE31393-C04D-40AE-8BE3-741FDFB150A4}"/>
    <dgm:cxn modelId="{20F2AD0A-7F43-495D-95E9-F9989D398A1D}" type="presOf" srcId="{3BE5B3F9-0744-4A9F-961B-FC58E395F628}" destId="{1370CCDC-AA8F-488E-9F4E-2A7F6A606ED0}" srcOrd="0" destOrd="0" presId="urn:microsoft.com/office/officeart/2016/7/layout/RepeatingBendingProcessNew"/>
    <dgm:cxn modelId="{6956E61C-C442-43EE-8C4F-875C1323267A}" srcId="{E40808FC-72E6-49C2-8D34-4832D3B4AE36}" destId="{EC2653F1-71FA-4329-8A44-3ED3AAF33A16}" srcOrd="2" destOrd="0" parTransId="{ABB2F70E-EFA5-4509-8C06-D0E5B8F4A1AF}" sibTransId="{FE88995F-26D8-423B-8AF1-5E2A0ECEFECF}"/>
    <dgm:cxn modelId="{695D3E25-AB28-4A2D-A7DD-4DC4D777BEA7}" srcId="{3BE5B3F9-0744-4A9F-961B-FC58E395F628}" destId="{E40808FC-72E6-49C2-8D34-4832D3B4AE36}" srcOrd="1" destOrd="0" parTransId="{1E9B11CE-FF28-4830-B534-C6D22EB2C818}" sibTransId="{3AE46CB1-8E61-4ACB-96B9-507B6FD1BC4F}"/>
    <dgm:cxn modelId="{F3A0642E-31D9-4E1C-A797-C94A7D617772}" type="presOf" srcId="{165656E0-AD04-47A4-9FAD-B2E8EDBDA2D3}" destId="{AC49D566-6F76-40DE-8013-B4BBA3AD90AF}" srcOrd="1" destOrd="0" presId="urn:microsoft.com/office/officeart/2016/7/layout/RepeatingBendingProcessNew"/>
    <dgm:cxn modelId="{209F175E-A67A-47A5-912E-626FC012F72C}" type="presOf" srcId="{165656E0-AD04-47A4-9FAD-B2E8EDBDA2D3}" destId="{ECE18EF7-80F3-445D-B246-C32883FD822D}" srcOrd="0" destOrd="0" presId="urn:microsoft.com/office/officeart/2016/7/layout/RepeatingBendingProcessNew"/>
    <dgm:cxn modelId="{97CBAE42-8EC9-400B-A190-0BB28BA61760}" srcId="{E40808FC-72E6-49C2-8D34-4832D3B4AE36}" destId="{0677E2DD-F62F-4A08-B380-05C117E9513E}" srcOrd="1" destOrd="0" parTransId="{E03C5E91-4E35-40EE-94B4-7D5AFC78FDFC}" sibTransId="{A8BDA2AE-06A9-4790-9F4F-A2EA274C6932}"/>
    <dgm:cxn modelId="{E30AA567-2F38-4731-8784-0247DB0A58E6}" type="presOf" srcId="{0677E2DD-F62F-4A08-B380-05C117E9513E}" destId="{E67B0AB2-5E74-45EF-985A-E80C5F8DCD1B}" srcOrd="0" destOrd="2" presId="urn:microsoft.com/office/officeart/2016/7/layout/RepeatingBendingProcessNew"/>
    <dgm:cxn modelId="{6BF6724A-6919-4E42-BD3E-1AEEC099EE58}" type="presOf" srcId="{E0446925-680F-47B3-8828-25FCD7999E9D}" destId="{E67B0AB2-5E74-45EF-985A-E80C5F8DCD1B}" srcOrd="0" destOrd="1" presId="urn:microsoft.com/office/officeart/2016/7/layout/RepeatingBendingProcessNew"/>
    <dgm:cxn modelId="{0B200A54-32A5-4C9C-87B1-2CE6317FECC8}" srcId="{4ED9BCA1-0477-4D07-9F17-9E7980258FF2}" destId="{13CDE3D4-823B-4B97-A7D0-823905562089}" srcOrd="1" destOrd="0" parTransId="{6921155B-3140-4686-9653-AA5FAD2C517D}" sibTransId="{A7930876-B130-4233-820E-2713A9A8B3AA}"/>
    <dgm:cxn modelId="{5941A195-46CF-432B-AA46-9DD4BE8D2A6D}" srcId="{4ED9BCA1-0477-4D07-9F17-9E7980258FF2}" destId="{8A6C7FEF-2956-4085-BE24-C5BA397925FE}" srcOrd="0" destOrd="0" parTransId="{B90B891F-4A38-4F08-920E-A7A78473378B}" sibTransId="{8FDE2F5A-1144-4B62-8956-D51D5FE973D7}"/>
    <dgm:cxn modelId="{72A7DCA3-5347-4A33-9B46-14685C03410E}" type="presOf" srcId="{4ED9BCA1-0477-4D07-9F17-9E7980258FF2}" destId="{F5A73771-EEEA-43BE-A38A-2C6E21F9EF4B}" srcOrd="0" destOrd="0" presId="urn:microsoft.com/office/officeart/2016/7/layout/RepeatingBendingProcessNew"/>
    <dgm:cxn modelId="{90737EB6-41A0-48EE-84C3-E754BA1570E7}" srcId="{3BE5B3F9-0744-4A9F-961B-FC58E395F628}" destId="{4ED9BCA1-0477-4D07-9F17-9E7980258FF2}" srcOrd="0" destOrd="0" parTransId="{91AC6FC5-5FF5-4D94-959B-E316EE7D624C}" sibTransId="{165656E0-AD04-47A4-9FAD-B2E8EDBDA2D3}"/>
    <dgm:cxn modelId="{1FD4F9BD-6B60-4CE2-A5C0-A374411516EF}" type="presOf" srcId="{E40808FC-72E6-49C2-8D34-4832D3B4AE36}" destId="{E67B0AB2-5E74-45EF-985A-E80C5F8DCD1B}" srcOrd="0" destOrd="0" presId="urn:microsoft.com/office/officeart/2016/7/layout/RepeatingBendingProcessNew"/>
    <dgm:cxn modelId="{6AE45ED6-A4E9-4B7D-996A-70D2B9FBC23A}" type="presOf" srcId="{EC2653F1-71FA-4329-8A44-3ED3AAF33A16}" destId="{E67B0AB2-5E74-45EF-985A-E80C5F8DCD1B}" srcOrd="0" destOrd="3" presId="urn:microsoft.com/office/officeart/2016/7/layout/RepeatingBendingProcessNew"/>
    <dgm:cxn modelId="{FD248DDC-9F21-421D-9FD4-2C9788D51BCF}" type="presOf" srcId="{13CDE3D4-823B-4B97-A7D0-823905562089}" destId="{F5A73771-EEEA-43BE-A38A-2C6E21F9EF4B}" srcOrd="0" destOrd="2" presId="urn:microsoft.com/office/officeart/2016/7/layout/RepeatingBendingProcessNew"/>
    <dgm:cxn modelId="{BEE586DD-D767-458E-B10D-27F37B2D6CE9}" type="presOf" srcId="{8A6C7FEF-2956-4085-BE24-C5BA397925FE}" destId="{F5A73771-EEEA-43BE-A38A-2C6E21F9EF4B}" srcOrd="0" destOrd="1" presId="urn:microsoft.com/office/officeart/2016/7/layout/RepeatingBendingProcessNew"/>
    <dgm:cxn modelId="{DF342D55-46D5-4728-91E2-B319918CEC01}" type="presParOf" srcId="{1370CCDC-AA8F-488E-9F4E-2A7F6A606ED0}" destId="{F5A73771-EEEA-43BE-A38A-2C6E21F9EF4B}" srcOrd="0" destOrd="0" presId="urn:microsoft.com/office/officeart/2016/7/layout/RepeatingBendingProcessNew"/>
    <dgm:cxn modelId="{EDB772FA-1EAA-46C1-8685-0044DFD2F2F9}" type="presParOf" srcId="{1370CCDC-AA8F-488E-9F4E-2A7F6A606ED0}" destId="{ECE18EF7-80F3-445D-B246-C32883FD822D}" srcOrd="1" destOrd="0" presId="urn:microsoft.com/office/officeart/2016/7/layout/RepeatingBendingProcessNew"/>
    <dgm:cxn modelId="{A4B97C16-CC2F-426A-AA7C-213AA8FBAFAD}" type="presParOf" srcId="{ECE18EF7-80F3-445D-B246-C32883FD822D}" destId="{AC49D566-6F76-40DE-8013-B4BBA3AD90AF}" srcOrd="0" destOrd="0" presId="urn:microsoft.com/office/officeart/2016/7/layout/RepeatingBendingProcessNew"/>
    <dgm:cxn modelId="{EA5C21E0-9B10-483B-9101-0003C6C4E8D3}" type="presParOf" srcId="{1370CCDC-AA8F-488E-9F4E-2A7F6A606ED0}" destId="{E67B0AB2-5E74-45EF-985A-E80C5F8DCD1B}" srcOrd="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8E3577-750C-42B0-A62D-A1501D4C69A5}"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941BC093-9731-4923-98AD-F6990B255376}">
      <dgm:prSet/>
      <dgm:spPr/>
      <dgm:t>
        <a:bodyPr/>
        <a:lstStyle/>
        <a:p>
          <a:r>
            <a:rPr lang="en-US"/>
            <a:t>Medical Technologist, Technicians, Secretarial Staff</a:t>
          </a:r>
        </a:p>
      </dgm:t>
    </dgm:pt>
    <dgm:pt modelId="{1068DA4D-8C2D-463F-98E9-AD5541B0BE50}" type="parTrans" cxnId="{EE6D97D1-0DBC-4E58-9629-B1E31D570914}">
      <dgm:prSet/>
      <dgm:spPr/>
      <dgm:t>
        <a:bodyPr/>
        <a:lstStyle/>
        <a:p>
          <a:endParaRPr lang="en-US"/>
        </a:p>
      </dgm:t>
    </dgm:pt>
    <dgm:pt modelId="{40975B24-FDE9-4998-BDC4-DCB156275BA7}" type="sibTrans" cxnId="{EE6D97D1-0DBC-4E58-9629-B1E31D570914}">
      <dgm:prSet/>
      <dgm:spPr/>
      <dgm:t>
        <a:bodyPr/>
        <a:lstStyle/>
        <a:p>
          <a:endParaRPr lang="en-US"/>
        </a:p>
      </dgm:t>
    </dgm:pt>
    <dgm:pt modelId="{F4500E67-006A-4B1F-8600-51C10C2EDDE5}">
      <dgm:prSet/>
      <dgm:spPr/>
      <dgm:t>
        <a:bodyPr/>
        <a:lstStyle/>
        <a:p>
          <a:r>
            <a:rPr lang="en-US"/>
            <a:t>Call back cascade is initiated.</a:t>
          </a:r>
        </a:p>
      </dgm:t>
    </dgm:pt>
    <dgm:pt modelId="{3E164AC2-C077-413D-AF22-28A35A29881C}" type="parTrans" cxnId="{F9883440-528D-43F2-9B03-3A870F322EEE}">
      <dgm:prSet/>
      <dgm:spPr/>
      <dgm:t>
        <a:bodyPr/>
        <a:lstStyle/>
        <a:p>
          <a:endParaRPr lang="en-US"/>
        </a:p>
      </dgm:t>
    </dgm:pt>
    <dgm:pt modelId="{12E36878-09FA-4AF7-AE2A-8808FC1B3C2D}" type="sibTrans" cxnId="{F9883440-528D-43F2-9B03-3A870F322EEE}">
      <dgm:prSet/>
      <dgm:spPr/>
      <dgm:t>
        <a:bodyPr/>
        <a:lstStyle/>
        <a:p>
          <a:endParaRPr lang="en-US"/>
        </a:p>
      </dgm:t>
    </dgm:pt>
    <dgm:pt modelId="{0F7218F6-37B9-4CB3-B5D1-902D07B83648}">
      <dgm:prSet/>
      <dgm:spPr/>
      <dgm:t>
        <a:bodyPr/>
        <a:lstStyle/>
        <a:p>
          <a:r>
            <a:rPr lang="en-US"/>
            <a:t>Receive briefing from lab manager or designee.</a:t>
          </a:r>
        </a:p>
      </dgm:t>
    </dgm:pt>
    <dgm:pt modelId="{FE9C74CF-606C-43B8-8D64-A3898639E8DC}" type="parTrans" cxnId="{6E50363C-480A-4855-AE85-BDDBD5CD997C}">
      <dgm:prSet/>
      <dgm:spPr/>
      <dgm:t>
        <a:bodyPr/>
        <a:lstStyle/>
        <a:p>
          <a:endParaRPr lang="en-US"/>
        </a:p>
      </dgm:t>
    </dgm:pt>
    <dgm:pt modelId="{115FF904-9AAF-4118-AAC3-F871A960C76B}" type="sibTrans" cxnId="{6E50363C-480A-4855-AE85-BDDBD5CD997C}">
      <dgm:prSet/>
      <dgm:spPr/>
      <dgm:t>
        <a:bodyPr/>
        <a:lstStyle/>
        <a:p>
          <a:endParaRPr lang="en-US"/>
        </a:p>
      </dgm:t>
    </dgm:pt>
    <dgm:pt modelId="{E7F93448-FB0C-4D6C-A7A3-C31F248ED70B}">
      <dgm:prSet/>
      <dgm:spPr/>
      <dgm:t>
        <a:bodyPr/>
        <a:lstStyle/>
        <a:p>
          <a:r>
            <a:rPr lang="en-US"/>
            <a:t>Read job action sheet pertinent to your job.</a:t>
          </a:r>
        </a:p>
      </dgm:t>
    </dgm:pt>
    <dgm:pt modelId="{2EB4F814-4703-4764-AA85-7F993805A6E2}" type="parTrans" cxnId="{F78CC504-CE34-4BAB-9F98-94C4746C326F}">
      <dgm:prSet/>
      <dgm:spPr/>
      <dgm:t>
        <a:bodyPr/>
        <a:lstStyle/>
        <a:p>
          <a:endParaRPr lang="en-US"/>
        </a:p>
      </dgm:t>
    </dgm:pt>
    <dgm:pt modelId="{FE8A907A-3615-40B5-A7E5-4FD3FC660968}" type="sibTrans" cxnId="{F78CC504-CE34-4BAB-9F98-94C4746C326F}">
      <dgm:prSet/>
      <dgm:spPr/>
      <dgm:t>
        <a:bodyPr/>
        <a:lstStyle/>
        <a:p>
          <a:endParaRPr lang="en-US"/>
        </a:p>
      </dgm:t>
    </dgm:pt>
    <dgm:pt modelId="{2028EEEF-089B-440B-87C0-88E4A76BB4EC}">
      <dgm:prSet/>
      <dgm:spPr/>
      <dgm:t>
        <a:bodyPr/>
        <a:lstStyle/>
        <a:p>
          <a:r>
            <a:rPr lang="en-US"/>
            <a:t>Perform functions as specified or directed by the Lab Manager or designee.</a:t>
          </a:r>
        </a:p>
      </dgm:t>
    </dgm:pt>
    <dgm:pt modelId="{F9D34A31-17E7-4CAE-8C6F-E32F10C789B0}" type="parTrans" cxnId="{B2FF7F28-F819-4643-90E5-EC0AC7EC108E}">
      <dgm:prSet/>
      <dgm:spPr/>
      <dgm:t>
        <a:bodyPr/>
        <a:lstStyle/>
        <a:p>
          <a:endParaRPr lang="en-US"/>
        </a:p>
      </dgm:t>
    </dgm:pt>
    <dgm:pt modelId="{390E5C60-4070-4250-BB44-9FC0E29EA940}" type="sibTrans" cxnId="{B2FF7F28-F819-4643-90E5-EC0AC7EC108E}">
      <dgm:prSet/>
      <dgm:spPr/>
      <dgm:t>
        <a:bodyPr/>
        <a:lstStyle/>
        <a:p>
          <a:endParaRPr lang="en-US"/>
        </a:p>
      </dgm:t>
    </dgm:pt>
    <dgm:pt modelId="{8478860A-9AB3-4854-A615-AC041BE64E73}">
      <dgm:prSet/>
      <dgm:spPr/>
      <dgm:t>
        <a:bodyPr/>
        <a:lstStyle/>
        <a:p>
          <a:r>
            <a:rPr lang="en-US"/>
            <a:t>Secretarial staff will provide administrative support.</a:t>
          </a:r>
        </a:p>
      </dgm:t>
    </dgm:pt>
    <dgm:pt modelId="{5DFF3C3C-6FF1-47C9-A481-84FD72980057}" type="parTrans" cxnId="{753779CC-B4A3-4173-97E2-8C646A609B1B}">
      <dgm:prSet/>
      <dgm:spPr/>
      <dgm:t>
        <a:bodyPr/>
        <a:lstStyle/>
        <a:p>
          <a:endParaRPr lang="en-US"/>
        </a:p>
      </dgm:t>
    </dgm:pt>
    <dgm:pt modelId="{5E928CDF-B2AF-4200-B9B7-81D5ED85A947}" type="sibTrans" cxnId="{753779CC-B4A3-4173-97E2-8C646A609B1B}">
      <dgm:prSet/>
      <dgm:spPr/>
      <dgm:t>
        <a:bodyPr/>
        <a:lstStyle/>
        <a:p>
          <a:endParaRPr lang="en-US"/>
        </a:p>
      </dgm:t>
    </dgm:pt>
    <dgm:pt modelId="{6D292BA5-B5C4-4AEB-8713-73AD9EF6878A}" type="pres">
      <dgm:prSet presAssocID="{6F8E3577-750C-42B0-A62D-A1501D4C69A5}" presName="vert0" presStyleCnt="0">
        <dgm:presLayoutVars>
          <dgm:dir/>
          <dgm:animOne val="branch"/>
          <dgm:animLvl val="lvl"/>
        </dgm:presLayoutVars>
      </dgm:prSet>
      <dgm:spPr/>
    </dgm:pt>
    <dgm:pt modelId="{6F4782C4-1137-43F0-9B32-682FF2019D85}" type="pres">
      <dgm:prSet presAssocID="{941BC093-9731-4923-98AD-F6990B255376}" presName="thickLine" presStyleLbl="alignNode1" presStyleIdx="0" presStyleCnt="1"/>
      <dgm:spPr/>
    </dgm:pt>
    <dgm:pt modelId="{588A756E-E566-4AF5-A467-3D5A7BF8E3F2}" type="pres">
      <dgm:prSet presAssocID="{941BC093-9731-4923-98AD-F6990B255376}" presName="horz1" presStyleCnt="0"/>
      <dgm:spPr/>
    </dgm:pt>
    <dgm:pt modelId="{264FF00F-D46D-4F3D-BFDA-962F830643FA}" type="pres">
      <dgm:prSet presAssocID="{941BC093-9731-4923-98AD-F6990B255376}" presName="tx1" presStyleLbl="revTx" presStyleIdx="0" presStyleCnt="6"/>
      <dgm:spPr/>
    </dgm:pt>
    <dgm:pt modelId="{DE958A70-F080-4C97-BC18-44E51A5F52D5}" type="pres">
      <dgm:prSet presAssocID="{941BC093-9731-4923-98AD-F6990B255376}" presName="vert1" presStyleCnt="0"/>
      <dgm:spPr/>
    </dgm:pt>
    <dgm:pt modelId="{70457E9F-2C0E-4079-AC95-58F5FD80553D}" type="pres">
      <dgm:prSet presAssocID="{F4500E67-006A-4B1F-8600-51C10C2EDDE5}" presName="vertSpace2a" presStyleCnt="0"/>
      <dgm:spPr/>
    </dgm:pt>
    <dgm:pt modelId="{D0477951-6BF3-4043-88FC-98A9853F51D6}" type="pres">
      <dgm:prSet presAssocID="{F4500E67-006A-4B1F-8600-51C10C2EDDE5}" presName="horz2" presStyleCnt="0"/>
      <dgm:spPr/>
    </dgm:pt>
    <dgm:pt modelId="{A2B4FBAE-8A1D-4B02-804C-29BE781DD44B}" type="pres">
      <dgm:prSet presAssocID="{F4500E67-006A-4B1F-8600-51C10C2EDDE5}" presName="horzSpace2" presStyleCnt="0"/>
      <dgm:spPr/>
    </dgm:pt>
    <dgm:pt modelId="{E12FBE67-8B49-472D-B5E9-7911D38A2788}" type="pres">
      <dgm:prSet presAssocID="{F4500E67-006A-4B1F-8600-51C10C2EDDE5}" presName="tx2" presStyleLbl="revTx" presStyleIdx="1" presStyleCnt="6"/>
      <dgm:spPr/>
    </dgm:pt>
    <dgm:pt modelId="{D9B03E56-DF2A-4F48-84F8-D726902DF4CC}" type="pres">
      <dgm:prSet presAssocID="{F4500E67-006A-4B1F-8600-51C10C2EDDE5}" presName="vert2" presStyleCnt="0"/>
      <dgm:spPr/>
    </dgm:pt>
    <dgm:pt modelId="{C9453CC8-0406-4714-8890-397873F983E8}" type="pres">
      <dgm:prSet presAssocID="{F4500E67-006A-4B1F-8600-51C10C2EDDE5}" presName="thinLine2b" presStyleLbl="callout" presStyleIdx="0" presStyleCnt="5"/>
      <dgm:spPr/>
    </dgm:pt>
    <dgm:pt modelId="{4E1FA7C3-222B-4518-9A5C-4BCC993776F7}" type="pres">
      <dgm:prSet presAssocID="{F4500E67-006A-4B1F-8600-51C10C2EDDE5}" presName="vertSpace2b" presStyleCnt="0"/>
      <dgm:spPr/>
    </dgm:pt>
    <dgm:pt modelId="{5244B938-9D0F-4F67-991B-19888DB32397}" type="pres">
      <dgm:prSet presAssocID="{0F7218F6-37B9-4CB3-B5D1-902D07B83648}" presName="horz2" presStyleCnt="0"/>
      <dgm:spPr/>
    </dgm:pt>
    <dgm:pt modelId="{E32A8204-5168-4B68-B172-0B76AD558F2E}" type="pres">
      <dgm:prSet presAssocID="{0F7218F6-37B9-4CB3-B5D1-902D07B83648}" presName="horzSpace2" presStyleCnt="0"/>
      <dgm:spPr/>
    </dgm:pt>
    <dgm:pt modelId="{A6572585-7727-460F-A1E2-75037B63F8BC}" type="pres">
      <dgm:prSet presAssocID="{0F7218F6-37B9-4CB3-B5D1-902D07B83648}" presName="tx2" presStyleLbl="revTx" presStyleIdx="2" presStyleCnt="6"/>
      <dgm:spPr/>
    </dgm:pt>
    <dgm:pt modelId="{92C708D0-D4B4-4B76-A2BD-CBFBCDDDD3AC}" type="pres">
      <dgm:prSet presAssocID="{0F7218F6-37B9-4CB3-B5D1-902D07B83648}" presName="vert2" presStyleCnt="0"/>
      <dgm:spPr/>
    </dgm:pt>
    <dgm:pt modelId="{9A0EDBEA-C281-46A0-BB27-EF9B5D6C43E7}" type="pres">
      <dgm:prSet presAssocID="{0F7218F6-37B9-4CB3-B5D1-902D07B83648}" presName="thinLine2b" presStyleLbl="callout" presStyleIdx="1" presStyleCnt="5"/>
      <dgm:spPr/>
    </dgm:pt>
    <dgm:pt modelId="{E0A32CE2-E168-455D-9E46-0A95F91EC0C4}" type="pres">
      <dgm:prSet presAssocID="{0F7218F6-37B9-4CB3-B5D1-902D07B83648}" presName="vertSpace2b" presStyleCnt="0"/>
      <dgm:spPr/>
    </dgm:pt>
    <dgm:pt modelId="{39BA1AAE-FB5C-4B26-B6A1-55BC12EF5600}" type="pres">
      <dgm:prSet presAssocID="{E7F93448-FB0C-4D6C-A7A3-C31F248ED70B}" presName="horz2" presStyleCnt="0"/>
      <dgm:spPr/>
    </dgm:pt>
    <dgm:pt modelId="{64B9D04D-9FD9-455E-8484-3903D9526A33}" type="pres">
      <dgm:prSet presAssocID="{E7F93448-FB0C-4D6C-A7A3-C31F248ED70B}" presName="horzSpace2" presStyleCnt="0"/>
      <dgm:spPr/>
    </dgm:pt>
    <dgm:pt modelId="{CB2F2372-2779-4A5D-81E0-813DD21DF0DF}" type="pres">
      <dgm:prSet presAssocID="{E7F93448-FB0C-4D6C-A7A3-C31F248ED70B}" presName="tx2" presStyleLbl="revTx" presStyleIdx="3" presStyleCnt="6"/>
      <dgm:spPr/>
    </dgm:pt>
    <dgm:pt modelId="{64528BE4-CBDE-4BD5-ABB5-AF59A167EFA5}" type="pres">
      <dgm:prSet presAssocID="{E7F93448-FB0C-4D6C-A7A3-C31F248ED70B}" presName="vert2" presStyleCnt="0"/>
      <dgm:spPr/>
    </dgm:pt>
    <dgm:pt modelId="{F01B0133-A9B1-4C0B-84A5-C82C39DA404F}" type="pres">
      <dgm:prSet presAssocID="{E7F93448-FB0C-4D6C-A7A3-C31F248ED70B}" presName="thinLine2b" presStyleLbl="callout" presStyleIdx="2" presStyleCnt="5"/>
      <dgm:spPr/>
    </dgm:pt>
    <dgm:pt modelId="{262FC4E9-CC07-4728-96D4-547BA9B251DB}" type="pres">
      <dgm:prSet presAssocID="{E7F93448-FB0C-4D6C-A7A3-C31F248ED70B}" presName="vertSpace2b" presStyleCnt="0"/>
      <dgm:spPr/>
    </dgm:pt>
    <dgm:pt modelId="{A2981FBD-DCF4-418D-9154-7C733E9B816A}" type="pres">
      <dgm:prSet presAssocID="{2028EEEF-089B-440B-87C0-88E4A76BB4EC}" presName="horz2" presStyleCnt="0"/>
      <dgm:spPr/>
    </dgm:pt>
    <dgm:pt modelId="{363B1F83-EF3C-44B4-A343-0C0B1E8308E1}" type="pres">
      <dgm:prSet presAssocID="{2028EEEF-089B-440B-87C0-88E4A76BB4EC}" presName="horzSpace2" presStyleCnt="0"/>
      <dgm:spPr/>
    </dgm:pt>
    <dgm:pt modelId="{978B1EF9-91F0-4BD7-9245-63ECE33894E7}" type="pres">
      <dgm:prSet presAssocID="{2028EEEF-089B-440B-87C0-88E4A76BB4EC}" presName="tx2" presStyleLbl="revTx" presStyleIdx="4" presStyleCnt="6"/>
      <dgm:spPr/>
    </dgm:pt>
    <dgm:pt modelId="{7C38791F-F127-4B48-BF51-1916A09DD13C}" type="pres">
      <dgm:prSet presAssocID="{2028EEEF-089B-440B-87C0-88E4A76BB4EC}" presName="vert2" presStyleCnt="0"/>
      <dgm:spPr/>
    </dgm:pt>
    <dgm:pt modelId="{2FA15CC8-DFF9-44C0-9ADC-00D6D77B8845}" type="pres">
      <dgm:prSet presAssocID="{2028EEEF-089B-440B-87C0-88E4A76BB4EC}" presName="thinLine2b" presStyleLbl="callout" presStyleIdx="3" presStyleCnt="5"/>
      <dgm:spPr/>
    </dgm:pt>
    <dgm:pt modelId="{9906600E-AAE0-4204-A953-17BD168C70C7}" type="pres">
      <dgm:prSet presAssocID="{2028EEEF-089B-440B-87C0-88E4A76BB4EC}" presName="vertSpace2b" presStyleCnt="0"/>
      <dgm:spPr/>
    </dgm:pt>
    <dgm:pt modelId="{CA8EF180-6141-4431-A94D-5A87016A411F}" type="pres">
      <dgm:prSet presAssocID="{8478860A-9AB3-4854-A615-AC041BE64E73}" presName="horz2" presStyleCnt="0"/>
      <dgm:spPr/>
    </dgm:pt>
    <dgm:pt modelId="{5503A643-E1FC-4B18-89FE-D32763F3581D}" type="pres">
      <dgm:prSet presAssocID="{8478860A-9AB3-4854-A615-AC041BE64E73}" presName="horzSpace2" presStyleCnt="0"/>
      <dgm:spPr/>
    </dgm:pt>
    <dgm:pt modelId="{0204A1BA-FC99-4AC5-B1DD-BBF70795752A}" type="pres">
      <dgm:prSet presAssocID="{8478860A-9AB3-4854-A615-AC041BE64E73}" presName="tx2" presStyleLbl="revTx" presStyleIdx="5" presStyleCnt="6"/>
      <dgm:spPr/>
    </dgm:pt>
    <dgm:pt modelId="{E43B2DEC-972A-464F-AB06-6C9A5A9BB582}" type="pres">
      <dgm:prSet presAssocID="{8478860A-9AB3-4854-A615-AC041BE64E73}" presName="vert2" presStyleCnt="0"/>
      <dgm:spPr/>
    </dgm:pt>
    <dgm:pt modelId="{6B2943EE-5349-425D-8A09-33B5992A98EE}" type="pres">
      <dgm:prSet presAssocID="{8478860A-9AB3-4854-A615-AC041BE64E73}" presName="thinLine2b" presStyleLbl="callout" presStyleIdx="4" presStyleCnt="5"/>
      <dgm:spPr/>
    </dgm:pt>
    <dgm:pt modelId="{D43C1FBA-3182-480D-BAF9-D6949B1FBB6F}" type="pres">
      <dgm:prSet presAssocID="{8478860A-9AB3-4854-A615-AC041BE64E73}" presName="vertSpace2b" presStyleCnt="0"/>
      <dgm:spPr/>
    </dgm:pt>
  </dgm:ptLst>
  <dgm:cxnLst>
    <dgm:cxn modelId="{F78CC504-CE34-4BAB-9F98-94C4746C326F}" srcId="{941BC093-9731-4923-98AD-F6990B255376}" destId="{E7F93448-FB0C-4D6C-A7A3-C31F248ED70B}" srcOrd="2" destOrd="0" parTransId="{2EB4F814-4703-4764-AA85-7F993805A6E2}" sibTransId="{FE8A907A-3615-40B5-A7E5-4FD3FC660968}"/>
    <dgm:cxn modelId="{B2FF7F28-F819-4643-90E5-EC0AC7EC108E}" srcId="{941BC093-9731-4923-98AD-F6990B255376}" destId="{2028EEEF-089B-440B-87C0-88E4A76BB4EC}" srcOrd="3" destOrd="0" parTransId="{F9D34A31-17E7-4CAE-8C6F-E32F10C789B0}" sibTransId="{390E5C60-4070-4250-BB44-9FC0E29EA940}"/>
    <dgm:cxn modelId="{4EDF7F39-B17D-4572-901A-6D9BAC78F4D2}" type="presOf" srcId="{8478860A-9AB3-4854-A615-AC041BE64E73}" destId="{0204A1BA-FC99-4AC5-B1DD-BBF70795752A}" srcOrd="0" destOrd="0" presId="urn:microsoft.com/office/officeart/2008/layout/LinedList"/>
    <dgm:cxn modelId="{6E50363C-480A-4855-AE85-BDDBD5CD997C}" srcId="{941BC093-9731-4923-98AD-F6990B255376}" destId="{0F7218F6-37B9-4CB3-B5D1-902D07B83648}" srcOrd="1" destOrd="0" parTransId="{FE9C74CF-606C-43B8-8D64-A3898639E8DC}" sibTransId="{115FF904-9AAF-4118-AAC3-F871A960C76B}"/>
    <dgm:cxn modelId="{F9883440-528D-43F2-9B03-3A870F322EEE}" srcId="{941BC093-9731-4923-98AD-F6990B255376}" destId="{F4500E67-006A-4B1F-8600-51C10C2EDDE5}" srcOrd="0" destOrd="0" parTransId="{3E164AC2-C077-413D-AF22-28A35A29881C}" sibTransId="{12E36878-09FA-4AF7-AE2A-8808FC1B3C2D}"/>
    <dgm:cxn modelId="{C99A5548-5AA8-4910-8DD1-83A085D50D25}" type="presOf" srcId="{F4500E67-006A-4B1F-8600-51C10C2EDDE5}" destId="{E12FBE67-8B49-472D-B5E9-7911D38A2788}" srcOrd="0" destOrd="0" presId="urn:microsoft.com/office/officeart/2008/layout/LinedList"/>
    <dgm:cxn modelId="{97CBF67E-105F-4FE7-986A-E78F0132EADC}" type="presOf" srcId="{E7F93448-FB0C-4D6C-A7A3-C31F248ED70B}" destId="{CB2F2372-2779-4A5D-81E0-813DD21DF0DF}" srcOrd="0" destOrd="0" presId="urn:microsoft.com/office/officeart/2008/layout/LinedList"/>
    <dgm:cxn modelId="{48C6C3B3-BBFF-4FA5-AC4D-6D193D91E9E8}" type="presOf" srcId="{0F7218F6-37B9-4CB3-B5D1-902D07B83648}" destId="{A6572585-7727-460F-A1E2-75037B63F8BC}" srcOrd="0" destOrd="0" presId="urn:microsoft.com/office/officeart/2008/layout/LinedList"/>
    <dgm:cxn modelId="{E4A9F7CA-1A53-43AB-AD1C-824F0DCB179D}" type="presOf" srcId="{6F8E3577-750C-42B0-A62D-A1501D4C69A5}" destId="{6D292BA5-B5C4-4AEB-8713-73AD9EF6878A}" srcOrd="0" destOrd="0" presId="urn:microsoft.com/office/officeart/2008/layout/LinedList"/>
    <dgm:cxn modelId="{753779CC-B4A3-4173-97E2-8C646A609B1B}" srcId="{941BC093-9731-4923-98AD-F6990B255376}" destId="{8478860A-9AB3-4854-A615-AC041BE64E73}" srcOrd="4" destOrd="0" parTransId="{5DFF3C3C-6FF1-47C9-A481-84FD72980057}" sibTransId="{5E928CDF-B2AF-4200-B9B7-81D5ED85A947}"/>
    <dgm:cxn modelId="{EE6D97D1-0DBC-4E58-9629-B1E31D570914}" srcId="{6F8E3577-750C-42B0-A62D-A1501D4C69A5}" destId="{941BC093-9731-4923-98AD-F6990B255376}" srcOrd="0" destOrd="0" parTransId="{1068DA4D-8C2D-463F-98E9-AD5541B0BE50}" sibTransId="{40975B24-FDE9-4998-BDC4-DCB156275BA7}"/>
    <dgm:cxn modelId="{515A87DA-06F1-4D4B-8658-8C6BA7561B44}" type="presOf" srcId="{941BC093-9731-4923-98AD-F6990B255376}" destId="{264FF00F-D46D-4F3D-BFDA-962F830643FA}" srcOrd="0" destOrd="0" presId="urn:microsoft.com/office/officeart/2008/layout/LinedList"/>
    <dgm:cxn modelId="{FC753FDC-60CD-434A-8662-82E3E18F961E}" type="presOf" srcId="{2028EEEF-089B-440B-87C0-88E4A76BB4EC}" destId="{978B1EF9-91F0-4BD7-9245-63ECE33894E7}" srcOrd="0" destOrd="0" presId="urn:microsoft.com/office/officeart/2008/layout/LinedList"/>
    <dgm:cxn modelId="{F05A0216-1D4E-4237-83BD-66FED925B3D0}" type="presParOf" srcId="{6D292BA5-B5C4-4AEB-8713-73AD9EF6878A}" destId="{6F4782C4-1137-43F0-9B32-682FF2019D85}" srcOrd="0" destOrd="0" presId="urn:microsoft.com/office/officeart/2008/layout/LinedList"/>
    <dgm:cxn modelId="{4295411D-1A2F-4A8B-B6DB-1055A7D166AA}" type="presParOf" srcId="{6D292BA5-B5C4-4AEB-8713-73AD9EF6878A}" destId="{588A756E-E566-4AF5-A467-3D5A7BF8E3F2}" srcOrd="1" destOrd="0" presId="urn:microsoft.com/office/officeart/2008/layout/LinedList"/>
    <dgm:cxn modelId="{3B2E3EF1-EE3E-400F-BF7A-90697FBAA0CF}" type="presParOf" srcId="{588A756E-E566-4AF5-A467-3D5A7BF8E3F2}" destId="{264FF00F-D46D-4F3D-BFDA-962F830643FA}" srcOrd="0" destOrd="0" presId="urn:microsoft.com/office/officeart/2008/layout/LinedList"/>
    <dgm:cxn modelId="{58F29F9F-A856-4462-B87A-9D584D2FA30A}" type="presParOf" srcId="{588A756E-E566-4AF5-A467-3D5A7BF8E3F2}" destId="{DE958A70-F080-4C97-BC18-44E51A5F52D5}" srcOrd="1" destOrd="0" presId="urn:microsoft.com/office/officeart/2008/layout/LinedList"/>
    <dgm:cxn modelId="{042CF41E-F85C-4023-B032-E2408E3CF695}" type="presParOf" srcId="{DE958A70-F080-4C97-BC18-44E51A5F52D5}" destId="{70457E9F-2C0E-4079-AC95-58F5FD80553D}" srcOrd="0" destOrd="0" presId="urn:microsoft.com/office/officeart/2008/layout/LinedList"/>
    <dgm:cxn modelId="{877AE08E-C31B-4711-8350-F79C272E5B9E}" type="presParOf" srcId="{DE958A70-F080-4C97-BC18-44E51A5F52D5}" destId="{D0477951-6BF3-4043-88FC-98A9853F51D6}" srcOrd="1" destOrd="0" presId="urn:microsoft.com/office/officeart/2008/layout/LinedList"/>
    <dgm:cxn modelId="{6537A792-39DE-4016-9F3C-53F24D96E437}" type="presParOf" srcId="{D0477951-6BF3-4043-88FC-98A9853F51D6}" destId="{A2B4FBAE-8A1D-4B02-804C-29BE781DD44B}" srcOrd="0" destOrd="0" presId="urn:microsoft.com/office/officeart/2008/layout/LinedList"/>
    <dgm:cxn modelId="{BAB21B35-2E86-46D8-B402-C6707718D7B9}" type="presParOf" srcId="{D0477951-6BF3-4043-88FC-98A9853F51D6}" destId="{E12FBE67-8B49-472D-B5E9-7911D38A2788}" srcOrd="1" destOrd="0" presId="urn:microsoft.com/office/officeart/2008/layout/LinedList"/>
    <dgm:cxn modelId="{C3B23B4F-3F06-46F0-B614-6FABDAE27D25}" type="presParOf" srcId="{D0477951-6BF3-4043-88FC-98A9853F51D6}" destId="{D9B03E56-DF2A-4F48-84F8-D726902DF4CC}" srcOrd="2" destOrd="0" presId="urn:microsoft.com/office/officeart/2008/layout/LinedList"/>
    <dgm:cxn modelId="{FA8D06F9-9EE9-4BEE-9506-E13882D66266}" type="presParOf" srcId="{DE958A70-F080-4C97-BC18-44E51A5F52D5}" destId="{C9453CC8-0406-4714-8890-397873F983E8}" srcOrd="2" destOrd="0" presId="urn:microsoft.com/office/officeart/2008/layout/LinedList"/>
    <dgm:cxn modelId="{50EE33A6-C325-4045-82CC-7E38BC5440C4}" type="presParOf" srcId="{DE958A70-F080-4C97-BC18-44E51A5F52D5}" destId="{4E1FA7C3-222B-4518-9A5C-4BCC993776F7}" srcOrd="3" destOrd="0" presId="urn:microsoft.com/office/officeart/2008/layout/LinedList"/>
    <dgm:cxn modelId="{57C08DC7-69F1-43F5-A1D1-226A07182B22}" type="presParOf" srcId="{DE958A70-F080-4C97-BC18-44E51A5F52D5}" destId="{5244B938-9D0F-4F67-991B-19888DB32397}" srcOrd="4" destOrd="0" presId="urn:microsoft.com/office/officeart/2008/layout/LinedList"/>
    <dgm:cxn modelId="{72C632E3-1F4A-4BD6-B9CD-1FDA6F8C94A0}" type="presParOf" srcId="{5244B938-9D0F-4F67-991B-19888DB32397}" destId="{E32A8204-5168-4B68-B172-0B76AD558F2E}" srcOrd="0" destOrd="0" presId="urn:microsoft.com/office/officeart/2008/layout/LinedList"/>
    <dgm:cxn modelId="{60CF8DED-EC1D-4EF7-AC8E-C88BD740C6CB}" type="presParOf" srcId="{5244B938-9D0F-4F67-991B-19888DB32397}" destId="{A6572585-7727-460F-A1E2-75037B63F8BC}" srcOrd="1" destOrd="0" presId="urn:microsoft.com/office/officeart/2008/layout/LinedList"/>
    <dgm:cxn modelId="{43AB988E-12BC-460E-B99A-D24D358E6B1C}" type="presParOf" srcId="{5244B938-9D0F-4F67-991B-19888DB32397}" destId="{92C708D0-D4B4-4B76-A2BD-CBFBCDDDD3AC}" srcOrd="2" destOrd="0" presId="urn:microsoft.com/office/officeart/2008/layout/LinedList"/>
    <dgm:cxn modelId="{74C0B6D4-E2DB-45A2-A791-E7EC65B7BADD}" type="presParOf" srcId="{DE958A70-F080-4C97-BC18-44E51A5F52D5}" destId="{9A0EDBEA-C281-46A0-BB27-EF9B5D6C43E7}" srcOrd="5" destOrd="0" presId="urn:microsoft.com/office/officeart/2008/layout/LinedList"/>
    <dgm:cxn modelId="{EE710C6B-1AC8-4E57-AADC-02A2583C4284}" type="presParOf" srcId="{DE958A70-F080-4C97-BC18-44E51A5F52D5}" destId="{E0A32CE2-E168-455D-9E46-0A95F91EC0C4}" srcOrd="6" destOrd="0" presId="urn:microsoft.com/office/officeart/2008/layout/LinedList"/>
    <dgm:cxn modelId="{433A9BF4-8BF4-4AF0-A147-0F771294EB99}" type="presParOf" srcId="{DE958A70-F080-4C97-BC18-44E51A5F52D5}" destId="{39BA1AAE-FB5C-4B26-B6A1-55BC12EF5600}" srcOrd="7" destOrd="0" presId="urn:microsoft.com/office/officeart/2008/layout/LinedList"/>
    <dgm:cxn modelId="{2322446C-7FF5-41B3-BEE3-F0A55981B16D}" type="presParOf" srcId="{39BA1AAE-FB5C-4B26-B6A1-55BC12EF5600}" destId="{64B9D04D-9FD9-455E-8484-3903D9526A33}" srcOrd="0" destOrd="0" presId="urn:microsoft.com/office/officeart/2008/layout/LinedList"/>
    <dgm:cxn modelId="{60150591-07C2-4AA2-88B1-3A9ECD899EEA}" type="presParOf" srcId="{39BA1AAE-FB5C-4B26-B6A1-55BC12EF5600}" destId="{CB2F2372-2779-4A5D-81E0-813DD21DF0DF}" srcOrd="1" destOrd="0" presId="urn:microsoft.com/office/officeart/2008/layout/LinedList"/>
    <dgm:cxn modelId="{38E86845-1B73-4701-B7A3-C6AD70F8CB15}" type="presParOf" srcId="{39BA1AAE-FB5C-4B26-B6A1-55BC12EF5600}" destId="{64528BE4-CBDE-4BD5-ABB5-AF59A167EFA5}" srcOrd="2" destOrd="0" presId="urn:microsoft.com/office/officeart/2008/layout/LinedList"/>
    <dgm:cxn modelId="{4527D260-950B-4431-BD6C-265ADA14CDA4}" type="presParOf" srcId="{DE958A70-F080-4C97-BC18-44E51A5F52D5}" destId="{F01B0133-A9B1-4C0B-84A5-C82C39DA404F}" srcOrd="8" destOrd="0" presId="urn:microsoft.com/office/officeart/2008/layout/LinedList"/>
    <dgm:cxn modelId="{78AA4EF9-7BF8-4CA1-8F3D-2144C59B5E27}" type="presParOf" srcId="{DE958A70-F080-4C97-BC18-44E51A5F52D5}" destId="{262FC4E9-CC07-4728-96D4-547BA9B251DB}" srcOrd="9" destOrd="0" presId="urn:microsoft.com/office/officeart/2008/layout/LinedList"/>
    <dgm:cxn modelId="{526F9532-467E-4679-92CF-68BB5AA6EA9F}" type="presParOf" srcId="{DE958A70-F080-4C97-BC18-44E51A5F52D5}" destId="{A2981FBD-DCF4-418D-9154-7C733E9B816A}" srcOrd="10" destOrd="0" presId="urn:microsoft.com/office/officeart/2008/layout/LinedList"/>
    <dgm:cxn modelId="{322779E9-898F-4E39-A27F-3175495CBA56}" type="presParOf" srcId="{A2981FBD-DCF4-418D-9154-7C733E9B816A}" destId="{363B1F83-EF3C-44B4-A343-0C0B1E8308E1}" srcOrd="0" destOrd="0" presId="urn:microsoft.com/office/officeart/2008/layout/LinedList"/>
    <dgm:cxn modelId="{06D680B4-4A46-4537-9107-1DBBF1E6C790}" type="presParOf" srcId="{A2981FBD-DCF4-418D-9154-7C733E9B816A}" destId="{978B1EF9-91F0-4BD7-9245-63ECE33894E7}" srcOrd="1" destOrd="0" presId="urn:microsoft.com/office/officeart/2008/layout/LinedList"/>
    <dgm:cxn modelId="{01CAD030-9073-4918-AC8B-6715CB0B0FA5}" type="presParOf" srcId="{A2981FBD-DCF4-418D-9154-7C733E9B816A}" destId="{7C38791F-F127-4B48-BF51-1916A09DD13C}" srcOrd="2" destOrd="0" presId="urn:microsoft.com/office/officeart/2008/layout/LinedList"/>
    <dgm:cxn modelId="{4BB6FE8A-D1E7-48A3-9F15-77C2AE26830F}" type="presParOf" srcId="{DE958A70-F080-4C97-BC18-44E51A5F52D5}" destId="{2FA15CC8-DFF9-44C0-9ADC-00D6D77B8845}" srcOrd="11" destOrd="0" presId="urn:microsoft.com/office/officeart/2008/layout/LinedList"/>
    <dgm:cxn modelId="{FAE21BED-7A38-4328-9E85-F8EFAF6F929F}" type="presParOf" srcId="{DE958A70-F080-4C97-BC18-44E51A5F52D5}" destId="{9906600E-AAE0-4204-A953-17BD168C70C7}" srcOrd="12" destOrd="0" presId="urn:microsoft.com/office/officeart/2008/layout/LinedList"/>
    <dgm:cxn modelId="{DA8A252B-0C20-4DAC-989B-93DB81961DAF}" type="presParOf" srcId="{DE958A70-F080-4C97-BC18-44E51A5F52D5}" destId="{CA8EF180-6141-4431-A94D-5A87016A411F}" srcOrd="13" destOrd="0" presId="urn:microsoft.com/office/officeart/2008/layout/LinedList"/>
    <dgm:cxn modelId="{7F5EB04B-F3C1-489A-8195-DBBB8D58D706}" type="presParOf" srcId="{CA8EF180-6141-4431-A94D-5A87016A411F}" destId="{5503A643-E1FC-4B18-89FE-D32763F3581D}" srcOrd="0" destOrd="0" presId="urn:microsoft.com/office/officeart/2008/layout/LinedList"/>
    <dgm:cxn modelId="{0D557CFA-15EA-4EC0-864D-4713586E7009}" type="presParOf" srcId="{CA8EF180-6141-4431-A94D-5A87016A411F}" destId="{0204A1BA-FC99-4AC5-B1DD-BBF70795752A}" srcOrd="1" destOrd="0" presId="urn:microsoft.com/office/officeart/2008/layout/LinedList"/>
    <dgm:cxn modelId="{6A766637-7078-4919-8B66-F0955900D1F8}" type="presParOf" srcId="{CA8EF180-6141-4431-A94D-5A87016A411F}" destId="{E43B2DEC-972A-464F-AB06-6C9A5A9BB582}" srcOrd="2" destOrd="0" presId="urn:microsoft.com/office/officeart/2008/layout/LinedList"/>
    <dgm:cxn modelId="{01553831-9585-4506-B4B7-12B351752473}" type="presParOf" srcId="{DE958A70-F080-4C97-BC18-44E51A5F52D5}" destId="{6B2943EE-5349-425D-8A09-33B5992A98EE}" srcOrd="14" destOrd="0" presId="urn:microsoft.com/office/officeart/2008/layout/LinedList"/>
    <dgm:cxn modelId="{55A3C557-7B2F-42F6-ACF4-A96A7F1C7037}" type="presParOf" srcId="{DE958A70-F080-4C97-BC18-44E51A5F52D5}" destId="{D43C1FBA-3182-480D-BAF9-D6949B1FBB6F}"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E1ED5-88D2-487B-8EF4-2983E3FBCECE}">
      <dsp:nvSpPr>
        <dsp:cNvPr id="0" name=""/>
        <dsp:cNvSpPr/>
      </dsp:nvSpPr>
      <dsp:spPr>
        <a:xfrm>
          <a:off x="0" y="12808"/>
          <a:ext cx="6261100" cy="1808712"/>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Primary Exit- Proceed out the north hallway, past the locker room, up the stairs to the outside. Meet at the bus stop.</a:t>
          </a:r>
        </a:p>
      </dsp:txBody>
      <dsp:txXfrm>
        <a:off x="88294" y="101102"/>
        <a:ext cx="6084512" cy="1632124"/>
      </dsp:txXfrm>
    </dsp:sp>
    <dsp:sp modelId="{1024CA31-DA1B-4CD2-B08A-06F66F084D2D}">
      <dsp:nvSpPr>
        <dsp:cNvPr id="0" name=""/>
        <dsp:cNvSpPr/>
      </dsp:nvSpPr>
      <dsp:spPr>
        <a:xfrm>
          <a:off x="0" y="1884881"/>
          <a:ext cx="6261100" cy="1808712"/>
        </a:xfrm>
        <a:prstGeom prst="roundRect">
          <a:avLst/>
        </a:prstGeom>
        <a:gradFill rotWithShape="0">
          <a:gsLst>
            <a:gs pos="0">
              <a:schemeClr val="accent2">
                <a:hueOff val="-679246"/>
                <a:satOff val="9530"/>
                <a:lumOff val="1960"/>
                <a:alphaOff val="0"/>
                <a:tint val="94000"/>
                <a:satMod val="103000"/>
                <a:lumMod val="102000"/>
              </a:schemeClr>
            </a:gs>
            <a:gs pos="50000">
              <a:schemeClr val="accent2">
                <a:hueOff val="-679246"/>
                <a:satOff val="9530"/>
                <a:lumOff val="1960"/>
                <a:alphaOff val="0"/>
                <a:shade val="100000"/>
                <a:satMod val="110000"/>
                <a:lumMod val="100000"/>
              </a:schemeClr>
            </a:gs>
            <a:gs pos="100000">
              <a:schemeClr val="accent2">
                <a:hueOff val="-679246"/>
                <a:satOff val="9530"/>
                <a:lumOff val="196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Secondary Exit- Proceed through the lab waiting area, down the hallway to bldg. 1, up the stairs and out the front revolving door. Meet at the bus stop.</a:t>
          </a:r>
        </a:p>
      </dsp:txBody>
      <dsp:txXfrm>
        <a:off x="88294" y="1973175"/>
        <a:ext cx="6084512" cy="1632124"/>
      </dsp:txXfrm>
    </dsp:sp>
    <dsp:sp modelId="{0376894B-8788-45C6-91E4-CA817034474F}">
      <dsp:nvSpPr>
        <dsp:cNvPr id="0" name=""/>
        <dsp:cNvSpPr/>
      </dsp:nvSpPr>
      <dsp:spPr>
        <a:xfrm>
          <a:off x="0" y="3756953"/>
          <a:ext cx="6261100" cy="1808712"/>
        </a:xfrm>
        <a:prstGeom prst="roundRect">
          <a:avLst/>
        </a:prstGeom>
        <a:gradFill rotWithShape="0">
          <a:gsLst>
            <a:gs pos="0">
              <a:schemeClr val="accent2">
                <a:hueOff val="-1358492"/>
                <a:satOff val="19059"/>
                <a:lumOff val="3921"/>
                <a:alphaOff val="0"/>
                <a:tint val="94000"/>
                <a:satMod val="103000"/>
                <a:lumMod val="102000"/>
              </a:schemeClr>
            </a:gs>
            <a:gs pos="50000">
              <a:schemeClr val="accent2">
                <a:hueOff val="-1358492"/>
                <a:satOff val="19059"/>
                <a:lumOff val="3921"/>
                <a:alphaOff val="0"/>
                <a:shade val="100000"/>
                <a:satMod val="110000"/>
                <a:lumMod val="100000"/>
              </a:schemeClr>
            </a:gs>
            <a:gs pos="100000">
              <a:schemeClr val="accent2">
                <a:hueOff val="-1358492"/>
                <a:satOff val="19059"/>
                <a:lumOff val="392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Tertiary Exit- Proceed down the hallway in RmA61(office area) through the fire door into Respiratory therapy. Proceed down the hallway to bldg. 1, up the stairs and out the front revolving door. Meet at the bus stop.</a:t>
          </a:r>
        </a:p>
      </dsp:txBody>
      <dsp:txXfrm>
        <a:off x="88294" y="3845247"/>
        <a:ext cx="6084512" cy="1632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6787D-912A-4688-BBEE-77F965CACECA}">
      <dsp:nvSpPr>
        <dsp:cNvPr id="0" name=""/>
        <dsp:cNvSpPr/>
      </dsp:nvSpPr>
      <dsp:spPr>
        <a:xfrm>
          <a:off x="0" y="48737"/>
          <a:ext cx="6261100" cy="131625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Patients, visitors, employees with disabilities should be assisted by Lab staff to the safety exit.</a:t>
          </a:r>
        </a:p>
      </dsp:txBody>
      <dsp:txXfrm>
        <a:off x="64254" y="112991"/>
        <a:ext cx="6132592" cy="1187742"/>
      </dsp:txXfrm>
    </dsp:sp>
    <dsp:sp modelId="{0654B14C-520A-42D1-8D68-A5F2FB7819AF}">
      <dsp:nvSpPr>
        <dsp:cNvPr id="0" name=""/>
        <dsp:cNvSpPr/>
      </dsp:nvSpPr>
      <dsp:spPr>
        <a:xfrm>
          <a:off x="0" y="1436987"/>
          <a:ext cx="6261100" cy="1316250"/>
        </a:xfrm>
        <a:prstGeom prst="roundRect">
          <a:avLst/>
        </a:prstGeom>
        <a:gradFill rotWithShape="0">
          <a:gsLst>
            <a:gs pos="0">
              <a:schemeClr val="accent2">
                <a:hueOff val="-452831"/>
                <a:satOff val="6353"/>
                <a:lumOff val="1307"/>
                <a:alphaOff val="0"/>
                <a:tint val="94000"/>
                <a:satMod val="103000"/>
                <a:lumMod val="102000"/>
              </a:schemeClr>
            </a:gs>
            <a:gs pos="50000">
              <a:schemeClr val="accent2">
                <a:hueOff val="-452831"/>
                <a:satOff val="6353"/>
                <a:lumOff val="1307"/>
                <a:alphaOff val="0"/>
                <a:shade val="100000"/>
                <a:satMod val="110000"/>
                <a:lumMod val="100000"/>
              </a:schemeClr>
            </a:gs>
            <a:gs pos="100000">
              <a:schemeClr val="accent2">
                <a:hueOff val="-452831"/>
                <a:satOff val="6353"/>
                <a:lumOff val="1307"/>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Non-ambulatory patients will stay in the lab area with lab staff, VA police will be notified at Ext. 6224</a:t>
          </a:r>
        </a:p>
      </dsp:txBody>
      <dsp:txXfrm>
        <a:off x="64254" y="1501241"/>
        <a:ext cx="6132592" cy="1187742"/>
      </dsp:txXfrm>
    </dsp:sp>
    <dsp:sp modelId="{21FAD0B5-342A-46C1-B8CE-27C22F9A77AA}">
      <dsp:nvSpPr>
        <dsp:cNvPr id="0" name=""/>
        <dsp:cNvSpPr/>
      </dsp:nvSpPr>
      <dsp:spPr>
        <a:xfrm>
          <a:off x="0" y="2825237"/>
          <a:ext cx="6261100" cy="1316250"/>
        </a:xfrm>
        <a:prstGeom prst="roundRect">
          <a:avLst/>
        </a:prstGeom>
        <a:gradFill rotWithShape="0">
          <a:gsLst>
            <a:gs pos="0">
              <a:schemeClr val="accent2">
                <a:hueOff val="-905661"/>
                <a:satOff val="12706"/>
                <a:lumOff val="2614"/>
                <a:alphaOff val="0"/>
                <a:tint val="94000"/>
                <a:satMod val="103000"/>
                <a:lumMod val="102000"/>
              </a:schemeClr>
            </a:gs>
            <a:gs pos="50000">
              <a:schemeClr val="accent2">
                <a:hueOff val="-905661"/>
                <a:satOff val="12706"/>
                <a:lumOff val="2614"/>
                <a:alphaOff val="0"/>
                <a:shade val="100000"/>
                <a:satMod val="110000"/>
                <a:lumMod val="100000"/>
              </a:schemeClr>
            </a:gs>
            <a:gs pos="100000">
              <a:schemeClr val="accent2">
                <a:hueOff val="-905661"/>
                <a:satOff val="12706"/>
                <a:lumOff val="261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Handicapped lab staff will be issued a buddy each day of work to assist.</a:t>
          </a:r>
        </a:p>
      </dsp:txBody>
      <dsp:txXfrm>
        <a:off x="64254" y="2889491"/>
        <a:ext cx="6132592" cy="1187742"/>
      </dsp:txXfrm>
    </dsp:sp>
    <dsp:sp modelId="{D26F858E-69C8-46A5-9A79-2B9966CE602B}">
      <dsp:nvSpPr>
        <dsp:cNvPr id="0" name=""/>
        <dsp:cNvSpPr/>
      </dsp:nvSpPr>
      <dsp:spPr>
        <a:xfrm>
          <a:off x="0" y="4213487"/>
          <a:ext cx="6261100" cy="1316250"/>
        </a:xfrm>
        <a:prstGeom prst="roundRect">
          <a:avLst/>
        </a:prstGeom>
        <a:gradFill rotWithShape="0">
          <a:gsLst>
            <a:gs pos="0">
              <a:schemeClr val="accent2">
                <a:hueOff val="-1358492"/>
                <a:satOff val="19059"/>
                <a:lumOff val="3921"/>
                <a:alphaOff val="0"/>
                <a:tint val="94000"/>
                <a:satMod val="103000"/>
                <a:lumMod val="102000"/>
              </a:schemeClr>
            </a:gs>
            <a:gs pos="50000">
              <a:schemeClr val="accent2">
                <a:hueOff val="-1358492"/>
                <a:satOff val="19059"/>
                <a:lumOff val="3921"/>
                <a:alphaOff val="0"/>
                <a:shade val="100000"/>
                <a:satMod val="110000"/>
                <a:lumMod val="100000"/>
              </a:schemeClr>
            </a:gs>
            <a:gs pos="100000">
              <a:schemeClr val="accent2">
                <a:hueOff val="-1358492"/>
                <a:satOff val="19059"/>
                <a:lumOff val="392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 aware of exits unavailable due to construction.</a:t>
          </a:r>
        </a:p>
      </dsp:txBody>
      <dsp:txXfrm>
        <a:off x="64254" y="4277741"/>
        <a:ext cx="6132592" cy="1187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D81FE-4C6C-4CB7-9C90-294B89581881}">
      <dsp:nvSpPr>
        <dsp:cNvPr id="0" name=""/>
        <dsp:cNvSpPr/>
      </dsp:nvSpPr>
      <dsp:spPr>
        <a:xfrm>
          <a:off x="0" y="75926"/>
          <a:ext cx="5955658" cy="16965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DESCRIPTION: External Disasters may result in an influx of both Veteran and Community patients on a temporary basis.</a:t>
          </a:r>
        </a:p>
      </dsp:txBody>
      <dsp:txXfrm>
        <a:off x="82816" y="158742"/>
        <a:ext cx="5790026" cy="1530868"/>
      </dsp:txXfrm>
    </dsp:sp>
    <dsp:sp modelId="{6DDBC2BC-80C7-42FC-95C8-E002E56D9100}">
      <dsp:nvSpPr>
        <dsp:cNvPr id="0" name=""/>
        <dsp:cNvSpPr/>
      </dsp:nvSpPr>
      <dsp:spPr>
        <a:xfrm>
          <a:off x="0" y="1844427"/>
          <a:ext cx="5955658" cy="1696500"/>
        </a:xfrm>
        <a:prstGeom prst="roundRect">
          <a:avLst/>
        </a:prstGeom>
        <a:gradFill rotWithShape="0">
          <a:gsLst>
            <a:gs pos="0">
              <a:schemeClr val="accent2">
                <a:hueOff val="-679246"/>
                <a:satOff val="9530"/>
                <a:lumOff val="1960"/>
                <a:alphaOff val="0"/>
                <a:tint val="94000"/>
                <a:satMod val="103000"/>
                <a:lumMod val="102000"/>
              </a:schemeClr>
            </a:gs>
            <a:gs pos="50000">
              <a:schemeClr val="accent2">
                <a:hueOff val="-679246"/>
                <a:satOff val="9530"/>
                <a:lumOff val="1960"/>
                <a:alphaOff val="0"/>
                <a:shade val="100000"/>
                <a:satMod val="110000"/>
                <a:lumMod val="100000"/>
              </a:schemeClr>
            </a:gs>
            <a:gs pos="100000">
              <a:schemeClr val="accent2">
                <a:hueOff val="-679246"/>
                <a:satOff val="9530"/>
                <a:lumOff val="196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NOTIFICATION: Overhead Page of Emergency Event</a:t>
          </a:r>
        </a:p>
      </dsp:txBody>
      <dsp:txXfrm>
        <a:off x="82816" y="1927243"/>
        <a:ext cx="5790026" cy="1530868"/>
      </dsp:txXfrm>
    </dsp:sp>
    <dsp:sp modelId="{9C944EEF-A028-4392-8879-347B3F77DF4B}">
      <dsp:nvSpPr>
        <dsp:cNvPr id="0" name=""/>
        <dsp:cNvSpPr/>
      </dsp:nvSpPr>
      <dsp:spPr>
        <a:xfrm>
          <a:off x="0" y="3612927"/>
          <a:ext cx="5955658" cy="1696500"/>
        </a:xfrm>
        <a:prstGeom prst="roundRect">
          <a:avLst/>
        </a:prstGeom>
        <a:gradFill rotWithShape="0">
          <a:gsLst>
            <a:gs pos="0">
              <a:schemeClr val="accent2">
                <a:hueOff val="-1358492"/>
                <a:satOff val="19059"/>
                <a:lumOff val="3921"/>
                <a:alphaOff val="0"/>
                <a:tint val="94000"/>
                <a:satMod val="103000"/>
                <a:lumMod val="102000"/>
              </a:schemeClr>
            </a:gs>
            <a:gs pos="50000">
              <a:schemeClr val="accent2">
                <a:hueOff val="-1358492"/>
                <a:satOff val="19059"/>
                <a:lumOff val="3921"/>
                <a:alphaOff val="0"/>
                <a:shade val="100000"/>
                <a:satMod val="110000"/>
                <a:lumMod val="100000"/>
              </a:schemeClr>
            </a:gs>
            <a:gs pos="100000">
              <a:schemeClr val="accent2">
                <a:hueOff val="-1358492"/>
                <a:satOff val="19059"/>
                <a:lumOff val="392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RESPONSE: As directed by Incident Commander</a:t>
          </a:r>
        </a:p>
      </dsp:txBody>
      <dsp:txXfrm>
        <a:off x="82816" y="3695743"/>
        <a:ext cx="5790026" cy="1530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44CCB-CD26-4E55-B1B1-A3F7B1146983}">
      <dsp:nvSpPr>
        <dsp:cNvPr id="0" name=""/>
        <dsp:cNvSpPr/>
      </dsp:nvSpPr>
      <dsp:spPr>
        <a:xfrm>
          <a:off x="0" y="784058"/>
          <a:ext cx="3384575" cy="2030745"/>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Shelter in place is not a stand-alone action and is used as a response to an emergency</a:t>
          </a:r>
        </a:p>
      </dsp:txBody>
      <dsp:txXfrm>
        <a:off x="0" y="784058"/>
        <a:ext cx="3384575" cy="2030745"/>
      </dsp:txXfrm>
    </dsp:sp>
    <dsp:sp modelId="{6D96D721-F75D-44E1-9946-BFAF3BCB9D00}">
      <dsp:nvSpPr>
        <dsp:cNvPr id="0" name=""/>
        <dsp:cNvSpPr/>
      </dsp:nvSpPr>
      <dsp:spPr>
        <a:xfrm>
          <a:off x="3723032" y="784058"/>
          <a:ext cx="3384575" cy="2030745"/>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NOTIFICATION: Overhead Page of start time, reason, and expected duration</a:t>
          </a:r>
        </a:p>
      </dsp:txBody>
      <dsp:txXfrm>
        <a:off x="3723032" y="784058"/>
        <a:ext cx="3384575" cy="2030745"/>
      </dsp:txXfrm>
    </dsp:sp>
    <dsp:sp modelId="{A0639470-5948-4221-BE5A-7A6703506CD2}">
      <dsp:nvSpPr>
        <dsp:cNvPr id="0" name=""/>
        <dsp:cNvSpPr/>
      </dsp:nvSpPr>
      <dsp:spPr>
        <a:xfrm>
          <a:off x="7446065" y="784058"/>
          <a:ext cx="3384575" cy="2030745"/>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RESPONSE: </a:t>
          </a:r>
        </a:p>
        <a:p>
          <a:pPr marL="171450" lvl="1" indent="-171450" algn="l" defTabSz="755650">
            <a:lnSpc>
              <a:spcPct val="90000"/>
            </a:lnSpc>
            <a:spcBef>
              <a:spcPct val="0"/>
            </a:spcBef>
            <a:spcAft>
              <a:spcPct val="15000"/>
            </a:spcAft>
            <a:buChar char="•"/>
          </a:pPr>
          <a:r>
            <a:rPr lang="en-US" sz="1700" kern="1200"/>
            <a:t>In an emergency, persons in immediate danger should seek safe refuge areas immediately.</a:t>
          </a:r>
        </a:p>
        <a:p>
          <a:pPr marL="171450" lvl="1" indent="-171450" algn="l" defTabSz="755650">
            <a:lnSpc>
              <a:spcPct val="90000"/>
            </a:lnSpc>
            <a:spcBef>
              <a:spcPct val="0"/>
            </a:spcBef>
            <a:spcAft>
              <a:spcPct val="15000"/>
            </a:spcAft>
            <a:buChar char="•"/>
          </a:pPr>
          <a:r>
            <a:rPr lang="en-US" sz="1700" kern="1200"/>
            <a:t>Person not in immediate danger should shelter in place and wait for orders.</a:t>
          </a:r>
        </a:p>
      </dsp:txBody>
      <dsp:txXfrm>
        <a:off x="7446065" y="784058"/>
        <a:ext cx="3384575" cy="2030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ACC2-E355-45AC-BC45-148D5ADA9DAC}">
      <dsp:nvSpPr>
        <dsp:cNvPr id="0" name=""/>
        <dsp:cNvSpPr/>
      </dsp:nvSpPr>
      <dsp:spPr>
        <a:xfrm>
          <a:off x="0" y="671521"/>
          <a:ext cx="3046117" cy="19342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DB1FF7-D991-44D5-80CC-DC0BD3B03D41}">
      <dsp:nvSpPr>
        <dsp:cNvPr id="0" name=""/>
        <dsp:cNvSpPr/>
      </dsp:nvSpPr>
      <dsp:spPr>
        <a:xfrm>
          <a:off x="338457" y="993056"/>
          <a:ext cx="3046117" cy="1934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NOTIFICATION: per Incident Commander</a:t>
          </a:r>
        </a:p>
      </dsp:txBody>
      <dsp:txXfrm>
        <a:off x="395110" y="1049709"/>
        <a:ext cx="2932811" cy="1820978"/>
      </dsp:txXfrm>
    </dsp:sp>
    <dsp:sp modelId="{1E7591D5-4152-46AD-9A04-E1409211B62A}">
      <dsp:nvSpPr>
        <dsp:cNvPr id="0" name=""/>
        <dsp:cNvSpPr/>
      </dsp:nvSpPr>
      <dsp:spPr>
        <a:xfrm>
          <a:off x="3723032" y="671521"/>
          <a:ext cx="3046117" cy="19342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F7DA07-D1A5-487E-A7C2-4F41ECAEC3FD}">
      <dsp:nvSpPr>
        <dsp:cNvPr id="0" name=""/>
        <dsp:cNvSpPr/>
      </dsp:nvSpPr>
      <dsp:spPr>
        <a:xfrm>
          <a:off x="4061490" y="993056"/>
          <a:ext cx="3046117" cy="1934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RESPONSE: Follow instructions and CD 11-76 inter/intra facility transfers</a:t>
          </a:r>
        </a:p>
      </dsp:txBody>
      <dsp:txXfrm>
        <a:off x="4118143" y="1049709"/>
        <a:ext cx="2932811" cy="1820978"/>
      </dsp:txXfrm>
    </dsp:sp>
    <dsp:sp modelId="{A47965F9-5D05-4768-8482-35CB8E33FB96}">
      <dsp:nvSpPr>
        <dsp:cNvPr id="0" name=""/>
        <dsp:cNvSpPr/>
      </dsp:nvSpPr>
      <dsp:spPr>
        <a:xfrm>
          <a:off x="7446065" y="671521"/>
          <a:ext cx="3046117" cy="19342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407E34C-E6CF-4D88-AACD-103792EA4E9F}">
      <dsp:nvSpPr>
        <dsp:cNvPr id="0" name=""/>
        <dsp:cNvSpPr/>
      </dsp:nvSpPr>
      <dsp:spPr>
        <a:xfrm>
          <a:off x="7784523" y="993056"/>
          <a:ext cx="3046117" cy="1934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Implement service line/program specific plans. </a:t>
          </a:r>
        </a:p>
      </dsp:txBody>
      <dsp:txXfrm>
        <a:off x="7841176" y="1049709"/>
        <a:ext cx="2932811" cy="1820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18EF7-80F3-445D-B246-C32883FD822D}">
      <dsp:nvSpPr>
        <dsp:cNvPr id="0" name=""/>
        <dsp:cNvSpPr/>
      </dsp:nvSpPr>
      <dsp:spPr>
        <a:xfrm>
          <a:off x="4900465" y="1756886"/>
          <a:ext cx="1096393" cy="91440"/>
        </a:xfrm>
        <a:custGeom>
          <a:avLst/>
          <a:gdLst/>
          <a:ahLst/>
          <a:cxnLst/>
          <a:rect l="0" t="0" r="0" b="0"/>
          <a:pathLst>
            <a:path>
              <a:moveTo>
                <a:pt x="0" y="45720"/>
              </a:moveTo>
              <a:lnTo>
                <a:pt x="1096393"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0487" y="1796971"/>
        <a:ext cx="56349" cy="11269"/>
      </dsp:txXfrm>
    </dsp:sp>
    <dsp:sp modelId="{F5A73771-EEEA-43BE-A38A-2C6E21F9EF4B}">
      <dsp:nvSpPr>
        <dsp:cNvPr id="0" name=""/>
        <dsp:cNvSpPr/>
      </dsp:nvSpPr>
      <dsp:spPr>
        <a:xfrm>
          <a:off x="2295" y="332615"/>
          <a:ext cx="4899970" cy="2939982"/>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0103" tIns="252030" rIns="240103" bIns="252030" numCol="1" spcCol="1270" anchor="t" anchorCtr="0">
          <a:noAutofit/>
        </a:bodyPr>
        <a:lstStyle/>
        <a:p>
          <a:pPr marL="0" lvl="0" indent="0" algn="l" defTabSz="1333500">
            <a:lnSpc>
              <a:spcPct val="90000"/>
            </a:lnSpc>
            <a:spcBef>
              <a:spcPct val="0"/>
            </a:spcBef>
            <a:spcAft>
              <a:spcPct val="35000"/>
            </a:spcAft>
            <a:buNone/>
          </a:pPr>
          <a:r>
            <a:rPr lang="en-US" sz="3000" kern="1200"/>
            <a:t>NOTIFICATION: </a:t>
          </a:r>
        </a:p>
        <a:p>
          <a:pPr marL="228600" lvl="1" indent="-228600" algn="l" defTabSz="1022350">
            <a:lnSpc>
              <a:spcPct val="100000"/>
            </a:lnSpc>
            <a:spcBef>
              <a:spcPct val="0"/>
            </a:spcBef>
            <a:spcAft>
              <a:spcPct val="15000"/>
            </a:spcAft>
            <a:buChar char="•"/>
          </a:pPr>
          <a:r>
            <a:rPr lang="en-US" sz="2300" kern="1200"/>
            <a:t>During normal business hours: FM Work Order Clerk Ext 6245</a:t>
          </a:r>
        </a:p>
        <a:p>
          <a:pPr marL="228600" lvl="1" indent="-228600" algn="l" defTabSz="1022350">
            <a:lnSpc>
              <a:spcPct val="100000"/>
            </a:lnSpc>
            <a:spcBef>
              <a:spcPct val="0"/>
            </a:spcBef>
            <a:spcAft>
              <a:spcPct val="15000"/>
            </a:spcAft>
            <a:buChar char="•"/>
          </a:pPr>
          <a:r>
            <a:rPr lang="en-US" sz="2300" kern="1200"/>
            <a:t>Off tour hours: Boiler Plant Ext 6347</a:t>
          </a:r>
        </a:p>
      </dsp:txBody>
      <dsp:txXfrm>
        <a:off x="2295" y="332615"/>
        <a:ext cx="4899970" cy="2939982"/>
      </dsp:txXfrm>
    </dsp:sp>
    <dsp:sp modelId="{E67B0AB2-5E74-45EF-985A-E80C5F8DCD1B}">
      <dsp:nvSpPr>
        <dsp:cNvPr id="0" name=""/>
        <dsp:cNvSpPr/>
      </dsp:nvSpPr>
      <dsp:spPr>
        <a:xfrm>
          <a:off x="6029259" y="332615"/>
          <a:ext cx="4899970" cy="2939982"/>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0103" tIns="252030" rIns="240103" bIns="252030" numCol="1" spcCol="1270" anchor="t" anchorCtr="0">
          <a:noAutofit/>
        </a:bodyPr>
        <a:lstStyle/>
        <a:p>
          <a:pPr marL="0" lvl="0" indent="0" algn="l" defTabSz="1333500">
            <a:lnSpc>
              <a:spcPct val="90000"/>
            </a:lnSpc>
            <a:spcBef>
              <a:spcPct val="0"/>
            </a:spcBef>
            <a:spcAft>
              <a:spcPct val="35000"/>
            </a:spcAft>
            <a:buNone/>
          </a:pPr>
          <a:r>
            <a:rPr lang="en-US" sz="3000" kern="1200"/>
            <a:t>RESPONSE:Take necessary actions to protect </a:t>
          </a:r>
          <a:endParaRPr lang="en-US" sz="3000" kern="1200" dirty="0"/>
        </a:p>
        <a:p>
          <a:pPr marL="228600" lvl="1" indent="-228600" algn="l" defTabSz="1022350">
            <a:lnSpc>
              <a:spcPct val="100000"/>
            </a:lnSpc>
            <a:spcBef>
              <a:spcPct val="0"/>
            </a:spcBef>
            <a:spcAft>
              <a:spcPct val="15000"/>
            </a:spcAft>
            <a:buChar char="•"/>
          </a:pPr>
          <a:r>
            <a:rPr lang="en-US" sz="2300" kern="1200"/>
            <a:t>1. Patients</a:t>
          </a:r>
        </a:p>
        <a:p>
          <a:pPr marL="228600" lvl="1" indent="-228600" algn="l" defTabSz="1022350">
            <a:lnSpc>
              <a:spcPct val="100000"/>
            </a:lnSpc>
            <a:spcBef>
              <a:spcPct val="0"/>
            </a:spcBef>
            <a:spcAft>
              <a:spcPct val="15000"/>
            </a:spcAft>
            <a:buChar char="•"/>
          </a:pPr>
          <a:r>
            <a:rPr lang="en-US" sz="2300" kern="1200"/>
            <a:t>2. Staff and Visitors</a:t>
          </a:r>
        </a:p>
        <a:p>
          <a:pPr marL="228600" lvl="1" indent="-228600" algn="l" defTabSz="1022350">
            <a:lnSpc>
              <a:spcPct val="100000"/>
            </a:lnSpc>
            <a:spcBef>
              <a:spcPct val="0"/>
            </a:spcBef>
            <a:spcAft>
              <a:spcPct val="15000"/>
            </a:spcAft>
            <a:buChar char="•"/>
          </a:pPr>
          <a:r>
            <a:rPr lang="en-US" sz="2300" kern="1200"/>
            <a:t>3. Property and Equipment</a:t>
          </a:r>
        </a:p>
      </dsp:txBody>
      <dsp:txXfrm>
        <a:off x="6029259" y="332615"/>
        <a:ext cx="4899970" cy="2939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82C4-1137-43F0-9B32-682FF2019D85}">
      <dsp:nvSpPr>
        <dsp:cNvPr id="0" name=""/>
        <dsp:cNvSpPr/>
      </dsp:nvSpPr>
      <dsp:spPr>
        <a:xfrm>
          <a:off x="0" y="0"/>
          <a:ext cx="5955658"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4FF00F-D46D-4F3D-BFDA-962F830643FA}">
      <dsp:nvSpPr>
        <dsp:cNvPr id="0" name=""/>
        <dsp:cNvSpPr/>
      </dsp:nvSpPr>
      <dsp:spPr>
        <a:xfrm>
          <a:off x="0" y="0"/>
          <a:ext cx="1191131" cy="53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Medical Technologist, Technicians, Secretarial Staff</a:t>
          </a:r>
        </a:p>
      </dsp:txBody>
      <dsp:txXfrm>
        <a:off x="0" y="0"/>
        <a:ext cx="1191131" cy="5385354"/>
      </dsp:txXfrm>
    </dsp:sp>
    <dsp:sp modelId="{E12FBE67-8B49-472D-B5E9-7911D38A2788}">
      <dsp:nvSpPr>
        <dsp:cNvPr id="0" name=""/>
        <dsp:cNvSpPr/>
      </dsp:nvSpPr>
      <dsp:spPr>
        <a:xfrm>
          <a:off x="1280466" y="50750"/>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Call back cascade is initiated.</a:t>
          </a:r>
        </a:p>
      </dsp:txBody>
      <dsp:txXfrm>
        <a:off x="1280466" y="50750"/>
        <a:ext cx="4675191" cy="1015013"/>
      </dsp:txXfrm>
    </dsp:sp>
    <dsp:sp modelId="{C9453CC8-0406-4714-8890-397873F983E8}">
      <dsp:nvSpPr>
        <dsp:cNvPr id="0" name=""/>
        <dsp:cNvSpPr/>
      </dsp:nvSpPr>
      <dsp:spPr>
        <a:xfrm>
          <a:off x="1191131" y="1065763"/>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A6572585-7727-460F-A1E2-75037B63F8BC}">
      <dsp:nvSpPr>
        <dsp:cNvPr id="0" name=""/>
        <dsp:cNvSpPr/>
      </dsp:nvSpPr>
      <dsp:spPr>
        <a:xfrm>
          <a:off x="1280466" y="1116514"/>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Receive briefing from lab manager or designee.</a:t>
          </a:r>
        </a:p>
      </dsp:txBody>
      <dsp:txXfrm>
        <a:off x="1280466" y="1116514"/>
        <a:ext cx="4675191" cy="1015013"/>
      </dsp:txXfrm>
    </dsp:sp>
    <dsp:sp modelId="{9A0EDBEA-C281-46A0-BB27-EF9B5D6C43E7}">
      <dsp:nvSpPr>
        <dsp:cNvPr id="0" name=""/>
        <dsp:cNvSpPr/>
      </dsp:nvSpPr>
      <dsp:spPr>
        <a:xfrm>
          <a:off x="1191131" y="2131527"/>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CB2F2372-2779-4A5D-81E0-813DD21DF0DF}">
      <dsp:nvSpPr>
        <dsp:cNvPr id="0" name=""/>
        <dsp:cNvSpPr/>
      </dsp:nvSpPr>
      <dsp:spPr>
        <a:xfrm>
          <a:off x="1280466" y="2182277"/>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Read job action sheet pertinent to your job.</a:t>
          </a:r>
        </a:p>
      </dsp:txBody>
      <dsp:txXfrm>
        <a:off x="1280466" y="2182277"/>
        <a:ext cx="4675191" cy="1015013"/>
      </dsp:txXfrm>
    </dsp:sp>
    <dsp:sp modelId="{F01B0133-A9B1-4C0B-84A5-C82C39DA404F}">
      <dsp:nvSpPr>
        <dsp:cNvPr id="0" name=""/>
        <dsp:cNvSpPr/>
      </dsp:nvSpPr>
      <dsp:spPr>
        <a:xfrm>
          <a:off x="1191131" y="3197290"/>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978B1EF9-91F0-4BD7-9245-63ECE33894E7}">
      <dsp:nvSpPr>
        <dsp:cNvPr id="0" name=""/>
        <dsp:cNvSpPr/>
      </dsp:nvSpPr>
      <dsp:spPr>
        <a:xfrm>
          <a:off x="1280466" y="3248041"/>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Perform functions as specified or directed by the Lab Manager or designee.</a:t>
          </a:r>
        </a:p>
      </dsp:txBody>
      <dsp:txXfrm>
        <a:off x="1280466" y="3248041"/>
        <a:ext cx="4675191" cy="1015013"/>
      </dsp:txXfrm>
    </dsp:sp>
    <dsp:sp modelId="{2FA15CC8-DFF9-44C0-9ADC-00D6D77B8845}">
      <dsp:nvSpPr>
        <dsp:cNvPr id="0" name=""/>
        <dsp:cNvSpPr/>
      </dsp:nvSpPr>
      <dsp:spPr>
        <a:xfrm>
          <a:off x="1191131" y="4263054"/>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204A1BA-FC99-4AC5-B1DD-BBF70795752A}">
      <dsp:nvSpPr>
        <dsp:cNvPr id="0" name=""/>
        <dsp:cNvSpPr/>
      </dsp:nvSpPr>
      <dsp:spPr>
        <a:xfrm>
          <a:off x="1280466" y="4313805"/>
          <a:ext cx="4675191" cy="10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Secretarial staff will provide administrative support.</a:t>
          </a:r>
        </a:p>
      </dsp:txBody>
      <dsp:txXfrm>
        <a:off x="1280466" y="4313805"/>
        <a:ext cx="4675191" cy="1015013"/>
      </dsp:txXfrm>
    </dsp:sp>
    <dsp:sp modelId="{6B2943EE-5349-425D-8A09-33B5992A98EE}">
      <dsp:nvSpPr>
        <dsp:cNvPr id="0" name=""/>
        <dsp:cNvSpPr/>
      </dsp:nvSpPr>
      <dsp:spPr>
        <a:xfrm>
          <a:off x="1191131" y="5328818"/>
          <a:ext cx="4764526" cy="0"/>
        </a:xfrm>
        <a:prstGeom prst="line">
          <a:avLst/>
        </a:prstGeom>
        <a:noFill/>
        <a:ln w="9525" cap="flat" cmpd="sng" algn="ctr">
          <a:solidFill>
            <a:schemeClr val="dk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12/28/2022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12/28/2022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12/28/2022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12/28/2022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lumenlearning.com/atd-sanjac-introductorychemistry/chapter/classifying-chemical-reactions-2/"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pixabay.com/vectors/notepad-memo-pencil-writing-note-117597/"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pathwayplanit.com/Clusters/Law-PublicSafety-Corrections-Security/Emergency-FireManagementServices"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misteraibo.deviantart.com/art/Fire-311421529"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icpedia.org/highway-signs/c/crisis-intervention.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pingnews/452392668/"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3.png"/><Relationship Id="rId9" Type="http://schemas.microsoft.com/office/2007/relationships/diagramDrawing" Target="../diagrams/drawing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package-box-delivery-container-24546/"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oodfreephotos.com/vector-images/black-bomb-vector-clipart.p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9ABB-9488-41CA-A9B0-C5BB90D6F2C6}"/>
              </a:ext>
            </a:extLst>
          </p:cNvPr>
          <p:cNvSpPr>
            <a:spLocks noGrp="1"/>
          </p:cNvSpPr>
          <p:nvPr>
            <p:ph type="ctrTitle"/>
          </p:nvPr>
        </p:nvSpPr>
        <p:spPr/>
        <p:txBody>
          <a:bodyPr/>
          <a:lstStyle/>
          <a:p>
            <a:r>
              <a:rPr lang="en-US" dirty="0"/>
              <a:t>EMERGENCY OPERATIONS PLAN  </a:t>
            </a:r>
          </a:p>
        </p:txBody>
      </p:sp>
      <p:sp>
        <p:nvSpPr>
          <p:cNvPr id="3" name="Subtitle 2">
            <a:extLst>
              <a:ext uri="{FF2B5EF4-FFF2-40B4-BE49-F238E27FC236}">
                <a16:creationId xmlns:a16="http://schemas.microsoft.com/office/drawing/2014/main" id="{B862F1E9-44CF-4BD3-8E7B-00D00E7E6A9F}"/>
              </a:ext>
            </a:extLst>
          </p:cNvPr>
          <p:cNvSpPr>
            <a:spLocks noGrp="1"/>
          </p:cNvSpPr>
          <p:nvPr>
            <p:ph type="subTitle" idx="1"/>
          </p:nvPr>
        </p:nvSpPr>
        <p:spPr/>
        <p:txBody>
          <a:bodyPr>
            <a:normAutofit lnSpcReduction="10000"/>
          </a:bodyPr>
          <a:lstStyle/>
          <a:p>
            <a:r>
              <a:rPr lang="en-US" dirty="0"/>
              <a:t>St. Cloud VAHCS SharePoint</a:t>
            </a:r>
          </a:p>
          <a:p>
            <a:r>
              <a:rPr lang="en-US" dirty="0"/>
              <a:t>Blue Book Icon</a:t>
            </a:r>
          </a:p>
          <a:p>
            <a:r>
              <a:rPr lang="en-US" dirty="0"/>
              <a:t>January 2023</a:t>
            </a:r>
          </a:p>
        </p:txBody>
      </p:sp>
    </p:spTree>
    <p:extLst>
      <p:ext uri="{BB962C8B-B14F-4D97-AF65-F5344CB8AC3E}">
        <p14:creationId xmlns:p14="http://schemas.microsoft.com/office/powerpoint/2010/main" val="63145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F44C-AB28-4350-9C58-2EEB75C02A0B}"/>
              </a:ext>
            </a:extLst>
          </p:cNvPr>
          <p:cNvSpPr>
            <a:spLocks noGrp="1"/>
          </p:cNvSpPr>
          <p:nvPr>
            <p:ph type="title"/>
          </p:nvPr>
        </p:nvSpPr>
        <p:spPr>
          <a:xfrm>
            <a:off x="680321" y="753228"/>
            <a:ext cx="9613861" cy="1080938"/>
          </a:xfrm>
        </p:spPr>
        <p:txBody>
          <a:bodyPr>
            <a:normAutofit/>
          </a:bodyPr>
          <a:lstStyle/>
          <a:p>
            <a:r>
              <a:rPr lang="en-US" dirty="0"/>
              <a:t>CHEMICAL SPILL (SOP FM-07.11)</a:t>
            </a:r>
          </a:p>
        </p:txBody>
      </p:sp>
      <p:sp>
        <p:nvSpPr>
          <p:cNvPr id="10" name="Content Placeholder 9">
            <a:extLst>
              <a:ext uri="{FF2B5EF4-FFF2-40B4-BE49-F238E27FC236}">
                <a16:creationId xmlns:a16="http://schemas.microsoft.com/office/drawing/2014/main" id="{DA6093A8-7FE2-4E1F-BA87-57B7BF7072AA}"/>
              </a:ext>
            </a:extLst>
          </p:cNvPr>
          <p:cNvSpPr>
            <a:spLocks noGrp="1"/>
          </p:cNvSpPr>
          <p:nvPr>
            <p:ph idx="1"/>
          </p:nvPr>
        </p:nvSpPr>
        <p:spPr>
          <a:xfrm>
            <a:off x="3777672" y="2336873"/>
            <a:ext cx="6516509" cy="3599316"/>
          </a:xfrm>
        </p:spPr>
        <p:txBody>
          <a:bodyPr>
            <a:normAutofit/>
          </a:bodyPr>
          <a:lstStyle/>
          <a:p>
            <a:pPr marL="0" indent="0">
              <a:buNone/>
            </a:pPr>
            <a:r>
              <a:rPr lang="en-US" dirty="0"/>
              <a:t>NOTIFICATION: Call during normal business hours</a:t>
            </a:r>
          </a:p>
          <a:p>
            <a:r>
              <a:rPr lang="en-US" dirty="0"/>
              <a:t>Facilities Management Safety Ext 6364</a:t>
            </a:r>
          </a:p>
          <a:p>
            <a:r>
              <a:rPr lang="en-US" dirty="0"/>
              <a:t>GEMS Coordinator Ext 6508</a:t>
            </a:r>
          </a:p>
          <a:p>
            <a:r>
              <a:rPr lang="en-US" dirty="0"/>
              <a:t>OFF-TOUR: </a:t>
            </a:r>
          </a:p>
          <a:p>
            <a:r>
              <a:rPr lang="en-US" dirty="0"/>
              <a:t>Boiler Plant Ext 6347</a:t>
            </a:r>
          </a:p>
          <a:p>
            <a:r>
              <a:rPr lang="en-US" dirty="0"/>
              <a:t>VA Police Ext 6224</a:t>
            </a:r>
          </a:p>
          <a:p>
            <a:pPr marL="0" indent="0">
              <a:buNone/>
            </a:pPr>
            <a:endParaRPr lang="en-US" dirty="0"/>
          </a:p>
        </p:txBody>
      </p:sp>
      <p:pic>
        <p:nvPicPr>
          <p:cNvPr id="5" name="Content Placeholder 4" descr="A picture containing yellow, green, beverage&#10;&#10;Description automatically generated">
            <a:extLst>
              <a:ext uri="{FF2B5EF4-FFF2-40B4-BE49-F238E27FC236}">
                <a16:creationId xmlns:a16="http://schemas.microsoft.com/office/drawing/2014/main" id="{EBB921BD-02C5-4EE8-BAB1-921DC1397F1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114" r="8883"/>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9945F1BF-98AF-4A17-A562-AD58C2322CB6}"/>
              </a:ext>
            </a:extLst>
          </p:cNvPr>
          <p:cNvSpPr txBox="1"/>
          <p:nvPr/>
        </p:nvSpPr>
        <p:spPr>
          <a:xfrm>
            <a:off x="1090422" y="5735606"/>
            <a:ext cx="23968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urses.lumenlearning.com/atd-sanjac-introductorychemistry/chapter/classifying-chemical-reactions-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115823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39348A-126D-4BCB-8473-C16258A51DF5}"/>
              </a:ext>
            </a:extLst>
          </p:cNvPr>
          <p:cNvSpPr>
            <a:spLocks noGrp="1"/>
          </p:cNvSpPr>
          <p:nvPr>
            <p:ph type="title"/>
          </p:nvPr>
        </p:nvSpPr>
        <p:spPr>
          <a:xfrm>
            <a:off x="680321" y="753228"/>
            <a:ext cx="9613861" cy="1080938"/>
          </a:xfrm>
        </p:spPr>
        <p:txBody>
          <a:bodyPr>
            <a:normAutofit/>
          </a:bodyPr>
          <a:lstStyle/>
          <a:p>
            <a:r>
              <a:rPr lang="en-US">
                <a:solidFill>
                  <a:srgbClr val="FFFFFF"/>
                </a:solidFill>
              </a:rPr>
              <a:t>CHEMICAL SPILL</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2"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6D1C65E-92B1-491A-A9B1-2F0DF0805040}"/>
              </a:ext>
            </a:extLst>
          </p:cNvPr>
          <p:cNvSpPr>
            <a:spLocks noGrp="1"/>
          </p:cNvSpPr>
          <p:nvPr>
            <p:ph idx="1"/>
          </p:nvPr>
        </p:nvSpPr>
        <p:spPr>
          <a:xfrm>
            <a:off x="680322" y="2437831"/>
            <a:ext cx="9114023" cy="3150308"/>
          </a:xfrm>
        </p:spPr>
        <p:txBody>
          <a:bodyPr>
            <a:normAutofit lnSpcReduction="10000"/>
          </a:bodyPr>
          <a:lstStyle/>
          <a:p>
            <a:pPr marL="0" indent="0">
              <a:buNone/>
            </a:pPr>
            <a:r>
              <a:rPr lang="en-US" sz="2000" dirty="0">
                <a:solidFill>
                  <a:srgbClr val="FFFFFF"/>
                </a:solidFill>
              </a:rPr>
              <a:t>RESPONSE: Clear the affected area and isolate the spill area to prevent others from coming in contact with the spill</a:t>
            </a:r>
          </a:p>
          <a:p>
            <a:r>
              <a:rPr lang="en-US" sz="2000" dirty="0">
                <a:solidFill>
                  <a:srgbClr val="FFFFFF"/>
                </a:solidFill>
              </a:rPr>
              <a:t>Call the Garage (Ext 6452) to have drain covers brought to the location if the spill has or will affect a drain</a:t>
            </a:r>
          </a:p>
          <a:p>
            <a:r>
              <a:rPr lang="en-US" sz="2000" dirty="0">
                <a:solidFill>
                  <a:srgbClr val="FFFFFF"/>
                </a:solidFill>
              </a:rPr>
              <a:t>Obtain Safety Data Sheet (SDS) for the spilled material and assess the hazard</a:t>
            </a:r>
          </a:p>
          <a:p>
            <a:r>
              <a:rPr lang="en-US" sz="2000" dirty="0">
                <a:solidFill>
                  <a:srgbClr val="FFFFFF"/>
                </a:solidFill>
              </a:rPr>
              <a:t>Follow PPE and spill cleanup instructions found on the SDS</a:t>
            </a:r>
          </a:p>
          <a:p>
            <a:r>
              <a:rPr lang="en-US" sz="2000" dirty="0">
                <a:solidFill>
                  <a:srgbClr val="FFFFFF"/>
                </a:solidFill>
              </a:rPr>
              <a:t>Notify Supervisor </a:t>
            </a:r>
          </a:p>
          <a:p>
            <a:r>
              <a:rPr lang="en-US" sz="2000" dirty="0">
                <a:solidFill>
                  <a:srgbClr val="FFFFFF"/>
                </a:solidFill>
              </a:rPr>
              <a:t>Ensure a spill report is properly completed and submitted to FM personnel</a:t>
            </a:r>
          </a:p>
        </p:txBody>
      </p:sp>
    </p:spTree>
    <p:extLst>
      <p:ext uri="{BB962C8B-B14F-4D97-AF65-F5344CB8AC3E}">
        <p14:creationId xmlns:p14="http://schemas.microsoft.com/office/powerpoint/2010/main" val="197567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A4A20-1DD6-463A-865B-BC58C7202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62C18E5-8207-4CDA-8D1F-3399785D18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97995CCA-C661-4B85-AAC2-9D76A3B78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37014F-02CF-4051-B4DD-B0501BC1E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72B5EB-A733-4374-91FE-8638DA7AA786}"/>
              </a:ext>
            </a:extLst>
          </p:cNvPr>
          <p:cNvSpPr>
            <a:spLocks noGrp="1"/>
          </p:cNvSpPr>
          <p:nvPr>
            <p:ph type="title"/>
          </p:nvPr>
        </p:nvSpPr>
        <p:spPr>
          <a:xfrm>
            <a:off x="680321" y="753228"/>
            <a:ext cx="5584677" cy="1080938"/>
          </a:xfrm>
        </p:spPr>
        <p:txBody>
          <a:bodyPr>
            <a:normAutofit/>
          </a:bodyPr>
          <a:lstStyle/>
          <a:p>
            <a:r>
              <a:rPr lang="en-US" sz="2500"/>
              <a:t>Clinical Information Contingency Plan</a:t>
            </a:r>
            <a:br>
              <a:rPr lang="en-US" sz="2500"/>
            </a:br>
            <a:r>
              <a:rPr lang="en-US" sz="2500"/>
              <a:t> (SOP HAS 11.1)</a:t>
            </a:r>
          </a:p>
        </p:txBody>
      </p:sp>
      <p:pic>
        <p:nvPicPr>
          <p:cNvPr id="18" name="Picture 17">
            <a:extLst>
              <a:ext uri="{FF2B5EF4-FFF2-40B4-BE49-F238E27FC236}">
                <a16:creationId xmlns:a16="http://schemas.microsoft.com/office/drawing/2014/main" id="{4100C9ED-4B59-4A55-9A49-AED52060E9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512E4872-6029-402C-BF85-6DD9FB5ED81F}"/>
              </a:ext>
            </a:extLst>
          </p:cNvPr>
          <p:cNvSpPr>
            <a:spLocks noGrp="1"/>
          </p:cNvSpPr>
          <p:nvPr>
            <p:ph idx="1"/>
          </p:nvPr>
        </p:nvSpPr>
        <p:spPr>
          <a:xfrm>
            <a:off x="680321" y="2336873"/>
            <a:ext cx="5104843" cy="3599316"/>
          </a:xfrm>
        </p:spPr>
        <p:txBody>
          <a:bodyPr>
            <a:normAutofit/>
          </a:bodyPr>
          <a:lstStyle/>
          <a:p>
            <a:pPr marL="0" indent="0">
              <a:buNone/>
            </a:pPr>
            <a:r>
              <a:rPr lang="en-US" sz="1600" dirty="0"/>
              <a:t>NOTIFICATION: In the event of information technology and/or computer outages/downtime, the </a:t>
            </a:r>
            <a:r>
              <a:rPr lang="en-US" sz="1600" dirty="0" err="1"/>
              <a:t>VistA</a:t>
            </a:r>
            <a:r>
              <a:rPr lang="en-US" sz="1600" dirty="0"/>
              <a:t> Read Only (</a:t>
            </a:r>
            <a:r>
              <a:rPr lang="en-US" sz="1600" dirty="0" err="1"/>
              <a:t>VistA</a:t>
            </a:r>
            <a:r>
              <a:rPr lang="en-US" sz="1600" dirty="0"/>
              <a:t>-RO) Contingency Plan will be announced on the public address system.</a:t>
            </a:r>
          </a:p>
          <a:p>
            <a:pPr marL="0" indent="0">
              <a:buNone/>
            </a:pPr>
            <a:r>
              <a:rPr lang="en-US" sz="1600" dirty="0"/>
              <a:t>Response: Staff will access the </a:t>
            </a:r>
            <a:r>
              <a:rPr lang="en-US" sz="1600" dirty="0" err="1"/>
              <a:t>VistA</a:t>
            </a:r>
            <a:r>
              <a:rPr lang="en-US" sz="1600" dirty="0"/>
              <a:t>-RO system.</a:t>
            </a:r>
          </a:p>
          <a:p>
            <a:pPr marL="0" indent="0">
              <a:buNone/>
            </a:pPr>
            <a:r>
              <a:rPr lang="en-US" sz="1600" dirty="0"/>
              <a:t>The </a:t>
            </a:r>
            <a:r>
              <a:rPr lang="en-US" sz="1600" dirty="0" err="1"/>
              <a:t>VistA</a:t>
            </a:r>
            <a:r>
              <a:rPr lang="en-US" sz="1600" dirty="0"/>
              <a:t>-RO system is available from any computer desktop within the Health Care System 24/7.</a:t>
            </a:r>
          </a:p>
          <a:p>
            <a:r>
              <a:rPr lang="en-US" sz="1600" dirty="0" err="1"/>
              <a:t>VistA</a:t>
            </a:r>
            <a:r>
              <a:rPr lang="en-US" sz="1600" dirty="0"/>
              <a:t>-RO is a real time, read only copy of patient clinical information</a:t>
            </a:r>
          </a:p>
          <a:p>
            <a:r>
              <a:rPr lang="en-US" sz="1600" dirty="0"/>
              <a:t>All charting activities that occur during the downtime will be electronically entered into CPRS once the system has been restored.</a:t>
            </a:r>
          </a:p>
        </p:txBody>
      </p:sp>
      <p:sp>
        <p:nvSpPr>
          <p:cNvPr id="20" name="Rectangle 19">
            <a:extLst>
              <a:ext uri="{FF2B5EF4-FFF2-40B4-BE49-F238E27FC236}">
                <a16:creationId xmlns:a16="http://schemas.microsoft.com/office/drawing/2014/main" id="{509BAAAD-6CE7-413C-9BB1-497788C84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tationary&#10;&#10;Description automatically generated">
            <a:extLst>
              <a:ext uri="{FF2B5EF4-FFF2-40B4-BE49-F238E27FC236}">
                <a16:creationId xmlns:a16="http://schemas.microsoft.com/office/drawing/2014/main" id="{132A8B71-5186-408E-9038-BDFF9D48E77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43933" y="1203040"/>
            <a:ext cx="4178419" cy="4445126"/>
          </a:xfrm>
          <a:prstGeom prst="rect">
            <a:avLst/>
          </a:prstGeom>
          <a:ln>
            <a:noFill/>
          </a:ln>
          <a:effectLst/>
        </p:spPr>
      </p:pic>
    </p:spTree>
    <p:extLst>
      <p:ext uri="{BB962C8B-B14F-4D97-AF65-F5344CB8AC3E}">
        <p14:creationId xmlns:p14="http://schemas.microsoft.com/office/powerpoint/2010/main" val="338686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831236-2EF3-443C-AD1B-BCC6CEE59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unset, sun, nature&#10;&#10;Description automatically generated">
            <a:extLst>
              <a:ext uri="{FF2B5EF4-FFF2-40B4-BE49-F238E27FC236}">
                <a16:creationId xmlns:a16="http://schemas.microsoft.com/office/drawing/2014/main" id="{D6E2EA6C-7672-48D6-8D30-D18A64DC5B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6045"/>
          <a:stretch/>
        </p:blipFill>
        <p:spPr>
          <a:xfrm>
            <a:off x="20" y="-1"/>
            <a:ext cx="12191980" cy="6858001"/>
          </a:xfrm>
          <a:prstGeom prst="rect">
            <a:avLst/>
          </a:prstGeom>
        </p:spPr>
      </p:pic>
      <p:sp>
        <p:nvSpPr>
          <p:cNvPr id="13" name="Rectangle 12">
            <a:extLst>
              <a:ext uri="{FF2B5EF4-FFF2-40B4-BE49-F238E27FC236}">
                <a16:creationId xmlns:a16="http://schemas.microsoft.com/office/drawing/2014/main" id="{937838B1-E675-4CA3-A299-92547ED72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5CA3C8DF-E3F0-4BC0-9B61-37A6034087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7" name="Rectangle 16">
            <a:extLst>
              <a:ext uri="{FF2B5EF4-FFF2-40B4-BE49-F238E27FC236}">
                <a16:creationId xmlns:a16="http://schemas.microsoft.com/office/drawing/2014/main" id="{F432453D-6625-4FDF-80E3-E7030D913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A498FC-B33F-41FB-A6EA-BE0C474DAA7D}"/>
              </a:ext>
            </a:extLst>
          </p:cNvPr>
          <p:cNvSpPr>
            <a:spLocks noGrp="1"/>
          </p:cNvSpPr>
          <p:nvPr>
            <p:ph type="title"/>
          </p:nvPr>
        </p:nvSpPr>
        <p:spPr>
          <a:xfrm>
            <a:off x="680321" y="753228"/>
            <a:ext cx="9613861" cy="1080938"/>
          </a:xfrm>
        </p:spPr>
        <p:txBody>
          <a:bodyPr>
            <a:normAutofit/>
          </a:bodyPr>
          <a:lstStyle/>
          <a:p>
            <a:r>
              <a:rPr lang="en-US" dirty="0"/>
              <a:t> MAJOR FIRE PROCEDURES</a:t>
            </a:r>
            <a:br>
              <a:rPr lang="en-US" dirty="0"/>
            </a:br>
            <a:r>
              <a:rPr lang="en-US" dirty="0"/>
              <a:t>(FM-07.12)</a:t>
            </a:r>
          </a:p>
        </p:txBody>
      </p:sp>
      <p:pic>
        <p:nvPicPr>
          <p:cNvPr id="19" name="Picture 18">
            <a:extLst>
              <a:ext uri="{FF2B5EF4-FFF2-40B4-BE49-F238E27FC236}">
                <a16:creationId xmlns:a16="http://schemas.microsoft.com/office/drawing/2014/main" id="{D276BAE5-A184-4422-BADE-B16532270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1" name="Rectangle 20">
            <a:extLst>
              <a:ext uri="{FF2B5EF4-FFF2-40B4-BE49-F238E27FC236}">
                <a16:creationId xmlns:a16="http://schemas.microsoft.com/office/drawing/2014/main" id="{8BCC4505-4069-441F-B37D-AF073EBCC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F944526-360D-424E-81B3-1A8DD35EDAA2}"/>
              </a:ext>
            </a:extLst>
          </p:cNvPr>
          <p:cNvSpPr>
            <a:spLocks noGrp="1"/>
          </p:cNvSpPr>
          <p:nvPr>
            <p:ph idx="1"/>
          </p:nvPr>
        </p:nvSpPr>
        <p:spPr>
          <a:xfrm>
            <a:off x="680321" y="2336873"/>
            <a:ext cx="9613861" cy="3395060"/>
          </a:xfrm>
        </p:spPr>
        <p:txBody>
          <a:bodyPr anchor="ctr">
            <a:normAutofit/>
          </a:bodyPr>
          <a:lstStyle/>
          <a:p>
            <a:pPr marL="0" indent="0">
              <a:buNone/>
            </a:pPr>
            <a:r>
              <a:rPr lang="en-US" sz="2000" dirty="0"/>
              <a:t>NOTIFICATION: Audible alarms, flashing lights, and overhead page of FIRE, Fire Alarm, (location)</a:t>
            </a:r>
          </a:p>
          <a:p>
            <a:pPr marL="0" indent="0">
              <a:buNone/>
            </a:pPr>
            <a:r>
              <a:rPr lang="en-US" sz="2000" dirty="0"/>
              <a:t>Response: Upon detection of smoke and/or fire:</a:t>
            </a:r>
          </a:p>
          <a:p>
            <a:pPr marL="0" indent="0">
              <a:buNone/>
            </a:pPr>
            <a:r>
              <a:rPr lang="en-US" sz="2000" dirty="0"/>
              <a:t>Call Ext 6333 and/or pull nearest pull station</a:t>
            </a:r>
          </a:p>
          <a:p>
            <a:pPr marL="0" indent="0">
              <a:buNone/>
            </a:pPr>
            <a:endParaRPr lang="en-US" sz="2000" dirty="0"/>
          </a:p>
        </p:txBody>
      </p:sp>
      <p:sp>
        <p:nvSpPr>
          <p:cNvPr id="6" name="TextBox 5">
            <a:extLst>
              <a:ext uri="{FF2B5EF4-FFF2-40B4-BE49-F238E27FC236}">
                <a16:creationId xmlns:a16="http://schemas.microsoft.com/office/drawing/2014/main" id="{DC414E96-24F2-4311-AC32-18A27FB7A7D4}"/>
              </a:ext>
            </a:extLst>
          </p:cNvPr>
          <p:cNvSpPr txBox="1"/>
          <p:nvPr/>
        </p:nvSpPr>
        <p:spPr>
          <a:xfrm>
            <a:off x="9650920" y="6657945"/>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athwayplanit.com/Clusters/Law-PublicSafety-Corrections-Security/Emergency-FireManagementServi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40522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D333345-06FE-431A-A170-B442B71B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F3CF734-AF09-4284-A3AF-E1B79C0AA7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7" name="Rectangle 16">
            <a:extLst>
              <a:ext uri="{FF2B5EF4-FFF2-40B4-BE49-F238E27FC236}">
                <a16:creationId xmlns:a16="http://schemas.microsoft.com/office/drawing/2014/main" id="{051DDCB9-F755-45C2-A2DF-09112F5CC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E5D6A2-8420-4DDB-B2B9-F907655B9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F705C4-85C0-4D13-8535-ADAEDB5189FD}"/>
              </a:ext>
            </a:extLst>
          </p:cNvPr>
          <p:cNvSpPr>
            <a:spLocks noGrp="1"/>
          </p:cNvSpPr>
          <p:nvPr>
            <p:ph type="title"/>
          </p:nvPr>
        </p:nvSpPr>
        <p:spPr>
          <a:xfrm>
            <a:off x="680321" y="753228"/>
            <a:ext cx="7087552" cy="1080938"/>
          </a:xfrm>
        </p:spPr>
        <p:txBody>
          <a:bodyPr>
            <a:normAutofit/>
          </a:bodyPr>
          <a:lstStyle/>
          <a:p>
            <a:r>
              <a:rPr lang="en-US" dirty="0"/>
              <a:t>RACE</a:t>
            </a:r>
          </a:p>
        </p:txBody>
      </p:sp>
      <p:pic>
        <p:nvPicPr>
          <p:cNvPr id="21" name="Picture 20">
            <a:extLst>
              <a:ext uri="{FF2B5EF4-FFF2-40B4-BE49-F238E27FC236}">
                <a16:creationId xmlns:a16="http://schemas.microsoft.com/office/drawing/2014/main" id="{495C9795-5873-43E5-A16C-324C15CF13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0" name="Content Placeholder 9">
            <a:extLst>
              <a:ext uri="{FF2B5EF4-FFF2-40B4-BE49-F238E27FC236}">
                <a16:creationId xmlns:a16="http://schemas.microsoft.com/office/drawing/2014/main" id="{A4944938-FA03-4EBE-9CDA-EC96B688247D}"/>
              </a:ext>
            </a:extLst>
          </p:cNvPr>
          <p:cNvSpPr>
            <a:spLocks noGrp="1"/>
          </p:cNvSpPr>
          <p:nvPr>
            <p:ph idx="1"/>
          </p:nvPr>
        </p:nvSpPr>
        <p:spPr>
          <a:xfrm>
            <a:off x="680321" y="2336873"/>
            <a:ext cx="6423211" cy="3599316"/>
          </a:xfrm>
        </p:spPr>
        <p:txBody>
          <a:bodyPr>
            <a:normAutofit/>
          </a:bodyPr>
          <a:lstStyle/>
          <a:p>
            <a:pPr marL="0" indent="0">
              <a:buNone/>
            </a:pPr>
            <a:r>
              <a:rPr lang="en-US" sz="2000" b="1" dirty="0"/>
              <a:t>R</a:t>
            </a:r>
            <a:r>
              <a:rPr lang="en-US" sz="2000" dirty="0"/>
              <a:t>escue anyone in imminent danger</a:t>
            </a:r>
          </a:p>
          <a:p>
            <a:pPr marL="0" indent="0">
              <a:buNone/>
            </a:pPr>
            <a:r>
              <a:rPr lang="en-US" sz="2000" b="1" dirty="0"/>
              <a:t>A</a:t>
            </a:r>
            <a:r>
              <a:rPr lang="en-US" sz="2000" dirty="0"/>
              <a:t>larm others in the area; do not hesitate to activate alarm pull boxes!</a:t>
            </a:r>
          </a:p>
          <a:p>
            <a:pPr marL="0" indent="0">
              <a:buNone/>
            </a:pPr>
            <a:r>
              <a:rPr lang="en-US" sz="2000" b="1" dirty="0"/>
              <a:t>C</a:t>
            </a:r>
            <a:r>
              <a:rPr lang="en-US" sz="2000" dirty="0"/>
              <a:t>ontain the fire by closing doors.</a:t>
            </a:r>
          </a:p>
          <a:p>
            <a:pPr marL="0" indent="0">
              <a:buNone/>
            </a:pPr>
            <a:r>
              <a:rPr lang="en-US" sz="2000" b="1" dirty="0"/>
              <a:t>E</a:t>
            </a:r>
            <a:r>
              <a:rPr lang="en-US" sz="2000" dirty="0"/>
              <a:t>xtinguish (only if safe to do so) and/or</a:t>
            </a:r>
          </a:p>
          <a:p>
            <a:pPr marL="0" indent="0">
              <a:buNone/>
            </a:pPr>
            <a:r>
              <a:rPr lang="en-US" sz="2000" b="1" dirty="0"/>
              <a:t>E</a:t>
            </a:r>
            <a:r>
              <a:rPr lang="en-US" sz="2000" dirty="0"/>
              <a:t>vacuate</a:t>
            </a:r>
          </a:p>
          <a:p>
            <a:r>
              <a:rPr lang="en-US" sz="2000" dirty="0"/>
              <a:t>Magnetic door locks will automatically open in affected areas</a:t>
            </a:r>
          </a:p>
          <a:p>
            <a:r>
              <a:rPr lang="en-US" sz="2000" dirty="0"/>
              <a:t>Telephone operators will page the “All Clear”</a:t>
            </a:r>
          </a:p>
        </p:txBody>
      </p:sp>
      <p:pic>
        <p:nvPicPr>
          <p:cNvPr id="5" name="Content Placeholder 4" descr="A close up of a fire&#10;&#10;Description automatically generated with low confidence">
            <a:extLst>
              <a:ext uri="{FF2B5EF4-FFF2-40B4-BE49-F238E27FC236}">
                <a16:creationId xmlns:a16="http://schemas.microsoft.com/office/drawing/2014/main" id="{09538E7F-519D-4E22-832E-B71D52E9C34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87091" y="664820"/>
            <a:ext cx="3358478" cy="5528360"/>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E05E5E18-AE78-4A33-91B1-BA41DFE01852}"/>
              </a:ext>
            </a:extLst>
          </p:cNvPr>
          <p:cNvSpPr txBox="1"/>
          <p:nvPr/>
        </p:nvSpPr>
        <p:spPr>
          <a:xfrm>
            <a:off x="9148758" y="5993125"/>
            <a:ext cx="239681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misteraibo.deviantart.com/art/Fire-31142152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30485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F80DE4C-0C31-4F4F-BA78-30C6E52F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799E698-FF9B-4101-95EF-59189E5D01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7" name="Rectangle 76">
            <a:extLst>
              <a:ext uri="{FF2B5EF4-FFF2-40B4-BE49-F238E27FC236}">
                <a16:creationId xmlns:a16="http://schemas.microsoft.com/office/drawing/2014/main" id="{0663CEEF-E862-497E-8B58-D5FC7B598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F62DE490-9B76-4FCB-B722-75055E30A0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81" name="Rectangle 80">
            <a:extLst>
              <a:ext uri="{FF2B5EF4-FFF2-40B4-BE49-F238E27FC236}">
                <a16:creationId xmlns:a16="http://schemas.microsoft.com/office/drawing/2014/main" id="{F238B29C-0945-4ED7-825C-2662C6957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38" name="Title 1">
            <a:extLst>
              <a:ext uri="{FF2B5EF4-FFF2-40B4-BE49-F238E27FC236}">
                <a16:creationId xmlns:a16="http://schemas.microsoft.com/office/drawing/2014/main" id="{C4E95314-2AF3-4809-B7DA-4BA66A46FBDD}"/>
              </a:ext>
            </a:extLst>
          </p:cNvPr>
          <p:cNvSpPr>
            <a:spLocks noGrp="1"/>
          </p:cNvSpPr>
          <p:nvPr>
            <p:ph type="title"/>
          </p:nvPr>
        </p:nvSpPr>
        <p:spPr>
          <a:xfrm>
            <a:off x="680321" y="2063262"/>
            <a:ext cx="3739279" cy="2661052"/>
          </a:xfrm>
        </p:spPr>
        <p:txBody>
          <a:bodyPr>
            <a:normAutofit/>
          </a:bodyPr>
          <a:lstStyle/>
          <a:p>
            <a:pPr algn="r" eaLnBrk="1" hangingPunct="1"/>
            <a:r>
              <a:rPr lang="en-US" altLang="en-US" sz="4400"/>
              <a:t>P&amp;LM EVACUATION PLAN</a:t>
            </a:r>
          </a:p>
        </p:txBody>
      </p:sp>
      <p:graphicFrame>
        <p:nvGraphicFramePr>
          <p:cNvPr id="14341" name="Content Placeholder 2">
            <a:extLst>
              <a:ext uri="{FF2B5EF4-FFF2-40B4-BE49-F238E27FC236}">
                <a16:creationId xmlns:a16="http://schemas.microsoft.com/office/drawing/2014/main" id="{DE119AB9-1D08-402A-A885-926474DDCB0D}"/>
              </a:ext>
            </a:extLst>
          </p:cNvPr>
          <p:cNvGraphicFramePr>
            <a:graphicFrameLocks noGrp="1"/>
          </p:cNvGraphicFramePr>
          <p:nvPr>
            <p:ph sz="quarter" idx="1"/>
            <p:extLst>
              <p:ext uri="{D42A27DB-BD31-4B8C-83A1-F6EECF244321}">
                <p14:modId xmlns:p14="http://schemas.microsoft.com/office/powerpoint/2010/main" val="1572161388"/>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F80DE4C-0C31-4F4F-BA78-30C6E52F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799E698-FF9B-4101-95EF-59189E5D01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7" name="Rectangle 76">
            <a:extLst>
              <a:ext uri="{FF2B5EF4-FFF2-40B4-BE49-F238E27FC236}">
                <a16:creationId xmlns:a16="http://schemas.microsoft.com/office/drawing/2014/main" id="{0663CEEF-E862-497E-8B58-D5FC7B598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F62DE490-9B76-4FCB-B722-75055E30A0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81" name="Rectangle 80">
            <a:extLst>
              <a:ext uri="{FF2B5EF4-FFF2-40B4-BE49-F238E27FC236}">
                <a16:creationId xmlns:a16="http://schemas.microsoft.com/office/drawing/2014/main" id="{F238B29C-0945-4ED7-825C-2662C6957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62" name="Title 1">
            <a:extLst>
              <a:ext uri="{FF2B5EF4-FFF2-40B4-BE49-F238E27FC236}">
                <a16:creationId xmlns:a16="http://schemas.microsoft.com/office/drawing/2014/main" id="{5EFB8C5D-AB7C-4FD7-9F08-D8265B7C4ACC}"/>
              </a:ext>
            </a:extLst>
          </p:cNvPr>
          <p:cNvSpPr>
            <a:spLocks noGrp="1"/>
          </p:cNvSpPr>
          <p:nvPr>
            <p:ph type="title"/>
          </p:nvPr>
        </p:nvSpPr>
        <p:spPr>
          <a:xfrm>
            <a:off x="680321" y="2063262"/>
            <a:ext cx="3739279" cy="2661052"/>
          </a:xfrm>
        </p:spPr>
        <p:txBody>
          <a:bodyPr>
            <a:normAutofit/>
          </a:bodyPr>
          <a:lstStyle/>
          <a:p>
            <a:pPr algn="r" eaLnBrk="1" hangingPunct="1"/>
            <a:r>
              <a:rPr lang="en-US" altLang="en-US" sz="4400"/>
              <a:t>P&amp;LM EVACUATION PLAN</a:t>
            </a:r>
          </a:p>
        </p:txBody>
      </p:sp>
      <p:graphicFrame>
        <p:nvGraphicFramePr>
          <p:cNvPr id="15365" name="Content Placeholder 2">
            <a:extLst>
              <a:ext uri="{FF2B5EF4-FFF2-40B4-BE49-F238E27FC236}">
                <a16:creationId xmlns:a16="http://schemas.microsoft.com/office/drawing/2014/main" id="{EAB3179B-59F6-41E4-80FC-B28E8BE3687E}"/>
              </a:ext>
            </a:extLst>
          </p:cNvPr>
          <p:cNvGraphicFramePr>
            <a:graphicFrameLocks noGrp="1"/>
          </p:cNvGraphicFramePr>
          <p:nvPr>
            <p:ph sz="quarter" idx="1"/>
            <p:extLst>
              <p:ext uri="{D42A27DB-BD31-4B8C-83A1-F6EECF244321}">
                <p14:modId xmlns:p14="http://schemas.microsoft.com/office/powerpoint/2010/main" val="154926943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F7B751A-707E-43E9-818C-6BA5A255D702}"/>
              </a:ext>
            </a:extLst>
          </p:cNvPr>
          <p:cNvSpPr>
            <a:spLocks noGrp="1"/>
          </p:cNvSpPr>
          <p:nvPr>
            <p:ph type="title"/>
          </p:nvPr>
        </p:nvSpPr>
        <p:spPr>
          <a:xfrm>
            <a:off x="680321" y="753228"/>
            <a:ext cx="9613861" cy="1080938"/>
          </a:xfrm>
        </p:spPr>
        <p:txBody>
          <a:bodyPr>
            <a:normAutofit/>
          </a:bodyPr>
          <a:lstStyle/>
          <a:p>
            <a:r>
              <a:rPr lang="en-US">
                <a:solidFill>
                  <a:srgbClr val="FFFFFF"/>
                </a:solidFill>
              </a:rPr>
              <a:t>EVACUATION </a:t>
            </a:r>
            <a:br>
              <a:rPr lang="en-US">
                <a:solidFill>
                  <a:srgbClr val="FFFFFF"/>
                </a:solidFill>
              </a:rPr>
            </a:br>
            <a:r>
              <a:rPr lang="en-US">
                <a:solidFill>
                  <a:srgbClr val="FFFFFF"/>
                </a:solidFill>
              </a:rPr>
              <a:t>(SOP FM-07.9)</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2"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Content Placeholder 2">
            <a:extLst>
              <a:ext uri="{FF2B5EF4-FFF2-40B4-BE49-F238E27FC236}">
                <a16:creationId xmlns:a16="http://schemas.microsoft.com/office/drawing/2014/main" id="{8F50EC1D-22E1-4D67-B28C-9B8A36B6D9B5}"/>
              </a:ext>
            </a:extLst>
          </p:cNvPr>
          <p:cNvSpPr>
            <a:spLocks noGrp="1"/>
          </p:cNvSpPr>
          <p:nvPr>
            <p:ph idx="1"/>
          </p:nvPr>
        </p:nvSpPr>
        <p:spPr>
          <a:xfrm>
            <a:off x="680322" y="2437831"/>
            <a:ext cx="9114023" cy="3150308"/>
          </a:xfrm>
        </p:spPr>
        <p:txBody>
          <a:bodyPr>
            <a:normAutofit/>
          </a:bodyPr>
          <a:lstStyle/>
          <a:p>
            <a:pPr marL="0" indent="0">
              <a:buNone/>
            </a:pPr>
            <a:r>
              <a:rPr lang="en-US" sz="2000">
                <a:solidFill>
                  <a:srgbClr val="FFFFFF"/>
                </a:solidFill>
              </a:rPr>
              <a:t>NOTIFICATION: Verbal notification and/or overhead page to affected area(s).</a:t>
            </a:r>
          </a:p>
          <a:p>
            <a:pPr marL="0" indent="0">
              <a:buNone/>
            </a:pPr>
            <a:r>
              <a:rPr lang="en-US" sz="2000">
                <a:solidFill>
                  <a:srgbClr val="FFFFFF"/>
                </a:solidFill>
              </a:rPr>
              <a:t>RESPONSE: Review department specific plans. Place evacuation placards as directed by supervisor.</a:t>
            </a:r>
          </a:p>
          <a:p>
            <a:pPr marL="0" indent="0">
              <a:buNone/>
            </a:pPr>
            <a:r>
              <a:rPr lang="en-US" sz="2000">
                <a:solidFill>
                  <a:srgbClr val="FFFFFF"/>
                </a:solidFill>
              </a:rPr>
              <a:t>Evacuation Options directed by your supervisor:</a:t>
            </a:r>
          </a:p>
          <a:p>
            <a:r>
              <a:rPr lang="en-US" sz="2000" b="1">
                <a:solidFill>
                  <a:srgbClr val="FFFFFF"/>
                </a:solidFill>
              </a:rPr>
              <a:t>Shelter-in-Place: </a:t>
            </a:r>
            <a:r>
              <a:rPr lang="en-US" sz="2000">
                <a:solidFill>
                  <a:srgbClr val="FFFFFF"/>
                </a:solidFill>
              </a:rPr>
              <a:t>No evacuation. Stay put. </a:t>
            </a:r>
          </a:p>
          <a:p>
            <a:r>
              <a:rPr lang="en-US" sz="2000" b="1">
                <a:solidFill>
                  <a:srgbClr val="FFFFFF"/>
                </a:solidFill>
              </a:rPr>
              <a:t>Horizontal Evacuation: </a:t>
            </a:r>
            <a:r>
              <a:rPr lang="en-US" sz="2000">
                <a:solidFill>
                  <a:srgbClr val="FFFFFF"/>
                </a:solidFill>
              </a:rPr>
              <a:t>Move to a safer place on the same floor.</a:t>
            </a:r>
          </a:p>
          <a:p>
            <a:r>
              <a:rPr lang="en-US" sz="2000" b="1">
                <a:solidFill>
                  <a:srgbClr val="FFFFFF"/>
                </a:solidFill>
              </a:rPr>
              <a:t>Vertical Evacuation: </a:t>
            </a:r>
            <a:r>
              <a:rPr lang="en-US" sz="2000">
                <a:solidFill>
                  <a:srgbClr val="FFFFFF"/>
                </a:solidFill>
              </a:rPr>
              <a:t>Move to a safer place on a different floor. </a:t>
            </a:r>
          </a:p>
          <a:p>
            <a:r>
              <a:rPr lang="en-US" sz="2000" b="1">
                <a:solidFill>
                  <a:srgbClr val="FFFFFF"/>
                </a:solidFill>
              </a:rPr>
              <a:t>Total Evacuation: </a:t>
            </a:r>
            <a:r>
              <a:rPr lang="en-US" sz="2000">
                <a:solidFill>
                  <a:srgbClr val="FFFFFF"/>
                </a:solidFill>
              </a:rPr>
              <a:t>Completely leave the building. </a:t>
            </a:r>
          </a:p>
        </p:txBody>
      </p:sp>
    </p:spTree>
    <p:extLst>
      <p:ext uri="{BB962C8B-B14F-4D97-AF65-F5344CB8AC3E}">
        <p14:creationId xmlns:p14="http://schemas.microsoft.com/office/powerpoint/2010/main" val="198449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4" name="Picture 13">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6" name="Rectangle 15">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7C63E23-02CD-4CBB-8EFC-2D0D57A80F69}"/>
              </a:ext>
            </a:extLst>
          </p:cNvPr>
          <p:cNvSpPr>
            <a:spLocks noGrp="1"/>
          </p:cNvSpPr>
          <p:nvPr>
            <p:ph type="title"/>
          </p:nvPr>
        </p:nvSpPr>
        <p:spPr>
          <a:xfrm>
            <a:off x="680321" y="753228"/>
            <a:ext cx="7461844" cy="1080938"/>
          </a:xfrm>
        </p:spPr>
        <p:txBody>
          <a:bodyPr>
            <a:normAutofit/>
          </a:bodyPr>
          <a:lstStyle/>
          <a:p>
            <a:r>
              <a:rPr lang="en-US">
                <a:solidFill>
                  <a:srgbClr val="FFFFFF"/>
                </a:solidFill>
              </a:rPr>
              <a:t>CODE BLUE/RAPID RESPONSE</a:t>
            </a:r>
            <a:br>
              <a:rPr lang="en-US">
                <a:solidFill>
                  <a:srgbClr val="FFFFFF"/>
                </a:solidFill>
              </a:rPr>
            </a:br>
            <a:r>
              <a:rPr lang="en-US">
                <a:solidFill>
                  <a:srgbClr val="FFFFFF"/>
                </a:solidFill>
              </a:rPr>
              <a:t>(SOP CD11-27.1)</a:t>
            </a:r>
          </a:p>
        </p:txBody>
      </p:sp>
      <p:sp>
        <p:nvSpPr>
          <p:cNvPr id="19" name="Content Placeholder 2">
            <a:extLst>
              <a:ext uri="{FF2B5EF4-FFF2-40B4-BE49-F238E27FC236}">
                <a16:creationId xmlns:a16="http://schemas.microsoft.com/office/drawing/2014/main" id="{82BBD63A-2A1C-4CB0-8951-DC5EE0BEC4BE}"/>
              </a:ext>
            </a:extLst>
          </p:cNvPr>
          <p:cNvSpPr>
            <a:spLocks noGrp="1"/>
          </p:cNvSpPr>
          <p:nvPr>
            <p:ph idx="1"/>
          </p:nvPr>
        </p:nvSpPr>
        <p:spPr>
          <a:xfrm>
            <a:off x="680321" y="2336873"/>
            <a:ext cx="7461844" cy="3142077"/>
          </a:xfrm>
        </p:spPr>
        <p:txBody>
          <a:bodyPr>
            <a:normAutofit/>
          </a:bodyPr>
          <a:lstStyle/>
          <a:p>
            <a:pPr marL="0" indent="0">
              <a:buNone/>
            </a:pPr>
            <a:r>
              <a:rPr lang="en-US" sz="1500"/>
              <a:t>DESCRIPTION: Medical Emergency or Rapid Response</a:t>
            </a:r>
          </a:p>
          <a:p>
            <a:pPr marL="0" indent="0">
              <a:buNone/>
            </a:pPr>
            <a:r>
              <a:rPr lang="en-US" sz="1500"/>
              <a:t>NOTIFICATION: Digital Pagers and Overhead Page of CODE BLUE or Rapid Response</a:t>
            </a:r>
          </a:p>
          <a:p>
            <a:pPr marL="0" indent="0">
              <a:buNone/>
            </a:pPr>
            <a:r>
              <a:rPr lang="en-US" sz="1500"/>
              <a:t>RESPONSE:</a:t>
            </a:r>
          </a:p>
          <a:p>
            <a:r>
              <a:rPr lang="en-US" sz="1500"/>
              <a:t>Call 6400 and report location</a:t>
            </a:r>
          </a:p>
          <a:p>
            <a:r>
              <a:rPr lang="en-US" sz="1500"/>
              <a:t>Tell the Operator the nature of the emergency and if it is a CODE BLUE or a Rapid Response</a:t>
            </a:r>
          </a:p>
          <a:p>
            <a:r>
              <a:rPr lang="en-US" sz="1500"/>
              <a:t>Tell the Operator the specific location of the person (i.e., Bldg 1A Rm A63).</a:t>
            </a:r>
          </a:p>
          <a:p>
            <a:r>
              <a:rPr lang="en-US" sz="1500"/>
              <a:t>Send someone to hallway to meet and direct the response team. </a:t>
            </a:r>
          </a:p>
        </p:txBody>
      </p:sp>
    </p:spTree>
    <p:extLst>
      <p:ext uri="{BB962C8B-B14F-4D97-AF65-F5344CB8AC3E}">
        <p14:creationId xmlns:p14="http://schemas.microsoft.com/office/powerpoint/2010/main" val="29240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2F187C3-1F78-4BA9-BF04-59B01331C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ky, sign, outdoor&#10;&#10;Description automatically generated">
            <a:extLst>
              <a:ext uri="{FF2B5EF4-FFF2-40B4-BE49-F238E27FC236}">
                <a16:creationId xmlns:a16="http://schemas.microsoft.com/office/drawing/2014/main" id="{DEEA174F-404A-4C9F-B637-407E61089D65}"/>
              </a:ext>
            </a:extLst>
          </p:cNvPr>
          <p:cNvPicPr>
            <a:picLocks noChangeAspect="1"/>
          </p:cNvPicPr>
          <p:nvPr/>
        </p:nvPicPr>
        <p:blipFill rotWithShape="1">
          <a:blip r:embed="rId2">
            <a:alphaModFix amt="15000"/>
            <a:grayscl/>
            <a:extLst>
              <a:ext uri="{837473B0-CC2E-450A-ABE3-18F120FF3D39}">
                <a1611:picAttrSrcUrl xmlns:a1611="http://schemas.microsoft.com/office/drawing/2016/11/main" r:id="rId3"/>
              </a:ext>
            </a:extLst>
          </a:blip>
          <a:srcRect t="9726" r="9091" b="13377"/>
          <a:stretch/>
        </p:blipFill>
        <p:spPr>
          <a:xfrm>
            <a:off x="20" y="10"/>
            <a:ext cx="12191980" cy="6857991"/>
          </a:xfrm>
          <a:prstGeom prst="rect">
            <a:avLst/>
          </a:prstGeom>
        </p:spPr>
      </p:pic>
      <p:pic>
        <p:nvPicPr>
          <p:cNvPr id="62" name="Picture 27">
            <a:extLst>
              <a:ext uri="{FF2B5EF4-FFF2-40B4-BE49-F238E27FC236}">
                <a16:creationId xmlns:a16="http://schemas.microsoft.com/office/drawing/2014/main" id="{FACA92F7-0331-4504-BC82-6484F0B1FA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30" name="Rectangle 29">
            <a:extLst>
              <a:ext uri="{FF2B5EF4-FFF2-40B4-BE49-F238E27FC236}">
                <a16:creationId xmlns:a16="http://schemas.microsoft.com/office/drawing/2014/main" id="{3E15C180-C307-4BA8-AE3F-4BB1D7948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1FFDEE-9AB0-4A98-AB5B-0C51C754C0F0}"/>
              </a:ext>
            </a:extLst>
          </p:cNvPr>
          <p:cNvSpPr>
            <a:spLocks noGrp="1"/>
          </p:cNvSpPr>
          <p:nvPr>
            <p:ph type="title"/>
          </p:nvPr>
        </p:nvSpPr>
        <p:spPr>
          <a:xfrm>
            <a:off x="680321" y="753228"/>
            <a:ext cx="9613861" cy="1080938"/>
          </a:xfrm>
        </p:spPr>
        <p:txBody>
          <a:bodyPr>
            <a:normAutofit/>
          </a:bodyPr>
          <a:lstStyle/>
          <a:p>
            <a:r>
              <a:rPr lang="en-US"/>
              <a:t>Crisis Response (SOP FM 07.26)</a:t>
            </a:r>
          </a:p>
        </p:txBody>
      </p:sp>
      <p:pic>
        <p:nvPicPr>
          <p:cNvPr id="32" name="Picture 31">
            <a:extLst>
              <a:ext uri="{FF2B5EF4-FFF2-40B4-BE49-F238E27FC236}">
                <a16:creationId xmlns:a16="http://schemas.microsoft.com/office/drawing/2014/main" id="{865E88C2-B404-4F2A-BD6D-7B086B0F92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3" name="Rectangle 33">
            <a:extLst>
              <a:ext uri="{FF2B5EF4-FFF2-40B4-BE49-F238E27FC236}">
                <a16:creationId xmlns:a16="http://schemas.microsoft.com/office/drawing/2014/main" id="{42B0C828-EA47-4F41-A14F-BEEBD5CCC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9">
            <a:extLst>
              <a:ext uri="{FF2B5EF4-FFF2-40B4-BE49-F238E27FC236}">
                <a16:creationId xmlns:a16="http://schemas.microsoft.com/office/drawing/2014/main" id="{9BA97EFC-5581-4B8B-9782-9D4320058151}"/>
              </a:ext>
            </a:extLst>
          </p:cNvPr>
          <p:cNvSpPr>
            <a:spLocks noGrp="1"/>
          </p:cNvSpPr>
          <p:nvPr>
            <p:ph idx="1"/>
          </p:nvPr>
        </p:nvSpPr>
        <p:spPr>
          <a:xfrm>
            <a:off x="680321" y="2336873"/>
            <a:ext cx="9613861" cy="3395060"/>
          </a:xfrm>
        </p:spPr>
        <p:txBody>
          <a:bodyPr anchor="ctr">
            <a:normAutofit/>
          </a:bodyPr>
          <a:lstStyle/>
          <a:p>
            <a:pPr marL="0" indent="0">
              <a:buNone/>
            </a:pPr>
            <a:r>
              <a:rPr lang="en-US" sz="1700" dirty="0"/>
              <a:t>DESCRIPTION: Violent incidents or suicidal behavior.</a:t>
            </a:r>
          </a:p>
          <a:p>
            <a:pPr marL="0" indent="0">
              <a:buNone/>
            </a:pPr>
            <a:r>
              <a:rPr lang="en-US" sz="1700" dirty="0"/>
              <a:t>NOTIFICATION: Call 6213 or provide verbal/electronic notification to nearby staff so they may call on your behalf.</a:t>
            </a:r>
          </a:p>
          <a:p>
            <a:pPr marL="0" indent="0">
              <a:buNone/>
            </a:pPr>
            <a:r>
              <a:rPr lang="en-US" sz="1700" dirty="0"/>
              <a:t>RESPONSE:</a:t>
            </a:r>
          </a:p>
          <a:p>
            <a:r>
              <a:rPr lang="en-US" sz="1700" dirty="0"/>
              <a:t>Comply with reasonable demands without compromising the safety of yourself or others.</a:t>
            </a:r>
          </a:p>
          <a:p>
            <a:r>
              <a:rPr lang="en-US" sz="1700" dirty="0"/>
              <a:t>DO NOT disarm suspect</a:t>
            </a:r>
          </a:p>
          <a:p>
            <a:r>
              <a:rPr lang="en-US" sz="1700" dirty="0"/>
              <a:t>Evacuate affected area(s), if safe.</a:t>
            </a:r>
          </a:p>
          <a:p>
            <a:r>
              <a:rPr lang="en-US" sz="1700" dirty="0"/>
              <a:t>Employee(s) who experience violence report to Occupational Health and/or Emergency Department. </a:t>
            </a:r>
          </a:p>
          <a:p>
            <a:endParaRPr lang="en-US" sz="1700" dirty="0"/>
          </a:p>
        </p:txBody>
      </p:sp>
      <p:sp>
        <p:nvSpPr>
          <p:cNvPr id="6" name="TextBox 5">
            <a:extLst>
              <a:ext uri="{FF2B5EF4-FFF2-40B4-BE49-F238E27FC236}">
                <a16:creationId xmlns:a16="http://schemas.microsoft.com/office/drawing/2014/main" id="{BE3EB4C2-5699-4FD9-B444-D1808564FE1E}"/>
              </a:ext>
            </a:extLst>
          </p:cNvPr>
          <p:cNvSpPr txBox="1"/>
          <p:nvPr/>
        </p:nvSpPr>
        <p:spPr>
          <a:xfrm>
            <a:off x="9665346" y="6657946"/>
            <a:ext cx="25266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pedia.org/highway-signs/c/crisis-interven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99543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41F6-0B1F-41F4-A978-08643427A4BA}"/>
              </a:ext>
            </a:extLst>
          </p:cNvPr>
          <p:cNvSpPr>
            <a:spLocks noGrp="1"/>
          </p:cNvSpPr>
          <p:nvPr>
            <p:ph type="title"/>
          </p:nvPr>
        </p:nvSpPr>
        <p:spPr/>
        <p:txBody>
          <a:bodyPr/>
          <a:lstStyle/>
          <a:p>
            <a:r>
              <a:rPr lang="en-US" dirty="0"/>
              <a:t>BASIC PLAN (MCP FM-07)</a:t>
            </a:r>
          </a:p>
        </p:txBody>
      </p:sp>
      <p:sp>
        <p:nvSpPr>
          <p:cNvPr id="3" name="Content Placeholder 2">
            <a:extLst>
              <a:ext uri="{FF2B5EF4-FFF2-40B4-BE49-F238E27FC236}">
                <a16:creationId xmlns:a16="http://schemas.microsoft.com/office/drawing/2014/main" id="{6689AE09-9B90-4560-B6A8-28A9CF77F456}"/>
              </a:ext>
            </a:extLst>
          </p:cNvPr>
          <p:cNvSpPr>
            <a:spLocks noGrp="1"/>
          </p:cNvSpPr>
          <p:nvPr>
            <p:ph idx="1"/>
          </p:nvPr>
        </p:nvSpPr>
        <p:spPr/>
        <p:txBody>
          <a:bodyPr/>
          <a:lstStyle/>
          <a:p>
            <a:r>
              <a:rPr lang="en-US" dirty="0"/>
              <a:t> Allows the HCS to mitigate, prepare for, respond to, recover from, and restore essential services in any emergency.</a:t>
            </a:r>
          </a:p>
          <a:p>
            <a:r>
              <a:rPr lang="en-US" dirty="0"/>
              <a:t> In an emergency, life safety and patient care take precedence over all other responsibilities.</a:t>
            </a:r>
          </a:p>
          <a:p>
            <a:r>
              <a:rPr lang="en-US" dirty="0"/>
              <a:t> Any employee may take those actions necessary to mitigate, prepare for, respond to, recover from, and restore essential services in a threatened or real emergency.</a:t>
            </a:r>
          </a:p>
          <a:p>
            <a:endParaRPr lang="en-US" dirty="0"/>
          </a:p>
        </p:txBody>
      </p:sp>
    </p:spTree>
    <p:extLst>
      <p:ext uri="{BB962C8B-B14F-4D97-AF65-F5344CB8AC3E}">
        <p14:creationId xmlns:p14="http://schemas.microsoft.com/office/powerpoint/2010/main" val="206172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2E64DAFB-AD9A-4E52-B026-8641CCD67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747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9">
            <a:extLst>
              <a:ext uri="{FF2B5EF4-FFF2-40B4-BE49-F238E27FC236}">
                <a16:creationId xmlns:a16="http://schemas.microsoft.com/office/drawing/2014/main" id="{23B1C8FC-E1FE-470B-AB3B-D4B1D8C9D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117E38-6802-4B0D-B3C8-CC4E0A3A21B7}"/>
              </a:ext>
            </a:extLst>
          </p:cNvPr>
          <p:cNvSpPr>
            <a:spLocks noGrp="1"/>
          </p:cNvSpPr>
          <p:nvPr>
            <p:ph type="title"/>
          </p:nvPr>
        </p:nvSpPr>
        <p:spPr>
          <a:xfrm>
            <a:off x="680322" y="321733"/>
            <a:ext cx="9256566" cy="845983"/>
          </a:xfrm>
          <a:effectLst>
            <a:outerShdw blurRad="88900" dist="38100" dir="2700000" algn="tl" rotWithShape="0">
              <a:prstClr val="black">
                <a:alpha val="30000"/>
              </a:prstClr>
            </a:outerShdw>
          </a:effectLst>
        </p:spPr>
        <p:txBody>
          <a:bodyPr anchor="b">
            <a:normAutofit/>
          </a:bodyPr>
          <a:lstStyle/>
          <a:p>
            <a:r>
              <a:rPr lang="en-US" sz="2500"/>
              <a:t>FACILITY LOCKDOWN/RESTRICTED ACCESS</a:t>
            </a:r>
            <a:br>
              <a:rPr lang="en-US" sz="2500"/>
            </a:br>
            <a:r>
              <a:rPr lang="en-US" sz="2500"/>
              <a:t>(SOP FM-07.22)</a:t>
            </a:r>
          </a:p>
        </p:txBody>
      </p:sp>
      <p:pic>
        <p:nvPicPr>
          <p:cNvPr id="37" name="Picture 11">
            <a:extLst>
              <a:ext uri="{FF2B5EF4-FFF2-40B4-BE49-F238E27FC236}">
                <a16:creationId xmlns:a16="http://schemas.microsoft.com/office/drawing/2014/main" id="{56ED1086-4FBF-41E3-B23D-0AF086E76F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6" y="2846786"/>
            <a:ext cx="1602997" cy="144270"/>
          </a:xfrm>
          <a:prstGeom prst="rect">
            <a:avLst/>
          </a:prstGeom>
        </p:spPr>
      </p:pic>
      <p:pic>
        <p:nvPicPr>
          <p:cNvPr id="38" name="Picture 13">
            <a:extLst>
              <a:ext uri="{FF2B5EF4-FFF2-40B4-BE49-F238E27FC236}">
                <a16:creationId xmlns:a16="http://schemas.microsoft.com/office/drawing/2014/main" id="{8900C04C-9973-40F3-8121-55AC6A472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5851041"/>
            <a:ext cx="9936886" cy="321164"/>
          </a:xfrm>
          <a:prstGeom prst="rect">
            <a:avLst/>
          </a:prstGeom>
        </p:spPr>
      </p:pic>
      <p:sp>
        <p:nvSpPr>
          <p:cNvPr id="39" name="Rectangle 15">
            <a:extLst>
              <a:ext uri="{FF2B5EF4-FFF2-40B4-BE49-F238E27FC236}">
                <a16:creationId xmlns:a16="http://schemas.microsoft.com/office/drawing/2014/main" id="{CD6B57F6-C734-4FDA-9495-94E602DC5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9448"/>
            <a:ext cx="9936887" cy="4381221"/>
          </a:xfrm>
          <a:prstGeom prst="rect">
            <a:avLst/>
          </a:prstGeom>
          <a:solidFill>
            <a:srgbClr val="0D0D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2">
            <a:extLst>
              <a:ext uri="{FF2B5EF4-FFF2-40B4-BE49-F238E27FC236}">
                <a16:creationId xmlns:a16="http://schemas.microsoft.com/office/drawing/2014/main" id="{42343F67-947B-4025-89EC-556889CFABD5}"/>
              </a:ext>
            </a:extLst>
          </p:cNvPr>
          <p:cNvSpPr>
            <a:spLocks noGrp="1"/>
          </p:cNvSpPr>
          <p:nvPr>
            <p:ph idx="1"/>
          </p:nvPr>
        </p:nvSpPr>
        <p:spPr>
          <a:xfrm>
            <a:off x="680321" y="1960966"/>
            <a:ext cx="8601055" cy="3418626"/>
          </a:xfrm>
        </p:spPr>
        <p:txBody>
          <a:bodyPr anchor="t">
            <a:normAutofit/>
          </a:bodyPr>
          <a:lstStyle/>
          <a:p>
            <a:pPr marL="0" indent="0">
              <a:buNone/>
            </a:pPr>
            <a:r>
              <a:rPr lang="en-US" sz="2000" dirty="0">
                <a:solidFill>
                  <a:srgbClr val="FFFFFF"/>
                </a:solidFill>
              </a:rPr>
              <a:t>NOTIFICATION: Incident Commander may call ICS to generate an overhead page for the reason for the lockdown</a:t>
            </a:r>
          </a:p>
          <a:p>
            <a:pPr marL="0" indent="0">
              <a:buNone/>
            </a:pPr>
            <a:r>
              <a:rPr lang="en-US" sz="2000" dirty="0">
                <a:solidFill>
                  <a:srgbClr val="FFFFFF"/>
                </a:solidFill>
              </a:rPr>
              <a:t>RESPONSE:</a:t>
            </a:r>
          </a:p>
          <a:p>
            <a:r>
              <a:rPr lang="en-US" sz="2000" dirty="0">
                <a:solidFill>
                  <a:srgbClr val="FFFFFF"/>
                </a:solidFill>
              </a:rPr>
              <a:t>Police will establish specific doors for both staff and Veterans to utilize during the lockdown at the Medical Center.</a:t>
            </a:r>
          </a:p>
          <a:p>
            <a:r>
              <a:rPr lang="en-US" sz="2000" dirty="0">
                <a:solidFill>
                  <a:srgbClr val="FFFFFF"/>
                </a:solidFill>
              </a:rPr>
              <a:t>Follow your service line procedures for lockdown. </a:t>
            </a:r>
          </a:p>
        </p:txBody>
      </p:sp>
      <p:sp>
        <p:nvSpPr>
          <p:cNvPr id="18" name="Rectangle 17">
            <a:extLst>
              <a:ext uri="{FF2B5EF4-FFF2-40B4-BE49-F238E27FC236}">
                <a16:creationId xmlns:a16="http://schemas.microsoft.com/office/drawing/2014/main" id="{D6C984CB-7FE4-4AD0-8CF7-11AD5573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148944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6870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12AC83-22F0-44D1-B41F-5FF2304A1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A9B3369-20B8-495A-B857-05C117B589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53743EE-5C98-4818-927C-F0CA00C3C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832B64A-5DE3-4CF7-93BD-E4EEFDC83D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60D20CA5-592A-495C-845B-170F147EC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AAA07E-481E-4DDA-9E62-6670B8C82B2C}"/>
              </a:ext>
            </a:extLst>
          </p:cNvPr>
          <p:cNvSpPr>
            <a:spLocks noGrp="1"/>
          </p:cNvSpPr>
          <p:nvPr>
            <p:ph type="title"/>
          </p:nvPr>
        </p:nvSpPr>
        <p:spPr>
          <a:xfrm>
            <a:off x="680321" y="2063262"/>
            <a:ext cx="3739279" cy="2661052"/>
          </a:xfrm>
        </p:spPr>
        <p:txBody>
          <a:bodyPr>
            <a:normAutofit/>
          </a:bodyPr>
          <a:lstStyle/>
          <a:p>
            <a:pPr algn="r"/>
            <a:r>
              <a:rPr lang="en-US" sz="4400"/>
              <a:t>MASS CASUALTY (SOP FM 07.15)</a:t>
            </a:r>
          </a:p>
        </p:txBody>
      </p:sp>
      <p:graphicFrame>
        <p:nvGraphicFramePr>
          <p:cNvPr id="5" name="Content Placeholder 2">
            <a:extLst>
              <a:ext uri="{FF2B5EF4-FFF2-40B4-BE49-F238E27FC236}">
                <a16:creationId xmlns:a16="http://schemas.microsoft.com/office/drawing/2014/main" id="{698F4C46-CE9E-4218-A24B-2CDD85622905}"/>
              </a:ext>
            </a:extLst>
          </p:cNvPr>
          <p:cNvGraphicFramePr>
            <a:graphicFrameLocks noGrp="1"/>
          </p:cNvGraphicFramePr>
          <p:nvPr>
            <p:ph idx="1"/>
            <p:extLst>
              <p:ext uri="{D42A27DB-BD31-4B8C-83A1-F6EECF244321}">
                <p14:modId xmlns:p14="http://schemas.microsoft.com/office/powerpoint/2010/main" val="4145236399"/>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102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31AAEE-99DC-4A91-9B24-D351F642A793}"/>
              </a:ext>
            </a:extLst>
          </p:cNvPr>
          <p:cNvSpPr>
            <a:spLocks noGrp="1"/>
          </p:cNvSpPr>
          <p:nvPr>
            <p:ph type="title"/>
          </p:nvPr>
        </p:nvSpPr>
        <p:spPr>
          <a:xfrm>
            <a:off x="680321" y="2063262"/>
            <a:ext cx="3739279" cy="2661052"/>
          </a:xfrm>
        </p:spPr>
        <p:txBody>
          <a:bodyPr>
            <a:normAutofit/>
          </a:bodyPr>
          <a:lstStyle/>
          <a:p>
            <a:pPr algn="r"/>
            <a:r>
              <a:rPr lang="en-US" sz="4100">
                <a:solidFill>
                  <a:srgbClr val="FFFFFF"/>
                </a:solidFill>
              </a:rPr>
              <a:t>MISSING MINOR/MINOR ABDUCTION</a:t>
            </a:r>
            <a:br>
              <a:rPr lang="en-US" sz="4100">
                <a:solidFill>
                  <a:srgbClr val="FFFFFF"/>
                </a:solidFill>
              </a:rPr>
            </a:br>
            <a:r>
              <a:rPr lang="en-US" sz="4100">
                <a:solidFill>
                  <a:srgbClr val="FFFFFF"/>
                </a:solidFill>
              </a:rPr>
              <a:t>(SOP FM 07.23)</a:t>
            </a:r>
          </a:p>
        </p:txBody>
      </p:sp>
      <p:sp>
        <p:nvSpPr>
          <p:cNvPr id="3" name="Content Placeholder 2">
            <a:extLst>
              <a:ext uri="{FF2B5EF4-FFF2-40B4-BE49-F238E27FC236}">
                <a16:creationId xmlns:a16="http://schemas.microsoft.com/office/drawing/2014/main" id="{B0C753E2-DDC2-42D1-9271-9470124BA467}"/>
              </a:ext>
            </a:extLst>
          </p:cNvPr>
          <p:cNvSpPr>
            <a:spLocks noGrp="1"/>
          </p:cNvSpPr>
          <p:nvPr>
            <p:ph idx="1"/>
          </p:nvPr>
        </p:nvSpPr>
        <p:spPr>
          <a:xfrm>
            <a:off x="5287995" y="661106"/>
            <a:ext cx="6257362" cy="5503101"/>
          </a:xfrm>
        </p:spPr>
        <p:txBody>
          <a:bodyPr anchor="ctr">
            <a:normAutofit/>
          </a:bodyPr>
          <a:lstStyle/>
          <a:p>
            <a:r>
              <a:rPr lang="en-US" sz="2000">
                <a:solidFill>
                  <a:srgbClr val="FFFFFF"/>
                </a:solidFill>
              </a:rPr>
              <a:t>NOTIFICATION: Staff will immediately report any suspected incidence of a missing minor child to the VA Police at 6355.</a:t>
            </a:r>
          </a:p>
          <a:p>
            <a:r>
              <a:rPr lang="en-US" sz="2000">
                <a:solidFill>
                  <a:srgbClr val="FFFFFF"/>
                </a:solidFill>
              </a:rPr>
              <a:t>RESPONSE: VA Police will coordinate response actions. Staff will conduct an immediate preliminary search of their area and report finding to VA Police.</a:t>
            </a:r>
          </a:p>
        </p:txBody>
      </p:sp>
    </p:spTree>
    <p:extLst>
      <p:ext uri="{BB962C8B-B14F-4D97-AF65-F5344CB8AC3E}">
        <p14:creationId xmlns:p14="http://schemas.microsoft.com/office/powerpoint/2010/main" val="15823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F93BE068-EB49-4EE8-B342-7FF888A46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9">
            <a:extLst>
              <a:ext uri="{FF2B5EF4-FFF2-40B4-BE49-F238E27FC236}">
                <a16:creationId xmlns:a16="http://schemas.microsoft.com/office/drawing/2014/main" id="{C1B05C9B-60E1-40F3-BB02-7DAF0B1F0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418DFBE-71A4-4692-883C-90E75B0A43E2}"/>
              </a:ext>
            </a:extLst>
          </p:cNvPr>
          <p:cNvSpPr>
            <a:spLocks noGrp="1"/>
          </p:cNvSpPr>
          <p:nvPr>
            <p:ph idx="1"/>
          </p:nvPr>
        </p:nvSpPr>
        <p:spPr>
          <a:xfrm>
            <a:off x="643467" y="664477"/>
            <a:ext cx="8324618" cy="3557525"/>
          </a:xfrm>
        </p:spPr>
        <p:txBody>
          <a:bodyPr anchor="b">
            <a:normAutofit/>
          </a:bodyPr>
          <a:lstStyle/>
          <a:p>
            <a:pPr marL="0" indent="0">
              <a:buNone/>
            </a:pPr>
            <a:r>
              <a:rPr lang="en-US" sz="2000" dirty="0"/>
              <a:t>NOTIFICATION: Staff will immediately determine if the patient is missing or absent.</a:t>
            </a:r>
          </a:p>
          <a:p>
            <a:pPr marL="0" indent="0">
              <a:buNone/>
            </a:pPr>
            <a:r>
              <a:rPr lang="en-US" sz="2000" dirty="0"/>
              <a:t>RESPONSE: </a:t>
            </a:r>
          </a:p>
          <a:p>
            <a:r>
              <a:rPr lang="en-US" sz="2000" dirty="0"/>
              <a:t>Accountable Staff Person (ASP) searches the immediate area.</a:t>
            </a:r>
          </a:p>
          <a:p>
            <a:r>
              <a:rPr lang="en-US" sz="2000" dirty="0"/>
              <a:t>If patient found, stop search, and report the close call event.</a:t>
            </a:r>
          </a:p>
          <a:p>
            <a:r>
              <a:rPr lang="en-US" sz="2000" dirty="0"/>
              <a:t>If not found, ASP contacts immediate supervisor to conduct further assessment.</a:t>
            </a:r>
          </a:p>
          <a:p>
            <a:r>
              <a:rPr lang="en-US" sz="2000" dirty="0"/>
              <a:t>Individual staff members support search activities as directed by supervisor. </a:t>
            </a:r>
          </a:p>
        </p:txBody>
      </p:sp>
      <p:sp>
        <p:nvSpPr>
          <p:cNvPr id="41" name="Rectangle 11">
            <a:extLst>
              <a:ext uri="{FF2B5EF4-FFF2-40B4-BE49-F238E27FC236}">
                <a16:creationId xmlns:a16="http://schemas.microsoft.com/office/drawing/2014/main" id="{80C94170-18D0-486D-BF90-C5D8F2465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F0C59B-04F6-4625-98E1-3A5809FD1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40B742-D6CB-4097-B99E-70E4FA519139}"/>
              </a:ext>
            </a:extLst>
          </p:cNvPr>
          <p:cNvSpPr>
            <a:spLocks noGrp="1"/>
          </p:cNvSpPr>
          <p:nvPr>
            <p:ph type="title"/>
          </p:nvPr>
        </p:nvSpPr>
        <p:spPr>
          <a:xfrm>
            <a:off x="680321" y="4714194"/>
            <a:ext cx="8129353" cy="1311176"/>
          </a:xfrm>
        </p:spPr>
        <p:txBody>
          <a:bodyPr anchor="b">
            <a:normAutofit/>
          </a:bodyPr>
          <a:lstStyle/>
          <a:p>
            <a:pPr algn="r"/>
            <a:r>
              <a:rPr lang="en-US" sz="3700">
                <a:solidFill>
                  <a:srgbClr val="FFFFFF"/>
                </a:solidFill>
              </a:rPr>
              <a:t>MISSING PATIENT </a:t>
            </a:r>
            <a:br>
              <a:rPr lang="en-US" sz="3700">
                <a:solidFill>
                  <a:srgbClr val="FFFFFF"/>
                </a:solidFill>
              </a:rPr>
            </a:br>
            <a:r>
              <a:rPr lang="en-US" sz="3700">
                <a:solidFill>
                  <a:srgbClr val="FFFFFF"/>
                </a:solidFill>
              </a:rPr>
              <a:t>(SOP FM 07.18 AND SOP CD 11-23.04)</a:t>
            </a:r>
          </a:p>
        </p:txBody>
      </p:sp>
      <p:sp>
        <p:nvSpPr>
          <p:cNvPr id="16" name="Rectangle 15">
            <a:extLst>
              <a:ext uri="{FF2B5EF4-FFF2-40B4-BE49-F238E27FC236}">
                <a16:creationId xmlns:a16="http://schemas.microsoft.com/office/drawing/2014/main" id="{E94F92A3-106C-4644-B506-76132863E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D9C4DB-091C-47D0-BDA8-3375FF99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79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831236-2EF3-443C-AD1B-BCC6CEE59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clouds, smoke, cloudy&#10;&#10;Description automatically generated">
            <a:extLst>
              <a:ext uri="{FF2B5EF4-FFF2-40B4-BE49-F238E27FC236}">
                <a16:creationId xmlns:a16="http://schemas.microsoft.com/office/drawing/2014/main" id="{263EDC2E-F016-4C91-9712-673A834547E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773"/>
          <a:stretch/>
        </p:blipFill>
        <p:spPr>
          <a:xfrm>
            <a:off x="20" y="-1"/>
            <a:ext cx="12191980" cy="6858001"/>
          </a:xfrm>
          <a:prstGeom prst="rect">
            <a:avLst/>
          </a:prstGeom>
        </p:spPr>
      </p:pic>
      <p:sp>
        <p:nvSpPr>
          <p:cNvPr id="12" name="Rectangle 11">
            <a:extLst>
              <a:ext uri="{FF2B5EF4-FFF2-40B4-BE49-F238E27FC236}">
                <a16:creationId xmlns:a16="http://schemas.microsoft.com/office/drawing/2014/main" id="{937838B1-E675-4CA3-A299-92547ED72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5CA3C8DF-E3F0-4BC0-9B61-37A6034087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a:extLst>
              <a:ext uri="{FF2B5EF4-FFF2-40B4-BE49-F238E27FC236}">
                <a16:creationId xmlns:a16="http://schemas.microsoft.com/office/drawing/2014/main" id="{F432453D-6625-4FDF-80E3-E7030D913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10FF1-BD68-4F86-BFD4-08EE13F5F805}"/>
              </a:ext>
            </a:extLst>
          </p:cNvPr>
          <p:cNvSpPr>
            <a:spLocks noGrp="1"/>
          </p:cNvSpPr>
          <p:nvPr>
            <p:ph type="title"/>
          </p:nvPr>
        </p:nvSpPr>
        <p:spPr>
          <a:xfrm>
            <a:off x="680321" y="753228"/>
            <a:ext cx="9613861" cy="1080938"/>
          </a:xfrm>
        </p:spPr>
        <p:txBody>
          <a:bodyPr>
            <a:normAutofit/>
          </a:bodyPr>
          <a:lstStyle/>
          <a:p>
            <a:r>
              <a:rPr lang="en-US" dirty="0"/>
              <a:t>SEVERE WEATHER (SOP FM 07.14)</a:t>
            </a:r>
          </a:p>
        </p:txBody>
      </p:sp>
      <p:pic>
        <p:nvPicPr>
          <p:cNvPr id="18" name="Picture 17">
            <a:extLst>
              <a:ext uri="{FF2B5EF4-FFF2-40B4-BE49-F238E27FC236}">
                <a16:creationId xmlns:a16="http://schemas.microsoft.com/office/drawing/2014/main" id="{D276BAE5-A184-4422-BADE-B16532270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 name="Rectangle 19">
            <a:extLst>
              <a:ext uri="{FF2B5EF4-FFF2-40B4-BE49-F238E27FC236}">
                <a16:creationId xmlns:a16="http://schemas.microsoft.com/office/drawing/2014/main" id="{8BCC4505-4069-441F-B37D-AF073EBCC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A6B6D3A-CBE9-44F4-8596-4B22C760BB61}"/>
              </a:ext>
            </a:extLst>
          </p:cNvPr>
          <p:cNvSpPr>
            <a:spLocks noGrp="1"/>
          </p:cNvSpPr>
          <p:nvPr>
            <p:ph idx="1"/>
          </p:nvPr>
        </p:nvSpPr>
        <p:spPr>
          <a:xfrm>
            <a:off x="680321" y="2336873"/>
            <a:ext cx="9613861" cy="3395060"/>
          </a:xfrm>
        </p:spPr>
        <p:txBody>
          <a:bodyPr anchor="ctr">
            <a:normAutofit/>
          </a:bodyPr>
          <a:lstStyle/>
          <a:p>
            <a:pPr marL="0" indent="0">
              <a:buNone/>
            </a:pPr>
            <a:r>
              <a:rPr lang="en-US" sz="2000"/>
              <a:t>NOTIFICATION:</a:t>
            </a:r>
          </a:p>
          <a:p>
            <a:r>
              <a:rPr lang="en-US" sz="2000"/>
              <a:t>Overhead Page of Severe Weather (description, instructions)</a:t>
            </a:r>
          </a:p>
          <a:p>
            <a:pPr marL="0" indent="0">
              <a:buNone/>
            </a:pPr>
            <a:r>
              <a:rPr lang="en-US" sz="2000"/>
              <a:t>RESPONSE:</a:t>
            </a:r>
          </a:p>
          <a:p>
            <a:r>
              <a:rPr lang="en-US" sz="2000"/>
              <a:t>Staff in patient care areas will move patients away from windows.</a:t>
            </a:r>
          </a:p>
          <a:p>
            <a:r>
              <a:rPr lang="en-US" sz="2000"/>
              <a:t>Patients that cannot be moved should be covered with extra blankets, sheets, and pillows to protect from possible flying debris.</a:t>
            </a:r>
          </a:p>
          <a:p>
            <a:r>
              <a:rPr lang="en-US" sz="2000"/>
              <a:t>All other personnel shall return to their departments and move to safe areas (i.e., interior rooms, corridors without windows)</a:t>
            </a:r>
          </a:p>
        </p:txBody>
      </p:sp>
    </p:spTree>
    <p:extLst>
      <p:ext uri="{BB962C8B-B14F-4D97-AF65-F5344CB8AC3E}">
        <p14:creationId xmlns:p14="http://schemas.microsoft.com/office/powerpoint/2010/main" val="2125079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2572-C89B-4301-AD89-608615CB17D9}"/>
              </a:ext>
            </a:extLst>
          </p:cNvPr>
          <p:cNvSpPr>
            <a:spLocks noGrp="1"/>
          </p:cNvSpPr>
          <p:nvPr>
            <p:ph type="title"/>
          </p:nvPr>
        </p:nvSpPr>
        <p:spPr>
          <a:xfrm>
            <a:off x="680321" y="753228"/>
            <a:ext cx="9613861" cy="1080938"/>
          </a:xfrm>
        </p:spPr>
        <p:txBody>
          <a:bodyPr>
            <a:normAutofit/>
          </a:bodyPr>
          <a:lstStyle/>
          <a:p>
            <a:r>
              <a:rPr lang="en-US"/>
              <a:t>SHELTER IN PLACE (SOP FM 07.07)</a:t>
            </a:r>
            <a:endParaRPr lang="en-US" dirty="0"/>
          </a:p>
        </p:txBody>
      </p:sp>
      <p:graphicFrame>
        <p:nvGraphicFramePr>
          <p:cNvPr id="5" name="Content Placeholder 2">
            <a:extLst>
              <a:ext uri="{FF2B5EF4-FFF2-40B4-BE49-F238E27FC236}">
                <a16:creationId xmlns:a16="http://schemas.microsoft.com/office/drawing/2014/main" id="{7F65D7C3-78C4-484C-85AE-D81D0109DA3B}"/>
              </a:ext>
            </a:extLst>
          </p:cNvPr>
          <p:cNvGraphicFramePr>
            <a:graphicFrameLocks noGrp="1"/>
          </p:cNvGraphicFramePr>
          <p:nvPr>
            <p:ph idx="1"/>
            <p:extLst>
              <p:ext uri="{D42A27DB-BD31-4B8C-83A1-F6EECF244321}">
                <p14:modId xmlns:p14="http://schemas.microsoft.com/office/powerpoint/2010/main" val="4144818473"/>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50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9D5D-2FAE-4F30-9FDB-4CCE608E3AF2}"/>
              </a:ext>
            </a:extLst>
          </p:cNvPr>
          <p:cNvSpPr>
            <a:spLocks noGrp="1"/>
          </p:cNvSpPr>
          <p:nvPr>
            <p:ph type="title"/>
          </p:nvPr>
        </p:nvSpPr>
        <p:spPr>
          <a:xfrm>
            <a:off x="680321" y="753228"/>
            <a:ext cx="9613861" cy="1080938"/>
          </a:xfrm>
        </p:spPr>
        <p:txBody>
          <a:bodyPr>
            <a:normAutofit/>
          </a:bodyPr>
          <a:lstStyle/>
          <a:p>
            <a:r>
              <a:rPr lang="en-US"/>
              <a:t>TRANSFER FOR VA FACILITIES </a:t>
            </a:r>
            <a:br>
              <a:rPr lang="en-US"/>
            </a:br>
            <a:r>
              <a:rPr lang="en-US"/>
              <a:t>(SOP FM 07.16 AND MCP CD 11-76)</a:t>
            </a:r>
          </a:p>
        </p:txBody>
      </p:sp>
      <p:graphicFrame>
        <p:nvGraphicFramePr>
          <p:cNvPr id="18" name="Content Placeholder 2">
            <a:extLst>
              <a:ext uri="{FF2B5EF4-FFF2-40B4-BE49-F238E27FC236}">
                <a16:creationId xmlns:a16="http://schemas.microsoft.com/office/drawing/2014/main" id="{8E91AFC8-F64E-413A-9D92-026C4AE70EF3}"/>
              </a:ext>
            </a:extLst>
          </p:cNvPr>
          <p:cNvGraphicFramePr>
            <a:graphicFrameLocks noGrp="1"/>
          </p:cNvGraphicFramePr>
          <p:nvPr>
            <p:ph idx="1"/>
            <p:extLst>
              <p:ext uri="{D42A27DB-BD31-4B8C-83A1-F6EECF244321}">
                <p14:modId xmlns:p14="http://schemas.microsoft.com/office/powerpoint/2010/main" val="3081635"/>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97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45" name="Rectangle 30">
            <a:extLst>
              <a:ext uri="{FF2B5EF4-FFF2-40B4-BE49-F238E27FC236}">
                <a16:creationId xmlns:a16="http://schemas.microsoft.com/office/drawing/2014/main" id="{1BE32198-13E3-4E97-B505-965E99225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32">
            <a:extLst>
              <a:ext uri="{FF2B5EF4-FFF2-40B4-BE49-F238E27FC236}">
                <a16:creationId xmlns:a16="http://schemas.microsoft.com/office/drawing/2014/main" id="{D3066F2A-E0A8-41D2-B557-2460833942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7" name="Rectangle 34">
            <a:extLst>
              <a:ext uri="{FF2B5EF4-FFF2-40B4-BE49-F238E27FC236}">
                <a16:creationId xmlns:a16="http://schemas.microsoft.com/office/drawing/2014/main" id="{16D00EF7-9F92-4E2C-9883-93BBD4104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52B14C-4684-4347-9915-EFEE219D525C}"/>
              </a:ext>
            </a:extLst>
          </p:cNvPr>
          <p:cNvSpPr>
            <a:spLocks noGrp="1"/>
          </p:cNvSpPr>
          <p:nvPr>
            <p:ph type="title"/>
          </p:nvPr>
        </p:nvSpPr>
        <p:spPr>
          <a:xfrm>
            <a:off x="680321" y="4714194"/>
            <a:ext cx="8129353" cy="1311176"/>
          </a:xfrm>
        </p:spPr>
        <p:txBody>
          <a:bodyPr anchor="b">
            <a:normAutofit/>
          </a:bodyPr>
          <a:lstStyle/>
          <a:p>
            <a:pPr algn="r"/>
            <a:r>
              <a:rPr lang="en-US" sz="4400"/>
              <a:t>UTILITY FAILURE (SOP FM 07.19)</a:t>
            </a:r>
          </a:p>
        </p:txBody>
      </p:sp>
      <p:sp>
        <p:nvSpPr>
          <p:cNvPr id="48" name="Rectangle 36">
            <a:extLst>
              <a:ext uri="{FF2B5EF4-FFF2-40B4-BE49-F238E27FC236}">
                <a16:creationId xmlns:a16="http://schemas.microsoft.com/office/drawing/2014/main" id="{75D49BE6-5837-4B8A-AD43-B837B9540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38">
            <a:extLst>
              <a:ext uri="{FF2B5EF4-FFF2-40B4-BE49-F238E27FC236}">
                <a16:creationId xmlns:a16="http://schemas.microsoft.com/office/drawing/2014/main" id="{C58D9F2E-A2BB-4E1F-9101-4758CAB39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0">
            <a:extLst>
              <a:ext uri="{FF2B5EF4-FFF2-40B4-BE49-F238E27FC236}">
                <a16:creationId xmlns:a16="http://schemas.microsoft.com/office/drawing/2014/main" id="{C4FF09B4-A0F7-42EF-8DEB-CBE18169A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2">
            <a:extLst>
              <a:ext uri="{FF2B5EF4-FFF2-40B4-BE49-F238E27FC236}">
                <a16:creationId xmlns:a16="http://schemas.microsoft.com/office/drawing/2014/main" id="{C441F297-7115-4BBC-A28B-164E120A5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2157139F-DF53-482B-B4B8-874BB34E5EAF}"/>
              </a:ext>
            </a:extLst>
          </p:cNvPr>
          <p:cNvGraphicFramePr>
            <a:graphicFrameLocks noGrp="1"/>
          </p:cNvGraphicFramePr>
          <p:nvPr>
            <p:ph idx="1"/>
            <p:extLst>
              <p:ext uri="{D42A27DB-BD31-4B8C-83A1-F6EECF244321}">
                <p14:modId xmlns:p14="http://schemas.microsoft.com/office/powerpoint/2010/main" val="1190895810"/>
              </p:ext>
            </p:extLst>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056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12AC83-22F0-44D1-B41F-5FF2304A1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A9B3369-20B8-495A-B857-05C117B589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53743EE-5C98-4818-927C-F0CA00C3C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832B64A-5DE3-4CF7-93BD-E4EEFDC83D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60D20CA5-592A-495C-845B-170F147EC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C6EECB-3520-4E55-814F-C232EFD55E81}"/>
              </a:ext>
            </a:extLst>
          </p:cNvPr>
          <p:cNvSpPr>
            <a:spLocks noGrp="1"/>
          </p:cNvSpPr>
          <p:nvPr>
            <p:ph type="title"/>
          </p:nvPr>
        </p:nvSpPr>
        <p:spPr>
          <a:xfrm>
            <a:off x="680321" y="2063262"/>
            <a:ext cx="3739279" cy="2661052"/>
          </a:xfrm>
        </p:spPr>
        <p:txBody>
          <a:bodyPr>
            <a:normAutofit/>
          </a:bodyPr>
          <a:lstStyle/>
          <a:p>
            <a:pPr algn="r">
              <a:defRPr/>
            </a:pPr>
            <a:r>
              <a:rPr lang="en-US" sz="3100" dirty="0"/>
              <a:t>LABORATORY EMERGENCY PREPAREDNESS PLAN</a:t>
            </a:r>
            <a:br>
              <a:rPr lang="en-US" sz="3100" dirty="0"/>
            </a:br>
            <a:r>
              <a:rPr lang="en-US" sz="3100" dirty="0"/>
              <a:t>(OPM 113-04 MEDIALAB SAF 3)</a:t>
            </a:r>
          </a:p>
        </p:txBody>
      </p:sp>
      <p:graphicFrame>
        <p:nvGraphicFramePr>
          <p:cNvPr id="5" name="Content Placeholder 2">
            <a:extLst>
              <a:ext uri="{FF2B5EF4-FFF2-40B4-BE49-F238E27FC236}">
                <a16:creationId xmlns:a16="http://schemas.microsoft.com/office/drawing/2014/main" id="{425163C8-C1E8-44D2-8B31-23C7DEF77161}"/>
              </a:ext>
            </a:extLst>
          </p:cNvPr>
          <p:cNvGraphicFramePr>
            <a:graphicFrameLocks noGrp="1"/>
          </p:cNvGraphicFramePr>
          <p:nvPr>
            <p:ph sz="quarter" idx="1"/>
            <p:extLst>
              <p:ext uri="{D42A27DB-BD31-4B8C-83A1-F6EECF244321}">
                <p14:modId xmlns:p14="http://schemas.microsoft.com/office/powerpoint/2010/main" val="1307105185"/>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B510-2CCB-4D8B-861B-5517522BE476}"/>
              </a:ext>
            </a:extLst>
          </p:cNvPr>
          <p:cNvSpPr>
            <a:spLocks noGrp="1"/>
          </p:cNvSpPr>
          <p:nvPr>
            <p:ph type="title"/>
          </p:nvPr>
        </p:nvSpPr>
        <p:spPr/>
        <p:txBody>
          <a:bodyPr/>
          <a:lstStyle/>
          <a:p>
            <a:r>
              <a:rPr lang="en-US" dirty="0"/>
              <a:t>BASIC PLAN </a:t>
            </a:r>
          </a:p>
        </p:txBody>
      </p:sp>
      <p:sp>
        <p:nvSpPr>
          <p:cNvPr id="3" name="Content Placeholder 2">
            <a:extLst>
              <a:ext uri="{FF2B5EF4-FFF2-40B4-BE49-F238E27FC236}">
                <a16:creationId xmlns:a16="http://schemas.microsoft.com/office/drawing/2014/main" id="{82E196E1-D419-4634-88F8-6CC5427FBA46}"/>
              </a:ext>
            </a:extLst>
          </p:cNvPr>
          <p:cNvSpPr>
            <a:spLocks noGrp="1"/>
          </p:cNvSpPr>
          <p:nvPr>
            <p:ph idx="1"/>
          </p:nvPr>
        </p:nvSpPr>
        <p:spPr/>
        <p:txBody>
          <a:bodyPr/>
          <a:lstStyle/>
          <a:p>
            <a:pPr marL="0" indent="0">
              <a:buNone/>
            </a:pPr>
            <a:r>
              <a:rPr lang="en-US" dirty="0"/>
              <a:t>Except for CODE BLUE, all other notifications use plain language names.</a:t>
            </a:r>
          </a:p>
          <a:p>
            <a:endParaRPr lang="en-US" dirty="0"/>
          </a:p>
          <a:p>
            <a:endParaRPr lang="en-US" dirty="0"/>
          </a:p>
        </p:txBody>
      </p:sp>
      <p:sp>
        <p:nvSpPr>
          <p:cNvPr id="6" name="Text Box 2">
            <a:extLst>
              <a:ext uri="{FF2B5EF4-FFF2-40B4-BE49-F238E27FC236}">
                <a16:creationId xmlns:a16="http://schemas.microsoft.com/office/drawing/2014/main" id="{DD387025-13A6-4092-88DC-E2270041FC65}"/>
              </a:ext>
            </a:extLst>
          </p:cNvPr>
          <p:cNvSpPr txBox="1">
            <a:spLocks noChangeArrowheads="1"/>
          </p:cNvSpPr>
          <p:nvPr/>
        </p:nvSpPr>
        <p:spPr bwMode="auto">
          <a:xfrm>
            <a:off x="4918710" y="2807652"/>
            <a:ext cx="2354580" cy="1116652"/>
          </a:xfrm>
          <a:prstGeom prst="rect">
            <a:avLst/>
          </a:prstGeom>
          <a:solidFill>
            <a:schemeClr val="accent2"/>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CODE BLUE		6400</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CRISIS RESPONSE 	6213</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FIRE			6333</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 POLICE		6224</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77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219B-C49A-452B-8C97-80FD9544C186}"/>
              </a:ext>
            </a:extLst>
          </p:cNvPr>
          <p:cNvSpPr>
            <a:spLocks noGrp="1"/>
          </p:cNvSpPr>
          <p:nvPr>
            <p:ph type="title"/>
          </p:nvPr>
        </p:nvSpPr>
        <p:spPr/>
        <p:txBody>
          <a:bodyPr/>
          <a:lstStyle/>
          <a:p>
            <a:r>
              <a:rPr lang="en-US" dirty="0"/>
              <a:t>ALERTS, NOTIFICATIONS, AND WARNINGS </a:t>
            </a:r>
            <a:br>
              <a:rPr lang="en-US" dirty="0"/>
            </a:br>
            <a:r>
              <a:rPr lang="en-US" dirty="0"/>
              <a:t>(SOP FM-07.02)</a:t>
            </a:r>
          </a:p>
        </p:txBody>
      </p:sp>
      <p:sp>
        <p:nvSpPr>
          <p:cNvPr id="3" name="Content Placeholder 2">
            <a:extLst>
              <a:ext uri="{FF2B5EF4-FFF2-40B4-BE49-F238E27FC236}">
                <a16:creationId xmlns:a16="http://schemas.microsoft.com/office/drawing/2014/main" id="{56B0C373-6059-47B1-83BD-D6BAB9277936}"/>
              </a:ext>
            </a:extLst>
          </p:cNvPr>
          <p:cNvSpPr>
            <a:spLocks noGrp="1"/>
          </p:cNvSpPr>
          <p:nvPr>
            <p:ph idx="1"/>
          </p:nvPr>
        </p:nvSpPr>
        <p:spPr/>
        <p:txBody>
          <a:bodyPr/>
          <a:lstStyle/>
          <a:p>
            <a:pPr marL="0" indent="0">
              <a:buNone/>
            </a:pPr>
            <a:r>
              <a:rPr lang="en-US" dirty="0"/>
              <a:t>NOTIFICATION: Boiler Plant (steam whistle), Fire Alarm, and/or PA system</a:t>
            </a:r>
          </a:p>
          <a:p>
            <a:pPr marL="0" indent="0">
              <a:buNone/>
            </a:pPr>
            <a:r>
              <a:rPr lang="en-US" dirty="0"/>
              <a:t>INTERNAL DISASTER</a:t>
            </a:r>
          </a:p>
          <a:p>
            <a:r>
              <a:rPr lang="en-US" dirty="0"/>
              <a:t>Signals Three 10 second steam whistle blasts with 5 seconds between each blast, and/or fire alarm, and/or PA system announcement</a:t>
            </a:r>
          </a:p>
        </p:txBody>
      </p:sp>
    </p:spTree>
    <p:extLst>
      <p:ext uri="{BB962C8B-B14F-4D97-AF65-F5344CB8AC3E}">
        <p14:creationId xmlns:p14="http://schemas.microsoft.com/office/powerpoint/2010/main" val="59965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A1A7-FD83-4378-9F64-FAC7014CFCF8}"/>
              </a:ext>
            </a:extLst>
          </p:cNvPr>
          <p:cNvSpPr>
            <a:spLocks noGrp="1"/>
          </p:cNvSpPr>
          <p:nvPr>
            <p:ph type="title"/>
          </p:nvPr>
        </p:nvSpPr>
        <p:spPr/>
        <p:txBody>
          <a:bodyPr/>
          <a:lstStyle/>
          <a:p>
            <a:r>
              <a:rPr lang="en-US" dirty="0"/>
              <a:t>ALERTS, NOTIFICATIONS, AND WARNINGS</a:t>
            </a:r>
          </a:p>
        </p:txBody>
      </p:sp>
      <p:sp>
        <p:nvSpPr>
          <p:cNvPr id="3" name="Content Placeholder 2">
            <a:extLst>
              <a:ext uri="{FF2B5EF4-FFF2-40B4-BE49-F238E27FC236}">
                <a16:creationId xmlns:a16="http://schemas.microsoft.com/office/drawing/2014/main" id="{9FCACE71-4EA7-4174-8A26-8A2C7930DA71}"/>
              </a:ext>
            </a:extLst>
          </p:cNvPr>
          <p:cNvSpPr>
            <a:spLocks noGrp="1"/>
          </p:cNvSpPr>
          <p:nvPr>
            <p:ph idx="1"/>
          </p:nvPr>
        </p:nvSpPr>
        <p:spPr/>
        <p:txBody>
          <a:bodyPr/>
          <a:lstStyle/>
          <a:p>
            <a:pPr marL="0" indent="0">
              <a:buNone/>
            </a:pPr>
            <a:r>
              <a:rPr lang="en-US" dirty="0"/>
              <a:t>EXTERNAL DISASTER</a:t>
            </a:r>
          </a:p>
          <a:p>
            <a:pPr lvl="1"/>
            <a:r>
              <a:rPr lang="en-US" dirty="0"/>
              <a:t>HCS director will determine if an external disaster exists.</a:t>
            </a:r>
          </a:p>
          <a:p>
            <a:pPr lvl="1"/>
            <a:r>
              <a:rPr lang="en-US" dirty="0"/>
              <a:t>HCS director will activate the ICS.</a:t>
            </a:r>
          </a:p>
          <a:p>
            <a:pPr lvl="1"/>
            <a:r>
              <a:rPr lang="en-US" dirty="0"/>
              <a:t>During normal working hours designated staff will report to ICS</a:t>
            </a:r>
          </a:p>
        </p:txBody>
      </p:sp>
    </p:spTree>
    <p:extLst>
      <p:ext uri="{BB962C8B-B14F-4D97-AF65-F5344CB8AC3E}">
        <p14:creationId xmlns:p14="http://schemas.microsoft.com/office/powerpoint/2010/main" val="313988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607D-A3A6-4A6D-AFCD-FEFD81342514}"/>
              </a:ext>
            </a:extLst>
          </p:cNvPr>
          <p:cNvSpPr>
            <a:spLocks noGrp="1"/>
          </p:cNvSpPr>
          <p:nvPr>
            <p:ph type="title"/>
          </p:nvPr>
        </p:nvSpPr>
        <p:spPr/>
        <p:txBody>
          <a:bodyPr/>
          <a:lstStyle/>
          <a:p>
            <a:r>
              <a:rPr lang="en-US" dirty="0"/>
              <a:t>INCIDENT COMMAND SYSTEM</a:t>
            </a:r>
          </a:p>
        </p:txBody>
      </p:sp>
      <p:sp>
        <p:nvSpPr>
          <p:cNvPr id="3" name="Content Placeholder 2">
            <a:extLst>
              <a:ext uri="{FF2B5EF4-FFF2-40B4-BE49-F238E27FC236}">
                <a16:creationId xmlns:a16="http://schemas.microsoft.com/office/drawing/2014/main" id="{7B272A27-47BA-4350-896C-660B00884D3B}"/>
              </a:ext>
            </a:extLst>
          </p:cNvPr>
          <p:cNvSpPr>
            <a:spLocks noGrp="1"/>
          </p:cNvSpPr>
          <p:nvPr>
            <p:ph idx="1"/>
          </p:nvPr>
        </p:nvSpPr>
        <p:spPr/>
        <p:txBody>
          <a:bodyPr/>
          <a:lstStyle/>
          <a:p>
            <a:pPr marL="0" indent="0">
              <a:buNone/>
            </a:pPr>
            <a:r>
              <a:rPr lang="en-US" dirty="0"/>
              <a:t>NOTIFICATION: Overhead page</a:t>
            </a:r>
          </a:p>
          <a:p>
            <a:r>
              <a:rPr lang="en-US" dirty="0"/>
              <a:t>HCS director oversees all emergency operations and directs initial response actions.</a:t>
            </a:r>
          </a:p>
          <a:p>
            <a:r>
              <a:rPr lang="en-US" dirty="0"/>
              <a:t>HCS Director may activate the Incident Command System, which is a standardized staff structure, organized by function, that is formed to help the Incident Commander manage any emergency.</a:t>
            </a:r>
          </a:p>
        </p:txBody>
      </p:sp>
    </p:spTree>
    <p:extLst>
      <p:ext uri="{BB962C8B-B14F-4D97-AF65-F5344CB8AC3E}">
        <p14:creationId xmlns:p14="http://schemas.microsoft.com/office/powerpoint/2010/main" val="365592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EC5D-74E8-48CD-A49A-5DD8F71CF73D}"/>
              </a:ext>
            </a:extLst>
          </p:cNvPr>
          <p:cNvSpPr>
            <a:spLocks noGrp="1"/>
          </p:cNvSpPr>
          <p:nvPr>
            <p:ph type="title"/>
          </p:nvPr>
        </p:nvSpPr>
        <p:spPr/>
        <p:txBody>
          <a:bodyPr/>
          <a:lstStyle/>
          <a:p>
            <a:r>
              <a:rPr lang="en-US" dirty="0"/>
              <a:t>ACTIVE THREAT (SOP FM-07.17)</a:t>
            </a:r>
          </a:p>
        </p:txBody>
      </p:sp>
      <p:sp>
        <p:nvSpPr>
          <p:cNvPr id="3" name="Content Placeholder 2">
            <a:extLst>
              <a:ext uri="{FF2B5EF4-FFF2-40B4-BE49-F238E27FC236}">
                <a16:creationId xmlns:a16="http://schemas.microsoft.com/office/drawing/2014/main" id="{FB9F63C1-8150-4947-856F-C50984CF1A73}"/>
              </a:ext>
            </a:extLst>
          </p:cNvPr>
          <p:cNvSpPr>
            <a:spLocks noGrp="1"/>
          </p:cNvSpPr>
          <p:nvPr>
            <p:ph idx="1"/>
          </p:nvPr>
        </p:nvSpPr>
        <p:spPr/>
        <p:txBody>
          <a:bodyPr/>
          <a:lstStyle/>
          <a:p>
            <a:pPr marL="0" indent="0">
              <a:buNone/>
            </a:pPr>
            <a:r>
              <a:rPr lang="en-US" dirty="0"/>
              <a:t>NOTIFICATION: Staff will immediately contact VA Police at Ext 6224, 6355, or 6911 to give location, number of subjects, description, and weapons if known.</a:t>
            </a:r>
          </a:p>
          <a:p>
            <a:pPr marL="0" indent="0">
              <a:buNone/>
            </a:pPr>
            <a:r>
              <a:rPr lang="en-US" dirty="0"/>
              <a:t>RESPONSE:</a:t>
            </a:r>
          </a:p>
          <a:p>
            <a:pPr marL="0" indent="0">
              <a:buNone/>
            </a:pPr>
            <a:r>
              <a:rPr lang="en-US" dirty="0"/>
              <a:t>Staff have 3 options:</a:t>
            </a:r>
          </a:p>
          <a:p>
            <a:r>
              <a:rPr lang="en-US" dirty="0"/>
              <a:t>Evacuate (run)</a:t>
            </a:r>
          </a:p>
          <a:p>
            <a:r>
              <a:rPr lang="en-US" dirty="0"/>
              <a:t>Evade (shelter-in-place/hide)</a:t>
            </a:r>
          </a:p>
          <a:p>
            <a:r>
              <a:rPr lang="en-US" dirty="0"/>
              <a:t>Engage (fight)</a:t>
            </a:r>
          </a:p>
        </p:txBody>
      </p:sp>
    </p:spTree>
    <p:extLst>
      <p:ext uri="{BB962C8B-B14F-4D97-AF65-F5344CB8AC3E}">
        <p14:creationId xmlns:p14="http://schemas.microsoft.com/office/powerpoint/2010/main" val="230522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75BA-E22B-43AC-9A23-6CB660839BFA}"/>
              </a:ext>
            </a:extLst>
          </p:cNvPr>
          <p:cNvSpPr>
            <a:spLocks noGrp="1"/>
          </p:cNvSpPr>
          <p:nvPr>
            <p:ph type="title"/>
          </p:nvPr>
        </p:nvSpPr>
        <p:spPr>
          <a:xfrm>
            <a:off x="680321" y="753228"/>
            <a:ext cx="9613861" cy="1080938"/>
          </a:xfrm>
        </p:spPr>
        <p:txBody>
          <a:bodyPr>
            <a:normAutofit/>
          </a:bodyPr>
          <a:lstStyle/>
          <a:p>
            <a:r>
              <a:rPr lang="en-US"/>
              <a:t>BOMB THREAT/SUSPICIOUS PACKAGE </a:t>
            </a:r>
            <a:br>
              <a:rPr lang="en-US"/>
            </a:br>
            <a:r>
              <a:rPr lang="en-US"/>
              <a:t>(SOP FM-07.10)</a:t>
            </a:r>
          </a:p>
        </p:txBody>
      </p:sp>
      <p:sp>
        <p:nvSpPr>
          <p:cNvPr id="3" name="Content Placeholder 2">
            <a:extLst>
              <a:ext uri="{FF2B5EF4-FFF2-40B4-BE49-F238E27FC236}">
                <a16:creationId xmlns:a16="http://schemas.microsoft.com/office/drawing/2014/main" id="{310717B6-23E0-471E-8E8E-5013F936B49A}"/>
              </a:ext>
            </a:extLst>
          </p:cNvPr>
          <p:cNvSpPr>
            <a:spLocks noGrp="1"/>
          </p:cNvSpPr>
          <p:nvPr>
            <p:ph idx="1"/>
          </p:nvPr>
        </p:nvSpPr>
        <p:spPr>
          <a:xfrm>
            <a:off x="680321" y="2336873"/>
            <a:ext cx="6423211" cy="3599316"/>
          </a:xfrm>
        </p:spPr>
        <p:txBody>
          <a:bodyPr>
            <a:normAutofit/>
          </a:bodyPr>
          <a:lstStyle/>
          <a:p>
            <a:pPr marL="0" indent="0">
              <a:buNone/>
            </a:pPr>
            <a:r>
              <a:rPr lang="en-US" sz="2000" dirty="0"/>
              <a:t>NOTIFICATION: Verbal/Electronic Notification to VA Police or panic button, gain attention of another employee without alerting the messenger/threat.</a:t>
            </a:r>
          </a:p>
          <a:p>
            <a:pPr marL="0" indent="0">
              <a:buNone/>
            </a:pPr>
            <a:r>
              <a:rPr lang="en-US" sz="2000" dirty="0"/>
              <a:t>LETTER/PACKAGE RESPONSE:</a:t>
            </a:r>
          </a:p>
          <a:p>
            <a:r>
              <a:rPr lang="en-US" sz="2000" dirty="0"/>
              <a:t>Handle it as briefly as possible</a:t>
            </a:r>
          </a:p>
          <a:p>
            <a:r>
              <a:rPr lang="en-US" sz="2000" dirty="0"/>
              <a:t>Call 6355 and report location</a:t>
            </a:r>
          </a:p>
          <a:p>
            <a:r>
              <a:rPr lang="en-US" sz="2000" dirty="0"/>
              <a:t>Inform Supervisor</a:t>
            </a:r>
          </a:p>
          <a:p>
            <a:r>
              <a:rPr lang="en-US" sz="2000" dirty="0"/>
              <a:t>Evacuate and/or secure area</a:t>
            </a:r>
          </a:p>
          <a:p>
            <a:endParaRPr lang="en-US" sz="2000" dirty="0"/>
          </a:p>
        </p:txBody>
      </p:sp>
      <p:pic>
        <p:nvPicPr>
          <p:cNvPr id="5" name="Picture 4" descr="Icon&#10;&#10;Description automatically generated">
            <a:extLst>
              <a:ext uri="{FF2B5EF4-FFF2-40B4-BE49-F238E27FC236}">
                <a16:creationId xmlns:a16="http://schemas.microsoft.com/office/drawing/2014/main" id="{E4AD7D47-6AAA-4983-83D6-D2053804D9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37463" y="2715527"/>
            <a:ext cx="2656718" cy="284140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9541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BF14377-6FC0-404E-92F8-933A3195A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5" name="Rectangle 14">
              <a:extLst>
                <a:ext uri="{FF2B5EF4-FFF2-40B4-BE49-F238E27FC236}">
                  <a16:creationId xmlns:a16="http://schemas.microsoft.com/office/drawing/2014/main" id="{BD2F1802-FBE2-409F-A252-19877C1CC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851C3AA-2DB7-4682-A620-DEEB40ED5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1" name="Content Placeholder 10">
            <a:extLst>
              <a:ext uri="{FF2B5EF4-FFF2-40B4-BE49-F238E27FC236}">
                <a16:creationId xmlns:a16="http://schemas.microsoft.com/office/drawing/2014/main" id="{C82B5E6E-FC9C-4801-A6F3-6A6CD8C73552}"/>
              </a:ext>
            </a:extLst>
          </p:cNvPr>
          <p:cNvSpPr>
            <a:spLocks noGrp="1"/>
          </p:cNvSpPr>
          <p:nvPr>
            <p:ph idx="1"/>
          </p:nvPr>
        </p:nvSpPr>
        <p:spPr>
          <a:xfrm>
            <a:off x="680322" y="2336873"/>
            <a:ext cx="5041628" cy="3599316"/>
          </a:xfrm>
        </p:spPr>
        <p:txBody>
          <a:bodyPr>
            <a:normAutofit/>
          </a:bodyPr>
          <a:lstStyle/>
          <a:p>
            <a:r>
              <a:rPr lang="en-US" sz="2000" dirty="0"/>
              <a:t>Phone Call Response: DO NOT PANIC</a:t>
            </a:r>
          </a:p>
          <a:p>
            <a:r>
              <a:rPr lang="en-US" sz="2000" dirty="0"/>
              <a:t>Use Bomb Threat Checklist</a:t>
            </a:r>
          </a:p>
          <a:p>
            <a:r>
              <a:rPr lang="en-US" sz="2000" dirty="0"/>
              <a:t>Keep caller on the line; ask them to repeat message</a:t>
            </a:r>
          </a:p>
          <a:p>
            <a:r>
              <a:rPr lang="en-US" sz="2000" dirty="0"/>
              <a:t>Record message if possible/write information about call</a:t>
            </a:r>
          </a:p>
          <a:p>
            <a:r>
              <a:rPr lang="en-US" sz="2000" dirty="0"/>
              <a:t>Have co-worker call 6355 to report the threat and notify supervisor</a:t>
            </a:r>
          </a:p>
          <a:p>
            <a:r>
              <a:rPr lang="en-US" sz="2000" dirty="0"/>
              <a:t>After call, give details to VA Police</a:t>
            </a:r>
          </a:p>
          <a:p>
            <a:r>
              <a:rPr lang="en-US" sz="2000" dirty="0"/>
              <a:t>Await directions from VA Police</a:t>
            </a:r>
          </a:p>
        </p:txBody>
      </p:sp>
      <p:pic>
        <p:nvPicPr>
          <p:cNvPr id="7" name="Content Placeholder 6" descr="Icon&#10;&#10;Description automatically generated with medium confidence">
            <a:extLst>
              <a:ext uri="{FF2B5EF4-FFF2-40B4-BE49-F238E27FC236}">
                <a16:creationId xmlns:a16="http://schemas.microsoft.com/office/drawing/2014/main" id="{27FDB280-3321-4896-A3D2-21DF7644E1F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238" r="1" b="1"/>
          <a:stretch/>
        </p:blipFill>
        <p:spPr>
          <a:xfrm>
            <a:off x="6096000" y="10"/>
            <a:ext cx="6092823" cy="6856310"/>
          </a:xfrm>
          <a:prstGeom prst="rect">
            <a:avLst/>
          </a:prstGeom>
          <a:ln>
            <a:noFill/>
          </a:ln>
          <a:effectLst/>
        </p:spPr>
      </p:pic>
      <p:sp>
        <p:nvSpPr>
          <p:cNvPr id="18" name="Rectangle 17">
            <a:extLst>
              <a:ext uri="{FF2B5EF4-FFF2-40B4-BE49-F238E27FC236}">
                <a16:creationId xmlns:a16="http://schemas.microsoft.com/office/drawing/2014/main" id="{39CF7470-C7B1-4E78-906E-92ADF14B0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AF666FF-5765-42DA-96A9-DADF3AC2C052}"/>
              </a:ext>
            </a:extLst>
          </p:cNvPr>
          <p:cNvSpPr>
            <a:spLocks noGrp="1"/>
          </p:cNvSpPr>
          <p:nvPr>
            <p:ph type="title"/>
          </p:nvPr>
        </p:nvSpPr>
        <p:spPr>
          <a:xfrm>
            <a:off x="680321" y="753228"/>
            <a:ext cx="5041629" cy="1080938"/>
          </a:xfrm>
        </p:spPr>
        <p:txBody>
          <a:bodyPr>
            <a:normAutofit/>
          </a:bodyPr>
          <a:lstStyle/>
          <a:p>
            <a:r>
              <a:rPr lang="en-US" dirty="0"/>
              <a:t>BOMB THREAT</a:t>
            </a:r>
          </a:p>
        </p:txBody>
      </p:sp>
      <p:pic>
        <p:nvPicPr>
          <p:cNvPr id="20" name="Picture 19">
            <a:extLst>
              <a:ext uri="{FF2B5EF4-FFF2-40B4-BE49-F238E27FC236}">
                <a16:creationId xmlns:a16="http://schemas.microsoft.com/office/drawing/2014/main" id="{3F9FDF25-9DA1-4CAB-BF14-F6C3D103E9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53648830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171</TotalTime>
  <Words>1773</Words>
  <Application>Microsoft Office PowerPoint</Application>
  <PresentationFormat>Widescreen</PresentationFormat>
  <Paragraphs>169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Trebuchet MS</vt:lpstr>
      <vt:lpstr>Berlin</vt:lpstr>
      <vt:lpstr>EMERGENCY OPERATIONS PLAN  </vt:lpstr>
      <vt:lpstr>BASIC PLAN (MCP FM-07)</vt:lpstr>
      <vt:lpstr>BASIC PLAN </vt:lpstr>
      <vt:lpstr>ALERTS, NOTIFICATIONS, AND WARNINGS  (SOP FM-07.02)</vt:lpstr>
      <vt:lpstr>ALERTS, NOTIFICATIONS, AND WARNINGS</vt:lpstr>
      <vt:lpstr>INCIDENT COMMAND SYSTEM</vt:lpstr>
      <vt:lpstr>ACTIVE THREAT (SOP FM-07.17)</vt:lpstr>
      <vt:lpstr>BOMB THREAT/SUSPICIOUS PACKAGE  (SOP FM-07.10)</vt:lpstr>
      <vt:lpstr>BOMB THREAT</vt:lpstr>
      <vt:lpstr>CHEMICAL SPILL (SOP FM-07.11)</vt:lpstr>
      <vt:lpstr>CHEMICAL SPILL</vt:lpstr>
      <vt:lpstr>Clinical Information Contingency Plan  (SOP HAS 11.1)</vt:lpstr>
      <vt:lpstr> MAJOR FIRE PROCEDURES (FM-07.12)</vt:lpstr>
      <vt:lpstr>RACE</vt:lpstr>
      <vt:lpstr>P&amp;LM EVACUATION PLAN</vt:lpstr>
      <vt:lpstr>P&amp;LM EVACUATION PLAN</vt:lpstr>
      <vt:lpstr>EVACUATION  (SOP FM-07.9)</vt:lpstr>
      <vt:lpstr>CODE BLUE/RAPID RESPONSE (SOP CD11-27.1)</vt:lpstr>
      <vt:lpstr>Crisis Response (SOP FM 07.26)</vt:lpstr>
      <vt:lpstr>FACILITY LOCKDOWN/RESTRICTED ACCESS (SOP FM-07.22)</vt:lpstr>
      <vt:lpstr>MASS CASUALTY (SOP FM 07.15)</vt:lpstr>
      <vt:lpstr>MISSING MINOR/MINOR ABDUCTION (SOP FM 07.23)</vt:lpstr>
      <vt:lpstr>MISSING PATIENT  (SOP FM 07.18 AND SOP CD 11-23.04)</vt:lpstr>
      <vt:lpstr>SEVERE WEATHER (SOP FM 07.14)</vt:lpstr>
      <vt:lpstr>SHELTER IN PLACE (SOP FM 07.07)</vt:lpstr>
      <vt:lpstr>TRANSFER FOR VA FACILITIES  (SOP FM 07.16 AND MCP CD 11-76)</vt:lpstr>
      <vt:lpstr>UTILITY FAILURE (SOP FM 07.19)</vt:lpstr>
      <vt:lpstr>LABORATORY EMERGENCY PREPAREDNESS PLAN (OPM 113-04 MEDIALAB SAF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OPERATIONS PLAN</dc:title>
  <dc:creator>Dierkhising, Kate J.</dc:creator>
  <cp:lastModifiedBy>Dierkhising, Kate J.</cp:lastModifiedBy>
  <cp:revision>16</cp:revision>
  <dcterms:created xsi:type="dcterms:W3CDTF">2021-12-30T19:32:49Z</dcterms:created>
  <dcterms:modified xsi:type="dcterms:W3CDTF">2022-12-28T18:20:48Z</dcterms:modified>
</cp:coreProperties>
</file>