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2" r:id="rId2"/>
  </p:sldMasterIdLst>
  <p:sldIdLst>
    <p:sldId id="256" r:id="rId3"/>
    <p:sldId id="272" r:id="rId4"/>
    <p:sldId id="260" r:id="rId5"/>
    <p:sldId id="263" r:id="rId6"/>
    <p:sldId id="274" r:id="rId7"/>
    <p:sldId id="258" r:id="rId8"/>
    <p:sldId id="267" r:id="rId9"/>
    <p:sldId id="261" r:id="rId10"/>
    <p:sldId id="270" r:id="rId11"/>
    <p:sldId id="262" r:id="rId12"/>
    <p:sldId id="265" r:id="rId13"/>
    <p:sldId id="268" r:id="rId14"/>
    <p:sldId id="264" r:id="rId15"/>
    <p:sldId id="269" r:id="rId16"/>
    <p:sldId id="266" r:id="rId17"/>
    <p:sldId id="271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3" autoAdjust="0"/>
    <p:restoredTop sz="96287" autoAdjust="0"/>
  </p:normalViewPr>
  <p:slideViewPr>
    <p:cSldViewPr snapToGrid="0">
      <p:cViewPr varScale="1">
        <p:scale>
          <a:sx n="112" d="100"/>
          <a:sy n="112" d="100"/>
        </p:scale>
        <p:origin x="456" y="66"/>
      </p:cViewPr>
      <p:guideLst/>
    </p:cSldViewPr>
  </p:slideViewPr>
  <p:outlineViewPr>
    <p:cViewPr>
      <p:scale>
        <a:sx n="33" d="100"/>
        <a:sy n="33" d="100"/>
      </p:scale>
      <p:origin x="0" y="-3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0C641-E2CE-4BFE-AD30-2A5751589F39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DC18-CF2F-496B-9E56-B7B225C9E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1BF04-BEE0-4F22-BBA4-B1CAD99AA0D4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6D2B9-4726-4241-869C-BF42918DC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2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  <a:endParaRPr lang="en-US">
              <a:solidFill>
                <a:srgbClr val="C0E4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C1FE-A8EF-4FB8-9279-72ED43614215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A0718-3690-40A7-9F85-485AD6360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8AA1C-A163-4D88-ABB5-42CBF54A9333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4993-795C-4F30-B068-BE44040A4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32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0B751-DB3B-4732-A557-22CF81837144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532E-227D-4009-A191-6AD96DDCE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69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077-D2DA-4435-AF83-FF28C3D103D8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A7C50-406C-4B59-A7E6-4368A4B14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41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0394-D8EC-4FD9-A405-4E523E5C8718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ABA39-F237-4BCD-BBD6-CA2D69A58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61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5F864-FECA-4BA4-9150-526A6EB4473C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C08FF-B92C-43D6-AB48-2757D8888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8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B0EE4-34F6-4E8B-BA02-910053C4BF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476F-14A2-4902-A3BC-94FC72D6D2B0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55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94163-4A80-4B00-9CF2-8F9FDBEBB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0EF30-ED04-414C-811F-FEBF6455C18C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60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64401-C818-4CE5-8A74-4ECE7FF6A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8E5A-F9E1-4313-AAA3-1DEA87420560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2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8A686-6635-40E4-B412-523EB04E17D9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13002-4A87-4C76-9F6D-89329C69C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78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97E6-DB7C-4D76-997E-AC615EFF85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C98DC-638E-49EF-BD05-BBBDDC2C85BF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22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F07A-9BBF-4B6A-88CD-CC802CF40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FA438-8C39-4917-A5FF-BF9023B705B3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81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3768-274C-4A5E-943C-6392F65E0F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2D41F-4100-4F87-882F-3754C4F0BAE4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94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2D859-76F9-43B9-8491-F50ECE11BD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4BE11-4BF3-4474-BCB4-31F81284A58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01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A5B39-A9C7-4C9B-8B41-9706567D48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02A2B-81EE-4B6A-AA89-F630F24D7C3F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87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206C9-8B31-4B6E-A2AE-481B5868B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3CACB-0EE2-4783-A057-5891C6C973BB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59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177AD-680A-4686-AB6A-34A0248AEC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FFF1F-0A3E-484D-BF72-1A5891EA02FC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60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  <a:endParaRPr lang="en-US" smtClean="0">
              <a:solidFill>
                <a:srgbClr val="C0E4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C02B-F495-4DE6-AF12-E52919DB5C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F7E9-EEA5-40CE-B344-00A2F34EEC8F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58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923AF-1F79-4C9E-969A-8AE9025DB9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6A99F-C465-4626-82A9-EBC7FF3E4B07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4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CC556-8755-4786-BAC5-ABBC25C9BD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9B1D7-424D-4410-8812-8E3508EB4D71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6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02F3-39CF-4C1F-920C-A459DE96FF26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B8BFA-97B6-47D1-9C6C-B838BD32F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44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F549-6FBB-4DCC-B0A5-4D87B291F0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BE4A-437E-49EF-A043-EC93D801025D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29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5D614-4D87-4C68-AC68-7A81B73680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92873-27A1-4A48-8D1E-59A2496BA146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7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6BE51-54D8-4375-8596-083BA68171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F7443-D57E-4301-8789-859E1442DAC9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5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43EF9-739C-48CB-95D5-D3332E2D57C2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94798-8F59-49B8-A2C0-B52AF0593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9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7919C-2AF5-4F2C-B03F-9857B9F0BDB3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2322-2A15-4BE9-A81C-ABA042A68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5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0299B-EF49-41BA-A9CB-9C2D89A072D2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DE9B8-814E-4149-B6EC-A49BF26D4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8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509C-BED3-454B-897B-E32478F7BE35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C06A-4A74-40F9-BCFF-C46394FFB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8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8686-2AC7-4E4B-9B20-74E8BA1E616C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1246E-FADF-46AC-AC19-ECCB4D490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FC7FF-A54B-44FF-ADD4-D97158309CC0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A4FF9-49AF-458A-A9C7-4463C77C2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6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DF314F-9842-4001-A985-639A83B0B5CB}" type="datetimeFigureOut">
              <a:rPr lang="en-US"/>
              <a:pPr>
                <a:defRPr/>
              </a:pPr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634FD50-82FF-4C09-A418-E4641F967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90" r:id="rId11"/>
    <p:sldLayoutId id="2147483785" r:id="rId12"/>
    <p:sldLayoutId id="2147483791" r:id="rId13"/>
    <p:sldLayoutId id="2147483786" r:id="rId14"/>
    <p:sldLayoutId id="2147483787" r:id="rId15"/>
    <p:sldLayoutId id="214748378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926936-CAB8-468B-8F67-0F0A972F7D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C0572F7-701D-48A7-A106-DAC508FB96F0}" type="slidenum">
              <a:rPr 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39825"/>
            <a:ext cx="9144000" cy="12906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000" dirty="0" smtClean="0"/>
              <a:t>Precision </a:t>
            </a:r>
            <a:r>
              <a:rPr lang="en-US" sz="8000" dirty="0" err="1" smtClean="0"/>
              <a:t>Xceed</a:t>
            </a:r>
            <a:r>
              <a:rPr lang="en-US" sz="8000" dirty="0" smtClean="0"/>
              <a:t> Pro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79713"/>
            <a:ext cx="9144000" cy="2770187"/>
          </a:xfrm>
        </p:spPr>
        <p:txBody>
          <a:bodyPr rtlCol="0">
            <a:normAutofit lnSpcReduction="10000"/>
          </a:bodyPr>
          <a:lstStyle/>
          <a:p>
            <a:pPr marL="2171700" lvl="4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/>
              <a:t>Quality Control Requirements</a:t>
            </a:r>
          </a:p>
          <a:p>
            <a:pPr marL="2171700" lvl="4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/>
              <a:t>Blood Glucose and Ketone Measurements</a:t>
            </a:r>
          </a:p>
          <a:p>
            <a:pPr marL="2171700" lvl="4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/>
              <a:t>Limitations of Precision </a:t>
            </a:r>
            <a:r>
              <a:rPr lang="en-US" sz="3200" dirty="0" err="1" smtClean="0"/>
              <a:t>Xceed</a:t>
            </a:r>
            <a:r>
              <a:rPr lang="en-US" sz="3200" dirty="0" smtClean="0"/>
              <a:t> Pro</a:t>
            </a:r>
          </a:p>
          <a:p>
            <a:pPr marL="2171700" lvl="4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/>
              <a:t>Docking and Recording Results</a:t>
            </a:r>
            <a:r>
              <a:rPr lang="en-US" sz="2800" dirty="0" smtClean="0"/>
              <a:t>.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Ranges for Blood Glucose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en-US" dirty="0" smtClean="0"/>
              <a:t>Expected glucose ranges for a non-diabetic, non-pregnant fasting adult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dirty="0" smtClean="0"/>
              <a:t>	is under 100 mg/</a:t>
            </a:r>
            <a:r>
              <a:rPr lang="en-US" dirty="0" err="1" smtClean="0"/>
              <a:t>dL</a:t>
            </a:r>
            <a:r>
              <a:rPr lang="en-US" dirty="0" smtClean="0"/>
              <a:t>.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dirty="0" smtClean="0"/>
              <a:t>Action Range: If a glucose is below </a:t>
            </a:r>
            <a:r>
              <a:rPr lang="en-US" dirty="0" smtClean="0">
                <a:solidFill>
                  <a:schemeClr val="accent5"/>
                </a:solidFill>
              </a:rPr>
              <a:t>60 mg/dl</a:t>
            </a:r>
            <a:r>
              <a:rPr lang="en-US" dirty="0" smtClean="0"/>
              <a:t> or above </a:t>
            </a:r>
            <a:r>
              <a:rPr lang="en-US" dirty="0" smtClean="0">
                <a:solidFill>
                  <a:schemeClr val="accent5"/>
                </a:solidFill>
              </a:rPr>
              <a:t>200 mg/</a:t>
            </a:r>
            <a:r>
              <a:rPr lang="en-US" dirty="0" err="1" smtClean="0">
                <a:solidFill>
                  <a:schemeClr val="accent5"/>
                </a:solidFill>
              </a:rPr>
              <a:t>dL</a:t>
            </a:r>
            <a:r>
              <a:rPr lang="en-US" dirty="0" smtClean="0"/>
              <a:t> and not covered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dirty="0" smtClean="0"/>
              <a:t>	by current physicians orders, the physician will be notified.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b="1" i="1" u="sng" dirty="0" smtClean="0"/>
              <a:t>CRITICAL VALUES</a:t>
            </a:r>
            <a:r>
              <a:rPr lang="en-US" b="1" u="sng" dirty="0" smtClean="0"/>
              <a:t>:  </a:t>
            </a:r>
            <a:r>
              <a:rPr lang="en-US" b="1" dirty="0" smtClean="0">
                <a:solidFill>
                  <a:srgbClr val="FF0000"/>
                </a:solidFill>
              </a:rPr>
              <a:t>&lt;40 or&gt;400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&lt;40 repeat  test to verify.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 &gt;400 </a:t>
            </a:r>
            <a:r>
              <a:rPr lang="en-US" b="1" i="1" u="sng" dirty="0" smtClean="0">
                <a:solidFill>
                  <a:srgbClr val="FF0000"/>
                </a:solidFill>
              </a:rPr>
              <a:t>do not repeat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****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Must be verified with a LABORATORY confirmation.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		Order a STAT glucose and </a:t>
            </a:r>
            <a:r>
              <a:rPr lang="en-US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call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 the lab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.*****</a:t>
            </a:r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261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HYPERGLYCEMIC PATIENTS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For patient glucose values &gt;400mg/</a:t>
            </a:r>
            <a:r>
              <a:rPr lang="en-US" sz="2000" dirty="0" err="1" smtClean="0"/>
              <a:t>dL</a:t>
            </a:r>
            <a:r>
              <a:rPr lang="en-US" sz="2000" dirty="0" smtClean="0"/>
              <a:t> follow these steps</a:t>
            </a:r>
            <a:r>
              <a:rPr lang="en-US" dirty="0" smtClean="0"/>
              <a:t>.</a:t>
            </a:r>
          </a:p>
          <a:p>
            <a:pPr lvl="1"/>
            <a:r>
              <a:rPr lang="en-US" sz="1800" b="1" dirty="0" smtClean="0"/>
              <a:t>Order Laboratory Glucose </a:t>
            </a:r>
            <a:r>
              <a:rPr lang="en-US" sz="1800" b="1" i="1" u="sng" dirty="0" smtClean="0"/>
              <a:t>STAT</a:t>
            </a:r>
            <a:r>
              <a:rPr lang="en-US" sz="1800" b="1" dirty="0" smtClean="0"/>
              <a:t>.</a:t>
            </a:r>
            <a:endParaRPr lang="en-US" sz="1800" b="1" dirty="0" smtClean="0"/>
          </a:p>
          <a:p>
            <a:pPr lvl="1"/>
            <a:r>
              <a:rPr lang="en-US" sz="1800" b="1" i="1" u="sng" dirty="0" smtClean="0"/>
              <a:t>Call</a:t>
            </a:r>
            <a:r>
              <a:rPr lang="en-US" sz="1800" b="1" dirty="0" smtClean="0"/>
              <a:t> Laboratory </a:t>
            </a:r>
            <a:r>
              <a:rPr lang="en-US" sz="1800" b="1" dirty="0" smtClean="0"/>
              <a:t>.</a:t>
            </a:r>
            <a:endParaRPr lang="en-US" sz="1800" b="1" dirty="0" smtClean="0"/>
          </a:p>
          <a:p>
            <a:pPr lvl="1"/>
            <a:r>
              <a:rPr lang="en-US" sz="1800" b="1" dirty="0" smtClean="0"/>
              <a:t>Do not use glucometer </a:t>
            </a:r>
            <a:r>
              <a:rPr lang="en-US" sz="1800" b="1" i="1" u="sng" dirty="0" smtClean="0"/>
              <a:t>until</a:t>
            </a:r>
            <a:r>
              <a:rPr lang="en-US" sz="1800" b="1" dirty="0" smtClean="0"/>
              <a:t> LABORATORY glucose result is less than </a:t>
            </a:r>
            <a:r>
              <a:rPr lang="en-US" sz="1800" b="1" dirty="0" smtClean="0"/>
              <a:t>400mg/</a:t>
            </a:r>
            <a:r>
              <a:rPr lang="en-US" sz="1800" b="1" dirty="0" err="1" smtClean="0"/>
              <a:t>dL</a:t>
            </a:r>
            <a:r>
              <a:rPr lang="en-US" sz="1800" b="1" dirty="0" smtClean="0"/>
              <a:t>.</a:t>
            </a:r>
          </a:p>
          <a:p>
            <a:pPr lvl="1"/>
            <a:r>
              <a:rPr lang="en-US" sz="1800" b="1" dirty="0" smtClean="0"/>
              <a:t>If DKA Protocol has been initiated, notify lab.</a:t>
            </a:r>
            <a:endParaRPr lang="en-US" sz="1800" b="1" dirty="0" smtClean="0"/>
          </a:p>
          <a:p>
            <a:pPr lvl="1"/>
            <a:endParaRPr lang="en-US" sz="1800" b="1" dirty="0" smtClean="0"/>
          </a:p>
          <a:p>
            <a:pPr lvl="1"/>
            <a:r>
              <a:rPr lang="en-US" sz="1800" b="1" i="1" dirty="0" smtClean="0">
                <a:solidFill>
                  <a:srgbClr val="FF0000"/>
                </a:solidFill>
              </a:rPr>
              <a:t>The glucometer </a:t>
            </a:r>
            <a:r>
              <a:rPr lang="en-US" sz="1800" b="1" i="1" u="sng" dirty="0" smtClean="0">
                <a:solidFill>
                  <a:srgbClr val="FF0000"/>
                </a:solidFill>
              </a:rPr>
              <a:t>will not</a:t>
            </a:r>
            <a:r>
              <a:rPr lang="en-US" sz="1800" b="1" i="1" dirty="0" smtClean="0">
                <a:solidFill>
                  <a:srgbClr val="FF0000"/>
                </a:solidFill>
              </a:rPr>
              <a:t> give accurate results. This could result in harm to the patient or even cause death.</a:t>
            </a:r>
            <a:endParaRPr lang="en-US" sz="1800" b="1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67235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Critically</a:t>
            </a:r>
            <a:r>
              <a:rPr lang="en-US" dirty="0" smtClean="0"/>
              <a:t> </a:t>
            </a:r>
            <a:r>
              <a:rPr lang="en-US" b="1" dirty="0" smtClean="0"/>
              <a:t>Ill</a:t>
            </a:r>
            <a:r>
              <a:rPr lang="en-US" dirty="0" smtClean="0"/>
              <a:t> </a:t>
            </a:r>
            <a:r>
              <a:rPr lang="en-US" b="1" dirty="0" smtClean="0"/>
              <a:t>Patients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863" y="1710268"/>
            <a:ext cx="8596312" cy="4331758"/>
          </a:xfrm>
        </p:spPr>
        <p:txBody>
          <a:bodyPr/>
          <a:lstStyle/>
          <a:p>
            <a:endParaRPr lang="en-US" i="1" dirty="0" smtClean="0"/>
          </a:p>
          <a:p>
            <a:pPr marL="457200" lvl="1" indent="0">
              <a:buNone/>
            </a:pPr>
            <a:r>
              <a:rPr lang="en-US" sz="2400" b="1" i="1" dirty="0" smtClean="0"/>
              <a:t>The </a:t>
            </a:r>
            <a:r>
              <a:rPr lang="en-US" sz="2400" b="1" i="1" dirty="0"/>
              <a:t>Precision </a:t>
            </a:r>
            <a:r>
              <a:rPr lang="en-US" sz="2400" b="1" i="1" dirty="0" err="1"/>
              <a:t>Xceed</a:t>
            </a:r>
            <a:r>
              <a:rPr lang="en-US" sz="2400" b="1" i="1" dirty="0"/>
              <a:t> Pro </a:t>
            </a:r>
            <a:r>
              <a:rPr lang="en-US" sz="2400" b="1" i="1" dirty="0" smtClean="0">
                <a:solidFill>
                  <a:schemeClr val="accent5"/>
                </a:solidFill>
              </a:rPr>
              <a:t>cannot</a:t>
            </a:r>
            <a:r>
              <a:rPr lang="en-US" sz="2400" b="1" i="1" dirty="0" smtClean="0"/>
              <a:t> be </a:t>
            </a:r>
            <a:r>
              <a:rPr lang="en-US" sz="2400" b="1" i="1" dirty="0"/>
              <a:t>used to monitor critically ill patients</a:t>
            </a:r>
            <a:r>
              <a:rPr lang="en-US" sz="2400" b="1" i="1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i="1" dirty="0" smtClean="0"/>
              <a:t>  </a:t>
            </a:r>
            <a:r>
              <a:rPr lang="en-US" b="1" i="1" dirty="0"/>
              <a:t>Critically ill patients at this facility are defined as:  </a:t>
            </a:r>
            <a:r>
              <a:rPr lang="en-US" b="1" i="1" dirty="0" smtClean="0"/>
              <a:t>hyperglycemic-	hyperosmolar </a:t>
            </a:r>
            <a:r>
              <a:rPr lang="en-US" b="1" i="1" dirty="0"/>
              <a:t>state (with or without ketosis), severe dehydration, </a:t>
            </a:r>
            <a:r>
              <a:rPr lang="en-US" b="1" i="1" dirty="0" smtClean="0"/>
              <a:t>	hypotension or Shock.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 smtClean="0"/>
              <a:t>CBGs (capillary blood glucose) POC test cannot be used until </a:t>
            </a:r>
            <a:r>
              <a:rPr lang="en-US" sz="2000" b="1" i="1" dirty="0" smtClean="0"/>
              <a:t>Lab</a:t>
            </a:r>
            <a:r>
              <a:rPr lang="en-US" i="1" dirty="0" smtClean="0"/>
              <a:t> result is 400 or less.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71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mtClean="0"/>
              <a:t>Notes for Ketones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mtClean="0"/>
              <a:t>Normally ketone levels are expected to be less than 0.6mmol/L.</a:t>
            </a:r>
          </a:p>
          <a:p>
            <a:pPr algn="ctr"/>
            <a:endParaRPr lang="en-US" smtClean="0"/>
          </a:p>
          <a:p>
            <a:pPr algn="ctr"/>
            <a:r>
              <a:rPr lang="en-US" smtClean="0"/>
              <a:t>Ketone results between 0.6 and 1.5mmol/L and the blood glucose is 300mg/dL or higher, could indicate development of a problem requiring medical intervention.</a:t>
            </a:r>
          </a:p>
          <a:p>
            <a:pPr algn="ctr"/>
            <a:endParaRPr lang="en-US" smtClean="0"/>
          </a:p>
          <a:p>
            <a:pPr algn="ctr"/>
            <a:r>
              <a:rPr lang="en-US" smtClean="0"/>
              <a:t>Ketone results higher than 1.5mmol/L and glucose result is 300mg/dL or higher, this may indicate the risk of developing diabetic ketoacidosis (DKA).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6813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Replacing the Batteries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4" y="1831122"/>
            <a:ext cx="1453714" cy="9792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36071" y="2032591"/>
            <a:ext cx="2620192" cy="576262"/>
          </a:xfrm>
        </p:spPr>
        <p:txBody>
          <a:bodyPr/>
          <a:lstStyle/>
          <a:p>
            <a:r>
              <a:rPr lang="en-US" sz="1200" dirty="0" smtClean="0"/>
              <a:t>A Low Battery can cause erroneous results. Change batteries when this warning appears on the monitor.</a:t>
            </a:r>
            <a:endParaRPr lang="en-US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14885" y="3068751"/>
            <a:ext cx="2907429" cy="26413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Batteries may be obtained from materials department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Turn </a:t>
            </a:r>
            <a:r>
              <a:rPr lang="en-US" dirty="0"/>
              <a:t>the </a:t>
            </a:r>
            <a:r>
              <a:rPr lang="en-US" dirty="0" err="1"/>
              <a:t>Xceed</a:t>
            </a:r>
            <a:r>
              <a:rPr lang="en-US" dirty="0"/>
              <a:t> Pro Monitor off by pressing the On/Off button on the </a:t>
            </a:r>
            <a:r>
              <a:rPr lang="en-US" dirty="0" smtClean="0"/>
              <a:t>keypad.</a:t>
            </a:r>
          </a:p>
          <a:p>
            <a:r>
              <a:rPr lang="en-US" dirty="0"/>
              <a:t>Press the tab on the battery compartment </a:t>
            </a:r>
            <a:r>
              <a:rPr lang="en-US" dirty="0" smtClean="0"/>
              <a:t>slide cover </a:t>
            </a:r>
            <a:r>
              <a:rPr lang="en-US" dirty="0" smtClean="0"/>
              <a:t>down to remove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Remove batteries.</a:t>
            </a:r>
          </a:p>
          <a:p>
            <a:r>
              <a:rPr lang="en-US" dirty="0" smtClean="0"/>
              <a:t>Insert new batteries and replace cover.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45" y="233083"/>
            <a:ext cx="8596312" cy="112019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Docking instrument after use automatically transfers the result to patient electronic record, eliminating any errors in reporting.</a:t>
            </a:r>
            <a:b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Clinic personnel will manually enter results to EMR.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10234" y="2160983"/>
            <a:ext cx="2823885" cy="5762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XP-DataReview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3" y="2736850"/>
            <a:ext cx="3671887" cy="330517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001" y="4533437"/>
            <a:ext cx="1453714" cy="121782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100" dirty="0" smtClean="0"/>
              <a:t>Docking station uploads patient result to EMR. The docking station does </a:t>
            </a:r>
            <a:r>
              <a:rPr lang="en-US" sz="1100" dirty="0" smtClean="0">
                <a:solidFill>
                  <a:schemeClr val="accent5"/>
                </a:solidFill>
              </a:rPr>
              <a:t>not</a:t>
            </a:r>
            <a:r>
              <a:rPr lang="en-US" sz="1100" dirty="0" smtClean="0"/>
              <a:t> charge the batteries.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5137628" y="3027609"/>
            <a:ext cx="4086857" cy="2723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1353276"/>
            <a:ext cx="2823884" cy="1383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42111" y="3397624"/>
            <a:ext cx="8596667" cy="6544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Call the </a:t>
            </a:r>
            <a:r>
              <a:rPr lang="en-US" sz="4000" dirty="0" smtClean="0">
                <a:solidFill>
                  <a:schemeClr val="tx2"/>
                </a:solidFill>
              </a:rPr>
              <a:t>Laboratory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</a:rPr>
              <a:t>ext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sz="4000" dirty="0" smtClean="0">
                <a:solidFill>
                  <a:schemeClr val="tx2"/>
                </a:solidFill>
              </a:rPr>
              <a:t>1428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21" y="299255"/>
            <a:ext cx="3566046" cy="2674535"/>
          </a:xfrm>
        </p:spPr>
      </p:pic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3757421" y="5047129"/>
            <a:ext cx="6484768" cy="103907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0" y="4457851"/>
            <a:ext cx="7829917" cy="24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28133"/>
          </a:xfrm>
        </p:spPr>
        <p:txBody>
          <a:bodyPr/>
          <a:lstStyle/>
          <a:p>
            <a:pPr algn="ctr"/>
            <a:r>
              <a:rPr lang="en-US" dirty="0" smtClean="0"/>
              <a:t>Clinical 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Point of care blood glucose monitoring systems provide rapid results</a:t>
            </a:r>
          </a:p>
          <a:p>
            <a:pPr marL="0" indent="0">
              <a:buNone/>
            </a:pPr>
            <a:r>
              <a:rPr lang="en-US" dirty="0" smtClean="0"/>
              <a:t>	required to make therapeutic decisions.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This type of testing; however, supplements, rather than substitutes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for testing in the clinical laboratory.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4600"/>
          </a:xfrm>
        </p:spPr>
        <p:txBody>
          <a:bodyPr/>
          <a:lstStyle/>
          <a:p>
            <a:pPr algn="ctr"/>
            <a:r>
              <a:rPr lang="en-US" dirty="0" smtClean="0"/>
              <a:t>Basic Operation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38200" y="1133475"/>
            <a:ext cx="10515600" cy="548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Press </a:t>
            </a:r>
            <a:r>
              <a:rPr lang="en-US" sz="1200" b="1" dirty="0" smtClean="0"/>
              <a:t>On/Off </a:t>
            </a:r>
            <a:r>
              <a:rPr lang="en-US" sz="1200" dirty="0" smtClean="0"/>
              <a:t>to turn on monitor</a:t>
            </a:r>
            <a:r>
              <a:rPr lang="en-US" sz="1200" b="1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Press </a:t>
            </a:r>
            <a:r>
              <a:rPr lang="en-US" sz="1200" b="1" dirty="0" smtClean="0"/>
              <a:t>1</a:t>
            </a:r>
            <a:r>
              <a:rPr lang="en-US" sz="1200" dirty="0" smtClean="0"/>
              <a:t> to select Patient Test.(Press </a:t>
            </a:r>
            <a:r>
              <a:rPr lang="en-US" sz="1200" b="1" dirty="0" smtClean="0"/>
              <a:t>2</a:t>
            </a:r>
            <a:r>
              <a:rPr lang="en-US" sz="1200" dirty="0" smtClean="0"/>
              <a:t> to select Quality Control.)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Manually enter operator ID.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Scan Patient Visit ID on patient wristband. Clinic patient ID is chart number</a:t>
            </a:r>
            <a:r>
              <a:rPr lang="en-US" sz="1200" dirty="0" smtClean="0"/>
              <a:t>. Do not enter manually.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000" dirty="0" smtClean="0"/>
              <a:t> </a:t>
            </a:r>
            <a:r>
              <a:rPr lang="en-US" sz="1000" dirty="0" smtClean="0"/>
              <a:t>(Scan QC barcode on bottle).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Scan strip barcode.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Insert strip until “</a:t>
            </a:r>
            <a:r>
              <a:rPr lang="en-US" sz="1200" b="1" i="1" dirty="0" smtClean="0"/>
              <a:t>Strip Inserted”</a:t>
            </a:r>
            <a:r>
              <a:rPr lang="en-US" sz="1200" dirty="0" smtClean="0"/>
              <a:t> appears on monitor.</a:t>
            </a:r>
            <a:r>
              <a:rPr lang="en-US" sz="1200" dirty="0"/>
              <a:t> Use each test strip only once.</a:t>
            </a:r>
            <a:endParaRPr lang="en-US" sz="1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Apply drop of blood directly from patients’ finger, syringe or 1 drop of QC 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to target area on strip.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smtClean="0"/>
              <a:t>Monitor will beep and display “</a:t>
            </a:r>
            <a:r>
              <a:rPr lang="en-US" sz="1200" b="1" i="1" dirty="0" smtClean="0"/>
              <a:t>Sample Accepted”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b="1" i="1" dirty="0" smtClean="0"/>
              <a:t>Do not move instrument until result appears and strip has been removed.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b="1" i="1" dirty="0" smtClean="0"/>
              <a:t>Clean Instrument after use, and between patients.</a:t>
            </a:r>
            <a:endParaRPr lang="en-US" sz="12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026" y="5259098"/>
            <a:ext cx="1206857" cy="1407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75" y="5271816"/>
            <a:ext cx="1536000" cy="1226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327" y="5259098"/>
            <a:ext cx="1563429" cy="1308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808" y="5259098"/>
            <a:ext cx="1508572" cy="1250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193" y="5259098"/>
            <a:ext cx="1453714" cy="1168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385" y="5259098"/>
            <a:ext cx="1289143" cy="109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5343" y="5259946"/>
            <a:ext cx="1124572" cy="1003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3745" y="412376"/>
            <a:ext cx="8596312" cy="1320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i="1" dirty="0" smtClean="0"/>
              <a:t>Use </a:t>
            </a:r>
            <a:r>
              <a:rPr lang="en-US" i="1" dirty="0" smtClean="0">
                <a:solidFill>
                  <a:srgbClr val="FF0000"/>
                </a:solidFill>
              </a:rPr>
              <a:t>Alcohol Wipe </a:t>
            </a:r>
            <a:r>
              <a:rPr lang="en-US" i="1" dirty="0" smtClean="0"/>
              <a:t>to Clean </a:t>
            </a:r>
            <a:br>
              <a:rPr lang="en-US" i="1" dirty="0" smtClean="0"/>
            </a:br>
            <a:r>
              <a:rPr lang="en-US" i="1" dirty="0" smtClean="0"/>
              <a:t>Instrument after Each Use</a:t>
            </a:r>
          </a:p>
        </p:txBody>
      </p:sp>
      <p:pic>
        <p:nvPicPr>
          <p:cNvPr id="4" name="PXP-Clean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2152620"/>
            <a:ext cx="4313238" cy="3881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238" y="1270000"/>
            <a:ext cx="5791702" cy="506012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Quality Control</a:t>
            </a:r>
          </a:p>
        </p:txBody>
      </p:sp>
      <p:pic>
        <p:nvPicPr>
          <p:cNvPr id="5" name="ControlTest-TestingProce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8001" y="2169055"/>
            <a:ext cx="6231466" cy="3881437"/>
          </a:xfrm>
        </p:spPr>
      </p:pic>
    </p:spTree>
    <p:extLst>
      <p:ext uri="{BB962C8B-B14F-4D97-AF65-F5344CB8AC3E}">
        <p14:creationId xmlns:p14="http://schemas.microsoft.com/office/powerpoint/2010/main" val="115771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48876" y="589749"/>
            <a:ext cx="8610146" cy="8714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i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Quality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Control-Testing Process</a:t>
            </a:r>
          </a:p>
        </p:txBody>
      </p:sp>
      <p:sp>
        <p:nvSpPr>
          <p:cNvPr id="9219" name="Content Placeholder 1"/>
          <p:cNvSpPr>
            <a:spLocks noGrp="1"/>
          </p:cNvSpPr>
          <p:nvPr>
            <p:ph idx="1"/>
          </p:nvPr>
        </p:nvSpPr>
        <p:spPr>
          <a:xfrm>
            <a:off x="775835" y="2400075"/>
            <a:ext cx="8596312" cy="3881437"/>
          </a:xfrm>
        </p:spPr>
        <p:txBody>
          <a:bodyPr/>
          <a:lstStyle/>
          <a:p>
            <a:r>
              <a:rPr lang="en-US" dirty="0" smtClean="0"/>
              <a:t>Use low and high control solution.</a:t>
            </a:r>
          </a:p>
          <a:p>
            <a:pPr lvl="1"/>
            <a:r>
              <a:rPr lang="en-US" dirty="0" smtClean="0"/>
              <a:t>Record open date and expiration date on bottle. Expires 90 days after opened.</a:t>
            </a:r>
          </a:p>
          <a:p>
            <a:pPr lvl="1"/>
            <a:r>
              <a:rPr lang="en-US" dirty="0" smtClean="0"/>
              <a:t>Gently mix controls 3-4 times. </a:t>
            </a:r>
          </a:p>
          <a:p>
            <a:pPr lvl="1"/>
            <a:r>
              <a:rPr lang="en-US" dirty="0" smtClean="0"/>
              <a:t>Expel a drop, discard and wipe tip before placing drop on strip.</a:t>
            </a:r>
          </a:p>
          <a:p>
            <a:pPr lvl="1"/>
            <a:r>
              <a:rPr lang="en-US" b="1" i="1" dirty="0" smtClean="0"/>
              <a:t>Instrument should remain flat to avoid liquid in port.</a:t>
            </a:r>
          </a:p>
          <a:p>
            <a:pPr lvl="1"/>
            <a:r>
              <a:rPr lang="en-US" dirty="0" smtClean="0"/>
              <a:t>Do not pick up instrument until strip had been removed.</a:t>
            </a:r>
          </a:p>
          <a:p>
            <a:pPr lvl="1"/>
            <a:r>
              <a:rPr lang="en-US" dirty="0" smtClean="0"/>
              <a:t>Follow same procedure for Glucose and Ketone QC.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52" y="5447611"/>
            <a:ext cx="1481143" cy="111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77863" y="601133"/>
            <a:ext cx="8596312" cy="8959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i="1" dirty="0" smtClean="0"/>
              <a:t>Quality</a:t>
            </a:r>
            <a:r>
              <a:rPr lang="en-US" dirty="0" smtClean="0"/>
              <a:t> </a:t>
            </a:r>
            <a:r>
              <a:rPr lang="en-US" i="1" dirty="0" smtClean="0"/>
              <a:t>Control</a:t>
            </a:r>
            <a:r>
              <a:rPr lang="en-US" dirty="0" smtClean="0"/>
              <a:t> </a:t>
            </a:r>
            <a:r>
              <a:rPr lang="en-US" i="1" dirty="0" smtClean="0"/>
              <a:t>Troubleshooting</a:t>
            </a:r>
          </a:p>
        </p:txBody>
      </p:sp>
      <p:pic>
        <p:nvPicPr>
          <p:cNvPr id="3" name="ControlTest-Troubleshoo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2160588"/>
            <a:ext cx="4313238" cy="38814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65" y="2160588"/>
            <a:ext cx="1398857" cy="1143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7864" y="3628256"/>
            <a:ext cx="170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Mix the controls</a:t>
            </a:r>
          </a:p>
          <a:p>
            <a:r>
              <a:rPr lang="en-US" sz="1600" dirty="0" smtClean="0"/>
              <a:t>3-4 times before testing.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036638" y="555625"/>
            <a:ext cx="8596312" cy="7801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i="1" dirty="0" smtClean="0"/>
              <a:t>Instrument</a:t>
            </a:r>
            <a:r>
              <a:rPr lang="en-US" dirty="0" smtClean="0"/>
              <a:t> Ranges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4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Glucose</a:t>
            </a:r>
          </a:p>
          <a:p>
            <a:pPr lvl="1" algn="ctr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20-400 mg/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dL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4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Ketone</a:t>
            </a:r>
          </a:p>
          <a:p>
            <a:pPr lvl="1" algn="ctr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0.0-8.0 mg/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dL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algn="ctr"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16" y="342157"/>
            <a:ext cx="3854528" cy="5274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dirty="0" smtClean="0"/>
              <a:t>Patient Testing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4520" y="1219199"/>
            <a:ext cx="21526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05616" y="1890929"/>
            <a:ext cx="3854528" cy="384648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Verify Physician Order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Verify Patient Identification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Clean the site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Perform Finger </a:t>
            </a:r>
            <a:r>
              <a:rPr lang="en-US" dirty="0" smtClean="0"/>
              <a:t>stick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Wipe away the first drop.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Apply blood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	</a:t>
            </a:r>
            <a:r>
              <a:rPr lang="en-US" sz="1050" dirty="0" smtClean="0"/>
              <a:t>Test strip is designed to allow top-fill or end-fill.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50" dirty="0"/>
              <a:t>	</a:t>
            </a:r>
            <a:r>
              <a:rPr lang="en-US" sz="1050" dirty="0" smtClean="0"/>
              <a:t>Test will not start until sufficient blood is applied.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050" dirty="0"/>
              <a:t>	</a:t>
            </a:r>
            <a:r>
              <a:rPr lang="en-US" sz="1050" dirty="0" smtClean="0"/>
              <a:t>There will be an audible beep, and analysis will 	begin.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46187" y="3352799"/>
            <a:ext cx="4419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u="none" strike="noStrike" baseline="0" dirty="0" smtClean="0">
                <a:solidFill>
                  <a:srgbClr val="000000"/>
                </a:solidFill>
                <a:latin typeface="Myriad Pro"/>
              </a:rPr>
              <a:t>Note: </a:t>
            </a:r>
            <a:r>
              <a:rPr lang="en-US" sz="1050" b="0" i="1" u="none" strike="noStrike" baseline="0" dirty="0" smtClean="0">
                <a:solidFill>
                  <a:srgbClr val="000000"/>
                </a:solidFill>
                <a:latin typeface="Myriad Pro"/>
              </a:rPr>
              <a:t>If you hold the Scan button for three seconds, the scanner stops. Reposition scanner and try again. </a:t>
            </a:r>
            <a:endParaRPr lang="en-US" b="0" i="0" u="none" strike="noStrike" baseline="0" dirty="0" smtClean="0">
              <a:solidFill>
                <a:srgbClr val="000000"/>
              </a:solidFill>
              <a:latin typeface="Myriad Pr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59" y="4218206"/>
            <a:ext cx="2112028" cy="15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2305</TotalTime>
  <Words>588</Words>
  <Application>Microsoft Office PowerPoint</Application>
  <PresentationFormat>Widescreen</PresentationFormat>
  <Paragraphs>96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Myriad Pro</vt:lpstr>
      <vt:lpstr>Trebuchet MS</vt:lpstr>
      <vt:lpstr>Wingdings</vt:lpstr>
      <vt:lpstr>Wingdings 3</vt:lpstr>
      <vt:lpstr>Facet</vt:lpstr>
      <vt:lpstr>1_Facet</vt:lpstr>
      <vt:lpstr>Precision Xceed Pro</vt:lpstr>
      <vt:lpstr>Clinical Significance</vt:lpstr>
      <vt:lpstr>Basic Operation </vt:lpstr>
      <vt:lpstr>Use Alcohol Wipe to Clean  Instrument after Each Use</vt:lpstr>
      <vt:lpstr>Quality Control</vt:lpstr>
      <vt:lpstr>Quality Control-Testing Process</vt:lpstr>
      <vt:lpstr>Quality Control Troubleshooting</vt:lpstr>
      <vt:lpstr>Instrument Ranges</vt:lpstr>
      <vt:lpstr>Patient Testing</vt:lpstr>
      <vt:lpstr>Action Ranges for Blood Glucose</vt:lpstr>
      <vt:lpstr>HYPERGLYCEMIC PATIENTS</vt:lpstr>
      <vt:lpstr>Critically Ill Patients </vt:lpstr>
      <vt:lpstr>Notes for Ketones</vt:lpstr>
      <vt:lpstr>Replacing the Batteries</vt:lpstr>
      <vt:lpstr>Docking instrument after use automatically transfers the result to patient electronic record, eliminating any errors in reporting. Clinic personnel will manually enter results to EMR.</vt:lpstr>
      <vt:lpstr>Call the Laboratory ext 1428</vt:lpstr>
    </vt:vector>
  </TitlesOfParts>
  <Company>Grande Ronde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Xceed Pro</dc:title>
  <dc:creator>Jo Linda Fitch</dc:creator>
  <cp:lastModifiedBy>Jo Linda Fitch</cp:lastModifiedBy>
  <cp:revision>120</cp:revision>
  <cp:lastPrinted>2017-07-26T15:40:36Z</cp:lastPrinted>
  <dcterms:created xsi:type="dcterms:W3CDTF">2017-04-26T17:51:01Z</dcterms:created>
  <dcterms:modified xsi:type="dcterms:W3CDTF">2017-08-01T22:02:04Z</dcterms:modified>
</cp:coreProperties>
</file>