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15"/>
  </p:notes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8" autoAdjust="0"/>
    <p:restoredTop sz="94660"/>
  </p:normalViewPr>
  <p:slideViewPr>
    <p:cSldViewPr>
      <p:cViewPr>
        <p:scale>
          <a:sx n="107" d="100"/>
          <a:sy n="107" d="100"/>
        </p:scale>
        <p:origin x="-66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05712C-E68A-4E62-9003-B17B720B3A5D}" type="datetimeFigureOut">
              <a:rPr lang="en-US" smtClean="0"/>
              <a:pPr/>
              <a:t>1/23/2013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89EF89-DCAB-4458-8EA3-01E424B31FF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89EF89-DCAB-4458-8EA3-01E424B31FF4}"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43C6294-4F92-4BF6-B9FD-8C52F13A12D5}" type="datetimeFigureOut">
              <a:rPr lang="en-US" smtClean="0"/>
              <a:pPr/>
              <a:t>1/23/2013</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B0BA4233-111D-4CC7-B3A2-EC45E4699842}"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3C6294-4F92-4BF6-B9FD-8C52F13A12D5}" type="datetimeFigureOut">
              <a:rPr lang="en-US" smtClean="0"/>
              <a:pPr/>
              <a:t>1/23/2013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0BA4233-111D-4CC7-B3A2-EC45E469984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3C6294-4F92-4BF6-B9FD-8C52F13A12D5}" type="datetimeFigureOut">
              <a:rPr lang="en-US" smtClean="0"/>
              <a:pPr/>
              <a:t>1/23/2013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0BA4233-111D-4CC7-B3A2-EC45E469984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3C6294-4F92-4BF6-B9FD-8C52F13A12D5}" type="datetimeFigureOut">
              <a:rPr lang="en-US" smtClean="0"/>
              <a:pPr/>
              <a:t>1/23/2013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0BA4233-111D-4CC7-B3A2-EC45E469984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3C6294-4F92-4BF6-B9FD-8C52F13A12D5}" type="datetimeFigureOut">
              <a:rPr lang="en-US" smtClean="0"/>
              <a:pPr/>
              <a:t>1/23/2013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0BA4233-111D-4CC7-B3A2-EC45E4699842}"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3C6294-4F92-4BF6-B9FD-8C52F13A12D5}" type="datetimeFigureOut">
              <a:rPr lang="en-US" smtClean="0"/>
              <a:pPr/>
              <a:t>1/23/2013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0BA4233-111D-4CC7-B3A2-EC45E469984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43C6294-4F92-4BF6-B9FD-8C52F13A12D5}" type="datetimeFigureOut">
              <a:rPr lang="en-US" smtClean="0"/>
              <a:pPr/>
              <a:t>1/23/2013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0BA4233-111D-4CC7-B3A2-EC45E469984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43C6294-4F92-4BF6-B9FD-8C52F13A12D5}" type="datetimeFigureOut">
              <a:rPr lang="en-US" smtClean="0"/>
              <a:pPr/>
              <a:t>1/23/2013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0BA4233-111D-4CC7-B3A2-EC45E469984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F43C6294-4F92-4BF6-B9FD-8C52F13A12D5}" type="datetimeFigureOut">
              <a:rPr lang="en-US" smtClean="0"/>
              <a:pPr/>
              <a:t>1/23/2013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0BA4233-111D-4CC7-B3A2-EC45E4699842}"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3C6294-4F92-4BF6-B9FD-8C52F13A12D5}" type="datetimeFigureOut">
              <a:rPr lang="en-US" smtClean="0"/>
              <a:pPr/>
              <a:t>1/23/2013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0BA4233-111D-4CC7-B3A2-EC45E469984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43C6294-4F92-4BF6-B9FD-8C52F13A12D5}" type="datetimeFigureOut">
              <a:rPr lang="en-US" smtClean="0"/>
              <a:pPr/>
              <a:t>1/23/2013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0BA4233-111D-4CC7-B3A2-EC45E4699842}"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43C6294-4F92-4BF6-B9FD-8C52F13A12D5}" type="datetimeFigureOut">
              <a:rPr lang="en-US" smtClean="0"/>
              <a:pPr/>
              <a:t>1/23/2013</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0BA4233-111D-4CC7-B3A2-EC45E4699842}"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62000"/>
            <a:ext cx="7406640" cy="1316502"/>
          </a:xfrm>
        </p:spPr>
        <p:txBody>
          <a:bodyPr>
            <a:noAutofit/>
          </a:bodyPr>
          <a:lstStyle/>
          <a:p>
            <a:pPr algn="ctr"/>
            <a:r>
              <a:rPr lang="en-US" sz="4400" b="1" dirty="0" smtClean="0"/>
              <a:t>Fecal Occult Blood </a:t>
            </a:r>
            <a:r>
              <a:rPr lang="en-US" sz="4400" dirty="0" smtClean="0"/>
              <a:t/>
            </a:r>
            <a:br>
              <a:rPr lang="en-US" sz="4400" dirty="0" smtClean="0"/>
            </a:br>
            <a:r>
              <a:rPr lang="en-US" sz="4400" dirty="0" smtClean="0"/>
              <a:t>Seracult</a:t>
            </a:r>
            <a:endParaRPr lang="en-US" sz="4400" dirty="0"/>
          </a:p>
        </p:txBody>
      </p:sp>
      <p:pic>
        <p:nvPicPr>
          <p:cNvPr id="208898" name="Picture 2" descr="http://images.mooremedical.com/150x150/34968_c.jpg"/>
          <p:cNvPicPr>
            <a:picLocks noChangeAspect="1" noChangeArrowheads="1"/>
          </p:cNvPicPr>
          <p:nvPr/>
        </p:nvPicPr>
        <p:blipFill>
          <a:blip r:embed="rId3" cstate="print"/>
          <a:srcRect/>
          <a:stretch>
            <a:fillRect/>
          </a:stretch>
        </p:blipFill>
        <p:spPr bwMode="auto">
          <a:xfrm>
            <a:off x="1905000" y="2209800"/>
            <a:ext cx="2286000" cy="2286000"/>
          </a:xfrm>
          <a:prstGeom prst="rect">
            <a:avLst/>
          </a:prstGeom>
          <a:noFill/>
        </p:spPr>
      </p:pic>
      <p:pic>
        <p:nvPicPr>
          <p:cNvPr id="208900" name="Picture 4" descr="http://farm4.staticflickr.com/3006/2468235580_8ecd297aef.jpg"/>
          <p:cNvPicPr>
            <a:picLocks noChangeAspect="1" noChangeArrowheads="1"/>
          </p:cNvPicPr>
          <p:nvPr/>
        </p:nvPicPr>
        <p:blipFill>
          <a:blip r:embed="rId4" cstate="print"/>
          <a:srcRect/>
          <a:stretch>
            <a:fillRect/>
          </a:stretch>
        </p:blipFill>
        <p:spPr bwMode="auto">
          <a:xfrm>
            <a:off x="5410200" y="2819400"/>
            <a:ext cx="3048000" cy="3257550"/>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8900"/>
                                        </p:tgtEl>
                                        <p:attrNameLst>
                                          <p:attrName>style.visibility</p:attrName>
                                        </p:attrNameLst>
                                      </p:cBhvr>
                                      <p:to>
                                        <p:strVal val="visible"/>
                                      </p:to>
                                    </p:set>
                                    <p:animEffect transition="in" filter="fade">
                                      <p:cBhvr>
                                        <p:cTn id="7" dur="2000"/>
                                        <p:tgtEl>
                                          <p:spTgt spid="2089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startAt="6"/>
            </a:pPr>
            <a:r>
              <a:rPr lang="en-US" dirty="0" smtClean="0"/>
              <a:t>Apply 2 drops of developer solution to each smear in the Specimen Test Area.</a:t>
            </a:r>
          </a:p>
          <a:p>
            <a:pPr marL="514350" indent="-514350">
              <a:buFont typeface="+mj-lt"/>
              <a:buAutoNum type="arabicPeriod" startAt="7"/>
            </a:pPr>
            <a:r>
              <a:rPr lang="en-US" dirty="0" smtClean="0"/>
              <a:t>R</a:t>
            </a:r>
            <a:r>
              <a:rPr lang="en-US" b="1" dirty="0" smtClean="0"/>
              <a:t>ead results within 30-60 seconds. </a:t>
            </a:r>
            <a:r>
              <a:rPr lang="en-US" dirty="0" smtClean="0"/>
              <a:t>ANY TRACE OF </a:t>
            </a:r>
            <a:r>
              <a:rPr lang="en-US" dirty="0" smtClean="0">
                <a:solidFill>
                  <a:srgbClr val="0070C0"/>
                </a:solidFill>
              </a:rPr>
              <a:t>BLUE</a:t>
            </a:r>
            <a:r>
              <a:rPr lang="en-US" dirty="0" smtClean="0"/>
              <a:t> IS POSITIVE FOR OCCULT BLOOD. Color begins to fade after 2-4 minutes.</a:t>
            </a:r>
          </a:p>
          <a:p>
            <a:pPr marL="514350" indent="-514350">
              <a:buAutoNum type="arabicPeriod" startAt="7"/>
            </a:pPr>
            <a:r>
              <a:rPr lang="en-US" dirty="0" smtClean="0"/>
              <a:t>Develop the performance control ONLY AFTER SPECIMENT TESTS HAVE BEEN COMPLETED AND INTERPRETED. Apply one drop of developer solution to the Performance Control line. Blue color should appear within 30 seconds indicating that the slide test is performing to product specifications. </a:t>
            </a:r>
          </a:p>
          <a:p>
            <a:pPr marL="514350" indent="-514350">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of Results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Any trace of blue color in the Specimen Test Area is Positive for the presence of occult blood. </a:t>
            </a:r>
          </a:p>
          <a:p>
            <a:r>
              <a:rPr lang="en-US" dirty="0" smtClean="0"/>
              <a:t>Presence of blue color even in one smear is Positive for the presence of occult blood. </a:t>
            </a:r>
          </a:p>
          <a:p>
            <a:r>
              <a:rPr lang="en-US" dirty="0" smtClean="0"/>
              <a:t>The absence of a blue color in the Specimen Test Area is Negative for the presence of occult blood.</a:t>
            </a:r>
          </a:p>
          <a:p>
            <a:r>
              <a:rPr lang="en-US" dirty="0" smtClean="0"/>
              <a:t>Report patient results only after you have confirmed the internal control (Performance Control Area) as positive (blue).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Documentation of Patient and Performance Control Result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POCT personnel developing Seracult slides must document patient results on the test log.</a:t>
            </a:r>
          </a:p>
          <a:p>
            <a:r>
              <a:rPr lang="en-US" dirty="0" smtClean="0"/>
              <a:t>They MUST document the results of the Performance Control Area. </a:t>
            </a:r>
            <a:r>
              <a:rPr lang="en-US" b="1" dirty="0" smtClean="0"/>
              <a:t>Do NOT report patient results unless internal quality control is acceptable.</a:t>
            </a:r>
          </a:p>
          <a:p>
            <a:r>
              <a:rPr lang="en-US" dirty="0" smtClean="0"/>
              <a:t>The test log must also include the date of testing, testing personnel initials, provider, sign or symptom, patient initials, patient’s medical record number and EHR entry.</a:t>
            </a:r>
          </a:p>
          <a:p>
            <a:r>
              <a:rPr lang="en-US" b="1" dirty="0" smtClean="0"/>
              <a:t>All patient and performance control results must be entered into EHR or RPMS.</a:t>
            </a:r>
            <a:r>
              <a:rPr lang="en-US" dirty="0" smtClean="0"/>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Presence of blue color even in only one smear is positive for presence of occult blood. </a:t>
            </a:r>
          </a:p>
          <a:p>
            <a:pPr>
              <a:buNone/>
            </a:pPr>
            <a:endParaRPr lang="en-US" sz="4200" dirty="0" smtClean="0"/>
          </a:p>
          <a:p>
            <a:r>
              <a:rPr lang="en-US" dirty="0" smtClean="0"/>
              <a:t>Results for patients and internal QC results must be recorded at the Point of Care Stations in the test log.</a:t>
            </a:r>
          </a:p>
          <a:p>
            <a:r>
              <a:rPr lang="en-US" dirty="0" smtClean="0"/>
              <a:t>Specimen test results from a slide which fails the Performance Control Test should be considered invalid and the test repeated.</a:t>
            </a:r>
          </a:p>
          <a:p>
            <a:r>
              <a:rPr lang="en-US" dirty="0" smtClean="0"/>
              <a:t>The Seracult tests cannot be used to test for occult blood in gastric contents. </a:t>
            </a:r>
          </a:p>
          <a:p>
            <a:r>
              <a:rPr lang="en-US" dirty="0" smtClean="0"/>
              <a:t>Do not interchange test kits.</a:t>
            </a:r>
            <a:endParaRPr lang="en-US" dirty="0"/>
          </a:p>
        </p:txBody>
      </p:sp>
      <p:pic>
        <p:nvPicPr>
          <p:cNvPr id="1026" name="Picture 2"/>
          <p:cNvPicPr>
            <a:picLocks noChangeAspect="1" noChangeArrowheads="1"/>
          </p:cNvPicPr>
          <p:nvPr/>
        </p:nvPicPr>
        <p:blipFill>
          <a:blip r:embed="rId2" cstate="print"/>
          <a:srcRect l="6076" t="10323" r="18228" b="30968"/>
          <a:stretch>
            <a:fillRect/>
          </a:stretch>
        </p:blipFill>
        <p:spPr bwMode="auto">
          <a:xfrm>
            <a:off x="4267200" y="2133600"/>
            <a:ext cx="1175942" cy="5368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874" name="Picture 2" descr="https://www.promedsupply.com/ProductImages/Main%20Product%20Images/291-379015.jpg"/>
          <p:cNvPicPr>
            <a:picLocks noChangeAspect="1" noChangeArrowheads="1"/>
          </p:cNvPicPr>
          <p:nvPr/>
        </p:nvPicPr>
        <p:blipFill>
          <a:blip r:embed="rId2" cstate="print"/>
          <a:srcRect/>
          <a:stretch>
            <a:fillRect/>
          </a:stretch>
        </p:blipFill>
        <p:spPr bwMode="auto">
          <a:xfrm>
            <a:off x="6553200" y="4648200"/>
            <a:ext cx="2057400" cy="2057400"/>
          </a:xfrm>
          <a:prstGeom prst="rect">
            <a:avLst/>
          </a:prstGeom>
          <a:noFill/>
        </p:spPr>
      </p:pic>
      <p:sp>
        <p:nvSpPr>
          <p:cNvPr id="2" name="Title 1"/>
          <p:cNvSpPr>
            <a:spLocks noGrp="1"/>
          </p:cNvSpPr>
          <p:nvPr>
            <p:ph type="title"/>
          </p:nvPr>
        </p:nvSpPr>
        <p:spPr/>
        <p:txBody>
          <a:bodyPr>
            <a:normAutofit/>
          </a:bodyPr>
          <a:lstStyle/>
          <a:p>
            <a:r>
              <a:rPr lang="en-US" dirty="0" smtClean="0"/>
              <a:t>Fecal Occult Blood (Seracult</a:t>
            </a:r>
            <a:r>
              <a:rPr lang="en-US" dirty="0"/>
              <a:t>)</a:t>
            </a:r>
          </a:p>
        </p:txBody>
      </p:sp>
      <p:sp>
        <p:nvSpPr>
          <p:cNvPr id="3" name="Content Placeholder 2"/>
          <p:cNvSpPr>
            <a:spLocks noGrp="1"/>
          </p:cNvSpPr>
          <p:nvPr>
            <p:ph idx="1"/>
          </p:nvPr>
        </p:nvSpPr>
        <p:spPr/>
        <p:txBody>
          <a:bodyPr/>
          <a:lstStyle/>
          <a:p>
            <a:r>
              <a:rPr lang="en-US" dirty="0" smtClean="0"/>
              <a:t>The seracult test is a rapid acceptable method of detecting fecal occult blood. It is used as an aid to diagnose various gastrointestinal conditions which are sometimes found in stool specimens. </a:t>
            </a:r>
          </a:p>
          <a:p>
            <a:r>
              <a:rPr lang="en-US" dirty="0" smtClean="0"/>
              <a:t>Due to its design and ease of handling, it is routinely used in physical examinations, hospital screening for 		  colorectal cancer.</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Fecal Occult Blood </a:t>
            </a:r>
            <a:endParaRPr lang="en-US" dirty="0"/>
          </a:p>
        </p:txBody>
      </p:sp>
      <p:sp>
        <p:nvSpPr>
          <p:cNvPr id="3" name="Content Placeholder 2"/>
          <p:cNvSpPr>
            <a:spLocks noGrp="1"/>
          </p:cNvSpPr>
          <p:nvPr>
            <p:ph idx="1"/>
          </p:nvPr>
        </p:nvSpPr>
        <p:spPr/>
        <p:txBody>
          <a:bodyPr>
            <a:normAutofit fontScale="92500"/>
          </a:bodyPr>
          <a:lstStyle/>
          <a:p>
            <a:r>
              <a:rPr lang="en-US" dirty="0" smtClean="0"/>
              <a:t>When a small smear from stool sample is applied to the paper, the hemoglobin from the blood contacts with the impregnated guaiac on the slide. Two drops of developer is applied and will turn blue if positive. Negative is no change in color. </a:t>
            </a:r>
          </a:p>
          <a:p>
            <a:r>
              <a:rPr lang="en-US" dirty="0" smtClean="0"/>
              <a:t>These results should not be considered conclusive. Other procedures such as endoscopy, barium enema, or x-ray studies should be considered by a physician.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Seracult test will only be used as a screen for the presence or absence of gastrointestinal bleeding.</a:t>
            </a:r>
          </a:p>
          <a:p>
            <a:r>
              <a:rPr lang="en-US" dirty="0" smtClean="0"/>
              <a:t>Test will be performed by Physicians, nursing staff, and laboratory personnel who are trained.</a:t>
            </a:r>
          </a:p>
          <a:p>
            <a:r>
              <a:rPr lang="en-US" dirty="0" smtClean="0"/>
              <a:t>All kits will be obtained from the laboratory.</a:t>
            </a:r>
            <a:endParaRPr lang="en-US" dirty="0"/>
          </a:p>
        </p:txBody>
      </p:sp>
      <p:sp>
        <p:nvSpPr>
          <p:cNvPr id="4" name="Title 1"/>
          <p:cNvSpPr>
            <a:spLocks noGrp="1"/>
          </p:cNvSpPr>
          <p:nvPr>
            <p:ph type="title"/>
          </p:nvPr>
        </p:nvSpPr>
        <p:spPr/>
        <p:txBody>
          <a:bodyPr/>
          <a:lstStyle/>
          <a:p>
            <a:r>
              <a:rPr lang="en-US" dirty="0" smtClean="0"/>
              <a:t>Policy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and Stability</a:t>
            </a:r>
            <a:endParaRPr lang="en-US" dirty="0"/>
          </a:p>
        </p:txBody>
      </p:sp>
      <p:sp>
        <p:nvSpPr>
          <p:cNvPr id="3" name="Content Placeholder 2"/>
          <p:cNvSpPr>
            <a:spLocks noGrp="1"/>
          </p:cNvSpPr>
          <p:nvPr>
            <p:ph idx="1"/>
          </p:nvPr>
        </p:nvSpPr>
        <p:spPr/>
        <p:txBody>
          <a:bodyPr/>
          <a:lstStyle/>
          <a:p>
            <a:r>
              <a:rPr lang="en-US" b="1" dirty="0" smtClean="0"/>
              <a:t>Seracult slides and developer should be stored 15-30˚C. </a:t>
            </a:r>
          </a:p>
          <a:p>
            <a:r>
              <a:rPr lang="en-US" dirty="0" smtClean="0"/>
              <a:t>Slides are stable until the expiration date printed on each box. </a:t>
            </a:r>
          </a:p>
          <a:p>
            <a:r>
              <a:rPr lang="en-US" dirty="0" smtClean="0"/>
              <a:t>If properly stored, developer will remain stable for until the expiration date printed on the bottle. </a:t>
            </a:r>
          </a:p>
          <a:p>
            <a:r>
              <a:rPr lang="en-US" dirty="0" smtClean="0"/>
              <a:t>Do NOT refrigerate or freeze test kit.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Specimen Collection and Storage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If possible, the patient should be placed on a meat-free low-peroxidase diet to reduce the possibility of false positive indications 2 days before and through out the testing period.</a:t>
            </a:r>
          </a:p>
          <a:p>
            <a:r>
              <a:rPr lang="en-US" dirty="0" smtClean="0"/>
              <a:t>Specimen required is a small stool sample which should be </a:t>
            </a:r>
            <a:r>
              <a:rPr lang="en-US" b="1" dirty="0" smtClean="0"/>
              <a:t>applied as a VERY THIN SMEAR </a:t>
            </a:r>
            <a:r>
              <a:rPr lang="en-US" dirty="0" smtClean="0"/>
              <a:t>onto both windows of the Seracult slide. </a:t>
            </a:r>
          </a:p>
          <a:p>
            <a:r>
              <a:rPr lang="en-US" dirty="0" smtClean="0"/>
              <a:t>Slide </a:t>
            </a:r>
            <a:r>
              <a:rPr lang="en-US" b="1" dirty="0" smtClean="0"/>
              <a:t>may be developed immediately </a:t>
            </a:r>
            <a:r>
              <a:rPr lang="en-US" dirty="0" smtClean="0"/>
              <a:t>after specimen application or </a:t>
            </a:r>
            <a:r>
              <a:rPr lang="en-US" b="1" dirty="0" smtClean="0"/>
              <a:t>may be stored and developed up to 8 days </a:t>
            </a:r>
            <a:r>
              <a:rPr lang="en-US" dirty="0" smtClean="0"/>
              <a:t>after specimen application.</a:t>
            </a:r>
          </a:p>
          <a:p>
            <a:r>
              <a:rPr lang="en-US" dirty="0" smtClean="0"/>
              <a:t>Recommended collections for these are preferably on 3 different days.  Thin smears on 3 cards with date and time are acceptable. </a:t>
            </a:r>
          </a:p>
        </p:txBody>
      </p:sp>
      <p:pic>
        <p:nvPicPr>
          <p:cNvPr id="1026" name="Picture 2" descr="C:\Documents and Settings\donovan.berry\Local Settings\Temporary Internet Files\Content.IE5\U4BVYIMO\MC900059724[1].wmf"/>
          <p:cNvPicPr>
            <a:picLocks noChangeAspect="1" noChangeArrowheads="1"/>
          </p:cNvPicPr>
          <p:nvPr/>
        </p:nvPicPr>
        <p:blipFill>
          <a:blip r:embed="rId2" cstate="print"/>
          <a:srcRect/>
          <a:stretch>
            <a:fillRect/>
          </a:stretch>
        </p:blipFill>
        <p:spPr bwMode="auto">
          <a:xfrm flipH="1">
            <a:off x="152400" y="4953000"/>
            <a:ext cx="1646641" cy="1524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Quality Control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test kit does not have a negative and positive external quality control but a Performance Control area that verifies the reactivity of the paper and developer used in each Seracult slide test. </a:t>
            </a:r>
          </a:p>
          <a:p>
            <a:r>
              <a:rPr lang="en-US" dirty="0" smtClean="0"/>
              <a:t>Any blue color in this area acts as verification of correct product performance. </a:t>
            </a:r>
          </a:p>
          <a:p>
            <a:r>
              <a:rPr lang="en-US" dirty="0" smtClean="0"/>
              <a:t>The Performance Control area of the cards need to be completed with each test.</a:t>
            </a:r>
          </a:p>
          <a:p>
            <a:r>
              <a:rPr lang="en-US" b="1" dirty="0" smtClean="0"/>
              <a:t>A lack of blue color in the Performance Control Area after proper development indicates that the slide test is not performing to product specifications. </a:t>
            </a:r>
            <a:endParaRPr lang="en-US" b="1" dirty="0"/>
          </a:p>
          <a:p>
            <a:r>
              <a:rPr lang="en-US" dirty="0" smtClean="0"/>
              <a:t>Specimen test needs to be repeated if the performance control fails.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t2.gstatic.com/images?q=tbn:ANd9GcRsmTPv7Pw2CrdhfgNw36WDl_Q60pv7xm52lEyCh9WOWxcxHVdmtJl7w1eu"/>
          <p:cNvPicPr>
            <a:picLocks noChangeAspect="1" noChangeArrowheads="1"/>
          </p:cNvPicPr>
          <p:nvPr/>
        </p:nvPicPr>
        <p:blipFill>
          <a:blip r:embed="rId2" cstate="print"/>
          <a:srcRect/>
          <a:stretch>
            <a:fillRect/>
          </a:stretch>
        </p:blipFill>
        <p:spPr bwMode="auto">
          <a:xfrm>
            <a:off x="2133600" y="1371600"/>
            <a:ext cx="1828800" cy="1998922"/>
          </a:xfrm>
          <a:prstGeom prst="rect">
            <a:avLst/>
          </a:prstGeom>
          <a:noFill/>
        </p:spPr>
      </p:pic>
      <p:cxnSp>
        <p:nvCxnSpPr>
          <p:cNvPr id="8" name="Straight Arrow Connector 7"/>
          <p:cNvCxnSpPr/>
          <p:nvPr/>
        </p:nvCxnSpPr>
        <p:spPr>
          <a:xfrm flipH="1">
            <a:off x="3733800" y="2057400"/>
            <a:ext cx="1676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5486400" y="1752600"/>
            <a:ext cx="3276600" cy="646331"/>
          </a:xfrm>
          <a:prstGeom prst="rect">
            <a:avLst/>
          </a:prstGeom>
          <a:noFill/>
        </p:spPr>
        <p:txBody>
          <a:bodyPr wrap="square" rtlCol="0">
            <a:spAutoFit/>
          </a:bodyPr>
          <a:lstStyle/>
          <a:p>
            <a:r>
              <a:rPr lang="en-US" dirty="0" smtClean="0"/>
              <a:t>Lift tab to reveal internal quality control area</a:t>
            </a:r>
            <a:endParaRPr lang="en-US" dirty="0"/>
          </a:p>
        </p:txBody>
      </p:sp>
      <p:sp>
        <p:nvSpPr>
          <p:cNvPr id="14" name="Down Arrow 13"/>
          <p:cNvSpPr/>
          <p:nvPr/>
        </p:nvSpPr>
        <p:spPr>
          <a:xfrm>
            <a:off x="2895600" y="3505200"/>
            <a:ext cx="4572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149" name="Picture 5"/>
          <p:cNvPicPr>
            <a:picLocks noChangeAspect="1" noChangeArrowheads="1"/>
          </p:cNvPicPr>
          <p:nvPr/>
        </p:nvPicPr>
        <p:blipFill>
          <a:blip r:embed="rId3" cstate="print"/>
          <a:srcRect/>
          <a:stretch>
            <a:fillRect/>
          </a:stretch>
        </p:blipFill>
        <p:spPr bwMode="auto">
          <a:xfrm>
            <a:off x="1828801" y="4343400"/>
            <a:ext cx="2235781" cy="1647825"/>
          </a:xfrm>
          <a:prstGeom prst="rect">
            <a:avLst/>
          </a:prstGeom>
          <a:noFill/>
          <a:ln w="9525">
            <a:noFill/>
            <a:miter lim="800000"/>
            <a:headEnd/>
            <a:tailEnd/>
          </a:ln>
        </p:spPr>
      </p:pic>
      <p:cxnSp>
        <p:nvCxnSpPr>
          <p:cNvPr id="21" name="Straight Arrow Connector 20"/>
          <p:cNvCxnSpPr/>
          <p:nvPr/>
        </p:nvCxnSpPr>
        <p:spPr>
          <a:xfrm flipH="1" flipV="1">
            <a:off x="2590800" y="5257800"/>
            <a:ext cx="2667000" cy="457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TextBox 22"/>
          <p:cNvSpPr txBox="1"/>
          <p:nvPr/>
        </p:nvSpPr>
        <p:spPr>
          <a:xfrm>
            <a:off x="5257800" y="5486400"/>
            <a:ext cx="3505200" cy="369332"/>
          </a:xfrm>
          <a:prstGeom prst="rect">
            <a:avLst/>
          </a:prstGeom>
          <a:noFill/>
        </p:spPr>
        <p:txBody>
          <a:bodyPr wrap="square" rtlCol="0">
            <a:spAutoFit/>
          </a:bodyPr>
          <a:lstStyle/>
          <a:p>
            <a:r>
              <a:rPr lang="en-US" dirty="0" smtClean="0"/>
              <a:t>Internal quality control area</a:t>
            </a:r>
            <a:endParaRPr lang="en-US" dirty="0"/>
          </a:p>
        </p:txBody>
      </p:sp>
      <p:sp>
        <p:nvSpPr>
          <p:cNvPr id="10" name="Title 1"/>
          <p:cNvSpPr>
            <a:spLocks noGrp="1"/>
          </p:cNvSpPr>
          <p:nvPr>
            <p:ph type="title"/>
          </p:nvPr>
        </p:nvSpPr>
        <p:spPr>
          <a:xfrm>
            <a:off x="1435608" y="274638"/>
            <a:ext cx="7498080" cy="1143000"/>
          </a:xfrm>
        </p:spPr>
        <p:txBody>
          <a:bodyPr>
            <a:normAutofit/>
          </a:bodyPr>
          <a:lstStyle/>
          <a:p>
            <a:r>
              <a:rPr lang="en-US" dirty="0" smtClean="0"/>
              <a:t>Quality Control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Open front flap of slide.</a:t>
            </a:r>
          </a:p>
          <a:p>
            <a:pPr marL="514350" indent="-514350">
              <a:buFont typeface="+mj-lt"/>
              <a:buAutoNum type="arabicPeriod"/>
            </a:pPr>
            <a:r>
              <a:rPr lang="en-US" dirty="0" smtClean="0"/>
              <a:t>Collect a small sample of stool on one end of the applicator stick. </a:t>
            </a:r>
            <a:r>
              <a:rPr lang="en-US" b="1" dirty="0" smtClean="0"/>
              <a:t>Apply a VERY THIN SMEAR </a:t>
            </a:r>
            <a:r>
              <a:rPr lang="en-US" dirty="0" smtClean="0"/>
              <a:t>to one window. Wipe applicator clean. </a:t>
            </a:r>
          </a:p>
          <a:p>
            <a:pPr marL="514350" indent="-514350">
              <a:buFont typeface="+mj-lt"/>
              <a:buAutoNum type="arabicPeriod"/>
            </a:pPr>
            <a:r>
              <a:rPr lang="en-US" dirty="0" smtClean="0"/>
              <a:t>From another part of the stool, collect another small sample using the same applicator as before and apply to the other window. </a:t>
            </a:r>
          </a:p>
          <a:p>
            <a:pPr marL="514350" indent="-514350">
              <a:buFont typeface="+mj-lt"/>
              <a:buAutoNum type="arabicPeriod"/>
            </a:pPr>
            <a:r>
              <a:rPr lang="en-US" dirty="0" smtClean="0"/>
              <a:t>Close front flap.</a:t>
            </a:r>
          </a:p>
          <a:p>
            <a:pPr marL="514350" indent="-514350">
              <a:buFont typeface="+mj-lt"/>
              <a:buAutoNum type="arabicPeriod"/>
            </a:pPr>
            <a:r>
              <a:rPr lang="en-US" dirty="0" smtClean="0"/>
              <a:t>Open perforated cover on back of slide.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254</TotalTime>
  <Words>863</Words>
  <Application>Microsoft Office PowerPoint</Application>
  <PresentationFormat>On-screen Show (4:3)</PresentationFormat>
  <Paragraphs>58</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Fecal Occult Blood  Seracult</vt:lpstr>
      <vt:lpstr>Fecal Occult Blood (Seracult)</vt:lpstr>
      <vt:lpstr>Fecal Occult Blood </vt:lpstr>
      <vt:lpstr>Policy</vt:lpstr>
      <vt:lpstr>Storage and Stability</vt:lpstr>
      <vt:lpstr>Specimen Collection and Storage</vt:lpstr>
      <vt:lpstr>Quality Control</vt:lpstr>
      <vt:lpstr>Quality Control</vt:lpstr>
      <vt:lpstr>Procedure</vt:lpstr>
      <vt:lpstr>Procedure</vt:lpstr>
      <vt:lpstr>Interpretation of Results</vt:lpstr>
      <vt:lpstr>Documentation of Patient and Performance Control Result</vt:lpstr>
      <vt:lpstr>Remember…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Fecal Occult Blood Seracult</dc:title>
  <dc:creator>donovan.berry</dc:creator>
  <cp:lastModifiedBy>jeanna.begay</cp:lastModifiedBy>
  <cp:revision>28</cp:revision>
  <dcterms:created xsi:type="dcterms:W3CDTF">2012-09-17T19:00:33Z</dcterms:created>
  <dcterms:modified xsi:type="dcterms:W3CDTF">2013-01-23T21:39:49Z</dcterms:modified>
</cp:coreProperties>
</file>