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5" r:id="rId4"/>
    <p:sldId id="260" r:id="rId5"/>
    <p:sldId id="258" r:id="rId6"/>
    <p:sldId id="266" r:id="rId7"/>
    <p:sldId id="264" r:id="rId8"/>
    <p:sldId id="267" r:id="rId9"/>
    <p:sldId id="261" r:id="rId10"/>
    <p:sldId id="268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6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DCE29-1915-49DF-B9F8-F52681489B86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C0F5-DC60-4811-8397-7F68DCB71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DCE29-1915-49DF-B9F8-F52681489B86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C0F5-DC60-4811-8397-7F68DCB71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DCE29-1915-49DF-B9F8-F52681489B86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C0F5-DC60-4811-8397-7F68DCB71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DCE29-1915-49DF-B9F8-F52681489B86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C0F5-DC60-4811-8397-7F68DCB71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DCE29-1915-49DF-B9F8-F52681489B86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C0F5-DC60-4811-8397-7F68DCB71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DCE29-1915-49DF-B9F8-F52681489B86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C0F5-DC60-4811-8397-7F68DCB71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DCE29-1915-49DF-B9F8-F52681489B86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C0F5-DC60-4811-8397-7F68DCB71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DCE29-1915-49DF-B9F8-F52681489B86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C0F5-DC60-4811-8397-7F68DCB71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DCE29-1915-49DF-B9F8-F52681489B86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C0F5-DC60-4811-8397-7F68DCB71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DCE29-1915-49DF-B9F8-F52681489B86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C0F5-DC60-4811-8397-7F68DCB71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DCE29-1915-49DF-B9F8-F52681489B86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7DC0F5-DC60-4811-8397-7F68DCB717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FDCE29-1915-49DF-B9F8-F52681489B86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7DC0F5-DC60-4811-8397-7F68DCB7175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Pregnancy Testing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hCG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352800"/>
            <a:ext cx="7854696" cy="962464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 smtClean="0"/>
              <a:t>QuPID</a:t>
            </a:r>
            <a:r>
              <a:rPr lang="en-US" sz="4400" dirty="0" smtClean="0"/>
              <a:t> Plus One-Step</a:t>
            </a:r>
            <a:endParaRPr lang="en-US" sz="4400" dirty="0"/>
          </a:p>
        </p:txBody>
      </p:sp>
      <p:pic>
        <p:nvPicPr>
          <p:cNvPr id="4" name="Picture 3" descr="hcg.bmp"/>
          <p:cNvPicPr>
            <a:picLocks noChangeAspect="1"/>
          </p:cNvPicPr>
          <p:nvPr/>
        </p:nvPicPr>
        <p:blipFill>
          <a:blip r:embed="rId2" cstate="print"/>
          <a:srcRect l="12469" t="5854" r="9352" b="5854"/>
          <a:stretch>
            <a:fillRect/>
          </a:stretch>
        </p:blipFill>
        <p:spPr>
          <a:xfrm>
            <a:off x="3200400" y="4419600"/>
            <a:ext cx="2819400" cy="16953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 smtClean="0"/>
              <a:t>Documentation of Patient and QC Results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POCT personnel performing the pregnancy test must document patient results on the patient result log.</a:t>
            </a:r>
          </a:p>
          <a:p>
            <a:r>
              <a:rPr lang="en-US" dirty="0" smtClean="0"/>
              <a:t>Must document the results of the internal quality control (Control Zone).  </a:t>
            </a:r>
            <a:r>
              <a:rPr lang="en-US" b="1" dirty="0" smtClean="0"/>
              <a:t>Do not report patient results unless quality control is acceptable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test log must also include the date of testing, testing personnel initials, provider, sign or symptom, patient initials, patient’s medical record number and EHR entry.</a:t>
            </a:r>
          </a:p>
          <a:p>
            <a:r>
              <a:rPr lang="en-US" b="1" dirty="0" smtClean="0"/>
              <a:t>All patient and performance control results must be entered into EHR or RPMS.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Interfering Substances &amp; Limitations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High urine </a:t>
            </a:r>
            <a:r>
              <a:rPr lang="en-US" sz="1800" dirty="0" err="1" smtClean="0"/>
              <a:t>hCG</a:t>
            </a:r>
            <a:r>
              <a:rPr lang="en-US" sz="1800" dirty="0" smtClean="0"/>
              <a:t> </a:t>
            </a:r>
            <a:r>
              <a:rPr lang="en-US" sz="1800" dirty="0" smtClean="0"/>
              <a:t>levels may occur in patients suffering from Chorionic </a:t>
            </a:r>
            <a:r>
              <a:rPr lang="en-US" sz="1800" dirty="0" err="1" smtClean="0"/>
              <a:t>Epithelioma</a:t>
            </a:r>
            <a:r>
              <a:rPr lang="en-US" sz="1800" dirty="0" smtClean="0"/>
              <a:t> or </a:t>
            </a:r>
            <a:r>
              <a:rPr lang="en-US" sz="1800" dirty="0" err="1" smtClean="0"/>
              <a:t>Hydatid</a:t>
            </a:r>
            <a:r>
              <a:rPr lang="en-US" sz="1800" dirty="0" smtClean="0"/>
              <a:t> mole. In these cases a false positive may occur.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Normal pregnancy cannot be distinguish from an ectopic pregnancy based </a:t>
            </a:r>
            <a:r>
              <a:rPr lang="en-US" sz="1800" dirty="0" err="1" smtClean="0"/>
              <a:t>hCG</a:t>
            </a:r>
            <a:r>
              <a:rPr lang="en-US" sz="1800" dirty="0" smtClean="0"/>
              <a:t> levels alone. Spontaneous miscarriage may also cause confusion in interpreting assay results.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Excretion of </a:t>
            </a:r>
            <a:r>
              <a:rPr lang="en-US" sz="1800" dirty="0" err="1" smtClean="0"/>
              <a:t>hCG</a:t>
            </a:r>
            <a:r>
              <a:rPr lang="en-US" sz="1800" dirty="0" smtClean="0"/>
              <a:t> is often decreased  in extra uterine pregnancy, toxemia of pregnancy or threatened abortion. Such circumstances can yield false negative results.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err="1" smtClean="0"/>
              <a:t>hCG</a:t>
            </a:r>
            <a:r>
              <a:rPr lang="en-US" sz="1800" dirty="0" smtClean="0"/>
              <a:t> levels may remain detectable for several weeks after normal delivery, delivery by caesarean section, spontaneous abortion, therapeutic abortion of </a:t>
            </a:r>
            <a:r>
              <a:rPr lang="en-US" sz="1800" dirty="0" err="1" smtClean="0"/>
              <a:t>hCG</a:t>
            </a:r>
            <a:r>
              <a:rPr lang="en-US" sz="1800" dirty="0" smtClean="0"/>
              <a:t> injections.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Positive results from early pregnancy may later prove negative due to natural termination of the pregnancy.  This is estimated to occur in 22% of clinically unrecognized pregnancies and 31% of pregnancies overall.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Expected Results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Healthy </a:t>
            </a:r>
            <a:r>
              <a:rPr lang="en-US" sz="2400" dirty="0" smtClean="0"/>
              <a:t>men and non-pregnant women do not have detectable </a:t>
            </a:r>
            <a:r>
              <a:rPr lang="en-US" sz="2400" dirty="0" err="1" smtClean="0"/>
              <a:t>hCG</a:t>
            </a:r>
            <a:r>
              <a:rPr lang="en-US" sz="2400" dirty="0" smtClean="0"/>
              <a:t> levels by the </a:t>
            </a:r>
            <a:r>
              <a:rPr lang="en-US" sz="2400" dirty="0" err="1" smtClean="0"/>
              <a:t>Stanbio</a:t>
            </a:r>
            <a:r>
              <a:rPr lang="en-US" sz="2400" dirty="0" smtClean="0"/>
              <a:t> </a:t>
            </a:r>
            <a:r>
              <a:rPr lang="en-US" sz="2400" dirty="0" err="1" smtClean="0"/>
              <a:t>QuPID</a:t>
            </a:r>
            <a:r>
              <a:rPr lang="en-US" sz="2400" dirty="0" smtClean="0"/>
              <a:t> Plus Test. </a:t>
            </a:r>
            <a:endParaRPr lang="en-US" sz="2400" dirty="0" smtClean="0"/>
          </a:p>
          <a:p>
            <a:r>
              <a:rPr lang="en-US" sz="2400" dirty="0" smtClean="0"/>
              <a:t>In normal pregnancy, levels of 20 </a:t>
            </a:r>
            <a:r>
              <a:rPr lang="en-US" sz="2400" dirty="0" err="1" smtClean="0"/>
              <a:t>mIU</a:t>
            </a:r>
            <a:r>
              <a:rPr lang="en-US" sz="2400" dirty="0" smtClean="0"/>
              <a:t>/</a:t>
            </a:r>
            <a:r>
              <a:rPr lang="en-US" sz="2400" dirty="0" err="1" smtClean="0"/>
              <a:t>mL</a:t>
            </a:r>
            <a:r>
              <a:rPr lang="en-US" sz="2400" dirty="0" smtClean="0"/>
              <a:t> </a:t>
            </a:r>
            <a:r>
              <a:rPr lang="en-US" sz="2400" dirty="0" err="1" smtClean="0"/>
              <a:t>hCG</a:t>
            </a:r>
            <a:r>
              <a:rPr lang="en-US" sz="2400" dirty="0" smtClean="0"/>
              <a:t> can be reached 2 to 3 days before the first missed menstrual period.  The test can detect </a:t>
            </a:r>
            <a:r>
              <a:rPr lang="en-US" sz="2400" dirty="0" err="1" smtClean="0"/>
              <a:t>hCG</a:t>
            </a:r>
            <a:r>
              <a:rPr lang="en-US" sz="2400" dirty="0" smtClean="0"/>
              <a:t> concentrations of 20 </a:t>
            </a:r>
            <a:r>
              <a:rPr lang="en-US" sz="2400" dirty="0" err="1" smtClean="0"/>
              <a:t>mIU</a:t>
            </a:r>
            <a:r>
              <a:rPr lang="en-US" sz="2400" dirty="0" smtClean="0"/>
              <a:t>/</a:t>
            </a:r>
            <a:r>
              <a:rPr lang="en-US" sz="2400" dirty="0" err="1" smtClean="0"/>
              <a:t>mL</a:t>
            </a:r>
            <a:r>
              <a:rPr lang="en-US" sz="2400" dirty="0" smtClean="0"/>
              <a:t> and greater in urine specimens.</a:t>
            </a:r>
          </a:p>
          <a:p>
            <a:r>
              <a:rPr lang="en-US" sz="2400" dirty="0" err="1" smtClean="0"/>
              <a:t>hCG</a:t>
            </a:r>
            <a:r>
              <a:rPr lang="en-US" sz="2400" dirty="0" smtClean="0"/>
              <a:t> levels peak about 8 weeks after the last menstrual period and then decline to lower values during the remainder of the pregnancy.</a:t>
            </a:r>
          </a:p>
          <a:p>
            <a:r>
              <a:rPr lang="en-US" sz="2400" dirty="0" smtClean="0"/>
              <a:t>Following delivery, </a:t>
            </a:r>
            <a:r>
              <a:rPr lang="en-US" sz="2400" dirty="0" err="1" smtClean="0"/>
              <a:t>hCG</a:t>
            </a:r>
            <a:r>
              <a:rPr lang="en-US" sz="2400" dirty="0" smtClean="0"/>
              <a:t> levels rapidly decrease and usually return to normal within days after parturition.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Principle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Human chorionic </a:t>
            </a:r>
            <a:r>
              <a:rPr lang="en-US" sz="2800" dirty="0" err="1" smtClean="0"/>
              <a:t>gonadotropin</a:t>
            </a:r>
            <a:r>
              <a:rPr lang="en-US" sz="2800" dirty="0" smtClean="0"/>
              <a:t> (</a:t>
            </a:r>
            <a:r>
              <a:rPr lang="en-US" sz="2800" dirty="0" err="1" smtClean="0"/>
              <a:t>hCG</a:t>
            </a:r>
            <a:r>
              <a:rPr lang="en-US" sz="2800" dirty="0" smtClean="0"/>
              <a:t>) is a hormone secreted by the developing placenta shortly after fertilization. During normal pregnancy, </a:t>
            </a:r>
            <a:r>
              <a:rPr lang="en-US" sz="2800" dirty="0" err="1" smtClean="0"/>
              <a:t>hCG</a:t>
            </a:r>
            <a:r>
              <a:rPr lang="en-US" sz="2800" dirty="0" smtClean="0"/>
              <a:t> can be detected as early as 6 days following conception, doubling every 1.3 to 2 days. The </a:t>
            </a:r>
            <a:r>
              <a:rPr lang="en-US" sz="2800" dirty="0" err="1" smtClean="0"/>
              <a:t>Stanbio</a:t>
            </a:r>
            <a:r>
              <a:rPr lang="en-US" sz="2800" dirty="0" smtClean="0"/>
              <a:t> </a:t>
            </a:r>
            <a:r>
              <a:rPr lang="en-US" sz="2800" dirty="0" err="1" smtClean="0"/>
              <a:t>QuPID</a:t>
            </a:r>
            <a:r>
              <a:rPr lang="en-US" sz="2800" dirty="0" smtClean="0"/>
              <a:t> Plus One-Step pregnancy test is a qualitative immunoassay that utilizes monoclonal and polyclonal antibody reagents to selectively detect elevated levels of </a:t>
            </a:r>
            <a:r>
              <a:rPr lang="en-US" sz="2800" dirty="0" err="1" smtClean="0"/>
              <a:t>hCG</a:t>
            </a:r>
            <a:r>
              <a:rPr lang="en-US" sz="2800" dirty="0" smtClean="0"/>
              <a:t>.  </a:t>
            </a:r>
          </a:p>
          <a:p>
            <a:r>
              <a:rPr lang="en-US" sz="2800" dirty="0" smtClean="0"/>
              <a:t>For the qualitative determination of </a:t>
            </a:r>
            <a:r>
              <a:rPr lang="en-US" sz="2800" dirty="0" err="1" smtClean="0"/>
              <a:t>hCG</a:t>
            </a:r>
            <a:r>
              <a:rPr lang="en-US" sz="2800" dirty="0" smtClean="0"/>
              <a:t> in the urine in the early detection of pregnancy.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Policy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Urine pregnancy test will be performed utilizing the </a:t>
            </a:r>
            <a:r>
              <a:rPr lang="en-US" dirty="0" err="1" smtClean="0"/>
              <a:t>QuPID</a:t>
            </a:r>
            <a:r>
              <a:rPr lang="en-US" dirty="0" smtClean="0"/>
              <a:t> Plus test kit.</a:t>
            </a:r>
          </a:p>
          <a:p>
            <a:r>
              <a:rPr lang="en-US" dirty="0" smtClean="0"/>
              <a:t>Only nursing and medical staff who have had training will perform the test.</a:t>
            </a:r>
          </a:p>
          <a:p>
            <a:r>
              <a:rPr lang="en-US" dirty="0" smtClean="0"/>
              <a:t>Urine pregnancy testing is for screening purposes only.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Storage and Stability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Each </a:t>
            </a:r>
            <a:r>
              <a:rPr lang="en-US" sz="2000" dirty="0" err="1" smtClean="0"/>
              <a:t>QuPID</a:t>
            </a:r>
            <a:r>
              <a:rPr lang="en-US" sz="2000" dirty="0" smtClean="0"/>
              <a:t> plus test is stable until the expiration date on the foil pouch when stored at room temperature.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Do not use beyond the expiration date printed on the kit or foil pouch.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Do not remove the test device from the pouch until needed.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Do not use test device which have become wet or has been left out for </a:t>
            </a:r>
            <a:r>
              <a:rPr lang="en-US" sz="2000" dirty="0" smtClean="0"/>
              <a:t>more than </a:t>
            </a:r>
            <a:r>
              <a:rPr lang="en-US" sz="2000" b="1" dirty="0" smtClean="0"/>
              <a:t>24 HOURS</a:t>
            </a:r>
            <a:r>
              <a:rPr lang="en-US" sz="2000" dirty="0" smtClean="0"/>
              <a:t>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Specimen</a:t>
            </a:r>
            <a:r>
              <a:rPr lang="en-US" sz="3200" dirty="0" smtClean="0"/>
              <a:t> </a:t>
            </a:r>
            <a:r>
              <a:rPr lang="en-US" sz="4400" dirty="0" smtClean="0"/>
              <a:t>Collection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/>
              <a:t>Urine specimen must be collected in a clean, dry container without preservatives.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The first morning specimen generally contains the highest concentration of </a:t>
            </a:r>
            <a:r>
              <a:rPr lang="en-US" sz="2400" dirty="0" err="1" smtClean="0"/>
              <a:t>hCG</a:t>
            </a:r>
            <a:r>
              <a:rPr lang="en-US" sz="2400" dirty="0" smtClean="0"/>
              <a:t>, and therefore the preferred specimen, Although specimen collected at any time may be tested. </a:t>
            </a:r>
          </a:p>
          <a:p>
            <a:pPr marL="514350" indent="-514350"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Procedure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8912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Bring specimen to room temperature.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Remove </a:t>
            </a:r>
            <a:r>
              <a:rPr lang="en-US" sz="2800" dirty="0" smtClean="0"/>
              <a:t>the device from the protective pouch and place on a flat surface. Label the device with patient or QC identification.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Holding the disposable </a:t>
            </a:r>
            <a:r>
              <a:rPr lang="en-US" sz="2800" dirty="0" smtClean="0"/>
              <a:t>dropper vertically </a:t>
            </a:r>
            <a:r>
              <a:rPr lang="en-US" sz="2800" dirty="0" smtClean="0"/>
              <a:t>dispense </a:t>
            </a:r>
            <a:r>
              <a:rPr lang="en-US" sz="2800" b="1" dirty="0" smtClean="0"/>
              <a:t>2 FULL DROPS  </a:t>
            </a:r>
            <a:r>
              <a:rPr lang="en-US" sz="2800" dirty="0" smtClean="0"/>
              <a:t>of urine into the round sample well.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Read at</a:t>
            </a:r>
            <a:r>
              <a:rPr lang="en-US" sz="2800" b="1" dirty="0" smtClean="0"/>
              <a:t> 3 MINUTES  </a:t>
            </a:r>
            <a:r>
              <a:rPr lang="en-US" sz="2800" dirty="0" smtClean="0"/>
              <a:t>for urine.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524000"/>
            <a:ext cx="76200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000" b="1" dirty="0" smtClean="0"/>
              <a:t>POSITIVE RESULTS:  </a:t>
            </a:r>
            <a:r>
              <a:rPr lang="en-US" sz="2000" dirty="0" smtClean="0"/>
              <a:t>The test is positive if </a:t>
            </a:r>
            <a:r>
              <a:rPr lang="en-US" sz="2000" b="1" dirty="0" smtClean="0"/>
              <a:t>2 </a:t>
            </a:r>
            <a:r>
              <a:rPr lang="en-US" sz="2000" b="1" dirty="0" smtClean="0"/>
              <a:t>colored </a:t>
            </a:r>
            <a:r>
              <a:rPr lang="en-US" sz="2000" dirty="0" smtClean="0"/>
              <a:t>lines </a:t>
            </a:r>
            <a:r>
              <a:rPr lang="en-US" sz="2000" dirty="0" smtClean="0"/>
              <a:t>appear.  One colored line will appear at the specimen zone(S) and one at the control zone(C). The appearance of any pink to red colored line in the specimen zone(S) along with a line in the control zone(C) should be considered positive. Intensity of colored lines is not an indication of the concentration of </a:t>
            </a:r>
            <a:r>
              <a:rPr lang="en-US" sz="2000" dirty="0" err="1" smtClean="0"/>
              <a:t>hCG</a:t>
            </a:r>
            <a:r>
              <a:rPr lang="en-US" sz="2000" dirty="0" smtClean="0"/>
              <a:t> </a:t>
            </a:r>
            <a:r>
              <a:rPr lang="en-US" sz="2000" dirty="0" smtClean="0"/>
              <a:t>in the sample. </a:t>
            </a:r>
          </a:p>
          <a:p>
            <a:pPr marL="514350" indent="-514350">
              <a:buNone/>
            </a:pPr>
            <a:r>
              <a:rPr lang="en-US" sz="2800" b="1" dirty="0" smtClean="0"/>
              <a:t>	</a:t>
            </a:r>
          </a:p>
          <a:p>
            <a:pPr marL="514350" indent="-514350">
              <a:buNone/>
            </a:pPr>
            <a:endParaRPr lang="en-US" sz="2800" b="1" dirty="0" smtClean="0"/>
          </a:p>
          <a:p>
            <a:pPr marL="514350" indent="-514350">
              <a:buNone/>
            </a:pPr>
            <a:endParaRPr lang="en-US" sz="1800" b="1" dirty="0" smtClean="0"/>
          </a:p>
          <a:p>
            <a:pPr>
              <a:buNone/>
            </a:pPr>
            <a:r>
              <a:rPr lang="en-US" sz="2800" b="1" dirty="0" smtClean="0"/>
              <a:t>	</a:t>
            </a:r>
            <a:endParaRPr lang="en-US" sz="1800" b="1" dirty="0" smtClean="0"/>
          </a:p>
          <a:p>
            <a:endParaRPr lang="en-US" dirty="0"/>
          </a:p>
        </p:txBody>
      </p:sp>
      <p:pic>
        <p:nvPicPr>
          <p:cNvPr id="6" name="Picture 5" descr="negative result.bmp"/>
          <p:cNvPicPr>
            <a:picLocks noChangeAspect="1"/>
          </p:cNvPicPr>
          <p:nvPr/>
        </p:nvPicPr>
        <p:blipFill>
          <a:blip r:embed="rId2" cstate="print"/>
          <a:srcRect r="89043" b="54474"/>
          <a:stretch>
            <a:fillRect/>
          </a:stretch>
        </p:blipFill>
        <p:spPr>
          <a:xfrm>
            <a:off x="3810000" y="4191000"/>
            <a:ext cx="599334" cy="149701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Interpretation of Results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4648200"/>
            <a:ext cx="1066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Control Zone</a:t>
            </a:r>
            <a:endParaRPr lang="en-US" sz="11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4876800"/>
            <a:ext cx="1219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Specimen Zone</a:t>
            </a:r>
            <a:endParaRPr lang="en-US" sz="1100" b="1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343400" y="4800600"/>
            <a:ext cx="304800" cy="215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343400" y="4953000"/>
            <a:ext cx="304800" cy="546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Interpretation of Results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905000"/>
            <a:ext cx="8229600" cy="4389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514350" lvl="0" indent="-51435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NEGATIVE RESULTS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 The test is negative if one single line appears at the Control Zone in the result area. </a:t>
            </a:r>
          </a:p>
          <a:p>
            <a:pPr marL="514350" lvl="0" indent="-514350">
              <a:spcBef>
                <a:spcPct val="20000"/>
              </a:spcBef>
              <a:buClr>
                <a:schemeClr val="accent3"/>
              </a:buClr>
              <a:buSzPct val="95000"/>
            </a:pPr>
            <a:endParaRPr lang="en-US" sz="2000" dirty="0" smtClean="0"/>
          </a:p>
          <a:p>
            <a:pPr marL="514350" lvl="0" indent="-514350">
              <a:spcBef>
                <a:spcPct val="20000"/>
              </a:spcBef>
              <a:buClr>
                <a:schemeClr val="accent3"/>
              </a:buClr>
              <a:buSzPct val="95000"/>
            </a:pPr>
            <a:endParaRPr lang="en-US" sz="2000" dirty="0" smtClean="0"/>
          </a:p>
          <a:p>
            <a:pPr marL="514350" lvl="0" indent="-514350">
              <a:spcBef>
                <a:spcPct val="20000"/>
              </a:spcBef>
              <a:buClr>
                <a:schemeClr val="accent3"/>
              </a:buClr>
              <a:buSzPct val="95000"/>
            </a:pPr>
            <a:endParaRPr lang="en-US" sz="2000" dirty="0" smtClean="0"/>
          </a:p>
          <a:p>
            <a:pPr marL="514350" lvl="0" indent="-51435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000" b="1" dirty="0" smtClean="0"/>
              <a:t>INVALID </a:t>
            </a:r>
            <a:r>
              <a:rPr lang="en-US" sz="2000" b="1" dirty="0" smtClean="0"/>
              <a:t>RESULTS:  </a:t>
            </a:r>
            <a:r>
              <a:rPr lang="en-US" sz="2000" dirty="0" smtClean="0"/>
              <a:t>The test is invalid if no lines appears at the control zone(C) even if a colored line appears at the specimen zone(S). Then, test should be repeated.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2000" dirty="0" smtClean="0"/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2000" dirty="0" smtClean="0"/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2000" baseline="0" dirty="0" smtClean="0"/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 descr="invalid result.bmp"/>
          <p:cNvPicPr>
            <a:picLocks noChangeAspect="1"/>
          </p:cNvPicPr>
          <p:nvPr/>
        </p:nvPicPr>
        <p:blipFill>
          <a:blip r:embed="rId2" cstate="print"/>
          <a:srcRect r="88096" b="56095"/>
          <a:stretch>
            <a:fillRect/>
          </a:stretch>
        </p:blipFill>
        <p:spPr>
          <a:xfrm>
            <a:off x="4343400" y="4648200"/>
            <a:ext cx="609600" cy="1405125"/>
          </a:xfrm>
          <a:prstGeom prst="rect">
            <a:avLst/>
          </a:prstGeom>
        </p:spPr>
      </p:pic>
      <p:pic>
        <p:nvPicPr>
          <p:cNvPr id="5" name="Picture 4" descr="hcg3.bmp"/>
          <p:cNvPicPr>
            <a:picLocks noChangeAspect="1"/>
          </p:cNvPicPr>
          <p:nvPr/>
        </p:nvPicPr>
        <p:blipFill>
          <a:blip r:embed="rId3" cstate="print"/>
          <a:srcRect l="38985" r="38985"/>
          <a:stretch>
            <a:fillRect/>
          </a:stretch>
        </p:blipFill>
        <p:spPr>
          <a:xfrm>
            <a:off x="4389142" y="2590800"/>
            <a:ext cx="413362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Quality Control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0" indent="-182880">
              <a:buNone/>
            </a:pPr>
            <a:r>
              <a:rPr lang="en-US" dirty="0" smtClean="0"/>
              <a:t>	</a:t>
            </a:r>
            <a:r>
              <a:rPr lang="en-US" dirty="0" smtClean="0"/>
              <a:t>An internal </a:t>
            </a:r>
            <a:r>
              <a:rPr lang="en-US" dirty="0" smtClean="0"/>
              <a:t>positive procedural </a:t>
            </a:r>
            <a:r>
              <a:rPr lang="en-US" dirty="0" smtClean="0"/>
              <a:t>control(</a:t>
            </a:r>
            <a:r>
              <a:rPr lang="en-US" dirty="0" smtClean="0"/>
              <a:t>C</a:t>
            </a:r>
            <a:r>
              <a:rPr lang="en-US" dirty="0" smtClean="0"/>
              <a:t>ontrol </a:t>
            </a:r>
            <a:r>
              <a:rPr lang="en-US" dirty="0" smtClean="0"/>
              <a:t>Z</a:t>
            </a:r>
            <a:r>
              <a:rPr lang="en-US" dirty="0" smtClean="0"/>
              <a:t>one </a:t>
            </a:r>
            <a:r>
              <a:rPr lang="en-US" dirty="0" smtClean="0"/>
              <a:t>“C”) is built in the </a:t>
            </a:r>
            <a:r>
              <a:rPr lang="en-US" dirty="0" err="1" smtClean="0"/>
              <a:t>QuPID</a:t>
            </a:r>
            <a:r>
              <a:rPr lang="en-US" dirty="0" smtClean="0"/>
              <a:t> plus test device.</a:t>
            </a:r>
          </a:p>
          <a:p>
            <a:pPr marL="731520" lvl="1" indent="-274320">
              <a:buFont typeface="+mj-lt"/>
              <a:buAutoNum type="alphaLcPeriod"/>
            </a:pPr>
            <a:r>
              <a:rPr lang="en-US" sz="1600" dirty="0" smtClean="0"/>
              <a:t>This control line will always </a:t>
            </a:r>
            <a:r>
              <a:rPr lang="en-US" sz="1600" dirty="0" smtClean="0"/>
              <a:t>appear </a:t>
            </a:r>
            <a:r>
              <a:rPr lang="en-US" sz="1600" dirty="0" smtClean="0"/>
              <a:t>if the test is performed correctly and if the device is working properly.</a:t>
            </a:r>
          </a:p>
          <a:p>
            <a:pPr marL="731520" lvl="1" indent="-274320">
              <a:buFont typeface="+mj-lt"/>
              <a:buAutoNum type="alphaLcPeriod"/>
            </a:pPr>
            <a:r>
              <a:rPr lang="en-US" sz="1600" dirty="0" smtClean="0"/>
              <a:t>An absence of this control line indicates incorrect procedure or deterioration of reagents</a:t>
            </a:r>
            <a:r>
              <a:rPr lang="en-US" sz="1600" dirty="0" smtClean="0"/>
              <a:t>.</a:t>
            </a:r>
          </a:p>
          <a:p>
            <a:pPr marL="731520" lvl="1" indent="-274320">
              <a:buNone/>
            </a:pPr>
            <a:endParaRPr lang="en-US" sz="1600" dirty="0" smtClean="0"/>
          </a:p>
          <a:p>
            <a:pPr marL="182880" indent="-182880">
              <a:buNone/>
            </a:pPr>
            <a:r>
              <a:rPr lang="en-US" sz="1800" dirty="0" smtClean="0"/>
              <a:t>	</a:t>
            </a:r>
            <a:r>
              <a:rPr lang="en-US" sz="2400" dirty="0" smtClean="0"/>
              <a:t>Positive </a:t>
            </a:r>
            <a:r>
              <a:rPr lang="en-US" sz="2400" dirty="0" smtClean="0"/>
              <a:t>and negative external controls must be performed Bi-weekly and when there is new lot number . Results of the QC will be documented in the log book.</a:t>
            </a:r>
          </a:p>
          <a:p>
            <a:pPr marL="731520">
              <a:buFont typeface="+mj-lt"/>
              <a:buAutoNum type="alphaLcPeriod"/>
            </a:pPr>
            <a:r>
              <a:rPr lang="en-US" sz="1800" dirty="0" smtClean="0"/>
              <a:t>External QC must also be performed when a new box is opened.</a:t>
            </a:r>
          </a:p>
          <a:p>
            <a:pPr marL="731520">
              <a:buFont typeface="+mj-lt"/>
              <a:buAutoNum type="alphaLcPeriod"/>
            </a:pPr>
            <a:r>
              <a:rPr lang="en-US" sz="1800" dirty="0" smtClean="0"/>
              <a:t>Water should</a:t>
            </a:r>
            <a:r>
              <a:rPr lang="en-US" sz="1800" b="1" dirty="0" smtClean="0"/>
              <a:t> NOT </a:t>
            </a:r>
            <a:r>
              <a:rPr lang="en-US" sz="1800" dirty="0" smtClean="0"/>
              <a:t>be used as a negative control</a:t>
            </a:r>
            <a:r>
              <a:rPr lang="en-US" sz="1800" dirty="0" smtClean="0"/>
              <a:t>.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</TotalTime>
  <Words>694</Words>
  <Application>Microsoft Office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Pregnancy Testing (hCG)</vt:lpstr>
      <vt:lpstr>Principle</vt:lpstr>
      <vt:lpstr>Policy</vt:lpstr>
      <vt:lpstr>Storage and Stability</vt:lpstr>
      <vt:lpstr>Specimen Collection</vt:lpstr>
      <vt:lpstr>Procedure</vt:lpstr>
      <vt:lpstr>Slide 7</vt:lpstr>
      <vt:lpstr>Slide 8</vt:lpstr>
      <vt:lpstr>Quality Control</vt:lpstr>
      <vt:lpstr>Documentation of Patient and QC Results</vt:lpstr>
      <vt:lpstr>Interfering Substances &amp; Limitations</vt:lpstr>
      <vt:lpstr>Expected Results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Pregnancy Test HCG</dc:title>
  <dc:creator>donovan.berry</dc:creator>
  <cp:lastModifiedBy>jeanna.begay</cp:lastModifiedBy>
  <cp:revision>39</cp:revision>
  <dcterms:created xsi:type="dcterms:W3CDTF">2012-09-13T16:17:59Z</dcterms:created>
  <dcterms:modified xsi:type="dcterms:W3CDTF">2013-01-24T23:46:29Z</dcterms:modified>
</cp:coreProperties>
</file>