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60" r:id="rId6"/>
    <p:sldId id="261" r:id="rId7"/>
    <p:sldId id="262" r:id="rId8"/>
    <p:sldId id="266" r:id="rId9"/>
    <p:sldId id="267" r:id="rId10"/>
    <p:sldId id="268" r:id="rId11"/>
    <p:sldId id="263" r:id="rId12"/>
    <p:sldId id="269"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2AC04EE-D741-4A3B-8569-9CB54F138102}" type="datetimeFigureOut">
              <a:rPr lang="en-US" smtClean="0"/>
              <a:pPr/>
              <a:t>4/22/2013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A77F7B3-6B7C-484A-A057-A7B2267013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AC04EE-D741-4A3B-8569-9CB54F138102}" type="datetimeFigureOut">
              <a:rPr lang="en-US" smtClean="0"/>
              <a:pPr/>
              <a:t>4/22/2013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2AC04EE-D741-4A3B-8569-9CB54F138102}" type="datetimeFigureOut">
              <a:rPr lang="en-US" smtClean="0"/>
              <a:pPr/>
              <a:t>4/22/2013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A77F7B3-6B7C-484A-A057-A7B2267013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AC04EE-D741-4A3B-8569-9CB54F138102}" type="datetimeFigureOut">
              <a:rPr lang="en-US" smtClean="0"/>
              <a:pPr/>
              <a:t>4/22/2013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2AC04EE-D741-4A3B-8569-9CB54F138102}" type="datetimeFigureOut">
              <a:rPr lang="en-US" smtClean="0"/>
              <a:pPr/>
              <a:t>4/22/2013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A77F7B3-6B7C-484A-A057-A7B2267013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4/22/2013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AC04EE-D741-4A3B-8569-9CB54F138102}" type="datetimeFigureOut">
              <a:rPr lang="en-US" smtClean="0"/>
              <a:pPr/>
              <a:t>4/22/2013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2AC04EE-D741-4A3B-8569-9CB54F138102}" type="datetimeFigureOut">
              <a:rPr lang="en-US" smtClean="0"/>
              <a:pPr/>
              <a:t>4/22/2013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2AC04EE-D741-4A3B-8569-9CB54F138102}" type="datetimeFigureOut">
              <a:rPr lang="en-US" smtClean="0"/>
              <a:pPr/>
              <a:t>4/22/2013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4/22/2013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4/22/2013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2AC04EE-D741-4A3B-8569-9CB54F138102}" type="datetimeFigureOut">
              <a:rPr lang="en-US" smtClean="0"/>
              <a:pPr/>
              <a:t>4/22/2013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A77F7B3-6B7C-484A-A057-A7B2267013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STREP A</a:t>
            </a:r>
            <a:endParaRPr lang="en-US" sz="4000" dirty="0"/>
          </a:p>
        </p:txBody>
      </p:sp>
      <p:sp>
        <p:nvSpPr>
          <p:cNvPr id="3" name="Subtitle 2"/>
          <p:cNvSpPr>
            <a:spLocks noGrp="1"/>
          </p:cNvSpPr>
          <p:nvPr>
            <p:ph type="subTitle" idx="1"/>
          </p:nvPr>
        </p:nvSpPr>
        <p:spPr/>
        <p:txBody>
          <a:bodyPr/>
          <a:lstStyle/>
          <a:p>
            <a:r>
              <a:rPr lang="en-US" dirty="0" smtClean="0"/>
              <a:t>BY ACCEAVA</a:t>
            </a:r>
            <a:endParaRPr lang="en-US" dirty="0"/>
          </a:p>
        </p:txBody>
      </p:sp>
      <p:pic>
        <p:nvPicPr>
          <p:cNvPr id="4" name="Picture 3" descr="Strep A.jpg"/>
          <p:cNvPicPr>
            <a:picLocks noChangeAspect="1"/>
          </p:cNvPicPr>
          <p:nvPr/>
        </p:nvPicPr>
        <p:blipFill>
          <a:blip r:embed="rId2" cstate="print"/>
          <a:stretch>
            <a:fillRect/>
          </a:stretch>
        </p:blipFill>
        <p:spPr>
          <a:xfrm>
            <a:off x="838200" y="1371600"/>
            <a:ext cx="4495800" cy="381693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1173480"/>
          </a:xfrm>
        </p:spPr>
        <p:txBody>
          <a:bodyPr>
            <a:normAutofit/>
          </a:bodyPr>
          <a:lstStyle/>
          <a:p>
            <a:r>
              <a:rPr lang="en-US" sz="3800" dirty="0" smtClean="0"/>
              <a:t>External quality control</a:t>
            </a:r>
            <a:endParaRPr lang="en-US" sz="3800" dirty="0"/>
          </a:p>
        </p:txBody>
      </p:sp>
      <p:sp>
        <p:nvSpPr>
          <p:cNvPr id="3" name="Text Placeholder 2"/>
          <p:cNvSpPr>
            <a:spLocks noGrp="1"/>
          </p:cNvSpPr>
          <p:nvPr>
            <p:ph type="body" idx="2"/>
          </p:nvPr>
        </p:nvSpPr>
        <p:spPr/>
        <p:txBody>
          <a:bodyPr>
            <a:normAutofit/>
          </a:bodyPr>
          <a:lstStyle/>
          <a:p>
            <a:r>
              <a:rPr lang="en-US" sz="2400" dirty="0" smtClean="0"/>
              <a:t>Procedure for External Quality Control:</a:t>
            </a:r>
            <a:endParaRPr lang="en-US" sz="2400" dirty="0"/>
          </a:p>
        </p:txBody>
      </p:sp>
      <p:sp>
        <p:nvSpPr>
          <p:cNvPr id="4" name="Content Placeholder 3"/>
          <p:cNvSpPr>
            <a:spLocks noGrp="1"/>
          </p:cNvSpPr>
          <p:nvPr>
            <p:ph sz="half" idx="1"/>
          </p:nvPr>
        </p:nvSpPr>
        <p:spPr/>
        <p:txBody>
          <a:bodyPr>
            <a:normAutofit fontScale="77500" lnSpcReduction="20000"/>
          </a:bodyPr>
          <a:lstStyle/>
          <a:p>
            <a:pPr marL="514350" indent="-514350">
              <a:buFont typeface="+mj-lt"/>
              <a:buAutoNum type="arabicPeriod"/>
            </a:pPr>
            <a:r>
              <a:rPr lang="en-US" dirty="0" smtClean="0"/>
              <a:t>Add </a:t>
            </a:r>
            <a:r>
              <a:rPr lang="en-US" u="sng" dirty="0" smtClean="0"/>
              <a:t>4 full drops of Reagent 1 </a:t>
            </a:r>
            <a:r>
              <a:rPr lang="en-US" dirty="0" smtClean="0"/>
              <a:t>and </a:t>
            </a:r>
            <a:r>
              <a:rPr lang="en-US" u="sng" dirty="0" smtClean="0"/>
              <a:t>4 full drops of Reagent 2</a:t>
            </a:r>
            <a:r>
              <a:rPr lang="en-US" dirty="0" smtClean="0"/>
              <a:t> into and extraction test tube.  Tap the bottom of the tube gently to mix the liquid.</a:t>
            </a:r>
          </a:p>
          <a:p>
            <a:pPr marL="514350" indent="-514350">
              <a:buFont typeface="+mj-lt"/>
              <a:buAutoNum type="arabicPeriod"/>
            </a:pPr>
            <a:r>
              <a:rPr lang="en-US" dirty="0" smtClean="0"/>
              <a:t>Add </a:t>
            </a:r>
            <a:r>
              <a:rPr lang="en-US" u="sng" dirty="0" smtClean="0"/>
              <a:t>1 full drop of positive </a:t>
            </a:r>
            <a:r>
              <a:rPr lang="en-US" b="1" u="sng" dirty="0" smtClean="0"/>
              <a:t>OR</a:t>
            </a:r>
            <a:r>
              <a:rPr lang="en-US" u="sng" dirty="0" smtClean="0"/>
              <a:t> negative control </a:t>
            </a:r>
            <a:r>
              <a:rPr lang="en-US" dirty="0" smtClean="0"/>
              <a:t>solution into the tube, holding the bottle upright.</a:t>
            </a:r>
          </a:p>
          <a:p>
            <a:pPr marL="514350" indent="-514350">
              <a:buFont typeface="+mj-lt"/>
              <a:buAutoNum type="arabicPeriod"/>
            </a:pPr>
            <a:r>
              <a:rPr lang="en-US" dirty="0" smtClean="0"/>
              <a:t>Place a clean swab into the tube.  Rotate the swab </a:t>
            </a:r>
            <a:r>
              <a:rPr lang="en-US" u="sng" dirty="0" smtClean="0"/>
              <a:t>10 times </a:t>
            </a:r>
            <a:r>
              <a:rPr lang="en-US" dirty="0" smtClean="0"/>
              <a:t>in the tube.  </a:t>
            </a:r>
          </a:p>
          <a:p>
            <a:pPr marL="514350" indent="-514350">
              <a:buFont typeface="+mj-lt"/>
              <a:buAutoNum type="arabicPeriod"/>
            </a:pPr>
            <a:r>
              <a:rPr lang="en-US" dirty="0" smtClean="0"/>
              <a:t>Leave the swab in the tube for </a:t>
            </a:r>
            <a:r>
              <a:rPr lang="en-US" u="sng" dirty="0" smtClean="0"/>
              <a:t>1 minute</a:t>
            </a:r>
            <a:r>
              <a:rPr lang="en-US" dirty="0" smtClean="0"/>
              <a:t>.  Then press the swab so that most of the liquid stays in the tube. Discard the swab.</a:t>
            </a:r>
          </a:p>
          <a:p>
            <a:pPr marL="514350" indent="-514350">
              <a:buFont typeface="+mj-lt"/>
              <a:buAutoNum type="arabicPeriod"/>
            </a:pPr>
            <a:r>
              <a:rPr lang="en-US" dirty="0" smtClean="0"/>
              <a:t>Continue with Step 7 from above.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Interpretation of results</a:t>
            </a:r>
            <a:endParaRPr lang="en-US" dirty="0"/>
          </a:p>
        </p:txBody>
      </p:sp>
      <p:sp>
        <p:nvSpPr>
          <p:cNvPr id="5" name="Content Placeholder 4"/>
          <p:cNvSpPr>
            <a:spLocks noGrp="1"/>
          </p:cNvSpPr>
          <p:nvPr>
            <p:ph idx="1"/>
          </p:nvPr>
        </p:nvSpPr>
        <p:spPr/>
        <p:txBody>
          <a:bodyPr>
            <a:normAutofit/>
          </a:bodyPr>
          <a:lstStyle/>
          <a:p>
            <a:pPr marL="365760" indent="0">
              <a:buNone/>
            </a:pPr>
            <a:r>
              <a:rPr lang="en-US" sz="1800" i="1" u="sng" dirty="0" smtClean="0"/>
              <a:t>Positive Result:</a:t>
            </a:r>
            <a:r>
              <a:rPr lang="en-US" sz="1800" i="1" dirty="0" smtClean="0"/>
              <a:t> </a:t>
            </a:r>
            <a:r>
              <a:rPr lang="en-US" sz="1800" dirty="0" smtClean="0"/>
              <a:t> Two distinct red lines appear.  One line should be in the control region (C) and another line should be in the test region (T).  A positive result indicates that Strep A was detected by the sample. Any shade of pink or red is positive.</a:t>
            </a:r>
          </a:p>
          <a:p>
            <a:pPr marL="365760" indent="0">
              <a:buFont typeface="+mj-lt"/>
              <a:buAutoNum type="arabicPeriod"/>
            </a:pPr>
            <a:endParaRPr lang="en-US" sz="1800" i="1" dirty="0" smtClean="0"/>
          </a:p>
          <a:p>
            <a:pPr marL="365760" indent="0">
              <a:buNone/>
            </a:pPr>
            <a:r>
              <a:rPr lang="en-US" sz="1800" i="1" u="sng" dirty="0" smtClean="0"/>
              <a:t>Negative Result: </a:t>
            </a:r>
            <a:r>
              <a:rPr lang="en-US" sz="1800" dirty="0" smtClean="0"/>
              <a:t>One red line appears in the control region (C). No apparent red or pink line appears in the test region (T).  A negative result indicates that Strep A is not present in the sample, or is present below the detectable level of the test.</a:t>
            </a:r>
          </a:p>
          <a:p>
            <a:pPr marL="365760" indent="0">
              <a:buFont typeface="+mj-lt"/>
              <a:buAutoNum type="arabicPeriod"/>
            </a:pPr>
            <a:endParaRPr lang="en-US" sz="1800" i="1" dirty="0" smtClean="0"/>
          </a:p>
          <a:p>
            <a:pPr marL="365760" indent="0">
              <a:buNone/>
            </a:pPr>
            <a:r>
              <a:rPr lang="en-US" sz="1800" i="1" u="sng" dirty="0" smtClean="0"/>
              <a:t>Invalid Result:</a:t>
            </a:r>
            <a:r>
              <a:rPr lang="en-US" sz="1800" i="1" dirty="0" smtClean="0"/>
              <a:t> </a:t>
            </a:r>
            <a:r>
              <a:rPr lang="en-US" sz="1800" dirty="0" smtClean="0"/>
              <a:t>Control line fails to appear. If no Control Line appears or background color makes reading the red Control Line impossible, the result is invalid. If this occurs, repeat the test procedure.</a:t>
            </a:r>
            <a:endParaRPr lang="en-US" sz="1800" i="1" dirty="0" smtClean="0"/>
          </a:p>
          <a:p>
            <a:pPr marL="514350" indent="-514350">
              <a:buNone/>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DOCUMENTATION OF PATIENT AND PERFORMANCE CONTROL RESULTS</a:t>
            </a:r>
            <a:endParaRPr lang="en-US" dirty="0"/>
          </a:p>
        </p:txBody>
      </p:sp>
      <p:sp>
        <p:nvSpPr>
          <p:cNvPr id="3" name="Content Placeholder 2"/>
          <p:cNvSpPr>
            <a:spLocks noGrp="1"/>
          </p:cNvSpPr>
          <p:nvPr>
            <p:ph idx="1"/>
          </p:nvPr>
        </p:nvSpPr>
        <p:spPr/>
        <p:txBody>
          <a:bodyPr>
            <a:normAutofit lnSpcReduction="10000"/>
          </a:bodyPr>
          <a:lstStyle/>
          <a:p>
            <a:r>
              <a:rPr lang="en-US" dirty="0" smtClean="0"/>
              <a:t>Personnel performing the Rapid Strep test must document results on the test log.</a:t>
            </a:r>
          </a:p>
          <a:p>
            <a:r>
              <a:rPr lang="en-US" dirty="0" smtClean="0"/>
              <a:t>The results of the Internal Quality Control must be documented. Do not report patient results unless quality control is acceptable.</a:t>
            </a:r>
          </a:p>
          <a:p>
            <a:r>
              <a:rPr lang="en-US" dirty="0" smtClean="0"/>
              <a:t>The results must also include the date of testing, patient initials, medical record number, sign/symptom, medical provider, patient result, internal quality control result, testing personnel initials, and EHR entry.</a:t>
            </a:r>
          </a:p>
          <a:p>
            <a:r>
              <a:rPr lang="en-US" dirty="0" smtClean="0"/>
              <a:t>All patient and performance control results must be entered into EHR.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Interferences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000" dirty="0" smtClean="0"/>
              <a:t>The test should be used for the detection of Strep A antigen in throat swab specimens only.</a:t>
            </a:r>
          </a:p>
          <a:p>
            <a:pPr marL="514350" indent="-514350">
              <a:buFont typeface="+mj-lt"/>
              <a:buAutoNum type="arabicPeriod"/>
            </a:pPr>
            <a:r>
              <a:rPr lang="en-US" sz="2000" dirty="0" smtClean="0"/>
              <a:t>A negative result may be obtained if the concentration of the Strep A antigen in the throat swab is not adequate or is below the detectable level of the test.</a:t>
            </a:r>
          </a:p>
          <a:p>
            <a:pPr marL="514350" indent="-514350">
              <a:buFont typeface="+mj-lt"/>
              <a:buAutoNum type="arabicPeriod"/>
            </a:pPr>
            <a:r>
              <a:rPr lang="en-US" sz="2000" dirty="0" smtClean="0"/>
              <a:t>Excess blood or mucous on the swab specimen may interfere with the test performance and may yield a false positive results.</a:t>
            </a:r>
          </a:p>
          <a:p>
            <a:pPr marL="514350" indent="-514350">
              <a:buFont typeface="+mj-lt"/>
              <a:buAutoNum type="arabicPeriod"/>
            </a:pPr>
            <a:r>
              <a:rPr lang="en-US" sz="2000" dirty="0" smtClean="0"/>
              <a:t>The test will only indicate the presence of Strep A antigen in the specimen from both viable and nonviable Group A </a:t>
            </a:r>
            <a:r>
              <a:rPr lang="en-US" sz="2000" i="1" dirty="0" smtClean="0"/>
              <a:t>Streptococcus</a:t>
            </a:r>
            <a:r>
              <a:rPr lang="en-US" sz="2000" dirty="0" smtClean="0"/>
              <a:t> bacteria.</a:t>
            </a:r>
          </a:p>
          <a:p>
            <a:pPr marL="514350" indent="-514350">
              <a:buFont typeface="+mj-lt"/>
              <a:buAutoNum type="arabicPeriod"/>
            </a:pPr>
            <a:r>
              <a:rPr lang="en-US" sz="2000" dirty="0" smtClean="0"/>
              <a:t>As with all diagnostic tests, all results must be interpreted together with other clinical information available to the physician.</a:t>
            </a:r>
          </a:p>
          <a:p>
            <a:pPr marL="514350" indent="-514350">
              <a:buFont typeface="+mj-lt"/>
              <a:buAutoNum type="arabicPeriod"/>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914400"/>
          </a:xfrm>
        </p:spPr>
        <p:txBody>
          <a:bodyPr>
            <a:normAutofit/>
          </a:bodyPr>
          <a:lstStyle/>
          <a:p>
            <a:pPr algn="ctr"/>
            <a:r>
              <a:rPr lang="en-US" dirty="0" smtClean="0"/>
              <a:t>Principle</a:t>
            </a:r>
            <a:endParaRPr lang="en-US" dirty="0"/>
          </a:p>
        </p:txBody>
      </p:sp>
      <p:sp>
        <p:nvSpPr>
          <p:cNvPr id="3" name="Content Placeholder 2"/>
          <p:cNvSpPr>
            <a:spLocks noGrp="1"/>
          </p:cNvSpPr>
          <p:nvPr>
            <p:ph idx="1"/>
          </p:nvPr>
        </p:nvSpPr>
        <p:spPr>
          <a:xfrm>
            <a:off x="457200" y="1219200"/>
            <a:ext cx="7239000" cy="5236536"/>
          </a:xfrm>
        </p:spPr>
        <p:txBody>
          <a:bodyPr>
            <a:normAutofit/>
          </a:bodyPr>
          <a:lstStyle/>
          <a:p>
            <a:r>
              <a:rPr lang="en-US" sz="2000" dirty="0" smtClean="0"/>
              <a:t>The </a:t>
            </a:r>
            <a:r>
              <a:rPr lang="en-US" sz="2000" dirty="0" err="1" smtClean="0"/>
              <a:t>BioStar</a:t>
            </a:r>
            <a:r>
              <a:rPr lang="en-US" sz="2000" dirty="0" smtClean="0"/>
              <a:t> </a:t>
            </a:r>
            <a:r>
              <a:rPr lang="en-US" sz="2000" dirty="0" err="1" smtClean="0"/>
              <a:t>Acceava</a:t>
            </a:r>
            <a:r>
              <a:rPr lang="en-US" sz="2000" dirty="0" smtClean="0"/>
              <a:t> Strep A Test is a rapid, lateral flow immunoassay for the qualitative detection of Strep A antigen from throat swabs.  To aid in the diagnosis of Group A Streptococcal infection.</a:t>
            </a:r>
          </a:p>
          <a:p>
            <a:r>
              <a:rPr lang="en-US" sz="2000" i="1" dirty="0" smtClean="0"/>
              <a:t>Streptococcus </a:t>
            </a:r>
            <a:r>
              <a:rPr lang="en-US" sz="2000" i="1" dirty="0" err="1" smtClean="0"/>
              <a:t>pyogenes</a:t>
            </a:r>
            <a:r>
              <a:rPr lang="en-US" sz="2000" i="1" dirty="0" smtClean="0"/>
              <a:t> </a:t>
            </a:r>
            <a:r>
              <a:rPr lang="en-US" sz="2000" dirty="0" smtClean="0"/>
              <a:t>is non-motile gram-positive </a:t>
            </a:r>
            <a:r>
              <a:rPr lang="en-US" sz="2000" dirty="0" err="1" smtClean="0"/>
              <a:t>cocci</a:t>
            </a:r>
            <a:r>
              <a:rPr lang="en-US" sz="2000" dirty="0" smtClean="0"/>
              <a:t>, which contains the Lancefield group A antigen, that can cause acute upper respiratory tract infection.  Early diagnosis and treatment has been shown to reduce the severity of symptoms and further complications.</a:t>
            </a:r>
          </a:p>
          <a:p>
            <a:r>
              <a:rPr lang="en-US" sz="2000" dirty="0" smtClean="0"/>
              <a:t>Antibody specific to Strep A carbohydrate antigen is coated on the test line region of the strip.  During testing, the extracted throat swab specimen reacts with an antibody to Strep A that is coated on particles.  The mixture migrates up the membrane to react with the antibody to Strep A on the membrane and produces a red line in the test region.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STORAGE</a:t>
            </a:r>
            <a:endParaRPr lang="en-US" dirty="0"/>
          </a:p>
        </p:txBody>
      </p:sp>
      <p:sp>
        <p:nvSpPr>
          <p:cNvPr id="3" name="Content Placeholder 2"/>
          <p:cNvSpPr>
            <a:spLocks noGrp="1"/>
          </p:cNvSpPr>
          <p:nvPr>
            <p:ph idx="1"/>
          </p:nvPr>
        </p:nvSpPr>
        <p:spPr/>
        <p:txBody>
          <a:bodyPr>
            <a:normAutofit/>
          </a:bodyPr>
          <a:lstStyle/>
          <a:p>
            <a:r>
              <a:rPr lang="en-US" sz="1800" dirty="0" smtClean="0"/>
              <a:t>Store test kit and reagents tightly capped at room temperature (15-30˚C) or refrigerated (2-30˚C).</a:t>
            </a:r>
          </a:p>
          <a:p>
            <a:pPr>
              <a:buNone/>
            </a:pPr>
            <a:endParaRPr lang="en-US" sz="1800" dirty="0" smtClean="0"/>
          </a:p>
          <a:p>
            <a:r>
              <a:rPr lang="en-US" sz="1800" dirty="0" smtClean="0"/>
              <a:t>Do not use Test Kit and reagents after the expiration date.</a:t>
            </a:r>
          </a:p>
          <a:p>
            <a:pPr>
              <a:buNone/>
            </a:pPr>
            <a:endParaRPr lang="en-US" sz="1800" dirty="0" smtClean="0"/>
          </a:p>
          <a:p>
            <a:r>
              <a:rPr lang="en-US" sz="1800" b="1" dirty="0" smtClean="0"/>
              <a:t>Do not interchange or mix components from different kit lot numbers.</a:t>
            </a:r>
          </a:p>
          <a:p>
            <a:pPr>
              <a:buNone/>
            </a:pPr>
            <a:endParaRPr lang="en-US" sz="1800" b="1" dirty="0" smtClean="0"/>
          </a:p>
          <a:p>
            <a:r>
              <a:rPr lang="en-US" sz="1800" dirty="0" smtClean="0"/>
              <a:t>The Test strips must remain in the closed canister until use. Record the initial opening date on canister.</a:t>
            </a:r>
          </a:p>
          <a:p>
            <a:pPr>
              <a:buNone/>
            </a:pPr>
            <a:endParaRPr lang="en-US" sz="1800" dirty="0" smtClean="0"/>
          </a:p>
          <a:p>
            <a:r>
              <a:rPr lang="en-US" sz="1800" dirty="0" smtClean="0"/>
              <a:t>Once the canister is opened, the remaining test strips are stable for 12 months.  Do not use beyond the expiration date.  </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SPECIMEN REQUIREMENTS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sz="2000" b="1" dirty="0" smtClean="0"/>
              <a:t>Use the sterile rayon swabs supplied with the kit. </a:t>
            </a:r>
            <a:r>
              <a:rPr lang="en-US" sz="2000" dirty="0" smtClean="0"/>
              <a:t>Double swabs with transport tubes containing liquid media and modified Stuart’s Transport media are also acceptable.</a:t>
            </a:r>
          </a:p>
          <a:p>
            <a:pPr marL="514350" indent="-514350">
              <a:buFont typeface="+mj-lt"/>
              <a:buAutoNum type="arabicPeriod"/>
            </a:pPr>
            <a:r>
              <a:rPr lang="en-US" sz="2000" b="1" dirty="0" smtClean="0"/>
              <a:t>Collect specimens with a sterile swab from the tonsils and/or the back of the throat.  </a:t>
            </a:r>
            <a:r>
              <a:rPr lang="en-US" sz="2000" dirty="0" smtClean="0"/>
              <a:t>Avoid the teeth, gums, tongue, or cheek surfaces and any bleeding areas of the mouth.</a:t>
            </a:r>
          </a:p>
          <a:p>
            <a:pPr marL="514350" indent="-514350">
              <a:buFont typeface="+mj-lt"/>
              <a:buAutoNum type="arabicPeriod"/>
            </a:pPr>
            <a:r>
              <a:rPr lang="en-US" sz="2000" dirty="0" smtClean="0"/>
              <a:t>Do not use swabs with wooden shafts, calcium alginate, or cotton tips. Do not use a collection system that contains charcoal or semi-solid transport media.</a:t>
            </a:r>
          </a:p>
          <a:p>
            <a:pPr marL="514350" indent="-514350">
              <a:buFont typeface="+mj-lt"/>
              <a:buAutoNum type="arabicPeriod"/>
            </a:pPr>
            <a:r>
              <a:rPr lang="en-US" sz="2000" b="1" dirty="0" smtClean="0"/>
              <a:t>Test the throat swab specimens as soon as possible after collection. </a:t>
            </a:r>
            <a:r>
              <a:rPr lang="en-US" sz="2000" dirty="0" smtClean="0"/>
              <a:t>Swabs may be stored at room temperature (15-30˚C) for up to 8 hours or refrigerated (2-8˚C) for up to 72 hours. Allow refrigerated swabs to reach room temperature (15-30˚C) prior to testing.</a:t>
            </a:r>
          </a:p>
          <a:p>
            <a:pPr marL="514350" indent="-514350">
              <a:buFont typeface="+mj-lt"/>
              <a:buAutoNum type="arabicPeriod"/>
            </a:pPr>
            <a:r>
              <a:rPr lang="en-US" sz="2000" dirty="0" smtClean="0"/>
              <a:t>If a culture is also required, streak the culture plate with the swab before testing, or collect two separate swabs.</a:t>
            </a:r>
          </a:p>
          <a:p>
            <a:pPr marL="514350" indent="-514350">
              <a:buNone/>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PROCEDURE</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000" dirty="0" smtClean="0"/>
              <a:t>Add 4 full drops of Reagent 1 (pink to light red) and add 4 full drops of Reagent 2 (colorless) to the Extraction Test Tube. The solution should turn light yellow. Tap the bottom of the tube gently to mix the liquid.</a:t>
            </a:r>
          </a:p>
          <a:p>
            <a:pPr marL="457200" indent="-457200">
              <a:buFont typeface="+mj-lt"/>
              <a:buAutoNum type="arabicPeriod"/>
            </a:pPr>
            <a:endParaRPr lang="en-US" sz="2000" dirty="0" smtClean="0"/>
          </a:p>
        </p:txBody>
      </p:sp>
      <p:pic>
        <p:nvPicPr>
          <p:cNvPr id="4" name="Picture 3" descr="procedure_acc_strepa_1.gif"/>
          <p:cNvPicPr>
            <a:picLocks noChangeAspect="1"/>
          </p:cNvPicPr>
          <p:nvPr/>
        </p:nvPicPr>
        <p:blipFill>
          <a:blip r:embed="rId2" cstate="print"/>
          <a:stretch>
            <a:fillRect/>
          </a:stretch>
        </p:blipFill>
        <p:spPr>
          <a:xfrm>
            <a:off x="1828800" y="3200400"/>
            <a:ext cx="5029200" cy="2743200"/>
          </a:xfrm>
          <a:prstGeom prst="rect">
            <a:avLst/>
          </a:prstGeom>
          <a:ln/>
        </p:spPr>
        <p:style>
          <a:lnRef idx="1">
            <a:schemeClr val="accent1"/>
          </a:lnRef>
          <a:fillRef idx="2">
            <a:schemeClr val="accent1"/>
          </a:fillRef>
          <a:effectRef idx="1">
            <a:schemeClr val="accent1"/>
          </a:effectRef>
          <a:fontRef idx="minor">
            <a:schemeClr val="dk1"/>
          </a:fontRef>
        </p:style>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en-US" dirty="0" smtClean="0"/>
              <a:t>Procedure continued</a:t>
            </a:r>
            <a:endParaRPr lang="en-US" dirty="0"/>
          </a:p>
        </p:txBody>
      </p:sp>
      <p:sp>
        <p:nvSpPr>
          <p:cNvPr id="3" name="Content Placeholder 2"/>
          <p:cNvSpPr>
            <a:spLocks noGrp="1"/>
          </p:cNvSpPr>
          <p:nvPr>
            <p:ph idx="1"/>
          </p:nvPr>
        </p:nvSpPr>
        <p:spPr>
          <a:xfrm>
            <a:off x="457200" y="990600"/>
            <a:ext cx="7239000" cy="5465136"/>
          </a:xfrm>
        </p:spPr>
        <p:txBody>
          <a:bodyPr>
            <a:normAutofit lnSpcReduction="10000"/>
          </a:bodyPr>
          <a:lstStyle/>
          <a:p>
            <a:pPr marL="514350" indent="-514350">
              <a:buFont typeface="+mj-lt"/>
              <a:buAutoNum type="arabicPeriod" startAt="2"/>
            </a:pPr>
            <a:r>
              <a:rPr lang="en-US" sz="2000" dirty="0" smtClean="0"/>
              <a:t>Immediately add the patient’s throat swab into the Test Tube of pale yellow solution. </a:t>
            </a:r>
          </a:p>
          <a:p>
            <a:pPr marL="514350" indent="-514350">
              <a:buFont typeface="+mj-lt"/>
              <a:buAutoNum type="arabicPeriod" startAt="2"/>
            </a:pPr>
            <a:r>
              <a:rPr lang="en-US" sz="2000" dirty="0" smtClean="0"/>
              <a:t>Rotate the swab </a:t>
            </a:r>
            <a:r>
              <a:rPr lang="en-US" sz="2000" u="sng" dirty="0" smtClean="0"/>
              <a:t>10 times </a:t>
            </a:r>
            <a:r>
              <a:rPr lang="en-US" sz="2000" dirty="0" smtClean="0"/>
              <a:t>in the tube. </a:t>
            </a:r>
          </a:p>
          <a:p>
            <a:pPr marL="514350" indent="-514350">
              <a:buFont typeface="+mj-lt"/>
              <a:buAutoNum type="arabicPeriod" startAt="2"/>
            </a:pPr>
            <a:r>
              <a:rPr lang="en-US" sz="2000" dirty="0" smtClean="0"/>
              <a:t>Leave the swab in the tube for </a:t>
            </a:r>
            <a:r>
              <a:rPr lang="en-US" sz="2000" u="sng" dirty="0" smtClean="0"/>
              <a:t>one minute</a:t>
            </a:r>
            <a:r>
              <a:rPr lang="en-US" sz="2000" dirty="0" smtClean="0"/>
              <a:t>.</a:t>
            </a:r>
          </a:p>
          <a:p>
            <a:pPr marL="514350" indent="-514350">
              <a:buFont typeface="+mj-lt"/>
              <a:buAutoNum type="arabicPeriod" startAt="2"/>
            </a:pPr>
            <a:r>
              <a:rPr lang="en-US" sz="2000" dirty="0" smtClean="0"/>
              <a:t>Press the swab against the side of the tube and squeeze the bottom of the tube while removing the swab so that most of the liquid stays in the tube.</a:t>
            </a:r>
          </a:p>
          <a:p>
            <a:pPr marL="514350" indent="-514350">
              <a:buFont typeface="+mj-lt"/>
              <a:buAutoNum type="arabicPeriod" startAt="2"/>
            </a:pPr>
            <a:r>
              <a:rPr lang="en-US" sz="2000" dirty="0" smtClean="0"/>
              <a:t>Discard the swab. </a:t>
            </a:r>
          </a:p>
          <a:p>
            <a:pPr marL="514350" indent="-514350">
              <a:buFont typeface="+mj-lt"/>
              <a:buAutoNum type="arabicPeriod" startAt="2"/>
            </a:pPr>
            <a:r>
              <a:rPr lang="en-US" sz="2000" dirty="0" smtClean="0"/>
              <a:t>Remove the test strip from the container and use it as soon as possible. Recap the container immediately.  Once opened, the remaining test strips are stable for 12 months.</a:t>
            </a:r>
          </a:p>
          <a:p>
            <a:pPr marL="514350" indent="-514350">
              <a:buFont typeface="+mj-lt"/>
              <a:buAutoNum type="arabicPeriod" startAt="2"/>
            </a:pPr>
            <a:r>
              <a:rPr lang="en-US" sz="2000" dirty="0" smtClean="0"/>
              <a:t>With arrows pointing down, place the test strip into the tube of solution and start the timer.</a:t>
            </a:r>
          </a:p>
          <a:p>
            <a:pPr marL="514350" indent="-514350">
              <a:buFont typeface="+mj-lt"/>
              <a:buAutoNum type="arabicPeriod" startAt="2"/>
            </a:pPr>
            <a:r>
              <a:rPr lang="en-US" sz="2000" dirty="0" smtClean="0"/>
              <a:t>Leave the strip in the tube and </a:t>
            </a:r>
            <a:r>
              <a:rPr lang="en-US" sz="2000" b="1" dirty="0" smtClean="0"/>
              <a:t>read the results at 5 minutes</a:t>
            </a:r>
            <a:r>
              <a:rPr lang="en-US" sz="2000" dirty="0" smtClean="0"/>
              <a:t>.  The result is invalid after 10 minutes.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315200" cy="1173480"/>
          </a:xfrm>
        </p:spPr>
        <p:txBody>
          <a:bodyPr>
            <a:normAutofit/>
          </a:bodyPr>
          <a:lstStyle/>
          <a:p>
            <a:pPr algn="ctr"/>
            <a:r>
              <a:rPr lang="en-US" sz="3800" dirty="0" smtClean="0"/>
              <a:t>Procedure continued</a:t>
            </a:r>
            <a:endParaRPr lang="en-US" sz="3800" dirty="0"/>
          </a:p>
        </p:txBody>
      </p:sp>
      <p:sp>
        <p:nvSpPr>
          <p:cNvPr id="6" name="Text Placeholder 5"/>
          <p:cNvSpPr>
            <a:spLocks noGrp="1"/>
          </p:cNvSpPr>
          <p:nvPr>
            <p:ph type="body" idx="2"/>
          </p:nvPr>
        </p:nvSpPr>
        <p:spPr>
          <a:xfrm>
            <a:off x="457200" y="1828800"/>
            <a:ext cx="7162800" cy="990600"/>
          </a:xfrm>
        </p:spPr>
        <p:txBody>
          <a:bodyPr>
            <a:normAutofit/>
          </a:bodyPr>
          <a:lstStyle/>
          <a:p>
            <a:r>
              <a:rPr lang="en-US" sz="2000" b="1" dirty="0" smtClean="0"/>
              <a:t>NOTE: Do not read the results after 10 minutes.</a:t>
            </a:r>
          </a:p>
          <a:p>
            <a:endParaRPr lang="en-US" sz="2000" b="1" dirty="0" smtClean="0"/>
          </a:p>
          <a:p>
            <a:r>
              <a:rPr lang="en-US" sz="2000" b="1" dirty="0" smtClean="0"/>
              <a:t>Any trace of red is positive.</a:t>
            </a:r>
            <a:endParaRPr lang="en-US" sz="2000" b="1" dirty="0"/>
          </a:p>
        </p:txBody>
      </p:sp>
      <p:pic>
        <p:nvPicPr>
          <p:cNvPr id="7" name="Content Placeholder 6" descr="procedure_acc_strepa_2.gif"/>
          <p:cNvPicPr>
            <a:picLocks noGrp="1" noChangeAspect="1"/>
          </p:cNvPicPr>
          <p:nvPr>
            <p:ph sz="half" idx="1"/>
          </p:nvPr>
        </p:nvPicPr>
        <p:blipFill>
          <a:blip r:embed="rId2" cstate="print"/>
          <a:stretch>
            <a:fillRect/>
          </a:stretch>
        </p:blipFill>
        <p:spPr>
          <a:xfrm>
            <a:off x="1828800" y="3048000"/>
            <a:ext cx="3962400" cy="2400300"/>
          </a:xfrm>
          <a:ln>
            <a:solidFill>
              <a:schemeClr val="tx2"/>
            </a:solid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73480"/>
          </a:xfrm>
        </p:spPr>
        <p:txBody>
          <a:bodyPr>
            <a:normAutofit/>
          </a:bodyPr>
          <a:lstStyle/>
          <a:p>
            <a:r>
              <a:rPr lang="en-US" sz="3800" dirty="0" smtClean="0"/>
              <a:t>Internal Quality control</a:t>
            </a:r>
            <a:endParaRPr lang="en-US" sz="3800" dirty="0"/>
          </a:p>
        </p:txBody>
      </p:sp>
      <p:sp>
        <p:nvSpPr>
          <p:cNvPr id="4" name="Content Placeholder 3"/>
          <p:cNvSpPr>
            <a:spLocks noGrp="1"/>
          </p:cNvSpPr>
          <p:nvPr>
            <p:ph sz="half" idx="1"/>
          </p:nvPr>
        </p:nvSpPr>
        <p:spPr>
          <a:xfrm>
            <a:off x="457200" y="1676400"/>
            <a:ext cx="7239000" cy="4828952"/>
          </a:xfrm>
        </p:spPr>
        <p:txBody>
          <a:bodyPr>
            <a:normAutofit fontScale="85000" lnSpcReduction="10000"/>
          </a:bodyPr>
          <a:lstStyle/>
          <a:p>
            <a:r>
              <a:rPr lang="en-US" dirty="0" smtClean="0"/>
              <a:t>Internal procedural controls are included in the test.  </a:t>
            </a:r>
          </a:p>
          <a:p>
            <a:pPr lvl="1"/>
            <a:r>
              <a:rPr lang="en-US" dirty="0" smtClean="0"/>
              <a:t>A red line appearing in the control region (C) is an internal positive procedural control.  It confirms sufficient specimen volume and correct procedural technique.  </a:t>
            </a:r>
          </a:p>
          <a:p>
            <a:pPr lvl="1"/>
            <a:r>
              <a:rPr lang="en-US" dirty="0" smtClean="0"/>
              <a:t>A clear background is an internal negative background control.  If the test is working properly, the background in the result area should be white to light pink and not interfere with the ability to read the test result. </a:t>
            </a:r>
          </a:p>
          <a:p>
            <a:r>
              <a:rPr lang="en-US" dirty="0" smtClean="0"/>
              <a:t>Internal quality control must be recorded on the patient log sheet with each test.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1173480"/>
          </a:xfrm>
        </p:spPr>
        <p:txBody>
          <a:bodyPr>
            <a:normAutofit/>
          </a:bodyPr>
          <a:lstStyle/>
          <a:p>
            <a:r>
              <a:rPr lang="en-US" sz="3800" dirty="0" smtClean="0"/>
              <a:t>External Quality control</a:t>
            </a:r>
            <a:endParaRPr lang="en-US" sz="3800" dirty="0"/>
          </a:p>
        </p:txBody>
      </p:sp>
      <p:sp>
        <p:nvSpPr>
          <p:cNvPr id="4" name="Content Placeholder 3"/>
          <p:cNvSpPr>
            <a:spLocks noGrp="1"/>
          </p:cNvSpPr>
          <p:nvPr>
            <p:ph sz="half" idx="1"/>
          </p:nvPr>
        </p:nvSpPr>
        <p:spPr>
          <a:xfrm>
            <a:off x="457200" y="1600200"/>
            <a:ext cx="7239000" cy="4905152"/>
          </a:xfrm>
        </p:spPr>
        <p:txBody>
          <a:bodyPr>
            <a:normAutofit/>
          </a:bodyPr>
          <a:lstStyle/>
          <a:p>
            <a:r>
              <a:rPr lang="en-US" dirty="0" smtClean="0"/>
              <a:t>Positive and negative controls must be run with each new lot number and with each new untrained operator.  External positive and negative controls are supplied in the kit.</a:t>
            </a:r>
          </a:p>
          <a:p>
            <a:pPr lvl="1"/>
            <a:r>
              <a:rPr lang="en-US" dirty="0" smtClean="0"/>
              <a:t>Each new untrained operator will be required to run positive and negative controls before performing patient testing.</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300</TotalTime>
  <Words>1247</Words>
  <Application>Microsoft Office PowerPoint</Application>
  <PresentationFormat>On-screen Show (4:3)</PresentationFormat>
  <Paragraphs>69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STREP A</vt:lpstr>
      <vt:lpstr>Principle</vt:lpstr>
      <vt:lpstr>STORAGE</vt:lpstr>
      <vt:lpstr>SPECIMEN REQUIREMENTS</vt:lpstr>
      <vt:lpstr>PROCEDURE</vt:lpstr>
      <vt:lpstr>Procedure continued</vt:lpstr>
      <vt:lpstr>Procedure continued</vt:lpstr>
      <vt:lpstr>Internal Quality control</vt:lpstr>
      <vt:lpstr>External Quality control</vt:lpstr>
      <vt:lpstr>External quality control</vt:lpstr>
      <vt:lpstr>Interpretation of results</vt:lpstr>
      <vt:lpstr>DOCUMENTATION OF PATIENT AND PERFORMANCE CONTROL RESULTS</vt:lpstr>
      <vt:lpstr>Interferences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STREP A</dc:title>
  <dc:creator>donovan.berry</dc:creator>
  <cp:lastModifiedBy>donovan.berry</cp:lastModifiedBy>
  <cp:revision>39</cp:revision>
  <dcterms:created xsi:type="dcterms:W3CDTF">2012-09-20T16:59:43Z</dcterms:created>
  <dcterms:modified xsi:type="dcterms:W3CDTF">2013-04-22T19:44:49Z</dcterms:modified>
</cp:coreProperties>
</file>