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8"/>
  </p:notesMasterIdLst>
  <p:handoutMasterIdLst>
    <p:handoutMasterId r:id="rId19"/>
  </p:handoutMasterIdLst>
  <p:sldIdLst>
    <p:sldId id="264" r:id="rId2"/>
    <p:sldId id="265" r:id="rId3"/>
    <p:sldId id="270" r:id="rId4"/>
    <p:sldId id="272" r:id="rId5"/>
    <p:sldId id="266" r:id="rId6"/>
    <p:sldId id="257" r:id="rId7"/>
    <p:sldId id="259" r:id="rId8"/>
    <p:sldId id="258" r:id="rId9"/>
    <p:sldId id="267" r:id="rId10"/>
    <p:sldId id="260" r:id="rId11"/>
    <p:sldId id="262" r:id="rId12"/>
    <p:sldId id="268" r:id="rId13"/>
    <p:sldId id="269" r:id="rId14"/>
    <p:sldId id="273" r:id="rId15"/>
    <p:sldId id="274" r:id="rId16"/>
    <p:sldId id="275" r:id="rId17"/>
  </p:sldIdLst>
  <p:sldSz cx="9144000" cy="6858000" type="screen4x3"/>
  <p:notesSz cx="6934200" cy="9220200"/>
  <p:custDataLst>
    <p:tags r:id="rId2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600FF"/>
    <a:srgbClr val="009999"/>
    <a:srgbClr val="FF3300"/>
    <a:srgbClr val="FF6633"/>
    <a:srgbClr val="F8F8F8"/>
    <a:srgbClr val="FFFF99"/>
    <a:srgbClr val="B1A9CF"/>
    <a:srgbClr val="9885C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72" autoAdjust="0"/>
    <p:restoredTop sz="94660"/>
  </p:normalViewPr>
  <p:slideViewPr>
    <p:cSldViewPr>
      <p:cViewPr varScale="1">
        <p:scale>
          <a:sx n="107" d="100"/>
          <a:sy n="107" d="100"/>
        </p:scale>
        <p:origin x="-1104" y="-96"/>
      </p:cViewPr>
      <p:guideLst>
        <p:guide orient="horz" pos="2160"/>
        <p:guide pos="2880"/>
      </p:guideLst>
    </p:cSldViewPr>
  </p:slideViewPr>
  <p:notesTextViewPr>
    <p:cViewPr>
      <p:scale>
        <a:sx n="100" d="100"/>
        <a:sy n="100" d="100"/>
      </p:scale>
      <p:origin x="0" y="0"/>
    </p:cViewPr>
  </p:notesTextViewPr>
  <p:notesViewPr>
    <p:cSldViewPr>
      <p:cViewPr varScale="1">
        <p:scale>
          <a:sx n="48" d="100"/>
          <a:sy n="48" d="100"/>
        </p:scale>
        <p:origin x="-1950" y="-90"/>
      </p:cViewPr>
      <p:guideLst>
        <p:guide orient="horz" pos="2904"/>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defTabSz="922338" eaLnBrk="1" hangingPunct="1">
              <a:defRPr kumimoji="1" sz="1200"/>
            </a:lvl1pPr>
          </a:lstStyle>
          <a:p>
            <a:endParaRPr lang="en-US" dirty="0"/>
          </a:p>
        </p:txBody>
      </p:sp>
      <p:sp>
        <p:nvSpPr>
          <p:cNvPr id="39939" name="Rectangle 3"/>
          <p:cNvSpPr>
            <a:spLocks noGrp="1" noChangeArrowheads="1"/>
          </p:cNvSpPr>
          <p:nvPr>
            <p:ph type="dt" sz="quarter" idx="1"/>
          </p:nvPr>
        </p:nvSpPr>
        <p:spPr bwMode="auto">
          <a:xfrm>
            <a:off x="3927475" y="0"/>
            <a:ext cx="3005138" cy="460375"/>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lgn="r" defTabSz="922338" eaLnBrk="1" hangingPunct="1">
              <a:defRPr kumimoji="1" sz="1200"/>
            </a:lvl1pPr>
          </a:lstStyle>
          <a:p>
            <a:endParaRPr lang="en-US" dirty="0"/>
          </a:p>
        </p:txBody>
      </p:sp>
      <p:sp>
        <p:nvSpPr>
          <p:cNvPr id="39940" name="Rectangle 4"/>
          <p:cNvSpPr>
            <a:spLocks noGrp="1" noChangeArrowheads="1"/>
          </p:cNvSpPr>
          <p:nvPr>
            <p:ph type="ftr" sz="quarter" idx="2"/>
          </p:nvPr>
        </p:nvSpPr>
        <p:spPr bwMode="auto">
          <a:xfrm>
            <a:off x="0" y="8758238"/>
            <a:ext cx="3005138" cy="460375"/>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defTabSz="922338" eaLnBrk="1" hangingPunct="1">
              <a:defRPr kumimoji="1" sz="1200"/>
            </a:lvl1pPr>
          </a:lstStyle>
          <a:p>
            <a:endParaRPr lang="en-US" dirty="0"/>
          </a:p>
        </p:txBody>
      </p:sp>
      <p:sp>
        <p:nvSpPr>
          <p:cNvPr id="39941" name="Rectangle 5"/>
          <p:cNvSpPr>
            <a:spLocks noGrp="1" noChangeArrowheads="1"/>
          </p:cNvSpPr>
          <p:nvPr>
            <p:ph type="sldNum" sz="quarter" idx="3"/>
          </p:nvPr>
        </p:nvSpPr>
        <p:spPr bwMode="auto">
          <a:xfrm>
            <a:off x="3927475" y="8758238"/>
            <a:ext cx="3005138" cy="460375"/>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lgn="r" defTabSz="922338" eaLnBrk="1" hangingPunct="1">
              <a:defRPr kumimoji="1" sz="1200">
                <a:latin typeface="Arial Black" pitchFamily="34" charset="0"/>
              </a:defRPr>
            </a:lvl1pPr>
          </a:lstStyle>
          <a:p>
            <a:fld id="{ED1447F4-4742-41DF-9554-DF720986D4FC}"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2309" tIns="46154" rIns="92309" bIns="46154" numCol="1" anchor="ctr" anchorCtr="0" compatLnSpc="1">
            <a:prstTxWarp prst="textNoShape">
              <a:avLst/>
            </a:prstTxWarp>
          </a:bodyPr>
          <a:lstStyle>
            <a:lvl1pPr defTabSz="922338">
              <a:defRPr sz="1200"/>
            </a:lvl1pPr>
          </a:lstStyle>
          <a:p>
            <a:endParaRPr lang="en-US" dirty="0"/>
          </a:p>
        </p:txBody>
      </p:sp>
      <p:sp>
        <p:nvSpPr>
          <p:cNvPr id="1027" name="Rectangle 3"/>
          <p:cNvSpPr>
            <a:spLocks noGrp="1" noChangeArrowheads="1"/>
          </p:cNvSpPr>
          <p:nvPr>
            <p:ph type="dt" idx="1"/>
          </p:nvPr>
        </p:nvSpPr>
        <p:spPr bwMode="auto">
          <a:xfrm>
            <a:off x="3929063" y="0"/>
            <a:ext cx="3005137" cy="460375"/>
          </a:xfrm>
          <a:prstGeom prst="rect">
            <a:avLst/>
          </a:prstGeom>
          <a:noFill/>
          <a:ln w="9525">
            <a:noFill/>
            <a:miter lim="800000"/>
            <a:headEnd/>
            <a:tailEnd/>
          </a:ln>
          <a:effectLst/>
        </p:spPr>
        <p:txBody>
          <a:bodyPr vert="horz" wrap="none" lIns="92309" tIns="46154" rIns="92309" bIns="46154" numCol="1" anchor="ctr" anchorCtr="0" compatLnSpc="1">
            <a:prstTxWarp prst="textNoShape">
              <a:avLst/>
            </a:prstTxWarp>
          </a:bodyPr>
          <a:lstStyle>
            <a:lvl1pPr algn="r" defTabSz="922338">
              <a:defRPr sz="1200"/>
            </a:lvl1pPr>
          </a:lstStyle>
          <a:p>
            <a:endParaRPr lang="en-US" dirty="0"/>
          </a:p>
        </p:txBody>
      </p:sp>
      <p:sp>
        <p:nvSpPr>
          <p:cNvPr id="1028"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ffectLst/>
        </p:spPr>
      </p:sp>
      <p:sp>
        <p:nvSpPr>
          <p:cNvPr id="1029" name="Rectangle 5"/>
          <p:cNvSpPr>
            <a:spLocks noGrp="1" noChangeArrowheads="1"/>
          </p:cNvSpPr>
          <p:nvPr>
            <p:ph type="body" sz="quarter" idx="3"/>
          </p:nvPr>
        </p:nvSpPr>
        <p:spPr bwMode="auto">
          <a:xfrm>
            <a:off x="923925" y="4379913"/>
            <a:ext cx="5086350" cy="4148137"/>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ftr" sz="quarter" idx="4"/>
          </p:nvPr>
        </p:nvSpPr>
        <p:spPr bwMode="auto">
          <a:xfrm>
            <a:off x="0" y="8759825"/>
            <a:ext cx="3005138" cy="460375"/>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defTabSz="922338">
              <a:defRPr sz="1200"/>
            </a:lvl1pPr>
          </a:lstStyle>
          <a:p>
            <a:endParaRPr lang="en-US" dirty="0"/>
          </a:p>
        </p:txBody>
      </p:sp>
      <p:sp>
        <p:nvSpPr>
          <p:cNvPr id="1031" name="Rectangle 7"/>
          <p:cNvSpPr>
            <a:spLocks noGrp="1" noChangeArrowheads="1"/>
          </p:cNvSpPr>
          <p:nvPr>
            <p:ph type="sldNum" sz="quarter" idx="5"/>
          </p:nvPr>
        </p:nvSpPr>
        <p:spPr bwMode="auto">
          <a:xfrm>
            <a:off x="3929063" y="8759825"/>
            <a:ext cx="3005137" cy="460375"/>
          </a:xfrm>
          <a:prstGeom prst="rect">
            <a:avLst/>
          </a:prstGeom>
          <a:noFill/>
          <a:ln w="9525">
            <a:noFill/>
            <a:miter lim="800000"/>
            <a:headEnd/>
            <a:tailEnd/>
          </a:ln>
          <a:effectLst/>
        </p:spPr>
        <p:txBody>
          <a:bodyPr vert="horz" wrap="none" lIns="92309" tIns="46154" rIns="92309" bIns="46154" numCol="1" anchor="b" anchorCtr="0" compatLnSpc="1">
            <a:prstTxWarp prst="textNoShape">
              <a:avLst/>
            </a:prstTxWarp>
          </a:bodyPr>
          <a:lstStyle>
            <a:lvl1pPr algn="r" defTabSz="922338">
              <a:defRPr sz="1200">
                <a:latin typeface="Arial Black" pitchFamily="34" charset="0"/>
              </a:defRPr>
            </a:lvl1pPr>
          </a:lstStyle>
          <a:p>
            <a:fld id="{91066C10-5A7D-4C3B-AC94-8F764A1EABEE}"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4522C7-53B2-48C7-8459-3E43051FE526}" type="slidenum">
              <a:rPr lang="en-US"/>
              <a:pPr/>
              <a:t>1</a:t>
            </a:fld>
            <a:endParaRPr lang="en-US" dirty="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0114" name="Group 2"/>
          <p:cNvGrpSpPr>
            <a:grpSpLocks/>
          </p:cNvGrpSpPr>
          <p:nvPr/>
        </p:nvGrpSpPr>
        <p:grpSpPr bwMode="auto">
          <a:xfrm>
            <a:off x="0" y="0"/>
            <a:ext cx="9144000" cy="6858000"/>
            <a:chOff x="0" y="0"/>
            <a:chExt cx="5760" cy="4320"/>
          </a:xfrm>
        </p:grpSpPr>
        <p:sp>
          <p:nvSpPr>
            <p:cNvPr id="9011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dirty="0">
                <a:latin typeface="Times New Roman" pitchFamily="18" charset="0"/>
              </a:endParaRPr>
            </a:p>
          </p:txBody>
        </p:sp>
        <p:sp>
          <p:nvSpPr>
            <p:cNvPr id="9011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en-US" sz="2400" dirty="0">
                <a:latin typeface="Times New Roman" pitchFamily="18" charset="0"/>
              </a:endParaRPr>
            </a:p>
          </p:txBody>
        </p:sp>
        <p:grpSp>
          <p:nvGrpSpPr>
            <p:cNvPr id="90117" name="Group 5"/>
            <p:cNvGrpSpPr>
              <a:grpSpLocks/>
            </p:cNvGrpSpPr>
            <p:nvPr/>
          </p:nvGrpSpPr>
          <p:grpSpPr bwMode="auto">
            <a:xfrm>
              <a:off x="0" y="672"/>
              <a:ext cx="1806" cy="1989"/>
              <a:chOff x="0" y="672"/>
              <a:chExt cx="1806" cy="1989"/>
            </a:xfrm>
          </p:grpSpPr>
          <p:sp>
            <p:nvSpPr>
              <p:cNvPr id="9011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en-US" sz="2400" dirty="0">
                  <a:latin typeface="Times New Roman" pitchFamily="18" charset="0"/>
                </a:endParaRPr>
              </a:p>
            </p:txBody>
          </p:sp>
          <p:sp>
            <p:nvSpPr>
              <p:cNvPr id="9011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en-US" sz="2400" dirty="0">
                  <a:latin typeface="Times New Roman" pitchFamily="18" charset="0"/>
                </a:endParaRPr>
              </a:p>
            </p:txBody>
          </p:sp>
          <p:sp>
            <p:nvSpPr>
              <p:cNvPr id="9012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en-US" sz="2400" dirty="0">
                  <a:latin typeface="Times New Roman" pitchFamily="18" charset="0"/>
                </a:endParaRPr>
              </a:p>
            </p:txBody>
          </p:sp>
          <p:sp>
            <p:nvSpPr>
              <p:cNvPr id="9012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en-US" sz="2400" dirty="0">
                  <a:latin typeface="Times New Roman" pitchFamily="18" charset="0"/>
                </a:endParaRPr>
              </a:p>
            </p:txBody>
          </p:sp>
          <p:sp>
            <p:nvSpPr>
              <p:cNvPr id="9012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en-US" sz="2400" dirty="0">
                  <a:latin typeface="Times New Roman" pitchFamily="18" charset="0"/>
                </a:endParaRPr>
              </a:p>
            </p:txBody>
          </p:sp>
          <p:sp>
            <p:nvSpPr>
              <p:cNvPr id="9012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en-US" sz="2400" dirty="0">
                  <a:latin typeface="Times New Roman" pitchFamily="18" charset="0"/>
                </a:endParaRPr>
              </a:p>
            </p:txBody>
          </p:sp>
          <p:sp>
            <p:nvSpPr>
              <p:cNvPr id="9012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en-US" sz="2400" dirty="0">
                  <a:latin typeface="Times New Roman" pitchFamily="18" charset="0"/>
                </a:endParaRPr>
              </a:p>
            </p:txBody>
          </p:sp>
          <p:sp>
            <p:nvSpPr>
              <p:cNvPr id="9012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en-US" sz="2400" dirty="0">
                  <a:latin typeface="Times New Roman" pitchFamily="18" charset="0"/>
                </a:endParaRPr>
              </a:p>
            </p:txBody>
          </p:sp>
          <p:sp>
            <p:nvSpPr>
              <p:cNvPr id="9012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en-US" sz="2400" dirty="0">
                  <a:latin typeface="Times New Roman" pitchFamily="18" charset="0"/>
                </a:endParaRPr>
              </a:p>
            </p:txBody>
          </p:sp>
          <p:sp>
            <p:nvSpPr>
              <p:cNvPr id="9012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en-US" sz="2400" dirty="0">
                  <a:latin typeface="Times New Roman" pitchFamily="18" charset="0"/>
                </a:endParaRPr>
              </a:p>
            </p:txBody>
          </p:sp>
        </p:grpSp>
      </p:grpSp>
      <p:sp>
        <p:nvSpPr>
          <p:cNvPr id="90128" name="Rectangle 16"/>
          <p:cNvSpPr>
            <a:spLocks noGrp="1" noChangeArrowheads="1"/>
          </p:cNvSpPr>
          <p:nvPr>
            <p:ph type="dt" sz="half" idx="2"/>
          </p:nvPr>
        </p:nvSpPr>
        <p:spPr>
          <a:xfrm>
            <a:off x="457200" y="6248400"/>
            <a:ext cx="2133600" cy="457200"/>
          </a:xfrm>
        </p:spPr>
        <p:txBody>
          <a:bodyPr/>
          <a:lstStyle>
            <a:lvl1pPr>
              <a:defRPr/>
            </a:lvl1pPr>
          </a:lstStyle>
          <a:p>
            <a:endParaRPr lang="en-US" dirty="0"/>
          </a:p>
        </p:txBody>
      </p:sp>
      <p:sp>
        <p:nvSpPr>
          <p:cNvPr id="90129" name="Rectangle 17"/>
          <p:cNvSpPr>
            <a:spLocks noGrp="1" noChangeArrowheads="1"/>
          </p:cNvSpPr>
          <p:nvPr>
            <p:ph type="ftr" sz="quarter" idx="3"/>
          </p:nvPr>
        </p:nvSpPr>
        <p:spPr/>
        <p:txBody>
          <a:bodyPr/>
          <a:lstStyle>
            <a:lvl1pPr>
              <a:defRPr/>
            </a:lvl1pPr>
          </a:lstStyle>
          <a:p>
            <a:endParaRPr lang="en-US" dirty="0"/>
          </a:p>
        </p:txBody>
      </p:sp>
      <p:sp>
        <p:nvSpPr>
          <p:cNvPr id="90130" name="Rectangle 18"/>
          <p:cNvSpPr>
            <a:spLocks noGrp="1" noChangeArrowheads="1"/>
          </p:cNvSpPr>
          <p:nvPr>
            <p:ph type="sldNum" sz="quarter" idx="4"/>
          </p:nvPr>
        </p:nvSpPr>
        <p:spPr/>
        <p:txBody>
          <a:bodyPr/>
          <a:lstStyle>
            <a:lvl1pPr>
              <a:defRPr/>
            </a:lvl1pPr>
          </a:lstStyle>
          <a:p>
            <a:fld id="{D338B33C-B9A8-4B1A-948E-18D4F3704F6E}" type="slidenum">
              <a:rPr lang="en-US"/>
              <a:pPr/>
              <a:t>‹#›</a:t>
            </a:fld>
            <a:endParaRPr lang="en-US" dirty="0"/>
          </a:p>
        </p:txBody>
      </p:sp>
      <p:sp>
        <p:nvSpPr>
          <p:cNvPr id="90131" name="Rectangle 19"/>
          <p:cNvSpPr>
            <a:spLocks noGrp="1" noChangeArrowheads="1"/>
          </p:cNvSpPr>
          <p:nvPr>
            <p:ph type="ctrTitle"/>
          </p:nvPr>
        </p:nvSpPr>
        <p:spPr>
          <a:xfrm>
            <a:off x="2971800" y="1828800"/>
            <a:ext cx="6019800" cy="2209800"/>
          </a:xfrm>
        </p:spPr>
        <p:txBody>
          <a:bodyPr/>
          <a:lstStyle>
            <a:lvl1pPr>
              <a:defRPr/>
            </a:lvl1pPr>
          </a:lstStyle>
          <a:p>
            <a:r>
              <a:rPr lang="en-US" smtClean="0"/>
              <a:t>Click to edit Master title style</a:t>
            </a:r>
            <a:endParaRPr lang="en-US"/>
          </a:p>
        </p:txBody>
      </p:sp>
      <p:sp>
        <p:nvSpPr>
          <p:cNvPr id="90132" name="Rectangle 20"/>
          <p:cNvSpPr>
            <a:spLocks noGrp="1" noChangeArrowheads="1"/>
          </p:cNvSpPr>
          <p:nvPr>
            <p:ph type="subTitle" idx="1"/>
          </p:nvPr>
        </p:nvSpPr>
        <p:spPr>
          <a:xfrm>
            <a:off x="2971800" y="4267200"/>
            <a:ext cx="6019800" cy="1752600"/>
          </a:xfrm>
        </p:spPr>
        <p:txBody>
          <a:bodyPr/>
          <a:lstStyle>
            <a:lvl1pPr marL="0" indent="0" algn="ctr">
              <a:buFont typeface="Wingdings" pitchFamily="2" charset="2"/>
              <a:buNone/>
              <a:defRPr/>
            </a:lvl1pPr>
          </a:lstStyle>
          <a:p>
            <a:r>
              <a:rPr lang="en-US" smtClean="0"/>
              <a:t>Click to edit Master subtitle style</a:t>
            </a:r>
            <a:endParaRPr lang="en-US"/>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B3E32DA2-9536-439E-A92F-473A78AF87E5}"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CF5D4E8F-5F5E-49D4-9B6D-F91BC866EBD5}"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3886200"/>
          </a:xfrm>
        </p:spPr>
        <p:txBody>
          <a:bodyPr/>
          <a:lstStyle/>
          <a:p>
            <a:r>
              <a:rPr lang="en-US" dirty="0" smtClean="0"/>
              <a:t>Click icon to add clip art</a:t>
            </a:r>
            <a:endParaRPr lang="en-US" dirty="0"/>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en-US" dirty="0"/>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880EE738-341C-411B-9ECD-A92FCC7F6F40}" type="slidenum">
              <a:rPr lang="en-US"/>
              <a:pPr/>
              <a:t>‹#›</a:t>
            </a:fld>
            <a:endParaRPr lang="en-US" dirty="0"/>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en-US" dirty="0"/>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981200"/>
            <a:ext cx="4038600" cy="3886200"/>
          </a:xfrm>
        </p:spPr>
        <p:txBody>
          <a:bodyPr/>
          <a:lstStyle/>
          <a:p>
            <a:r>
              <a:rPr lang="en-US" dirty="0" smtClean="0"/>
              <a:t>Click icon to add clip art</a:t>
            </a:r>
            <a:endParaRPr lang="en-US" dirty="0"/>
          </a:p>
        </p:txBody>
      </p:sp>
      <p:sp>
        <p:nvSpPr>
          <p:cNvPr id="4" name="Text Placeholder 3"/>
          <p:cNvSpPr>
            <a:spLocks noGrp="1"/>
          </p:cNvSpPr>
          <p:nvPr>
            <p:ph type="body"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en-US" dirty="0"/>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14E09951-7B37-406C-A4B6-26B31B9D1E88}" type="slidenum">
              <a:rPr lang="en-US"/>
              <a:pPr/>
              <a:t>‹#›</a:t>
            </a:fld>
            <a:endParaRPr lang="en-US" dirty="0"/>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en-US" dirty="0"/>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8229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000500"/>
            <a:ext cx="8229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en-US" dirty="0"/>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331DA303-AA0F-4F4C-BB08-636C6CCCC795}" type="slidenum">
              <a:rPr lang="en-US"/>
              <a:pPr/>
              <a:t>‹#›</a:t>
            </a:fld>
            <a:endParaRPr lang="en-US" dirty="0"/>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en-US" dirty="0"/>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en-US" dirty="0"/>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C8E27A65-51A5-406D-8E5E-ABD5AF85E2CC}" type="slidenum">
              <a:rPr lang="en-US"/>
              <a:pPr/>
              <a:t>‹#›</a:t>
            </a:fld>
            <a:endParaRPr lang="en-US" dirty="0"/>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1E6A3879-575A-434A-B069-942EBE02F7F5}"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60C2052E-9EFF-4E12-81AA-013B30DA158E}"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DBE94F98-45A6-4BBC-9BC6-655354D6AD1E}"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D1B4FEAC-D739-4BAE-90CC-12CA883F7E8C}" type="slidenum">
              <a:rPr lang="en-US"/>
              <a:pPr/>
              <a:t>‹#›</a:t>
            </a:fld>
            <a:endParaRPr lang="en-US" dirty="0"/>
          </a:p>
        </p:txBody>
      </p:sp>
      <p:sp>
        <p:nvSpPr>
          <p:cNvPr id="9" name="Date Placeholder 8"/>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9A2CBB7F-095E-4817-B6D6-8B52670A88E8}" type="slidenum">
              <a:rPr lang="en-US"/>
              <a:pPr/>
              <a:t>‹#›</a:t>
            </a:fld>
            <a:endParaRPr lang="en-US" dirty="0"/>
          </a:p>
        </p:txBody>
      </p:sp>
      <p:sp>
        <p:nvSpPr>
          <p:cNvPr id="5" name="Date Placeholder 4"/>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148E63AE-A92F-4A98-A3DF-9B133D0FEE36}" type="slidenum">
              <a:rPr lang="en-US"/>
              <a:pPr/>
              <a:t>‹#›</a:t>
            </a:fld>
            <a:endParaRPr lang="en-US" dirty="0"/>
          </a:p>
        </p:txBody>
      </p:sp>
      <p:sp>
        <p:nvSpPr>
          <p:cNvPr id="4" name="Date Placeholder 3"/>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6818EF65-98BC-4996-9FA5-5976D3CBAE37}"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7DF6A780-71D0-4948-8DAB-0F2BCFBB75D3}"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dirty="0"/>
          </a:p>
        </p:txBody>
      </p:sp>
      <p:sp>
        <p:nvSpPr>
          <p:cNvPr id="8909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94C4A6D8-4D13-4DB5-82D4-440E30349A74}" type="slidenum">
              <a:rPr lang="en-US"/>
              <a:pPr/>
              <a:t>‹#›</a:t>
            </a:fld>
            <a:endParaRPr lang="en-US" dirty="0"/>
          </a:p>
        </p:txBody>
      </p:sp>
      <p:grpSp>
        <p:nvGrpSpPr>
          <p:cNvPr id="89092" name="Group 4"/>
          <p:cNvGrpSpPr>
            <a:grpSpLocks/>
          </p:cNvGrpSpPr>
          <p:nvPr/>
        </p:nvGrpSpPr>
        <p:grpSpPr bwMode="auto">
          <a:xfrm>
            <a:off x="0" y="0"/>
            <a:ext cx="9144000" cy="546100"/>
            <a:chOff x="0" y="0"/>
            <a:chExt cx="5760" cy="344"/>
          </a:xfrm>
        </p:grpSpPr>
        <p:sp>
          <p:nvSpPr>
            <p:cNvPr id="890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dirty="0">
                <a:latin typeface="Times New Roman" pitchFamily="18" charset="0"/>
              </a:endParaRPr>
            </a:p>
          </p:txBody>
        </p:sp>
        <p:sp>
          <p:nvSpPr>
            <p:cNvPr id="890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en-US" sz="2400" dirty="0">
                <a:latin typeface="Times New Roman" pitchFamily="18" charset="0"/>
              </a:endParaRPr>
            </a:p>
          </p:txBody>
        </p:sp>
        <p:sp>
          <p:nvSpPr>
            <p:cNvPr id="890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en-US" dirty="0">
                <a:solidFill>
                  <a:schemeClr val="hlink"/>
                </a:solidFill>
              </a:endParaRPr>
            </a:p>
          </p:txBody>
        </p:sp>
        <p:sp>
          <p:nvSpPr>
            <p:cNvPr id="890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en-US" dirty="0">
                <a:solidFill>
                  <a:schemeClr val="hlink"/>
                </a:solidFill>
              </a:endParaRPr>
            </a:p>
          </p:txBody>
        </p:sp>
        <p:sp>
          <p:nvSpPr>
            <p:cNvPr id="890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en-US" dirty="0">
                <a:solidFill>
                  <a:schemeClr val="accent2"/>
                </a:solidFill>
              </a:endParaRPr>
            </a:p>
          </p:txBody>
        </p:sp>
        <p:sp>
          <p:nvSpPr>
            <p:cNvPr id="890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en-US" dirty="0">
                <a:solidFill>
                  <a:schemeClr val="hlink"/>
                </a:solidFill>
              </a:endParaRPr>
            </a:p>
          </p:txBody>
        </p:sp>
        <p:sp>
          <p:nvSpPr>
            <p:cNvPr id="890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en-US" sz="2400" dirty="0">
                <a:latin typeface="Times New Roman" pitchFamily="18" charset="0"/>
              </a:endParaRPr>
            </a:p>
          </p:txBody>
        </p:sp>
        <p:sp>
          <p:nvSpPr>
            <p:cNvPr id="891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en-US" dirty="0">
                <a:solidFill>
                  <a:schemeClr val="accent2"/>
                </a:solidFill>
              </a:endParaRPr>
            </a:p>
          </p:txBody>
        </p:sp>
        <p:sp>
          <p:nvSpPr>
            <p:cNvPr id="891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en-US" dirty="0">
                <a:solidFill>
                  <a:schemeClr val="accent2"/>
                </a:solidFill>
              </a:endParaRPr>
            </a:p>
          </p:txBody>
        </p:sp>
      </p:grpSp>
      <p:sp>
        <p:nvSpPr>
          <p:cNvPr id="89102"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9103"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910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Lst>
  <p:transition spd="slow"/>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2970213" y="2208838"/>
            <a:ext cx="6024562" cy="1446550"/>
          </a:xfrm>
          <a:noFill/>
          <a:ln/>
        </p:spPr>
        <p:txBody>
          <a:bodyPr>
            <a:spAutoFit/>
          </a:bodyPr>
          <a:lstStyle/>
          <a:p>
            <a:pPr algn="ctr"/>
            <a:r>
              <a:rPr lang="en-US" dirty="0" smtClean="0">
                <a:solidFill>
                  <a:schemeClr val="bg1"/>
                </a:solidFill>
              </a:rPr>
              <a:t>Urine Pregnancy Test</a:t>
            </a:r>
            <a:br>
              <a:rPr lang="en-US" dirty="0" smtClean="0">
                <a:solidFill>
                  <a:schemeClr val="bg1"/>
                </a:solidFill>
              </a:rPr>
            </a:br>
            <a:r>
              <a:rPr lang="en-US" dirty="0" smtClean="0">
                <a:solidFill>
                  <a:schemeClr val="bg1"/>
                </a:solidFill>
              </a:rPr>
              <a:t>hCG</a:t>
            </a:r>
            <a:endParaRPr lang="en-US" dirty="0">
              <a:solidFill>
                <a:schemeClr val="bg1"/>
              </a:solidFill>
            </a:endParaRPr>
          </a:p>
        </p:txBody>
      </p:sp>
      <p:sp>
        <p:nvSpPr>
          <p:cNvPr id="35845" name="Rectangle 5"/>
          <p:cNvSpPr>
            <a:spLocks noChangeArrowheads="1"/>
          </p:cNvSpPr>
          <p:nvPr/>
        </p:nvSpPr>
        <p:spPr bwMode="auto">
          <a:xfrm>
            <a:off x="3048000" y="1066800"/>
            <a:ext cx="3962400" cy="519113"/>
          </a:xfrm>
          <a:prstGeom prst="rect">
            <a:avLst/>
          </a:prstGeom>
          <a:noFill/>
          <a:ln w="9525">
            <a:noFill/>
            <a:miter lim="800000"/>
            <a:headEnd/>
            <a:tailEnd/>
          </a:ln>
          <a:effectLst/>
        </p:spPr>
        <p:txBody>
          <a:bodyPr>
            <a:spAutoFit/>
          </a:bodyPr>
          <a:lstStyle/>
          <a:p>
            <a:r>
              <a:rPr lang="en-US" sz="2800" b="1" dirty="0" smtClean="0">
                <a:solidFill>
                  <a:schemeClr val="accent2"/>
                </a:solidFill>
              </a:rPr>
              <a:t>HHCC Laboratory</a:t>
            </a:r>
            <a:endParaRPr lang="en-US" sz="2800" b="1" dirty="0">
              <a:solidFill>
                <a:schemeClr val="accent2"/>
              </a:solidFill>
            </a:endParaRPr>
          </a:p>
        </p:txBody>
      </p:sp>
      <p:pic>
        <p:nvPicPr>
          <p:cNvPr id="6" name="Picture 5" descr="Osom2.jpg"/>
          <p:cNvPicPr>
            <a:picLocks noChangeAspect="1"/>
          </p:cNvPicPr>
          <p:nvPr/>
        </p:nvPicPr>
        <p:blipFill>
          <a:blip r:embed="rId3" cstate="print"/>
          <a:srcRect l="-2595" t="8271" r="1297" b="5317"/>
          <a:stretch>
            <a:fillRect/>
          </a:stretch>
        </p:blipFill>
        <p:spPr>
          <a:xfrm>
            <a:off x="3505200" y="3657600"/>
            <a:ext cx="3753746" cy="2812729"/>
          </a:xfrm>
          <a:prstGeom prst="rect">
            <a:avLst/>
          </a:prstGeom>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ChangeArrowheads="1"/>
          </p:cNvSpPr>
          <p:nvPr/>
        </p:nvSpPr>
        <p:spPr bwMode="auto">
          <a:xfrm>
            <a:off x="4648200" y="1981200"/>
            <a:ext cx="3810000" cy="4114800"/>
          </a:xfrm>
          <a:prstGeom prst="rect">
            <a:avLst/>
          </a:prstGeom>
          <a:noFill/>
          <a:ln w="9525">
            <a:noFill/>
            <a:miter lim="800000"/>
            <a:headEnd/>
            <a:tailEnd/>
          </a:ln>
          <a:effectLst/>
        </p:spPr>
        <p:txBody>
          <a:bodyPr/>
          <a:lstStyle/>
          <a:p>
            <a:endParaRPr lang="en-US" dirty="0"/>
          </a:p>
        </p:txBody>
      </p:sp>
      <p:sp>
        <p:nvSpPr>
          <p:cNvPr id="8210" name="Rectangle 18"/>
          <p:cNvSpPr>
            <a:spLocks noGrp="1" noChangeArrowheads="1"/>
          </p:cNvSpPr>
          <p:nvPr>
            <p:ph type="title"/>
          </p:nvPr>
        </p:nvSpPr>
        <p:spPr/>
        <p:txBody>
          <a:bodyPr/>
          <a:lstStyle/>
          <a:p>
            <a:r>
              <a:rPr lang="en-US" dirty="0" smtClean="0"/>
              <a:t>Interpretation of Results</a:t>
            </a:r>
            <a:endParaRPr lang="en-US" dirty="0"/>
          </a:p>
        </p:txBody>
      </p:sp>
      <p:sp>
        <p:nvSpPr>
          <p:cNvPr id="8211" name="Rectangle 19"/>
          <p:cNvSpPr>
            <a:spLocks noGrp="1" noChangeArrowheads="1"/>
          </p:cNvSpPr>
          <p:nvPr>
            <p:ph type="body" sz="half" idx="1"/>
          </p:nvPr>
        </p:nvSpPr>
        <p:spPr>
          <a:xfrm>
            <a:off x="457200" y="1981200"/>
            <a:ext cx="5410200" cy="4267200"/>
          </a:xfrm>
        </p:spPr>
        <p:txBody>
          <a:bodyPr/>
          <a:lstStyle/>
          <a:p>
            <a:pPr lvl="0"/>
            <a:r>
              <a:rPr lang="en-US" sz="2000" b="1" dirty="0">
                <a:solidFill>
                  <a:schemeClr val="tx1"/>
                </a:solidFill>
                <a:latin typeface="+mn-lt"/>
                <a:ea typeface="+mn-ea"/>
                <a:cs typeface="+mn-cs"/>
              </a:rPr>
              <a:t>Positive Result:  Two separate black or gray bands</a:t>
            </a:r>
            <a:r>
              <a:rPr lang="en-US" sz="2000" dirty="0">
                <a:solidFill>
                  <a:schemeClr val="tx1"/>
                </a:solidFill>
                <a:latin typeface="+mn-lt"/>
                <a:ea typeface="+mn-ea"/>
                <a:cs typeface="+mn-cs"/>
              </a:rPr>
              <a:t>, one at (T) – Test area, and the other at the (C) – Control area, are visible in the results window, indicating that the specimen contains detectable levels of hCG.  While the intensity of the test band may vary with different specimens, the appearance of 2 distinct bands should be interpreted as a positive result.</a:t>
            </a:r>
          </a:p>
          <a:p>
            <a:pPr lvl="1"/>
            <a:r>
              <a:rPr lang="en-US" sz="1800" dirty="0">
                <a:solidFill>
                  <a:schemeClr val="tx1"/>
                </a:solidFill>
                <a:latin typeface="+mn-lt"/>
              </a:rPr>
              <a:t>Note:  If the test band appears very faint, it is recommended that a new sample be collected 48 hours later and tested using another OSOM Card Pregnancy Test Device.</a:t>
            </a:r>
          </a:p>
          <a:p>
            <a:endParaRPr lang="en-US" sz="2800" dirty="0"/>
          </a:p>
        </p:txBody>
      </p:sp>
      <p:grpSp>
        <p:nvGrpSpPr>
          <p:cNvPr id="10" name="Group 9"/>
          <p:cNvGrpSpPr/>
          <p:nvPr/>
        </p:nvGrpSpPr>
        <p:grpSpPr>
          <a:xfrm>
            <a:off x="5943600" y="1981200"/>
            <a:ext cx="2986357" cy="2060290"/>
            <a:chOff x="6005243" y="2652442"/>
            <a:chExt cx="2986357" cy="2060290"/>
          </a:xfrm>
        </p:grpSpPr>
        <p:pic>
          <p:nvPicPr>
            <p:cNvPr id="35" name="Picture 34" descr="osom4.bmp"/>
            <p:cNvPicPr>
              <a:picLocks noChangeAspect="1"/>
            </p:cNvPicPr>
            <p:nvPr/>
          </p:nvPicPr>
          <p:blipFill>
            <a:blip r:embed="rId2" cstate="print"/>
            <a:stretch>
              <a:fillRect/>
            </a:stretch>
          </p:blipFill>
          <p:spPr>
            <a:xfrm rot="900000">
              <a:off x="6005243" y="2652442"/>
              <a:ext cx="1904762" cy="1904762"/>
            </a:xfrm>
            <a:prstGeom prst="rect">
              <a:avLst/>
            </a:prstGeom>
          </p:spPr>
        </p:pic>
        <p:cxnSp>
          <p:nvCxnSpPr>
            <p:cNvPr id="40" name="Straight Arrow Connector 39"/>
            <p:cNvCxnSpPr/>
            <p:nvPr/>
          </p:nvCxnSpPr>
          <p:spPr bwMode="auto">
            <a:xfrm flipV="1">
              <a:off x="7239000" y="3810000"/>
              <a:ext cx="0" cy="5334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41" name="TextBox 40"/>
            <p:cNvSpPr txBox="1"/>
            <p:nvPr/>
          </p:nvSpPr>
          <p:spPr>
            <a:xfrm>
              <a:off x="6705600" y="4343400"/>
              <a:ext cx="1295400" cy="369332"/>
            </a:xfrm>
            <a:prstGeom prst="rect">
              <a:avLst/>
            </a:prstGeom>
            <a:noFill/>
          </p:spPr>
          <p:txBody>
            <a:bodyPr wrap="square" rtlCol="0">
              <a:spAutoFit/>
            </a:bodyPr>
            <a:lstStyle/>
            <a:p>
              <a:r>
                <a:rPr lang="en-US" dirty="0" smtClean="0">
                  <a:solidFill>
                    <a:schemeClr val="bg2"/>
                  </a:solidFill>
                </a:rPr>
                <a:t>Test Area</a:t>
              </a:r>
              <a:endParaRPr lang="en-US" dirty="0">
                <a:solidFill>
                  <a:schemeClr val="bg2"/>
                </a:solidFill>
              </a:endParaRPr>
            </a:p>
          </p:txBody>
        </p:sp>
        <p:cxnSp>
          <p:nvCxnSpPr>
            <p:cNvPr id="45" name="Straight Arrow Connector 44"/>
            <p:cNvCxnSpPr/>
            <p:nvPr/>
          </p:nvCxnSpPr>
          <p:spPr bwMode="auto">
            <a:xfrm flipH="1" flipV="1">
              <a:off x="7391400" y="3810000"/>
              <a:ext cx="152400" cy="3048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48" name="TextBox 47"/>
            <p:cNvSpPr txBox="1"/>
            <p:nvPr/>
          </p:nvSpPr>
          <p:spPr>
            <a:xfrm>
              <a:off x="7467600" y="4038600"/>
              <a:ext cx="1524000" cy="369332"/>
            </a:xfrm>
            <a:prstGeom prst="rect">
              <a:avLst/>
            </a:prstGeom>
            <a:noFill/>
          </p:spPr>
          <p:txBody>
            <a:bodyPr wrap="square" rtlCol="0">
              <a:spAutoFit/>
            </a:bodyPr>
            <a:lstStyle/>
            <a:p>
              <a:r>
                <a:rPr lang="en-US" dirty="0" smtClean="0">
                  <a:solidFill>
                    <a:schemeClr val="bg2"/>
                  </a:solidFill>
                </a:rPr>
                <a:t>Control Area</a:t>
              </a:r>
              <a:endParaRPr lang="en-US" dirty="0">
                <a:solidFill>
                  <a:schemeClr val="bg2"/>
                </a:solidFill>
              </a:endParaRPr>
            </a:p>
          </p:txBody>
        </p:sp>
      </p:grpSp>
      <p:pic>
        <p:nvPicPr>
          <p:cNvPr id="11" name="Picture 10" descr="osom8.bmp"/>
          <p:cNvPicPr>
            <a:picLocks noChangeAspect="1"/>
          </p:cNvPicPr>
          <p:nvPr/>
        </p:nvPicPr>
        <p:blipFill>
          <a:blip r:embed="rId3" cstate="print"/>
          <a:srcRect l="5749" t="2918" r="60359" b="40851"/>
          <a:stretch>
            <a:fillRect/>
          </a:stretch>
        </p:blipFill>
        <p:spPr>
          <a:xfrm>
            <a:off x="6934200" y="4343400"/>
            <a:ext cx="1078268" cy="1762080"/>
          </a:xfrm>
          <a:prstGeom prst="rect">
            <a:avLst/>
          </a:prstGeom>
        </p:spPr>
      </p:pic>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4" name="Rectangle 14"/>
          <p:cNvSpPr>
            <a:spLocks noGrp="1" noChangeArrowheads="1"/>
          </p:cNvSpPr>
          <p:nvPr>
            <p:ph type="title"/>
          </p:nvPr>
        </p:nvSpPr>
        <p:spPr/>
        <p:txBody>
          <a:bodyPr/>
          <a:lstStyle/>
          <a:p>
            <a:r>
              <a:rPr lang="en-US" dirty="0" smtClean="0"/>
              <a:t>Interpretation of Results</a:t>
            </a:r>
            <a:endParaRPr lang="en-US" dirty="0"/>
          </a:p>
        </p:txBody>
      </p:sp>
      <p:sp>
        <p:nvSpPr>
          <p:cNvPr id="10255" name="Rectangle 15"/>
          <p:cNvSpPr>
            <a:spLocks noGrp="1" noChangeArrowheads="1"/>
          </p:cNvSpPr>
          <p:nvPr>
            <p:ph type="body" sz="half" idx="1"/>
          </p:nvPr>
        </p:nvSpPr>
        <p:spPr>
          <a:xfrm>
            <a:off x="457200" y="1981200"/>
            <a:ext cx="5105400" cy="4191000"/>
          </a:xfrm>
        </p:spPr>
        <p:txBody>
          <a:bodyPr/>
          <a:lstStyle/>
          <a:p>
            <a:pPr lvl="0"/>
            <a:r>
              <a:rPr lang="en-US" sz="2400" b="1" dirty="0" smtClean="0"/>
              <a:t>Negative Result</a:t>
            </a:r>
            <a:r>
              <a:rPr lang="en-US" sz="2400" dirty="0" smtClean="0"/>
              <a:t>:  If no band appears at the (T) – Test area and a black or gray band is visible at the (C) - Control area, the test is considered negative, indicating that the specimen contains no detectable level of hCG.</a:t>
            </a:r>
          </a:p>
          <a:p>
            <a:endParaRPr lang="en-US" sz="2800" dirty="0"/>
          </a:p>
        </p:txBody>
      </p:sp>
      <p:sp>
        <p:nvSpPr>
          <p:cNvPr id="10247" name="AutoShape 7"/>
          <p:cNvSpPr>
            <a:spLocks noChangeArrowheads="1"/>
          </p:cNvSpPr>
          <p:nvPr/>
        </p:nvSpPr>
        <p:spPr bwMode="auto">
          <a:xfrm flipH="1">
            <a:off x="4578350" y="2143125"/>
            <a:ext cx="0" cy="0"/>
          </a:xfrm>
          <a:prstGeom prst="rtTriangle">
            <a:avLst/>
          </a:prstGeom>
          <a:gradFill rotWithShape="0">
            <a:gsLst>
              <a:gs pos="0">
                <a:schemeClr val="accent1"/>
              </a:gs>
              <a:gs pos="100000">
                <a:schemeClr val="accent1">
                  <a:gamma/>
                  <a:shade val="60000"/>
                  <a:invGamma/>
                </a:schemeClr>
              </a:gs>
            </a:gsLst>
            <a:lin ang="5400000" scaled="1"/>
          </a:gradFill>
          <a:ln w="9525">
            <a:solidFill>
              <a:schemeClr val="tx1"/>
            </a:solidFill>
            <a:miter lim="800000"/>
            <a:headEnd/>
            <a:tailEnd/>
          </a:ln>
          <a:effectLst/>
        </p:spPr>
        <p:txBody>
          <a:bodyPr wrap="none" anchor="ctr"/>
          <a:lstStyle/>
          <a:p>
            <a:endParaRPr lang="en-US" dirty="0"/>
          </a:p>
        </p:txBody>
      </p:sp>
      <p:sp>
        <p:nvSpPr>
          <p:cNvPr id="10251" name="AutoShape 11"/>
          <p:cNvSpPr>
            <a:spLocks noChangeArrowheads="1"/>
          </p:cNvSpPr>
          <p:nvPr/>
        </p:nvSpPr>
        <p:spPr bwMode="auto">
          <a:xfrm flipH="1">
            <a:off x="4578350" y="2143125"/>
            <a:ext cx="0" cy="0"/>
          </a:xfrm>
          <a:prstGeom prst="rtTriangle">
            <a:avLst/>
          </a:prstGeom>
          <a:gradFill rotWithShape="0">
            <a:gsLst>
              <a:gs pos="0">
                <a:schemeClr val="accent1"/>
              </a:gs>
              <a:gs pos="100000">
                <a:schemeClr val="accent1">
                  <a:gamma/>
                  <a:shade val="60000"/>
                  <a:invGamma/>
                </a:schemeClr>
              </a:gs>
            </a:gsLst>
            <a:lin ang="5400000" scaled="1"/>
          </a:gradFill>
          <a:ln w="9525">
            <a:solidFill>
              <a:schemeClr val="tx1"/>
            </a:solidFill>
            <a:miter lim="800000"/>
            <a:headEnd/>
            <a:tailEnd/>
          </a:ln>
          <a:effectLst/>
        </p:spPr>
        <p:txBody>
          <a:bodyPr wrap="none" anchor="ctr"/>
          <a:lstStyle/>
          <a:p>
            <a:endParaRPr lang="en-US" dirty="0"/>
          </a:p>
        </p:txBody>
      </p:sp>
      <p:grpSp>
        <p:nvGrpSpPr>
          <p:cNvPr id="20" name="Group 19"/>
          <p:cNvGrpSpPr/>
          <p:nvPr/>
        </p:nvGrpSpPr>
        <p:grpSpPr>
          <a:xfrm>
            <a:off x="6019800" y="2133600"/>
            <a:ext cx="2793889" cy="1910422"/>
            <a:chOff x="6197711" y="3107110"/>
            <a:chExt cx="2793889" cy="1910422"/>
          </a:xfrm>
        </p:grpSpPr>
        <p:pic>
          <p:nvPicPr>
            <p:cNvPr id="12" name="Picture 11" descr="osom5.bmp"/>
            <p:cNvPicPr>
              <a:picLocks noChangeAspect="1"/>
            </p:cNvPicPr>
            <p:nvPr/>
          </p:nvPicPr>
          <p:blipFill>
            <a:blip r:embed="rId2" cstate="print"/>
            <a:srcRect l="4801" t="14402" b="19202"/>
            <a:stretch>
              <a:fillRect/>
            </a:stretch>
          </p:blipFill>
          <p:spPr>
            <a:xfrm rot="900000">
              <a:off x="6197711" y="3107110"/>
              <a:ext cx="1813326" cy="1264686"/>
            </a:xfrm>
            <a:prstGeom prst="rect">
              <a:avLst/>
            </a:prstGeom>
          </p:spPr>
        </p:pic>
        <p:cxnSp>
          <p:nvCxnSpPr>
            <p:cNvPr id="14" name="Straight Arrow Connector 13"/>
            <p:cNvCxnSpPr/>
            <p:nvPr/>
          </p:nvCxnSpPr>
          <p:spPr bwMode="auto">
            <a:xfrm flipH="1" flipV="1">
              <a:off x="7315200" y="3962400"/>
              <a:ext cx="76200" cy="6096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flipH="1" flipV="1">
              <a:off x="7467600" y="3962400"/>
              <a:ext cx="228600" cy="3048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18" name="TextBox 17"/>
            <p:cNvSpPr txBox="1"/>
            <p:nvPr/>
          </p:nvSpPr>
          <p:spPr>
            <a:xfrm>
              <a:off x="6858000" y="4648200"/>
              <a:ext cx="1219200" cy="369332"/>
            </a:xfrm>
            <a:prstGeom prst="rect">
              <a:avLst/>
            </a:prstGeom>
            <a:noFill/>
          </p:spPr>
          <p:txBody>
            <a:bodyPr wrap="square" rtlCol="0">
              <a:spAutoFit/>
            </a:bodyPr>
            <a:lstStyle/>
            <a:p>
              <a:r>
                <a:rPr lang="en-US" dirty="0" smtClean="0">
                  <a:solidFill>
                    <a:schemeClr val="bg2"/>
                  </a:solidFill>
                </a:rPr>
                <a:t>Test Area</a:t>
              </a:r>
              <a:endParaRPr lang="en-US" dirty="0">
                <a:solidFill>
                  <a:schemeClr val="bg2"/>
                </a:solidFill>
              </a:endParaRPr>
            </a:p>
          </p:txBody>
        </p:sp>
        <p:sp>
          <p:nvSpPr>
            <p:cNvPr id="19" name="TextBox 18"/>
            <p:cNvSpPr txBox="1"/>
            <p:nvPr/>
          </p:nvSpPr>
          <p:spPr>
            <a:xfrm>
              <a:off x="7467600" y="4267200"/>
              <a:ext cx="1524000" cy="369332"/>
            </a:xfrm>
            <a:prstGeom prst="rect">
              <a:avLst/>
            </a:prstGeom>
            <a:noFill/>
          </p:spPr>
          <p:txBody>
            <a:bodyPr wrap="square" rtlCol="0">
              <a:spAutoFit/>
            </a:bodyPr>
            <a:lstStyle/>
            <a:p>
              <a:r>
                <a:rPr lang="en-US" dirty="0" smtClean="0">
                  <a:solidFill>
                    <a:schemeClr val="bg2"/>
                  </a:solidFill>
                </a:rPr>
                <a:t>Control Area</a:t>
              </a:r>
              <a:endParaRPr lang="en-US" dirty="0">
                <a:solidFill>
                  <a:schemeClr val="bg2"/>
                </a:solidFill>
              </a:endParaRPr>
            </a:p>
          </p:txBody>
        </p:sp>
      </p:grpSp>
      <p:pic>
        <p:nvPicPr>
          <p:cNvPr id="21" name="Picture 20" descr="osom8.bmp"/>
          <p:cNvPicPr>
            <a:picLocks noChangeAspect="1"/>
          </p:cNvPicPr>
          <p:nvPr/>
        </p:nvPicPr>
        <p:blipFill>
          <a:blip r:embed="rId3" cstate="print"/>
          <a:srcRect l="5749" t="64195" r="60359" b="2918"/>
          <a:stretch>
            <a:fillRect/>
          </a:stretch>
        </p:blipFill>
        <p:spPr>
          <a:xfrm>
            <a:off x="6629400" y="4572000"/>
            <a:ext cx="1078270" cy="1030597"/>
          </a:xfrm>
          <a:prstGeom prst="rect">
            <a:avLst/>
          </a:prstGeom>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dirty="0" smtClean="0"/>
              <a:t>Interpretation of Results</a:t>
            </a:r>
            <a:endParaRPr lang="en-US" dirty="0"/>
          </a:p>
        </p:txBody>
      </p:sp>
      <p:sp>
        <p:nvSpPr>
          <p:cNvPr id="56323" name="Rectangle 3"/>
          <p:cNvSpPr>
            <a:spLocks noGrp="1" noChangeArrowheads="1"/>
          </p:cNvSpPr>
          <p:nvPr>
            <p:ph type="body" idx="1"/>
          </p:nvPr>
        </p:nvSpPr>
        <p:spPr>
          <a:xfrm>
            <a:off x="457200" y="1981200"/>
            <a:ext cx="5410200" cy="4267200"/>
          </a:xfrm>
        </p:spPr>
        <p:txBody>
          <a:bodyPr/>
          <a:lstStyle/>
          <a:p>
            <a:pPr lvl="0"/>
            <a:r>
              <a:rPr lang="en-US" sz="2000" b="1" dirty="0" smtClean="0"/>
              <a:t>Invalid Result</a:t>
            </a:r>
            <a:r>
              <a:rPr lang="en-US" sz="2000" dirty="0" smtClean="0"/>
              <a:t>:  If no band appears at the (C) - Control region, the test is invalid.  The test is also invalid if incomplete or beaded bands appear at the (T) Test or (C) Control region.  The test should be repeated using another device.</a:t>
            </a:r>
          </a:p>
          <a:p>
            <a:pPr lvl="1"/>
            <a:r>
              <a:rPr lang="en-US" sz="2000" dirty="0" smtClean="0"/>
              <a:t>Note:  The test is valid if the control line appears by the stated read time regardless of whether the sample has migrated all the way to the end of the sample window.</a:t>
            </a:r>
          </a:p>
          <a:p>
            <a:endParaRPr lang="en-US" dirty="0"/>
          </a:p>
        </p:txBody>
      </p:sp>
      <p:grpSp>
        <p:nvGrpSpPr>
          <p:cNvPr id="12" name="Group 11"/>
          <p:cNvGrpSpPr/>
          <p:nvPr/>
        </p:nvGrpSpPr>
        <p:grpSpPr>
          <a:xfrm>
            <a:off x="6019800" y="2133600"/>
            <a:ext cx="2915232" cy="1756418"/>
            <a:chOff x="6228768" y="2880114"/>
            <a:chExt cx="2915232" cy="1756418"/>
          </a:xfrm>
        </p:grpSpPr>
        <p:pic>
          <p:nvPicPr>
            <p:cNvPr id="5" name="Picture 4" descr="osom5.bmp"/>
            <p:cNvPicPr>
              <a:picLocks noChangeAspect="1"/>
            </p:cNvPicPr>
            <p:nvPr/>
          </p:nvPicPr>
          <p:blipFill>
            <a:blip r:embed="rId2" cstate="print"/>
            <a:srcRect l="4801" t="14402" b="19202"/>
            <a:stretch>
              <a:fillRect/>
            </a:stretch>
          </p:blipFill>
          <p:spPr>
            <a:xfrm rot="900000">
              <a:off x="6228768" y="2880114"/>
              <a:ext cx="1813322" cy="1264682"/>
            </a:xfrm>
            <a:prstGeom prst="rect">
              <a:avLst/>
            </a:prstGeom>
          </p:spPr>
        </p:pic>
        <p:grpSp>
          <p:nvGrpSpPr>
            <p:cNvPr id="10" name="Group 9"/>
            <p:cNvGrpSpPr/>
            <p:nvPr/>
          </p:nvGrpSpPr>
          <p:grpSpPr>
            <a:xfrm>
              <a:off x="6858000" y="3733800"/>
              <a:ext cx="2286000" cy="902732"/>
              <a:chOff x="6705600" y="3810000"/>
              <a:chExt cx="2286000" cy="902732"/>
            </a:xfrm>
          </p:grpSpPr>
          <p:cxnSp>
            <p:nvCxnSpPr>
              <p:cNvPr id="6" name="Straight Arrow Connector 5"/>
              <p:cNvCxnSpPr/>
              <p:nvPr/>
            </p:nvCxnSpPr>
            <p:spPr bwMode="auto">
              <a:xfrm flipV="1">
                <a:off x="7239000" y="3810000"/>
                <a:ext cx="0" cy="5334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7" name="TextBox 6"/>
              <p:cNvSpPr txBox="1"/>
              <p:nvPr/>
            </p:nvSpPr>
            <p:spPr>
              <a:xfrm>
                <a:off x="6705600" y="4343400"/>
                <a:ext cx="1295400" cy="369332"/>
              </a:xfrm>
              <a:prstGeom prst="rect">
                <a:avLst/>
              </a:prstGeom>
              <a:noFill/>
            </p:spPr>
            <p:txBody>
              <a:bodyPr wrap="square" rtlCol="0">
                <a:spAutoFit/>
              </a:bodyPr>
              <a:lstStyle/>
              <a:p>
                <a:r>
                  <a:rPr lang="en-US" dirty="0" smtClean="0">
                    <a:solidFill>
                      <a:schemeClr val="bg2"/>
                    </a:solidFill>
                  </a:rPr>
                  <a:t>Test Area</a:t>
                </a:r>
                <a:endParaRPr lang="en-US" dirty="0">
                  <a:solidFill>
                    <a:schemeClr val="bg2"/>
                  </a:solidFill>
                </a:endParaRPr>
              </a:p>
            </p:txBody>
          </p:sp>
          <p:cxnSp>
            <p:nvCxnSpPr>
              <p:cNvPr id="8" name="Straight Arrow Connector 7"/>
              <p:cNvCxnSpPr/>
              <p:nvPr/>
            </p:nvCxnSpPr>
            <p:spPr bwMode="auto">
              <a:xfrm flipH="1" flipV="1">
                <a:off x="7391400" y="3810000"/>
                <a:ext cx="152400" cy="3048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9" name="TextBox 8"/>
              <p:cNvSpPr txBox="1"/>
              <p:nvPr/>
            </p:nvSpPr>
            <p:spPr>
              <a:xfrm>
                <a:off x="7467600" y="4038600"/>
                <a:ext cx="1524000" cy="369332"/>
              </a:xfrm>
              <a:prstGeom prst="rect">
                <a:avLst/>
              </a:prstGeom>
              <a:noFill/>
            </p:spPr>
            <p:txBody>
              <a:bodyPr wrap="square" rtlCol="0">
                <a:spAutoFit/>
              </a:bodyPr>
              <a:lstStyle/>
              <a:p>
                <a:r>
                  <a:rPr lang="en-US" dirty="0" smtClean="0">
                    <a:solidFill>
                      <a:schemeClr val="bg2"/>
                    </a:solidFill>
                  </a:rPr>
                  <a:t>Control Area</a:t>
                </a:r>
                <a:endParaRPr lang="en-US" dirty="0">
                  <a:solidFill>
                    <a:schemeClr val="bg2"/>
                  </a:solidFill>
                </a:endParaRPr>
              </a:p>
            </p:txBody>
          </p:sp>
        </p:grpSp>
      </p:grpSp>
      <p:pic>
        <p:nvPicPr>
          <p:cNvPr id="11" name="Picture 10" descr="osom9.bmp"/>
          <p:cNvPicPr>
            <a:picLocks noChangeAspect="1"/>
          </p:cNvPicPr>
          <p:nvPr/>
        </p:nvPicPr>
        <p:blipFill>
          <a:blip r:embed="rId3" cstate="print"/>
          <a:srcRect l="5749" t="2918" r="60359" b="43769"/>
          <a:stretch>
            <a:fillRect/>
          </a:stretch>
        </p:blipFill>
        <p:spPr>
          <a:xfrm>
            <a:off x="6858000" y="4191000"/>
            <a:ext cx="1078270" cy="1670681"/>
          </a:xfrm>
          <a:prstGeom prst="rect">
            <a:avLst/>
          </a:prstGeom>
        </p:spPr>
      </p:pic>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Documentation of Patient and QC Results</a:t>
            </a:r>
            <a:endParaRPr lang="en-US" dirty="0"/>
          </a:p>
        </p:txBody>
      </p:sp>
      <p:sp>
        <p:nvSpPr>
          <p:cNvPr id="57347" name="Rectangle 3"/>
          <p:cNvSpPr>
            <a:spLocks noGrp="1" noChangeArrowheads="1"/>
          </p:cNvSpPr>
          <p:nvPr>
            <p:ph type="body" idx="1"/>
          </p:nvPr>
        </p:nvSpPr>
        <p:spPr>
          <a:xfrm>
            <a:off x="457200" y="1981200"/>
            <a:ext cx="8229600" cy="4038600"/>
          </a:xfrm>
        </p:spPr>
        <p:txBody>
          <a:bodyPr/>
          <a:lstStyle/>
          <a:p>
            <a:pPr lvl="0"/>
            <a:r>
              <a:rPr lang="en-US" sz="2400" dirty="0" smtClean="0"/>
              <a:t>POCT personnel performing the Pregnancy Test (hCG) must document patient results on the test log. </a:t>
            </a:r>
          </a:p>
          <a:p>
            <a:pPr lvl="0"/>
            <a:r>
              <a:rPr lang="en-US" sz="2400" dirty="0" smtClean="0"/>
              <a:t>In addition they must document the results of the Control Area (Internal QC). </a:t>
            </a:r>
            <a:r>
              <a:rPr lang="en-US" sz="2400" b="1" dirty="0" smtClean="0"/>
              <a:t>Do not report patient results unless quality control is acceptable.</a:t>
            </a:r>
            <a:endParaRPr lang="en-US" sz="2400" dirty="0" smtClean="0"/>
          </a:p>
          <a:p>
            <a:pPr lvl="0"/>
            <a:r>
              <a:rPr lang="en-US" sz="2400" dirty="0" smtClean="0"/>
              <a:t>The test log must also include the date of testing, patient initials and medical record number, testing personnel initials, provider, and sign or symptom.</a:t>
            </a:r>
          </a:p>
          <a:p>
            <a:pPr lvl="0"/>
            <a:r>
              <a:rPr lang="en-US" sz="2400" dirty="0" smtClean="0"/>
              <a:t>All patient and performance control results must be entered into EHR.</a:t>
            </a:r>
            <a:endParaRPr lang="en-US" sz="2400" dirty="0"/>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a:xfrm>
            <a:off x="457200" y="2133600"/>
            <a:ext cx="8229600" cy="4038600"/>
          </a:xfrm>
        </p:spPr>
        <p:txBody>
          <a:bodyPr/>
          <a:lstStyle/>
          <a:p>
            <a:pPr lvl="0"/>
            <a:r>
              <a:rPr lang="en-US" sz="2000" dirty="0" smtClean="0"/>
              <a:t>This assay is capable of detecting only whole molecule (intact) hCG, which is the predominant form of hCG in early pregnancy.  It cannot detect the presence of hCG fragments or free subunits.</a:t>
            </a:r>
          </a:p>
          <a:p>
            <a:pPr lvl="0"/>
            <a:r>
              <a:rPr lang="en-US" sz="2000" dirty="0" smtClean="0"/>
              <a:t>In later term pregnancies (beyond the first trimester), occasionally urine samples can contain very high levels of hCG fragments.  Therefore, the OSOM Card Pregnancy Test is most effective when used for the detection of pregnancy in its earlier stages.</a:t>
            </a:r>
          </a:p>
          <a:p>
            <a:pPr lvl="0"/>
            <a:r>
              <a:rPr lang="en-US" sz="2000" dirty="0" smtClean="0"/>
              <a:t>For diagnostic purposes, hCG test results should always be used in conjunction with other methods and in the context of the patient’s clinical information (e.g., medical history, symptoms, results of other tests, clinical impression, etc.).  Ectopic pregnancy cannot be distinguished from normal pregnancy by hCG measurements alone.</a:t>
            </a:r>
          </a:p>
          <a:p>
            <a:endParaRPr lang="en-US" dirty="0"/>
          </a:p>
        </p:txBody>
      </p:sp>
      <p:pic>
        <p:nvPicPr>
          <p:cNvPr id="4" name="Picture 3" descr="C:\Documents and Settings\jeanna.begay\Local Settings\Temporary Internet Files\Content.IE5\JX1ECA2I\MC900360736[1].wmf"/>
          <p:cNvPicPr>
            <a:picLocks noChangeAspect="1" noChangeArrowheads="1"/>
          </p:cNvPicPr>
          <p:nvPr/>
        </p:nvPicPr>
        <p:blipFill>
          <a:blip r:embed="rId2" cstate="print"/>
          <a:srcRect/>
          <a:stretch>
            <a:fillRect/>
          </a:stretch>
        </p:blipFill>
        <p:spPr bwMode="auto">
          <a:xfrm flipH="1">
            <a:off x="7772400" y="228600"/>
            <a:ext cx="1005840" cy="1868119"/>
          </a:xfrm>
          <a:prstGeom prst="rect">
            <a:avLst/>
          </a:prstGeom>
          <a:noFill/>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pPr lvl="0"/>
            <a:r>
              <a:rPr lang="en-US" sz="2000" dirty="0" smtClean="0"/>
              <a:t>If the hCG level is inconsistent with, or unsupported by, clinical evidence, results should also be confirmed by an alternative hCG method.  Test results should be confirmed using a quantitative hCG assay prior to the performance of any critical medical procedure.</a:t>
            </a:r>
          </a:p>
          <a:p>
            <a:pPr lvl="0"/>
            <a:r>
              <a:rPr lang="en-US" sz="2000" dirty="0" smtClean="0"/>
              <a:t>Because of the high degree of sensitivity of the assay, specimens tested as positive during the initial days after conception may later be negative due to natural termination of the pregnancy.  Overall, natural termination occurs in 22% of clinical unrecognized pregnancies and 31% of other pregnancies.  In the presence of weakly positive results, it is good laboratory practice to sample and test again after 48 hours.</a:t>
            </a:r>
          </a:p>
          <a:p>
            <a:pPr lvl="0"/>
            <a:endParaRPr lang="en-US" sz="2000" dirty="0" smtClean="0"/>
          </a:p>
          <a:p>
            <a:endParaRPr lang="en-US" dirty="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pPr lvl="0"/>
            <a:r>
              <a:rPr lang="en-US" sz="2400" dirty="0" smtClean="0"/>
              <a:t>Detection of very low levels of hCG does not necessarily indicate pregnancy as low levels of hCG can occur in healthy, nonpregnant subjects.  Additionally, post-menopausal specimens may elicit weak positive results due to low hCG levels unrelated to pregnancy.  In a normal pregnancy, hCG values double approximately every 48 hours.  Patients with very low levels of hCG should be sampled and tested again after 48 hours, or tested with an alternative method.</a:t>
            </a:r>
          </a:p>
          <a:p>
            <a:endParaRPr lang="en-US"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dirty="0" smtClean="0"/>
              <a:t>Principle</a:t>
            </a:r>
            <a:endParaRPr lang="en-US" dirty="0"/>
          </a:p>
        </p:txBody>
      </p:sp>
      <p:sp>
        <p:nvSpPr>
          <p:cNvPr id="50179" name="Rectangle 3"/>
          <p:cNvSpPr>
            <a:spLocks noGrp="1" noChangeArrowheads="1"/>
          </p:cNvSpPr>
          <p:nvPr>
            <p:ph type="body" idx="1"/>
          </p:nvPr>
        </p:nvSpPr>
        <p:spPr>
          <a:xfrm>
            <a:off x="457200" y="1981200"/>
            <a:ext cx="8229600" cy="4343400"/>
          </a:xfrm>
        </p:spPr>
        <p:txBody>
          <a:bodyPr/>
          <a:lstStyle/>
          <a:p>
            <a:r>
              <a:rPr lang="en-US" sz="2600" dirty="0">
                <a:solidFill>
                  <a:schemeClr val="tx1"/>
                </a:solidFill>
                <a:latin typeface="+mn-lt"/>
                <a:ea typeface="+mn-ea"/>
                <a:cs typeface="+mn-cs"/>
              </a:rPr>
              <a:t>Human chorionic gonadotrophin (hCG) is a glycoprotein hormone secreted by the developing placenta.  After fertilization, the concentration of hCG rapidly rises in both the urine and serum of pregnant women.  </a:t>
            </a:r>
            <a:endParaRPr lang="en-US" sz="2600" dirty="0" smtClean="0">
              <a:solidFill>
                <a:schemeClr val="tx1"/>
              </a:solidFill>
              <a:latin typeface="+mn-lt"/>
              <a:ea typeface="+mn-ea"/>
              <a:cs typeface="+mn-cs"/>
            </a:endParaRPr>
          </a:p>
          <a:p>
            <a:r>
              <a:rPr lang="en-US" sz="2600" dirty="0" smtClean="0">
                <a:solidFill>
                  <a:schemeClr val="tx1"/>
                </a:solidFill>
                <a:latin typeface="+mn-lt"/>
                <a:ea typeface="+mn-ea"/>
                <a:cs typeface="+mn-cs"/>
              </a:rPr>
              <a:t>The </a:t>
            </a:r>
            <a:r>
              <a:rPr lang="en-US" sz="2600" dirty="0">
                <a:solidFill>
                  <a:schemeClr val="tx1"/>
                </a:solidFill>
                <a:latin typeface="+mn-lt"/>
                <a:ea typeface="+mn-ea"/>
                <a:cs typeface="+mn-cs"/>
              </a:rPr>
              <a:t>OSOM Card Pregnancy Test is a rapid test which one can detect the presence of hCG in urine</a:t>
            </a:r>
            <a:r>
              <a:rPr lang="en-US" sz="2600" dirty="0" smtClean="0">
                <a:solidFill>
                  <a:schemeClr val="tx1"/>
                </a:solidFill>
                <a:latin typeface="+mn-lt"/>
                <a:ea typeface="+mn-ea"/>
                <a:cs typeface="+mn-cs"/>
              </a:rPr>
              <a:t>.</a:t>
            </a:r>
          </a:p>
          <a:p>
            <a:r>
              <a:rPr lang="en-US" sz="2600" dirty="0" smtClean="0"/>
              <a:t>For the qualitative detection of human chorionic gonadotrophin (hCG) in urine as an aid in the early determination of pregnancy.</a:t>
            </a:r>
            <a:endParaRPr lang="en-US" sz="2600" dirty="0" smtClean="0">
              <a:solidFill>
                <a:schemeClr val="tx1"/>
              </a:solidFill>
              <a:latin typeface="+mn-lt"/>
              <a:ea typeface="+mn-ea"/>
              <a:cs typeface="+mn-cs"/>
            </a:endParaRPr>
          </a:p>
        </p:txBody>
      </p:sp>
      <p:pic>
        <p:nvPicPr>
          <p:cNvPr id="102401" name="Picture 1" descr="C:\Documents and Settings\jeanna.begay\Local Settings\Temporary Internet Files\Content.IE5\WJSS8MW4\MC900288991[1].wmf"/>
          <p:cNvPicPr>
            <a:picLocks noChangeAspect="1" noChangeArrowheads="1"/>
          </p:cNvPicPr>
          <p:nvPr/>
        </p:nvPicPr>
        <p:blipFill>
          <a:blip r:embed="rId2" cstate="print"/>
          <a:srcRect/>
          <a:stretch>
            <a:fillRect/>
          </a:stretch>
        </p:blipFill>
        <p:spPr bwMode="auto">
          <a:xfrm flipH="1">
            <a:off x="7848600" y="381000"/>
            <a:ext cx="789556" cy="1981200"/>
          </a:xfrm>
          <a:prstGeom prst="rect">
            <a:avLst/>
          </a:prstGeom>
          <a:noFill/>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dirty="0" smtClean="0"/>
              <a:t>Policy</a:t>
            </a:r>
            <a:endParaRPr lang="en-US" dirty="0"/>
          </a:p>
        </p:txBody>
      </p:sp>
      <p:sp>
        <p:nvSpPr>
          <p:cNvPr id="65539" name="Rectangle 3"/>
          <p:cNvSpPr>
            <a:spLocks noGrp="1" noChangeArrowheads="1"/>
          </p:cNvSpPr>
          <p:nvPr>
            <p:ph type="body" idx="1"/>
          </p:nvPr>
        </p:nvSpPr>
        <p:spPr/>
        <p:txBody>
          <a:bodyPr/>
          <a:lstStyle/>
          <a:p>
            <a:pPr lvl="0"/>
            <a:r>
              <a:rPr lang="en-US" sz="2800" dirty="0" smtClean="0">
                <a:solidFill>
                  <a:schemeClr val="tx1"/>
                </a:solidFill>
                <a:latin typeface="+mn-lt"/>
                <a:ea typeface="+mn-ea"/>
                <a:cs typeface="+mn-cs"/>
              </a:rPr>
              <a:t>Urine pregnancy test will be done utilizing the OSOM Card Pregnancy test kit.</a:t>
            </a:r>
          </a:p>
          <a:p>
            <a:pPr lvl="0"/>
            <a:r>
              <a:rPr lang="en-US" sz="2800" dirty="0" smtClean="0">
                <a:solidFill>
                  <a:schemeClr val="tx1"/>
                </a:solidFill>
                <a:latin typeface="+mn-lt"/>
                <a:ea typeface="+mn-ea"/>
                <a:cs typeface="+mn-cs"/>
              </a:rPr>
              <a:t>Only nursing and medical staff who have had documented and demonstrated competency assessment for the point of care testing locations will perform urine pregnancy testing.</a:t>
            </a:r>
          </a:p>
          <a:p>
            <a:pPr lvl="0"/>
            <a:r>
              <a:rPr lang="en-US" sz="2800" dirty="0" smtClean="0">
                <a:solidFill>
                  <a:schemeClr val="tx1"/>
                </a:solidFill>
                <a:latin typeface="+mn-lt"/>
                <a:ea typeface="+mn-ea"/>
                <a:cs typeface="+mn-cs"/>
              </a:rPr>
              <a:t>Urine pregnancy testing is for screening purposes only.</a:t>
            </a:r>
          </a:p>
          <a:p>
            <a:endParaRPr lang="en-US"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Required</a:t>
            </a:r>
            <a:endParaRPr lang="en-US" dirty="0"/>
          </a:p>
        </p:txBody>
      </p:sp>
      <p:sp>
        <p:nvSpPr>
          <p:cNvPr id="3" name="Content Placeholder 2"/>
          <p:cNvSpPr>
            <a:spLocks noGrp="1"/>
          </p:cNvSpPr>
          <p:nvPr>
            <p:ph idx="1"/>
          </p:nvPr>
        </p:nvSpPr>
        <p:spPr/>
        <p:txBody>
          <a:bodyPr/>
          <a:lstStyle/>
          <a:p>
            <a:pPr lvl="0"/>
            <a:r>
              <a:rPr lang="en-US" dirty="0">
                <a:solidFill>
                  <a:schemeClr val="tx1"/>
                </a:solidFill>
                <a:latin typeface="+mn-lt"/>
                <a:ea typeface="+mn-ea"/>
                <a:cs typeface="+mn-cs"/>
              </a:rPr>
              <a:t>OSOM Card Pregnancy Test Device</a:t>
            </a:r>
          </a:p>
          <a:p>
            <a:pPr lvl="0"/>
            <a:r>
              <a:rPr lang="en-US" dirty="0">
                <a:solidFill>
                  <a:schemeClr val="tx1"/>
                </a:solidFill>
                <a:latin typeface="+mn-lt"/>
                <a:ea typeface="+mn-ea"/>
                <a:cs typeface="+mn-cs"/>
              </a:rPr>
              <a:t>Disposable pipette (contained in kit)</a:t>
            </a:r>
          </a:p>
          <a:p>
            <a:pPr lvl="0"/>
            <a:r>
              <a:rPr lang="en-US" dirty="0">
                <a:solidFill>
                  <a:schemeClr val="tx1"/>
                </a:solidFill>
                <a:latin typeface="+mn-lt"/>
                <a:ea typeface="+mn-ea"/>
                <a:cs typeface="+mn-cs"/>
              </a:rPr>
              <a:t>Clock or Timer</a:t>
            </a:r>
          </a:p>
          <a:p>
            <a:pPr lvl="0"/>
            <a:r>
              <a:rPr lang="en-US" dirty="0">
                <a:solidFill>
                  <a:schemeClr val="tx1"/>
                </a:solidFill>
                <a:latin typeface="+mn-lt"/>
                <a:ea typeface="+mn-ea"/>
                <a:cs typeface="+mn-cs"/>
              </a:rPr>
              <a:t>Collection Cup</a:t>
            </a:r>
          </a:p>
          <a:p>
            <a:pPr lvl="0"/>
            <a:r>
              <a:rPr lang="en-US" dirty="0">
                <a:solidFill>
                  <a:schemeClr val="tx1"/>
                </a:solidFill>
                <a:latin typeface="+mn-lt"/>
                <a:ea typeface="+mn-ea"/>
                <a:cs typeface="+mn-cs"/>
              </a:rPr>
              <a:t>Positive and Negative </a:t>
            </a:r>
            <a:r>
              <a:rPr lang="en-US" dirty="0" smtClean="0">
                <a:solidFill>
                  <a:schemeClr val="tx1"/>
                </a:solidFill>
                <a:latin typeface="+mn-lt"/>
                <a:ea typeface="+mn-ea"/>
                <a:cs typeface="+mn-cs"/>
              </a:rPr>
              <a:t>Controls</a:t>
            </a:r>
            <a:endParaRPr lang="en-US" dirty="0">
              <a:solidFill>
                <a:schemeClr val="tx1"/>
              </a:solidFill>
              <a:latin typeface="+mn-lt"/>
              <a:ea typeface="+mn-ea"/>
              <a:cs typeface="+mn-cs"/>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dirty="0" smtClean="0"/>
              <a:t>Storage &amp; Stability</a:t>
            </a:r>
            <a:endParaRPr lang="en-US" dirty="0"/>
          </a:p>
        </p:txBody>
      </p:sp>
      <p:sp>
        <p:nvSpPr>
          <p:cNvPr id="51203" name="Rectangle 3"/>
          <p:cNvSpPr>
            <a:spLocks noGrp="1" noChangeArrowheads="1"/>
          </p:cNvSpPr>
          <p:nvPr>
            <p:ph type="body" idx="1"/>
          </p:nvPr>
        </p:nvSpPr>
        <p:spPr/>
        <p:txBody>
          <a:bodyPr/>
          <a:lstStyle/>
          <a:p>
            <a:pPr lvl="0"/>
            <a:r>
              <a:rPr lang="en-US" dirty="0">
                <a:solidFill>
                  <a:schemeClr val="tx1"/>
                </a:solidFill>
                <a:latin typeface="+mn-lt"/>
                <a:ea typeface="+mn-ea"/>
                <a:cs typeface="+mn-cs"/>
              </a:rPr>
              <a:t>Store OSOM Pregnancy Test Kits at room temperature (15°-30°C), out of direct sunlight.</a:t>
            </a:r>
          </a:p>
          <a:p>
            <a:pPr lvl="0"/>
            <a:r>
              <a:rPr lang="en-US" dirty="0">
                <a:solidFill>
                  <a:schemeClr val="tx1"/>
                </a:solidFill>
                <a:latin typeface="+mn-lt"/>
                <a:ea typeface="+mn-ea"/>
                <a:cs typeface="+mn-cs"/>
              </a:rPr>
              <a:t>Test devices are stable until the expiration date printed on the kit or foil pouch</a:t>
            </a:r>
          </a:p>
          <a:p>
            <a:pPr lvl="0"/>
            <a:r>
              <a:rPr lang="en-US" dirty="0">
                <a:solidFill>
                  <a:schemeClr val="tx1"/>
                </a:solidFill>
                <a:latin typeface="+mn-lt"/>
                <a:ea typeface="+mn-ea"/>
                <a:cs typeface="+mn-cs"/>
              </a:rPr>
              <a:t>DO NOT freeze</a:t>
            </a:r>
            <a:r>
              <a:rPr lang="en-US" dirty="0" smtClean="0">
                <a:solidFill>
                  <a:schemeClr val="tx1"/>
                </a:solidFill>
                <a:latin typeface="+mn-lt"/>
                <a:ea typeface="+mn-ea"/>
                <a:cs typeface="+mn-cs"/>
              </a:rPr>
              <a:t>.</a:t>
            </a:r>
            <a:endParaRPr lang="en-US" dirty="0">
              <a:solidFill>
                <a:schemeClr val="tx1"/>
              </a:solidFill>
              <a:latin typeface="+mn-lt"/>
              <a:ea typeface="+mn-ea"/>
              <a:cs typeface="+mn-cs"/>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a:xfrm>
            <a:off x="533400" y="457200"/>
            <a:ext cx="8229600" cy="1371600"/>
          </a:xfrm>
        </p:spPr>
        <p:txBody>
          <a:bodyPr/>
          <a:lstStyle/>
          <a:p>
            <a:r>
              <a:rPr lang="en-US" dirty="0" smtClean="0"/>
              <a:t>Specimen Collection</a:t>
            </a:r>
            <a:endParaRPr lang="en-US" dirty="0"/>
          </a:p>
        </p:txBody>
      </p:sp>
      <p:sp>
        <p:nvSpPr>
          <p:cNvPr id="5127" name="Rectangle 7"/>
          <p:cNvSpPr>
            <a:spLocks noGrp="1" noChangeArrowheads="1"/>
          </p:cNvSpPr>
          <p:nvPr>
            <p:ph type="body" idx="1"/>
          </p:nvPr>
        </p:nvSpPr>
        <p:spPr>
          <a:xfrm>
            <a:off x="457200" y="1981200"/>
            <a:ext cx="8229600" cy="4343400"/>
          </a:xfrm>
        </p:spPr>
        <p:txBody>
          <a:bodyPr/>
          <a:lstStyle/>
          <a:p>
            <a:pPr lvl="0"/>
            <a:r>
              <a:rPr lang="en-US" sz="2400" dirty="0">
                <a:solidFill>
                  <a:schemeClr val="tx1"/>
                </a:solidFill>
                <a:latin typeface="+mn-lt"/>
                <a:ea typeface="+mn-ea"/>
                <a:cs typeface="+mn-cs"/>
              </a:rPr>
              <a:t>Urine specimen collected in a clean, dry, sterile container without preservatives.</a:t>
            </a:r>
          </a:p>
          <a:p>
            <a:pPr lvl="0"/>
            <a:r>
              <a:rPr lang="en-US" sz="2400" dirty="0">
                <a:solidFill>
                  <a:schemeClr val="tx1"/>
                </a:solidFill>
                <a:latin typeface="+mn-lt"/>
                <a:ea typeface="+mn-ea"/>
                <a:cs typeface="+mn-cs"/>
              </a:rPr>
              <a:t>The first morning specimen of urine is recommended since it usually contains the highest concentration of hCG.  However, specimens collected at random may also be used.</a:t>
            </a:r>
          </a:p>
          <a:p>
            <a:pPr lvl="0"/>
            <a:r>
              <a:rPr lang="en-US" sz="2400" dirty="0">
                <a:solidFill>
                  <a:schemeClr val="tx1"/>
                </a:solidFill>
                <a:latin typeface="+mn-lt"/>
                <a:ea typeface="+mn-ea"/>
                <a:cs typeface="+mn-cs"/>
              </a:rPr>
              <a:t>Urine specimen may be stored at room temperature (15°-30°C) for up to 8 hours, or refrigerated at 2°-8°C for up to 72 hours.</a:t>
            </a:r>
          </a:p>
          <a:p>
            <a:pPr lvl="0"/>
            <a:r>
              <a:rPr lang="en-US" sz="2400" dirty="0">
                <a:solidFill>
                  <a:schemeClr val="tx1"/>
                </a:solidFill>
                <a:latin typeface="+mn-lt"/>
                <a:ea typeface="+mn-ea"/>
                <a:cs typeface="+mn-cs"/>
              </a:rPr>
              <a:t>If specimen has been stored refrigerated, allow it to warm to room temperature before use</a:t>
            </a:r>
            <a:r>
              <a:rPr lang="en-US" sz="2400" dirty="0" smtClean="0">
                <a:solidFill>
                  <a:schemeClr val="tx1"/>
                </a:solidFill>
                <a:latin typeface="+mn-lt"/>
                <a:ea typeface="+mn-ea"/>
                <a:cs typeface="+mn-cs"/>
              </a:rPr>
              <a:t>.</a:t>
            </a:r>
            <a:endParaRPr lang="en-US" sz="2400" dirty="0">
              <a:solidFill>
                <a:schemeClr val="tx1"/>
              </a:solidFill>
              <a:latin typeface="+mn-lt"/>
              <a:ea typeface="+mn-ea"/>
              <a:cs typeface="+mn-cs"/>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2" name="Rectangle 24"/>
          <p:cNvSpPr>
            <a:spLocks noGrp="1" noChangeArrowheads="1"/>
          </p:cNvSpPr>
          <p:nvPr>
            <p:ph type="title"/>
          </p:nvPr>
        </p:nvSpPr>
        <p:spPr/>
        <p:txBody>
          <a:bodyPr/>
          <a:lstStyle/>
          <a:p>
            <a:r>
              <a:rPr lang="en-US" dirty="0" smtClean="0"/>
              <a:t>Internal Quality Control</a:t>
            </a:r>
            <a:endParaRPr lang="en-US" dirty="0"/>
          </a:p>
        </p:txBody>
      </p:sp>
      <p:sp>
        <p:nvSpPr>
          <p:cNvPr id="7193" name="Rectangle 25"/>
          <p:cNvSpPr>
            <a:spLocks noGrp="1" noChangeArrowheads="1"/>
          </p:cNvSpPr>
          <p:nvPr>
            <p:ph type="body" sz="half" idx="1"/>
          </p:nvPr>
        </p:nvSpPr>
        <p:spPr>
          <a:xfrm>
            <a:off x="457200" y="1981200"/>
            <a:ext cx="7907338" cy="4191000"/>
          </a:xfrm>
        </p:spPr>
        <p:txBody>
          <a:bodyPr/>
          <a:lstStyle/>
          <a:p>
            <a:r>
              <a:rPr lang="en-US" sz="2400" dirty="0">
                <a:solidFill>
                  <a:schemeClr val="tx1"/>
                </a:solidFill>
                <a:latin typeface="+mn-lt"/>
                <a:ea typeface="+mn-ea"/>
                <a:cs typeface="+mn-cs"/>
              </a:rPr>
              <a:t>The appearance of the control band in the results window is an internal positive procedural control which validates the following:</a:t>
            </a:r>
          </a:p>
          <a:p>
            <a:pPr lvl="1"/>
            <a:r>
              <a:rPr lang="en-US" sz="1400" i="1" dirty="0">
                <a:solidFill>
                  <a:schemeClr val="tx1"/>
                </a:solidFill>
                <a:latin typeface="+mn-lt"/>
                <a:ea typeface="+mn-ea"/>
                <a:cs typeface="+mn-cs"/>
              </a:rPr>
              <a:t>Test System</a:t>
            </a:r>
            <a:r>
              <a:rPr lang="en-US" sz="1400" dirty="0">
                <a:solidFill>
                  <a:schemeClr val="tx1"/>
                </a:solidFill>
                <a:latin typeface="+mn-lt"/>
                <a:ea typeface="+mn-ea"/>
                <a:cs typeface="+mn-cs"/>
              </a:rPr>
              <a:t>:  The appearance of the control band assures that the detection component of both the test line and control line is intact, that adequate sample volume was added and that adequate capillary migration of the sample has occurred. Also, verifies proper assembly of the </a:t>
            </a:r>
            <a:r>
              <a:rPr lang="en-US" sz="1400" i="1" dirty="0">
                <a:solidFill>
                  <a:schemeClr val="tx1"/>
                </a:solidFill>
                <a:latin typeface="+mn-lt"/>
                <a:ea typeface="+mn-ea"/>
                <a:cs typeface="+mn-cs"/>
              </a:rPr>
              <a:t>Test Device</a:t>
            </a:r>
            <a:r>
              <a:rPr lang="en-US" sz="1400" dirty="0">
                <a:solidFill>
                  <a:schemeClr val="tx1"/>
                </a:solidFill>
                <a:latin typeface="+mn-lt"/>
                <a:ea typeface="+mn-ea"/>
                <a:cs typeface="+mn-cs"/>
              </a:rPr>
              <a:t>.</a:t>
            </a:r>
          </a:p>
          <a:p>
            <a:pPr lvl="1"/>
            <a:r>
              <a:rPr lang="en-US" sz="1400" i="1" dirty="0">
                <a:solidFill>
                  <a:schemeClr val="tx1"/>
                </a:solidFill>
                <a:latin typeface="+mn-lt"/>
                <a:ea typeface="+mn-ea"/>
                <a:cs typeface="+mn-cs"/>
              </a:rPr>
              <a:t>Operator</a:t>
            </a:r>
            <a:r>
              <a:rPr lang="en-US" sz="1400" dirty="0">
                <a:solidFill>
                  <a:schemeClr val="tx1"/>
                </a:solidFill>
                <a:latin typeface="+mn-lt"/>
                <a:ea typeface="+mn-ea"/>
                <a:cs typeface="+mn-cs"/>
              </a:rPr>
              <a:t>:  The appearance of the control band indicates that an adequate volume of fluid was added to the sample well for capillary migration to occur.  If the control band does not appear at the read time, the test is invalid.</a:t>
            </a:r>
          </a:p>
          <a:p>
            <a:pPr lvl="1"/>
            <a:r>
              <a:rPr lang="en-US" sz="1400" dirty="0">
                <a:solidFill>
                  <a:schemeClr val="tx1"/>
                </a:solidFill>
                <a:latin typeface="+mn-lt"/>
                <a:ea typeface="+mn-ea"/>
                <a:cs typeface="+mn-cs"/>
              </a:rPr>
              <a:t>The clearing of the background in the results area may be documented as a negative procedural control.  It also serves as an additional capillary flow control.  At the read time, the background should appear white to light gray and not interfere with the reading of the test.  The test is invalid if the background fails to clear and obscures the observation of a distinct control band.</a:t>
            </a:r>
          </a:p>
          <a:p>
            <a:pPr lvl="1"/>
            <a:r>
              <a:rPr lang="en-US" sz="1400" dirty="0">
                <a:solidFill>
                  <a:schemeClr val="tx1"/>
                </a:solidFill>
                <a:latin typeface="+mn-lt"/>
                <a:ea typeface="+mn-ea"/>
                <a:cs typeface="+mn-cs"/>
              </a:rPr>
              <a:t>Results of the internal quality control will be recorded with each patient test</a:t>
            </a:r>
            <a:r>
              <a:rPr lang="en-US" sz="1400" dirty="0" smtClean="0">
                <a:solidFill>
                  <a:schemeClr val="tx1"/>
                </a:solidFill>
                <a:latin typeface="+mn-lt"/>
                <a:ea typeface="+mn-ea"/>
                <a:cs typeface="+mn-cs"/>
              </a:rPr>
              <a:t>.</a:t>
            </a:r>
            <a:endParaRPr lang="en-US" sz="1400" dirty="0">
              <a:solidFill>
                <a:schemeClr val="tx1"/>
              </a:solidFill>
              <a:latin typeface="+mn-lt"/>
              <a:ea typeface="+mn-ea"/>
              <a:cs typeface="+mn-cs"/>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2" name="Rectangle 28"/>
          <p:cNvSpPr>
            <a:spLocks noGrp="1" noChangeArrowheads="1"/>
          </p:cNvSpPr>
          <p:nvPr>
            <p:ph type="title"/>
          </p:nvPr>
        </p:nvSpPr>
        <p:spPr/>
        <p:txBody>
          <a:bodyPr/>
          <a:lstStyle/>
          <a:p>
            <a:r>
              <a:rPr lang="en-US" dirty="0" smtClean="0"/>
              <a:t>External Quality Control</a:t>
            </a:r>
            <a:endParaRPr lang="en-US" dirty="0"/>
          </a:p>
        </p:txBody>
      </p:sp>
      <p:sp>
        <p:nvSpPr>
          <p:cNvPr id="6174" name="Rectangle 30"/>
          <p:cNvSpPr>
            <a:spLocks noGrp="1" noChangeArrowheads="1"/>
          </p:cNvSpPr>
          <p:nvPr>
            <p:ph type="body" sz="half" idx="2"/>
          </p:nvPr>
        </p:nvSpPr>
        <p:spPr>
          <a:xfrm>
            <a:off x="457200" y="1981200"/>
            <a:ext cx="8148638" cy="4495800"/>
          </a:xfrm>
        </p:spPr>
        <p:txBody>
          <a:bodyPr/>
          <a:lstStyle/>
          <a:p>
            <a:pPr lvl="0"/>
            <a:r>
              <a:rPr lang="en-US" sz="1800" dirty="0">
                <a:solidFill>
                  <a:schemeClr val="tx1"/>
                </a:solidFill>
                <a:latin typeface="+mn-lt"/>
                <a:ea typeface="+mn-ea"/>
                <a:cs typeface="+mn-cs"/>
              </a:rPr>
              <a:t>Two levels of quality control need to be tested, negative and positive. </a:t>
            </a:r>
          </a:p>
          <a:p>
            <a:pPr lvl="1"/>
            <a:r>
              <a:rPr lang="en-US" sz="1400" dirty="0">
                <a:solidFill>
                  <a:schemeClr val="tx1"/>
                </a:solidFill>
                <a:latin typeface="+mn-lt"/>
              </a:rPr>
              <a:t>KOVA-Trol I – Negative Control</a:t>
            </a:r>
          </a:p>
          <a:p>
            <a:pPr lvl="1"/>
            <a:r>
              <a:rPr lang="en-US" sz="1400" dirty="0">
                <a:solidFill>
                  <a:schemeClr val="tx1"/>
                </a:solidFill>
                <a:latin typeface="+mn-lt"/>
              </a:rPr>
              <a:t>KOVA-Trol III – Positive Control.</a:t>
            </a:r>
          </a:p>
          <a:p>
            <a:pPr lvl="0"/>
            <a:r>
              <a:rPr lang="en-US" sz="1800" dirty="0">
                <a:solidFill>
                  <a:schemeClr val="tx1"/>
                </a:solidFill>
                <a:latin typeface="+mn-lt"/>
                <a:ea typeface="+mn-ea"/>
                <a:cs typeface="+mn-cs"/>
              </a:rPr>
              <a:t>The negative and positive controls are to be tested bi-weekly and with each new box of test kit opened. </a:t>
            </a:r>
          </a:p>
          <a:p>
            <a:pPr lvl="0"/>
            <a:r>
              <a:rPr lang="en-US" sz="1800" dirty="0">
                <a:solidFill>
                  <a:schemeClr val="tx1"/>
                </a:solidFill>
                <a:latin typeface="+mn-lt"/>
                <a:ea typeface="+mn-ea"/>
                <a:cs typeface="+mn-cs"/>
              </a:rPr>
              <a:t>The following control results must be obtained before reporting patient results</a:t>
            </a:r>
            <a:r>
              <a:rPr lang="en-US" sz="1800" dirty="0" smtClean="0">
                <a:solidFill>
                  <a:schemeClr val="tx1"/>
                </a:solidFill>
                <a:latin typeface="+mn-lt"/>
                <a:ea typeface="+mn-ea"/>
                <a:cs typeface="+mn-cs"/>
              </a:rPr>
              <a:t>:</a:t>
            </a:r>
            <a:endParaRPr lang="en-US" sz="1800" dirty="0">
              <a:solidFill>
                <a:schemeClr val="tx1"/>
              </a:solidFill>
              <a:latin typeface="+mn-lt"/>
              <a:ea typeface="+mn-ea"/>
              <a:cs typeface="+mn-cs"/>
            </a:endParaRPr>
          </a:p>
          <a:p>
            <a:pPr lvl="1"/>
            <a:r>
              <a:rPr lang="en-US" sz="1400" dirty="0">
                <a:solidFill>
                  <a:schemeClr val="tx1"/>
                </a:solidFill>
                <a:latin typeface="+mn-lt"/>
              </a:rPr>
              <a:t>Level 1 Negative Control:  No band in the test window (T) and one gray band in the control window (C).  </a:t>
            </a:r>
          </a:p>
          <a:p>
            <a:pPr lvl="1"/>
            <a:r>
              <a:rPr lang="en-US" sz="1400" dirty="0">
                <a:solidFill>
                  <a:schemeClr val="tx1"/>
                </a:solidFill>
                <a:latin typeface="+mn-lt"/>
              </a:rPr>
              <a:t>Level 2 Positive Control:  One gray band in the test window (T) and one gray band line in the control window (C).</a:t>
            </a:r>
          </a:p>
          <a:p>
            <a:pPr lvl="1"/>
            <a:r>
              <a:rPr lang="en-US" sz="1400" dirty="0">
                <a:solidFill>
                  <a:schemeClr val="tx1"/>
                </a:solidFill>
                <a:latin typeface="+mn-lt"/>
              </a:rPr>
              <a:t>Internal Positive Control:</a:t>
            </a:r>
            <a:r>
              <a:rPr lang="en-US" sz="1400" b="1" dirty="0">
                <a:solidFill>
                  <a:schemeClr val="tx1"/>
                </a:solidFill>
                <a:latin typeface="+mn-lt"/>
              </a:rPr>
              <a:t>  </a:t>
            </a:r>
            <a:r>
              <a:rPr lang="en-US" sz="1400" dirty="0">
                <a:solidFill>
                  <a:schemeClr val="tx1"/>
                </a:solidFill>
                <a:latin typeface="+mn-lt"/>
              </a:rPr>
              <a:t>A gray band in the control window (C) confirms that a sufficient sample volume was delivered and that the correct procedure was used.</a:t>
            </a:r>
          </a:p>
          <a:p>
            <a:pPr lvl="1"/>
            <a:r>
              <a:rPr lang="en-US" sz="1400" dirty="0">
                <a:solidFill>
                  <a:schemeClr val="tx1"/>
                </a:solidFill>
                <a:latin typeface="+mn-lt"/>
              </a:rPr>
              <a:t>Internal Negative Control:  A white to light gray background area indicates that the test is working properly</a:t>
            </a:r>
            <a:r>
              <a:rPr lang="en-US" sz="1400" dirty="0" smtClean="0">
                <a:solidFill>
                  <a:schemeClr val="tx1"/>
                </a:solidFill>
                <a:latin typeface="+mn-lt"/>
              </a:rPr>
              <a:t>.</a:t>
            </a:r>
            <a:endParaRPr lang="en-US" sz="1400" dirty="0">
              <a:solidFill>
                <a:schemeClr val="tx1"/>
              </a:solidFill>
              <a:latin typeface="+mn-lt"/>
              <a:ea typeface="+mn-ea"/>
              <a:cs typeface="+mn-cs"/>
            </a:endParaRPr>
          </a:p>
          <a:p>
            <a:pPr lvl="0"/>
            <a:r>
              <a:rPr lang="en-US" sz="1800" dirty="0">
                <a:solidFill>
                  <a:schemeClr val="tx1"/>
                </a:solidFill>
                <a:latin typeface="+mn-lt"/>
                <a:ea typeface="+mn-ea"/>
                <a:cs typeface="+mn-cs"/>
              </a:rPr>
              <a:t>Results of the quality control must be recorded in the Point of Care QC logbook.  </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smtClean="0"/>
              <a:t>Procedure</a:t>
            </a:r>
            <a:endParaRPr lang="en-US" dirty="0"/>
          </a:p>
        </p:txBody>
      </p:sp>
      <p:sp>
        <p:nvSpPr>
          <p:cNvPr id="55299" name="Rectangle 3"/>
          <p:cNvSpPr>
            <a:spLocks noGrp="1" noChangeArrowheads="1"/>
          </p:cNvSpPr>
          <p:nvPr>
            <p:ph type="body" sz="half" idx="1"/>
          </p:nvPr>
        </p:nvSpPr>
        <p:spPr>
          <a:xfrm>
            <a:off x="457200" y="1981200"/>
            <a:ext cx="6172200" cy="3962400"/>
          </a:xfrm>
        </p:spPr>
        <p:txBody>
          <a:bodyPr/>
          <a:lstStyle/>
          <a:p>
            <a:pPr marL="457200" lvl="0" indent="-457200">
              <a:buSzPct val="90000"/>
              <a:buFont typeface="+mj-lt"/>
              <a:buAutoNum type="arabicPeriod"/>
            </a:pPr>
            <a:r>
              <a:rPr lang="en-US" sz="2000" dirty="0" smtClean="0">
                <a:solidFill>
                  <a:schemeClr val="tx1"/>
                </a:solidFill>
                <a:latin typeface="+mn-lt"/>
                <a:ea typeface="+mn-ea"/>
                <a:cs typeface="+mn-cs"/>
              </a:rPr>
              <a:t>Remove the Test Device and the pipette from the pouch.  Place the device on a flat surface.</a:t>
            </a:r>
          </a:p>
          <a:p>
            <a:pPr marL="457200" lvl="0" indent="-457200">
              <a:buSzPct val="90000"/>
              <a:buFont typeface="+mj-lt"/>
              <a:buAutoNum type="arabicPeriod"/>
            </a:pPr>
            <a:r>
              <a:rPr lang="en-US" sz="2000" dirty="0" smtClean="0">
                <a:solidFill>
                  <a:schemeClr val="tx1"/>
                </a:solidFill>
                <a:latin typeface="+mn-lt"/>
                <a:ea typeface="+mn-ea"/>
                <a:cs typeface="+mn-cs"/>
              </a:rPr>
              <a:t>Squeeze </a:t>
            </a:r>
            <a:r>
              <a:rPr lang="en-US" sz="2000" dirty="0">
                <a:solidFill>
                  <a:schemeClr val="tx1"/>
                </a:solidFill>
                <a:latin typeface="+mn-lt"/>
                <a:ea typeface="+mn-ea"/>
                <a:cs typeface="+mn-cs"/>
              </a:rPr>
              <a:t>the bulb of the pipette and insert the barrel into the patient sample.  Release the bulb and </a:t>
            </a:r>
            <a:r>
              <a:rPr lang="en-US" sz="2000" b="1" dirty="0">
                <a:solidFill>
                  <a:schemeClr val="tx1"/>
                </a:solidFill>
                <a:latin typeface="+mn-lt"/>
                <a:ea typeface="+mn-ea"/>
                <a:cs typeface="+mn-cs"/>
              </a:rPr>
              <a:t>draw up enough sample to fill the barrel to the line indicated on the pipette</a:t>
            </a:r>
            <a:r>
              <a:rPr lang="en-US" sz="2000" dirty="0">
                <a:solidFill>
                  <a:schemeClr val="tx1"/>
                </a:solidFill>
                <a:latin typeface="+mn-lt"/>
                <a:ea typeface="+mn-ea"/>
                <a:cs typeface="+mn-cs"/>
              </a:rPr>
              <a:t>.  Do not </a:t>
            </a:r>
            <a:r>
              <a:rPr lang="en-US" sz="2000" dirty="0" smtClean="0">
                <a:solidFill>
                  <a:schemeClr val="tx1"/>
                </a:solidFill>
                <a:latin typeface="+mn-lt"/>
                <a:ea typeface="+mn-ea"/>
                <a:cs typeface="+mn-cs"/>
              </a:rPr>
              <a:t>overfill.</a:t>
            </a:r>
          </a:p>
          <a:p>
            <a:pPr marL="457200" lvl="0" indent="-457200">
              <a:buSzPct val="90000"/>
              <a:buFont typeface="+mj-lt"/>
              <a:buAutoNum type="arabicPeriod"/>
            </a:pPr>
            <a:r>
              <a:rPr lang="en-US" sz="2000" dirty="0" smtClean="0">
                <a:solidFill>
                  <a:schemeClr val="tx1"/>
                </a:solidFill>
                <a:latin typeface="+mn-lt"/>
                <a:ea typeface="+mn-ea"/>
                <a:cs typeface="+mn-cs"/>
              </a:rPr>
              <a:t>Expel </a:t>
            </a:r>
            <a:r>
              <a:rPr lang="en-US" sz="2000" dirty="0">
                <a:solidFill>
                  <a:schemeClr val="tx1"/>
                </a:solidFill>
                <a:latin typeface="+mn-lt"/>
                <a:ea typeface="+mn-ea"/>
                <a:cs typeface="+mn-cs"/>
              </a:rPr>
              <a:t>the entire contents of the barrel (135 µL) into the sample well of the Test Device.  No drop counting </a:t>
            </a:r>
            <a:r>
              <a:rPr lang="en-US" sz="2000" dirty="0" smtClean="0">
                <a:solidFill>
                  <a:schemeClr val="tx1"/>
                </a:solidFill>
                <a:latin typeface="+mn-lt"/>
                <a:ea typeface="+mn-ea"/>
                <a:cs typeface="+mn-cs"/>
              </a:rPr>
              <a:t>required.</a:t>
            </a:r>
          </a:p>
          <a:p>
            <a:pPr marL="457200" lvl="0" indent="-457200">
              <a:buSzPct val="90000"/>
              <a:buFont typeface="+mj-lt"/>
              <a:buAutoNum type="arabicPeriod"/>
            </a:pPr>
            <a:r>
              <a:rPr lang="en-US" sz="2000" dirty="0" smtClean="0">
                <a:solidFill>
                  <a:schemeClr val="tx1"/>
                </a:solidFill>
                <a:latin typeface="+mn-lt"/>
                <a:ea typeface="+mn-ea"/>
                <a:cs typeface="+mn-cs"/>
              </a:rPr>
              <a:t>Discard </a:t>
            </a:r>
            <a:r>
              <a:rPr lang="en-US" sz="2000" dirty="0">
                <a:solidFill>
                  <a:schemeClr val="tx1"/>
                </a:solidFill>
                <a:latin typeface="+mn-lt"/>
                <a:ea typeface="+mn-ea"/>
                <a:cs typeface="+mn-cs"/>
              </a:rPr>
              <a:t>the pipette in a biohazardous waste </a:t>
            </a:r>
            <a:r>
              <a:rPr lang="en-US" sz="2000" dirty="0" smtClean="0">
                <a:solidFill>
                  <a:schemeClr val="tx1"/>
                </a:solidFill>
                <a:latin typeface="+mn-lt"/>
                <a:ea typeface="+mn-ea"/>
                <a:cs typeface="+mn-cs"/>
              </a:rPr>
              <a:t>container.</a:t>
            </a:r>
          </a:p>
          <a:p>
            <a:pPr marL="457200" lvl="0" indent="-457200">
              <a:buSzPct val="90000"/>
              <a:buFont typeface="+mj-lt"/>
              <a:buAutoNum type="arabicPeriod"/>
            </a:pPr>
            <a:r>
              <a:rPr lang="en-US" sz="2000" dirty="0" smtClean="0">
                <a:solidFill>
                  <a:schemeClr val="tx1"/>
                </a:solidFill>
                <a:latin typeface="+mn-lt"/>
                <a:ea typeface="+mn-ea"/>
                <a:cs typeface="+mn-cs"/>
              </a:rPr>
              <a:t>Read </a:t>
            </a:r>
            <a:r>
              <a:rPr lang="en-US" sz="2000" dirty="0">
                <a:solidFill>
                  <a:schemeClr val="tx1"/>
                </a:solidFill>
                <a:latin typeface="+mn-lt"/>
                <a:ea typeface="+mn-ea"/>
                <a:cs typeface="+mn-cs"/>
              </a:rPr>
              <a:t>results at </a:t>
            </a:r>
            <a:r>
              <a:rPr lang="en-US" sz="2000" b="1" dirty="0">
                <a:solidFill>
                  <a:schemeClr val="tx1"/>
                </a:solidFill>
                <a:latin typeface="+mn-lt"/>
                <a:ea typeface="+mn-ea"/>
                <a:cs typeface="+mn-cs"/>
              </a:rPr>
              <a:t>3 </a:t>
            </a:r>
            <a:r>
              <a:rPr lang="en-US" sz="2000" b="1" dirty="0" smtClean="0">
                <a:solidFill>
                  <a:schemeClr val="tx1"/>
                </a:solidFill>
                <a:latin typeface="+mn-lt"/>
                <a:ea typeface="+mn-ea"/>
                <a:cs typeface="+mn-cs"/>
              </a:rPr>
              <a:t>minutes</a:t>
            </a:r>
            <a:r>
              <a:rPr lang="en-US" sz="2000" dirty="0" smtClean="0">
                <a:solidFill>
                  <a:schemeClr val="tx1"/>
                </a:solidFill>
                <a:latin typeface="+mn-lt"/>
                <a:ea typeface="+mn-ea"/>
                <a:cs typeface="+mn-cs"/>
              </a:rPr>
              <a:t>.</a:t>
            </a:r>
          </a:p>
          <a:p>
            <a:pPr marL="457200" lvl="0" indent="-457200">
              <a:buSzPct val="90000"/>
              <a:buFont typeface="+mj-lt"/>
              <a:buAutoNum type="arabicPeriod"/>
            </a:pPr>
            <a:r>
              <a:rPr lang="en-US" sz="2000" dirty="0" smtClean="0">
                <a:solidFill>
                  <a:schemeClr val="tx1"/>
                </a:solidFill>
                <a:latin typeface="+mn-lt"/>
                <a:ea typeface="+mn-ea"/>
                <a:cs typeface="+mn-cs"/>
              </a:rPr>
              <a:t>Results </a:t>
            </a:r>
            <a:r>
              <a:rPr lang="en-US" sz="2000" dirty="0">
                <a:solidFill>
                  <a:schemeClr val="tx1"/>
                </a:solidFill>
                <a:latin typeface="+mn-lt"/>
                <a:ea typeface="+mn-ea"/>
                <a:cs typeface="+mn-cs"/>
              </a:rPr>
              <a:t>are invalid after the stated read time.  </a:t>
            </a:r>
          </a:p>
        </p:txBody>
      </p:sp>
      <p:cxnSp>
        <p:nvCxnSpPr>
          <p:cNvPr id="7" name="Straight Arrow Connector 6"/>
          <p:cNvCxnSpPr/>
          <p:nvPr/>
        </p:nvCxnSpPr>
        <p:spPr bwMode="auto">
          <a:xfrm flipV="1">
            <a:off x="6248400" y="2514600"/>
            <a:ext cx="990600" cy="381000"/>
          </a:xfrm>
          <a:prstGeom prst="straightConnector1">
            <a:avLst/>
          </a:prstGeom>
          <a:solidFill>
            <a:schemeClr val="accent1"/>
          </a:solidFill>
          <a:ln w="38100" cap="flat" cmpd="sng" algn="ctr">
            <a:solidFill>
              <a:schemeClr val="bg2"/>
            </a:solidFill>
            <a:prstDash val="solid"/>
            <a:round/>
            <a:headEnd type="none" w="med" len="med"/>
            <a:tailEnd type="arrow"/>
          </a:ln>
          <a:effectLst/>
        </p:spPr>
      </p:cxnSp>
      <p:pic>
        <p:nvPicPr>
          <p:cNvPr id="8" name="Picture 7" descr="osom6.bmp"/>
          <p:cNvPicPr>
            <a:picLocks noChangeAspect="1"/>
          </p:cNvPicPr>
          <p:nvPr/>
        </p:nvPicPr>
        <p:blipFill>
          <a:blip r:embed="rId2" cstate="print"/>
          <a:srcRect l="2874" t="2799" r="40240" b="8396"/>
          <a:stretch>
            <a:fillRect/>
          </a:stretch>
        </p:blipFill>
        <p:spPr>
          <a:xfrm>
            <a:off x="7239000" y="914400"/>
            <a:ext cx="1572130" cy="2520331"/>
          </a:xfrm>
          <a:prstGeom prst="rect">
            <a:avLst/>
          </a:prstGeom>
        </p:spPr>
      </p:pic>
      <p:pic>
        <p:nvPicPr>
          <p:cNvPr id="10" name="Picture 9" descr="osom7.bmp"/>
          <p:cNvPicPr>
            <a:picLocks noChangeAspect="1"/>
          </p:cNvPicPr>
          <p:nvPr/>
        </p:nvPicPr>
        <p:blipFill>
          <a:blip r:embed="rId3" cstate="print"/>
          <a:srcRect l="8623" t="2138" r="22994"/>
          <a:stretch>
            <a:fillRect/>
          </a:stretch>
        </p:blipFill>
        <p:spPr>
          <a:xfrm>
            <a:off x="7086600" y="3429000"/>
            <a:ext cx="1676400" cy="3225047"/>
          </a:xfrm>
          <a:prstGeom prst="rect">
            <a:avLst/>
          </a:prstGeom>
        </p:spPr>
      </p:pic>
      <p:cxnSp>
        <p:nvCxnSpPr>
          <p:cNvPr id="9" name="Straight Arrow Connector 8"/>
          <p:cNvCxnSpPr/>
          <p:nvPr/>
        </p:nvCxnSpPr>
        <p:spPr bwMode="auto">
          <a:xfrm>
            <a:off x="6400800" y="4572000"/>
            <a:ext cx="762000" cy="609600"/>
          </a:xfrm>
          <a:prstGeom prst="straightConnector1">
            <a:avLst/>
          </a:prstGeom>
          <a:solidFill>
            <a:schemeClr val="accent1"/>
          </a:solidFill>
          <a:ln w="38100" cap="flat" cmpd="sng" algn="ctr">
            <a:solidFill>
              <a:schemeClr val="bg2"/>
            </a:solidFill>
            <a:prstDash val="solid"/>
            <a:round/>
            <a:headEnd type="none" w="med" len="med"/>
            <a:tailEnd type="arrow"/>
          </a:ln>
          <a:effectLst/>
        </p:spPr>
      </p:cxnSp>
    </p:spTree>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BRANCHTO" val="0"/>
</p:tagLst>
</file>

<file path=ppt/theme/theme1.xml><?xml version="1.0" encoding="utf-8"?>
<a:theme xmlns:a="http://schemas.openxmlformats.org/drawingml/2006/main" name="Grant proposa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Grant proposal</Template>
  <TotalTime>262</TotalTime>
  <Words>1477</Words>
  <Application>Microsoft Office PowerPoint</Application>
  <PresentationFormat>On-screen Show (4:3)</PresentationFormat>
  <Paragraphs>78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Grant proposal</vt:lpstr>
      <vt:lpstr>Urine Pregnancy Test hCG</vt:lpstr>
      <vt:lpstr>Principle</vt:lpstr>
      <vt:lpstr>Policy</vt:lpstr>
      <vt:lpstr>Materials Required</vt:lpstr>
      <vt:lpstr>Storage &amp; Stability</vt:lpstr>
      <vt:lpstr>Specimen Collection</vt:lpstr>
      <vt:lpstr>Internal Quality Control</vt:lpstr>
      <vt:lpstr>External Quality Control</vt:lpstr>
      <vt:lpstr>Procedure</vt:lpstr>
      <vt:lpstr>Interpretation of Results</vt:lpstr>
      <vt:lpstr>Interpretation of Results</vt:lpstr>
      <vt:lpstr>Interpretation of Results</vt:lpstr>
      <vt:lpstr>Documentation of Patient and QC Results</vt:lpstr>
      <vt:lpstr>Limitations</vt:lpstr>
      <vt:lpstr>Limitations</vt:lpstr>
      <vt:lpstr>Limitations</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Urine Pregnancy Test hCG</dc:title>
  <dc:subject/>
  <dc:creator>jeanna.begay</dc:creator>
  <cp:keywords/>
  <dc:description/>
  <cp:lastModifiedBy>jeanna.begay</cp:lastModifiedBy>
  <cp:revision>20</cp:revision>
  <cp:lastPrinted>1601-01-01T00:00:00Z</cp:lastPrinted>
  <dcterms:created xsi:type="dcterms:W3CDTF">2013-08-07T19:15:35Z</dcterms:created>
  <dcterms:modified xsi:type="dcterms:W3CDTF">2013-08-13T17:02:55Z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TC060891601033</vt:lpwstr>
  </property>
</Properties>
</file>