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3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Date Placeholder 1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8/15/2014</a:t>
            </a:fld>
            <a:endParaRPr lang="en-US" dirty="0"/>
          </a:p>
        </p:txBody>
      </p:sp>
      <p:sp>
        <p:nvSpPr>
          <p:cNvPr id="16" name="Slide Number Placeholder 15"/>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dirty="0"/>
          </a:p>
        </p:txBody>
      </p:sp>
      <p:sp>
        <p:nvSpPr>
          <p:cNvPr id="17" name="Footer Placeholder 16"/>
          <p:cNvSpPr>
            <a:spLocks noGrp="1"/>
          </p:cNvSpPr>
          <p:nvPr>
            <p:ph type="ftr" sz="quarter" idx="12"/>
          </p:nvPr>
        </p:nvSpPr>
        <p:spPr/>
        <p:txBody>
          <a:bodyPr/>
          <a:lstStyle/>
          <a:p>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8/15/2014</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8/15/2014</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8/15/2014</a:t>
            </a:fld>
            <a:endParaRPr lang="en-US" dirty="0"/>
          </a:p>
        </p:txBody>
      </p:sp>
      <p:sp>
        <p:nvSpPr>
          <p:cNvPr id="15" name="Slide Number Placeholder 14"/>
          <p:cNvSpPr>
            <a:spLocks noGrp="1"/>
          </p:cNvSpPr>
          <p:nvPr>
            <p:ph type="sldNum" sz="quarter" idx="15"/>
          </p:nvPr>
        </p:nvSpPr>
        <p:spPr/>
        <p:txBody>
          <a:bodyPr/>
          <a:lstStyle>
            <a:lvl1pPr algn="ctr">
              <a:defRPr/>
            </a:lvl1pPr>
          </a:lstStyle>
          <a:p>
            <a:fld id="{D2E57653-3E58-4892-A7ED-712530ACC680}" type="slidenum">
              <a:rPr kumimoji="0" lang="en-US" smtClean="0"/>
              <a:pPr eaLnBrk="1" latinLnBrk="0" hangingPunct="1"/>
              <a:t>‹#›</a:t>
            </a:fld>
            <a:endParaRPr kumimoji="0" lang="en-US" dirty="0"/>
          </a:p>
        </p:txBody>
      </p:sp>
      <p:sp>
        <p:nvSpPr>
          <p:cNvPr id="16" name="Footer Placeholder 15"/>
          <p:cNvSpPr>
            <a:spLocks noGrp="1"/>
          </p:cNvSpPr>
          <p:nvPr>
            <p:ph type="ftr" sz="quarter" idx="16"/>
          </p:nvPr>
        </p:nvSpPr>
        <p:spPr/>
        <p:txBody>
          <a:bodyPr/>
          <a:lstStyle/>
          <a:p>
            <a:endParaRPr kumimoji="0" lang="en-US" dirty="0"/>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8/15/2014</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dirty="0"/>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8/15/2014</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dirty="0"/>
          </a:p>
        </p:txBody>
      </p:sp>
      <p:sp>
        <p:nvSpPr>
          <p:cNvPr id="8" name="Footer Placeholder 7"/>
          <p:cNvSpPr>
            <a:spLocks noGrp="1"/>
          </p:cNvSpPr>
          <p:nvPr>
            <p:ph type="ftr" sz="quarter" idx="11"/>
          </p:nvPr>
        </p:nvSpPr>
        <p:spPr/>
        <p:txBody>
          <a:bodyPr/>
          <a:lstStyle/>
          <a:p>
            <a:endParaRPr kumimoji="0" lang="en-US" dirty="0"/>
          </a:p>
        </p:txBody>
      </p:sp>
      <p:sp>
        <p:nvSpPr>
          <p:cNvPr id="7" name="Date Placeholder 6"/>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8/15/2014</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8/15/2014</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8/15/2014</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8/15/2014</a:t>
            </a:fld>
            <a:endParaRPr lang="en-US" dirty="0"/>
          </a:p>
        </p:txBody>
      </p:sp>
      <p:sp>
        <p:nvSpPr>
          <p:cNvPr id="9" name="Slide Number Placeholder 8"/>
          <p:cNvSpPr>
            <a:spLocks noGrp="1"/>
          </p:cNvSpPr>
          <p:nvPr>
            <p:ph type="sldNum" sz="quarter" idx="15"/>
          </p:nvPr>
        </p:nvSpPr>
        <p:spPr/>
        <p:txBody>
          <a:bodyPr/>
          <a:lstStyle/>
          <a:p>
            <a:fld id="{D2E57653-3E58-4892-A7ED-712530ACC680}" type="slidenum">
              <a:rPr kumimoji="0" lang="en-US" smtClean="0"/>
              <a:pPr eaLnBrk="1" latinLnBrk="0" hangingPunct="1"/>
              <a:t>‹#›</a:t>
            </a:fld>
            <a:endParaRPr kumimoji="0" lang="en-US" dirty="0"/>
          </a:p>
        </p:txBody>
      </p:sp>
      <p:sp>
        <p:nvSpPr>
          <p:cNvPr id="10" name="Footer Placeholder 9"/>
          <p:cNvSpPr>
            <a:spLocks noGrp="1"/>
          </p:cNvSpPr>
          <p:nvPr>
            <p:ph type="ftr" sz="quarter" idx="16"/>
          </p:nvPr>
        </p:nvSpPr>
        <p:spPr/>
        <p:txBody>
          <a:bodyPr/>
          <a:lstStyle/>
          <a:p>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8/15/2014</a:t>
            </a:fld>
            <a:endParaRPr lang="en-US" dirty="0"/>
          </a:p>
        </p:txBody>
      </p:sp>
      <p:sp>
        <p:nvSpPr>
          <p:cNvPr id="9" name="Slide Number Placeholder 8"/>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dirty="0"/>
          </a:p>
        </p:txBody>
      </p:sp>
      <p:sp>
        <p:nvSpPr>
          <p:cNvPr id="10" name="Footer Placeholder 9"/>
          <p:cNvSpPr>
            <a:spLocks noGrp="1"/>
          </p:cNvSpPr>
          <p:nvPr>
            <p:ph type="ftr" sz="quarter" idx="12"/>
          </p:nvPr>
        </p:nvSpPr>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B41ABA4E-CD72-497B-97AA-7213B3980F60}" type="datetimeFigureOut">
              <a:rPr lang="en-US" smtClean="0"/>
              <a:pPr eaLnBrk="1" latinLnBrk="0" hangingPunct="1"/>
              <a:t>8/15/2014</a:t>
            </a:fld>
            <a:endParaRPr lang="en-US" dirty="0"/>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dirty="0"/>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2E57653-3E58-4892-A7ED-712530ACC680}" type="slidenum">
              <a:rPr kumimoji="0" lang="en-US" smtClean="0"/>
              <a:pPr eaLnBrk="1" latinLnBrk="0" hangingPunct="1"/>
              <a:t>‹#›</a:t>
            </a:fld>
            <a:endParaRPr kumimoji="0" lang="en-US" dirty="0"/>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Point of Care Testing</a:t>
            </a:r>
            <a:endParaRPr lang="en-US" dirty="0"/>
          </a:p>
        </p:txBody>
      </p:sp>
      <p:sp>
        <p:nvSpPr>
          <p:cNvPr id="3" name="Title 2"/>
          <p:cNvSpPr>
            <a:spLocks noGrp="1"/>
          </p:cNvSpPr>
          <p:nvPr>
            <p:ph type="ctrTitle"/>
          </p:nvPr>
        </p:nvSpPr>
        <p:spPr/>
        <p:txBody>
          <a:bodyPr/>
          <a:lstStyle/>
          <a:p>
            <a:r>
              <a:rPr lang="en-US" dirty="0" smtClean="0"/>
              <a:t>EHR Patient Result Entry</a:t>
            </a:r>
            <a:endParaRPr lang="en-US" dirty="0"/>
          </a:p>
        </p:txBody>
      </p:sp>
    </p:spTree>
    <p:extLst>
      <p:ext uri="{BB962C8B-B14F-4D97-AF65-F5344CB8AC3E}">
        <p14:creationId xmlns:p14="http://schemas.microsoft.com/office/powerpoint/2010/main" val="207411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2133600"/>
          </a:xfrm>
        </p:spPr>
        <p:txBody>
          <a:bodyPr>
            <a:normAutofit fontScale="85000" lnSpcReduction="20000"/>
          </a:bodyPr>
          <a:lstStyle/>
          <a:p>
            <a:pPr marL="514350" lvl="0" indent="-514350">
              <a:buFont typeface="+mj-lt"/>
              <a:buAutoNum type="alphaLcPeriod" startAt="4"/>
            </a:pPr>
            <a:r>
              <a:rPr lang="en-US" dirty="0"/>
              <a:t>N</a:t>
            </a:r>
            <a:r>
              <a:rPr lang="en-US" b="1" dirty="0"/>
              <a:t>OTE:</a:t>
            </a:r>
            <a:r>
              <a:rPr lang="en-US" dirty="0"/>
              <a:t>  For POC tests performed with devices containing an internal QC or performance area, the comment “QC” </a:t>
            </a:r>
            <a:r>
              <a:rPr lang="en-US" u="sng" dirty="0"/>
              <a:t>must</a:t>
            </a:r>
            <a:r>
              <a:rPr lang="en-US" dirty="0"/>
              <a:t> also be added to the comment section.  This includes the following tests: Rapid Strep, Pregnancy, Gastroccult and Fecal Occult Blood.</a:t>
            </a:r>
          </a:p>
          <a:p>
            <a:pPr marL="514350" indent="-514350">
              <a:buFont typeface="+mj-lt"/>
              <a:buAutoNum type="alphaLcPeriod" startAt="4"/>
            </a:pPr>
            <a:r>
              <a:rPr lang="en-US" dirty="0" smtClean="0"/>
              <a:t>When </a:t>
            </a:r>
            <a:r>
              <a:rPr lang="en-US" dirty="0"/>
              <a:t>documentation is complete, click on the </a:t>
            </a:r>
            <a:r>
              <a:rPr lang="en-US" b="1" dirty="0"/>
              <a:t>Save</a:t>
            </a:r>
            <a:r>
              <a:rPr lang="en-US" dirty="0"/>
              <a:t> button. </a:t>
            </a:r>
          </a:p>
          <a:p>
            <a:pPr marL="514350" indent="-514350">
              <a:buFont typeface="+mj-lt"/>
              <a:buAutoNum type="alphaLcPeriod" startAt="4"/>
            </a:pPr>
            <a:r>
              <a:rPr lang="en-US" dirty="0" smtClean="0"/>
              <a:t>The </a:t>
            </a:r>
            <a:r>
              <a:rPr lang="en-US" dirty="0"/>
              <a:t>result is now in RPMS lab and can be accessed as needed.  </a:t>
            </a:r>
          </a:p>
          <a:p>
            <a:pPr marL="514350" indent="-514350">
              <a:buFont typeface="+mj-lt"/>
              <a:buAutoNum type="alphaLcPeriod" startAt="4"/>
            </a:pPr>
            <a:endParaRPr lang="en-US" dirty="0"/>
          </a:p>
        </p:txBody>
      </p:sp>
      <p:sp>
        <p:nvSpPr>
          <p:cNvPr id="3" name="Title 2"/>
          <p:cNvSpPr>
            <a:spLocks noGrp="1"/>
          </p:cNvSpPr>
          <p:nvPr>
            <p:ph type="title"/>
          </p:nvPr>
        </p:nvSpPr>
        <p:spPr/>
        <p:txBody>
          <a:bodyPr/>
          <a:lstStyle/>
          <a:p>
            <a:r>
              <a:rPr lang="en-US" dirty="0" smtClean="0"/>
              <a:t>PROCEDURE CONT</a:t>
            </a:r>
            <a:endParaRPr lang="en-US" dirty="0"/>
          </a:p>
        </p:txBody>
      </p:sp>
      <p:pic>
        <p:nvPicPr>
          <p:cNvPr id="4" name="Picture 3"/>
          <p:cNvPicPr/>
          <p:nvPr/>
        </p:nvPicPr>
        <p:blipFill>
          <a:blip r:embed="rId2" cstate="print"/>
          <a:srcRect/>
          <a:stretch>
            <a:fillRect/>
          </a:stretch>
        </p:blipFill>
        <p:spPr bwMode="auto">
          <a:xfrm>
            <a:off x="1752600" y="3565207"/>
            <a:ext cx="5124450" cy="2927985"/>
          </a:xfrm>
          <a:prstGeom prst="rect">
            <a:avLst/>
          </a:prstGeom>
          <a:noFill/>
          <a:ln w="9525">
            <a:noFill/>
            <a:miter lim="800000"/>
            <a:headEnd/>
            <a:tailEnd/>
          </a:ln>
        </p:spPr>
      </p:pic>
      <p:sp>
        <p:nvSpPr>
          <p:cNvPr id="6" name="Oval 5"/>
          <p:cNvSpPr/>
          <p:nvPr/>
        </p:nvSpPr>
        <p:spPr>
          <a:xfrm>
            <a:off x="1447800" y="4648200"/>
            <a:ext cx="29718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00120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82880" lvl="1" indent="-182880"/>
            <a:r>
              <a:rPr lang="en-US" sz="2800" dirty="0"/>
              <a:t>If the result was entered </a:t>
            </a:r>
            <a:r>
              <a:rPr lang="en-US" sz="2800" u="sng" dirty="0"/>
              <a:t>incorrectly</a:t>
            </a:r>
            <a:r>
              <a:rPr lang="en-US" sz="2800" dirty="0"/>
              <a:t> in the RIGHT patient chart number:</a:t>
            </a:r>
          </a:p>
          <a:p>
            <a:pPr marL="731520" lvl="3"/>
            <a:r>
              <a:rPr lang="en-US" sz="2000" dirty="0"/>
              <a:t>When an error is discovered in that the wrong result was entered, but the result was saved, then the POC testing staff will re-enter the electronic chart and create a new visit but this time enter the correct test result and in the CANNED COMMENT field, type in “</a:t>
            </a:r>
            <a:r>
              <a:rPr lang="en-US" sz="2000" u="sng" dirty="0"/>
              <a:t>Previous Result is Incorrect. Please disregard. This result is correct</a:t>
            </a:r>
            <a:r>
              <a:rPr lang="en-US" sz="2000" dirty="0"/>
              <a:t>.” </a:t>
            </a:r>
            <a:endParaRPr lang="en-US" sz="1800" dirty="0"/>
          </a:p>
          <a:p>
            <a:pPr marL="731520" lvl="3"/>
            <a:r>
              <a:rPr lang="en-US" sz="2000" dirty="0"/>
              <a:t>Notify </a:t>
            </a:r>
            <a:r>
              <a:rPr lang="en-US" sz="2000" dirty="0" smtClean="0"/>
              <a:t>Laboratory staff, </a:t>
            </a:r>
            <a:r>
              <a:rPr lang="en-US" sz="2000" dirty="0"/>
              <a:t>Laboratory Supervisor or designee to edit the wrong result and cancel/remove those results with documentation to the ordering medical provider the reason for the test cancellation in the comment field.</a:t>
            </a:r>
            <a:endParaRPr lang="en-US" sz="1800" dirty="0"/>
          </a:p>
          <a:p>
            <a:endParaRPr lang="en-US" dirty="0"/>
          </a:p>
        </p:txBody>
      </p:sp>
      <p:sp>
        <p:nvSpPr>
          <p:cNvPr id="3" name="Title 2"/>
          <p:cNvSpPr>
            <a:spLocks noGrp="1"/>
          </p:cNvSpPr>
          <p:nvPr>
            <p:ph type="title"/>
          </p:nvPr>
        </p:nvSpPr>
        <p:spPr/>
        <p:txBody>
          <a:bodyPr>
            <a:normAutofit fontScale="90000"/>
          </a:bodyPr>
          <a:lstStyle/>
          <a:p>
            <a:r>
              <a:rPr lang="en-US" dirty="0" smtClean="0">
                <a:effectLst/>
              </a:rPr>
              <a:t>How to Report “WRONG </a:t>
            </a:r>
            <a:r>
              <a:rPr lang="en-US" dirty="0">
                <a:effectLst/>
              </a:rPr>
              <a:t>RESULT ENTERED”</a:t>
            </a:r>
            <a:endParaRPr lang="en-US" dirty="0"/>
          </a:p>
        </p:txBody>
      </p:sp>
    </p:spTree>
    <p:extLst>
      <p:ext uri="{BB962C8B-B14F-4D97-AF65-F5344CB8AC3E}">
        <p14:creationId xmlns:p14="http://schemas.microsoft.com/office/powerpoint/2010/main" val="3274378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82880" lvl="1" indent="-182880"/>
            <a:r>
              <a:rPr lang="en-US" sz="4000" dirty="0"/>
              <a:t>If the result was entered </a:t>
            </a:r>
            <a:r>
              <a:rPr lang="en-US" sz="4000" u="sng" dirty="0"/>
              <a:t>incorrectly</a:t>
            </a:r>
            <a:r>
              <a:rPr lang="en-US" sz="4000" dirty="0"/>
              <a:t> in the WRONG patient chart number:</a:t>
            </a:r>
          </a:p>
          <a:p>
            <a:pPr marL="731520" lvl="0" indent="-228600">
              <a:lnSpc>
                <a:spcPct val="120000"/>
              </a:lnSpc>
            </a:pPr>
            <a:r>
              <a:rPr lang="en-US" sz="2900" dirty="0"/>
              <a:t>When an error is discovered in that the result was entered under the WRONG patient electronic chart, the POC testing staff will write down the name of the wrong patient name and chart number and the result that was entered.</a:t>
            </a:r>
          </a:p>
          <a:p>
            <a:pPr marL="731520" lvl="0" indent="-228600">
              <a:lnSpc>
                <a:spcPct val="120000"/>
              </a:lnSpc>
            </a:pPr>
            <a:r>
              <a:rPr lang="en-US" sz="2900" dirty="0"/>
              <a:t>The POC testing staff will pull up the </a:t>
            </a:r>
            <a:r>
              <a:rPr lang="en-US" sz="2900" dirty="0" smtClean="0"/>
              <a:t>CORRECT </a:t>
            </a:r>
            <a:r>
              <a:rPr lang="en-US" sz="2900" dirty="0"/>
              <a:t>patient electronic chart, order and enter the test result correctly and save the information. No information is typed into the COMMENT section.</a:t>
            </a:r>
          </a:p>
          <a:p>
            <a:pPr marL="731520" lvl="0" indent="-228600">
              <a:lnSpc>
                <a:spcPct val="120000"/>
              </a:lnSpc>
            </a:pPr>
            <a:r>
              <a:rPr lang="en-US" sz="2900" dirty="0"/>
              <a:t>Take the paper with the wrong patient chart information and give </a:t>
            </a:r>
            <a:r>
              <a:rPr lang="en-US" sz="2900" dirty="0" smtClean="0"/>
              <a:t>to </a:t>
            </a:r>
            <a:r>
              <a:rPr lang="en-US" sz="2900" dirty="0"/>
              <a:t>Laboratory </a:t>
            </a:r>
            <a:r>
              <a:rPr lang="en-US" sz="2900" dirty="0" smtClean="0"/>
              <a:t>staff, </a:t>
            </a:r>
            <a:r>
              <a:rPr lang="en-US" sz="2900" dirty="0"/>
              <a:t>Laboratory Supervisor or designee to edit the wrong result and cancel/remove those results with documentation of reason for the test cancellation in the comment field.</a:t>
            </a:r>
          </a:p>
          <a:p>
            <a:endParaRPr lang="en-US" dirty="0"/>
          </a:p>
        </p:txBody>
      </p:sp>
      <p:sp>
        <p:nvSpPr>
          <p:cNvPr id="3" name="Title 2"/>
          <p:cNvSpPr>
            <a:spLocks noGrp="1"/>
          </p:cNvSpPr>
          <p:nvPr>
            <p:ph type="title"/>
          </p:nvPr>
        </p:nvSpPr>
        <p:spPr/>
        <p:txBody>
          <a:bodyPr>
            <a:normAutofit fontScale="90000"/>
          </a:bodyPr>
          <a:lstStyle/>
          <a:p>
            <a:r>
              <a:rPr lang="en-US" dirty="0">
                <a:effectLst/>
              </a:rPr>
              <a:t>How to Report “WRONG RESULT ENTERED”</a:t>
            </a:r>
            <a:endParaRPr lang="en-US" dirty="0"/>
          </a:p>
        </p:txBody>
      </p:sp>
    </p:spTree>
    <p:extLst>
      <p:ext uri="{BB962C8B-B14F-4D97-AF65-F5344CB8AC3E}">
        <p14:creationId xmlns:p14="http://schemas.microsoft.com/office/powerpoint/2010/main" val="2752478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82880" lvl="1" indent="-182880">
              <a:spcBef>
                <a:spcPts val="0"/>
              </a:spcBef>
            </a:pPr>
            <a:r>
              <a:rPr lang="en-US" sz="3000" dirty="0" smtClean="0"/>
              <a:t>The </a:t>
            </a:r>
            <a:r>
              <a:rPr lang="en-US" sz="3000" dirty="0"/>
              <a:t>point of care (CLIA-waived) testing staff will follow this procedure to ensure that test results are entered correctly under the right patient name, chart number, location of service and the ordering medical provider for timely result review</a:t>
            </a:r>
            <a:r>
              <a:rPr lang="en-US" sz="3000" dirty="0" smtClean="0"/>
              <a:t>.</a:t>
            </a:r>
            <a:endParaRPr lang="en-US" dirty="0" smtClean="0"/>
          </a:p>
          <a:p>
            <a:pPr marL="182880" lvl="1" indent="-182880">
              <a:spcBef>
                <a:spcPts val="0"/>
              </a:spcBef>
            </a:pPr>
            <a:r>
              <a:rPr lang="en-US" sz="3000" dirty="0" smtClean="0"/>
              <a:t>All nursing and medical staff are required to enter point of care results into EHR, in addition to filling out the POC patient log sheet.</a:t>
            </a:r>
            <a:endParaRPr lang="en-US" sz="3000" dirty="0"/>
          </a:p>
        </p:txBody>
      </p:sp>
      <p:sp>
        <p:nvSpPr>
          <p:cNvPr id="3" name="Title 2"/>
          <p:cNvSpPr>
            <a:spLocks noGrp="1"/>
          </p:cNvSpPr>
          <p:nvPr>
            <p:ph type="title"/>
          </p:nvPr>
        </p:nvSpPr>
        <p:spPr/>
        <p:txBody>
          <a:bodyPr>
            <a:normAutofit/>
          </a:bodyPr>
          <a:lstStyle/>
          <a:p>
            <a:r>
              <a:rPr lang="en-US" dirty="0"/>
              <a:t>PURPOSE</a:t>
            </a:r>
            <a:r>
              <a:rPr lang="en-US" dirty="0" smtClean="0"/>
              <a:t>:</a:t>
            </a:r>
            <a:endParaRPr lang="en-US" dirty="0"/>
          </a:p>
        </p:txBody>
      </p:sp>
    </p:spTree>
    <p:extLst>
      <p:ext uri="{BB962C8B-B14F-4D97-AF65-F5344CB8AC3E}">
        <p14:creationId xmlns:p14="http://schemas.microsoft.com/office/powerpoint/2010/main" val="2010211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153400" cy="1143000"/>
          </a:xfrm>
        </p:spPr>
        <p:txBody>
          <a:bodyPr>
            <a:noAutofit/>
          </a:bodyPr>
          <a:lstStyle/>
          <a:p>
            <a:pPr marL="0" indent="0">
              <a:buNone/>
            </a:pPr>
            <a:r>
              <a:rPr lang="en-US" sz="1400" dirty="0"/>
              <a:t>Log into EHR:</a:t>
            </a:r>
          </a:p>
          <a:p>
            <a:pPr marL="182880" lvl="1" indent="-182880">
              <a:spcBef>
                <a:spcPts val="0"/>
              </a:spcBef>
              <a:buFont typeface="+mj-lt"/>
              <a:buAutoNum type="arabicPeriod"/>
            </a:pPr>
            <a:r>
              <a:rPr lang="en-US" sz="1400" dirty="0" smtClean="0"/>
              <a:t>Select </a:t>
            </a:r>
            <a:r>
              <a:rPr lang="en-US" sz="1400" dirty="0"/>
              <a:t>patient, visit, and enter the primary provider (highlighted red) and yourself as another provider.</a:t>
            </a:r>
          </a:p>
          <a:p>
            <a:pPr marL="182880" lvl="1" indent="-182880">
              <a:spcBef>
                <a:spcPts val="0"/>
              </a:spcBef>
              <a:buFont typeface="+mj-lt"/>
              <a:buAutoNum type="arabicPeriod"/>
            </a:pPr>
            <a:r>
              <a:rPr lang="en-US" sz="1400" dirty="0" smtClean="0"/>
              <a:t>After </a:t>
            </a:r>
            <a:r>
              <a:rPr lang="en-US" sz="1400" dirty="0"/>
              <a:t>performing point of care laboratory testing, click on the POC Lab Entry button to open up the </a:t>
            </a:r>
            <a:r>
              <a:rPr lang="en-US" sz="1400" b="1" dirty="0"/>
              <a:t>Lab Point of Care Data Entry Form</a:t>
            </a:r>
            <a:r>
              <a:rPr lang="en-US" sz="1400" dirty="0"/>
              <a:t>.</a:t>
            </a:r>
          </a:p>
        </p:txBody>
      </p:sp>
      <p:sp>
        <p:nvSpPr>
          <p:cNvPr id="3" name="Title 2"/>
          <p:cNvSpPr>
            <a:spLocks noGrp="1"/>
          </p:cNvSpPr>
          <p:nvPr>
            <p:ph type="title"/>
          </p:nvPr>
        </p:nvSpPr>
        <p:spPr/>
        <p:txBody>
          <a:bodyPr/>
          <a:lstStyle/>
          <a:p>
            <a:r>
              <a:rPr lang="en-US" dirty="0" smtClean="0"/>
              <a:t>PROCEDURE</a:t>
            </a:r>
            <a:endParaRPr lang="en-US" dirty="0"/>
          </a:p>
        </p:txBody>
      </p:sp>
      <p:pic>
        <p:nvPicPr>
          <p:cNvPr id="4" name="Picture 3"/>
          <p:cNvPicPr/>
          <p:nvPr/>
        </p:nvPicPr>
        <p:blipFill>
          <a:blip r:embed="rId2" cstate="print"/>
          <a:srcRect b="30261"/>
          <a:stretch>
            <a:fillRect/>
          </a:stretch>
        </p:blipFill>
        <p:spPr bwMode="auto">
          <a:xfrm>
            <a:off x="914400" y="2667000"/>
            <a:ext cx="7543800" cy="4038600"/>
          </a:xfrm>
          <a:prstGeom prst="rect">
            <a:avLst/>
          </a:prstGeom>
          <a:noFill/>
          <a:ln w="9525">
            <a:noFill/>
            <a:miter lim="800000"/>
            <a:headEnd/>
            <a:tailEnd/>
          </a:ln>
        </p:spPr>
      </p:pic>
      <p:sp>
        <p:nvSpPr>
          <p:cNvPr id="5" name="Oval 4"/>
          <p:cNvSpPr>
            <a:spLocks noChangeArrowheads="1"/>
          </p:cNvSpPr>
          <p:nvPr/>
        </p:nvSpPr>
        <p:spPr bwMode="auto">
          <a:xfrm>
            <a:off x="5943600" y="3009571"/>
            <a:ext cx="438150" cy="409575"/>
          </a:xfrm>
          <a:prstGeom prst="ellipse">
            <a:avLst/>
          </a:prstGeom>
          <a:solidFill>
            <a:srgbClr val="FFFFFF">
              <a:alpha val="0"/>
            </a:srgbClr>
          </a:solidFill>
          <a:ln w="38100">
            <a:solidFill>
              <a:srgbClr val="FF0000"/>
            </a:solidFill>
            <a:round/>
            <a:headEnd/>
            <a:tailEnd/>
          </a:ln>
        </p:spPr>
        <p:txBody>
          <a:bodyPr rot="0" vert="horz" wrap="square" lIns="91440" tIns="45720" rIns="91440" bIns="45720" anchor="t" anchorCtr="0" upright="1">
            <a:noAutofit/>
          </a:bodyPr>
          <a:lstStyle/>
          <a:p>
            <a:endParaRPr lang="en-US" dirty="0"/>
          </a:p>
        </p:txBody>
      </p:sp>
      <p:cxnSp>
        <p:nvCxnSpPr>
          <p:cNvPr id="7" name="Straight Arrow Connector 6"/>
          <p:cNvCxnSpPr/>
          <p:nvPr/>
        </p:nvCxnSpPr>
        <p:spPr>
          <a:xfrm>
            <a:off x="6168994" y="2368990"/>
            <a:ext cx="0" cy="6185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5368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1219200"/>
          </a:xfrm>
        </p:spPr>
        <p:txBody>
          <a:bodyPr/>
          <a:lstStyle/>
          <a:p>
            <a:pPr marL="182880" lvl="1" indent="-182880">
              <a:spcBef>
                <a:spcPts val="0"/>
              </a:spcBef>
              <a:buFont typeface="+mj-lt"/>
              <a:buAutoNum type="arabicPeriod" startAt="3"/>
            </a:pPr>
            <a:r>
              <a:rPr lang="en-US" dirty="0" smtClean="0"/>
              <a:t>The </a:t>
            </a:r>
            <a:r>
              <a:rPr lang="en-US" b="1" dirty="0"/>
              <a:t>Lab Point of Care Data Entry Form </a:t>
            </a:r>
            <a:r>
              <a:rPr lang="en-US" dirty="0"/>
              <a:t>will appear, select the ordering provider from the drop down list</a:t>
            </a:r>
            <a:r>
              <a:rPr lang="en-US" dirty="0" smtClean="0"/>
              <a:t>.</a:t>
            </a:r>
            <a:endParaRPr lang="en-US" dirty="0"/>
          </a:p>
          <a:p>
            <a:pPr marL="182880" lvl="1" indent="-182880">
              <a:spcBef>
                <a:spcPts val="0"/>
              </a:spcBef>
              <a:buFont typeface="+mj-lt"/>
              <a:buAutoNum type="arabicPeriod" startAt="3"/>
            </a:pPr>
            <a:r>
              <a:rPr lang="en-US" dirty="0" smtClean="0"/>
              <a:t>Select </a:t>
            </a:r>
            <a:r>
              <a:rPr lang="en-US" dirty="0"/>
              <a:t>POC test by selecting drop down arrow.  </a:t>
            </a:r>
          </a:p>
          <a:p>
            <a:endParaRPr lang="en-US" dirty="0"/>
          </a:p>
        </p:txBody>
      </p:sp>
      <p:sp>
        <p:nvSpPr>
          <p:cNvPr id="3" name="Title 2"/>
          <p:cNvSpPr>
            <a:spLocks noGrp="1"/>
          </p:cNvSpPr>
          <p:nvPr>
            <p:ph type="title"/>
          </p:nvPr>
        </p:nvSpPr>
        <p:spPr/>
        <p:txBody>
          <a:bodyPr/>
          <a:lstStyle/>
          <a:p>
            <a:r>
              <a:rPr lang="en-US" dirty="0" smtClean="0"/>
              <a:t>PROCUDRE </a:t>
            </a:r>
            <a:r>
              <a:rPr lang="en-US" dirty="0" smtClean="0"/>
              <a:t>CONT</a:t>
            </a:r>
            <a:endParaRPr lang="en-US" dirty="0"/>
          </a:p>
        </p:txBody>
      </p:sp>
      <p:pic>
        <p:nvPicPr>
          <p:cNvPr id="4" name="Picture 3"/>
          <p:cNvPicPr/>
          <p:nvPr/>
        </p:nvPicPr>
        <p:blipFill>
          <a:blip r:embed="rId2" cstate="print"/>
          <a:srcRect b="30060"/>
          <a:stretch>
            <a:fillRect/>
          </a:stretch>
        </p:blipFill>
        <p:spPr bwMode="auto">
          <a:xfrm>
            <a:off x="855552" y="2743200"/>
            <a:ext cx="7391400" cy="4038600"/>
          </a:xfrm>
          <a:prstGeom prst="rect">
            <a:avLst/>
          </a:prstGeom>
          <a:noFill/>
          <a:ln w="9525">
            <a:noFill/>
            <a:miter lim="800000"/>
            <a:headEnd/>
            <a:tailEnd/>
          </a:ln>
        </p:spPr>
      </p:pic>
      <p:sp>
        <p:nvSpPr>
          <p:cNvPr id="6" name="Oval 5"/>
          <p:cNvSpPr/>
          <p:nvPr/>
        </p:nvSpPr>
        <p:spPr>
          <a:xfrm>
            <a:off x="2362200" y="3810000"/>
            <a:ext cx="838200" cy="22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p:cNvCxnSpPr/>
          <p:nvPr/>
        </p:nvCxnSpPr>
        <p:spPr>
          <a:xfrm>
            <a:off x="2774133" y="2667000"/>
            <a:ext cx="0" cy="1143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8236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lvl="1" indent="-457200">
              <a:spcBef>
                <a:spcPts val="0"/>
              </a:spcBef>
              <a:buFont typeface="+mj-lt"/>
              <a:buAutoNum type="arabicPeriod" startAt="5"/>
            </a:pPr>
            <a:r>
              <a:rPr lang="en-US" dirty="0" smtClean="0"/>
              <a:t>The </a:t>
            </a:r>
            <a:r>
              <a:rPr lang="en-US" b="1" dirty="0"/>
              <a:t>TEST RESULTS</a:t>
            </a:r>
            <a:r>
              <a:rPr lang="en-US" dirty="0"/>
              <a:t> box will open up. The </a:t>
            </a:r>
            <a:r>
              <a:rPr lang="en-US" b="1" dirty="0"/>
              <a:t>Nature of Order/Change</a:t>
            </a:r>
            <a:r>
              <a:rPr lang="en-US" dirty="0"/>
              <a:t> will default to “WRITTEN”.</a:t>
            </a:r>
          </a:p>
        </p:txBody>
      </p:sp>
      <p:sp>
        <p:nvSpPr>
          <p:cNvPr id="3" name="Title 2"/>
          <p:cNvSpPr>
            <a:spLocks noGrp="1"/>
          </p:cNvSpPr>
          <p:nvPr>
            <p:ph type="title"/>
          </p:nvPr>
        </p:nvSpPr>
        <p:spPr/>
        <p:txBody>
          <a:bodyPr/>
          <a:lstStyle/>
          <a:p>
            <a:r>
              <a:rPr lang="en-US" dirty="0" smtClean="0"/>
              <a:t>PROCEDURE </a:t>
            </a:r>
            <a:r>
              <a:rPr lang="en-US" dirty="0" smtClean="0"/>
              <a:t>CONT</a:t>
            </a:r>
            <a:endParaRPr lang="en-US" dirty="0"/>
          </a:p>
        </p:txBody>
      </p:sp>
      <p:pic>
        <p:nvPicPr>
          <p:cNvPr id="4" name="Picture 3"/>
          <p:cNvPicPr/>
          <p:nvPr/>
        </p:nvPicPr>
        <p:blipFill>
          <a:blip r:embed="rId2" cstate="print"/>
          <a:srcRect b="35872"/>
          <a:stretch>
            <a:fillRect/>
          </a:stretch>
        </p:blipFill>
        <p:spPr bwMode="auto">
          <a:xfrm>
            <a:off x="838200" y="2304861"/>
            <a:ext cx="7543800" cy="4419600"/>
          </a:xfrm>
          <a:prstGeom prst="rect">
            <a:avLst/>
          </a:prstGeom>
          <a:noFill/>
          <a:ln w="9525">
            <a:noFill/>
            <a:miter lim="800000"/>
            <a:headEnd/>
            <a:tailEnd/>
          </a:ln>
        </p:spPr>
      </p:pic>
      <p:sp>
        <p:nvSpPr>
          <p:cNvPr id="7" name="Oval 6"/>
          <p:cNvSpPr/>
          <p:nvPr/>
        </p:nvSpPr>
        <p:spPr>
          <a:xfrm>
            <a:off x="4419600" y="4191000"/>
            <a:ext cx="2438400" cy="32366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Arrow Connector 8"/>
          <p:cNvCxnSpPr/>
          <p:nvPr/>
        </p:nvCxnSpPr>
        <p:spPr>
          <a:xfrm>
            <a:off x="5867400" y="2304861"/>
            <a:ext cx="0" cy="188613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7399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1447800"/>
          </a:xfrm>
        </p:spPr>
        <p:txBody>
          <a:bodyPr>
            <a:normAutofit fontScale="92500" lnSpcReduction="20000"/>
          </a:bodyPr>
          <a:lstStyle/>
          <a:p>
            <a:pPr marL="182880" lvl="1" indent="-182880">
              <a:spcBef>
                <a:spcPts val="0"/>
              </a:spcBef>
              <a:buFont typeface="+mj-lt"/>
              <a:buAutoNum type="arabicPeriod" startAt="6"/>
            </a:pPr>
            <a:r>
              <a:rPr lang="en-US" dirty="0"/>
              <a:t>Enter the correct date and time the specimen was collected using the </a:t>
            </a:r>
            <a:r>
              <a:rPr lang="en-US" b="1" dirty="0"/>
              <a:t>Collection Date and Time box</a:t>
            </a:r>
            <a:r>
              <a:rPr lang="en-US" dirty="0"/>
              <a:t> by clicking on the drop down arrow.  The current date and time will display.  Enter the correct time by highlighting the time and free-texting time or use the arrow button to move the hour and minute.</a:t>
            </a:r>
          </a:p>
        </p:txBody>
      </p:sp>
      <p:sp>
        <p:nvSpPr>
          <p:cNvPr id="3" name="Title 2"/>
          <p:cNvSpPr>
            <a:spLocks noGrp="1"/>
          </p:cNvSpPr>
          <p:nvPr>
            <p:ph type="title"/>
          </p:nvPr>
        </p:nvSpPr>
        <p:spPr/>
        <p:txBody>
          <a:bodyPr/>
          <a:lstStyle/>
          <a:p>
            <a:r>
              <a:rPr lang="en-US" dirty="0" smtClean="0"/>
              <a:t>PROCEDURE CONT</a:t>
            </a:r>
            <a:endParaRPr lang="en-US" dirty="0"/>
          </a:p>
        </p:txBody>
      </p:sp>
      <p:pic>
        <p:nvPicPr>
          <p:cNvPr id="4" name="Picture 3"/>
          <p:cNvPicPr/>
          <p:nvPr/>
        </p:nvPicPr>
        <p:blipFill rotWithShape="1">
          <a:blip r:embed="rId2" cstate="print"/>
          <a:srcRect l="19993" t="12438" r="20011" b="45574"/>
          <a:stretch/>
        </p:blipFill>
        <p:spPr bwMode="auto">
          <a:xfrm>
            <a:off x="1981200" y="3124200"/>
            <a:ext cx="4724400" cy="3352800"/>
          </a:xfrm>
          <a:prstGeom prst="rect">
            <a:avLst/>
          </a:prstGeom>
          <a:noFill/>
          <a:ln w="9525">
            <a:noFill/>
            <a:miter lim="800000"/>
            <a:headEnd/>
            <a:tailEnd/>
          </a:ln>
        </p:spPr>
      </p:pic>
      <p:sp>
        <p:nvSpPr>
          <p:cNvPr id="6" name="Oval 5"/>
          <p:cNvSpPr/>
          <p:nvPr/>
        </p:nvSpPr>
        <p:spPr>
          <a:xfrm>
            <a:off x="1981200" y="4038600"/>
            <a:ext cx="24384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Arrow Connector 9"/>
          <p:cNvCxnSpPr/>
          <p:nvPr/>
        </p:nvCxnSpPr>
        <p:spPr>
          <a:xfrm>
            <a:off x="1447800" y="3657600"/>
            <a:ext cx="914400" cy="39231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1750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1"/>
            <a:ext cx="8229600" cy="1676400"/>
          </a:xfrm>
        </p:spPr>
        <p:txBody>
          <a:bodyPr>
            <a:normAutofit fontScale="92500" lnSpcReduction="20000"/>
          </a:bodyPr>
          <a:lstStyle/>
          <a:p>
            <a:pPr marL="457200" lvl="1" indent="-457200">
              <a:spcBef>
                <a:spcPts val="0"/>
              </a:spcBef>
              <a:buFont typeface="+mj-lt"/>
              <a:buAutoNum type="arabicPeriod" startAt="7"/>
            </a:pPr>
            <a:r>
              <a:rPr lang="en-US" dirty="0" smtClean="0"/>
              <a:t>Next, enter the Sign or Symptom for the test selected by clicking on the drop down arrow.   It may be necessary to add a new one not on the list by selecting Other…  </a:t>
            </a:r>
          </a:p>
          <a:p>
            <a:pPr marL="822960" lvl="2" indent="-457200">
              <a:spcBef>
                <a:spcPts val="0"/>
              </a:spcBef>
            </a:pPr>
            <a:r>
              <a:rPr lang="en-US" dirty="0" smtClean="0"/>
              <a:t>Another box titled </a:t>
            </a:r>
            <a:r>
              <a:rPr lang="en-US" b="1" dirty="0" smtClean="0"/>
              <a:t>Lab Point of Care “Other Sign or Symptom” Entry</a:t>
            </a:r>
            <a:r>
              <a:rPr lang="en-US" dirty="0" smtClean="0"/>
              <a:t> will open up.</a:t>
            </a:r>
          </a:p>
          <a:p>
            <a:pPr marL="822960" lvl="2" indent="-457200">
              <a:spcBef>
                <a:spcPts val="0"/>
              </a:spcBef>
            </a:pPr>
            <a:r>
              <a:rPr lang="en-US" dirty="0" smtClean="0"/>
              <a:t>Free </a:t>
            </a:r>
            <a:r>
              <a:rPr lang="en-US" dirty="0"/>
              <a:t>text the sign or symptom and click on the OK button to save</a:t>
            </a:r>
            <a:r>
              <a:rPr lang="en-US" dirty="0" smtClean="0"/>
              <a:t>.</a:t>
            </a:r>
          </a:p>
          <a:p>
            <a:pPr marL="457200" lvl="1" indent="-457200">
              <a:spcBef>
                <a:spcPts val="0"/>
              </a:spcBef>
            </a:pPr>
            <a:endParaRPr lang="en-US" dirty="0"/>
          </a:p>
        </p:txBody>
      </p:sp>
      <p:sp>
        <p:nvSpPr>
          <p:cNvPr id="3" name="Title 2"/>
          <p:cNvSpPr>
            <a:spLocks noGrp="1"/>
          </p:cNvSpPr>
          <p:nvPr>
            <p:ph type="title"/>
          </p:nvPr>
        </p:nvSpPr>
        <p:spPr/>
        <p:txBody>
          <a:bodyPr/>
          <a:lstStyle/>
          <a:p>
            <a:r>
              <a:rPr lang="en-US" dirty="0" smtClean="0"/>
              <a:t>PROCEDURE CONT	</a:t>
            </a:r>
            <a:endParaRPr lang="en-US" dirty="0"/>
          </a:p>
        </p:txBody>
      </p:sp>
      <p:pic>
        <p:nvPicPr>
          <p:cNvPr id="4" name="Picture 3"/>
          <p:cNvPicPr/>
          <p:nvPr/>
        </p:nvPicPr>
        <p:blipFill rotWithShape="1">
          <a:blip r:embed="rId2" cstate="print"/>
          <a:srcRect l="20542" t="12491" r="19400" b="46042"/>
          <a:stretch/>
        </p:blipFill>
        <p:spPr bwMode="auto">
          <a:xfrm>
            <a:off x="2286000" y="3296971"/>
            <a:ext cx="4495800" cy="3200400"/>
          </a:xfrm>
          <a:prstGeom prst="rect">
            <a:avLst/>
          </a:prstGeom>
          <a:noFill/>
          <a:ln w="9525">
            <a:noFill/>
            <a:miter lim="800000"/>
            <a:headEnd/>
            <a:tailEnd/>
          </a:ln>
        </p:spPr>
      </p:pic>
      <p:cxnSp>
        <p:nvCxnSpPr>
          <p:cNvPr id="8" name="Straight Arrow Connector 7"/>
          <p:cNvCxnSpPr/>
          <p:nvPr/>
        </p:nvCxnSpPr>
        <p:spPr>
          <a:xfrm flipH="1">
            <a:off x="6629400" y="3657600"/>
            <a:ext cx="609600" cy="609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1864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1219200"/>
          </a:xfrm>
        </p:spPr>
        <p:txBody>
          <a:bodyPr/>
          <a:lstStyle/>
          <a:p>
            <a:pPr marL="182880" lvl="1" indent="-182880">
              <a:spcBef>
                <a:spcPts val="0"/>
              </a:spcBef>
              <a:buFont typeface="+mj-lt"/>
              <a:buAutoNum type="arabicPeriod" startAt="8"/>
            </a:pPr>
            <a:r>
              <a:rPr lang="en-US" dirty="0" smtClean="0"/>
              <a:t>Go </a:t>
            </a:r>
            <a:r>
              <a:rPr lang="en-US" dirty="0"/>
              <a:t>to the </a:t>
            </a:r>
            <a:r>
              <a:rPr lang="en-US" b="1" dirty="0"/>
              <a:t>TEST RESULTS </a:t>
            </a:r>
            <a:r>
              <a:rPr lang="en-US" dirty="0"/>
              <a:t>box and enter the lab results in the appropriate column.  If necessary, click on the Tab button to navigate through the data entry form.	</a:t>
            </a:r>
          </a:p>
        </p:txBody>
      </p:sp>
      <p:sp>
        <p:nvSpPr>
          <p:cNvPr id="3" name="Title 2"/>
          <p:cNvSpPr>
            <a:spLocks noGrp="1"/>
          </p:cNvSpPr>
          <p:nvPr>
            <p:ph type="title"/>
          </p:nvPr>
        </p:nvSpPr>
        <p:spPr/>
        <p:txBody>
          <a:bodyPr/>
          <a:lstStyle/>
          <a:p>
            <a:r>
              <a:rPr lang="en-US" dirty="0" smtClean="0"/>
              <a:t>PROCEDURE CONT</a:t>
            </a:r>
            <a:endParaRPr lang="en-US" dirty="0"/>
          </a:p>
        </p:txBody>
      </p:sp>
      <p:pic>
        <p:nvPicPr>
          <p:cNvPr id="5" name="Picture 4"/>
          <p:cNvPicPr/>
          <p:nvPr/>
        </p:nvPicPr>
        <p:blipFill>
          <a:blip r:embed="rId2" cstate="print"/>
          <a:srcRect/>
          <a:stretch>
            <a:fillRect/>
          </a:stretch>
        </p:blipFill>
        <p:spPr bwMode="auto">
          <a:xfrm>
            <a:off x="1517919" y="2971800"/>
            <a:ext cx="5812234" cy="3200400"/>
          </a:xfrm>
          <a:prstGeom prst="rect">
            <a:avLst/>
          </a:prstGeom>
          <a:noFill/>
          <a:ln w="9525">
            <a:noFill/>
            <a:miter lim="800000"/>
            <a:headEnd/>
            <a:tailEnd/>
          </a:ln>
        </p:spPr>
      </p:pic>
      <p:sp>
        <p:nvSpPr>
          <p:cNvPr id="6" name="Oval 5"/>
          <p:cNvSpPr/>
          <p:nvPr/>
        </p:nvSpPr>
        <p:spPr>
          <a:xfrm>
            <a:off x="3733800" y="4648200"/>
            <a:ext cx="16002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17424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1981200"/>
          </a:xfrm>
        </p:spPr>
        <p:txBody>
          <a:bodyPr>
            <a:normAutofit fontScale="92500"/>
          </a:bodyPr>
          <a:lstStyle/>
          <a:p>
            <a:pPr marL="274320" lvl="1" indent="-228600">
              <a:spcBef>
                <a:spcPts val="0"/>
              </a:spcBef>
              <a:buFont typeface="+mj-lt"/>
              <a:buAutoNum type="arabicPeriod" startAt="9"/>
            </a:pPr>
            <a:r>
              <a:rPr lang="en-US" dirty="0"/>
              <a:t>Enter appropriate comments in the Comment/Lab Description section by clicking on </a:t>
            </a:r>
            <a:r>
              <a:rPr lang="en-US" dirty="0" smtClean="0"/>
              <a:t>the “Add </a:t>
            </a:r>
            <a:r>
              <a:rPr lang="en-US" dirty="0"/>
              <a:t>Canned Comment” </a:t>
            </a:r>
            <a:r>
              <a:rPr lang="en-US" dirty="0" smtClean="0"/>
              <a:t>button.</a:t>
            </a:r>
          </a:p>
          <a:p>
            <a:pPr marL="777240" lvl="2" indent="-457200">
              <a:spcBef>
                <a:spcPts val="0"/>
              </a:spcBef>
              <a:buClr>
                <a:schemeClr val="accent2"/>
              </a:buClr>
              <a:buFont typeface="+mj-lt"/>
              <a:buAutoNum type="alphaLcPeriod"/>
            </a:pPr>
            <a:r>
              <a:rPr lang="en-US" dirty="0" smtClean="0"/>
              <a:t>The </a:t>
            </a:r>
            <a:r>
              <a:rPr lang="en-US" dirty="0"/>
              <a:t>“Choose a Lab Comment” box opens and displays your </a:t>
            </a:r>
            <a:r>
              <a:rPr lang="en-US" dirty="0" smtClean="0"/>
              <a:t>choices.</a:t>
            </a:r>
          </a:p>
          <a:p>
            <a:pPr marL="777240" lvl="2" indent="-457200">
              <a:spcBef>
                <a:spcPts val="0"/>
              </a:spcBef>
              <a:buClr>
                <a:schemeClr val="accent2"/>
              </a:buClr>
              <a:buFont typeface="+mj-lt"/>
              <a:buAutoNum type="alphaLcPeriod"/>
            </a:pPr>
            <a:r>
              <a:rPr lang="en-US" dirty="0" smtClean="0"/>
              <a:t>Click </a:t>
            </a:r>
            <a:r>
              <a:rPr lang="en-US" dirty="0"/>
              <a:t>on your selection to add the lab comment description to the comment section and click on the OK button to </a:t>
            </a:r>
            <a:r>
              <a:rPr lang="en-US" dirty="0" smtClean="0"/>
              <a:t>save.</a:t>
            </a:r>
          </a:p>
          <a:p>
            <a:pPr marL="777240" lvl="2" indent="-457200">
              <a:spcBef>
                <a:spcPts val="0"/>
              </a:spcBef>
              <a:buClr>
                <a:schemeClr val="accent2"/>
              </a:buClr>
              <a:buFont typeface="+mj-lt"/>
              <a:buAutoNum type="alphaLcPeriod"/>
            </a:pPr>
            <a:r>
              <a:rPr lang="en-US" dirty="0" smtClean="0"/>
              <a:t>If </a:t>
            </a:r>
            <a:r>
              <a:rPr lang="en-US" dirty="0"/>
              <a:t>need to add another comment, repeat above steps.</a:t>
            </a:r>
          </a:p>
          <a:p>
            <a:pPr marL="0" indent="0">
              <a:buNone/>
            </a:pPr>
            <a:endParaRPr lang="en-US" dirty="0"/>
          </a:p>
        </p:txBody>
      </p:sp>
      <p:sp>
        <p:nvSpPr>
          <p:cNvPr id="3" name="Title 2"/>
          <p:cNvSpPr>
            <a:spLocks noGrp="1"/>
          </p:cNvSpPr>
          <p:nvPr>
            <p:ph type="title"/>
          </p:nvPr>
        </p:nvSpPr>
        <p:spPr/>
        <p:txBody>
          <a:bodyPr/>
          <a:lstStyle/>
          <a:p>
            <a:r>
              <a:rPr lang="en-US" dirty="0" smtClean="0"/>
              <a:t>PROCEDURE CONT</a:t>
            </a:r>
            <a:endParaRPr lang="en-US" dirty="0"/>
          </a:p>
        </p:txBody>
      </p:sp>
      <p:pic>
        <p:nvPicPr>
          <p:cNvPr id="4" name="Picture 3"/>
          <p:cNvPicPr/>
          <p:nvPr/>
        </p:nvPicPr>
        <p:blipFill>
          <a:blip r:embed="rId2" cstate="print"/>
          <a:srcRect/>
          <a:stretch>
            <a:fillRect/>
          </a:stretch>
        </p:blipFill>
        <p:spPr bwMode="auto">
          <a:xfrm>
            <a:off x="1676400" y="3541413"/>
            <a:ext cx="5791200" cy="2953694"/>
          </a:xfrm>
          <a:prstGeom prst="rect">
            <a:avLst/>
          </a:prstGeom>
          <a:noFill/>
          <a:ln w="9525">
            <a:noFill/>
            <a:miter lim="800000"/>
            <a:headEnd/>
            <a:tailEnd/>
          </a:ln>
        </p:spPr>
      </p:pic>
    </p:spTree>
    <p:extLst>
      <p:ext uri="{BB962C8B-B14F-4D97-AF65-F5344CB8AC3E}">
        <p14:creationId xmlns:p14="http://schemas.microsoft.com/office/powerpoint/2010/main" val="198874780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94</TotalTime>
  <Words>749</Words>
  <Application>Microsoft Office PowerPoint</Application>
  <PresentationFormat>On-screen Show (4:3)</PresentationFormat>
  <Paragraphs>40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Paper</vt:lpstr>
      <vt:lpstr>EHR Patient Result Entry</vt:lpstr>
      <vt:lpstr>PURPOSE:</vt:lpstr>
      <vt:lpstr>PROCEDURE</vt:lpstr>
      <vt:lpstr>PROCUDRE CONT</vt:lpstr>
      <vt:lpstr>PROCEDURE CONT</vt:lpstr>
      <vt:lpstr>PROCEDURE CONT</vt:lpstr>
      <vt:lpstr>PROCEDURE CONT </vt:lpstr>
      <vt:lpstr>PROCEDURE CONT</vt:lpstr>
      <vt:lpstr>PROCEDURE CONT</vt:lpstr>
      <vt:lpstr>PROCEDURE CONT</vt:lpstr>
      <vt:lpstr>How to Report “WRONG RESULT ENTERED”</vt:lpstr>
      <vt:lpstr>How to Report “WRONG RESULT ENTERED”</vt:lpstr>
    </vt:vector>
  </TitlesOfParts>
  <Company>Indian Health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EHR Patient Result Entry</dc:title>
  <dc:creator>Begay, Jeanna (IHS/PHX)</dc:creator>
  <cp:lastModifiedBy>Begay, Jeanna (IHS/PHX)</cp:lastModifiedBy>
  <cp:revision>13</cp:revision>
  <dcterms:created xsi:type="dcterms:W3CDTF">2014-08-14T21:12:38Z</dcterms:created>
  <dcterms:modified xsi:type="dcterms:W3CDTF">2014-08-15T20:55:57Z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