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0"/>
  </p:notesMasterIdLst>
  <p:sldIdLst>
    <p:sldId id="256" r:id="rId3"/>
    <p:sldId id="257" r:id="rId4"/>
    <p:sldId id="258" r:id="rId5"/>
    <p:sldId id="259" r:id="rId6"/>
    <p:sldId id="260" r:id="rId7"/>
    <p:sldId id="261" r:id="rId8"/>
    <p:sldId id="262" r:id="rId9"/>
    <p:sldId id="264" r:id="rId10"/>
    <p:sldId id="263" r:id="rId11"/>
    <p:sldId id="265" r:id="rId12"/>
    <p:sldId id="266" r:id="rId13"/>
    <p:sldId id="273" r:id="rId14"/>
    <p:sldId id="267" r:id="rId15"/>
    <p:sldId id="268" r:id="rId16"/>
    <p:sldId id="269" r:id="rId17"/>
    <p:sldId id="270" r:id="rId18"/>
    <p:sldId id="271" r:id="rId19"/>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596203C1-616A-4651-A577-7BA09B384D13}" type="datetimeFigureOut">
              <a:rPr lang="en-US" smtClean="0"/>
              <a:pPr/>
              <a:t>4/22/2013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07B8B279-4079-43B3-8013-D8D81AB870A7}" type="slidenum">
              <a:rPr lang="en-US" smtClean="0"/>
              <a:pPr/>
              <a:t>‹#›</a:t>
            </a:fld>
            <a:endParaRPr lang="en-US" dirty="0"/>
          </a:p>
        </p:txBody>
      </p:sp>
    </p:spTree>
    <p:extLst>
      <p:ext uri="{BB962C8B-B14F-4D97-AF65-F5344CB8AC3E}">
        <p14:creationId xmlns:p14="http://schemas.microsoft.com/office/powerpoint/2010/main" val="2738522773"/>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7B8B279-4079-43B3-8013-D8D81AB870A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ounded Rectangle 13"/>
          <p:cNvSpPr/>
          <p:nvPr/>
        </p:nvSpPr>
        <p:spPr>
          <a:xfrm>
            <a:off x="320045" y="6060478"/>
            <a:ext cx="850392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2">
                  <a:shade val="48000"/>
                  <a:satMod val="150000"/>
                </a:schemeClr>
              </a:gs>
              <a:gs pos="55000">
                <a:schemeClr val="bg2">
                  <a:shade val="20000"/>
                  <a:satMod val="100000"/>
                </a:schemeClr>
              </a:gs>
              <a:gs pos="100000">
                <a:schemeClr val="bg2">
                  <a:shade val="5000"/>
                  <a:satMod val="100000"/>
                </a:schemeClr>
              </a:gs>
            </a:gsLst>
            <a:path path="circle">
              <a:fillToRect l="100000" t="400000" r="100000" b="100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Title 4"/>
          <p:cNvSpPr>
            <a:spLocks noGrp="1"/>
          </p:cNvSpPr>
          <p:nvPr>
            <p:ph type="ctrTitle"/>
          </p:nvPr>
        </p:nvSpPr>
        <p:spPr>
          <a:xfrm>
            <a:off x="722376" y="1855376"/>
            <a:ext cx="7772400" cy="1828800"/>
          </a:xfrm>
        </p:spPr>
        <p:txBody>
          <a:bodyPr lIns="45720" rIns="45720" bIns="45720"/>
          <a:lstStyle>
            <a:lvl1pPr algn="r">
              <a:defRPr sz="4500" b="1">
                <a:solidFill>
                  <a:schemeClr val="accent1">
                    <a:tint val="88000"/>
                    <a:satMod val="150000"/>
                  </a:schemeClr>
                </a:solidFill>
                <a:effectLst>
                  <a:outerShdw blurRad="15000" dist="13000" dir="5400000" algn="tl" rotWithShape="0">
                    <a:srgbClr val="000000">
                      <a:alpha val="40000"/>
                    </a:srgbClr>
                  </a:outerShdw>
                </a:effectLst>
              </a:defRPr>
            </a:lvl1pPr>
          </a:lstStyle>
          <a:p>
            <a:r>
              <a:rPr lang="en-US" smtClean="0"/>
              <a:t>Click to edit Master title style</a:t>
            </a:r>
            <a:endParaRPr lang="en-US" dirty="0"/>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9" name="Date Placeholder 18"/>
          <p:cNvSpPr>
            <a:spLocks noGrp="1"/>
          </p:cNvSpPr>
          <p:nvPr>
            <p:ph type="dt" sz="half" idx="10"/>
          </p:nvPr>
        </p:nvSpPr>
        <p:spPr/>
        <p:txBody>
          <a:bodyPr/>
          <a:lstStyle/>
          <a:p>
            <a:fld id="{633EFA78-DE0E-433D-8CFA-D9FBF0D95DCD}" type="datetime1">
              <a:rPr lang="en-US" smtClean="0"/>
              <a:pPr/>
              <a:t>4/22/2013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E7F13AF2-DCC4-4842-96BC-1B9869901C3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92624"/>
            <a:ext cx="8183880" cy="105156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02920" y="530352"/>
            <a:ext cx="8183880" cy="4187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27F9C6-20A9-45D8-B666-D95AD1AA535F}" type="datetime1">
              <a:rPr lang="en-US" smtClean="0"/>
              <a:pPr/>
              <a:t>4/22/2013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C9E71F-78A0-4868-970E-5692D76DECF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3" name="Rounded Rectangle 12"/>
          <p:cNvSpPr/>
          <p:nvPr/>
        </p:nvSpPr>
        <p:spPr>
          <a:xfrm>
            <a:off x="320045" y="6060478"/>
            <a:ext cx="850392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2">
                  <a:shade val="48000"/>
                  <a:satMod val="150000"/>
                </a:schemeClr>
              </a:gs>
              <a:gs pos="55000">
                <a:schemeClr val="bg2">
                  <a:shade val="20000"/>
                  <a:satMod val="100000"/>
                </a:schemeClr>
              </a:gs>
              <a:gs pos="100000">
                <a:schemeClr val="bg2">
                  <a:shade val="5000"/>
                  <a:satMod val="100000"/>
                </a:schemeClr>
              </a:gs>
            </a:gsLst>
            <a:path path="circle">
              <a:fillToRect l="100000" t="350000" r="100000" b="100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468344" y="5610416"/>
            <a:ext cx="8183880" cy="420624"/>
          </a:xfrm>
        </p:spPr>
        <p:txBody>
          <a:bodyPr lIns="118872" tIns="0" anchor="t"/>
          <a:lstStyle>
            <a:lvl1pPr marR="36576" algn="l">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9EB45F-50E8-4AF1-920B-265FC35EA31A}" type="datetime1">
              <a:rPr lang="en-US" smtClean="0"/>
              <a:pPr/>
              <a:t>4/22/2013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C9E71F-78A0-4868-970E-5692D76DECF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69D76A-2E51-4D2B-9AFF-70F7EB3C2C68}" type="datetime1">
              <a:rPr lang="en-US" smtClean="0"/>
              <a:pPr/>
              <a:t>4/22/2013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C9E71F-78A0-4868-970E-5692D76DECF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90624"/>
            <a:ext cx="8183880" cy="1051560"/>
          </a:xfrm>
        </p:spPr>
        <p:txBody>
          <a:bodyPr anchor="b"/>
          <a:lstStyle>
            <a:lvl1pPr>
              <a:defRPr b="1"/>
            </a:lvl1pPr>
          </a:lstStyle>
          <a:p>
            <a:r>
              <a:rPr lang="en-US" smtClean="0"/>
              <a:t>Click to edit Master title style</a:t>
            </a:r>
            <a:endParaRPr lang="en-US" dirty="0"/>
          </a:p>
        </p:txBody>
      </p:sp>
      <p:sp>
        <p:nvSpPr>
          <p:cNvPr id="3" name="Text Placeholder 2"/>
          <p:cNvSpPr>
            <a:spLocks noGrp="1"/>
          </p:cNvSpPr>
          <p:nvPr>
            <p:ph type="body" idx="1"/>
          </p:nvPr>
        </p:nvSpPr>
        <p:spPr>
          <a:xfrm>
            <a:off x="607224" y="579438"/>
            <a:ext cx="3931920" cy="639762"/>
          </a:xfrm>
        </p:spPr>
        <p:txBody>
          <a:bodyPr lIns="146304"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52169" y="579438"/>
            <a:ext cx="3931920" cy="639762"/>
          </a:xfrm>
        </p:spPr>
        <p:txBody>
          <a:bodyPr lIns="137160"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4"/>
          <p:cNvSpPr>
            <a:spLocks noGrp="1"/>
          </p:cNvSpPr>
          <p:nvPr>
            <p:ph sz="quarter" idx="3"/>
          </p:nvPr>
        </p:nvSpPr>
        <p:spPr>
          <a:xfrm>
            <a:off x="607224" y="1371600"/>
            <a:ext cx="3931920" cy="3566160"/>
          </a:xfrm>
        </p:spPr>
        <p:txBody>
          <a:bodyPr anchor="t"/>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52169" y="1371600"/>
            <a:ext cx="3931920" cy="3566160"/>
          </a:xfrm>
        </p:spPr>
        <p:txBody>
          <a:bodyPr anchor="t"/>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B85F57-6490-4460-90DC-FC5EE5C36A66}" type="datetime1">
              <a:rPr lang="en-US" smtClean="0"/>
              <a:pPr/>
              <a:t>4/22/2013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C9E71F-78A0-4868-970E-5692D76DECF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FB2161-9FCA-498A-A51E-7B90071250E8}" type="datetime1">
              <a:rPr lang="en-US" smtClean="0"/>
              <a:pPr/>
              <a:t>4/22/2013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C9E71F-78A0-4868-970E-5692D76DECF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ounded Rectangle 9"/>
          <p:cNvSpPr/>
          <p:nvPr/>
        </p:nvSpPr>
        <p:spPr>
          <a:xfrm>
            <a:off x="320045" y="6060478"/>
            <a:ext cx="850392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Rounded Rectangle 10"/>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Date Placeholder 1"/>
          <p:cNvSpPr>
            <a:spLocks noGrp="1"/>
          </p:cNvSpPr>
          <p:nvPr>
            <p:ph type="dt" sz="half" idx="10"/>
          </p:nvPr>
        </p:nvSpPr>
        <p:spPr/>
        <p:txBody>
          <a:bodyPr/>
          <a:lstStyle/>
          <a:p>
            <a:fld id="{9F5395AF-258B-4502-92DF-E211AA281B41}" type="datetime1">
              <a:rPr lang="en-US" smtClean="0"/>
              <a:pPr/>
              <a:t>4/22/2013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C9E71F-78A0-4868-970E-5692D76DECF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538847" y="1447800"/>
            <a:ext cx="2971800" cy="4389120"/>
          </a:xfrm>
        </p:spPr>
        <p:txBody>
          <a:bodyPr lIns="91440"/>
          <a:lstStyle>
            <a:lvl1pPr marL="18288" marR="18288" indent="0">
              <a:spcBef>
                <a:spcPts val="0"/>
              </a:spcBef>
              <a:buNone/>
              <a:defRPr sz="14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 y="1447800"/>
            <a:ext cx="4937760" cy="4389120"/>
          </a:xfrm>
        </p:spPr>
        <p:txBody>
          <a:bodyPr/>
          <a:lstStyle>
            <a:lvl1pPr>
              <a:defRPr sz="2800">
                <a:solidFill>
                  <a:srgbClr val="FFFFFF"/>
                </a:solidFill>
              </a:defRPr>
            </a:lvl1pPr>
            <a:lvl2pPr>
              <a:defRPr sz="2600">
                <a:solidFill>
                  <a:srgbClr val="FFFFFF"/>
                </a:solidFill>
              </a:defRPr>
            </a:lvl2pPr>
            <a:lvl3pPr>
              <a:defRPr sz="2400">
                <a:solidFill>
                  <a:srgbClr val="FFFFFF"/>
                </a:solidFill>
              </a:defRPr>
            </a:lvl3pPr>
            <a:lvl4pPr>
              <a:defRPr sz="2000">
                <a:solidFill>
                  <a:srgbClr val="FFFFFF"/>
                </a:solidFill>
              </a:defRPr>
            </a:lvl4pPr>
            <a:lvl5pPr>
              <a:defRPr sz="2000">
                <a:solidFill>
                  <a:srgbClr val="FFFFFF"/>
                </a:solidFill>
              </a:defRPr>
            </a:lvl5pPr>
            <a:lvl6pPr>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378FFA21-88D5-4090-AE34-A717F3009131}" type="datetime1">
              <a:rPr lang="en-US" smtClean="0"/>
              <a:pPr/>
              <a:t>4/22/2013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C9E71F-78A0-4868-970E-5692D76DECF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ounded Rectangle 13"/>
          <p:cNvSpPr/>
          <p:nvPr/>
        </p:nvSpPr>
        <p:spPr>
          <a:xfrm>
            <a:off x="320045" y="6060478"/>
            <a:ext cx="850392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Rounded Rectangle 10"/>
          <p:cNvSpPr/>
          <p:nvPr/>
        </p:nvSpPr>
        <p:spPr>
          <a:xfrm>
            <a:off x="6400800" y="434162"/>
            <a:ext cx="2324605" cy="4341329"/>
          </a:xfrm>
          <a:prstGeom prst="roundRect">
            <a:avLst>
              <a:gd name="adj" fmla="val 2127"/>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462712" y="533400"/>
            <a:ext cx="2240280" cy="4211480"/>
          </a:xfrm>
        </p:spPr>
        <p:txBody>
          <a:bodyPr lIns="91440"/>
          <a:lstStyle>
            <a:lvl1pPr marL="45720" indent="0" algn="l">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A654AA-2757-4A51-86CD-6D20456BDD0A}" type="datetime1">
              <a:rPr lang="en-US" smtClean="0"/>
              <a:pPr/>
              <a:t>4/22/2013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C9E71F-78A0-4868-970E-5692D76DECFE}" type="slidenum">
              <a:rPr lang="en-US" smtClean="0"/>
              <a:pPr/>
              <a:t>‹#›</a:t>
            </a:fld>
            <a:endParaRPr lang="en-US" dirty="0"/>
          </a:p>
        </p:txBody>
      </p:sp>
      <p:sp>
        <p:nvSpPr>
          <p:cNvPr id="3" name="Picture Placeholder 2"/>
          <p:cNvSpPr>
            <a:spLocks noGrp="1"/>
          </p:cNvSpPr>
          <p:nvPr>
            <p:ph type="pic" idx="1"/>
          </p:nvPr>
        </p:nvSpPr>
        <p:spPr>
          <a:xfrm>
            <a:off x="421480" y="435768"/>
            <a:ext cx="5989320" cy="4343400"/>
          </a:xfrm>
          <a:prstGeom prst="rect">
            <a:avLst/>
          </a:prstGeom>
          <a:solidFill>
            <a:schemeClr val="bg2">
              <a:shade val="10000"/>
            </a:schemeClr>
          </a:solidFill>
        </p:spPr>
        <p:txBody>
          <a:bodyPr/>
          <a:lstStyle>
            <a:lvl1pPr>
              <a:buNone/>
              <a:defRPr sz="3200"/>
            </a:lvl1pPr>
          </a:lstStyle>
          <a:p>
            <a:r>
              <a:rPr lang="en-US" dirty="0" smtClean="0"/>
              <a:t>Click icon to add picture</a:t>
            </a:r>
            <a:endParaRPr lang="en-US" dirty="0"/>
          </a:p>
        </p:txBody>
      </p:sp>
      <p:sp>
        <p:nvSpPr>
          <p:cNvPr id="9" name="Rectangle 8"/>
          <p:cNvSpPr/>
          <p:nvPr/>
        </p:nvSpPr>
        <p:spPr>
          <a:xfrm>
            <a:off x="6411357" y="386861"/>
            <a:ext cx="36576" cy="4443984"/>
          </a:xfrm>
          <a:prstGeom prst="rect">
            <a:avLst/>
          </a:prstGeom>
          <a:solidFill>
            <a:srgbClr val="FFFFFF"/>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27432" algn="l"/>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ounded Rectangle 9"/>
          <p:cNvSpPr/>
          <p:nvPr/>
        </p:nvSpPr>
        <p:spPr>
          <a:xfrm>
            <a:off x="320045" y="6060478"/>
            <a:ext cx="850392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2">
                  <a:shade val="48000"/>
                  <a:satMod val="150000"/>
                </a:schemeClr>
              </a:gs>
              <a:gs pos="55000">
                <a:schemeClr val="bg2">
                  <a:shade val="20000"/>
                  <a:satMod val="100000"/>
                </a:schemeClr>
              </a:gs>
              <a:gs pos="100000">
                <a:schemeClr val="bg2">
                  <a:shade val="5000"/>
                  <a:satMod val="100000"/>
                </a:schemeClr>
              </a:gs>
            </a:gsLst>
            <a:path path="circle">
              <a:fillToRect l="100000" t="350000" r="100000" b="100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3" name="Title Placeholder 12"/>
          <p:cNvSpPr>
            <a:spLocks noGrp="1"/>
          </p:cNvSpPr>
          <p:nvPr>
            <p:ph type="title"/>
          </p:nvPr>
        </p:nvSpPr>
        <p:spPr>
          <a:xfrm>
            <a:off x="502920" y="4992624"/>
            <a:ext cx="8183880" cy="1051560"/>
          </a:xfrm>
          <a:prstGeom prst="rect">
            <a:avLst/>
          </a:prstGeom>
        </p:spPr>
        <p:txBody>
          <a:bodyPr vert="horz" anchor="b">
            <a:normAutofit/>
          </a:bodyPr>
          <a:lstStyle/>
          <a:p>
            <a:r>
              <a:rPr lang="en-US" smtClean="0"/>
              <a:t>Click to edit Master title style</a:t>
            </a:r>
            <a:endParaRPr lang="en-US" dirty="0"/>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a:defRPr sz="1000">
                <a:solidFill>
                  <a:schemeClr val="bg2">
                    <a:shade val="50000"/>
                  </a:schemeClr>
                </a:solidFill>
              </a:defRPr>
            </a:lvl1pPr>
          </a:lstStyle>
          <a:p>
            <a:pPr algn="r"/>
            <a:fld id="{1BC102A9-C1B1-4354-89E4-F43472216A4F}" type="datetime1">
              <a:rPr lang="en-US" smtClean="0"/>
              <a:pPr algn="r"/>
              <a:t>4/22/2013</a:t>
            </a:fld>
            <a:endParaRPr lang="en-US" sz="1000" dirty="0">
              <a:solidFill>
                <a:schemeClr val="bg2">
                  <a:shade val="50000"/>
                </a:schemeClr>
              </a:solidFill>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a:defRPr sz="1000">
                <a:solidFill>
                  <a:schemeClr val="bg2">
                    <a:shade val="50000"/>
                  </a:schemeClr>
                </a:solidFill>
              </a:defRPr>
            </a:lvl1pPr>
          </a:lstStyle>
          <a:p>
            <a:pPr algn="l"/>
            <a:endParaRPr lang="en-US" sz="1000" dirty="0">
              <a:solidFill>
                <a:schemeClr val="bg2">
                  <a:shade val="50000"/>
                </a:schemeClr>
              </a:solidFill>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a:defRPr sz="1000">
                <a:solidFill>
                  <a:schemeClr val="bg2">
                    <a:shade val="50000"/>
                  </a:schemeClr>
                </a:solidFill>
              </a:defRPr>
            </a:lvl1pPr>
          </a:lstStyle>
          <a:p>
            <a:fld id="{E7F13AF2-DCC4-4842-96BC-1B9869901C37}" type="slidenum">
              <a:rPr lang="en-US" sz="1000" smtClean="0">
                <a:solidFill>
                  <a:schemeClr val="bg2">
                    <a:shade val="50000"/>
                  </a:schemeClr>
                </a:solidFill>
              </a:rPr>
              <a:pPr/>
              <a:t>‹#›</a:t>
            </a:fld>
            <a:endParaRPr lang="en-US" sz="1000" dirty="0">
              <a:solidFill>
                <a:schemeClr val="bg2">
                  <a:shade val="50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3600" b="1" kern="1200">
          <a:solidFill>
            <a:schemeClr val="accent1">
              <a:tint val="88000"/>
              <a:satMod val="150000"/>
            </a:schemeClr>
          </a:solidFill>
          <a:effectLst>
            <a:outerShdw blurRad="12700" dist="12700" dir="5400000" algn="tl" rotWithShape="0">
              <a:srgbClr val="000000">
                <a:alpha val="40000"/>
              </a:srgbClr>
            </a:outerShdw>
          </a:effectLst>
          <a:latin typeface="+mj-lt"/>
          <a:ea typeface="+mj-ea"/>
          <a:cs typeface="+mj-cs"/>
        </a:defRPr>
      </a:lvl1pPr>
    </p:titleStyle>
    <p:bodyStyle>
      <a:lvl1pPr marL="265176" indent="-265176" algn="l" rtl="0" eaLnBrk="1" latinLnBrk="0" hangingPunct="1">
        <a:spcBef>
          <a:spcPts val="250"/>
        </a:spcBef>
        <a:buClr>
          <a:schemeClr val="accent1"/>
        </a:buClr>
        <a:buSzPct val="80000"/>
        <a:buFont typeface="Wingdings 2"/>
        <a:buChar char=""/>
        <a:defRPr sz="2800" kern="1200">
          <a:solidFill>
            <a:srgbClr val="FFFFFF"/>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sz="2400" kern="1200">
          <a:solidFill>
            <a:srgbClr val="FFFFFF"/>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sz="2200" kern="1200">
          <a:solidFill>
            <a:srgbClr val="FFFFFF"/>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sz="1900" kern="1200">
          <a:solidFill>
            <a:srgbClr val="FFFFFF"/>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sz="1800" kern="1200">
          <a:solidFill>
            <a:srgbClr val="FFFFFF"/>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rgbClr val="FFFFFF"/>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rgbClr val="FFFFFF"/>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p:txBody>
          <a:bodyPr/>
          <a:lstStyle/>
          <a:p>
            <a:r>
              <a:rPr lang="en-US" dirty="0" smtClean="0"/>
              <a:t>Gastroccult</a:t>
            </a:r>
            <a:endParaRPr lang="en-US" dirty="0"/>
          </a:p>
        </p:txBody>
      </p:sp>
      <p:sp>
        <p:nvSpPr>
          <p:cNvPr id="3" name="Rectangle 2"/>
          <p:cNvSpPr>
            <a:spLocks noGrp="1"/>
          </p:cNvSpPr>
          <p:nvPr>
            <p:ph type="subTitle" idx="1"/>
          </p:nvPr>
        </p:nvSpPr>
        <p:spPr/>
        <p:txBody>
          <a:bodyPr/>
          <a:lstStyle/>
          <a:p>
            <a:r>
              <a:rPr lang="en-US" dirty="0" smtClean="0"/>
              <a:t>Test For Gastric Occult Blood and pH</a:t>
            </a:r>
            <a:endParaRPr lang="en-US" dirty="0"/>
          </a:p>
        </p:txBody>
      </p:sp>
      <p:pic>
        <p:nvPicPr>
          <p:cNvPr id="5" name="Picture 4" descr="gastroccult box.bmp"/>
          <p:cNvPicPr>
            <a:picLocks noChangeAspect="1"/>
          </p:cNvPicPr>
          <p:nvPr/>
        </p:nvPicPr>
        <p:blipFill>
          <a:blip r:embed="rId3" cstate="print"/>
          <a:srcRect l="3517" t="10436" r="3517" b="7827"/>
          <a:stretch>
            <a:fillRect/>
          </a:stretch>
        </p:blipFill>
        <p:spPr>
          <a:xfrm>
            <a:off x="838200" y="4038600"/>
            <a:ext cx="3600521" cy="2133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lstStyle/>
          <a:p>
            <a:r>
              <a:rPr lang="en-US" dirty="0" smtClean="0"/>
              <a:t>Procedure</a:t>
            </a:r>
            <a:endParaRPr lang="en-US" dirty="0"/>
          </a:p>
        </p:txBody>
      </p:sp>
      <p:sp>
        <p:nvSpPr>
          <p:cNvPr id="3" name="Content Placeholder 2"/>
          <p:cNvSpPr>
            <a:spLocks noGrp="1"/>
          </p:cNvSpPr>
          <p:nvPr>
            <p:ph idx="1"/>
          </p:nvPr>
        </p:nvSpPr>
        <p:spPr>
          <a:xfrm>
            <a:off x="457200" y="1828800"/>
            <a:ext cx="8183880" cy="4187952"/>
          </a:xfrm>
        </p:spPr>
        <p:txBody>
          <a:bodyPr>
            <a:normAutofit lnSpcReduction="10000"/>
          </a:bodyPr>
          <a:lstStyle/>
          <a:p>
            <a:r>
              <a:rPr lang="en-US" dirty="0" smtClean="0"/>
              <a:t>No blue should appear in the negative Performance Monitor area when developer is added.</a:t>
            </a:r>
          </a:p>
          <a:p>
            <a:pPr lvl="1"/>
            <a:r>
              <a:rPr lang="en-US" dirty="0" smtClean="0"/>
              <a:t>Note: If the sample is applied in such a way that it contacts the Performance Monitor areas, the negative Performance Monitor area may appear positive. This should be avoided.</a:t>
            </a:r>
          </a:p>
          <a:p>
            <a:r>
              <a:rPr lang="en-US" dirty="0" smtClean="0"/>
              <a:t>Any blue originating from the Performance Monitor areas should be ignored when reading the specimen test results.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lstStyle/>
          <a:p>
            <a:r>
              <a:rPr lang="en-US" dirty="0" smtClean="0"/>
              <a:t>Interpreting Results</a:t>
            </a:r>
            <a:endParaRPr lang="en-US" dirty="0"/>
          </a:p>
        </p:txBody>
      </p:sp>
      <p:sp>
        <p:nvSpPr>
          <p:cNvPr id="3" name="Content Placeholder 2"/>
          <p:cNvSpPr>
            <a:spLocks noGrp="1"/>
          </p:cNvSpPr>
          <p:nvPr>
            <p:ph idx="1"/>
          </p:nvPr>
        </p:nvSpPr>
        <p:spPr>
          <a:xfrm>
            <a:off x="457200" y="1828800"/>
            <a:ext cx="5562600" cy="4187952"/>
          </a:xfrm>
        </p:spPr>
        <p:txBody>
          <a:bodyPr/>
          <a:lstStyle/>
          <a:p>
            <a:r>
              <a:rPr lang="en-US" dirty="0" smtClean="0"/>
              <a:t>The development of any trace of blue color in the Gastroccult Test Area is a positive result.</a:t>
            </a:r>
          </a:p>
          <a:p>
            <a:endParaRPr lang="en-US" dirty="0" smtClean="0"/>
          </a:p>
          <a:p>
            <a:r>
              <a:rPr lang="en-US" dirty="0" smtClean="0"/>
              <a:t>No shade of blue is a negative result</a:t>
            </a:r>
            <a:endParaRPr lang="en-US" dirty="0"/>
          </a:p>
        </p:txBody>
      </p:sp>
      <p:pic>
        <p:nvPicPr>
          <p:cNvPr id="7" name="Picture 6" descr="gastroccult3.bmp"/>
          <p:cNvPicPr>
            <a:picLocks noChangeAspect="1"/>
          </p:cNvPicPr>
          <p:nvPr/>
        </p:nvPicPr>
        <p:blipFill>
          <a:blip r:embed="rId2" cstate="print"/>
          <a:srcRect l="4571" t="14629" r="4571" b="1829"/>
          <a:stretch>
            <a:fillRect/>
          </a:stretch>
        </p:blipFill>
        <p:spPr>
          <a:xfrm>
            <a:off x="5867400" y="2133600"/>
            <a:ext cx="2209800" cy="1219200"/>
          </a:xfrm>
          <a:prstGeom prst="rect">
            <a:avLst/>
          </a:prstGeom>
        </p:spPr>
      </p:pic>
      <p:pic>
        <p:nvPicPr>
          <p:cNvPr id="8" name="Picture 7" descr="gastroccult3neg.bmp"/>
          <p:cNvPicPr>
            <a:picLocks noChangeAspect="1"/>
          </p:cNvPicPr>
          <p:nvPr/>
        </p:nvPicPr>
        <p:blipFill>
          <a:blip r:embed="rId3" cstate="print"/>
          <a:srcRect l="4571" t="16457" r="4571" b="1829"/>
          <a:stretch>
            <a:fillRect/>
          </a:stretch>
        </p:blipFill>
        <p:spPr>
          <a:xfrm>
            <a:off x="5867400" y="4191000"/>
            <a:ext cx="2180886" cy="1225877"/>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lstStyle/>
          <a:p>
            <a:r>
              <a:rPr lang="en-US" dirty="0" smtClean="0"/>
              <a:t>Interpreting Results</a:t>
            </a:r>
            <a:endParaRPr lang="en-US" dirty="0"/>
          </a:p>
        </p:txBody>
      </p:sp>
      <p:sp>
        <p:nvSpPr>
          <p:cNvPr id="3" name="Content Placeholder 2"/>
          <p:cNvSpPr>
            <a:spLocks noGrp="1"/>
          </p:cNvSpPr>
          <p:nvPr>
            <p:ph idx="1"/>
          </p:nvPr>
        </p:nvSpPr>
        <p:spPr>
          <a:xfrm>
            <a:off x="457200" y="1828800"/>
            <a:ext cx="5943600" cy="4187952"/>
          </a:xfrm>
        </p:spPr>
        <p:txBody>
          <a:bodyPr>
            <a:normAutofit lnSpcReduction="10000"/>
          </a:bodyPr>
          <a:lstStyle/>
          <a:p>
            <a:r>
              <a:rPr lang="en-US" dirty="0" smtClean="0"/>
              <a:t>Determine pH of sample by visual comparison of pH Test Area to ph Color Comparators.  Read results within 30 seconds.</a:t>
            </a:r>
          </a:p>
          <a:p>
            <a:pPr lvl="1"/>
            <a:r>
              <a:rPr lang="en-US" dirty="0" smtClean="0"/>
              <a:t>Note: Because this test is visually read and requires color differentiation, it should not be interpreted by individuals who are colorblind or the visually impaired.</a:t>
            </a:r>
            <a:endParaRPr lang="en-US" dirty="0"/>
          </a:p>
        </p:txBody>
      </p:sp>
      <p:pic>
        <p:nvPicPr>
          <p:cNvPr id="6" name="Picture 5" descr="gastroccult4.bmp"/>
          <p:cNvPicPr>
            <a:picLocks noChangeAspect="1"/>
          </p:cNvPicPr>
          <p:nvPr/>
        </p:nvPicPr>
        <p:blipFill>
          <a:blip r:embed="rId2" cstate="print"/>
          <a:srcRect l="37714" t="3657" r="2286" b="3657"/>
          <a:stretch>
            <a:fillRect/>
          </a:stretch>
        </p:blipFill>
        <p:spPr>
          <a:xfrm>
            <a:off x="6324600" y="2514600"/>
            <a:ext cx="2130948" cy="2057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lstStyle/>
          <a:p>
            <a:r>
              <a:rPr lang="en-US" dirty="0" smtClean="0"/>
              <a:t>Internal Quality Control</a:t>
            </a:r>
            <a:endParaRPr lang="en-US" dirty="0"/>
          </a:p>
        </p:txBody>
      </p:sp>
      <p:sp>
        <p:nvSpPr>
          <p:cNvPr id="3" name="Content Placeholder 2"/>
          <p:cNvSpPr>
            <a:spLocks noGrp="1"/>
          </p:cNvSpPr>
          <p:nvPr>
            <p:ph idx="1"/>
          </p:nvPr>
        </p:nvSpPr>
        <p:spPr>
          <a:xfrm>
            <a:off x="457200" y="1905000"/>
            <a:ext cx="8183880" cy="4111752"/>
          </a:xfrm>
        </p:spPr>
        <p:txBody>
          <a:bodyPr>
            <a:normAutofit fontScale="77500" lnSpcReduction="20000"/>
          </a:bodyPr>
          <a:lstStyle/>
          <a:p>
            <a:pPr>
              <a:spcAft>
                <a:spcPts val="600"/>
              </a:spcAft>
            </a:pPr>
            <a:r>
              <a:rPr lang="en-US" dirty="0" smtClean="0"/>
              <a:t>The function and stability of the guaiac paper and developer can be tested using the on-slide Performance Monitor feature located to the right of the occult blood test area. </a:t>
            </a:r>
          </a:p>
          <a:p>
            <a:pPr>
              <a:spcAft>
                <a:spcPts val="600"/>
              </a:spcAft>
            </a:pPr>
            <a:r>
              <a:rPr lang="en-US" dirty="0" smtClean="0"/>
              <a:t>The positive Performance Monitor area contains a hemoglobin-derived catalyst which, upon application of developer, will turn blue within 10 seconds.  The color will remain stable for at least 60 seconds.</a:t>
            </a:r>
          </a:p>
          <a:p>
            <a:pPr>
              <a:spcAft>
                <a:spcPts val="600"/>
              </a:spcAft>
            </a:pPr>
            <a:r>
              <a:rPr lang="en-US" dirty="0" smtClean="0"/>
              <a:t>The negative Performance Monitor area contains no such catalyst and should not turn blue upon application of developer</a:t>
            </a:r>
            <a:r>
              <a:rPr lang="en-US" dirty="0" smtClean="0"/>
              <a:t>.</a:t>
            </a:r>
          </a:p>
          <a:p>
            <a:pPr>
              <a:spcAft>
                <a:spcPts val="600"/>
              </a:spcAft>
            </a:pPr>
            <a:r>
              <a:rPr lang="en-US" dirty="0" smtClean="0"/>
              <a:t>The Performance Monitor Area must be performed with each patient test.</a:t>
            </a:r>
            <a:endParaRPr lang="en-US" dirty="0"/>
          </a:p>
        </p:txBody>
      </p:sp>
      <p:pic>
        <p:nvPicPr>
          <p:cNvPr id="4" name="Picture 3" descr="gastroccult3.bmp"/>
          <p:cNvPicPr>
            <a:picLocks noChangeAspect="1"/>
          </p:cNvPicPr>
          <p:nvPr/>
        </p:nvPicPr>
        <p:blipFill>
          <a:blip r:embed="rId2" cstate="print"/>
          <a:srcRect l="48000" t="16457" r="4571" b="1829"/>
          <a:stretch>
            <a:fillRect/>
          </a:stretch>
        </p:blipFill>
        <p:spPr>
          <a:xfrm>
            <a:off x="7086600" y="533400"/>
            <a:ext cx="1319141" cy="1420459"/>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lstStyle/>
          <a:p>
            <a:r>
              <a:rPr lang="en-US" dirty="0" smtClean="0"/>
              <a:t>External Quality Control</a:t>
            </a:r>
            <a:endParaRPr lang="en-US" dirty="0"/>
          </a:p>
        </p:txBody>
      </p:sp>
      <p:sp>
        <p:nvSpPr>
          <p:cNvPr id="3" name="Content Placeholder 2"/>
          <p:cNvSpPr>
            <a:spLocks noGrp="1"/>
          </p:cNvSpPr>
          <p:nvPr>
            <p:ph idx="1"/>
          </p:nvPr>
        </p:nvSpPr>
        <p:spPr>
          <a:xfrm>
            <a:off x="457200" y="1828800"/>
            <a:ext cx="8183880" cy="4187952"/>
          </a:xfrm>
        </p:spPr>
        <p:txBody>
          <a:bodyPr/>
          <a:lstStyle/>
          <a:p>
            <a:pPr>
              <a:spcAft>
                <a:spcPts val="1200"/>
              </a:spcAft>
            </a:pPr>
            <a:r>
              <a:rPr lang="en-US" dirty="0" smtClean="0"/>
              <a:t>Quality control of the pH test portion of the Gastroccult slide must be performed bi-weekly using buffered referenced standards. Also, with each new lot number.</a:t>
            </a:r>
          </a:p>
          <a:p>
            <a:r>
              <a:rPr lang="en-US" dirty="0" smtClean="0"/>
              <a:t>Two levels of buffer standards:</a:t>
            </a:r>
          </a:p>
          <a:p>
            <a:pPr lvl="1"/>
            <a:r>
              <a:rPr lang="en-US" dirty="0" smtClean="0"/>
              <a:t>A neutral pH 7</a:t>
            </a:r>
          </a:p>
          <a:p>
            <a:pPr lvl="1"/>
            <a:r>
              <a:rPr lang="en-US" dirty="0" smtClean="0"/>
              <a:t>An acid pH 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normAutofit fontScale="90000"/>
          </a:bodyPr>
          <a:lstStyle/>
          <a:p>
            <a:r>
              <a:rPr lang="en-US" dirty="0" smtClean="0"/>
              <a:t>Documentation of Patient &amp; Quality Control Results</a:t>
            </a:r>
            <a:endParaRPr lang="en-US" dirty="0"/>
          </a:p>
        </p:txBody>
      </p:sp>
      <p:sp>
        <p:nvSpPr>
          <p:cNvPr id="3" name="Content Placeholder 2"/>
          <p:cNvSpPr>
            <a:spLocks noGrp="1"/>
          </p:cNvSpPr>
          <p:nvPr>
            <p:ph idx="1"/>
          </p:nvPr>
        </p:nvSpPr>
        <p:spPr>
          <a:xfrm>
            <a:off x="457200" y="1828800"/>
            <a:ext cx="8183880" cy="4267200"/>
          </a:xfrm>
        </p:spPr>
        <p:txBody>
          <a:bodyPr>
            <a:normAutofit fontScale="77500" lnSpcReduction="20000"/>
          </a:bodyPr>
          <a:lstStyle/>
          <a:p>
            <a:pPr>
              <a:spcAft>
                <a:spcPts val="600"/>
              </a:spcAft>
            </a:pPr>
            <a:r>
              <a:rPr lang="en-US" dirty="0" smtClean="0"/>
              <a:t>Personnel performing the Gastroccult test must document results on the patient test log.</a:t>
            </a:r>
          </a:p>
          <a:p>
            <a:pPr>
              <a:spcAft>
                <a:spcPts val="600"/>
              </a:spcAft>
            </a:pPr>
            <a:r>
              <a:rPr lang="en-US" dirty="0" smtClean="0"/>
              <a:t>The results of the Performance Control must be documented (“OK” or “Unsat”). Do not report patient results unless </a:t>
            </a:r>
            <a:r>
              <a:rPr lang="en-US" dirty="0" smtClean="0"/>
              <a:t>internal quality </a:t>
            </a:r>
            <a:r>
              <a:rPr lang="en-US" dirty="0" smtClean="0"/>
              <a:t>control is acceptable.</a:t>
            </a:r>
          </a:p>
          <a:p>
            <a:pPr>
              <a:spcAft>
                <a:spcPts val="600"/>
              </a:spcAft>
            </a:pPr>
            <a:r>
              <a:rPr lang="en-US" dirty="0" smtClean="0"/>
              <a:t>In addition to patient results, the following must also be documented: date of testing, patient initials, medical record number, sign/symptom, provider, internal quality control, testing personnel initials, and EHR entry.</a:t>
            </a:r>
          </a:p>
          <a:p>
            <a:pPr>
              <a:spcAft>
                <a:spcPts val="600"/>
              </a:spcAft>
            </a:pPr>
            <a:r>
              <a:rPr lang="en-US" dirty="0" smtClean="0"/>
              <a:t>All patient and performance control must be entered into EHR.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lstStyle/>
          <a:p>
            <a:r>
              <a:rPr lang="en-US" dirty="0" smtClean="0"/>
              <a:t>Limitations</a:t>
            </a:r>
            <a:endParaRPr lang="en-US" dirty="0"/>
          </a:p>
        </p:txBody>
      </p:sp>
      <p:sp>
        <p:nvSpPr>
          <p:cNvPr id="3" name="Content Placeholder 2"/>
          <p:cNvSpPr>
            <a:spLocks noGrp="1"/>
          </p:cNvSpPr>
          <p:nvPr>
            <p:ph idx="1"/>
          </p:nvPr>
        </p:nvSpPr>
        <p:spPr>
          <a:xfrm>
            <a:off x="457200" y="1828800"/>
            <a:ext cx="8183880" cy="4187952"/>
          </a:xfrm>
        </p:spPr>
        <p:txBody>
          <a:bodyPr>
            <a:normAutofit fontScale="70000" lnSpcReduction="20000"/>
          </a:bodyPr>
          <a:lstStyle/>
          <a:p>
            <a:pPr>
              <a:spcAft>
                <a:spcPts val="600"/>
              </a:spcAft>
            </a:pPr>
            <a:r>
              <a:rPr lang="en-US" dirty="0" smtClean="0"/>
              <a:t>As with any occult blood test, the results of the Gastroccult test cannot be considered conclusive evidence of the presence or absence of upper gastrointestinal bleeding or pathology.</a:t>
            </a:r>
          </a:p>
          <a:p>
            <a:pPr>
              <a:spcAft>
                <a:spcPts val="600"/>
              </a:spcAft>
            </a:pPr>
            <a:r>
              <a:rPr lang="en-US" dirty="0" smtClean="0"/>
              <a:t>NOTE: Many foods (e.g., incompletely cooked meat, raw fruits, vegetables, etc) have peroxidase activity which can produce a positive test result.  Thus, a positive test result does not always indicate the presence of human blood.</a:t>
            </a:r>
          </a:p>
          <a:p>
            <a:pPr>
              <a:spcAft>
                <a:spcPts val="600"/>
              </a:spcAft>
            </a:pPr>
            <a:r>
              <a:rPr lang="en-US" dirty="0" smtClean="0"/>
              <a:t>The Gastroccult test is designed for use as a preliminary screening aid and is not intended to replace other diagnostic procedures.</a:t>
            </a:r>
          </a:p>
          <a:p>
            <a:pPr>
              <a:spcAft>
                <a:spcPts val="600"/>
              </a:spcAft>
            </a:pPr>
            <a:r>
              <a:rPr lang="en-US" dirty="0" smtClean="0"/>
              <a:t>A positive test result may suggest the need for more careful monitoring of the patient.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lstStyle/>
          <a:p>
            <a:r>
              <a:rPr lang="en-US" dirty="0" smtClean="0"/>
              <a:t>Interfering Substances</a:t>
            </a:r>
            <a:endParaRPr lang="en-US" dirty="0"/>
          </a:p>
        </p:txBody>
      </p:sp>
      <p:sp>
        <p:nvSpPr>
          <p:cNvPr id="3" name="Content Placeholder 2"/>
          <p:cNvSpPr>
            <a:spLocks noGrp="1"/>
          </p:cNvSpPr>
          <p:nvPr>
            <p:ph idx="1"/>
          </p:nvPr>
        </p:nvSpPr>
        <p:spPr>
          <a:xfrm>
            <a:off x="457200" y="1828800"/>
            <a:ext cx="8183880" cy="4187952"/>
          </a:xfrm>
        </p:spPr>
        <p:txBody>
          <a:bodyPr>
            <a:normAutofit fontScale="92500" lnSpcReduction="20000"/>
          </a:bodyPr>
          <a:lstStyle/>
          <a:p>
            <a:pPr>
              <a:spcAft>
                <a:spcPts val="600"/>
              </a:spcAft>
            </a:pPr>
            <a:r>
              <a:rPr lang="en-US" dirty="0" smtClean="0"/>
              <a:t>It is unlikely that there will be any inhibition of the occult blood test by antacids if gastric samples are tested no sooner than 60 minutes after last antacid administration and stomach irrigation.</a:t>
            </a:r>
          </a:p>
          <a:p>
            <a:pPr>
              <a:spcAft>
                <a:spcPts val="600"/>
              </a:spcAft>
            </a:pPr>
            <a:r>
              <a:rPr lang="en-US" dirty="0" smtClean="0"/>
              <a:t>Antacid products containing magnesium hydroxide (e.g., Mylanta II and Maalox Plus) exhibit the most inhibitory effect on the test.</a:t>
            </a:r>
          </a:p>
          <a:p>
            <a:pPr>
              <a:spcAft>
                <a:spcPts val="600"/>
              </a:spcAft>
            </a:pPr>
            <a:r>
              <a:rPr lang="en-US" dirty="0" smtClean="0"/>
              <a:t>Ascorbic acid (vitamin C) has been shown to cause false-negative test results for occult blood.  This may also occur with the Gastroccult test.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381000"/>
            <a:ext cx="8183562" cy="1050925"/>
          </a:xfrm>
        </p:spPr>
        <p:txBody>
          <a:bodyPr/>
          <a:lstStyle/>
          <a:p>
            <a:r>
              <a:rPr lang="en-US" dirty="0" smtClean="0"/>
              <a:t>Purpose</a:t>
            </a:r>
            <a:endParaRPr lang="en-US" dirty="0"/>
          </a:p>
        </p:txBody>
      </p:sp>
      <p:sp>
        <p:nvSpPr>
          <p:cNvPr id="3" name="Rectangle 2"/>
          <p:cNvSpPr>
            <a:spLocks noGrp="1"/>
          </p:cNvSpPr>
          <p:nvPr>
            <p:ph idx="1"/>
          </p:nvPr>
        </p:nvSpPr>
        <p:spPr>
          <a:xfrm>
            <a:off x="457200" y="1828800"/>
            <a:ext cx="8183562" cy="4187825"/>
          </a:xfrm>
        </p:spPr>
        <p:txBody>
          <a:bodyPr>
            <a:noAutofit/>
          </a:bodyPr>
          <a:lstStyle/>
          <a:p>
            <a:r>
              <a:rPr lang="en-US" sz="2600" dirty="0" smtClean="0"/>
              <a:t>Gastroccult is a rapid screening test to detect the presence of occult blood and determine the pH of gastric aspirate or vomitus.  </a:t>
            </a:r>
          </a:p>
          <a:p>
            <a:r>
              <a:rPr lang="en-US" sz="2600" dirty="0" smtClean="0"/>
              <a:t>The identification of occult blood can be useful in the early detection of gastric trauma or deteriorating gastric condition, while pH may be of use in evaluating antacid therapy.</a:t>
            </a:r>
          </a:p>
          <a:p>
            <a:r>
              <a:rPr lang="en-US" sz="2600" dirty="0" smtClean="0"/>
              <a:t>The Gastroccult test is not recommended for use with fecal samples.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381000"/>
            <a:ext cx="8183562" cy="1050925"/>
          </a:xfrm>
        </p:spPr>
        <p:txBody>
          <a:bodyPr/>
          <a:lstStyle/>
          <a:p>
            <a:r>
              <a:rPr lang="en-US" dirty="0" smtClean="0"/>
              <a:t>Summary</a:t>
            </a:r>
            <a:endParaRPr lang="en-US" dirty="0"/>
          </a:p>
        </p:txBody>
      </p:sp>
      <p:sp>
        <p:nvSpPr>
          <p:cNvPr id="3" name="Rectangle 2"/>
          <p:cNvSpPr>
            <a:spLocks noGrp="1"/>
          </p:cNvSpPr>
          <p:nvPr>
            <p:ph idx="1"/>
          </p:nvPr>
        </p:nvSpPr>
        <p:spPr>
          <a:xfrm>
            <a:off x="457200" y="1828800"/>
            <a:ext cx="8183562" cy="4187825"/>
          </a:xfrm>
        </p:spPr>
        <p:txBody>
          <a:bodyPr>
            <a:noAutofit/>
          </a:bodyPr>
          <a:lstStyle/>
          <a:p>
            <a:r>
              <a:rPr lang="en-US" sz="2000" dirty="0" smtClean="0"/>
              <a:t>The Gastroccult slide includes both a specially buffered guaiac test for occult blood and a pH test based on the principle that certain dyes change color with changes in hydrogen ion concentration.</a:t>
            </a:r>
          </a:p>
          <a:p>
            <a:r>
              <a:rPr lang="en-US" sz="2000" dirty="0" smtClean="0"/>
              <a:t>This test is designed to be used with gastric samples since the occult blood test is not affected by low pH.</a:t>
            </a:r>
          </a:p>
          <a:p>
            <a:r>
              <a:rPr lang="en-US" sz="2000" dirty="0" smtClean="0"/>
              <a:t>When a gastric specimen containing blood is applied to Gastroccult test paper, the hemoglobin from lysed blood cells in the sample comes in contact with the guaiac. Application of the Gastroccult developer causes a peroxidase-like reaction which turns the test paper blue if blood is present.</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381000"/>
            <a:ext cx="8183562" cy="1050925"/>
          </a:xfrm>
        </p:spPr>
        <p:txBody>
          <a:bodyPr/>
          <a:lstStyle/>
          <a:p>
            <a:r>
              <a:rPr lang="en-US" dirty="0" smtClean="0"/>
              <a:t>Materials Required</a:t>
            </a:r>
            <a:endParaRPr lang="en-US" dirty="0"/>
          </a:p>
        </p:txBody>
      </p:sp>
      <p:sp>
        <p:nvSpPr>
          <p:cNvPr id="3" name="Rectangle 2"/>
          <p:cNvSpPr>
            <a:spLocks noGrp="1"/>
          </p:cNvSpPr>
          <p:nvPr>
            <p:ph idx="1"/>
          </p:nvPr>
        </p:nvSpPr>
        <p:spPr>
          <a:xfrm>
            <a:off x="457200" y="1828800"/>
            <a:ext cx="7467600" cy="4187825"/>
          </a:xfrm>
        </p:spPr>
        <p:txBody>
          <a:bodyPr>
            <a:normAutofit fontScale="92500" lnSpcReduction="20000"/>
          </a:bodyPr>
          <a:lstStyle/>
          <a:p>
            <a:r>
              <a:rPr lang="en-US" dirty="0" smtClean="0"/>
              <a:t>Gastroccult Slides</a:t>
            </a:r>
          </a:p>
          <a:p>
            <a:pPr lvl="1"/>
            <a:r>
              <a:rPr lang="en-US" dirty="0" smtClean="0"/>
              <a:t>For </a:t>
            </a:r>
            <a:r>
              <a:rPr lang="en-US" i="1" dirty="0" smtClean="0"/>
              <a:t>In Vitro </a:t>
            </a:r>
            <a:r>
              <a:rPr lang="en-US" dirty="0" smtClean="0"/>
              <a:t>Diagnostic Use</a:t>
            </a:r>
          </a:p>
          <a:p>
            <a:pPr lvl="1"/>
            <a:r>
              <a:rPr lang="en-US" dirty="0" smtClean="0"/>
              <a:t>Protect slides from open air.</a:t>
            </a:r>
          </a:p>
          <a:p>
            <a:pPr lvl="1"/>
            <a:r>
              <a:rPr lang="en-US" dirty="0" smtClean="0"/>
              <a:t>Keep slides sealed inside special wrapper until ready to use.</a:t>
            </a:r>
          </a:p>
          <a:p>
            <a:r>
              <a:rPr lang="en-US" dirty="0" smtClean="0"/>
              <a:t>Developer</a:t>
            </a:r>
          </a:p>
          <a:p>
            <a:pPr lvl="1"/>
            <a:r>
              <a:rPr lang="en-US" dirty="0" smtClean="0"/>
              <a:t>Should be protected from heat and the bottle kept tightly capped when not in use.</a:t>
            </a:r>
          </a:p>
          <a:p>
            <a:pPr lvl="1"/>
            <a:r>
              <a:rPr lang="en-US" dirty="0" smtClean="0"/>
              <a:t>Gastroccult developer is an irritant. Avoid contact with the skin. Do not use in eyes.</a:t>
            </a:r>
          </a:p>
          <a:p>
            <a:r>
              <a:rPr lang="en-US" dirty="0" smtClean="0"/>
              <a:t>Do NOT Use the developer and slides after the expiration dates.</a:t>
            </a:r>
            <a:endParaRPr lang="en-US" dirty="0"/>
          </a:p>
        </p:txBody>
      </p:sp>
      <p:pic>
        <p:nvPicPr>
          <p:cNvPr id="5" name="Picture 4" descr="gastroccult developer.jpg"/>
          <p:cNvPicPr>
            <a:picLocks noChangeAspect="1"/>
          </p:cNvPicPr>
          <p:nvPr/>
        </p:nvPicPr>
        <p:blipFill>
          <a:blip r:embed="rId3" cstate="print"/>
          <a:srcRect l="22252" t="5000" r="15894" b="4000"/>
          <a:stretch>
            <a:fillRect/>
          </a:stretch>
        </p:blipFill>
        <p:spPr>
          <a:xfrm>
            <a:off x="7848600" y="3352800"/>
            <a:ext cx="645228" cy="1810490"/>
          </a:xfrm>
          <a:prstGeom prst="rect">
            <a:avLst/>
          </a:prstGeom>
        </p:spPr>
      </p:pic>
      <p:pic>
        <p:nvPicPr>
          <p:cNvPr id="6" name="Picture 5" descr="gastroccult1.jpg"/>
          <p:cNvPicPr>
            <a:picLocks noChangeAspect="1"/>
          </p:cNvPicPr>
          <p:nvPr/>
        </p:nvPicPr>
        <p:blipFill>
          <a:blip r:embed="rId4" cstate="print"/>
          <a:srcRect l="19200" t="14400" r="19200" b="15600"/>
          <a:stretch>
            <a:fillRect/>
          </a:stretch>
        </p:blipFill>
        <p:spPr>
          <a:xfrm>
            <a:off x="6477000" y="914400"/>
            <a:ext cx="1594104" cy="181148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381000"/>
            <a:ext cx="8183562" cy="1050925"/>
          </a:xfrm>
        </p:spPr>
        <p:txBody>
          <a:bodyPr/>
          <a:lstStyle/>
          <a:p>
            <a:r>
              <a:rPr lang="en-US" dirty="0" smtClean="0"/>
              <a:t>Storage &amp; Stability</a:t>
            </a:r>
            <a:endParaRPr lang="en-US" dirty="0"/>
          </a:p>
        </p:txBody>
      </p:sp>
      <p:sp>
        <p:nvSpPr>
          <p:cNvPr id="3" name="Rectangle 2"/>
          <p:cNvSpPr>
            <a:spLocks noGrp="1"/>
          </p:cNvSpPr>
          <p:nvPr>
            <p:ph idx="1"/>
          </p:nvPr>
        </p:nvSpPr>
        <p:spPr>
          <a:xfrm>
            <a:off x="457200" y="1828800"/>
            <a:ext cx="8183562" cy="4187825"/>
          </a:xfrm>
        </p:spPr>
        <p:txBody>
          <a:bodyPr>
            <a:normAutofit lnSpcReduction="10000"/>
          </a:bodyPr>
          <a:lstStyle/>
          <a:p>
            <a:r>
              <a:rPr lang="en-US" dirty="0" smtClean="0"/>
              <a:t>Do not refrigerate or freeze.</a:t>
            </a:r>
          </a:p>
          <a:p>
            <a:r>
              <a:rPr lang="en-US" dirty="0" smtClean="0"/>
              <a:t>Store slides at controlled room temperature (15-30˚C).</a:t>
            </a:r>
          </a:p>
          <a:p>
            <a:r>
              <a:rPr lang="en-US" dirty="0" smtClean="0"/>
              <a:t>Do not store slides and developer near volatile chemicals (e.g. iodine, ammonia)</a:t>
            </a:r>
          </a:p>
          <a:p>
            <a:r>
              <a:rPr lang="en-US" dirty="0" smtClean="0"/>
              <a:t>The slides and developer will remain stable until the expiration dates which appear on each slide and developer bottle.</a:t>
            </a:r>
          </a:p>
          <a:p>
            <a:r>
              <a:rPr lang="en-US" dirty="0" smtClean="0"/>
              <a:t>Protect from heat and light.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562" cy="1050925"/>
          </a:xfrm>
        </p:spPr>
        <p:txBody>
          <a:bodyPr/>
          <a:lstStyle/>
          <a:p>
            <a:r>
              <a:rPr lang="en-US" dirty="0" smtClean="0"/>
              <a:t>Specimen Collection</a:t>
            </a:r>
            <a:endParaRPr lang="en-US" dirty="0"/>
          </a:p>
        </p:txBody>
      </p:sp>
      <p:sp>
        <p:nvSpPr>
          <p:cNvPr id="3" name="Content Placeholder 2"/>
          <p:cNvSpPr>
            <a:spLocks noGrp="1"/>
          </p:cNvSpPr>
          <p:nvPr>
            <p:ph idx="1"/>
          </p:nvPr>
        </p:nvSpPr>
        <p:spPr>
          <a:xfrm>
            <a:off x="457200" y="1828800"/>
            <a:ext cx="8183562" cy="4187825"/>
          </a:xfrm>
        </p:spPr>
        <p:txBody>
          <a:bodyPr>
            <a:normAutofit fontScale="70000" lnSpcReduction="20000"/>
          </a:bodyPr>
          <a:lstStyle/>
          <a:p>
            <a:r>
              <a:rPr lang="en-US" dirty="0" smtClean="0"/>
              <a:t>A gastric aspirate obtained by nasogastric intubation or vomitus are appropriate samples for use with the Gastroccult test.  Sample may be applied by using applicators, or by any other method whereby a drop of sample is applied to the reaction areas.</a:t>
            </a:r>
          </a:p>
          <a:p>
            <a:r>
              <a:rPr lang="en-US" dirty="0" smtClean="0"/>
              <a:t>It is recommended that the samples be tested immediately after collection.  If this not possible, the following procedure will yield satisfactory results:</a:t>
            </a:r>
          </a:p>
          <a:p>
            <a:pPr lvl="1"/>
            <a:r>
              <a:rPr lang="en-US" dirty="0" smtClean="0"/>
              <a:t>Apply the sample in the pH Test area and Gastroccult Test Area (for occult blood).  Read the pH within 30 seconds after sample application.  The Gastroccult Test Area may be developed immediately or up to 4 days after sample application; Store at room temperature.</a:t>
            </a:r>
          </a:p>
          <a:p>
            <a:r>
              <a:rPr lang="en-US" dirty="0" smtClean="0"/>
              <a:t>Samples for occult blood testing may be stored, prior to application, in a cleaned sealed container (plastic or glass) for 24 hours at room temperature or 5 days refrigerated.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381000"/>
            <a:ext cx="8183562" cy="1050925"/>
          </a:xfrm>
        </p:spPr>
        <p:txBody>
          <a:bodyPr/>
          <a:lstStyle/>
          <a:p>
            <a:r>
              <a:rPr lang="en-US" dirty="0" smtClean="0"/>
              <a:t>Procedure</a:t>
            </a:r>
            <a:endParaRPr lang="en-US" dirty="0"/>
          </a:p>
        </p:txBody>
      </p:sp>
      <p:sp>
        <p:nvSpPr>
          <p:cNvPr id="3" name="Rectangle 2"/>
          <p:cNvSpPr>
            <a:spLocks noGrp="1"/>
          </p:cNvSpPr>
          <p:nvPr>
            <p:ph idx="1"/>
          </p:nvPr>
        </p:nvSpPr>
        <p:spPr>
          <a:xfrm>
            <a:off x="457200" y="1828800"/>
            <a:ext cx="7391400" cy="4187825"/>
          </a:xfrm>
        </p:spPr>
        <p:txBody>
          <a:bodyPr>
            <a:normAutofit fontScale="92500" lnSpcReduction="20000"/>
          </a:bodyPr>
          <a:lstStyle/>
          <a:p>
            <a:r>
              <a:rPr lang="en-US" sz="2600" dirty="0" smtClean="0"/>
              <a:t>Important: This test requires only Gastroccult Developer.  Do not use Hemoccult Developer or any other Developing Solution.</a:t>
            </a:r>
          </a:p>
          <a:p>
            <a:pPr marL="514350" indent="-514350">
              <a:buFont typeface="+mj-lt"/>
              <a:buAutoNum type="arabicPeriod"/>
            </a:pPr>
            <a:r>
              <a:rPr lang="en-US" dirty="0" smtClean="0"/>
              <a:t>Open Slide.</a:t>
            </a:r>
          </a:p>
          <a:p>
            <a:pPr marL="514350" indent="-514350">
              <a:buFont typeface="+mj-lt"/>
              <a:buAutoNum type="arabicPeriod"/>
            </a:pPr>
            <a:r>
              <a:rPr lang="en-US" dirty="0" smtClean="0"/>
              <a:t>Apply </a:t>
            </a:r>
            <a:r>
              <a:rPr lang="en-US" u="sng" dirty="0" smtClean="0"/>
              <a:t>one drop</a:t>
            </a:r>
            <a:r>
              <a:rPr lang="en-US" dirty="0" smtClean="0"/>
              <a:t> of gastric sample </a:t>
            </a:r>
            <a:r>
              <a:rPr lang="en-US" u="sng" dirty="0" smtClean="0"/>
              <a:t>to pH test </a:t>
            </a:r>
            <a:r>
              <a:rPr lang="en-US" dirty="0" smtClean="0"/>
              <a:t>circle </a:t>
            </a:r>
            <a:r>
              <a:rPr lang="en-US" u="sng" dirty="0" smtClean="0"/>
              <a:t>and one drop</a:t>
            </a:r>
            <a:r>
              <a:rPr lang="en-US" dirty="0" smtClean="0"/>
              <a:t> to </a:t>
            </a:r>
            <a:r>
              <a:rPr lang="en-US" u="sng" dirty="0" smtClean="0"/>
              <a:t>occult blood test</a:t>
            </a:r>
            <a:r>
              <a:rPr lang="en-US" dirty="0" smtClean="0"/>
              <a:t> area.</a:t>
            </a:r>
          </a:p>
          <a:p>
            <a:pPr marL="514350" indent="-514350">
              <a:buFont typeface="+mj-lt"/>
              <a:buAutoNum type="arabicPeriod"/>
            </a:pPr>
            <a:r>
              <a:rPr lang="en-US" dirty="0" smtClean="0"/>
              <a:t>Determine pH of sample by visual comparison of test area to pH color comparator. This MUST be done </a:t>
            </a:r>
            <a:r>
              <a:rPr lang="en-US" u="sng" dirty="0" smtClean="0"/>
              <a:t>within 30 seconds after sample application</a:t>
            </a:r>
            <a:r>
              <a:rPr lang="en-US" dirty="0" smtClean="0"/>
              <a:t>.</a:t>
            </a:r>
            <a:endParaRPr lang="en-US" dirty="0"/>
          </a:p>
        </p:txBody>
      </p:sp>
      <p:pic>
        <p:nvPicPr>
          <p:cNvPr id="4" name="Picture 3" descr="gastroccult4.bmp"/>
          <p:cNvPicPr>
            <a:picLocks noChangeAspect="1"/>
          </p:cNvPicPr>
          <p:nvPr/>
        </p:nvPicPr>
        <p:blipFill>
          <a:blip r:embed="rId3" cstate="print"/>
          <a:srcRect l="37714" t="3657" r="2286" b="3657"/>
          <a:stretch>
            <a:fillRect/>
          </a:stretch>
        </p:blipFill>
        <p:spPr>
          <a:xfrm>
            <a:off x="6934200" y="1066800"/>
            <a:ext cx="1522475" cy="146992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83880" cy="1051560"/>
          </a:xfrm>
        </p:spPr>
        <p:txBody>
          <a:bodyPr/>
          <a:lstStyle/>
          <a:p>
            <a:r>
              <a:rPr lang="en-US" dirty="0" smtClean="0"/>
              <a:t>Procedure</a:t>
            </a:r>
            <a:endParaRPr lang="en-US" dirty="0"/>
          </a:p>
        </p:txBody>
      </p:sp>
      <p:sp>
        <p:nvSpPr>
          <p:cNvPr id="3" name="Content Placeholder 2"/>
          <p:cNvSpPr>
            <a:spLocks noGrp="1"/>
          </p:cNvSpPr>
          <p:nvPr>
            <p:ph idx="1"/>
          </p:nvPr>
        </p:nvSpPr>
        <p:spPr>
          <a:xfrm>
            <a:off x="457200" y="1828800"/>
            <a:ext cx="8183880" cy="4187952"/>
          </a:xfrm>
        </p:spPr>
        <p:txBody>
          <a:bodyPr>
            <a:normAutofit fontScale="92500" lnSpcReduction="20000"/>
          </a:bodyPr>
          <a:lstStyle/>
          <a:p>
            <a:pPr marL="514350" indent="-514350">
              <a:buFont typeface="+mj-lt"/>
              <a:buAutoNum type="arabicPeriod" startAt="4"/>
            </a:pPr>
            <a:r>
              <a:rPr lang="en-US" dirty="0" smtClean="0"/>
              <a:t>Apply 2 drops of Gastroccult Developer directly over the sample in the occult blood test area.  </a:t>
            </a:r>
          </a:p>
          <a:p>
            <a:pPr lvl="1"/>
            <a:r>
              <a:rPr lang="en-US" dirty="0" smtClean="0"/>
              <a:t>Important:  Some gastric samples may be highly colored and appear as blue or green on the test area.  Test results should only be regarded as positive if additional blue is formed after Gastroccult Developer is added.</a:t>
            </a:r>
          </a:p>
          <a:p>
            <a:pPr marL="514350" indent="-514350">
              <a:buFont typeface="+mj-lt"/>
              <a:buAutoNum type="arabicPeriod" startAt="5"/>
            </a:pPr>
            <a:r>
              <a:rPr lang="en-US" u="sng" dirty="0" smtClean="0"/>
              <a:t>Read occult blood results within 60 seconds</a:t>
            </a:r>
            <a:r>
              <a:rPr lang="en-US" dirty="0" smtClean="0"/>
              <a:t>.  The development of any trace of blue color in the occult blood test area is regarded as a positive result. Record results on patient log.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381000"/>
            <a:ext cx="8183562" cy="1050925"/>
          </a:xfrm>
        </p:spPr>
        <p:txBody>
          <a:bodyPr/>
          <a:lstStyle/>
          <a:p>
            <a:r>
              <a:rPr lang="en-US" dirty="0" smtClean="0"/>
              <a:t>Procedure	</a:t>
            </a:r>
            <a:endParaRPr lang="en-US" dirty="0"/>
          </a:p>
        </p:txBody>
      </p:sp>
      <p:sp>
        <p:nvSpPr>
          <p:cNvPr id="3" name="Rectangle 2"/>
          <p:cNvSpPr>
            <a:spLocks noGrp="1"/>
          </p:cNvSpPr>
          <p:nvPr>
            <p:ph idx="1"/>
          </p:nvPr>
        </p:nvSpPr>
        <p:spPr>
          <a:xfrm>
            <a:off x="457200" y="1828800"/>
            <a:ext cx="6934200" cy="4187825"/>
          </a:xfrm>
        </p:spPr>
        <p:txBody>
          <a:bodyPr>
            <a:normAutofit fontScale="92500" lnSpcReduction="10000"/>
          </a:bodyPr>
          <a:lstStyle/>
          <a:p>
            <a:pPr marL="514350" indent="-514350">
              <a:buFont typeface="+mj-lt"/>
              <a:buAutoNum type="arabicPeriod" startAt="6"/>
            </a:pPr>
            <a:r>
              <a:rPr lang="en-US" dirty="0" smtClean="0"/>
              <a:t>Apply one drop of Gastroccult Developer </a:t>
            </a:r>
            <a:r>
              <a:rPr lang="en-US" u="sng" dirty="0" smtClean="0"/>
              <a:t>between</a:t>
            </a:r>
            <a:r>
              <a:rPr lang="en-US" dirty="0" smtClean="0"/>
              <a:t> the positive and negative Performance Monitor areas. A blue color will appear in the positive Performance Monitor area within 10 seconds.  The color will remain stable for at least 60 seconds.</a:t>
            </a:r>
          </a:p>
          <a:p>
            <a:pPr marL="514350" indent="-514350">
              <a:buFont typeface="+mj-lt"/>
              <a:buAutoNum type="arabicPeriod" startAt="6"/>
            </a:pPr>
            <a:r>
              <a:rPr lang="en-US" dirty="0" smtClean="0"/>
              <a:t>Interpret the Performance Monitor results and record on the patient test log.</a:t>
            </a:r>
            <a:endParaRPr lang="en-US" dirty="0"/>
          </a:p>
        </p:txBody>
      </p:sp>
      <p:pic>
        <p:nvPicPr>
          <p:cNvPr id="4" name="Picture 3" descr="gastroccult3.bmp"/>
          <p:cNvPicPr>
            <a:picLocks noChangeAspect="1"/>
          </p:cNvPicPr>
          <p:nvPr/>
        </p:nvPicPr>
        <p:blipFill>
          <a:blip r:embed="rId3" cstate="print"/>
          <a:srcRect l="48000" t="16457" r="4571" b="1829"/>
          <a:stretch>
            <a:fillRect/>
          </a:stretch>
        </p:blipFill>
        <p:spPr>
          <a:xfrm>
            <a:off x="7391400" y="2133600"/>
            <a:ext cx="1203002" cy="1295400"/>
          </a:xfrm>
          <a:prstGeom prst="rect">
            <a:avLst/>
          </a:prstGeom>
        </p:spPr>
      </p:pic>
      <p:sp>
        <p:nvSpPr>
          <p:cNvPr id="5" name="TextBox 4"/>
          <p:cNvSpPr txBox="1"/>
          <p:nvPr/>
        </p:nvSpPr>
        <p:spPr>
          <a:xfrm>
            <a:off x="6858000" y="1676400"/>
            <a:ext cx="1905000" cy="369332"/>
          </a:xfrm>
          <a:prstGeom prst="rect">
            <a:avLst/>
          </a:prstGeom>
          <a:noFill/>
        </p:spPr>
        <p:txBody>
          <a:bodyPr wrap="square" rtlCol="0">
            <a:spAutoFit/>
          </a:bodyPr>
          <a:lstStyle/>
          <a:p>
            <a:r>
              <a:rPr lang="en-US" dirty="0" smtClean="0">
                <a:solidFill>
                  <a:schemeClr val="bg1"/>
                </a:solidFill>
              </a:rPr>
              <a:t>Add drop here</a:t>
            </a:r>
            <a:endParaRPr lang="en-US" dirty="0">
              <a:solidFill>
                <a:schemeClr val="bg1"/>
              </a:solidFill>
            </a:endParaRPr>
          </a:p>
        </p:txBody>
      </p:sp>
      <p:cxnSp>
        <p:nvCxnSpPr>
          <p:cNvPr id="11" name="Straight Arrow Connector 10"/>
          <p:cNvCxnSpPr/>
          <p:nvPr/>
        </p:nvCxnSpPr>
        <p:spPr>
          <a:xfrm>
            <a:off x="8001000" y="2057400"/>
            <a:ext cx="0" cy="533400"/>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afftrai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9BD64F"/>
      </a:hlink>
      <a:folHlink>
        <a:srgbClr val="5B951C"/>
      </a:folHlink>
    </a:clrScheme>
    <a:fontScheme name="Aspect">
      <a:majorFont>
        <a:latin typeface="Verdana"/>
        <a:ea typeface=""/>
        <a:cs typeface=""/>
        <a:font script="Jpan" typeface="ＭＳ ゴシック"/>
        <a:font script="Hang" typeface="굴림"/>
        <a:font script="Hans" typeface="黑体"/>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宋体"/>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500" cap="flat" cmpd="sng" algn="ctr">
          <a:solidFill>
            <a:schemeClr val="phClr">
              <a:satMod val="150000"/>
            </a:schemeClr>
          </a:solidFill>
          <a:prstDash val="solid"/>
        </a:ln>
        <a:ln w="50800" cap="flat" cmpd="thickThin"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45000"/>
                <a:satMod val="150000"/>
              </a:schemeClr>
            </a:gs>
            <a:gs pos="35000">
              <a:schemeClr val="phClr">
                <a:shade val="70000"/>
                <a:satMod val="155000"/>
              </a:schemeClr>
            </a:gs>
            <a:gs pos="100000">
              <a:schemeClr val="phClr">
                <a:tint val="90000"/>
                <a:satMod val="175000"/>
              </a:schemeClr>
            </a:gs>
          </a:gsLst>
          <a:lin ang="16200000" scaled="0"/>
        </a:gradFill>
        <a:blipFill>
          <a:blip xmlns:r="http://schemas.openxmlformats.org/officeDocument/2006/relationships" r:embed="rId1">
            <a:duotone>
              <a:schemeClr val="phClr">
                <a:shade val="0"/>
                <a:satMod val="350000"/>
              </a:schemeClr>
              <a:schemeClr val="phClr">
                <a:tint val="80000"/>
              </a:schemeClr>
            </a:duotone>
          </a:blip>
          <a:tile tx="0" ty="0" sx="75000" sy="7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3C36621-6C65-4A61-A938-FD74A2B05B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Stafftrain</Template>
  <TotalTime>0</TotalTime>
  <Words>1286</Words>
  <Application>Microsoft Office PowerPoint</Application>
  <PresentationFormat>On-screen Show (4:3)</PresentationFormat>
  <Paragraphs>86</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Stafftrain</vt:lpstr>
      <vt:lpstr>Gastroccult</vt:lpstr>
      <vt:lpstr>Purpose</vt:lpstr>
      <vt:lpstr>Summary</vt:lpstr>
      <vt:lpstr>Materials Required</vt:lpstr>
      <vt:lpstr>Storage &amp; Stability</vt:lpstr>
      <vt:lpstr>Specimen Collection</vt:lpstr>
      <vt:lpstr>Procedure</vt:lpstr>
      <vt:lpstr>Procedure</vt:lpstr>
      <vt:lpstr>Procedure </vt:lpstr>
      <vt:lpstr>Procedure</vt:lpstr>
      <vt:lpstr>Interpreting Results</vt:lpstr>
      <vt:lpstr>Interpreting Results</vt:lpstr>
      <vt:lpstr>Internal Quality Control</vt:lpstr>
      <vt:lpstr>External Quality Control</vt:lpstr>
      <vt:lpstr>Documentation of Patient &amp; Quality Control Results</vt:lpstr>
      <vt:lpstr>Limitations</vt:lpstr>
      <vt:lpstr>Interfering Substances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2013-04-16T17:48:23Z</dcterms:created>
  <dcterms:modified xsi:type="dcterms:W3CDTF">2013-04-22T21:17:27Z</dcterms:modified>
  <cp:contentStatus>Final</cp:contentStatus>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TC101671289990</vt:lpwstr>
  </property>
  <property fmtid="{D5CDD505-2E9C-101B-9397-08002B2CF9AE}" pid="3" name="_MarkAsFinal">
    <vt:bool>true</vt:bool>
  </property>
</Properties>
</file>